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3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050" name="Picture 2" descr="\\iaea.org\Secretariat\MTCD\PublishingCurrent\2017\IAEA\17-42841_LOGO_IAEA_update\Design\Presentation_IAEA\IAEA_Logo_E_horizontal_whi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70" y="260648"/>
            <a:ext cx="2460431" cy="54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125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4745"/>
            <a:ext cx="5486400" cy="360283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EA1D-3385-4747-A589-5EFB92FD2B74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961F6-4224-4870-9214-D712D764DD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117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EA1D-3385-4747-A589-5EFB92FD2B74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961F6-4224-4870-9214-D712D764DD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11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EA1D-3385-4747-A589-5EFB92FD2B74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961F6-4224-4870-9214-D712D764DD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459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568953" cy="108012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23528" y="3573016"/>
            <a:ext cx="8568953" cy="1608584"/>
          </a:xfr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074" name="Picture 2" descr="\\iaea.org\Secretariat\MTCD\PublishingCurrent\2017\IAEA\17-42841_LOGO_IAEA_update\Design\Presentation_IAEA\IAEA_Logo_E_horizontal_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70" y="247450"/>
            <a:ext cx="2520280" cy="55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6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EA1D-3385-4747-A589-5EFB92FD2B74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961F6-4224-4870-9214-D712D764DD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091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EA1D-3385-4747-A589-5EFB92FD2B74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961F6-4224-4870-9214-D712D764DD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793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EA1D-3385-4747-A589-5EFB92FD2B74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961F6-4224-4870-9214-D712D764DD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483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EA1D-3385-4747-A589-5EFB92FD2B74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961F6-4224-4870-9214-D712D764DD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394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EA1D-3385-4747-A589-5EFB92FD2B74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961F6-4224-4870-9214-D712D764DD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603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EA1D-3385-4747-A589-5EFB92FD2B74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961F6-4224-4870-9214-D712D764DD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657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 flipH="1" flipV="1">
            <a:off x="1" y="5301208"/>
            <a:ext cx="6372200" cy="1556792"/>
          </a:xfrm>
          <a:prstGeom prst="rect">
            <a:avLst/>
          </a:prstGeom>
          <a:gradFill flip="none" rotWithShape="1">
            <a:gsLst>
              <a:gs pos="48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1" name="Rectangle 10"/>
          <p:cNvSpPr/>
          <p:nvPr/>
        </p:nvSpPr>
        <p:spPr>
          <a:xfrm>
            <a:off x="1" y="0"/>
            <a:ext cx="9143999" cy="2132856"/>
          </a:xfrm>
          <a:prstGeom prst="rect">
            <a:avLst/>
          </a:prstGeom>
          <a:gradFill flip="none" rotWithShape="1">
            <a:gsLst>
              <a:gs pos="56000">
                <a:schemeClr val="bg1"/>
              </a:gs>
              <a:gs pos="0">
                <a:schemeClr val="accent6"/>
              </a:gs>
            </a:gsLst>
            <a:lin ang="6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7524328" y="6482725"/>
            <a:ext cx="935460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A768EA1D-3385-4747-A589-5EFB92FD2B74}" type="datetimeFigureOut">
              <a:rPr lang="en-GB" smtClean="0"/>
              <a:t>2019-05-08</a:t>
            </a:fld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5868145" y="6482725"/>
            <a:ext cx="1616025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472489" y="6482725"/>
            <a:ext cx="5095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fld id="{AC6961F6-4224-4870-9214-D712D764DD0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1" y="116632"/>
            <a:ext cx="612068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1" y="1268760"/>
            <a:ext cx="8712968" cy="485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1026" name="Picture 2" descr="\\iaea.org\Secretariat\MTCD\PublishingCurrent\2017\IAEA\17-42841_LOGO_IAEA_update\Design\Presentation_IAEA\IAEA_Logo_SHORT_vertical_white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032" y="180054"/>
            <a:ext cx="592928" cy="72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081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Arial 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Arial 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Arial 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Arial 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0000"/>
          </a:solidFill>
          <a:latin typeface="Arial 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0000"/>
          </a:solidFill>
          <a:latin typeface="Arial 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BBCBC269-BAC9-444B-8A4B-BE0A0468947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58785" y="2483074"/>
            <a:ext cx="4957983" cy="1560420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Calibri" pitchFamily="34" charset="0"/>
              </a:rPr>
              <a:t>BUILDING MATERIALS</a:t>
            </a:r>
            <a:endParaRPr lang="en-US" sz="4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010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13F271-18C0-4730-A835-0A508C6A6F25}"/>
              </a:ext>
            </a:extLst>
          </p:cNvPr>
          <p:cNvSpPr txBox="1">
            <a:spLocks/>
          </p:cNvSpPr>
          <p:nvPr/>
        </p:nvSpPr>
        <p:spPr>
          <a:xfrm>
            <a:off x="251521" y="1268760"/>
            <a:ext cx="8712968" cy="485740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kumimoji="1" lang="en-GB" sz="2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Activity concentration in building materials</a:t>
            </a:r>
          </a:p>
          <a:p>
            <a:pPr algn="just"/>
            <a:r>
              <a:rPr kumimoji="1" lang="en-GB" sz="2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Reference levels</a:t>
            </a:r>
          </a:p>
          <a:p>
            <a:pPr algn="just"/>
            <a:r>
              <a:rPr kumimoji="1" lang="en-GB" sz="2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Controls</a:t>
            </a:r>
          </a:p>
          <a:p>
            <a:pPr marL="0" indent="0">
              <a:buNone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978EC8-281F-43F4-876D-927D9F5D5471}"/>
              </a:ext>
            </a:extLst>
          </p:cNvPr>
          <p:cNvSpPr/>
          <p:nvPr/>
        </p:nvSpPr>
        <p:spPr>
          <a:xfrm>
            <a:off x="0" y="310393"/>
            <a:ext cx="1887523" cy="5872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Content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194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9D12CF3-EA40-4ACF-9A6B-9BE877BF7E28}"/>
              </a:ext>
            </a:extLst>
          </p:cNvPr>
          <p:cNvSpPr/>
          <p:nvPr/>
        </p:nvSpPr>
        <p:spPr>
          <a:xfrm>
            <a:off x="1" y="310393"/>
            <a:ext cx="4286774" cy="72984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Natural Radioactivity of Building Materials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B5654E-804B-49E0-B355-1E3D36EE337D}"/>
              </a:ext>
            </a:extLst>
          </p:cNvPr>
          <p:cNvSpPr txBox="1">
            <a:spLocks/>
          </p:cNvSpPr>
          <p:nvPr/>
        </p:nvSpPr>
        <p:spPr>
          <a:xfrm>
            <a:off x="85537" y="1414865"/>
            <a:ext cx="8727292" cy="51956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kumimoji="1" lang="en-US" altLang="ja-JP" sz="2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All building materials contain various amounts of natural radioactive nuclides. </a:t>
            </a:r>
          </a:p>
          <a:p>
            <a:pPr algn="just"/>
            <a:r>
              <a:rPr kumimoji="1" lang="en-US" altLang="ja-JP" sz="2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Materials derived from rock and soil contain mainly natural radionuclides of the U and Th series, and the radioactive isotopes of potassium (K-40)</a:t>
            </a:r>
          </a:p>
          <a:p>
            <a:pPr algn="just"/>
            <a:r>
              <a:rPr lang="en-US" altLang="ja-JP" sz="2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In the U series, the decay chain segment starting from radium (Ra-226) is radiologically the most important and therefore reference is often made to radium instead of uranium</a:t>
            </a:r>
          </a:p>
          <a:p>
            <a:pPr algn="just"/>
            <a:r>
              <a:rPr kumimoji="1" lang="en-US" altLang="ja-JP" sz="2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Worldwide average concentrations in the earth’s crust</a:t>
            </a:r>
          </a:p>
          <a:p>
            <a:pPr lvl="1" algn="just"/>
            <a:r>
              <a:rPr lang="en-US" altLang="ja-JP" sz="20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radium: 40 </a:t>
            </a:r>
            <a:r>
              <a:rPr lang="en-US" altLang="ja-JP" sz="20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Bq</a:t>
            </a:r>
            <a:r>
              <a:rPr lang="en-US" altLang="ja-JP" sz="20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/kg, thorium: 40 </a:t>
            </a:r>
            <a:r>
              <a:rPr lang="en-US" altLang="ja-JP" sz="20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Bq</a:t>
            </a:r>
            <a:r>
              <a:rPr lang="en-US" altLang="ja-JP" sz="20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/kg, potassium: 400 </a:t>
            </a:r>
            <a:r>
              <a:rPr lang="en-US" altLang="ja-JP" sz="20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Bq</a:t>
            </a:r>
            <a:r>
              <a:rPr lang="en-US" altLang="ja-JP" sz="20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/kg</a:t>
            </a:r>
            <a:endParaRPr kumimoji="1" lang="ja-JP" altLang="en-US" sz="200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410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88AF7E-6E70-4E0A-851F-E2AA782995F4}"/>
              </a:ext>
            </a:extLst>
          </p:cNvPr>
          <p:cNvSpPr/>
          <p:nvPr/>
        </p:nvSpPr>
        <p:spPr>
          <a:xfrm>
            <a:off x="1" y="310393"/>
            <a:ext cx="4286774" cy="72984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Activity Concentration in Building Materials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コンテンツ プレースホルダー 3">
            <a:extLst>
              <a:ext uri="{FF2B5EF4-FFF2-40B4-BE49-F238E27FC236}">
                <a16:creationId xmlns:a16="http://schemas.microsoft.com/office/drawing/2014/main" id="{052EF54E-CC00-4F5D-AC14-AD5BD5C759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902060"/>
              </p:ext>
            </p:extLst>
          </p:nvPr>
        </p:nvGraphicFramePr>
        <p:xfrm>
          <a:off x="133163" y="1572167"/>
          <a:ext cx="8877673" cy="474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98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20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20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36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20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20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61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Material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Typical activity </a:t>
                      </a:r>
                    </a:p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concentration</a:t>
                      </a:r>
                      <a:r>
                        <a:rPr kumimoji="1" lang="en-US" altLang="ja-JP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kumimoji="1" lang="en-US" altLang="ja-JP" sz="1400" b="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Bq</a:t>
                      </a:r>
                      <a:r>
                        <a:rPr kumimoji="1" lang="en-US" altLang="ja-JP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/kg)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Maximum activity </a:t>
                      </a:r>
                    </a:p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concentration (</a:t>
                      </a:r>
                      <a:r>
                        <a:rPr kumimoji="1" lang="en-US" altLang="ja-JP" sz="1400" b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Bq</a:t>
                      </a:r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/kg)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Most common</a:t>
                      </a:r>
                      <a:r>
                        <a:rPr kumimoji="1" lang="en-US" altLang="ja-JP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buildings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226</a:t>
                      </a:r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232</a:t>
                      </a:r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226</a:t>
                      </a:r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232</a:t>
                      </a:r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Concrete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400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240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190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1600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Aerated and light-weight</a:t>
                      </a:r>
                      <a:r>
                        <a:rPr kumimoji="1" lang="en-US" altLang="ja-JP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concrete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2600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1600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Clay (red) bricks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670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Sand-lime</a:t>
                      </a:r>
                      <a:r>
                        <a:rPr kumimoji="1" lang="en-US" altLang="ja-JP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bricks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330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Natural building</a:t>
                      </a:r>
                      <a:r>
                        <a:rPr kumimoji="1" lang="en-US" altLang="ja-JP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stones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640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4000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Natural gypsum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Most</a:t>
                      </a:r>
                      <a:r>
                        <a:rPr kumimoji="1" lang="en-US" altLang="ja-JP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common industrial by-products used in building materials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By-product</a:t>
                      </a:r>
                      <a:r>
                        <a:rPr kumimoji="1" lang="en-US" altLang="ja-JP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gypsum (</a:t>
                      </a:r>
                      <a:r>
                        <a:rPr kumimoji="1" lang="en-US" altLang="ja-JP" sz="1400" b="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phosphogypsum</a:t>
                      </a:r>
                      <a:r>
                        <a:rPr kumimoji="1" lang="en-US" altLang="ja-JP" sz="1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390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1100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160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Blast furnace slag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2100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Coal fly ash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650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1100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1500</a:t>
                      </a:r>
                      <a:endParaRPr kumimoji="1" lang="ja-JP" alt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5977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834DC11-C3CA-4DE0-8CDC-E0D3F5F1D73A}"/>
              </a:ext>
            </a:extLst>
          </p:cNvPr>
          <p:cNvSpPr/>
          <p:nvPr/>
        </p:nvSpPr>
        <p:spPr>
          <a:xfrm>
            <a:off x="1" y="310393"/>
            <a:ext cx="5368953" cy="578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Reference Level for Building Materials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4204A-B8E2-472D-856B-1E2D84480E0D}"/>
              </a:ext>
            </a:extLst>
          </p:cNvPr>
          <p:cNvSpPr txBox="1">
            <a:spLocks/>
          </p:cNvSpPr>
          <p:nvPr/>
        </p:nvSpPr>
        <p:spPr>
          <a:xfrm>
            <a:off x="301108" y="1537207"/>
            <a:ext cx="6066136" cy="4896544"/>
          </a:xfrm>
          <a:prstGeom prst="rect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en-GB" sz="2400" dirty="0">
                <a:latin typeface="Calibri" panose="020F0502020204030204" pitchFamily="34" charset="0"/>
              </a:rPr>
              <a:t>Reference level of “annual effective dose to the representative person generally that does not to exceed a value of about 1 mSv” (para. 5.22)</a:t>
            </a:r>
          </a:p>
          <a:p>
            <a:pPr algn="just">
              <a:spcAft>
                <a:spcPts val="600"/>
              </a:spcAft>
            </a:pPr>
            <a:r>
              <a:rPr lang="en-GB" sz="2400" dirty="0">
                <a:latin typeface="Calibri" panose="020F0502020204030204" pitchFamily="34" charset="0"/>
              </a:rPr>
              <a:t>Several countries restrict the amount of radionuclides of natural origin in building materials</a:t>
            </a:r>
          </a:p>
          <a:p>
            <a:pPr algn="just">
              <a:spcAft>
                <a:spcPts val="600"/>
              </a:spcAft>
            </a:pPr>
            <a:r>
              <a:rPr lang="en-GB" sz="2400" dirty="0">
                <a:latin typeface="Calibri" panose="020F0502020204030204" pitchFamily="34" charset="0"/>
              </a:rPr>
              <a:t>Safety Guide SSG-32 proposes the use of an activity concentration index as a screening tool for identifying building materials that may need to be subject to restrictions</a:t>
            </a:r>
          </a:p>
          <a:p>
            <a:endParaRPr lang="en-GB" sz="2400" dirty="0">
              <a:latin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DF70BB-4E4A-457D-B0BA-A7E2ED671D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133" y="1973435"/>
            <a:ext cx="2583032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7803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F7C6E64-9A60-4BB5-80CA-B3B73BC5FA56}"/>
              </a:ext>
            </a:extLst>
          </p:cNvPr>
          <p:cNvSpPr/>
          <p:nvPr/>
        </p:nvSpPr>
        <p:spPr>
          <a:xfrm>
            <a:off x="1" y="310393"/>
            <a:ext cx="5368953" cy="578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Reference Level for Building Materials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392422-A6EA-4467-A2DB-BA0C9D1BE9C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6807" y="1508670"/>
                <a:ext cx="8850385" cy="4824536"/>
              </a:xfrm>
              <a:prstGeom prst="rect">
                <a:avLst/>
              </a:prstGeom>
            </p:spPr>
            <p:txBody>
              <a:bodyPr>
                <a:normAutofit fontScale="8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rgbClr val="000000"/>
                    </a:solidFill>
                    <a:latin typeface="Arial 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rgbClr val="000000"/>
                    </a:solidFill>
                    <a:latin typeface="Arial 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0000"/>
                    </a:solidFill>
                    <a:latin typeface="Arial 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rgbClr val="000000"/>
                    </a:solidFill>
                    <a:latin typeface="Arial 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rgbClr val="000000"/>
                    </a:solidFill>
                    <a:latin typeface="Arial 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80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I</m:t>
                    </m:r>
                    <m:r>
                      <a:rPr lang="en-GB" sz="280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800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Ra</m:t>
                            </m:r>
                          </m:sub>
                        </m:sSub>
                      </m:num>
                      <m:den>
                        <m: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300</m:t>
                        </m:r>
                        <m: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Bq</m:t>
                        </m:r>
                        <m: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kg</m:t>
                        </m:r>
                      </m:den>
                    </m:f>
                    <m:r>
                      <a:rPr lang="en-GB" sz="280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+ </m:t>
                    </m:r>
                    <m:f>
                      <m:fPr>
                        <m:ctrlPr>
                          <a:rPr lang="en-GB" sz="2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800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Th</m:t>
                            </m:r>
                          </m:sub>
                        </m:sSub>
                      </m:num>
                      <m:den>
                        <m: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200</m:t>
                        </m:r>
                        <m: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Bq</m:t>
                        </m:r>
                        <m: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kg</m:t>
                        </m:r>
                      </m:den>
                    </m:f>
                    <m:r>
                      <a:rPr lang="en-GB" sz="280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+ </m:t>
                    </m:r>
                    <m:f>
                      <m:fPr>
                        <m:ctrlPr>
                          <a:rPr lang="en-GB" sz="2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800" i="1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C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80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/>
                              </a:rPr>
                              <m:t>K</m:t>
                            </m:r>
                          </m:sub>
                        </m:sSub>
                      </m:num>
                      <m:den>
                        <m: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  <m: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000</m:t>
                        </m:r>
                        <m: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Bq</m:t>
                        </m:r>
                        <m: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kg</m:t>
                        </m:r>
                      </m:den>
                    </m:f>
                  </m:oMath>
                </a14:m>
                <a:endParaRPr lang="en-GB" sz="2800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Ra</m:t>
                        </m:r>
                      </m:sub>
                    </m:sSub>
                  </m:oMath>
                </a14:m>
                <a:r>
                  <a:rPr lang="en-GB" sz="2800" dirty="0">
                    <a:solidFill>
                      <a:schemeClr val="tx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is activity concentration of </a:t>
                </a:r>
                <a:r>
                  <a:rPr lang="en-GB" sz="2800" baseline="30000" dirty="0">
                    <a:solidFill>
                      <a:schemeClr val="tx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226</a:t>
                </a:r>
                <a:r>
                  <a:rPr lang="en-GB" sz="2800" dirty="0">
                    <a:solidFill>
                      <a:schemeClr val="tx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Th</m:t>
                        </m:r>
                      </m:sub>
                    </m:sSub>
                  </m:oMath>
                </a14:m>
                <a:r>
                  <a:rPr lang="en-GB" sz="2800" dirty="0">
                    <a:solidFill>
                      <a:schemeClr val="tx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  <a:r>
                  <a:rPr lang="en-GB" sz="2800" baseline="30000" dirty="0">
                    <a:solidFill>
                      <a:schemeClr val="tx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232</a:t>
                </a:r>
                <a:r>
                  <a:rPr lang="en-GB" sz="2800" dirty="0">
                    <a:solidFill>
                      <a:schemeClr val="tx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80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GB" sz="2800" dirty="0">
                    <a:solidFill>
                      <a:schemeClr val="tx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:</a:t>
                </a:r>
                <a:r>
                  <a:rPr lang="en-GB" sz="2800" baseline="30000" dirty="0">
                    <a:solidFill>
                      <a:schemeClr val="tx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40</a:t>
                </a:r>
                <a:r>
                  <a:rPr lang="en-GB" sz="2800" dirty="0">
                    <a:solidFill>
                      <a:schemeClr val="tx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</a:t>
                </a:r>
              </a:p>
              <a:p>
                <a:pPr algn="just">
                  <a:spcAft>
                    <a:spcPts val="600"/>
                  </a:spcAft>
                  <a:buFont typeface="Wingdings" panose="05000000000000000000" pitchFamily="2" charset="2"/>
                  <a:buChar char="q"/>
                </a:pPr>
                <a:r>
                  <a:rPr lang="en-GB" sz="2800" dirty="0">
                    <a:solidFill>
                      <a:schemeClr val="tx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 &lt; 1 for bulk materials or I &lt; 6 for superficial materials (e.g. tiles), then annual effective dose less than reference level of 1 mSv</a:t>
                </a:r>
              </a:p>
              <a:p>
                <a:pPr algn="just">
                  <a:buFont typeface="Wingdings" panose="05000000000000000000" pitchFamily="2" charset="2"/>
                  <a:buChar char="q"/>
                </a:pPr>
                <a:r>
                  <a:rPr kumimoji="1" lang="en-US" altLang="ja-JP" sz="2800" dirty="0">
                    <a:solidFill>
                      <a:schemeClr val="tx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 activity concentration index should be used only as a screening tool for identifying materials which might be of concern.</a:t>
                </a:r>
              </a:p>
              <a:p>
                <a:pPr algn="just">
                  <a:buFont typeface="Wingdings" panose="05000000000000000000" pitchFamily="2" charset="2"/>
                  <a:buChar char="q"/>
                </a:pPr>
                <a:r>
                  <a:rPr lang="en-US" altLang="ja-JP" sz="2800" dirty="0">
                    <a:solidFill>
                      <a:schemeClr val="tx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Any actual decision on restricting the use of a material should be based on a separate dose assessment.</a:t>
                </a:r>
              </a:p>
              <a:p>
                <a:pPr algn="just">
                  <a:buFont typeface="Wingdings" panose="05000000000000000000" pitchFamily="2" charset="2"/>
                  <a:buChar char="q"/>
                </a:pPr>
                <a:r>
                  <a:rPr kumimoji="1" lang="en-US" altLang="ja-JP" sz="2800" dirty="0">
                    <a:solidFill>
                      <a:schemeClr val="tx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Such assessment should be based on scenarios where the material is used in a typical way for the type of material in question.</a:t>
                </a:r>
              </a:p>
              <a:p>
                <a:pPr algn="just">
                  <a:buFont typeface="Wingdings" panose="05000000000000000000" pitchFamily="2" charset="2"/>
                  <a:buChar char="q"/>
                </a:pPr>
                <a:r>
                  <a:rPr lang="en-US" altLang="ja-JP" sz="2800" dirty="0">
                    <a:solidFill>
                      <a:schemeClr val="tx2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Scenarios resulting in theoretical, most unlikely maximum doses, should be avoided.</a:t>
                </a:r>
                <a:endParaRPr kumimoji="1" lang="ja-JP" altLang="en-US" sz="2800" dirty="0">
                  <a:solidFill>
                    <a:schemeClr val="tx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>
                  <a:spcAft>
                    <a:spcPts val="600"/>
                  </a:spcAft>
                </a:pPr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GB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GB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392422-A6EA-4467-A2DB-BA0C9D1BE9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807" y="1508670"/>
                <a:ext cx="8850385" cy="4824536"/>
              </a:xfrm>
              <a:prstGeom prst="rect">
                <a:avLst/>
              </a:prstGeom>
              <a:blipFill>
                <a:blip r:embed="rId2"/>
                <a:stretch>
                  <a:fillRect l="-895" r="-11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5919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31B1121-0642-4C12-8798-F6F0F54388E9}"/>
              </a:ext>
            </a:extLst>
          </p:cNvPr>
          <p:cNvSpPr/>
          <p:nvPr/>
        </p:nvSpPr>
        <p:spPr>
          <a:xfrm>
            <a:off x="0" y="209243"/>
            <a:ext cx="5100506" cy="864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Flow-chart of the recommended system of control of building materials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グループ化 20">
            <a:extLst>
              <a:ext uri="{FF2B5EF4-FFF2-40B4-BE49-F238E27FC236}">
                <a16:creationId xmlns:a16="http://schemas.microsoft.com/office/drawing/2014/main" id="{952DF2F8-1BAA-462A-8DE8-3DA4D1571C07}"/>
              </a:ext>
            </a:extLst>
          </p:cNvPr>
          <p:cNvGrpSpPr/>
          <p:nvPr/>
        </p:nvGrpSpPr>
        <p:grpSpPr>
          <a:xfrm>
            <a:off x="585667" y="1367406"/>
            <a:ext cx="7790745" cy="5355982"/>
            <a:chOff x="1043608" y="215330"/>
            <a:chExt cx="7790745" cy="5526636"/>
          </a:xfrm>
        </p:grpSpPr>
        <p:sp>
          <p:nvSpPr>
            <p:cNvPr id="4" name="テキスト ボックス 4">
              <a:extLst>
                <a:ext uri="{FF2B5EF4-FFF2-40B4-BE49-F238E27FC236}">
                  <a16:creationId xmlns:a16="http://schemas.microsoft.com/office/drawing/2014/main" id="{0AD9F83D-5633-4A85-BD6F-8D0AA3304D0F}"/>
                </a:ext>
              </a:extLst>
            </p:cNvPr>
            <p:cNvSpPr txBox="1"/>
            <p:nvPr/>
          </p:nvSpPr>
          <p:spPr>
            <a:xfrm>
              <a:off x="1043608" y="215330"/>
              <a:ext cx="6362063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Determine activity concentration of radionuclides in the building materials</a:t>
              </a:r>
              <a:endParaRPr kumimoji="1" lang="ja-JP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テキスト ボックス 5">
              <a:extLst>
                <a:ext uri="{FF2B5EF4-FFF2-40B4-BE49-F238E27FC236}">
                  <a16:creationId xmlns:a16="http://schemas.microsoft.com/office/drawing/2014/main" id="{2D6CF9BF-9A8E-4E63-8F1C-551595CD5F28}"/>
                </a:ext>
              </a:extLst>
            </p:cNvPr>
            <p:cNvSpPr txBox="1"/>
            <p:nvPr/>
          </p:nvSpPr>
          <p:spPr>
            <a:xfrm>
              <a:off x="2987824" y="1268760"/>
              <a:ext cx="2217338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Determine activity index</a:t>
              </a:r>
              <a:endParaRPr kumimoji="1" lang="ja-JP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" name="テキスト ボックス 6">
              <a:extLst>
                <a:ext uri="{FF2B5EF4-FFF2-40B4-BE49-F238E27FC236}">
                  <a16:creationId xmlns:a16="http://schemas.microsoft.com/office/drawing/2014/main" id="{5C96A5B7-4E25-49EE-A226-D50A30B1F7D0}"/>
                </a:ext>
              </a:extLst>
            </p:cNvPr>
            <p:cNvSpPr txBox="1"/>
            <p:nvPr/>
          </p:nvSpPr>
          <p:spPr>
            <a:xfrm>
              <a:off x="1979712" y="2992854"/>
              <a:ext cx="1409168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No restrictions</a:t>
              </a:r>
              <a:endParaRPr kumimoji="1" lang="ja-JP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テキスト ボックス 7">
              <a:extLst>
                <a:ext uri="{FF2B5EF4-FFF2-40B4-BE49-F238E27FC236}">
                  <a16:creationId xmlns:a16="http://schemas.microsoft.com/office/drawing/2014/main" id="{A9617C99-461D-41D4-8C86-13FB328C393D}"/>
                </a:ext>
              </a:extLst>
            </p:cNvPr>
            <p:cNvSpPr txBox="1"/>
            <p:nvPr/>
          </p:nvSpPr>
          <p:spPr>
            <a:xfrm>
              <a:off x="5220072" y="2992854"/>
              <a:ext cx="1172116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Assess dose</a:t>
              </a:r>
              <a:endParaRPr kumimoji="1" lang="ja-JP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テキスト ボックス 8">
              <a:extLst>
                <a:ext uri="{FF2B5EF4-FFF2-40B4-BE49-F238E27FC236}">
                  <a16:creationId xmlns:a16="http://schemas.microsoft.com/office/drawing/2014/main" id="{0AA66974-C6A7-4CB5-9430-FB68EB8E5344}"/>
                </a:ext>
              </a:extLst>
            </p:cNvPr>
            <p:cNvSpPr txBox="1"/>
            <p:nvPr/>
          </p:nvSpPr>
          <p:spPr>
            <a:xfrm>
              <a:off x="3446282" y="5157192"/>
              <a:ext cx="1409168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No restrictions</a:t>
              </a:r>
              <a:endParaRPr kumimoji="1" lang="ja-JP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テキスト ボックス 9">
              <a:extLst>
                <a:ext uri="{FF2B5EF4-FFF2-40B4-BE49-F238E27FC236}">
                  <a16:creationId xmlns:a16="http://schemas.microsoft.com/office/drawing/2014/main" id="{73218954-C7C0-45A1-A59F-1D59E470D1F3}"/>
                </a:ext>
              </a:extLst>
            </p:cNvPr>
            <p:cNvSpPr txBox="1"/>
            <p:nvPr/>
          </p:nvSpPr>
          <p:spPr>
            <a:xfrm>
              <a:off x="6660232" y="5157191"/>
              <a:ext cx="2094420" cy="58477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Decide on appropriate </a:t>
              </a:r>
            </a:p>
            <a:p>
              <a:r>
                <a:rPr kumimoji="1" lang="en-US" altLang="ja-JP" sz="16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measures</a:t>
              </a:r>
              <a:endParaRPr kumimoji="1" lang="ja-JP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下矢印 10">
              <a:extLst>
                <a:ext uri="{FF2B5EF4-FFF2-40B4-BE49-F238E27FC236}">
                  <a16:creationId xmlns:a16="http://schemas.microsoft.com/office/drawing/2014/main" id="{C2DEBE5C-C607-4BB5-B8E6-DDF2FC4CAF14}"/>
                </a:ext>
              </a:extLst>
            </p:cNvPr>
            <p:cNvSpPr/>
            <p:nvPr/>
          </p:nvSpPr>
          <p:spPr>
            <a:xfrm>
              <a:off x="3995936" y="692696"/>
              <a:ext cx="432048" cy="50405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下矢印 11">
              <a:extLst>
                <a:ext uri="{FF2B5EF4-FFF2-40B4-BE49-F238E27FC236}">
                  <a16:creationId xmlns:a16="http://schemas.microsoft.com/office/drawing/2014/main" id="{6D541A52-2EFA-417E-989D-48A5FE0FB399}"/>
                </a:ext>
              </a:extLst>
            </p:cNvPr>
            <p:cNvSpPr/>
            <p:nvPr/>
          </p:nvSpPr>
          <p:spPr>
            <a:xfrm rot="2266158">
              <a:off x="2909888" y="1621880"/>
              <a:ext cx="481426" cy="136671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下矢印 12">
              <a:extLst>
                <a:ext uri="{FF2B5EF4-FFF2-40B4-BE49-F238E27FC236}">
                  <a16:creationId xmlns:a16="http://schemas.microsoft.com/office/drawing/2014/main" id="{3AC6B7DB-1356-4C57-BB4D-990F3CF5DC88}"/>
                </a:ext>
              </a:extLst>
            </p:cNvPr>
            <p:cNvSpPr/>
            <p:nvPr/>
          </p:nvSpPr>
          <p:spPr>
            <a:xfrm rot="19199917">
              <a:off x="5151772" y="1626160"/>
              <a:ext cx="458460" cy="138088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下矢印 13">
              <a:extLst>
                <a:ext uri="{FF2B5EF4-FFF2-40B4-BE49-F238E27FC236}">
                  <a16:creationId xmlns:a16="http://schemas.microsoft.com/office/drawing/2014/main" id="{0857B03C-1A77-4F8B-8C8C-62EB7CCAFE93}"/>
                </a:ext>
              </a:extLst>
            </p:cNvPr>
            <p:cNvSpPr/>
            <p:nvPr/>
          </p:nvSpPr>
          <p:spPr>
            <a:xfrm rot="1864028">
              <a:off x="4766595" y="3367818"/>
              <a:ext cx="458489" cy="183391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下矢印 14">
              <a:extLst>
                <a:ext uri="{FF2B5EF4-FFF2-40B4-BE49-F238E27FC236}">
                  <a16:creationId xmlns:a16="http://schemas.microsoft.com/office/drawing/2014/main" id="{3F69DE16-014B-4F69-A2B2-5933A5F2FBAF}"/>
                </a:ext>
              </a:extLst>
            </p:cNvPr>
            <p:cNvSpPr/>
            <p:nvPr/>
          </p:nvSpPr>
          <p:spPr>
            <a:xfrm rot="19665108">
              <a:off x="6524580" y="3333784"/>
              <a:ext cx="434248" cy="188010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テキスト ボックス 15">
              <a:extLst>
                <a:ext uri="{FF2B5EF4-FFF2-40B4-BE49-F238E27FC236}">
                  <a16:creationId xmlns:a16="http://schemas.microsoft.com/office/drawing/2014/main" id="{AF5D9509-A70B-4F83-B8F4-FA15B0FDA62F}"/>
                </a:ext>
              </a:extLst>
            </p:cNvPr>
            <p:cNvSpPr txBox="1"/>
            <p:nvPr/>
          </p:nvSpPr>
          <p:spPr>
            <a:xfrm>
              <a:off x="2464953" y="3695409"/>
              <a:ext cx="22701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E&lt;reference level = 1mSv</a:t>
              </a:r>
              <a:endParaRPr kumimoji="1" lang="ja-JP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テキスト ボックス 16">
              <a:extLst>
                <a:ext uri="{FF2B5EF4-FFF2-40B4-BE49-F238E27FC236}">
                  <a16:creationId xmlns:a16="http://schemas.microsoft.com/office/drawing/2014/main" id="{D788A255-7682-4CC0-B4E7-3073E165B2A9}"/>
                </a:ext>
              </a:extLst>
            </p:cNvPr>
            <p:cNvSpPr txBox="1"/>
            <p:nvPr/>
          </p:nvSpPr>
          <p:spPr>
            <a:xfrm>
              <a:off x="6564180" y="3514745"/>
              <a:ext cx="22701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E&gt;reference level = 1mSv</a:t>
              </a:r>
              <a:endParaRPr kumimoji="1" lang="ja-JP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テキスト ボックス 17">
                  <a:extLst>
                    <a:ext uri="{FF2B5EF4-FFF2-40B4-BE49-F238E27FC236}">
                      <a16:creationId xmlns:a16="http://schemas.microsoft.com/office/drawing/2014/main" id="{C3A873E3-BC56-4D0B-8F12-500F48B0BA19}"/>
                    </a:ext>
                  </a:extLst>
                </p:cNvPr>
                <p:cNvSpPr txBox="1"/>
                <p:nvPr/>
              </p:nvSpPr>
              <p:spPr>
                <a:xfrm>
                  <a:off x="1691680" y="1948190"/>
                  <a:ext cx="99738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6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</a:t>
                  </a:r>
                  <a14:m>
                    <m:oMath xmlns:m="http://schemas.openxmlformats.org/officeDocument/2006/math">
                      <m:r>
                        <a:rPr lang="en-US" altLang="ja-JP" sz="1600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≤</m:t>
                      </m:r>
                    </m:oMath>
                  </a14:m>
                  <a:r>
                    <a:rPr kumimoji="1" lang="en-US" altLang="ja-JP" sz="16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1 (or 6)</a:t>
                  </a:r>
                  <a:endParaRPr kumimoji="1" lang="ja-JP" altLang="en-US" sz="16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8" name="テキスト ボックス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1680" y="1948190"/>
                  <a:ext cx="997389" cy="338554"/>
                </a:xfrm>
                <a:prstGeom prst="rect">
                  <a:avLst/>
                </a:prstGeom>
                <a:blipFill>
                  <a:blip r:embed="rId2"/>
                  <a:stretch>
                    <a:fillRect l="-3049" t="-5455" r="-2439" b="-236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テキスト ボックス 18">
                  <a:extLst>
                    <a:ext uri="{FF2B5EF4-FFF2-40B4-BE49-F238E27FC236}">
                      <a16:creationId xmlns:a16="http://schemas.microsoft.com/office/drawing/2014/main" id="{1111A44D-C610-40A6-B05F-3C1EB0B4F7D8}"/>
                    </a:ext>
                  </a:extLst>
                </p:cNvPr>
                <p:cNvSpPr txBox="1"/>
                <p:nvPr/>
              </p:nvSpPr>
              <p:spPr>
                <a:xfrm>
                  <a:off x="5911560" y="1948190"/>
                  <a:ext cx="99738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6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</a:t>
                  </a:r>
                  <a14:m>
                    <m:oMath xmlns:m="http://schemas.openxmlformats.org/officeDocument/2006/math">
                      <m:r>
                        <a:rPr lang="en-US" altLang="ja-JP" sz="1600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&gt;</m:t>
                      </m:r>
                    </m:oMath>
                  </a14:m>
                  <a:r>
                    <a:rPr kumimoji="1" lang="en-US" altLang="ja-JP" sz="16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1 (or 6)</a:t>
                  </a:r>
                  <a:endParaRPr kumimoji="1" lang="ja-JP" altLang="en-US" sz="1600" dirty="0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9" name="テキスト ボックス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11560" y="1948190"/>
                  <a:ext cx="997389" cy="338554"/>
                </a:xfrm>
                <a:prstGeom prst="rect">
                  <a:avLst/>
                </a:prstGeom>
                <a:blipFill>
                  <a:blip r:embed="rId3"/>
                  <a:stretch>
                    <a:fillRect l="-3681" t="-5455" r="-2454" b="-236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583214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A83F1B-06B8-4D2D-A1ED-E09550EBA4A2}"/>
              </a:ext>
            </a:extLst>
          </p:cNvPr>
          <p:cNvSpPr/>
          <p:nvPr/>
        </p:nvSpPr>
        <p:spPr>
          <a:xfrm>
            <a:off x="0" y="209243"/>
            <a:ext cx="4697835" cy="864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Gamma Radiation from building materials in existing building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D0FAEF-99FD-486C-81D0-C9D417B2BAA3}"/>
              </a:ext>
            </a:extLst>
          </p:cNvPr>
          <p:cNvSpPr txBox="1">
            <a:spLocks/>
          </p:cNvSpPr>
          <p:nvPr/>
        </p:nvSpPr>
        <p:spPr>
          <a:xfrm>
            <a:off x="504202" y="1508042"/>
            <a:ext cx="7776672" cy="499715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kumimoji="1" lang="en-US" altLang="ja-JP" sz="2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Protective actions may be necessary for existing buildings with high annual effective dose levels caused by ga</a:t>
            </a:r>
            <a:r>
              <a:rPr lang="en-US" altLang="ja-JP" sz="2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mma radiation due to radionuclides in the building materials.</a:t>
            </a:r>
          </a:p>
          <a:p>
            <a:pPr algn="just"/>
            <a:r>
              <a:rPr kumimoji="1" lang="en-US" altLang="ja-JP" sz="2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If considered necessary, the national authority should establish reference levels for exposure to gamma radiation emitted from building materials in existing buildings.</a:t>
            </a:r>
          </a:p>
          <a:p>
            <a:pPr lvl="1" algn="just"/>
            <a:r>
              <a:rPr lang="en-US" altLang="ja-JP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Feasible protective measures are not easy to implement.</a:t>
            </a:r>
          </a:p>
          <a:p>
            <a:pPr algn="just"/>
            <a:r>
              <a:rPr lang="en-US" altLang="ja-JP" sz="2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Note that the protective measure carries serious economic and penalties and should not be applied without careful consideration.</a:t>
            </a:r>
            <a:endParaRPr kumimoji="1" lang="ja-JP" altLang="en-US" sz="280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612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A6C2A2C-D81E-4516-9565-5EA95BEC767F}"/>
              </a:ext>
            </a:extLst>
          </p:cNvPr>
          <p:cNvSpPr/>
          <p:nvPr/>
        </p:nvSpPr>
        <p:spPr>
          <a:xfrm>
            <a:off x="1" y="310393"/>
            <a:ext cx="2642531" cy="5788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Key Message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49D1E-3990-4CCF-B3CE-D8440EA954BB}"/>
              </a:ext>
            </a:extLst>
          </p:cNvPr>
          <p:cNvSpPr txBox="1">
            <a:spLocks/>
          </p:cNvSpPr>
          <p:nvPr/>
        </p:nvSpPr>
        <p:spPr>
          <a:xfrm>
            <a:off x="355531" y="2038525"/>
            <a:ext cx="8712968" cy="393024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0000"/>
                </a:solidFill>
                <a:latin typeface="Arial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sz="2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Some NORM residues are used as building materials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National responsibility to set a reference level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Controls may be necessary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661002"/>
      </p:ext>
    </p:extLst>
  </p:cSld>
  <p:clrMapOvr>
    <a:masterClrMapping/>
  </p:clrMapOvr>
</p:sld>
</file>

<file path=ppt/theme/theme1.xml><?xml version="1.0" encoding="utf-8"?>
<a:theme xmlns:a="http://schemas.openxmlformats.org/drawingml/2006/main" name="IAEA_Presentation_templ_1[1]">
  <a:themeElements>
    <a:clrScheme name="Custom 2">
      <a:dk1>
        <a:srgbClr val="003399"/>
      </a:dk1>
      <a:lt1>
        <a:sysClr val="window" lastClr="FFFFFF"/>
      </a:lt1>
      <a:dk2>
        <a:srgbClr val="3366CC"/>
      </a:dk2>
      <a:lt2>
        <a:srgbClr val="DBDBDD"/>
      </a:lt2>
      <a:accent1>
        <a:srgbClr val="6699CC"/>
      </a:accent1>
      <a:accent2>
        <a:srgbClr val="FF9900"/>
      </a:accent2>
      <a:accent3>
        <a:srgbClr val="99CC00"/>
      </a:accent3>
      <a:accent4>
        <a:srgbClr val="8681B8"/>
      </a:accent4>
      <a:accent5>
        <a:srgbClr val="32A14C"/>
      </a:accent5>
      <a:accent6>
        <a:srgbClr val="99CCFF"/>
      </a:accent6>
      <a:hlink>
        <a:srgbClr val="6699CC"/>
      </a:hlink>
      <a:folHlink>
        <a:srgbClr val="8681B8"/>
      </a:folHlink>
    </a:clrScheme>
    <a:fontScheme name="procureme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IAEA_Presentation_templ_1[1]</Template>
  <TotalTime>122</TotalTime>
  <Words>606</Words>
  <Application>Microsoft Office PowerPoint</Application>
  <PresentationFormat>On-screen Show (4:3)</PresentationFormat>
  <Paragraphs>122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 </vt:lpstr>
      <vt:lpstr>Calibri</vt:lpstr>
      <vt:lpstr>Cambria Math</vt:lpstr>
      <vt:lpstr>Wingdings</vt:lpstr>
      <vt:lpstr>IAEA_Presentation_templ_1[1]</vt:lpstr>
      <vt:lpstr>BUILDING MATERIALS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MATERIALS</dc:title>
  <dc:creator>TADIC, Dejana</dc:creator>
  <cp:lastModifiedBy>TADIC, Dejana</cp:lastModifiedBy>
  <cp:revision>6</cp:revision>
  <dcterms:created xsi:type="dcterms:W3CDTF">2019-04-10T11:59:33Z</dcterms:created>
  <dcterms:modified xsi:type="dcterms:W3CDTF">2019-05-08T14:28:07Z</dcterms:modified>
</cp:coreProperties>
</file>