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2339" autoAdjust="0"/>
  </p:normalViewPr>
  <p:slideViewPr>
    <p:cSldViewPr snapToGrid="0">
      <p:cViewPr varScale="1">
        <p:scale>
          <a:sx n="94" d="100"/>
          <a:sy n="94" d="100"/>
        </p:scale>
        <p:origin x="20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23528" y="1772816"/>
            <a:ext cx="8568953" cy="1080120"/>
          </a:xfrm>
        </p:spPr>
        <p:txBody>
          <a:bodyPr/>
          <a:lstStyle>
            <a:lvl1pPr algn="l">
              <a:defRPr>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323528" y="3573016"/>
            <a:ext cx="8568953" cy="1608584"/>
          </a:xfrm>
        </p:spPr>
        <p:txBody>
          <a:bodyPr>
            <a:normAutofit/>
          </a:bodyPr>
          <a:lstStyle>
            <a:lvl1pPr marL="0" indent="0" algn="l">
              <a:buNone/>
              <a:defRPr sz="2800" b="1">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2050" name="Picture 2" descr="\\iaea.org\Secretariat\MTCD\PublishingCurrent\2017\IAEA\17-42841_LOGO_IAEA_update\Design\Presentation_IAEA\IAEA_Logo_E_horizontal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60648"/>
            <a:ext cx="2460431" cy="542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271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2"/>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1792288" y="1124745"/>
            <a:ext cx="5486400" cy="36028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DDB118D2-2F2F-46E2-8298-9837D35947CF}" type="datetimeFigureOut">
              <a:rPr lang="en-GB" smtClean="0"/>
              <a:t>2019-05-08</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4902C344-79D3-49BD-9F68-BA57DA0038BE}" type="slidenum">
              <a:rPr lang="en-GB" smtClean="0"/>
              <a:t>‹#›</a:t>
            </a:fld>
            <a:endParaRPr lang="en-GB"/>
          </a:p>
        </p:txBody>
      </p:sp>
    </p:spTree>
    <p:extLst>
      <p:ext uri="{BB962C8B-B14F-4D97-AF65-F5344CB8AC3E}">
        <p14:creationId xmlns:p14="http://schemas.microsoft.com/office/powerpoint/2010/main" val="3160142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Date Placeholder 12"/>
          <p:cNvSpPr>
            <a:spLocks noGrp="1"/>
          </p:cNvSpPr>
          <p:nvPr>
            <p:ph type="dt" sz="half" idx="10"/>
          </p:nvPr>
        </p:nvSpPr>
        <p:spPr/>
        <p:txBody>
          <a:bodyPr/>
          <a:lstStyle/>
          <a:p>
            <a:fld id="{DDB118D2-2F2F-46E2-8298-9837D35947CF}" type="datetimeFigureOut">
              <a:rPr lang="en-GB" smtClean="0"/>
              <a:t>2019-05-08</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4902C344-79D3-49BD-9F68-BA57DA0038BE}" type="slidenum">
              <a:rPr lang="en-GB" smtClean="0"/>
              <a:t>‹#›</a:t>
            </a:fld>
            <a:endParaRPr lang="en-GB"/>
          </a:p>
        </p:txBody>
      </p:sp>
    </p:spTree>
    <p:extLst>
      <p:ext uri="{BB962C8B-B14F-4D97-AF65-F5344CB8AC3E}">
        <p14:creationId xmlns:p14="http://schemas.microsoft.com/office/powerpoint/2010/main" val="3158710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Date Placeholder 12"/>
          <p:cNvSpPr>
            <a:spLocks noGrp="1"/>
          </p:cNvSpPr>
          <p:nvPr>
            <p:ph type="dt" sz="half" idx="10"/>
          </p:nvPr>
        </p:nvSpPr>
        <p:spPr/>
        <p:txBody>
          <a:bodyPr/>
          <a:lstStyle/>
          <a:p>
            <a:fld id="{DDB118D2-2F2F-46E2-8298-9837D35947CF}" type="datetimeFigureOut">
              <a:rPr lang="en-GB" smtClean="0"/>
              <a:t>2019-05-08</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4902C344-79D3-49BD-9F68-BA57DA0038BE}" type="slidenum">
              <a:rPr lang="en-GB" smtClean="0"/>
              <a:t>‹#›</a:t>
            </a:fld>
            <a:endParaRPr lang="en-GB"/>
          </a:p>
        </p:txBody>
      </p:sp>
    </p:spTree>
    <p:extLst>
      <p:ext uri="{BB962C8B-B14F-4D97-AF65-F5344CB8AC3E}">
        <p14:creationId xmlns:p14="http://schemas.microsoft.com/office/powerpoint/2010/main" val="2127337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sp>
        <p:nvSpPr>
          <p:cNvPr id="4" name="Title 1"/>
          <p:cNvSpPr>
            <a:spLocks noGrp="1"/>
          </p:cNvSpPr>
          <p:nvPr>
            <p:ph type="ctrTitle"/>
          </p:nvPr>
        </p:nvSpPr>
        <p:spPr>
          <a:xfrm>
            <a:off x="323528" y="1772816"/>
            <a:ext cx="8568953" cy="1080120"/>
          </a:xfrm>
        </p:spPr>
        <p:txBody>
          <a:bodyPr/>
          <a:lstStyle>
            <a:lvl1pPr algn="l">
              <a:defRPr>
                <a:solidFill>
                  <a:schemeClr val="tx2"/>
                </a:solidFill>
              </a:defRPr>
            </a:lvl1pPr>
          </a:lstStyle>
          <a:p>
            <a:r>
              <a:rPr lang="en-US"/>
              <a:t>Click to edit Master title style</a:t>
            </a:r>
            <a:endParaRPr lang="en-GB" dirty="0"/>
          </a:p>
        </p:txBody>
      </p:sp>
      <p:sp>
        <p:nvSpPr>
          <p:cNvPr id="5" name="Subtitle 2"/>
          <p:cNvSpPr>
            <a:spLocks noGrp="1"/>
          </p:cNvSpPr>
          <p:nvPr>
            <p:ph type="subTitle" idx="1"/>
          </p:nvPr>
        </p:nvSpPr>
        <p:spPr>
          <a:xfrm>
            <a:off x="323528" y="3573016"/>
            <a:ext cx="8568953" cy="1608584"/>
          </a:xfrm>
        </p:spPr>
        <p:txBody>
          <a:bodyPr>
            <a:normAutofit/>
          </a:bodyPr>
          <a:lstStyle>
            <a:lvl1pPr marL="0" indent="0" algn="l">
              <a:buNone/>
              <a:defRPr sz="28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3074" name="Picture 2" descr="\\iaea.org\Secretariat\MTCD\PublishingCurrent\2017\IAEA\17-42841_LOGO_IAEA_update\Design\Presentation_IAEA\IAEA_Logo_E_horizontal_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47450"/>
            <a:ext cx="2520280" cy="555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3905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13" name="Date Placeholder 12"/>
          <p:cNvSpPr>
            <a:spLocks noGrp="1"/>
          </p:cNvSpPr>
          <p:nvPr>
            <p:ph type="dt" sz="half" idx="10"/>
          </p:nvPr>
        </p:nvSpPr>
        <p:spPr/>
        <p:txBody>
          <a:bodyPr/>
          <a:lstStyle/>
          <a:p>
            <a:fld id="{DDB118D2-2F2F-46E2-8298-9837D35947CF}" type="datetimeFigureOut">
              <a:rPr lang="en-GB" smtClean="0"/>
              <a:t>2019-05-08</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4902C344-79D3-49BD-9F68-BA57DA0038BE}" type="slidenum">
              <a:rPr lang="en-GB" smtClean="0"/>
              <a:t>‹#›</a:t>
            </a:fld>
            <a:endParaRPr lang="en-GB"/>
          </a:p>
        </p:txBody>
      </p:sp>
    </p:spTree>
    <p:extLst>
      <p:ext uri="{BB962C8B-B14F-4D97-AF65-F5344CB8AC3E}">
        <p14:creationId xmlns:p14="http://schemas.microsoft.com/office/powerpoint/2010/main" val="3880194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Date Placeholder 13"/>
          <p:cNvSpPr>
            <a:spLocks noGrp="1"/>
          </p:cNvSpPr>
          <p:nvPr>
            <p:ph type="dt" sz="half" idx="10"/>
          </p:nvPr>
        </p:nvSpPr>
        <p:spPr/>
        <p:txBody>
          <a:bodyPr/>
          <a:lstStyle/>
          <a:p>
            <a:fld id="{DDB118D2-2F2F-46E2-8298-9837D35947CF}" type="datetimeFigureOut">
              <a:rPr lang="en-GB" smtClean="0"/>
              <a:t>2019-05-08</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4902C344-79D3-49BD-9F68-BA57DA0038BE}" type="slidenum">
              <a:rPr lang="en-GB" smtClean="0"/>
              <a:t>‹#›</a:t>
            </a:fld>
            <a:endParaRPr lang="en-GB"/>
          </a:p>
        </p:txBody>
      </p:sp>
    </p:spTree>
    <p:extLst>
      <p:ext uri="{BB962C8B-B14F-4D97-AF65-F5344CB8AC3E}">
        <p14:creationId xmlns:p14="http://schemas.microsoft.com/office/powerpoint/2010/main" val="2967192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Date Placeholder 15"/>
          <p:cNvSpPr>
            <a:spLocks noGrp="1"/>
          </p:cNvSpPr>
          <p:nvPr>
            <p:ph type="dt" sz="half" idx="10"/>
          </p:nvPr>
        </p:nvSpPr>
        <p:spPr/>
        <p:txBody>
          <a:bodyPr/>
          <a:lstStyle/>
          <a:p>
            <a:fld id="{DDB118D2-2F2F-46E2-8298-9837D35947CF}" type="datetimeFigureOut">
              <a:rPr lang="en-GB" smtClean="0"/>
              <a:t>2019-05-08</a:t>
            </a:fld>
            <a:endParaRPr lang="en-GB"/>
          </a:p>
        </p:txBody>
      </p:sp>
      <p:sp>
        <p:nvSpPr>
          <p:cNvPr id="17" name="Footer Placeholder 16"/>
          <p:cNvSpPr>
            <a:spLocks noGrp="1"/>
          </p:cNvSpPr>
          <p:nvPr>
            <p:ph type="ftr" sz="quarter" idx="11"/>
          </p:nvPr>
        </p:nvSpPr>
        <p:spPr/>
        <p:txBody>
          <a:bodyPr/>
          <a:lstStyle/>
          <a:p>
            <a:endParaRPr lang="en-GB"/>
          </a:p>
        </p:txBody>
      </p:sp>
      <p:sp>
        <p:nvSpPr>
          <p:cNvPr id="18" name="Slide Number Placeholder 17"/>
          <p:cNvSpPr>
            <a:spLocks noGrp="1"/>
          </p:cNvSpPr>
          <p:nvPr>
            <p:ph type="sldNum" sz="quarter" idx="12"/>
          </p:nvPr>
        </p:nvSpPr>
        <p:spPr/>
        <p:txBody>
          <a:bodyPr/>
          <a:lstStyle/>
          <a:p>
            <a:fld id="{4902C344-79D3-49BD-9F68-BA57DA0038BE}" type="slidenum">
              <a:rPr lang="en-GB" smtClean="0"/>
              <a:t>‹#›</a:t>
            </a:fld>
            <a:endParaRPr lang="en-GB"/>
          </a:p>
        </p:txBody>
      </p:sp>
    </p:spTree>
    <p:extLst>
      <p:ext uri="{BB962C8B-B14F-4D97-AF65-F5344CB8AC3E}">
        <p14:creationId xmlns:p14="http://schemas.microsoft.com/office/powerpoint/2010/main" val="411701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Date Placeholder 8"/>
          <p:cNvSpPr>
            <a:spLocks noGrp="1"/>
          </p:cNvSpPr>
          <p:nvPr>
            <p:ph type="dt" sz="half" idx="10"/>
          </p:nvPr>
        </p:nvSpPr>
        <p:spPr/>
        <p:txBody>
          <a:bodyPr/>
          <a:lstStyle/>
          <a:p>
            <a:fld id="{DDB118D2-2F2F-46E2-8298-9837D35947CF}" type="datetimeFigureOut">
              <a:rPr lang="en-GB" smtClean="0"/>
              <a:t>2019-05-08</a:t>
            </a:fld>
            <a:endParaRPr lang="en-GB"/>
          </a:p>
        </p:txBody>
      </p:sp>
      <p:sp>
        <p:nvSpPr>
          <p:cNvPr id="10" name="Footer Placeholder 9"/>
          <p:cNvSpPr>
            <a:spLocks noGrp="1"/>
          </p:cNvSpPr>
          <p:nvPr>
            <p:ph type="ftr" sz="quarter" idx="11"/>
          </p:nvPr>
        </p:nvSpPr>
        <p:spPr/>
        <p:txBody>
          <a:bodyPr/>
          <a:lstStyle/>
          <a:p>
            <a:endParaRPr lang="en-GB"/>
          </a:p>
        </p:txBody>
      </p:sp>
      <p:sp>
        <p:nvSpPr>
          <p:cNvPr id="11" name="Slide Number Placeholder 10"/>
          <p:cNvSpPr>
            <a:spLocks noGrp="1"/>
          </p:cNvSpPr>
          <p:nvPr>
            <p:ph type="sldNum" sz="quarter" idx="12"/>
          </p:nvPr>
        </p:nvSpPr>
        <p:spPr/>
        <p:txBody>
          <a:bodyPr/>
          <a:lstStyle/>
          <a:p>
            <a:fld id="{4902C344-79D3-49BD-9F68-BA57DA0038BE}" type="slidenum">
              <a:rPr lang="en-GB" smtClean="0"/>
              <a:t>‹#›</a:t>
            </a:fld>
            <a:endParaRPr lang="en-GB"/>
          </a:p>
        </p:txBody>
      </p:sp>
    </p:spTree>
    <p:extLst>
      <p:ext uri="{BB962C8B-B14F-4D97-AF65-F5344CB8AC3E}">
        <p14:creationId xmlns:p14="http://schemas.microsoft.com/office/powerpoint/2010/main" val="3712091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fld id="{DDB118D2-2F2F-46E2-8298-9837D35947CF}" type="datetimeFigureOut">
              <a:rPr lang="en-GB" smtClean="0"/>
              <a:t>2019-05-08</a:t>
            </a:fld>
            <a:endParaRPr lang="en-GB"/>
          </a:p>
        </p:txBody>
      </p:sp>
      <p:sp>
        <p:nvSpPr>
          <p:cNvPr id="12" name="Footer Placeholder 11"/>
          <p:cNvSpPr>
            <a:spLocks noGrp="1"/>
          </p:cNvSpPr>
          <p:nvPr>
            <p:ph type="ftr" sz="quarter" idx="11"/>
          </p:nvPr>
        </p:nvSpPr>
        <p:spPr/>
        <p:txBody>
          <a:bodyPr/>
          <a:lstStyle/>
          <a:p>
            <a:endParaRPr lang="en-GB"/>
          </a:p>
        </p:txBody>
      </p:sp>
      <p:sp>
        <p:nvSpPr>
          <p:cNvPr id="13" name="Slide Number Placeholder 12"/>
          <p:cNvSpPr>
            <a:spLocks noGrp="1"/>
          </p:cNvSpPr>
          <p:nvPr>
            <p:ph type="sldNum" sz="quarter" idx="12"/>
          </p:nvPr>
        </p:nvSpPr>
        <p:spPr/>
        <p:txBody>
          <a:bodyPr/>
          <a:lstStyle/>
          <a:p>
            <a:fld id="{4902C344-79D3-49BD-9F68-BA57DA0038BE}" type="slidenum">
              <a:rPr lang="en-GB" smtClean="0"/>
              <a:t>‹#›</a:t>
            </a:fld>
            <a:endParaRPr lang="en-GB"/>
          </a:p>
        </p:txBody>
      </p:sp>
    </p:spTree>
    <p:extLst>
      <p:ext uri="{BB962C8B-B14F-4D97-AF65-F5344CB8AC3E}">
        <p14:creationId xmlns:p14="http://schemas.microsoft.com/office/powerpoint/2010/main" val="1980744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DDB118D2-2F2F-46E2-8298-9837D35947CF}" type="datetimeFigureOut">
              <a:rPr lang="en-GB" smtClean="0"/>
              <a:t>2019-05-08</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4902C344-79D3-49BD-9F68-BA57DA0038BE}" type="slidenum">
              <a:rPr lang="en-GB" smtClean="0"/>
              <a:t>‹#›</a:t>
            </a:fld>
            <a:endParaRPr lang="en-GB"/>
          </a:p>
        </p:txBody>
      </p:sp>
    </p:spTree>
    <p:extLst>
      <p:ext uri="{BB962C8B-B14F-4D97-AF65-F5344CB8AC3E}">
        <p14:creationId xmlns:p14="http://schemas.microsoft.com/office/powerpoint/2010/main" val="2764429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p:nvPr/>
        </p:nvSpPr>
        <p:spPr>
          <a:xfrm flipH="1" flipV="1">
            <a:off x="1" y="5301208"/>
            <a:ext cx="6372200" cy="1556792"/>
          </a:xfrm>
          <a:prstGeom prst="rect">
            <a:avLst/>
          </a:prstGeom>
          <a:gradFill flip="none" rotWithShape="1">
            <a:gsLst>
              <a:gs pos="48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Rectangle 10"/>
          <p:cNvSpPr/>
          <p:nvPr/>
        </p:nvSpPr>
        <p:spPr>
          <a:xfrm>
            <a:off x="1" y="0"/>
            <a:ext cx="9143999" cy="2132856"/>
          </a:xfrm>
          <a:prstGeom prst="rect">
            <a:avLst/>
          </a:prstGeom>
          <a:gradFill flip="none" rotWithShape="1">
            <a:gsLst>
              <a:gs pos="56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Rectangle 5"/>
          <p:cNvSpPr>
            <a:spLocks noGrp="1" noChangeArrowheads="1"/>
          </p:cNvSpPr>
          <p:nvPr>
            <p:ph type="dt" sz="half" idx="2"/>
          </p:nvPr>
        </p:nvSpPr>
        <p:spPr bwMode="white">
          <a:xfrm>
            <a:off x="7524328" y="6482725"/>
            <a:ext cx="93546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DDB118D2-2F2F-46E2-8298-9837D35947CF}" type="datetimeFigureOut">
              <a:rPr lang="en-GB" smtClean="0"/>
              <a:t>2019-05-08</a:t>
            </a:fld>
            <a:endParaRPr lang="en-GB"/>
          </a:p>
        </p:txBody>
      </p:sp>
      <p:sp>
        <p:nvSpPr>
          <p:cNvPr id="9" name="Rectangle 6"/>
          <p:cNvSpPr>
            <a:spLocks noGrp="1" noChangeArrowheads="1"/>
          </p:cNvSpPr>
          <p:nvPr>
            <p:ph type="ftr" sz="quarter" idx="3"/>
          </p:nvPr>
        </p:nvSpPr>
        <p:spPr bwMode="white">
          <a:xfrm>
            <a:off x="5868145" y="6482725"/>
            <a:ext cx="1616025"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GB"/>
          </a:p>
        </p:txBody>
      </p:sp>
      <p:sp>
        <p:nvSpPr>
          <p:cNvPr id="10" name="Rectangle 7"/>
          <p:cNvSpPr>
            <a:spLocks noGrp="1" noChangeArrowheads="1"/>
          </p:cNvSpPr>
          <p:nvPr>
            <p:ph type="sldNum" sz="quarter" idx="4"/>
          </p:nvPr>
        </p:nvSpPr>
        <p:spPr bwMode="white">
          <a:xfrm>
            <a:off x="8472489" y="6482725"/>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4902C344-79D3-49BD-9F68-BA57DA0038BE}" type="slidenum">
              <a:rPr lang="en-GB" smtClean="0"/>
              <a:t>‹#›</a:t>
            </a:fld>
            <a:endParaRPr lang="en-GB"/>
          </a:p>
        </p:txBody>
      </p:sp>
      <p:sp>
        <p:nvSpPr>
          <p:cNvPr id="2" name="Title Placeholder 1"/>
          <p:cNvSpPr>
            <a:spLocks noGrp="1"/>
          </p:cNvSpPr>
          <p:nvPr>
            <p:ph type="title"/>
          </p:nvPr>
        </p:nvSpPr>
        <p:spPr>
          <a:xfrm>
            <a:off x="251521" y="116632"/>
            <a:ext cx="6120680" cy="864096"/>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251521" y="1268760"/>
            <a:ext cx="8712968" cy="485740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026" name="Picture 2" descr="\\iaea.org\Secretariat\MTCD\PublishingCurrent\2017\IAEA\17-42841_LOGO_IAEA_update\Design\Presentation_IAEA\IAEA_Logo_SHORT_vertical_whit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312032" y="180054"/>
            <a:ext cx="592928" cy="728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60661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b="1" kern="1200">
          <a:solidFill>
            <a:schemeClr val="tx2"/>
          </a:solidFill>
          <a:latin typeface="Arial "/>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982C81B8-1111-4B0F-99FF-0513858FB194}"/>
              </a:ext>
            </a:extLst>
          </p:cNvPr>
          <p:cNvSpPr>
            <a:spLocks noGrp="1" noChangeArrowheads="1"/>
          </p:cNvSpPr>
          <p:nvPr>
            <p:ph type="ctrTitle"/>
          </p:nvPr>
        </p:nvSpPr>
        <p:spPr>
          <a:xfrm>
            <a:off x="2012213" y="1722482"/>
            <a:ext cx="5119574" cy="2736304"/>
          </a:xfrm>
        </p:spPr>
        <p:txBody>
          <a:bodyPr>
            <a:normAutofit/>
          </a:bodyPr>
          <a:lstStyle/>
          <a:p>
            <a:r>
              <a:rPr lang="en-GB" altLang="en-US" dirty="0">
                <a:latin typeface="Calibri" pitchFamily="34" charset="0"/>
              </a:rPr>
              <a:t>Transport of NORM</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17066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BBB5ED5-92E1-4F29-9965-BA98C7109903}"/>
              </a:ext>
            </a:extLst>
          </p:cNvPr>
          <p:cNvSpPr/>
          <p:nvPr/>
        </p:nvSpPr>
        <p:spPr>
          <a:xfrm>
            <a:off x="0" y="440823"/>
            <a:ext cx="3850547"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NORM Considerations</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3FFCBE38-DA8E-4C20-A233-7BEB80031EA0}"/>
              </a:ext>
            </a:extLst>
          </p:cNvPr>
          <p:cNvSpPr txBox="1">
            <a:spLocks noChangeArrowheads="1"/>
          </p:cNvSpPr>
          <p:nvPr/>
        </p:nvSpPr>
        <p:spPr>
          <a:xfrm>
            <a:off x="328374" y="1376839"/>
            <a:ext cx="8010283" cy="5040338"/>
          </a:xfrm>
          <a:prstGeom prst="rect">
            <a:avLst/>
          </a:prstGeom>
        </p:spPr>
        <p:txBody>
          <a:bodyPr>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76250" indent="-419100">
              <a:buFont typeface="Wingdings" panose="05000000000000000000" pitchFamily="2" charset="2"/>
              <a:buChar char="§"/>
              <a:defRPr/>
            </a:pPr>
            <a:r>
              <a:rPr lang="en-ZA" altLang="en-US" sz="2400" dirty="0">
                <a:latin typeface="Calibri" panose="020F0502020204030204" pitchFamily="34" charset="0"/>
              </a:rPr>
              <a:t>When radionuclides are out of equilibrium, there is a formula</a:t>
            </a:r>
          </a:p>
          <a:p>
            <a:pPr marL="476250" indent="-419100">
              <a:buFont typeface="Wingdings" panose="05000000000000000000" pitchFamily="2" charset="2"/>
              <a:buChar char="§"/>
              <a:defRPr/>
            </a:pPr>
            <a:r>
              <a:rPr lang="en-ZA" altLang="en-US" sz="2400" dirty="0">
                <a:latin typeface="Calibri" panose="020F0502020204030204" pitchFamily="34" charset="0"/>
              </a:rPr>
              <a:t>The concentration of each radionuclide is divided by its respective exemption level and the fractions are added together, as follows:</a:t>
            </a:r>
          </a:p>
          <a:p>
            <a:pPr marL="476250" indent="-419100">
              <a:defRPr/>
            </a:pPr>
            <a:endParaRPr lang="en-ZA" altLang="en-US" sz="2400" dirty="0">
              <a:latin typeface="Calibri" panose="020F0502020204030204" pitchFamily="34" charset="0"/>
            </a:endParaRPr>
          </a:p>
          <a:p>
            <a:pPr marL="476250" indent="-419100">
              <a:buFont typeface="Arial" panose="020B0604020202020204" pitchFamily="34" charset="0"/>
              <a:buNone/>
              <a:defRPr/>
            </a:pPr>
            <a:r>
              <a:rPr lang="en-ZA" altLang="en-US" sz="2400" dirty="0">
                <a:latin typeface="Calibri" panose="020F0502020204030204" pitchFamily="34" charset="0"/>
              </a:rPr>
              <a:t>					      or</a:t>
            </a:r>
          </a:p>
          <a:p>
            <a:pPr marL="476250" indent="-419100">
              <a:buFont typeface="Arial" panose="020B0604020202020204" pitchFamily="34" charset="0"/>
              <a:buNone/>
              <a:defRPr/>
            </a:pPr>
            <a:endParaRPr lang="en-ZA" altLang="en-US" sz="2400" dirty="0">
              <a:latin typeface="Calibri" panose="020F0502020204030204" pitchFamily="34" charset="0"/>
            </a:endParaRPr>
          </a:p>
          <a:p>
            <a:pPr marL="476250" indent="-419100">
              <a:buFont typeface="Arial" panose="020B0604020202020204" pitchFamily="34" charset="0"/>
              <a:buNone/>
              <a:defRPr/>
            </a:pPr>
            <a:r>
              <a:rPr lang="en-ZA" altLang="en-US" sz="2400" dirty="0">
                <a:latin typeface="Calibri" panose="020F0502020204030204" pitchFamily="34" charset="0"/>
              </a:rPr>
              <a:t>	</a:t>
            </a:r>
            <a:r>
              <a:rPr lang="en-ZA" altLang="en-US" sz="2000" dirty="0">
                <a:latin typeface="Calibri" panose="020F0502020204030204" pitchFamily="34" charset="0"/>
              </a:rPr>
              <a:t>where </a:t>
            </a:r>
            <a:r>
              <a:rPr lang="en-ZA" altLang="en-US" sz="1800" dirty="0">
                <a:latin typeface="Calibri" panose="020F0502020204030204" pitchFamily="34" charset="0"/>
              </a:rPr>
              <a:t>	</a:t>
            </a:r>
          </a:p>
          <a:p>
            <a:pPr marL="895350" lvl="1" indent="-381000">
              <a:defRPr/>
            </a:pPr>
            <a:r>
              <a:rPr lang="en-ZA" altLang="en-US" sz="2000" i="1" dirty="0">
                <a:latin typeface="Calibri" panose="020F0502020204030204" pitchFamily="34" charset="0"/>
              </a:rPr>
              <a:t>x(i)</a:t>
            </a:r>
            <a:r>
              <a:rPr lang="en-ZA" altLang="en-US" sz="2000" dirty="0">
                <a:latin typeface="Calibri" panose="020F0502020204030204" pitchFamily="34" charset="0"/>
              </a:rPr>
              <a:t> = activity concentration of radionuclide  </a:t>
            </a:r>
            <a:r>
              <a:rPr lang="en-ZA" altLang="en-US" sz="2000" i="1" dirty="0">
                <a:latin typeface="Calibri" panose="020F0502020204030204" pitchFamily="34" charset="0"/>
              </a:rPr>
              <a:t>i</a:t>
            </a:r>
            <a:endParaRPr lang="en-ZA" altLang="en-US" sz="2000" dirty="0">
              <a:latin typeface="Calibri" panose="020F0502020204030204" pitchFamily="34" charset="0"/>
            </a:endParaRPr>
          </a:p>
          <a:p>
            <a:pPr marL="895350" lvl="1" indent="-381000">
              <a:defRPr/>
            </a:pPr>
            <a:r>
              <a:rPr lang="en-ZA" altLang="en-US" sz="2000" i="1" dirty="0">
                <a:latin typeface="Calibri" panose="020F0502020204030204" pitchFamily="34" charset="0"/>
              </a:rPr>
              <a:t>X(i)</a:t>
            </a:r>
            <a:r>
              <a:rPr lang="en-ZA" altLang="en-US" sz="2000" dirty="0">
                <a:latin typeface="Calibri" panose="020F0502020204030204" pitchFamily="34" charset="0"/>
              </a:rPr>
              <a:t> = activity concentration for exempt material for radionuclide  </a:t>
            </a:r>
            <a:r>
              <a:rPr lang="en-ZA" altLang="en-US" sz="2000" i="1" dirty="0">
                <a:latin typeface="Calibri" panose="020F0502020204030204" pitchFamily="34" charset="0"/>
              </a:rPr>
              <a:t>I</a:t>
            </a:r>
          </a:p>
          <a:p>
            <a:pPr marL="495300" indent="-381000">
              <a:defRPr/>
            </a:pPr>
            <a:endParaRPr lang="en-ZA" altLang="en-US" sz="2400" dirty="0">
              <a:latin typeface="Calibri" panose="020F0502020204030204" pitchFamily="34" charset="0"/>
            </a:endParaRPr>
          </a:p>
          <a:p>
            <a:pPr marL="495300" indent="-381000">
              <a:buFont typeface="Wingdings" panose="05000000000000000000" pitchFamily="2" charset="2"/>
              <a:buChar char="§"/>
              <a:defRPr/>
            </a:pPr>
            <a:r>
              <a:rPr lang="en-ZA" altLang="en-US" sz="2400" dirty="0">
                <a:latin typeface="Calibri" panose="020F0502020204030204" pitchFamily="34" charset="0"/>
              </a:rPr>
              <a:t>(Note that there are two formulae because of clause 107(f))</a:t>
            </a:r>
          </a:p>
        </p:txBody>
      </p:sp>
    </p:spTree>
    <p:extLst>
      <p:ext uri="{BB962C8B-B14F-4D97-AF65-F5344CB8AC3E}">
        <p14:creationId xmlns:p14="http://schemas.microsoft.com/office/powerpoint/2010/main" val="3543301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E868611-59B9-4F45-8B80-ACB930F59EE6}"/>
              </a:ext>
            </a:extLst>
          </p:cNvPr>
          <p:cNvSpPr/>
          <p:nvPr/>
        </p:nvSpPr>
        <p:spPr>
          <a:xfrm>
            <a:off x="0" y="440823"/>
            <a:ext cx="4966283"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Low specific activity (LSA) material</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D599CD09-0BE3-49AA-9323-53F9268A7AF8}"/>
              </a:ext>
            </a:extLst>
          </p:cNvPr>
          <p:cNvSpPr txBox="1">
            <a:spLocks noChangeArrowheads="1"/>
          </p:cNvSpPr>
          <p:nvPr/>
        </p:nvSpPr>
        <p:spPr>
          <a:xfrm>
            <a:off x="167041" y="1255698"/>
            <a:ext cx="8523953" cy="532765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
            </a:pPr>
            <a:r>
              <a:rPr lang="en-US" altLang="en-US" sz="2200" dirty="0">
                <a:latin typeface="Calibri" pitchFamily="34" charset="0"/>
              </a:rPr>
              <a:t>LSA material  —  radioactive material which by its nature has a limited specific activity, or radioactive material for which limits of estimated average specific activity apply</a:t>
            </a:r>
          </a:p>
          <a:p>
            <a:pPr>
              <a:buFont typeface="Wingdings" panose="05000000000000000000" pitchFamily="2" charset="2"/>
              <a:buChar char="§"/>
            </a:pPr>
            <a:r>
              <a:rPr lang="en-US" altLang="en-US" sz="2200" dirty="0">
                <a:latin typeface="Calibri" pitchFamily="34" charset="0"/>
              </a:rPr>
              <a:t>External shielding materials surrounding the LSA material are not considered in determining the estimated average activity concentration</a:t>
            </a:r>
          </a:p>
          <a:p>
            <a:pPr>
              <a:buFont typeface="Wingdings" panose="05000000000000000000" pitchFamily="2" charset="2"/>
              <a:buChar char="§"/>
            </a:pPr>
            <a:r>
              <a:rPr lang="en-ZA" altLang="en-US" sz="2200" dirty="0">
                <a:latin typeface="Calibri" pitchFamily="34" charset="0"/>
              </a:rPr>
              <a:t>NORM that is subject to the Transport Regulations could be classified as LSA-I, LSA-II or LSA-III, depending on the activity concentration and other characteristics</a:t>
            </a:r>
          </a:p>
          <a:p>
            <a:pPr>
              <a:buFont typeface="Wingdings" panose="05000000000000000000" pitchFamily="2" charset="2"/>
              <a:buChar char="§"/>
            </a:pPr>
            <a:r>
              <a:rPr lang="en-ZA" altLang="en-US" sz="2200" dirty="0">
                <a:latin typeface="Calibri" pitchFamily="34" charset="0"/>
              </a:rPr>
              <a:t>The LSA classification determines the specific requirements for transport, such as packaging and labelling</a:t>
            </a:r>
          </a:p>
          <a:p>
            <a:pPr>
              <a:buFont typeface="Wingdings" panose="05000000000000000000" pitchFamily="2" charset="2"/>
              <a:buChar char="§"/>
            </a:pPr>
            <a:r>
              <a:rPr lang="en-ZA" altLang="en-US" sz="2200" dirty="0">
                <a:latin typeface="Calibri" pitchFamily="34" charset="0"/>
              </a:rPr>
              <a:t>LSA-I material may be transported </a:t>
            </a:r>
            <a:br>
              <a:rPr lang="en-ZA" altLang="en-US" sz="2200" dirty="0">
                <a:latin typeface="Calibri" pitchFamily="34" charset="0"/>
              </a:rPr>
            </a:br>
            <a:r>
              <a:rPr lang="en-ZA" altLang="en-US" sz="2200" dirty="0">
                <a:latin typeface="Calibri" pitchFamily="34" charset="0"/>
              </a:rPr>
              <a:t>unpackaged subject to certain conditions</a:t>
            </a:r>
            <a:endParaRPr lang="en-US" altLang="en-US" sz="2200" dirty="0">
              <a:latin typeface="Calibri" pitchFamily="34" charset="0"/>
            </a:endParaRPr>
          </a:p>
        </p:txBody>
      </p:sp>
      <p:pic>
        <p:nvPicPr>
          <p:cNvPr id="4" name="Picture 5">
            <a:extLst>
              <a:ext uri="{FF2B5EF4-FFF2-40B4-BE49-F238E27FC236}">
                <a16:creationId xmlns:a16="http://schemas.microsoft.com/office/drawing/2014/main" id="{2D1B7FFF-1EE8-490F-86A0-46480E6D8667}"/>
              </a:ext>
            </a:extLst>
          </p:cNvPr>
          <p:cNvPicPr>
            <a:picLocks noChangeAspect="1" noChangeArrowheads="1"/>
          </p:cNvPicPr>
          <p:nvPr/>
        </p:nvPicPr>
        <p:blipFill>
          <a:blip r:embed="rId2"/>
          <a:srcRect/>
          <a:stretch>
            <a:fillRect/>
          </a:stretch>
        </p:blipFill>
        <p:spPr bwMode="auto">
          <a:xfrm>
            <a:off x="5703398" y="5382543"/>
            <a:ext cx="3213749" cy="1200805"/>
          </a:xfrm>
          <a:prstGeom prst="rect">
            <a:avLst/>
          </a:prstGeom>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Tree>
    <p:extLst>
      <p:ext uri="{BB962C8B-B14F-4D97-AF65-F5344CB8AC3E}">
        <p14:creationId xmlns:p14="http://schemas.microsoft.com/office/powerpoint/2010/main" val="42934288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A81E0C-4138-47F4-ADE0-521D5B14A0C7}"/>
              </a:ext>
            </a:extLst>
          </p:cNvPr>
          <p:cNvSpPr/>
          <p:nvPr/>
        </p:nvSpPr>
        <p:spPr>
          <a:xfrm>
            <a:off x="0" y="440823"/>
            <a:ext cx="4966283"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Low specific activity (LSA) material</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9FBF8640-095A-4C11-86DF-C0FD2BEA41BC}"/>
              </a:ext>
            </a:extLst>
          </p:cNvPr>
          <p:cNvSpPr txBox="1">
            <a:spLocks noChangeArrowheads="1"/>
          </p:cNvSpPr>
          <p:nvPr/>
        </p:nvSpPr>
        <p:spPr>
          <a:xfrm>
            <a:off x="2087" y="1249362"/>
            <a:ext cx="8823131" cy="133508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ZA" altLang="en-US" sz="2400" dirty="0">
                <a:latin typeface="Calibri" pitchFamily="34" charset="0"/>
              </a:rPr>
              <a:t>NORM LSA material may also be transported in industrial packages such as drums, bags and ISO containers</a:t>
            </a:r>
            <a:endParaRPr lang="en-US" altLang="en-US" sz="2400" dirty="0">
              <a:latin typeface="Calibri" pitchFamily="34" charset="0"/>
            </a:endParaRPr>
          </a:p>
        </p:txBody>
      </p:sp>
      <p:pic>
        <p:nvPicPr>
          <p:cNvPr id="4" name="Picture 6" descr="F:\OG\drum.jpg">
            <a:extLst>
              <a:ext uri="{FF2B5EF4-FFF2-40B4-BE49-F238E27FC236}">
                <a16:creationId xmlns:a16="http://schemas.microsoft.com/office/drawing/2014/main" id="{5AB3565B-8013-43A2-B07C-36B5371E09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352" y="2860690"/>
            <a:ext cx="3501787" cy="2877380"/>
          </a:xfrm>
          <a:prstGeom prst="rect">
            <a:avLst/>
          </a:prstGeom>
          <a:ln>
            <a:noFill/>
          </a:ln>
          <a:effectLst>
            <a:outerShdw blurRad="292100" dist="139700" dir="2700000" algn="tl" rotWithShape="0">
              <a:srgbClr val="333333">
                <a:alpha val="65000"/>
              </a:srgbClr>
            </a:outerShdw>
          </a:effectLst>
        </p:spPr>
      </p:pic>
      <p:pic>
        <p:nvPicPr>
          <p:cNvPr id="5" name="Picture 5" descr="F:\OG\Industrial%20Packaging.jpg">
            <a:extLst>
              <a:ext uri="{FF2B5EF4-FFF2-40B4-BE49-F238E27FC236}">
                <a16:creationId xmlns:a16="http://schemas.microsoft.com/office/drawing/2014/main" id="{C93078BB-3B27-4ECE-8D8B-38299DE1C8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273" t="1688" r="2545" b="5061"/>
          <a:stretch>
            <a:fillRect/>
          </a:stretch>
        </p:blipFill>
        <p:spPr bwMode="auto">
          <a:xfrm>
            <a:off x="4852218" y="2860690"/>
            <a:ext cx="3557928" cy="294163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53744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A86EC0-FA5F-44FE-997E-A6292565383F}"/>
              </a:ext>
            </a:extLst>
          </p:cNvPr>
          <p:cNvSpPr/>
          <p:nvPr/>
        </p:nvSpPr>
        <p:spPr>
          <a:xfrm>
            <a:off x="0" y="440823"/>
            <a:ext cx="5117284"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Surface contaminated objects (SCO)</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C545A2BA-5D0F-4DD3-80EA-7EE8CF603D6E}"/>
              </a:ext>
            </a:extLst>
          </p:cNvPr>
          <p:cNvSpPr txBox="1">
            <a:spLocks noChangeArrowheads="1"/>
          </p:cNvSpPr>
          <p:nvPr/>
        </p:nvSpPr>
        <p:spPr>
          <a:xfrm>
            <a:off x="46139" y="1418948"/>
            <a:ext cx="9051721" cy="453723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en-US" sz="2200" dirty="0">
                <a:latin typeface="Calibri" pitchFamily="34" charset="0"/>
              </a:rPr>
              <a:t>SCO  —  a solid object which is not itself radioactive but which has radioactive material distributed on its surfaces</a:t>
            </a:r>
          </a:p>
          <a:p>
            <a:endParaRPr lang="en-ZA" altLang="en-US" sz="800" dirty="0">
              <a:latin typeface="Calibri" pitchFamily="34" charset="0"/>
            </a:endParaRPr>
          </a:p>
          <a:p>
            <a:r>
              <a:rPr lang="en-ZA" altLang="en-US" sz="2200" dirty="0">
                <a:latin typeface="Calibri" pitchFamily="34" charset="0"/>
              </a:rPr>
              <a:t>A surface contaminated object that</a:t>
            </a:r>
            <a:br>
              <a:rPr lang="en-ZA" altLang="en-US" sz="2200" dirty="0">
                <a:latin typeface="Calibri" pitchFamily="34" charset="0"/>
              </a:rPr>
            </a:br>
            <a:r>
              <a:rPr lang="en-ZA" altLang="en-US" sz="2200" dirty="0">
                <a:latin typeface="Calibri" pitchFamily="34" charset="0"/>
              </a:rPr>
              <a:t>is subject to the Transport </a:t>
            </a:r>
            <a:br>
              <a:rPr lang="en-ZA" altLang="en-US" sz="2200" dirty="0">
                <a:latin typeface="Calibri" pitchFamily="34" charset="0"/>
              </a:rPr>
            </a:br>
            <a:r>
              <a:rPr lang="en-ZA" altLang="en-US" sz="2200" dirty="0">
                <a:latin typeface="Calibri" pitchFamily="34" charset="0"/>
              </a:rPr>
              <a:t>Regulations could be classified as </a:t>
            </a:r>
            <a:br>
              <a:rPr lang="en-ZA" altLang="en-US" sz="2200" dirty="0">
                <a:latin typeface="Calibri" pitchFamily="34" charset="0"/>
              </a:rPr>
            </a:br>
            <a:r>
              <a:rPr lang="en-ZA" altLang="en-US" sz="2200" dirty="0">
                <a:latin typeface="Calibri" pitchFamily="34" charset="0"/>
              </a:rPr>
              <a:t>SCO-I or SCO-II, depending on the </a:t>
            </a:r>
            <a:br>
              <a:rPr lang="en-ZA" altLang="en-US" sz="2200" dirty="0">
                <a:latin typeface="Calibri" pitchFamily="34" charset="0"/>
              </a:rPr>
            </a:br>
            <a:r>
              <a:rPr lang="en-ZA" altLang="en-US" sz="2200" dirty="0">
                <a:latin typeface="Calibri" pitchFamily="34" charset="0"/>
              </a:rPr>
              <a:t>surface activity concentration, the </a:t>
            </a:r>
            <a:br>
              <a:rPr lang="en-ZA" altLang="en-US" sz="2200" dirty="0">
                <a:latin typeface="Calibri" pitchFamily="34" charset="0"/>
              </a:rPr>
            </a:br>
            <a:r>
              <a:rPr lang="en-ZA" altLang="en-US" sz="2200" dirty="0">
                <a:latin typeface="Calibri" pitchFamily="34" charset="0"/>
              </a:rPr>
              <a:t>radionuclides involved and whether </a:t>
            </a:r>
            <a:br>
              <a:rPr lang="en-ZA" altLang="en-US" sz="2200" dirty="0">
                <a:latin typeface="Calibri" pitchFamily="34" charset="0"/>
              </a:rPr>
            </a:br>
            <a:r>
              <a:rPr lang="en-ZA" altLang="en-US" sz="2200" dirty="0">
                <a:latin typeface="Calibri" pitchFamily="34" charset="0"/>
              </a:rPr>
              <a:t>the contamination is fixed or </a:t>
            </a:r>
            <a:br>
              <a:rPr lang="en-ZA" altLang="en-US" sz="2200" dirty="0">
                <a:latin typeface="Calibri" pitchFamily="34" charset="0"/>
              </a:rPr>
            </a:br>
            <a:r>
              <a:rPr lang="en-ZA" altLang="en-US" sz="2200" dirty="0">
                <a:latin typeface="Calibri" pitchFamily="34" charset="0"/>
              </a:rPr>
              <a:t>non-fixed</a:t>
            </a:r>
          </a:p>
          <a:p>
            <a:endParaRPr lang="en-ZA" altLang="en-US" sz="800" dirty="0">
              <a:latin typeface="Calibri" pitchFamily="34" charset="0"/>
            </a:endParaRPr>
          </a:p>
          <a:p>
            <a:r>
              <a:rPr lang="en-ZA" altLang="en-US" sz="2200" dirty="0">
                <a:latin typeface="Calibri" pitchFamily="34" charset="0"/>
              </a:rPr>
              <a:t>SCO-I objects may be transported unpackaged under certain conditions</a:t>
            </a:r>
            <a:endParaRPr lang="en-US" altLang="en-US" sz="2200" dirty="0">
              <a:latin typeface="Calibri" pitchFamily="34" charset="0"/>
            </a:endParaRPr>
          </a:p>
        </p:txBody>
      </p:sp>
      <p:pic>
        <p:nvPicPr>
          <p:cNvPr id="4" name="Picture 3">
            <a:extLst>
              <a:ext uri="{FF2B5EF4-FFF2-40B4-BE49-F238E27FC236}">
                <a16:creationId xmlns:a16="http://schemas.microsoft.com/office/drawing/2014/main" id="{79DD7B18-05CB-4756-B1FC-993FC1A89801}"/>
              </a:ext>
            </a:extLst>
          </p:cNvPr>
          <p:cNvPicPr>
            <a:picLocks noChangeAspect="1" noChangeArrowheads="1"/>
          </p:cNvPicPr>
          <p:nvPr/>
        </p:nvPicPr>
        <p:blipFill>
          <a:blip r:embed="rId2"/>
          <a:srcRect r="1608" b="601"/>
          <a:stretch>
            <a:fillRect/>
          </a:stretch>
        </p:blipFill>
        <p:spPr bwMode="auto">
          <a:xfrm>
            <a:off x="5117284" y="2408829"/>
            <a:ext cx="3661772" cy="2557474"/>
          </a:xfrm>
          <a:prstGeom prst="rect">
            <a:avLst/>
          </a:prstGeom>
          <a:ln w="15875">
            <a:solidFill>
              <a:srgbClr val="FFFFFF"/>
            </a:solidFill>
            <a:round/>
            <a:headEnd/>
            <a:tailEnd/>
          </a:ln>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spTree>
    <p:extLst>
      <p:ext uri="{BB962C8B-B14F-4D97-AF65-F5344CB8AC3E}">
        <p14:creationId xmlns:p14="http://schemas.microsoft.com/office/powerpoint/2010/main" val="2072257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04F9B95-2225-41BF-887F-DF7015AA2830}"/>
              </a:ext>
            </a:extLst>
          </p:cNvPr>
          <p:cNvSpPr/>
          <p:nvPr/>
        </p:nvSpPr>
        <p:spPr>
          <a:xfrm>
            <a:off x="0" y="440823"/>
            <a:ext cx="5117284"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Surface contaminated objects (SCO)</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EAAB25BB-F10F-40EA-A422-71A5EEC60AAE}"/>
              </a:ext>
            </a:extLst>
          </p:cNvPr>
          <p:cNvSpPr txBox="1">
            <a:spLocks noChangeArrowheads="1"/>
          </p:cNvSpPr>
          <p:nvPr/>
        </p:nvSpPr>
        <p:spPr>
          <a:xfrm>
            <a:off x="158654" y="1446830"/>
            <a:ext cx="8322616" cy="511175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876300" lvl="1" indent="-419100">
              <a:defRPr/>
            </a:pPr>
            <a:endParaRPr lang="en-ZA" altLang="en-US" sz="500" dirty="0">
              <a:latin typeface="Calibri" panose="020F0502020204030204" pitchFamily="34" charset="0"/>
            </a:endParaRPr>
          </a:p>
          <a:p>
            <a:pPr marL="476250" indent="-419100">
              <a:defRPr/>
            </a:pPr>
            <a:r>
              <a:rPr lang="en-ZA" altLang="en-US" sz="2400" dirty="0">
                <a:latin typeface="Calibri" panose="020F0502020204030204" pitchFamily="34" charset="0"/>
              </a:rPr>
              <a:t>Contamination is defined as the presence of a radioactive substance on a surface in amounts exceeding the following:</a:t>
            </a:r>
          </a:p>
          <a:p>
            <a:pPr marL="895350" lvl="1" indent="-381000">
              <a:defRPr/>
            </a:pPr>
            <a:r>
              <a:rPr lang="en-ZA" altLang="en-US" sz="2000" dirty="0">
                <a:latin typeface="Calibri" panose="020F0502020204030204" pitchFamily="34" charset="0"/>
              </a:rPr>
              <a:t>Beta, gamma, low toxicity alpha emitters:     0.4 </a:t>
            </a:r>
            <a:r>
              <a:rPr lang="en-ZA" altLang="en-US" sz="2000" dirty="0" err="1">
                <a:latin typeface="Calibri" panose="020F0502020204030204" pitchFamily="34" charset="0"/>
              </a:rPr>
              <a:t>Bq</a:t>
            </a:r>
            <a:r>
              <a:rPr lang="en-ZA" altLang="en-US" sz="2000" dirty="0">
                <a:latin typeface="Calibri" panose="020F0502020204030204" pitchFamily="34" charset="0"/>
              </a:rPr>
              <a:t>/cm</a:t>
            </a:r>
            <a:r>
              <a:rPr lang="en-ZA" altLang="en-US" sz="2000" baseline="30000" dirty="0">
                <a:latin typeface="Calibri" panose="020F0502020204030204" pitchFamily="34" charset="0"/>
              </a:rPr>
              <a:t>2</a:t>
            </a:r>
          </a:p>
          <a:p>
            <a:pPr marL="895350" lvl="1" indent="-381000">
              <a:defRPr/>
            </a:pPr>
            <a:r>
              <a:rPr lang="en-ZA" altLang="en-US" sz="2000" dirty="0">
                <a:latin typeface="Calibri" panose="020F0502020204030204" pitchFamily="34" charset="0"/>
              </a:rPr>
              <a:t>All other alpha emitters:		     	0.04 </a:t>
            </a:r>
            <a:r>
              <a:rPr lang="en-ZA" altLang="en-US" sz="2000" dirty="0" err="1">
                <a:latin typeface="Calibri" panose="020F0502020204030204" pitchFamily="34" charset="0"/>
              </a:rPr>
              <a:t>Bq</a:t>
            </a:r>
            <a:r>
              <a:rPr lang="en-ZA" altLang="en-US" sz="2000" dirty="0">
                <a:latin typeface="Calibri" panose="020F0502020204030204" pitchFamily="34" charset="0"/>
              </a:rPr>
              <a:t>/cm</a:t>
            </a:r>
            <a:r>
              <a:rPr lang="en-ZA" altLang="en-US" sz="2000" baseline="30000" dirty="0">
                <a:latin typeface="Calibri" panose="020F0502020204030204" pitchFamily="34" charset="0"/>
              </a:rPr>
              <a:t>2</a:t>
            </a:r>
          </a:p>
          <a:p>
            <a:pPr marL="476250" indent="-419100">
              <a:defRPr/>
            </a:pPr>
            <a:endParaRPr lang="en-ZA" altLang="en-US" sz="800" dirty="0">
              <a:latin typeface="Calibri" panose="020F0502020204030204" pitchFamily="34" charset="0"/>
            </a:endParaRPr>
          </a:p>
          <a:p>
            <a:pPr marL="476250" indent="-419100">
              <a:defRPr/>
            </a:pPr>
            <a:r>
              <a:rPr lang="en-US" altLang="en-US" sz="2400" dirty="0">
                <a:latin typeface="Calibri" panose="020F0502020204030204" pitchFamily="34" charset="0"/>
              </a:rPr>
              <a:t>Low toxicity alpha emitters include:</a:t>
            </a:r>
          </a:p>
          <a:p>
            <a:pPr marL="895350" lvl="1" indent="-381000">
              <a:defRPr/>
            </a:pPr>
            <a:r>
              <a:rPr lang="en-US" altLang="en-US" sz="2000" dirty="0" err="1">
                <a:latin typeface="Calibri" panose="020F0502020204030204" pitchFamily="34" charset="0"/>
              </a:rPr>
              <a:t>U</a:t>
            </a:r>
            <a:r>
              <a:rPr lang="en-US" altLang="en-US" sz="2000" baseline="-14000" dirty="0" err="1">
                <a:latin typeface="Calibri" panose="020F0502020204030204" pitchFamily="34" charset="0"/>
              </a:rPr>
              <a:t>nat</a:t>
            </a:r>
            <a:r>
              <a:rPr lang="en-US" altLang="en-US" sz="2000" dirty="0">
                <a:latin typeface="Calibri" panose="020F0502020204030204" pitchFamily="34" charset="0"/>
              </a:rPr>
              <a:t>, </a:t>
            </a:r>
            <a:r>
              <a:rPr lang="en-US" altLang="en-US" sz="2000" dirty="0" err="1">
                <a:latin typeface="Calibri" panose="020F0502020204030204" pitchFamily="34" charset="0"/>
              </a:rPr>
              <a:t>U</a:t>
            </a:r>
            <a:r>
              <a:rPr lang="en-US" altLang="en-US" sz="2000" baseline="-14000" dirty="0" err="1">
                <a:latin typeface="Calibri" panose="020F0502020204030204" pitchFamily="34" charset="0"/>
              </a:rPr>
              <a:t>dep</a:t>
            </a:r>
            <a:r>
              <a:rPr lang="en-US" altLang="en-US" sz="2000" dirty="0">
                <a:latin typeface="Calibri" panose="020F0502020204030204" pitchFamily="34" charset="0"/>
              </a:rPr>
              <a:t>, </a:t>
            </a:r>
            <a:r>
              <a:rPr lang="en-US" altLang="en-US" sz="2000" dirty="0" err="1">
                <a:latin typeface="Calibri" panose="020F0502020204030204" pitchFamily="34" charset="0"/>
              </a:rPr>
              <a:t>Th</a:t>
            </a:r>
            <a:r>
              <a:rPr lang="en-US" altLang="en-US" sz="2000" baseline="-14000" dirty="0" err="1">
                <a:latin typeface="Calibri" panose="020F0502020204030204" pitchFamily="34" charset="0"/>
              </a:rPr>
              <a:t>nat</a:t>
            </a:r>
            <a:r>
              <a:rPr lang="en-US" altLang="en-US" sz="2000" dirty="0">
                <a:latin typeface="Calibri" panose="020F0502020204030204" pitchFamily="34" charset="0"/>
              </a:rPr>
              <a:t>, </a:t>
            </a:r>
            <a:r>
              <a:rPr lang="en-US" altLang="en-US" sz="2000" baseline="30000" dirty="0">
                <a:latin typeface="Calibri" panose="020F0502020204030204" pitchFamily="34" charset="0"/>
              </a:rPr>
              <a:t>235</a:t>
            </a:r>
            <a:r>
              <a:rPr lang="en-US" altLang="en-US" sz="2000" dirty="0">
                <a:latin typeface="Calibri" panose="020F0502020204030204" pitchFamily="34" charset="0"/>
              </a:rPr>
              <a:t>U or </a:t>
            </a:r>
            <a:r>
              <a:rPr lang="en-US" altLang="en-US" sz="2000" baseline="30000" dirty="0">
                <a:latin typeface="Calibri" panose="020F0502020204030204" pitchFamily="34" charset="0"/>
              </a:rPr>
              <a:t>238</a:t>
            </a:r>
            <a:r>
              <a:rPr lang="en-US" altLang="en-US" sz="2000" dirty="0">
                <a:latin typeface="Calibri" panose="020F0502020204030204" pitchFamily="34" charset="0"/>
              </a:rPr>
              <a:t>U, </a:t>
            </a:r>
            <a:r>
              <a:rPr lang="en-US" altLang="en-US" sz="2000" baseline="30000" dirty="0">
                <a:latin typeface="Calibri" panose="020F0502020204030204" pitchFamily="34" charset="0"/>
              </a:rPr>
              <a:t>232</a:t>
            </a:r>
            <a:r>
              <a:rPr lang="en-US" altLang="en-US" sz="2000" dirty="0">
                <a:latin typeface="Calibri" panose="020F0502020204030204" pitchFamily="34" charset="0"/>
              </a:rPr>
              <a:t>Th, </a:t>
            </a:r>
            <a:r>
              <a:rPr lang="en-US" altLang="en-US" sz="2000" baseline="30000" dirty="0">
                <a:latin typeface="Calibri" panose="020F0502020204030204" pitchFamily="34" charset="0"/>
              </a:rPr>
              <a:t>228</a:t>
            </a:r>
            <a:r>
              <a:rPr lang="en-US" altLang="en-US" sz="2000" dirty="0">
                <a:latin typeface="Calibri" panose="020F0502020204030204" pitchFamily="34" charset="0"/>
              </a:rPr>
              <a:t>Th and </a:t>
            </a:r>
            <a:r>
              <a:rPr lang="en-US" altLang="en-US" sz="2000" baseline="30000" dirty="0">
                <a:latin typeface="Calibri" panose="020F0502020204030204" pitchFamily="34" charset="0"/>
              </a:rPr>
              <a:t>230</a:t>
            </a:r>
            <a:r>
              <a:rPr lang="en-US" altLang="en-US" sz="2000" dirty="0">
                <a:latin typeface="Calibri" panose="020F0502020204030204" pitchFamily="34" charset="0"/>
              </a:rPr>
              <a:t>Th when contained in ores or physical and chemical concentrates</a:t>
            </a:r>
          </a:p>
          <a:p>
            <a:pPr marL="895350" lvl="1" indent="-381000">
              <a:defRPr/>
            </a:pPr>
            <a:r>
              <a:rPr lang="en-US" altLang="en-US" sz="2000" dirty="0">
                <a:latin typeface="Calibri" panose="020F0502020204030204" pitchFamily="34" charset="0"/>
              </a:rPr>
              <a:t>Alpha emitters with a half-life of less than 10 days</a:t>
            </a:r>
            <a:endParaRPr lang="en-ZA" altLang="en-US" sz="2000" dirty="0">
              <a:latin typeface="Calibri" panose="020F0502020204030204" pitchFamily="34" charset="0"/>
            </a:endParaRPr>
          </a:p>
          <a:p>
            <a:pPr marL="476250" indent="-419100">
              <a:defRPr/>
            </a:pPr>
            <a:endParaRPr lang="en-ZA" altLang="en-US" sz="800" dirty="0">
              <a:latin typeface="Calibri" panose="020F0502020204030204" pitchFamily="34" charset="0"/>
            </a:endParaRPr>
          </a:p>
          <a:p>
            <a:pPr marL="476250" indent="-419100">
              <a:defRPr/>
            </a:pPr>
            <a:r>
              <a:rPr lang="en-ZA" altLang="en-US" sz="2400" dirty="0">
                <a:latin typeface="Calibri" panose="020F0502020204030204" pitchFamily="34" charset="0"/>
              </a:rPr>
              <a:t>Only objects whose surfaces are ‘contaminated’ according to this definition are subject to the Transport Regulations</a:t>
            </a:r>
          </a:p>
        </p:txBody>
      </p:sp>
    </p:spTree>
    <p:extLst>
      <p:ext uri="{BB962C8B-B14F-4D97-AF65-F5344CB8AC3E}">
        <p14:creationId xmlns:p14="http://schemas.microsoft.com/office/powerpoint/2010/main" val="38866943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E374A0-E805-4B22-8B21-E487E4130114}"/>
              </a:ext>
            </a:extLst>
          </p:cNvPr>
          <p:cNvSpPr/>
          <p:nvPr/>
        </p:nvSpPr>
        <p:spPr>
          <a:xfrm>
            <a:off x="0" y="440823"/>
            <a:ext cx="2281806"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Packaging</a:t>
            </a:r>
            <a:endParaRPr lang="en-GB" sz="26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0389498B-8321-4BFB-BA1B-B68791372AF9}"/>
              </a:ext>
            </a:extLst>
          </p:cNvPr>
          <p:cNvSpPr txBox="1">
            <a:spLocks/>
          </p:cNvSpPr>
          <p:nvPr/>
        </p:nvSpPr>
        <p:spPr>
          <a:xfrm>
            <a:off x="167582" y="1344261"/>
            <a:ext cx="8162688" cy="514841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defRPr/>
            </a:pPr>
            <a:r>
              <a:rPr lang="en-AU" sz="2400" dirty="0">
                <a:latin typeface="Calibri" panose="020F0502020204030204" pitchFamily="34" charset="0"/>
                <a:cs typeface="Calibri" panose="020F0502020204030204" pitchFamily="34" charset="0"/>
              </a:rPr>
              <a:t>Must be suitable to contain the radioactive material and prevent the spread of radioactivity during any incident which might occur during the transportation</a:t>
            </a:r>
          </a:p>
          <a:p>
            <a:pPr>
              <a:defRPr/>
            </a:pPr>
            <a:endParaRPr lang="en-AU" sz="1800" dirty="0">
              <a:latin typeface="Calibri" panose="020F0502020204030204" pitchFamily="34" charset="0"/>
              <a:cs typeface="Calibri" panose="020F0502020204030204" pitchFamily="34" charset="0"/>
            </a:endParaRPr>
          </a:p>
          <a:p>
            <a:pPr algn="just">
              <a:defRPr/>
            </a:pPr>
            <a:r>
              <a:rPr lang="en-AU" sz="2400" dirty="0">
                <a:latin typeface="Calibri" panose="020F0502020204030204" pitchFamily="34" charset="0"/>
                <a:cs typeface="Calibri" panose="020F0502020204030204" pitchFamily="34" charset="0"/>
              </a:rPr>
              <a:t>Type of package depends on;</a:t>
            </a:r>
          </a:p>
          <a:p>
            <a:pPr lvl="1">
              <a:defRPr/>
            </a:pPr>
            <a:r>
              <a:rPr lang="en-AU" sz="1500" dirty="0">
                <a:latin typeface="Calibri" panose="020F0502020204030204" pitchFamily="34" charset="0"/>
                <a:cs typeface="Calibri" panose="020F0502020204030204" pitchFamily="34" charset="0"/>
              </a:rPr>
              <a:t>Activity of material</a:t>
            </a:r>
          </a:p>
          <a:p>
            <a:pPr lvl="1">
              <a:defRPr/>
            </a:pPr>
            <a:r>
              <a:rPr lang="en-AU" sz="1500" dirty="0">
                <a:latin typeface="Calibri" panose="020F0502020204030204" pitchFamily="34" charset="0"/>
                <a:cs typeface="Calibri" panose="020F0502020204030204" pitchFamily="34" charset="0"/>
              </a:rPr>
              <a:t>Radionuclides present</a:t>
            </a:r>
          </a:p>
          <a:p>
            <a:pPr lvl="1">
              <a:defRPr/>
            </a:pPr>
            <a:r>
              <a:rPr lang="en-AU" sz="1500" dirty="0">
                <a:latin typeface="Calibri" panose="020F0502020204030204" pitchFamily="34" charset="0"/>
                <a:cs typeface="Calibri" panose="020F0502020204030204" pitchFamily="34" charset="0"/>
              </a:rPr>
              <a:t>Form of material (liquid, gas, solid)</a:t>
            </a:r>
          </a:p>
          <a:p>
            <a:pPr lvl="1">
              <a:defRPr/>
            </a:pPr>
            <a:endParaRPr lang="en-AU" sz="1500" dirty="0">
              <a:latin typeface="Calibri" panose="020F0502020204030204" pitchFamily="34" charset="0"/>
              <a:cs typeface="Calibri" panose="020F0502020204030204" pitchFamily="34" charset="0"/>
            </a:endParaRPr>
          </a:p>
          <a:p>
            <a:pPr algn="just">
              <a:defRPr/>
            </a:pPr>
            <a:r>
              <a:rPr lang="en-AU" altLang="en-US" sz="2400" dirty="0">
                <a:latin typeface="Calibri" panose="020F0502020204030204" pitchFamily="34" charset="0"/>
                <a:cs typeface="Calibri" panose="020F0502020204030204" pitchFamily="34" charset="0"/>
              </a:rPr>
              <a:t>Radioactive material must be packed and stowed so that contents are retained under ‘routine conditions of transport’</a:t>
            </a:r>
          </a:p>
          <a:p>
            <a:pPr algn="just">
              <a:defRPr/>
            </a:pPr>
            <a:endParaRPr lang="en-AU" altLang="en-US" sz="2400" dirty="0">
              <a:latin typeface="Calibri" panose="020F0502020204030204" pitchFamily="34" charset="0"/>
              <a:cs typeface="Calibri" panose="020F0502020204030204" pitchFamily="34" charset="0"/>
            </a:endParaRPr>
          </a:p>
          <a:p>
            <a:pPr algn="just">
              <a:defRPr/>
            </a:pPr>
            <a:r>
              <a:rPr lang="en-AU" altLang="en-US" sz="2400" dirty="0">
                <a:latin typeface="Calibri" panose="020F0502020204030204" pitchFamily="34" charset="0"/>
                <a:cs typeface="Calibri" panose="020F0502020204030204" pitchFamily="34" charset="0"/>
              </a:rPr>
              <a:t>Does not need to be a rigid box</a:t>
            </a:r>
          </a:p>
          <a:p>
            <a:pPr lvl="1">
              <a:defRPr/>
            </a:pPr>
            <a:r>
              <a:rPr lang="en-AU" altLang="en-US" sz="1500" dirty="0" err="1">
                <a:latin typeface="Calibri" panose="020F0502020204030204" pitchFamily="34" charset="0"/>
                <a:cs typeface="Calibri" panose="020F0502020204030204" pitchFamily="34" charset="0"/>
              </a:rPr>
              <a:t>Eg</a:t>
            </a:r>
            <a:r>
              <a:rPr lang="en-AU" altLang="en-US" sz="1500" dirty="0">
                <a:latin typeface="Calibri" panose="020F0502020204030204" pitchFamily="34" charset="0"/>
                <a:cs typeface="Calibri" panose="020F0502020204030204" pitchFamily="34" charset="0"/>
              </a:rPr>
              <a:t> pallet of </a:t>
            </a:r>
            <a:r>
              <a:rPr lang="en-AU" altLang="en-US" sz="1500" dirty="0" err="1">
                <a:latin typeface="Calibri" panose="020F0502020204030204" pitchFamily="34" charset="0"/>
                <a:cs typeface="Calibri" panose="020F0502020204030204" pitchFamily="34" charset="0"/>
              </a:rPr>
              <a:t>drillcore</a:t>
            </a:r>
            <a:r>
              <a:rPr lang="en-AU" altLang="en-US" sz="1500" dirty="0">
                <a:latin typeface="Calibri" panose="020F0502020204030204" pitchFamily="34" charset="0"/>
                <a:cs typeface="Calibri" panose="020F0502020204030204" pitchFamily="34" charset="0"/>
              </a:rPr>
              <a:t> trays, securely wrapped with plastic</a:t>
            </a:r>
          </a:p>
          <a:p>
            <a:pPr>
              <a:defRPr/>
            </a:pPr>
            <a:endParaRPr lang="en-AU" sz="1900" dirty="0"/>
          </a:p>
        </p:txBody>
      </p:sp>
    </p:spTree>
    <p:extLst>
      <p:ext uri="{BB962C8B-B14F-4D97-AF65-F5344CB8AC3E}">
        <p14:creationId xmlns:p14="http://schemas.microsoft.com/office/powerpoint/2010/main" val="31719295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87187BB-4236-472C-B8C0-ABC79B638192}"/>
              </a:ext>
            </a:extLst>
          </p:cNvPr>
          <p:cNvSpPr/>
          <p:nvPr/>
        </p:nvSpPr>
        <p:spPr>
          <a:xfrm>
            <a:off x="0" y="440823"/>
            <a:ext cx="3061982"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Excepted Packages</a:t>
            </a:r>
            <a:endParaRPr lang="en-GB" sz="26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34B63010-7E32-4116-8F0C-43F43C587DCB}"/>
              </a:ext>
            </a:extLst>
          </p:cNvPr>
          <p:cNvSpPr txBox="1">
            <a:spLocks/>
          </p:cNvSpPr>
          <p:nvPr/>
        </p:nvSpPr>
        <p:spPr>
          <a:xfrm>
            <a:off x="234693" y="1461706"/>
            <a:ext cx="8229800" cy="4857403"/>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
              <a:defRPr/>
            </a:pPr>
            <a:r>
              <a:rPr lang="en-AU" dirty="0" err="1">
                <a:latin typeface="Calibri" panose="020F0502020204030204" pitchFamily="34" charset="0"/>
                <a:cs typeface="Calibri" panose="020F0502020204030204" pitchFamily="34" charset="0"/>
              </a:rPr>
              <a:t>Doserate</a:t>
            </a:r>
            <a:r>
              <a:rPr lang="en-AU" dirty="0">
                <a:latin typeface="Calibri" panose="020F0502020204030204" pitchFamily="34" charset="0"/>
                <a:cs typeface="Calibri" panose="020F0502020204030204" pitchFamily="34" charset="0"/>
              </a:rPr>
              <a:t> on surface less than 5 µ</a:t>
            </a:r>
            <a:r>
              <a:rPr lang="en-AU" dirty="0" err="1">
                <a:latin typeface="Calibri" panose="020F0502020204030204" pitchFamily="34" charset="0"/>
                <a:cs typeface="Calibri" panose="020F0502020204030204" pitchFamily="34" charset="0"/>
              </a:rPr>
              <a:t>Sv</a:t>
            </a:r>
            <a:r>
              <a:rPr lang="en-AU" dirty="0">
                <a:latin typeface="Calibri" panose="020F0502020204030204" pitchFamily="34" charset="0"/>
                <a:cs typeface="Calibri" panose="020F0502020204030204" pitchFamily="34" charset="0"/>
              </a:rPr>
              <a:t>/h (clause 516)</a:t>
            </a:r>
          </a:p>
          <a:p>
            <a:pPr>
              <a:buFont typeface="Wingdings" panose="05000000000000000000" pitchFamily="2" charset="2"/>
              <a:buChar char="§"/>
              <a:defRPr/>
            </a:pPr>
            <a:endParaRPr lang="en-AU" dirty="0">
              <a:latin typeface="Calibri" panose="020F0502020204030204" pitchFamily="34" charset="0"/>
              <a:cs typeface="Calibri" panose="020F0502020204030204" pitchFamily="34" charset="0"/>
            </a:endParaRPr>
          </a:p>
          <a:p>
            <a:pPr>
              <a:buFont typeface="Wingdings" panose="05000000000000000000" pitchFamily="2" charset="2"/>
              <a:buChar char="§"/>
              <a:defRPr/>
            </a:pPr>
            <a:r>
              <a:rPr lang="en-AU" dirty="0">
                <a:latin typeface="Calibri" panose="020F0502020204030204" pitchFamily="34" charset="0"/>
                <a:cs typeface="Calibri" panose="020F0502020204030204" pitchFamily="34" charset="0"/>
              </a:rPr>
              <a:t>Quantity of </a:t>
            </a:r>
            <a:r>
              <a:rPr lang="en-AU" dirty="0" err="1">
                <a:latin typeface="Calibri" panose="020F0502020204030204" pitchFamily="34" charset="0"/>
                <a:cs typeface="Calibri" panose="020F0502020204030204" pitchFamily="34" charset="0"/>
              </a:rPr>
              <a:t>U</a:t>
            </a:r>
            <a:r>
              <a:rPr lang="en-AU" baseline="-25000" dirty="0" err="1">
                <a:latin typeface="Calibri" panose="020F0502020204030204" pitchFamily="34" charset="0"/>
                <a:cs typeface="Calibri" panose="020F0502020204030204" pitchFamily="34" charset="0"/>
              </a:rPr>
              <a:t>nat</a:t>
            </a:r>
            <a:r>
              <a:rPr lang="en-AU" dirty="0">
                <a:latin typeface="Calibri" panose="020F0502020204030204" pitchFamily="34" charset="0"/>
                <a:cs typeface="Calibri" panose="020F0502020204030204" pitchFamily="34" charset="0"/>
              </a:rPr>
              <a:t> is unlimited (clause 408)</a:t>
            </a:r>
          </a:p>
          <a:p>
            <a:pPr>
              <a:buFont typeface="Wingdings" panose="05000000000000000000" pitchFamily="2" charset="2"/>
              <a:buChar char="§"/>
              <a:defRPr/>
            </a:pPr>
            <a:endParaRPr lang="en-AU" dirty="0">
              <a:latin typeface="Calibri" panose="020F0502020204030204" pitchFamily="34" charset="0"/>
              <a:cs typeface="Calibri" panose="020F0502020204030204" pitchFamily="34" charset="0"/>
            </a:endParaRPr>
          </a:p>
          <a:p>
            <a:pPr>
              <a:buFont typeface="Wingdings" panose="05000000000000000000" pitchFamily="2" charset="2"/>
              <a:buChar char="§"/>
              <a:defRPr/>
            </a:pPr>
            <a:r>
              <a:rPr lang="en-AU" dirty="0">
                <a:latin typeface="Calibri" panose="020F0502020204030204" pitchFamily="34" charset="0"/>
                <a:cs typeface="Calibri" panose="020F0502020204030204" pitchFamily="34" charset="0"/>
              </a:rPr>
              <a:t>UN Number 2910</a:t>
            </a:r>
          </a:p>
          <a:p>
            <a:pPr>
              <a:defRPr/>
            </a:pPr>
            <a:endParaRPr lang="en-AU" dirty="0">
              <a:latin typeface="Calibri" panose="020F0502020204030204" pitchFamily="34" charset="0"/>
              <a:cs typeface="Calibri" panose="020F0502020204030204" pitchFamily="34" charset="0"/>
            </a:endParaRPr>
          </a:p>
          <a:p>
            <a:pPr>
              <a:buFont typeface="Wingdings" panose="05000000000000000000" pitchFamily="2" charset="2"/>
              <a:buChar char="§"/>
              <a:defRPr/>
            </a:pPr>
            <a:r>
              <a:rPr lang="en-AU" dirty="0">
                <a:latin typeface="Calibri" panose="020F0502020204030204" pitchFamily="34" charset="0"/>
                <a:cs typeface="Calibri" panose="020F0502020204030204" pitchFamily="34" charset="0"/>
              </a:rPr>
              <a:t>Transport documents describe package as:</a:t>
            </a:r>
          </a:p>
          <a:p>
            <a:pPr lvl="1">
              <a:defRPr/>
            </a:pPr>
            <a:r>
              <a:rPr lang="en-AU" dirty="0">
                <a:latin typeface="Calibri" panose="020F0502020204030204" pitchFamily="34" charset="0"/>
                <a:cs typeface="Calibri" panose="020F0502020204030204" pitchFamily="34" charset="0"/>
              </a:rPr>
              <a:t>Radioactive Material – Excepted Package limited Quantity of Material</a:t>
            </a:r>
          </a:p>
          <a:p>
            <a:pPr lvl="1">
              <a:defRPr/>
            </a:pPr>
            <a:r>
              <a:rPr lang="en-AU" dirty="0">
                <a:latin typeface="Calibri" panose="020F0502020204030204" pitchFamily="34" charset="0"/>
                <a:cs typeface="Calibri" panose="020F0502020204030204" pitchFamily="34" charset="0"/>
              </a:rPr>
              <a:t>Name and address of consignor and consignee</a:t>
            </a:r>
          </a:p>
          <a:p>
            <a:pPr lvl="1">
              <a:defRPr/>
            </a:pPr>
            <a:endParaRPr lang="en-AU" dirty="0">
              <a:latin typeface="Calibri" panose="020F0502020204030204" pitchFamily="34" charset="0"/>
              <a:cs typeface="Calibri" panose="020F0502020204030204" pitchFamily="34" charset="0"/>
            </a:endParaRPr>
          </a:p>
          <a:p>
            <a:pPr>
              <a:buFont typeface="Wingdings" panose="05000000000000000000" pitchFamily="2" charset="2"/>
              <a:buChar char="§"/>
              <a:defRPr/>
            </a:pPr>
            <a:r>
              <a:rPr lang="en-AU" dirty="0">
                <a:latin typeface="Calibri" panose="020F0502020204030204" pitchFamily="34" charset="0"/>
                <a:cs typeface="Calibri" panose="020F0502020204030204" pitchFamily="34" charset="0"/>
              </a:rPr>
              <a:t>No labels on outside of package expect for UN number</a:t>
            </a:r>
          </a:p>
          <a:p>
            <a:pPr>
              <a:buFont typeface="Wingdings" panose="05000000000000000000" pitchFamily="2" charset="2"/>
              <a:buChar char="§"/>
              <a:defRPr/>
            </a:pPr>
            <a:endParaRPr lang="en-AU" dirty="0">
              <a:latin typeface="Calibri" panose="020F0502020204030204" pitchFamily="34" charset="0"/>
              <a:cs typeface="Calibri" panose="020F0502020204030204" pitchFamily="34" charset="0"/>
            </a:endParaRPr>
          </a:p>
          <a:p>
            <a:pPr>
              <a:buFont typeface="Wingdings" panose="05000000000000000000" pitchFamily="2" charset="2"/>
              <a:buChar char="§"/>
              <a:defRPr/>
            </a:pPr>
            <a:r>
              <a:rPr lang="en-AU" dirty="0">
                <a:latin typeface="Calibri" panose="020F0502020204030204" pitchFamily="34" charset="0"/>
                <a:cs typeface="Calibri" panose="020F0502020204030204" pitchFamily="34" charset="0"/>
              </a:rPr>
              <a:t>Dangerous good certificate completed</a:t>
            </a:r>
          </a:p>
        </p:txBody>
      </p:sp>
    </p:spTree>
    <p:extLst>
      <p:ext uri="{BB962C8B-B14F-4D97-AF65-F5344CB8AC3E}">
        <p14:creationId xmlns:p14="http://schemas.microsoft.com/office/powerpoint/2010/main" val="3353254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AC214A-F6BF-4B5C-BCDD-C6C1C16B26C8}"/>
              </a:ext>
            </a:extLst>
          </p:cNvPr>
          <p:cNvSpPr/>
          <p:nvPr/>
        </p:nvSpPr>
        <p:spPr>
          <a:xfrm>
            <a:off x="0" y="440823"/>
            <a:ext cx="3657600"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Marking and Labelling</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6F7B506D-D2DD-452A-95F4-B1532D12C7EC}"/>
              </a:ext>
            </a:extLst>
          </p:cNvPr>
          <p:cNvSpPr txBox="1">
            <a:spLocks noChangeArrowheads="1"/>
          </p:cNvSpPr>
          <p:nvPr/>
        </p:nvSpPr>
        <p:spPr>
          <a:xfrm>
            <a:off x="209525" y="1480351"/>
            <a:ext cx="8338857" cy="50673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
            </a:pPr>
            <a:r>
              <a:rPr lang="en-ZA" altLang="en-US" sz="2400" dirty="0">
                <a:latin typeface="Calibri" pitchFamily="34" charset="0"/>
              </a:rPr>
              <a:t>UN number</a:t>
            </a:r>
          </a:p>
          <a:p>
            <a:pPr>
              <a:buFont typeface="Wingdings" panose="05000000000000000000" pitchFamily="2" charset="2"/>
              <a:buChar char="§"/>
            </a:pPr>
            <a:r>
              <a:rPr lang="en-ZA" altLang="en-US" sz="2400" dirty="0">
                <a:latin typeface="Calibri" pitchFamily="34" charset="0"/>
              </a:rPr>
              <a:t>Labelling</a:t>
            </a:r>
          </a:p>
          <a:p>
            <a:pPr lvl="1"/>
            <a:r>
              <a:rPr lang="en-ZA" altLang="en-US" sz="2400" dirty="0">
                <a:latin typeface="Calibri" pitchFamily="34" charset="0"/>
              </a:rPr>
              <a:t>2 per package</a:t>
            </a:r>
          </a:p>
          <a:p>
            <a:pPr>
              <a:buFont typeface="Wingdings" panose="05000000000000000000" pitchFamily="2" charset="2"/>
              <a:buChar char="§"/>
            </a:pPr>
            <a:r>
              <a:rPr lang="en-ZA" altLang="en-US" sz="2400" dirty="0">
                <a:latin typeface="Calibri" pitchFamily="34" charset="0"/>
              </a:rPr>
              <a:t>Placards</a:t>
            </a:r>
          </a:p>
          <a:p>
            <a:pPr lvl="1"/>
            <a:r>
              <a:rPr lang="en-ZA" altLang="en-US" sz="2400" dirty="0">
                <a:latin typeface="Calibri" pitchFamily="34" charset="0"/>
              </a:rPr>
              <a:t>4 per container</a:t>
            </a:r>
          </a:p>
          <a:p>
            <a:pPr>
              <a:buFont typeface="Wingdings" panose="05000000000000000000" pitchFamily="2" charset="2"/>
              <a:buChar char="§"/>
            </a:pPr>
            <a:r>
              <a:rPr lang="en-ZA" altLang="en-US" sz="2400" dirty="0">
                <a:latin typeface="Calibri" pitchFamily="34" charset="0"/>
              </a:rPr>
              <a:t>Transport Index</a:t>
            </a:r>
          </a:p>
          <a:p>
            <a:pPr lvl="1"/>
            <a:r>
              <a:rPr lang="en-ZA" altLang="en-US" sz="2400" dirty="0">
                <a:latin typeface="Calibri" pitchFamily="34" charset="0"/>
              </a:rPr>
              <a:t>Related to the radiation level 1 m from the package exterior</a:t>
            </a:r>
          </a:p>
          <a:p>
            <a:pPr>
              <a:buFont typeface="Wingdings" panose="05000000000000000000" pitchFamily="2" charset="2"/>
              <a:buChar char="§"/>
            </a:pPr>
            <a:r>
              <a:rPr lang="en-ZA" altLang="en-US" sz="2400" dirty="0">
                <a:latin typeface="Calibri" pitchFamily="34" charset="0"/>
              </a:rPr>
              <a:t>Hazard labels</a:t>
            </a:r>
          </a:p>
          <a:p>
            <a:pPr lvl="1"/>
            <a:r>
              <a:rPr lang="en-ZA" altLang="en-US" sz="2400" dirty="0">
                <a:latin typeface="Calibri" pitchFamily="34" charset="0"/>
              </a:rPr>
              <a:t>Includes secondary hazards</a:t>
            </a:r>
            <a:endParaRPr lang="en-US" altLang="en-US" sz="2400" dirty="0">
              <a:latin typeface="Calibri" pitchFamily="34" charset="0"/>
            </a:endParaRPr>
          </a:p>
        </p:txBody>
      </p:sp>
    </p:spTree>
    <p:extLst>
      <p:ext uri="{BB962C8B-B14F-4D97-AF65-F5344CB8AC3E}">
        <p14:creationId xmlns:p14="http://schemas.microsoft.com/office/powerpoint/2010/main" val="27739400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8527BEF-6B8D-442B-9341-D8272ED60C4C}"/>
              </a:ext>
            </a:extLst>
          </p:cNvPr>
          <p:cNvSpPr/>
          <p:nvPr/>
        </p:nvSpPr>
        <p:spPr>
          <a:xfrm>
            <a:off x="0" y="440823"/>
            <a:ext cx="3657600"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Marking and Labelling</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2054D474-0E1E-4732-9D83-673469C37435}"/>
              </a:ext>
            </a:extLst>
          </p:cNvPr>
          <p:cNvSpPr txBox="1">
            <a:spLocks noChangeArrowheads="1"/>
          </p:cNvSpPr>
          <p:nvPr/>
        </p:nvSpPr>
        <p:spPr>
          <a:xfrm>
            <a:off x="134025" y="1559774"/>
            <a:ext cx="8330468" cy="485740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ct val="25000"/>
              </a:spcAft>
              <a:buFont typeface="Wingdings" panose="05000000000000000000" pitchFamily="2" charset="2"/>
              <a:buChar char="§"/>
            </a:pPr>
            <a:r>
              <a:rPr lang="en-ZA" altLang="en-US" sz="2400" dirty="0">
                <a:latin typeface="Calibri" pitchFamily="34" charset="0"/>
              </a:rPr>
              <a:t>Examples of UN numbers relevant to NORM:</a:t>
            </a:r>
          </a:p>
          <a:p>
            <a:pPr lvl="1">
              <a:spcAft>
                <a:spcPct val="25000"/>
              </a:spcAft>
            </a:pPr>
            <a:r>
              <a:rPr lang="en-ZA" altLang="en-US" sz="2400" dirty="0">
                <a:latin typeface="Calibri" pitchFamily="34" charset="0"/>
              </a:rPr>
              <a:t>2910 Radioactive Material, Excepted Package  —  Limited quantity of material</a:t>
            </a:r>
          </a:p>
          <a:p>
            <a:pPr lvl="1">
              <a:spcAft>
                <a:spcPct val="25000"/>
              </a:spcAft>
            </a:pPr>
            <a:r>
              <a:rPr lang="en-ZA" altLang="en-US" sz="2400" dirty="0">
                <a:latin typeface="Calibri" pitchFamily="34" charset="0"/>
              </a:rPr>
              <a:t>2912 Radioactive Material, Low specific Activity (LSA-I)</a:t>
            </a:r>
          </a:p>
          <a:p>
            <a:pPr lvl="1">
              <a:spcAft>
                <a:spcPct val="25000"/>
              </a:spcAft>
            </a:pPr>
            <a:r>
              <a:rPr lang="en-ZA" altLang="en-US" sz="2400" dirty="0">
                <a:latin typeface="Calibri" pitchFamily="34" charset="0"/>
              </a:rPr>
              <a:t>3321 Radioactive Material, Low specific Activity (LSA-II)</a:t>
            </a:r>
          </a:p>
          <a:p>
            <a:pPr lvl="1">
              <a:spcAft>
                <a:spcPct val="25000"/>
              </a:spcAft>
            </a:pPr>
            <a:r>
              <a:rPr lang="en-ZA" altLang="en-US" sz="2400" dirty="0">
                <a:latin typeface="Calibri" pitchFamily="34" charset="0"/>
              </a:rPr>
              <a:t>3322 Radioactive Material, Low specific Activity (LSA-III)</a:t>
            </a:r>
          </a:p>
          <a:p>
            <a:pPr lvl="1"/>
            <a:r>
              <a:rPr lang="en-ZA" altLang="en-US" sz="2400" dirty="0">
                <a:latin typeface="Calibri" pitchFamily="34" charset="0"/>
              </a:rPr>
              <a:t>2913 Radioactive Material, Surface Contaminated Objects (SCO-I or SCO-II)</a:t>
            </a:r>
            <a:endParaRPr lang="en-US" altLang="en-US" sz="2400" dirty="0">
              <a:latin typeface="Calibri" pitchFamily="34" charset="0"/>
            </a:endParaRPr>
          </a:p>
        </p:txBody>
      </p:sp>
    </p:spTree>
    <p:extLst>
      <p:ext uri="{BB962C8B-B14F-4D97-AF65-F5344CB8AC3E}">
        <p14:creationId xmlns:p14="http://schemas.microsoft.com/office/powerpoint/2010/main" val="29524774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4C0BBFD-8289-47D7-8336-2890C07AF137}"/>
              </a:ext>
            </a:extLst>
          </p:cNvPr>
          <p:cNvSpPr/>
          <p:nvPr/>
        </p:nvSpPr>
        <p:spPr>
          <a:xfrm>
            <a:off x="0" y="440823"/>
            <a:ext cx="3296873"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Category I-White</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2F9635A5-A634-4B69-A6D6-9F7FB1E21A24}"/>
              </a:ext>
            </a:extLst>
          </p:cNvPr>
          <p:cNvSpPr txBox="1">
            <a:spLocks noChangeArrowheads="1"/>
          </p:cNvSpPr>
          <p:nvPr/>
        </p:nvSpPr>
        <p:spPr>
          <a:xfrm>
            <a:off x="0" y="1857492"/>
            <a:ext cx="4859515" cy="37211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90000"/>
              </a:lnSpc>
            </a:pPr>
            <a:r>
              <a:rPr lang="en-AU" altLang="en-US" sz="2400" dirty="0">
                <a:latin typeface="Calibri" pitchFamily="34" charset="0"/>
              </a:rPr>
              <a:t>Dose rate at surface</a:t>
            </a:r>
            <a:br>
              <a:rPr lang="en-AU" altLang="en-US" sz="2400" dirty="0">
                <a:latin typeface="Calibri" pitchFamily="34" charset="0"/>
              </a:rPr>
            </a:br>
            <a:r>
              <a:rPr lang="en-AU" altLang="en-US" sz="2400" dirty="0">
                <a:latin typeface="Calibri" pitchFamily="34" charset="0"/>
              </a:rPr>
              <a:t>&lt; 5 </a:t>
            </a:r>
            <a:r>
              <a:rPr lang="el-GR" altLang="en-US" sz="2400" dirty="0">
                <a:latin typeface="Calibri" pitchFamily="34" charset="0"/>
                <a:cs typeface="Arial" pitchFamily="34" charset="0"/>
              </a:rPr>
              <a:t>μ</a:t>
            </a:r>
            <a:r>
              <a:rPr lang="en-AU" altLang="en-US" sz="2400" dirty="0" err="1">
                <a:latin typeface="Calibri" pitchFamily="34" charset="0"/>
                <a:cs typeface="Arial" pitchFamily="34" charset="0"/>
              </a:rPr>
              <a:t>Sv</a:t>
            </a:r>
            <a:r>
              <a:rPr lang="en-AU" altLang="en-US" sz="2400" dirty="0">
                <a:latin typeface="Calibri" pitchFamily="34" charset="0"/>
                <a:cs typeface="Arial" pitchFamily="34" charset="0"/>
              </a:rPr>
              <a:t>/h </a:t>
            </a:r>
          </a:p>
          <a:p>
            <a:pPr>
              <a:lnSpc>
                <a:spcPct val="90000"/>
              </a:lnSpc>
            </a:pPr>
            <a:r>
              <a:rPr lang="en-AU" altLang="en-US" sz="2400" dirty="0">
                <a:latin typeface="Calibri" pitchFamily="34" charset="0"/>
                <a:cs typeface="Arial" pitchFamily="34" charset="0"/>
              </a:rPr>
              <a:t>Dose rate at 1m</a:t>
            </a:r>
            <a:br>
              <a:rPr lang="en-AU" altLang="en-US" sz="2400" dirty="0">
                <a:latin typeface="Calibri" pitchFamily="34" charset="0"/>
                <a:cs typeface="Arial" pitchFamily="34" charset="0"/>
              </a:rPr>
            </a:br>
            <a:r>
              <a:rPr lang="en-AU" altLang="en-US" sz="2400" dirty="0">
                <a:latin typeface="Calibri" pitchFamily="34" charset="0"/>
                <a:cs typeface="Arial" pitchFamily="34" charset="0"/>
              </a:rPr>
              <a:t>&lt; 0. 5 </a:t>
            </a:r>
            <a:r>
              <a:rPr lang="el-GR" altLang="en-US" sz="2400" dirty="0">
                <a:latin typeface="Calibri" pitchFamily="34" charset="0"/>
                <a:cs typeface="Arial" pitchFamily="34" charset="0"/>
              </a:rPr>
              <a:t>μ</a:t>
            </a:r>
            <a:r>
              <a:rPr lang="en-AU" altLang="en-US" sz="2400" dirty="0" err="1">
                <a:latin typeface="Calibri" pitchFamily="34" charset="0"/>
                <a:cs typeface="Arial" pitchFamily="34" charset="0"/>
              </a:rPr>
              <a:t>Sv</a:t>
            </a:r>
            <a:r>
              <a:rPr lang="en-AU" altLang="en-US" sz="2400" dirty="0">
                <a:latin typeface="Calibri" pitchFamily="34" charset="0"/>
                <a:cs typeface="Arial" pitchFamily="34" charset="0"/>
              </a:rPr>
              <a:t>/h </a:t>
            </a:r>
          </a:p>
          <a:p>
            <a:pPr>
              <a:lnSpc>
                <a:spcPct val="90000"/>
              </a:lnSpc>
            </a:pPr>
            <a:r>
              <a:rPr lang="en-AU" altLang="en-US" sz="2400" dirty="0">
                <a:latin typeface="Calibri" pitchFamily="34" charset="0"/>
                <a:cs typeface="Arial" pitchFamily="34" charset="0"/>
              </a:rPr>
              <a:t>Describe contents and estimate total activity, for NORM, use LSA</a:t>
            </a:r>
            <a:endParaRPr lang="en-AU" altLang="en-US" sz="1800" dirty="0">
              <a:latin typeface="Calibri" pitchFamily="34" charset="0"/>
              <a:cs typeface="Arial" pitchFamily="34" charset="0"/>
            </a:endParaRPr>
          </a:p>
          <a:p>
            <a:pPr>
              <a:lnSpc>
                <a:spcPct val="90000"/>
              </a:lnSpc>
            </a:pPr>
            <a:r>
              <a:rPr lang="en-AU" altLang="en-US" sz="2400" dirty="0">
                <a:latin typeface="Calibri" pitchFamily="34" charset="0"/>
                <a:cs typeface="Arial" pitchFamily="34" charset="0"/>
              </a:rPr>
              <a:t>If the surface dose rate is higher than figures above, it can be repacked</a:t>
            </a:r>
          </a:p>
        </p:txBody>
      </p:sp>
      <p:pic>
        <p:nvPicPr>
          <p:cNvPr id="4" name="Picture 5">
            <a:extLst>
              <a:ext uri="{FF2B5EF4-FFF2-40B4-BE49-F238E27FC236}">
                <a16:creationId xmlns:a16="http://schemas.microsoft.com/office/drawing/2014/main" id="{6C00E7A3-6FBD-4227-A353-4359C81476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9515" y="1622600"/>
            <a:ext cx="3894217" cy="395607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0798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D7232A2-916F-4B08-8F10-A4DF6FF93B37}"/>
              </a:ext>
            </a:extLst>
          </p:cNvPr>
          <p:cNvSpPr/>
          <p:nvPr/>
        </p:nvSpPr>
        <p:spPr>
          <a:xfrm>
            <a:off x="0" y="407268"/>
            <a:ext cx="3498209"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Content</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21BF7E54-869A-4226-B39F-1D07170197B9}"/>
              </a:ext>
            </a:extLst>
          </p:cNvPr>
          <p:cNvSpPr txBox="1">
            <a:spLocks noChangeArrowheads="1"/>
          </p:cNvSpPr>
          <p:nvPr/>
        </p:nvSpPr>
        <p:spPr>
          <a:xfrm>
            <a:off x="390590" y="1645917"/>
            <a:ext cx="7276948" cy="4572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ZA" altLang="en-US" sz="2600" dirty="0">
                <a:latin typeface="Calibri" pitchFamily="34" charset="0"/>
              </a:rPr>
              <a:t>IAEA Transport Regulations</a:t>
            </a:r>
          </a:p>
          <a:p>
            <a:r>
              <a:rPr lang="en-ZA" altLang="en-US" sz="2600" dirty="0">
                <a:latin typeface="Calibri" pitchFamily="34" charset="0"/>
              </a:rPr>
              <a:t>Applicability of the Transport Regulations to NORM</a:t>
            </a:r>
          </a:p>
          <a:p>
            <a:r>
              <a:rPr lang="en-ZA" altLang="en-US" sz="2600" dirty="0">
                <a:latin typeface="Calibri" pitchFamily="34" charset="0"/>
              </a:rPr>
              <a:t>Low specific activity (LSA) material</a:t>
            </a:r>
          </a:p>
          <a:p>
            <a:r>
              <a:rPr lang="en-ZA" altLang="en-US" sz="2600" dirty="0">
                <a:latin typeface="Calibri" pitchFamily="34" charset="0"/>
              </a:rPr>
              <a:t>Surface contaminated objects (SCO)</a:t>
            </a:r>
          </a:p>
          <a:p>
            <a:r>
              <a:rPr lang="en-ZA" altLang="en-US" sz="2600" dirty="0">
                <a:latin typeface="Calibri" pitchFamily="34" charset="0"/>
              </a:rPr>
              <a:t>Marking and labelling</a:t>
            </a:r>
          </a:p>
          <a:p>
            <a:r>
              <a:rPr lang="en-ZA" altLang="en-US" sz="2600" dirty="0">
                <a:latin typeface="Calibri" pitchFamily="34" charset="0"/>
              </a:rPr>
              <a:t>Documentation</a:t>
            </a:r>
          </a:p>
          <a:p>
            <a:r>
              <a:rPr lang="en-ZA" altLang="en-US" sz="2600" dirty="0">
                <a:latin typeface="Calibri" pitchFamily="34" charset="0"/>
              </a:rPr>
              <a:t>Summary</a:t>
            </a:r>
          </a:p>
        </p:txBody>
      </p:sp>
    </p:spTree>
    <p:extLst>
      <p:ext uri="{BB962C8B-B14F-4D97-AF65-F5344CB8AC3E}">
        <p14:creationId xmlns:p14="http://schemas.microsoft.com/office/powerpoint/2010/main" val="2234898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FDDAA06-6C62-4532-B9B3-1569101C1BDA}"/>
              </a:ext>
            </a:extLst>
          </p:cNvPr>
          <p:cNvSpPr/>
          <p:nvPr/>
        </p:nvSpPr>
        <p:spPr>
          <a:xfrm>
            <a:off x="0" y="440823"/>
            <a:ext cx="3296873"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Category II-Yellow</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7A8CC798-2F85-4272-97B8-F42C4F01D81E}"/>
              </a:ext>
            </a:extLst>
          </p:cNvPr>
          <p:cNvSpPr txBox="1">
            <a:spLocks noChangeArrowheads="1"/>
          </p:cNvSpPr>
          <p:nvPr/>
        </p:nvSpPr>
        <p:spPr>
          <a:xfrm>
            <a:off x="123545" y="1731962"/>
            <a:ext cx="5169908" cy="339407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altLang="en-US" sz="2400">
                <a:latin typeface="Calibri" pitchFamily="34" charset="0"/>
              </a:rPr>
              <a:t>Used when dose rate at 1 m is  &gt; 0.5 mSv/h </a:t>
            </a:r>
          </a:p>
          <a:p>
            <a:pPr>
              <a:lnSpc>
                <a:spcPct val="90000"/>
              </a:lnSpc>
            </a:pPr>
            <a:endParaRPr lang="en-AU" altLang="en-US" sz="2400">
              <a:latin typeface="Calibri" pitchFamily="34" charset="0"/>
              <a:cs typeface="Arial" pitchFamily="34" charset="0"/>
            </a:endParaRPr>
          </a:p>
          <a:p>
            <a:pPr>
              <a:lnSpc>
                <a:spcPct val="90000"/>
              </a:lnSpc>
            </a:pPr>
            <a:r>
              <a:rPr lang="en-AU" altLang="en-US" sz="2400">
                <a:latin typeface="Calibri" pitchFamily="34" charset="0"/>
                <a:cs typeface="Arial" pitchFamily="34" charset="0"/>
              </a:rPr>
              <a:t>Describe contents and estimate total activity </a:t>
            </a:r>
          </a:p>
          <a:p>
            <a:pPr>
              <a:lnSpc>
                <a:spcPct val="90000"/>
              </a:lnSpc>
            </a:pPr>
            <a:endParaRPr lang="en-AU" altLang="en-US" sz="2400">
              <a:latin typeface="Calibri" pitchFamily="34" charset="0"/>
              <a:cs typeface="Arial" pitchFamily="34" charset="0"/>
            </a:endParaRPr>
          </a:p>
          <a:p>
            <a:pPr>
              <a:lnSpc>
                <a:spcPct val="90000"/>
              </a:lnSpc>
            </a:pPr>
            <a:r>
              <a:rPr lang="en-AU" altLang="en-US" sz="2400">
                <a:latin typeface="Calibri" pitchFamily="34" charset="0"/>
                <a:cs typeface="Arial" pitchFamily="34" charset="0"/>
              </a:rPr>
              <a:t>Need to add “Transport Index”</a:t>
            </a:r>
          </a:p>
          <a:p>
            <a:pPr>
              <a:buFontTx/>
              <a:buNone/>
            </a:pPr>
            <a:endParaRPr lang="en-AU" altLang="en-US" sz="2100" dirty="0">
              <a:latin typeface="Calibri" pitchFamily="34" charset="0"/>
            </a:endParaRPr>
          </a:p>
        </p:txBody>
      </p:sp>
      <p:pic>
        <p:nvPicPr>
          <p:cNvPr id="4" name="Picture 4">
            <a:extLst>
              <a:ext uri="{FF2B5EF4-FFF2-40B4-BE49-F238E27FC236}">
                <a16:creationId xmlns:a16="http://schemas.microsoft.com/office/drawing/2014/main" id="{F3028021-BA3E-4A60-A6C5-D65BBB6410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0911" y="1614597"/>
            <a:ext cx="3752431" cy="36288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79409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FEA160E-F2B4-4BDC-A2CA-96A75AD74953}"/>
              </a:ext>
            </a:extLst>
          </p:cNvPr>
          <p:cNvSpPr/>
          <p:nvPr/>
        </p:nvSpPr>
        <p:spPr>
          <a:xfrm>
            <a:off x="0" y="440823"/>
            <a:ext cx="3296873"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Transport Index</a:t>
            </a:r>
            <a:endParaRPr lang="en-GB" sz="2600" dirty="0">
              <a:latin typeface="Calibri" panose="020F0502020204030204" pitchFamily="34" charset="0"/>
              <a:cs typeface="Calibri" panose="020F0502020204030204" pitchFamily="34" charset="0"/>
            </a:endParaRPr>
          </a:p>
        </p:txBody>
      </p:sp>
      <p:sp>
        <p:nvSpPr>
          <p:cNvPr id="4" name="Content Placeholder 2">
            <a:extLst>
              <a:ext uri="{FF2B5EF4-FFF2-40B4-BE49-F238E27FC236}">
                <a16:creationId xmlns:a16="http://schemas.microsoft.com/office/drawing/2014/main" id="{1FB6695D-1196-44E7-8711-86D919A96872}"/>
              </a:ext>
            </a:extLst>
          </p:cNvPr>
          <p:cNvSpPr txBox="1">
            <a:spLocks/>
          </p:cNvSpPr>
          <p:nvPr/>
        </p:nvSpPr>
        <p:spPr>
          <a:xfrm>
            <a:off x="304610" y="1289124"/>
            <a:ext cx="8226993" cy="134778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altLang="en-US" sz="2800" dirty="0">
                <a:latin typeface="Calibri" pitchFamily="34" charset="0"/>
              </a:rPr>
              <a:t>Maximum dose rate at one metre from the package in mSv/h, multiplied by 100</a:t>
            </a:r>
          </a:p>
        </p:txBody>
      </p:sp>
      <p:pic>
        <p:nvPicPr>
          <p:cNvPr id="5" name="Picture 4">
            <a:extLst>
              <a:ext uri="{FF2B5EF4-FFF2-40B4-BE49-F238E27FC236}">
                <a16:creationId xmlns:a16="http://schemas.microsoft.com/office/drawing/2014/main" id="{06464424-7F52-4C84-880B-51445B08662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96873" y="2779525"/>
            <a:ext cx="2821843" cy="30099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50982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A9B6AB1-C48E-46B0-AECA-40B691A64D62}"/>
              </a:ext>
            </a:extLst>
          </p:cNvPr>
          <p:cNvSpPr/>
          <p:nvPr/>
        </p:nvSpPr>
        <p:spPr>
          <a:xfrm>
            <a:off x="0" y="440823"/>
            <a:ext cx="3993160" cy="54907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Labelling Requirements</a:t>
            </a:r>
            <a:endParaRPr lang="en-GB" sz="26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E98B7477-10EC-44DA-9757-CE3C92B174F4}"/>
              </a:ext>
            </a:extLst>
          </p:cNvPr>
          <p:cNvSpPr txBox="1">
            <a:spLocks/>
          </p:cNvSpPr>
          <p:nvPr/>
        </p:nvSpPr>
        <p:spPr>
          <a:xfrm>
            <a:off x="108857" y="1461706"/>
            <a:ext cx="7223121" cy="485740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altLang="en-US" sz="2800" dirty="0">
                <a:latin typeface="Calibri" pitchFamily="34" charset="0"/>
              </a:rPr>
              <a:t>White Label I</a:t>
            </a:r>
          </a:p>
          <a:p>
            <a:pPr lvl="1"/>
            <a:r>
              <a:rPr lang="en-AU" altLang="en-US" sz="2000" dirty="0">
                <a:latin typeface="Calibri" pitchFamily="34" charset="0"/>
              </a:rPr>
              <a:t>Dose rate on surface must not exceed 5µSv/h</a:t>
            </a:r>
          </a:p>
          <a:p>
            <a:r>
              <a:rPr lang="en-AU" altLang="en-US" sz="2800" dirty="0">
                <a:latin typeface="Calibri" pitchFamily="34" charset="0"/>
              </a:rPr>
              <a:t>Yellow Label II</a:t>
            </a:r>
          </a:p>
          <a:p>
            <a:pPr lvl="1"/>
            <a:r>
              <a:rPr lang="en-AU" altLang="en-US" sz="2000" dirty="0">
                <a:latin typeface="Calibri" pitchFamily="34" charset="0"/>
              </a:rPr>
              <a:t>Dose rate on surface must not exceed 500µSv/h</a:t>
            </a:r>
          </a:p>
          <a:p>
            <a:pPr lvl="1"/>
            <a:r>
              <a:rPr lang="en-AU" altLang="en-US" sz="2000" dirty="0">
                <a:latin typeface="Calibri" pitchFamily="34" charset="0"/>
              </a:rPr>
              <a:t>Transport Index must not exceed 1</a:t>
            </a:r>
          </a:p>
          <a:p>
            <a:r>
              <a:rPr lang="en-AU" altLang="en-US" sz="2800" dirty="0">
                <a:latin typeface="Calibri" pitchFamily="34" charset="0"/>
              </a:rPr>
              <a:t>Yellow Label III</a:t>
            </a:r>
          </a:p>
          <a:p>
            <a:pPr lvl="1"/>
            <a:r>
              <a:rPr lang="en-AU" altLang="en-US" sz="2000" dirty="0">
                <a:latin typeface="Calibri" pitchFamily="34" charset="0"/>
              </a:rPr>
              <a:t>Dose rate on surface must not exceed 2000µSv/h</a:t>
            </a:r>
          </a:p>
          <a:p>
            <a:pPr lvl="1"/>
            <a:r>
              <a:rPr lang="en-AU" altLang="en-US" sz="2000" dirty="0">
                <a:latin typeface="Calibri" pitchFamily="34" charset="0"/>
              </a:rPr>
              <a:t>Transport index must not exceed 10</a:t>
            </a:r>
          </a:p>
          <a:p>
            <a:endParaRPr lang="en-AU" altLang="en-US" sz="2800" dirty="0">
              <a:latin typeface="Calibri" pitchFamily="34" charset="0"/>
            </a:endParaRPr>
          </a:p>
          <a:p>
            <a:endParaRPr lang="en-AU" altLang="en-US" sz="2800" dirty="0">
              <a:latin typeface="Calibri" pitchFamily="34" charset="0"/>
            </a:endParaRPr>
          </a:p>
          <a:p>
            <a:endParaRPr lang="en-AU" altLang="en-US" sz="2800" dirty="0">
              <a:latin typeface="Calibri" pitchFamily="34" charset="0"/>
            </a:endParaRPr>
          </a:p>
          <a:p>
            <a:pPr lvl="1">
              <a:buFontTx/>
              <a:buNone/>
            </a:pPr>
            <a:endParaRPr lang="en-AU" altLang="en-US" sz="2000" dirty="0">
              <a:latin typeface="Calibri" pitchFamily="34" charset="0"/>
            </a:endParaRPr>
          </a:p>
        </p:txBody>
      </p:sp>
    </p:spTree>
    <p:extLst>
      <p:ext uri="{BB962C8B-B14F-4D97-AF65-F5344CB8AC3E}">
        <p14:creationId xmlns:p14="http://schemas.microsoft.com/office/powerpoint/2010/main" val="511466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5E71181-0849-4B97-BA13-60DEA499EC30}"/>
              </a:ext>
            </a:extLst>
          </p:cNvPr>
          <p:cNvSpPr/>
          <p:nvPr/>
        </p:nvSpPr>
        <p:spPr>
          <a:xfrm>
            <a:off x="0" y="440823"/>
            <a:ext cx="2122415" cy="54907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Placard</a:t>
            </a:r>
            <a:endParaRPr lang="en-GB" sz="2600" dirty="0">
              <a:latin typeface="Calibri" panose="020F0502020204030204" pitchFamily="34" charset="0"/>
              <a:cs typeface="Calibri" panose="020F0502020204030204" pitchFamily="34" charset="0"/>
            </a:endParaRPr>
          </a:p>
        </p:txBody>
      </p:sp>
      <p:sp>
        <p:nvSpPr>
          <p:cNvPr id="3" name="Rectangle 4">
            <a:extLst>
              <a:ext uri="{FF2B5EF4-FFF2-40B4-BE49-F238E27FC236}">
                <a16:creationId xmlns:a16="http://schemas.microsoft.com/office/drawing/2014/main" id="{C77AE68A-3CCD-440D-8BDC-F17FC22E2E3E}"/>
              </a:ext>
            </a:extLst>
          </p:cNvPr>
          <p:cNvSpPr txBox="1">
            <a:spLocks noChangeArrowheads="1"/>
          </p:cNvSpPr>
          <p:nvPr/>
        </p:nvSpPr>
        <p:spPr>
          <a:xfrm>
            <a:off x="190657" y="1671431"/>
            <a:ext cx="4976961" cy="374332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altLang="en-US" sz="2800" dirty="0">
                <a:latin typeface="Calibri" pitchFamily="34" charset="0"/>
              </a:rPr>
              <a:t>Placards go on the vehicle</a:t>
            </a:r>
          </a:p>
          <a:p>
            <a:pPr lvl="1"/>
            <a:r>
              <a:rPr lang="en-AU" altLang="en-US" sz="2000" dirty="0">
                <a:latin typeface="Calibri" pitchFamily="34" charset="0"/>
              </a:rPr>
              <a:t>Same style as dangerous goods placards</a:t>
            </a:r>
          </a:p>
          <a:p>
            <a:r>
              <a:rPr lang="en-AU" altLang="en-US" sz="2800" dirty="0">
                <a:latin typeface="Calibri" pitchFamily="34" charset="0"/>
              </a:rPr>
              <a:t>2 sides and rear of a vehicle</a:t>
            </a:r>
          </a:p>
          <a:p>
            <a:r>
              <a:rPr lang="en-AU" altLang="en-US" sz="2800" dirty="0">
                <a:latin typeface="Calibri" pitchFamily="34" charset="0"/>
              </a:rPr>
              <a:t>4 sides of a container</a:t>
            </a:r>
          </a:p>
        </p:txBody>
      </p:sp>
      <p:pic>
        <p:nvPicPr>
          <p:cNvPr id="4" name="Picture 8">
            <a:extLst>
              <a:ext uri="{FF2B5EF4-FFF2-40B4-BE49-F238E27FC236}">
                <a16:creationId xmlns:a16="http://schemas.microsoft.com/office/drawing/2014/main" id="{E3A7D507-5A37-4B18-B171-5D1A8AE307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4966699" y="1671430"/>
            <a:ext cx="3751381" cy="37433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741291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D07FFCD-00EA-44D2-9083-01DE2A37388D}"/>
              </a:ext>
            </a:extLst>
          </p:cNvPr>
          <p:cNvSpPr/>
          <p:nvPr/>
        </p:nvSpPr>
        <p:spPr>
          <a:xfrm>
            <a:off x="0" y="440823"/>
            <a:ext cx="2768367" cy="54907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Documentation</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AE7F1535-69CC-499D-B201-0C88A28BA23C}"/>
              </a:ext>
            </a:extLst>
          </p:cNvPr>
          <p:cNvSpPr txBox="1">
            <a:spLocks noChangeArrowheads="1"/>
          </p:cNvSpPr>
          <p:nvPr/>
        </p:nvSpPr>
        <p:spPr>
          <a:xfrm>
            <a:off x="108858" y="1711973"/>
            <a:ext cx="7734849" cy="434657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
            </a:pPr>
            <a:r>
              <a:rPr lang="en-ZA" altLang="en-US" sz="2800" dirty="0">
                <a:latin typeface="Calibri" pitchFamily="34" charset="0"/>
              </a:rPr>
              <a:t>Dangerous goods declaration</a:t>
            </a:r>
          </a:p>
          <a:p>
            <a:pPr>
              <a:buFont typeface="Wingdings" panose="05000000000000000000" pitchFamily="2" charset="2"/>
              <a:buChar char="§"/>
            </a:pPr>
            <a:endParaRPr lang="en-ZA" altLang="en-US" sz="900" dirty="0">
              <a:latin typeface="Calibri" pitchFamily="34" charset="0"/>
            </a:endParaRPr>
          </a:p>
          <a:p>
            <a:pPr>
              <a:buFont typeface="Wingdings" panose="05000000000000000000" pitchFamily="2" charset="2"/>
              <a:buChar char="§"/>
            </a:pPr>
            <a:r>
              <a:rPr lang="en-ZA" altLang="en-US" sz="2800" dirty="0">
                <a:latin typeface="Calibri" pitchFamily="34" charset="0"/>
              </a:rPr>
              <a:t>Consignor’s note</a:t>
            </a:r>
          </a:p>
          <a:p>
            <a:pPr lvl="1"/>
            <a:r>
              <a:rPr lang="en-ZA" altLang="en-US" sz="2400" dirty="0">
                <a:latin typeface="Calibri" pitchFamily="34" charset="0"/>
              </a:rPr>
              <a:t>Information on the consignor and consignee</a:t>
            </a:r>
          </a:p>
          <a:p>
            <a:pPr lvl="1"/>
            <a:r>
              <a:rPr lang="en-ZA" altLang="en-US" sz="2400" dirty="0">
                <a:latin typeface="Calibri" pitchFamily="34" charset="0"/>
              </a:rPr>
              <a:t>Description of the radioactive material</a:t>
            </a:r>
          </a:p>
          <a:p>
            <a:pPr lvl="1"/>
            <a:r>
              <a:rPr lang="en-ZA" altLang="en-US" sz="2400" dirty="0">
                <a:latin typeface="Calibri" pitchFamily="34" charset="0"/>
              </a:rPr>
              <a:t>Any additional safety information</a:t>
            </a:r>
          </a:p>
          <a:p>
            <a:pPr lvl="1"/>
            <a:r>
              <a:rPr lang="en-ZA" altLang="en-US" sz="2400" dirty="0">
                <a:latin typeface="Calibri" pitchFamily="34" charset="0"/>
              </a:rPr>
              <a:t>Emergency instructions, telephone numbers, etc.</a:t>
            </a:r>
            <a:endParaRPr lang="en-US" altLang="en-US" sz="2400" dirty="0">
              <a:latin typeface="Calibri" pitchFamily="34" charset="0"/>
            </a:endParaRPr>
          </a:p>
        </p:txBody>
      </p:sp>
    </p:spTree>
    <p:extLst>
      <p:ext uri="{BB962C8B-B14F-4D97-AF65-F5344CB8AC3E}">
        <p14:creationId xmlns:p14="http://schemas.microsoft.com/office/powerpoint/2010/main" val="674767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DF3C3A-2D24-4E30-92AF-677CBCC96F47}"/>
              </a:ext>
            </a:extLst>
          </p:cNvPr>
          <p:cNvSpPr/>
          <p:nvPr/>
        </p:nvSpPr>
        <p:spPr>
          <a:xfrm>
            <a:off x="0" y="440823"/>
            <a:ext cx="4202884" cy="54907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Declaration Form Information</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9565332B-4110-47B0-859A-A488C85DAF17}"/>
              </a:ext>
            </a:extLst>
          </p:cNvPr>
          <p:cNvSpPr txBox="1">
            <a:spLocks noChangeArrowheads="1"/>
          </p:cNvSpPr>
          <p:nvPr/>
        </p:nvSpPr>
        <p:spPr>
          <a:xfrm>
            <a:off x="125636" y="1495262"/>
            <a:ext cx="7172787" cy="485740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altLang="en-US" sz="2600" dirty="0">
                <a:latin typeface="Calibri" pitchFamily="34" charset="0"/>
              </a:rPr>
              <a:t>Proper shipping name</a:t>
            </a:r>
          </a:p>
          <a:p>
            <a:pPr lvl="1"/>
            <a:r>
              <a:rPr lang="en-AU" altLang="en-US" sz="2000" dirty="0">
                <a:latin typeface="Calibri" pitchFamily="34" charset="0"/>
              </a:rPr>
              <a:t>Radioactive Material Low Specific Activity (LSA-1)</a:t>
            </a:r>
          </a:p>
          <a:p>
            <a:r>
              <a:rPr lang="en-AU" altLang="en-US" sz="2600" dirty="0">
                <a:latin typeface="Calibri" pitchFamily="34" charset="0"/>
              </a:rPr>
              <a:t>Radioactive material </a:t>
            </a:r>
          </a:p>
          <a:p>
            <a:pPr lvl="1"/>
            <a:r>
              <a:rPr lang="en-AU" altLang="en-US" sz="2000" dirty="0">
                <a:latin typeface="Calibri" pitchFamily="34" charset="0"/>
              </a:rPr>
              <a:t>Uranium ore</a:t>
            </a:r>
          </a:p>
          <a:p>
            <a:pPr lvl="1"/>
            <a:r>
              <a:rPr lang="en-AU" altLang="en-US" sz="2000" dirty="0">
                <a:latin typeface="Calibri" pitchFamily="34" charset="0"/>
              </a:rPr>
              <a:t>UN number 2912</a:t>
            </a:r>
          </a:p>
          <a:p>
            <a:r>
              <a:rPr lang="en-AU" altLang="en-US" sz="2600" dirty="0">
                <a:latin typeface="Calibri" pitchFamily="34" charset="0"/>
              </a:rPr>
              <a:t>Activity, Hazard Category, Transport Index</a:t>
            </a:r>
          </a:p>
          <a:p>
            <a:pPr lvl="1"/>
            <a:r>
              <a:rPr lang="en-AU" altLang="en-US" sz="2000" dirty="0">
                <a:latin typeface="Calibri" pitchFamily="34" charset="0"/>
              </a:rPr>
              <a:t>As for label</a:t>
            </a:r>
          </a:p>
          <a:p>
            <a:r>
              <a:rPr lang="en-AU" altLang="en-US" sz="2600" dirty="0">
                <a:latin typeface="Calibri" pitchFamily="34" charset="0"/>
              </a:rPr>
              <a:t>Package Classification</a:t>
            </a:r>
          </a:p>
          <a:p>
            <a:pPr lvl="1"/>
            <a:r>
              <a:rPr lang="en-AU" altLang="en-US" sz="2000" dirty="0">
                <a:latin typeface="Calibri" pitchFamily="34" charset="0"/>
              </a:rPr>
              <a:t>IP-1</a:t>
            </a:r>
          </a:p>
        </p:txBody>
      </p:sp>
    </p:spTree>
    <p:extLst>
      <p:ext uri="{BB962C8B-B14F-4D97-AF65-F5344CB8AC3E}">
        <p14:creationId xmlns:p14="http://schemas.microsoft.com/office/powerpoint/2010/main" val="26841982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5D276F-46C4-495E-87F4-EF8EA6DCA32E}"/>
              </a:ext>
            </a:extLst>
          </p:cNvPr>
          <p:cNvSpPr/>
          <p:nvPr/>
        </p:nvSpPr>
        <p:spPr>
          <a:xfrm>
            <a:off x="0" y="440823"/>
            <a:ext cx="3020037" cy="54907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Responsibilities</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343C8C96-09DA-4B7B-8DE2-40D1A1EA700C}"/>
              </a:ext>
            </a:extLst>
          </p:cNvPr>
          <p:cNvSpPr txBox="1">
            <a:spLocks noChangeArrowheads="1"/>
          </p:cNvSpPr>
          <p:nvPr/>
        </p:nvSpPr>
        <p:spPr>
          <a:xfrm>
            <a:off x="92080" y="1461706"/>
            <a:ext cx="7642570" cy="485740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
            </a:pPr>
            <a:r>
              <a:rPr lang="en-AU" altLang="en-US" sz="2800" dirty="0">
                <a:latin typeface="Calibri" pitchFamily="34" charset="0"/>
              </a:rPr>
              <a:t>There are three ‘players’</a:t>
            </a:r>
          </a:p>
          <a:p>
            <a:pPr lvl="1"/>
            <a:r>
              <a:rPr lang="en-AU" altLang="en-US" sz="2600" dirty="0">
                <a:latin typeface="Calibri" pitchFamily="34" charset="0"/>
              </a:rPr>
              <a:t>The consignor (the person sending the package)</a:t>
            </a:r>
          </a:p>
          <a:p>
            <a:pPr lvl="2"/>
            <a:r>
              <a:rPr lang="en-AU" altLang="en-US" sz="2000" dirty="0">
                <a:latin typeface="Calibri" pitchFamily="34" charset="0"/>
              </a:rPr>
              <a:t>Responsible for packaging, labelling and providing accurate documentation</a:t>
            </a:r>
          </a:p>
          <a:p>
            <a:pPr lvl="1"/>
            <a:r>
              <a:rPr lang="en-AU" altLang="en-US" dirty="0">
                <a:latin typeface="Calibri" pitchFamily="34" charset="0"/>
              </a:rPr>
              <a:t>Th</a:t>
            </a:r>
            <a:r>
              <a:rPr lang="en-AU" altLang="en-US" sz="2600" dirty="0">
                <a:latin typeface="Calibri" pitchFamily="34" charset="0"/>
              </a:rPr>
              <a:t>e carrier</a:t>
            </a:r>
          </a:p>
          <a:p>
            <a:pPr lvl="2"/>
            <a:r>
              <a:rPr lang="en-AU" altLang="en-US" sz="2000" dirty="0">
                <a:latin typeface="Calibri" pitchFamily="34" charset="0"/>
              </a:rPr>
              <a:t>Responsible for carriage.  Proper stowage, interim storage, undelivered packages, radiation protection, training of drivers and storekeepers etc</a:t>
            </a:r>
          </a:p>
          <a:p>
            <a:pPr lvl="1"/>
            <a:r>
              <a:rPr lang="en-AU" altLang="en-US" sz="2600" dirty="0">
                <a:latin typeface="Calibri" pitchFamily="34" charset="0"/>
              </a:rPr>
              <a:t>The driver</a:t>
            </a:r>
          </a:p>
          <a:p>
            <a:pPr lvl="2"/>
            <a:r>
              <a:rPr lang="en-AU" altLang="en-US" sz="2000" dirty="0">
                <a:latin typeface="Calibri" pitchFamily="34" charset="0"/>
              </a:rPr>
              <a:t>Safety and security of load, emergency procedures</a:t>
            </a:r>
          </a:p>
        </p:txBody>
      </p:sp>
    </p:spTree>
    <p:extLst>
      <p:ext uri="{BB962C8B-B14F-4D97-AF65-F5344CB8AC3E}">
        <p14:creationId xmlns:p14="http://schemas.microsoft.com/office/powerpoint/2010/main" val="2836197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5A0A0A8-8DB9-4417-A3FE-35168B34B90F}"/>
              </a:ext>
            </a:extLst>
          </p:cNvPr>
          <p:cNvSpPr/>
          <p:nvPr/>
        </p:nvSpPr>
        <p:spPr>
          <a:xfrm>
            <a:off x="0" y="440823"/>
            <a:ext cx="3020037" cy="54907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Key Messages</a:t>
            </a:r>
            <a:endParaRPr lang="en-GB" sz="26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202A91A2-8F12-4732-9A8E-92D3F22E9A11}"/>
              </a:ext>
            </a:extLst>
          </p:cNvPr>
          <p:cNvSpPr txBox="1">
            <a:spLocks/>
          </p:cNvSpPr>
          <p:nvPr/>
        </p:nvSpPr>
        <p:spPr>
          <a:xfrm>
            <a:off x="268248" y="1559774"/>
            <a:ext cx="7307011" cy="485740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altLang="en-US" sz="2600" dirty="0">
                <a:latin typeface="Calibri" pitchFamily="34" charset="0"/>
              </a:rPr>
              <a:t>IAEA Transport Regulations are mandatory</a:t>
            </a:r>
          </a:p>
          <a:p>
            <a:r>
              <a:rPr lang="en-AU" altLang="en-US" sz="2600" dirty="0">
                <a:latin typeface="Calibri" pitchFamily="34" charset="0"/>
              </a:rPr>
              <a:t>Regulations can appear to be detailed and complex</a:t>
            </a:r>
          </a:p>
          <a:p>
            <a:r>
              <a:rPr lang="en-AU" altLang="en-US" sz="2600" dirty="0">
                <a:latin typeface="Calibri" pitchFamily="34" charset="0"/>
              </a:rPr>
              <a:t>Need to have good understanding of material being transported</a:t>
            </a:r>
          </a:p>
          <a:p>
            <a:r>
              <a:rPr lang="en-AU" altLang="en-US" sz="2600" dirty="0">
                <a:latin typeface="Calibri" pitchFamily="34" charset="0"/>
              </a:rPr>
              <a:t>NORM is at low end of requirements</a:t>
            </a:r>
          </a:p>
          <a:p>
            <a:endParaRPr lang="en-AU" altLang="en-US" dirty="0">
              <a:latin typeface="Calibri" pitchFamily="34" charset="0"/>
            </a:endParaRPr>
          </a:p>
          <a:p>
            <a:endParaRPr lang="en-AU" altLang="en-US" dirty="0">
              <a:latin typeface="Calibri" pitchFamily="34" charset="0"/>
            </a:endParaRPr>
          </a:p>
        </p:txBody>
      </p:sp>
    </p:spTree>
    <p:extLst>
      <p:ext uri="{BB962C8B-B14F-4D97-AF65-F5344CB8AC3E}">
        <p14:creationId xmlns:p14="http://schemas.microsoft.com/office/powerpoint/2010/main" val="1397526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8EED7B3-CD5B-4D04-8934-5C75E615DBC7}"/>
              </a:ext>
            </a:extLst>
          </p:cNvPr>
          <p:cNvSpPr/>
          <p:nvPr/>
        </p:nvSpPr>
        <p:spPr>
          <a:xfrm>
            <a:off x="0" y="407268"/>
            <a:ext cx="4202884"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IAEA Transport Regulations</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BEF6138C-68C3-4B5B-9FAD-3DFA1960F4CA}"/>
              </a:ext>
            </a:extLst>
          </p:cNvPr>
          <p:cNvSpPr txBox="1">
            <a:spLocks noChangeArrowheads="1"/>
          </p:cNvSpPr>
          <p:nvPr/>
        </p:nvSpPr>
        <p:spPr>
          <a:xfrm>
            <a:off x="83152" y="1107966"/>
            <a:ext cx="5873031" cy="5634831"/>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n-ZA" altLang="en-US" sz="2200" dirty="0">
                <a:latin typeface="Calibri" pitchFamily="34" charset="0"/>
              </a:rPr>
              <a:t>The IAEA Regulations for the Safe Transport of Radioactive Material (also known as the ‘Transport Regulations’) are IAEA “requirements”. </a:t>
            </a:r>
          </a:p>
          <a:p>
            <a:pPr algn="just"/>
            <a:r>
              <a:rPr lang="en-GB" sz="2200" dirty="0">
                <a:latin typeface="Calibri" panose="020F0502020204030204" pitchFamily="34" charset="0"/>
                <a:cs typeface="Calibri" panose="020F0502020204030204" pitchFamily="34" charset="0"/>
              </a:rPr>
              <a:t>The transport requirements for all types of radioactive materials are set down in SSR-6 (Rev. 1), 2018.  </a:t>
            </a:r>
          </a:p>
          <a:p>
            <a:pPr algn="just"/>
            <a:r>
              <a:rPr lang="en-ZA" altLang="en-US" sz="2200" dirty="0">
                <a:latin typeface="Calibri" pitchFamily="34" charset="0"/>
              </a:rPr>
              <a:t>This means that they should be complied with. </a:t>
            </a:r>
          </a:p>
          <a:p>
            <a:pPr algn="just"/>
            <a:r>
              <a:rPr lang="en-ZA" altLang="en-US" sz="2200" dirty="0">
                <a:latin typeface="Calibri" pitchFamily="34" charset="0"/>
              </a:rPr>
              <a:t>NORM falls within the definition of radioactive material, however, not all NORM is subject to the requirements of the Transport Regulations</a:t>
            </a:r>
          </a:p>
          <a:p>
            <a:pPr algn="just"/>
            <a:r>
              <a:rPr lang="en-ZA" altLang="en-US" sz="2200" dirty="0">
                <a:latin typeface="Calibri" pitchFamily="34" charset="0"/>
              </a:rPr>
              <a:t>The scope of application of the Transport Regulations to NORM depends on:</a:t>
            </a:r>
          </a:p>
          <a:p>
            <a:pPr lvl="1" algn="just"/>
            <a:r>
              <a:rPr lang="en-ZA" altLang="en-US" sz="2000" dirty="0">
                <a:latin typeface="Calibri" pitchFamily="34" charset="0"/>
              </a:rPr>
              <a:t>Activity concentrations</a:t>
            </a:r>
          </a:p>
          <a:p>
            <a:pPr lvl="1" algn="just"/>
            <a:r>
              <a:rPr lang="en-ZA" altLang="en-US" sz="2000" dirty="0">
                <a:latin typeface="Calibri" pitchFamily="34" charset="0"/>
              </a:rPr>
              <a:t>Whether or not the radionuclide content is incidental to the use of the material  </a:t>
            </a:r>
          </a:p>
        </p:txBody>
      </p:sp>
      <p:pic>
        <p:nvPicPr>
          <p:cNvPr id="4" name="Picture 3">
            <a:extLst>
              <a:ext uri="{FF2B5EF4-FFF2-40B4-BE49-F238E27FC236}">
                <a16:creationId xmlns:a16="http://schemas.microsoft.com/office/drawing/2014/main" id="{B5F1AE75-B1D5-4675-A1E3-54C87A2E85DD}"/>
              </a:ext>
            </a:extLst>
          </p:cNvPr>
          <p:cNvPicPr>
            <a:picLocks noChangeAspect="1"/>
          </p:cNvPicPr>
          <p:nvPr/>
        </p:nvPicPr>
        <p:blipFill>
          <a:blip r:embed="rId2"/>
          <a:stretch>
            <a:fillRect/>
          </a:stretch>
        </p:blipFill>
        <p:spPr>
          <a:xfrm>
            <a:off x="6156049" y="1714780"/>
            <a:ext cx="2818132" cy="403244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70989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748E193-D059-4E81-8F3F-82AB1F9AD8C4}"/>
              </a:ext>
            </a:extLst>
          </p:cNvPr>
          <p:cNvSpPr/>
          <p:nvPr/>
        </p:nvSpPr>
        <p:spPr>
          <a:xfrm>
            <a:off x="0" y="440823"/>
            <a:ext cx="5251508"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Purpose of the Transport Regulations</a:t>
            </a:r>
            <a:endParaRPr lang="en-GB" sz="26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D220AB96-E307-47F5-A79B-07C2B1078AAE}"/>
              </a:ext>
            </a:extLst>
          </p:cNvPr>
          <p:cNvSpPr txBox="1">
            <a:spLocks/>
          </p:cNvSpPr>
          <p:nvPr/>
        </p:nvSpPr>
        <p:spPr>
          <a:xfrm>
            <a:off x="0" y="1183467"/>
            <a:ext cx="6364783" cy="2808312"/>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altLang="en-US" sz="2400" dirty="0">
                <a:latin typeface="Calibri" pitchFamily="34" charset="0"/>
              </a:rPr>
              <a:t>Protect people, property and the environment during transport of radioactive materials by;</a:t>
            </a:r>
          </a:p>
          <a:p>
            <a:pPr lvl="1"/>
            <a:r>
              <a:rPr lang="en-AU" altLang="en-US" sz="2200" dirty="0">
                <a:latin typeface="Calibri" pitchFamily="34" charset="0"/>
              </a:rPr>
              <a:t>Containment of radioactivity</a:t>
            </a:r>
          </a:p>
          <a:p>
            <a:pPr lvl="1"/>
            <a:r>
              <a:rPr lang="en-AU" altLang="en-US" sz="2200" dirty="0">
                <a:latin typeface="Calibri" pitchFamily="34" charset="0"/>
              </a:rPr>
              <a:t>Control of external radiation levels</a:t>
            </a:r>
          </a:p>
          <a:p>
            <a:r>
              <a:rPr lang="en-AU" altLang="en-US" sz="2400" dirty="0">
                <a:latin typeface="Calibri" pitchFamily="34" charset="0"/>
              </a:rPr>
              <a:t>Designed to cover all radioactive materials</a:t>
            </a:r>
          </a:p>
        </p:txBody>
      </p:sp>
      <p:pic>
        <p:nvPicPr>
          <p:cNvPr id="4" name="Picture 3">
            <a:extLst>
              <a:ext uri="{FF2B5EF4-FFF2-40B4-BE49-F238E27FC236}">
                <a16:creationId xmlns:a16="http://schemas.microsoft.com/office/drawing/2014/main" id="{82079CC9-C6A8-4493-98A1-73E372855F4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42202" y="3604433"/>
            <a:ext cx="2739858" cy="174774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B5D6D106-77A8-478C-8C2F-626D30FB39F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0877" y="3604433"/>
            <a:ext cx="2614913" cy="174774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C0C7CC6A-5399-41D3-9B32-2D083CB1E50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64990" y="4437284"/>
            <a:ext cx="2347245" cy="21544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0606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9BC78CD-A18E-4C5C-9391-96F623AD7D29}"/>
              </a:ext>
            </a:extLst>
          </p:cNvPr>
          <p:cNvSpPr/>
          <p:nvPr/>
        </p:nvSpPr>
        <p:spPr>
          <a:xfrm>
            <a:off x="0" y="440823"/>
            <a:ext cx="4504888"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Application of the Regulations</a:t>
            </a:r>
            <a:endParaRPr lang="en-GB" sz="26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26A0DE6C-EF08-4082-8212-7D08FF2EAD8C}"/>
              </a:ext>
            </a:extLst>
          </p:cNvPr>
          <p:cNvSpPr txBox="1">
            <a:spLocks/>
          </p:cNvSpPr>
          <p:nvPr/>
        </p:nvSpPr>
        <p:spPr>
          <a:xfrm>
            <a:off x="268248" y="1484273"/>
            <a:ext cx="7617403" cy="485740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altLang="en-US" sz="2400" dirty="0">
                <a:latin typeface="Calibri" pitchFamily="34" charset="0"/>
              </a:rPr>
              <a:t>Depending upon the materials, there are different levels of application of the regulations with different requirements.</a:t>
            </a:r>
          </a:p>
          <a:p>
            <a:r>
              <a:rPr lang="en-AU" altLang="en-US" sz="2400" dirty="0">
                <a:latin typeface="Calibri" pitchFamily="34" charset="0"/>
              </a:rPr>
              <a:t>The levels depend upon the material and are;</a:t>
            </a:r>
          </a:p>
          <a:p>
            <a:pPr lvl="1"/>
            <a:r>
              <a:rPr lang="en-AU" altLang="en-US" sz="2400" dirty="0">
                <a:latin typeface="Calibri" pitchFamily="34" charset="0"/>
              </a:rPr>
              <a:t>Regulations do not apply</a:t>
            </a:r>
          </a:p>
          <a:p>
            <a:pPr lvl="1"/>
            <a:r>
              <a:rPr lang="en-AU" altLang="en-US" sz="2400" dirty="0">
                <a:latin typeface="Calibri" pitchFamily="34" charset="0"/>
              </a:rPr>
              <a:t>Exempt</a:t>
            </a:r>
          </a:p>
          <a:p>
            <a:pPr lvl="1"/>
            <a:r>
              <a:rPr lang="en-AU" altLang="en-US" sz="2400" dirty="0">
                <a:latin typeface="Calibri" pitchFamily="34" charset="0"/>
              </a:rPr>
              <a:t>Excepted</a:t>
            </a:r>
          </a:p>
          <a:p>
            <a:pPr lvl="1"/>
            <a:r>
              <a:rPr lang="en-AU" altLang="en-US" sz="2400" dirty="0">
                <a:latin typeface="Calibri" pitchFamily="34" charset="0"/>
              </a:rPr>
              <a:t>Full application of regulations</a:t>
            </a:r>
          </a:p>
          <a:p>
            <a:r>
              <a:rPr lang="en-AU" altLang="en-US" sz="2400" dirty="0">
                <a:latin typeface="Calibri" pitchFamily="34" charset="0"/>
              </a:rPr>
              <a:t>NORM can fall into any level (depending upon radionuclides and concentrations)</a:t>
            </a:r>
          </a:p>
        </p:txBody>
      </p:sp>
    </p:spTree>
    <p:extLst>
      <p:ext uri="{BB962C8B-B14F-4D97-AF65-F5344CB8AC3E}">
        <p14:creationId xmlns:p14="http://schemas.microsoft.com/office/powerpoint/2010/main" val="3785762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47FEB4C-E278-4A9A-BFE9-74D6CE8C9A23}"/>
              </a:ext>
            </a:extLst>
          </p:cNvPr>
          <p:cNvSpPr/>
          <p:nvPr/>
        </p:nvSpPr>
        <p:spPr>
          <a:xfrm>
            <a:off x="0" y="440823"/>
            <a:ext cx="4504888"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Application of the Regulations</a:t>
            </a:r>
            <a:endParaRPr lang="en-GB" sz="26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6B72C8F2-201A-4FF7-81B8-17981AEC802F}"/>
              </a:ext>
            </a:extLst>
          </p:cNvPr>
          <p:cNvSpPr txBox="1">
            <a:spLocks/>
          </p:cNvSpPr>
          <p:nvPr/>
        </p:nvSpPr>
        <p:spPr>
          <a:xfrm>
            <a:off x="226304" y="1453317"/>
            <a:ext cx="8271745" cy="485740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altLang="en-US" sz="2400">
                <a:latin typeface="Calibri" pitchFamily="34" charset="0"/>
              </a:rPr>
              <a:t>The regulations do not apply to;</a:t>
            </a:r>
          </a:p>
          <a:p>
            <a:pPr lvl="1" algn="just"/>
            <a:r>
              <a:rPr lang="en-AU" altLang="en-US" sz="2400" i="1">
                <a:latin typeface="Calibri" pitchFamily="34" charset="0"/>
              </a:rPr>
              <a:t>Natural materials and ores containing naturally occurring radionuclides, in secular equilibrium, which may have been processed, provided the activity concentration does not exceed 10 times the values in Table 2 of the Regulations</a:t>
            </a:r>
            <a:r>
              <a:rPr lang="en-AU" altLang="en-US" sz="2400">
                <a:latin typeface="Calibri" pitchFamily="34" charset="0"/>
              </a:rPr>
              <a:t>. (clause 107(f))</a:t>
            </a:r>
          </a:p>
          <a:p>
            <a:pPr lvl="1" algn="just"/>
            <a:r>
              <a:rPr lang="en-AU" altLang="en-US" sz="2400">
                <a:latin typeface="Calibri" pitchFamily="34" charset="0"/>
              </a:rPr>
              <a:t>This equates to material that contains less than 10Bq/g of U</a:t>
            </a:r>
            <a:r>
              <a:rPr lang="en-AU" altLang="en-US" sz="2400" baseline="-25000">
                <a:latin typeface="Calibri" pitchFamily="34" charset="0"/>
              </a:rPr>
              <a:t>nat</a:t>
            </a:r>
            <a:r>
              <a:rPr lang="en-AU" altLang="en-US" sz="2400">
                <a:latin typeface="Calibri" pitchFamily="34" charset="0"/>
              </a:rPr>
              <a:t> and 10Bq/g of Th</a:t>
            </a:r>
            <a:r>
              <a:rPr lang="en-AU" altLang="en-US" sz="2400" baseline="-25000">
                <a:latin typeface="Calibri" pitchFamily="34" charset="0"/>
              </a:rPr>
              <a:t>nat</a:t>
            </a:r>
            <a:endParaRPr lang="en-AU" altLang="en-US" sz="2400">
              <a:latin typeface="Calibri" pitchFamily="34" charset="0"/>
            </a:endParaRPr>
          </a:p>
          <a:p>
            <a:pPr lvl="1" algn="just"/>
            <a:endParaRPr lang="en-AU" altLang="en-US" sz="2000">
              <a:latin typeface="Calibri" pitchFamily="34" charset="0"/>
            </a:endParaRPr>
          </a:p>
          <a:p>
            <a:pPr algn="just"/>
            <a:r>
              <a:rPr lang="en-AU" altLang="en-US" sz="2400">
                <a:latin typeface="Calibri" pitchFamily="34" charset="0"/>
              </a:rPr>
              <a:t>Therefore exemption may apply to ores or processed materials</a:t>
            </a:r>
            <a:endParaRPr lang="en-AU" altLang="en-US" sz="2400" dirty="0">
              <a:latin typeface="Calibri" pitchFamily="34" charset="0"/>
            </a:endParaRPr>
          </a:p>
        </p:txBody>
      </p:sp>
    </p:spTree>
    <p:extLst>
      <p:ext uri="{BB962C8B-B14F-4D97-AF65-F5344CB8AC3E}">
        <p14:creationId xmlns:p14="http://schemas.microsoft.com/office/powerpoint/2010/main" val="2230523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D810FCC-FB2C-4F9E-BA55-B6CE200AAAD9}"/>
              </a:ext>
            </a:extLst>
          </p:cNvPr>
          <p:cNvSpPr/>
          <p:nvPr/>
        </p:nvSpPr>
        <p:spPr>
          <a:xfrm>
            <a:off x="0" y="440823"/>
            <a:ext cx="4504888"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Exemption of the Regulations</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4CF301F1-E540-433C-A49E-1D6EA3EC195D}"/>
              </a:ext>
            </a:extLst>
          </p:cNvPr>
          <p:cNvSpPr txBox="1">
            <a:spLocks noChangeArrowheads="1"/>
          </p:cNvSpPr>
          <p:nvPr/>
        </p:nvSpPr>
        <p:spPr>
          <a:xfrm>
            <a:off x="201390" y="1355991"/>
            <a:ext cx="8472771" cy="5338024"/>
          </a:xfrm>
          <a:prstGeom prst="rect">
            <a:avLst/>
          </a:prstGeom>
        </p:spPr>
        <p:txBody>
          <a:bodyPr>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lgn="just">
              <a:lnSpc>
                <a:spcPct val="90000"/>
              </a:lnSpc>
              <a:buFont typeface="Wingdings" pitchFamily="2" charset="2"/>
              <a:buAutoNum type="arabicPeriod"/>
            </a:pPr>
            <a:r>
              <a:rPr lang="en-ZA" altLang="en-US" sz="2400" dirty="0">
                <a:latin typeface="Calibri" pitchFamily="34" charset="0"/>
              </a:rPr>
              <a:t>NORM that has been processed for purposes of extraction of its radionuclides, or is intended to be processed for use of these radionuclides:</a:t>
            </a:r>
          </a:p>
          <a:p>
            <a:pPr marL="876300" lvl="1" indent="-419100" algn="just">
              <a:lnSpc>
                <a:spcPct val="90000"/>
              </a:lnSpc>
              <a:spcAft>
                <a:spcPct val="15000"/>
              </a:spcAft>
            </a:pPr>
            <a:r>
              <a:rPr lang="en-ZA" altLang="en-US" sz="2200" dirty="0">
                <a:latin typeface="Calibri" pitchFamily="34" charset="0"/>
              </a:rPr>
              <a:t>The Transport Regulations apply if </a:t>
            </a:r>
            <a:r>
              <a:rPr lang="en-ZA" altLang="en-US" sz="2200" u="sng" dirty="0">
                <a:latin typeface="Calibri" pitchFamily="34" charset="0"/>
              </a:rPr>
              <a:t>both</a:t>
            </a:r>
            <a:r>
              <a:rPr lang="en-ZA" altLang="en-US" sz="2200" dirty="0">
                <a:latin typeface="Calibri" pitchFamily="34" charset="0"/>
              </a:rPr>
              <a:t> the following criteria are exceeded:</a:t>
            </a:r>
          </a:p>
          <a:p>
            <a:pPr marL="1295400" lvl="2" indent="-381000" algn="just">
              <a:lnSpc>
                <a:spcPct val="90000"/>
              </a:lnSpc>
              <a:spcAft>
                <a:spcPct val="15000"/>
              </a:spcAft>
            </a:pPr>
            <a:r>
              <a:rPr lang="en-ZA" altLang="en-US" sz="1900" dirty="0">
                <a:latin typeface="Calibri" pitchFamily="34" charset="0"/>
              </a:rPr>
              <a:t>The activity concentration for exempt material in transport</a:t>
            </a:r>
          </a:p>
          <a:p>
            <a:pPr marL="1295400" lvl="2" indent="-381000" algn="just">
              <a:lnSpc>
                <a:spcPct val="90000"/>
              </a:lnSpc>
              <a:spcAft>
                <a:spcPct val="15000"/>
              </a:spcAft>
            </a:pPr>
            <a:r>
              <a:rPr lang="en-ZA" altLang="en-US" sz="1900" dirty="0">
                <a:latin typeface="Calibri" pitchFamily="34" charset="0"/>
              </a:rPr>
              <a:t>The activity limit for an exempt consignment</a:t>
            </a:r>
          </a:p>
          <a:p>
            <a:pPr marL="914400" lvl="2" indent="0" algn="just">
              <a:lnSpc>
                <a:spcPct val="90000"/>
              </a:lnSpc>
              <a:spcAft>
                <a:spcPct val="15000"/>
              </a:spcAft>
              <a:buFont typeface="Arial" panose="020B0604020202020204" pitchFamily="34" charset="0"/>
              <a:buNone/>
            </a:pPr>
            <a:endParaRPr lang="en-ZA" altLang="en-US" dirty="0">
              <a:latin typeface="Calibri" pitchFamily="34" charset="0"/>
            </a:endParaRPr>
          </a:p>
          <a:p>
            <a:pPr marL="457200" indent="-457200" algn="just">
              <a:lnSpc>
                <a:spcPct val="90000"/>
              </a:lnSpc>
              <a:buFont typeface="Wingdings" pitchFamily="2" charset="2"/>
              <a:buAutoNum type="arabicPeriod" startAt="2"/>
            </a:pPr>
            <a:r>
              <a:rPr lang="en-ZA" altLang="en-US" sz="2400" dirty="0">
                <a:latin typeface="Calibri" pitchFamily="34" charset="0"/>
              </a:rPr>
              <a:t>NORM in its natural state, or which has been processed for purposes other than for extraction of its radionuclides, and which is not intended to be processed for use of these radionuclides:</a:t>
            </a:r>
          </a:p>
          <a:p>
            <a:pPr marL="876300" lvl="1" indent="-419100" algn="just">
              <a:lnSpc>
                <a:spcPct val="90000"/>
              </a:lnSpc>
              <a:spcAft>
                <a:spcPct val="15000"/>
              </a:spcAft>
            </a:pPr>
            <a:r>
              <a:rPr lang="en-ZA" altLang="en-US" sz="2200" dirty="0">
                <a:latin typeface="Calibri" pitchFamily="34" charset="0"/>
              </a:rPr>
              <a:t>The Transport Regulations apply if </a:t>
            </a:r>
            <a:r>
              <a:rPr lang="en-ZA" altLang="en-US" sz="2200" u="sng" dirty="0">
                <a:latin typeface="Calibri" pitchFamily="34" charset="0"/>
              </a:rPr>
              <a:t>both</a:t>
            </a:r>
            <a:r>
              <a:rPr lang="en-ZA" altLang="en-US" sz="2200" dirty="0">
                <a:latin typeface="Calibri" pitchFamily="34" charset="0"/>
              </a:rPr>
              <a:t> the following criteria are exceeded:</a:t>
            </a:r>
          </a:p>
          <a:p>
            <a:pPr marL="1295400" lvl="2" indent="-381000" algn="just">
              <a:lnSpc>
                <a:spcPct val="90000"/>
              </a:lnSpc>
              <a:spcAft>
                <a:spcPct val="15000"/>
              </a:spcAft>
            </a:pPr>
            <a:r>
              <a:rPr lang="en-ZA" altLang="en-US" b="1" dirty="0">
                <a:latin typeface="Calibri" pitchFamily="34" charset="0"/>
              </a:rPr>
              <a:t> </a:t>
            </a:r>
            <a:r>
              <a:rPr lang="en-ZA" altLang="en-US" sz="1900" b="1" dirty="0">
                <a:latin typeface="Calibri" pitchFamily="34" charset="0"/>
              </a:rPr>
              <a:t>10 times</a:t>
            </a:r>
            <a:r>
              <a:rPr lang="en-ZA" altLang="en-US" sz="1900" dirty="0">
                <a:latin typeface="Calibri" pitchFamily="34" charset="0"/>
              </a:rPr>
              <a:t> the activity concentration for exempt material in transport</a:t>
            </a:r>
          </a:p>
          <a:p>
            <a:pPr marL="1295400" lvl="2" indent="-381000" algn="just">
              <a:lnSpc>
                <a:spcPct val="90000"/>
              </a:lnSpc>
              <a:spcAft>
                <a:spcPct val="15000"/>
              </a:spcAft>
            </a:pPr>
            <a:r>
              <a:rPr lang="en-ZA" altLang="en-US" sz="1900" dirty="0">
                <a:latin typeface="Calibri" pitchFamily="34" charset="0"/>
              </a:rPr>
              <a:t> The activity limit for an exempt consignment</a:t>
            </a:r>
          </a:p>
        </p:txBody>
      </p:sp>
    </p:spTree>
    <p:extLst>
      <p:ext uri="{BB962C8B-B14F-4D97-AF65-F5344CB8AC3E}">
        <p14:creationId xmlns:p14="http://schemas.microsoft.com/office/powerpoint/2010/main" val="3635356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5648351-BD95-482D-897E-D3D4727EE641}"/>
              </a:ext>
            </a:extLst>
          </p:cNvPr>
          <p:cNvSpPr/>
          <p:nvPr/>
        </p:nvSpPr>
        <p:spPr>
          <a:xfrm>
            <a:off x="0" y="440823"/>
            <a:ext cx="4504888"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Exemption of the Regulations</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8232C969-4529-4BEB-9641-BFB6A4A8CE5A}"/>
              </a:ext>
            </a:extLst>
          </p:cNvPr>
          <p:cNvSpPr txBox="1">
            <a:spLocks noChangeArrowheads="1"/>
          </p:cNvSpPr>
          <p:nvPr/>
        </p:nvSpPr>
        <p:spPr>
          <a:xfrm>
            <a:off x="355387" y="1455407"/>
            <a:ext cx="8299001" cy="522287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r>
              <a:rPr lang="en-ZA" altLang="en-US" sz="2000" b="1">
                <a:latin typeface="Calibri" pitchFamily="34" charset="0"/>
              </a:rPr>
              <a:t>Examples of activity concentrations for exempt material in transport:</a:t>
            </a:r>
          </a:p>
          <a:p>
            <a:pPr marL="1295400" lvl="2" indent="-381000">
              <a:spcAft>
                <a:spcPct val="15000"/>
              </a:spcAft>
            </a:pPr>
            <a:endParaRPr lang="en-ZA" altLang="en-US" sz="600">
              <a:latin typeface="Calibri" pitchFamily="34" charset="0"/>
            </a:endParaRPr>
          </a:p>
          <a:p>
            <a:pPr marL="876300" lvl="1" indent="-419100">
              <a:spcAft>
                <a:spcPct val="15000"/>
              </a:spcAft>
            </a:pPr>
            <a:r>
              <a:rPr lang="en-ZA" altLang="en-US" sz="2000">
                <a:latin typeface="Calibri" pitchFamily="34" charset="0"/>
              </a:rPr>
              <a:t>U</a:t>
            </a:r>
            <a:r>
              <a:rPr lang="en-ZA" altLang="en-US" sz="2000" baseline="-14000">
                <a:latin typeface="Calibri" pitchFamily="34" charset="0"/>
              </a:rPr>
              <a:t>NAT</a:t>
            </a:r>
            <a:r>
              <a:rPr lang="en-ZA" altLang="en-US" sz="2000">
                <a:latin typeface="Calibri" pitchFamily="34" charset="0"/>
              </a:rPr>
              <a:t>, Th</a:t>
            </a:r>
            <a:r>
              <a:rPr lang="en-ZA" altLang="en-US" sz="2000" baseline="-14000">
                <a:latin typeface="Calibri" pitchFamily="34" charset="0"/>
              </a:rPr>
              <a:t>NAT</a:t>
            </a:r>
            <a:r>
              <a:rPr lang="en-ZA" altLang="en-US" sz="2000">
                <a:latin typeface="Calibri" pitchFamily="34" charset="0"/>
              </a:rPr>
              <a:t>:		1 Bq/g</a:t>
            </a:r>
          </a:p>
          <a:p>
            <a:pPr marL="876300" lvl="1" indent="-419100">
              <a:spcAft>
                <a:spcPct val="15000"/>
              </a:spcAft>
            </a:pPr>
            <a:r>
              <a:rPr lang="en-ZA" altLang="en-US" sz="2000" baseline="30000">
                <a:latin typeface="Calibri" pitchFamily="34" charset="0"/>
              </a:rPr>
              <a:t>234</a:t>
            </a:r>
            <a:r>
              <a:rPr lang="en-ZA" altLang="en-US" sz="2000">
                <a:latin typeface="Calibri" pitchFamily="34" charset="0"/>
              </a:rPr>
              <a:t>U (lung class M):	100 Bq/g</a:t>
            </a:r>
          </a:p>
          <a:p>
            <a:pPr marL="876300" lvl="1" indent="-419100">
              <a:spcAft>
                <a:spcPct val="15000"/>
              </a:spcAft>
            </a:pPr>
            <a:r>
              <a:rPr lang="en-ZA" altLang="en-US" sz="2000">
                <a:latin typeface="Calibri" pitchFamily="34" charset="0"/>
              </a:rPr>
              <a:t> </a:t>
            </a:r>
            <a:r>
              <a:rPr lang="en-ZA" altLang="en-US" sz="2000" baseline="30000">
                <a:latin typeface="Calibri" pitchFamily="34" charset="0"/>
              </a:rPr>
              <a:t>234</a:t>
            </a:r>
            <a:r>
              <a:rPr lang="en-ZA" altLang="en-US" sz="2000">
                <a:latin typeface="Calibri" pitchFamily="34" charset="0"/>
              </a:rPr>
              <a:t>Th:			1000 Bq</a:t>
            </a:r>
          </a:p>
          <a:p>
            <a:pPr marL="876300" lvl="1" indent="-419100">
              <a:spcAft>
                <a:spcPct val="15000"/>
              </a:spcAft>
            </a:pPr>
            <a:r>
              <a:rPr lang="en-ZA" altLang="en-US" sz="2000">
                <a:latin typeface="Calibri" pitchFamily="34" charset="0"/>
              </a:rPr>
              <a:t>All other U, Th series :	1 or 10 Bq/g</a:t>
            </a:r>
          </a:p>
          <a:p>
            <a:pPr marL="876300" lvl="1" indent="-419100"/>
            <a:r>
              <a:rPr lang="en-ZA" altLang="en-US" sz="2000" baseline="30000">
                <a:latin typeface="Calibri" pitchFamily="34" charset="0"/>
              </a:rPr>
              <a:t>40</a:t>
            </a:r>
            <a:r>
              <a:rPr lang="en-ZA" altLang="en-US" sz="2000">
                <a:latin typeface="Calibri" pitchFamily="34" charset="0"/>
              </a:rPr>
              <a:t>K :			100 Bq/g</a:t>
            </a:r>
          </a:p>
          <a:p>
            <a:pPr marL="457200" indent="-457200"/>
            <a:endParaRPr lang="en-ZA" altLang="en-US" sz="2000">
              <a:latin typeface="Calibri" pitchFamily="34" charset="0"/>
            </a:endParaRPr>
          </a:p>
          <a:p>
            <a:pPr marL="457200" indent="-457200"/>
            <a:r>
              <a:rPr lang="en-ZA" altLang="en-US" sz="2000" b="1">
                <a:latin typeface="Calibri" pitchFamily="34" charset="0"/>
              </a:rPr>
              <a:t>Examples of activity limit for an exempt consignments:</a:t>
            </a:r>
          </a:p>
          <a:p>
            <a:pPr marL="876300" lvl="1" indent="-419100"/>
            <a:r>
              <a:rPr lang="en-ZA" altLang="en-US" sz="2000">
                <a:latin typeface="Calibri" pitchFamily="34" charset="0"/>
              </a:rPr>
              <a:t>U</a:t>
            </a:r>
            <a:r>
              <a:rPr lang="en-ZA" altLang="en-US" sz="2000" baseline="-14000">
                <a:latin typeface="Calibri" pitchFamily="34" charset="0"/>
              </a:rPr>
              <a:t>NAT</a:t>
            </a:r>
            <a:r>
              <a:rPr lang="en-ZA" altLang="en-US" sz="2000">
                <a:latin typeface="Calibri" pitchFamily="34" charset="0"/>
              </a:rPr>
              <a:t>, Th</a:t>
            </a:r>
            <a:r>
              <a:rPr lang="en-ZA" altLang="en-US" sz="2000" baseline="-14000">
                <a:latin typeface="Calibri" pitchFamily="34" charset="0"/>
              </a:rPr>
              <a:t>NAT</a:t>
            </a:r>
            <a:r>
              <a:rPr lang="en-ZA" altLang="en-US" sz="2000">
                <a:latin typeface="Calibri" pitchFamily="34" charset="0"/>
              </a:rPr>
              <a:t> :		1000 Bq</a:t>
            </a:r>
          </a:p>
          <a:p>
            <a:pPr marL="876300" lvl="1" indent="-419100"/>
            <a:r>
              <a:rPr lang="en-ZA" altLang="en-US" sz="2000">
                <a:latin typeface="Calibri" pitchFamily="34" charset="0"/>
              </a:rPr>
              <a:t>Individual U, Th series:	10 000 or 100 000 Bq</a:t>
            </a:r>
          </a:p>
          <a:p>
            <a:pPr marL="876300" lvl="1" indent="-419100"/>
            <a:r>
              <a:rPr lang="en-ZA" altLang="en-US" sz="2000" baseline="30000">
                <a:latin typeface="Calibri" pitchFamily="34" charset="0"/>
              </a:rPr>
              <a:t>40</a:t>
            </a:r>
            <a:r>
              <a:rPr lang="en-ZA" altLang="en-US" sz="2000">
                <a:latin typeface="Calibri" pitchFamily="34" charset="0"/>
              </a:rPr>
              <a:t>K:			1 000 000 Bq</a:t>
            </a:r>
            <a:endParaRPr lang="en-ZA" altLang="en-US" sz="2000" dirty="0">
              <a:latin typeface="Calibri" pitchFamily="34" charset="0"/>
            </a:endParaRPr>
          </a:p>
        </p:txBody>
      </p:sp>
    </p:spTree>
    <p:extLst>
      <p:ext uri="{BB962C8B-B14F-4D97-AF65-F5344CB8AC3E}">
        <p14:creationId xmlns:p14="http://schemas.microsoft.com/office/powerpoint/2010/main" val="23002003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769CD4B-D770-428D-90D8-2708FACE1164}"/>
              </a:ext>
            </a:extLst>
          </p:cNvPr>
          <p:cNvSpPr/>
          <p:nvPr/>
        </p:nvSpPr>
        <p:spPr>
          <a:xfrm>
            <a:off x="0" y="440823"/>
            <a:ext cx="3850547"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NORM Considerations</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A60F4F45-8976-4117-B269-309A1256D908}"/>
              </a:ext>
            </a:extLst>
          </p:cNvPr>
          <p:cNvSpPr txBox="1">
            <a:spLocks noChangeArrowheads="1"/>
          </p:cNvSpPr>
          <p:nvPr/>
        </p:nvSpPr>
        <p:spPr>
          <a:xfrm>
            <a:off x="177371" y="1525529"/>
            <a:ext cx="8018673" cy="482453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lnSpc>
                <a:spcPct val="90000"/>
              </a:lnSpc>
              <a:spcAft>
                <a:spcPct val="15000"/>
              </a:spcAft>
            </a:pPr>
            <a:r>
              <a:rPr lang="en-ZA" altLang="en-US" sz="2200">
                <a:latin typeface="Calibri" pitchFamily="34" charset="0"/>
              </a:rPr>
              <a:t>For U, Th series radionuclides, the values for activity concentration and total activity automatically take into account the presence of certain specified decay products in equilibrium</a:t>
            </a:r>
          </a:p>
          <a:p>
            <a:pPr marL="876300" lvl="1" indent="-419100">
              <a:lnSpc>
                <a:spcPct val="90000"/>
              </a:lnSpc>
              <a:spcAft>
                <a:spcPct val="15000"/>
              </a:spcAft>
            </a:pPr>
            <a:r>
              <a:rPr lang="en-ZA" altLang="en-US" sz="2000">
                <a:latin typeface="Calibri" pitchFamily="34" charset="0"/>
              </a:rPr>
              <a:t>For U</a:t>
            </a:r>
            <a:r>
              <a:rPr lang="en-ZA" altLang="en-US" sz="2000" baseline="-14000">
                <a:latin typeface="Calibri" pitchFamily="34" charset="0"/>
              </a:rPr>
              <a:t>nat</a:t>
            </a:r>
            <a:r>
              <a:rPr lang="en-ZA" altLang="en-US" sz="2000">
                <a:latin typeface="Calibri" pitchFamily="34" charset="0"/>
              </a:rPr>
              <a:t> and Th</a:t>
            </a:r>
            <a:r>
              <a:rPr lang="en-ZA" altLang="en-US" sz="2000" baseline="-14000">
                <a:latin typeface="Calibri" pitchFamily="34" charset="0"/>
              </a:rPr>
              <a:t>nat</a:t>
            </a:r>
            <a:r>
              <a:rPr lang="en-ZA" altLang="en-US" sz="2000">
                <a:latin typeface="Calibri" pitchFamily="34" charset="0"/>
              </a:rPr>
              <a:t>, all decay products are included</a:t>
            </a:r>
          </a:p>
          <a:p>
            <a:pPr marL="876300" lvl="1" indent="-419100">
              <a:lnSpc>
                <a:spcPct val="90000"/>
              </a:lnSpc>
              <a:spcAft>
                <a:spcPct val="15000"/>
              </a:spcAft>
            </a:pPr>
            <a:r>
              <a:rPr lang="en-ZA" altLang="en-US" sz="2000">
                <a:latin typeface="Calibri" pitchFamily="34" charset="0"/>
              </a:rPr>
              <a:t>This is why the exemption levels are at the low end of the range </a:t>
            </a:r>
          </a:p>
          <a:p>
            <a:pPr marL="457200" indent="-457200">
              <a:lnSpc>
                <a:spcPct val="90000"/>
              </a:lnSpc>
              <a:spcAft>
                <a:spcPct val="15000"/>
              </a:spcAft>
            </a:pPr>
            <a:endParaRPr lang="en-ZA" altLang="en-US" sz="2000">
              <a:latin typeface="Calibri" pitchFamily="34" charset="0"/>
            </a:endParaRPr>
          </a:p>
          <a:p>
            <a:pPr marL="457200" indent="-457200">
              <a:lnSpc>
                <a:spcPct val="90000"/>
              </a:lnSpc>
              <a:spcAft>
                <a:spcPct val="15000"/>
              </a:spcAft>
            </a:pPr>
            <a:r>
              <a:rPr lang="en-ZA" altLang="en-US" sz="2200">
                <a:latin typeface="Calibri" pitchFamily="34" charset="0"/>
              </a:rPr>
              <a:t>For most NORM, the activity concentration rather than the total activity is likely to be the deciding factor</a:t>
            </a:r>
          </a:p>
          <a:p>
            <a:pPr marL="876300" lvl="1" indent="-419100">
              <a:lnSpc>
                <a:spcPct val="90000"/>
              </a:lnSpc>
              <a:spcAft>
                <a:spcPct val="15000"/>
              </a:spcAft>
            </a:pPr>
            <a:r>
              <a:rPr lang="en-ZA" altLang="en-US" sz="2000">
                <a:latin typeface="Calibri" pitchFamily="34" charset="0"/>
              </a:rPr>
              <a:t>The amounts of material involved are such that the limits on total activity will usually be exceeded</a:t>
            </a:r>
            <a:endParaRPr lang="en-ZA" altLang="en-US" sz="2000" dirty="0">
              <a:latin typeface="Calibri" pitchFamily="34" charset="0"/>
            </a:endParaRPr>
          </a:p>
        </p:txBody>
      </p:sp>
    </p:spTree>
    <p:extLst>
      <p:ext uri="{BB962C8B-B14F-4D97-AF65-F5344CB8AC3E}">
        <p14:creationId xmlns:p14="http://schemas.microsoft.com/office/powerpoint/2010/main" val="2168416743"/>
      </p:ext>
    </p:extLst>
  </p:cSld>
  <p:clrMapOvr>
    <a:masterClrMapping/>
  </p:clrMapOvr>
</p:sld>
</file>

<file path=ppt/theme/theme1.xml><?xml version="1.0" encoding="utf-8"?>
<a:theme xmlns:a="http://schemas.openxmlformats.org/drawingml/2006/main" name="IAEA_Presentation_templ_1[1]">
  <a:themeElements>
    <a:clrScheme name="Custom 2">
      <a:dk1>
        <a:srgbClr val="003399"/>
      </a:dk1>
      <a:lt1>
        <a:sysClr val="window" lastClr="FFFFFF"/>
      </a:lt1>
      <a:dk2>
        <a:srgbClr val="3366CC"/>
      </a:dk2>
      <a:lt2>
        <a:srgbClr val="DBDBDD"/>
      </a:lt2>
      <a:accent1>
        <a:srgbClr val="6699CC"/>
      </a:accent1>
      <a:accent2>
        <a:srgbClr val="FF9900"/>
      </a:accent2>
      <a:accent3>
        <a:srgbClr val="99CC00"/>
      </a:accent3>
      <a:accent4>
        <a:srgbClr val="8681B8"/>
      </a:accent4>
      <a:accent5>
        <a:srgbClr val="32A14C"/>
      </a:accent5>
      <a:accent6>
        <a:srgbClr val="99CCFF"/>
      </a:accent6>
      <a:hlink>
        <a:srgbClr val="6699CC"/>
      </a:hlink>
      <a:folHlink>
        <a:srgbClr val="8681B8"/>
      </a:folHlink>
    </a:clrScheme>
    <a:fontScheme name="procureme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IAEA_Presentation_templ_1[1]</Template>
  <TotalTime>51</TotalTime>
  <Words>1293</Words>
  <Application>Microsoft Office PowerPoint</Application>
  <PresentationFormat>On-screen Show (4:3)</PresentationFormat>
  <Paragraphs>205</Paragraphs>
  <Slides>27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Arial </vt:lpstr>
      <vt:lpstr>Calibri</vt:lpstr>
      <vt:lpstr>Wingdings</vt:lpstr>
      <vt:lpstr>IAEA_Presentation_templ_1[1]</vt:lpstr>
      <vt:lpstr>Transport of NORM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Transport of NORM</dc:title>
  <dc:creator>TADIC, Dejana</dc:creator>
  <cp:lastModifiedBy>TADIC, Dejana</cp:lastModifiedBy>
  <cp:revision>6</cp:revision>
  <dcterms:created xsi:type="dcterms:W3CDTF">2019-05-08T11:41:43Z</dcterms:created>
  <dcterms:modified xsi:type="dcterms:W3CDTF">2019-05-08T14:27:53Z</dcterms:modified>
</cp:coreProperties>
</file>