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6140" autoAdjust="0"/>
  </p:normalViewPr>
  <p:slideViewPr>
    <p:cSldViewPr snapToGrid="0">
      <p:cViewPr varScale="1">
        <p:scale>
          <a:sx n="87" d="100"/>
          <a:sy n="87" d="100"/>
        </p:scale>
        <p:origin x="228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8AA5CD-C5E0-48E9-B21F-458B4C7B6C4A}" type="datetimeFigureOut">
              <a:rPr lang="en-GB" smtClean="0"/>
              <a:t>2019-05-08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B9B5EB-2EA7-4568-9EA4-F6DE1C8681FD}" type="slidenum">
              <a:rPr lang="en-GB" smtClean="0"/>
              <a:t>‹#›</a:t>
            </a:fld>
            <a:endParaRPr lang="en-GB"/>
          </a:p>
        </p:txBody>
      </p:sp>
    </p:spTree>
    <p:extLst>
      <p:ext uri="{BB962C8B-B14F-4D97-AF65-F5344CB8AC3E}">
        <p14:creationId xmlns:p14="http://schemas.microsoft.com/office/powerpoint/2010/main" val="4162837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30000" dirty="0">
                <a:solidFill>
                  <a:srgbClr val="003399"/>
                </a:solidFill>
                <a:latin typeface="Calibri" pitchFamily="34" charset="0"/>
              </a:rPr>
              <a:t>210</a:t>
            </a:r>
            <a:r>
              <a:rPr lang="en-US" altLang="en-US" dirty="0">
                <a:solidFill>
                  <a:srgbClr val="003399"/>
                </a:solidFill>
                <a:latin typeface="Calibri" pitchFamily="34" charset="0"/>
              </a:rPr>
              <a:t>Pb and </a:t>
            </a:r>
            <a:r>
              <a:rPr lang="en-US" altLang="en-US" baseline="30000" dirty="0">
                <a:solidFill>
                  <a:srgbClr val="003399"/>
                </a:solidFill>
                <a:latin typeface="Calibri" pitchFamily="34" charset="0"/>
              </a:rPr>
              <a:t>228</a:t>
            </a:r>
            <a:r>
              <a:rPr lang="en-US" altLang="en-US" dirty="0">
                <a:solidFill>
                  <a:srgbClr val="003399"/>
                </a:solidFill>
                <a:latin typeface="Calibri" pitchFamily="34" charset="0"/>
              </a:rPr>
              <a:t>Ra are beta emitters. The radionuclides of the </a:t>
            </a:r>
            <a:r>
              <a:rPr lang="en-US" altLang="en-US" baseline="30000" dirty="0">
                <a:solidFill>
                  <a:srgbClr val="003399"/>
                </a:solidFill>
                <a:latin typeface="Calibri" pitchFamily="34" charset="0"/>
              </a:rPr>
              <a:t>235</a:t>
            </a:r>
            <a:r>
              <a:rPr lang="en-US" altLang="en-US" dirty="0">
                <a:solidFill>
                  <a:srgbClr val="003399"/>
                </a:solidFill>
                <a:latin typeface="Calibri" pitchFamily="34" charset="0"/>
              </a:rPr>
              <a:t>U decay chain are invariably found in very low concentrations and are rarely found in enhanced concentrations in NORM industries.</a:t>
            </a:r>
          </a:p>
          <a:p>
            <a:endParaRPr lang="en-GB" dirty="0"/>
          </a:p>
        </p:txBody>
      </p:sp>
      <p:sp>
        <p:nvSpPr>
          <p:cNvPr id="4" name="Slide Number Placeholder 3"/>
          <p:cNvSpPr>
            <a:spLocks noGrp="1"/>
          </p:cNvSpPr>
          <p:nvPr>
            <p:ph type="sldNum" sz="quarter" idx="5"/>
          </p:nvPr>
        </p:nvSpPr>
        <p:spPr/>
        <p:txBody>
          <a:bodyPr/>
          <a:lstStyle/>
          <a:p>
            <a:fld id="{06B9B5EB-2EA7-4568-9EA4-F6DE1C8681FD}" type="slidenum">
              <a:rPr lang="en-GB" smtClean="0"/>
              <a:t>6</a:t>
            </a:fld>
            <a:endParaRPr lang="en-GB"/>
          </a:p>
        </p:txBody>
      </p:sp>
    </p:spTree>
    <p:extLst>
      <p:ext uri="{BB962C8B-B14F-4D97-AF65-F5344CB8AC3E}">
        <p14:creationId xmlns:p14="http://schemas.microsoft.com/office/powerpoint/2010/main" val="1173915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1"/>
                </a:solidFill>
                <a:latin typeface="Times New Roman" charset="0"/>
                <a:ea typeface="ＭＳ Ｐゴシック" charset="0"/>
              </a:rPr>
              <a:t>The sample preparation procedure is the same as that for ICP-AES.</a:t>
            </a:r>
          </a:p>
          <a:p>
            <a:endParaRPr lang="en-GB" dirty="0"/>
          </a:p>
        </p:txBody>
      </p:sp>
      <p:sp>
        <p:nvSpPr>
          <p:cNvPr id="4" name="Slide Number Placeholder 3"/>
          <p:cNvSpPr>
            <a:spLocks noGrp="1"/>
          </p:cNvSpPr>
          <p:nvPr>
            <p:ph type="sldNum" sz="quarter" idx="5"/>
          </p:nvPr>
        </p:nvSpPr>
        <p:spPr/>
        <p:txBody>
          <a:bodyPr/>
          <a:lstStyle/>
          <a:p>
            <a:fld id="{06B9B5EB-2EA7-4568-9EA4-F6DE1C8681FD}" type="slidenum">
              <a:rPr lang="en-GB" smtClean="0"/>
              <a:t>23</a:t>
            </a:fld>
            <a:endParaRPr lang="en-GB"/>
          </a:p>
        </p:txBody>
      </p:sp>
    </p:spTree>
    <p:extLst>
      <p:ext uri="{BB962C8B-B14F-4D97-AF65-F5344CB8AC3E}">
        <p14:creationId xmlns:p14="http://schemas.microsoft.com/office/powerpoint/2010/main" val="18558596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eaLnBrk="1" hangingPunct="1">
              <a:defRPr/>
            </a:pPr>
            <a:r>
              <a:rPr lang="en-US" dirty="0">
                <a:solidFill>
                  <a:schemeClr val="accent1"/>
                </a:solidFill>
                <a:latin typeface="Times New Roman" charset="0"/>
                <a:ea typeface="ＭＳ Ｐゴシック" charset="0"/>
              </a:rPr>
              <a:t>Laboratories handling a wide range of sample activity concentrations would require to take particular care to avoid cross contamination of low activity NORM samples</a:t>
            </a:r>
          </a:p>
          <a:p>
            <a:pPr algn="just" eaLnBrk="1" hangingPunct="1">
              <a:defRPr/>
            </a:pPr>
            <a:endParaRPr lang="en-US" dirty="0">
              <a:solidFill>
                <a:schemeClr val="accent1"/>
              </a:solidFill>
              <a:latin typeface="Times New Roman" charset="0"/>
              <a:ea typeface="ＭＳ Ｐゴシック" charset="0"/>
            </a:endParaRPr>
          </a:p>
          <a:p>
            <a:pPr eaLnBrk="1" hangingPunct="1">
              <a:defRPr/>
            </a:pPr>
            <a:r>
              <a:rPr lang="en-US" dirty="0">
                <a:solidFill>
                  <a:schemeClr val="accent1"/>
                </a:solidFill>
                <a:latin typeface="Times New Roman" charset="0"/>
                <a:ea typeface="ＭＳ Ｐゴシック" charset="0"/>
              </a:rPr>
              <a:t>	The accuracy, precision and sensitivity of the analytical technique requires to be related to the radionuclide activity level in the sample media</a:t>
            </a:r>
          </a:p>
          <a:p>
            <a:pPr eaLnBrk="1" hangingPunct="1">
              <a:defRPr/>
            </a:pPr>
            <a:r>
              <a:rPr lang="en-US" dirty="0">
                <a:solidFill>
                  <a:schemeClr val="accent1"/>
                </a:solidFill>
                <a:latin typeface="Times New Roman" charset="0"/>
                <a:ea typeface="ＭＳ Ｐゴシック" charset="0"/>
              </a:rPr>
              <a:t>	</a:t>
            </a:r>
          </a:p>
          <a:p>
            <a:pPr algn="just" eaLnBrk="1" hangingPunct="1">
              <a:defRPr/>
            </a:pPr>
            <a:r>
              <a:rPr lang="en-US" dirty="0">
                <a:solidFill>
                  <a:schemeClr val="accent1"/>
                </a:solidFill>
                <a:latin typeface="Times New Roman" charset="0"/>
                <a:ea typeface="ＭＳ Ｐゴシック" charset="0"/>
              </a:rPr>
              <a:t>	Baseline radiation studies require the highest analytical sensitivity.</a:t>
            </a:r>
          </a:p>
          <a:p>
            <a:pPr algn="just" eaLnBrk="1" hangingPunct="1">
              <a:defRPr/>
            </a:pPr>
            <a:r>
              <a:rPr lang="en-US" dirty="0">
                <a:solidFill>
                  <a:schemeClr val="accent1"/>
                </a:solidFill>
                <a:latin typeface="Times New Roman" charset="0"/>
                <a:ea typeface="ＭＳ Ｐゴシック" charset="0"/>
              </a:rPr>
              <a:t>	</a:t>
            </a:r>
          </a:p>
          <a:p>
            <a:pPr algn="just" eaLnBrk="1" hangingPunct="1">
              <a:defRPr/>
            </a:pPr>
            <a:r>
              <a:rPr lang="en-US" dirty="0">
                <a:solidFill>
                  <a:schemeClr val="accent1"/>
                </a:solidFill>
                <a:latin typeface="Times New Roman" charset="0"/>
                <a:ea typeface="ＭＳ Ｐゴシック" charset="0"/>
              </a:rPr>
              <a:t>	The analytical technique should be sensitive enough to measure down to the background activity concentration of radionuclides e.g.</a:t>
            </a:r>
          </a:p>
          <a:p>
            <a:pPr eaLnBrk="1" hangingPunct="1">
              <a:defRPr/>
            </a:pPr>
            <a:endParaRPr lang="en-US" dirty="0">
              <a:solidFill>
                <a:schemeClr val="accent1"/>
              </a:solidFill>
              <a:latin typeface="Times New Roman" charset="0"/>
              <a:ea typeface="ＭＳ Ｐゴシック" charset="0"/>
            </a:endParaRPr>
          </a:p>
          <a:p>
            <a:pPr eaLnBrk="1" hangingPunct="1">
              <a:defRPr/>
            </a:pPr>
            <a:r>
              <a:rPr lang="en-US" dirty="0">
                <a:solidFill>
                  <a:schemeClr val="accent1"/>
                </a:solidFill>
                <a:latin typeface="Times New Roman" charset="0"/>
                <a:ea typeface="ＭＳ Ｐゴシック" charset="0"/>
              </a:rPr>
              <a:t>	Soils and fallout dust: &lt;0.01 Bq.g</a:t>
            </a:r>
            <a:r>
              <a:rPr lang="en-US" baseline="30000" dirty="0">
                <a:solidFill>
                  <a:schemeClr val="accent1"/>
                </a:solidFill>
                <a:latin typeface="Times New Roman" charset="0"/>
                <a:ea typeface="ＭＳ Ｐゴシック" charset="0"/>
              </a:rPr>
              <a:t>-1</a:t>
            </a:r>
            <a:r>
              <a:rPr lang="en-US" dirty="0">
                <a:solidFill>
                  <a:schemeClr val="accent1"/>
                </a:solidFill>
                <a:latin typeface="Times New Roman" charset="0"/>
                <a:ea typeface="ＭＳ Ｐゴシック" charset="0"/>
              </a:rPr>
              <a:t> (per radionuclide)</a:t>
            </a:r>
          </a:p>
          <a:p>
            <a:pPr eaLnBrk="1" hangingPunct="1">
              <a:defRPr/>
            </a:pPr>
            <a:r>
              <a:rPr lang="en-US" dirty="0">
                <a:solidFill>
                  <a:schemeClr val="accent1"/>
                </a:solidFill>
                <a:latin typeface="Times New Roman" charset="0"/>
                <a:ea typeface="ＭＳ Ｐゴシック" charset="0"/>
              </a:rPr>
              <a:t>	Natural water samples: &lt;0.01 Bq.l</a:t>
            </a:r>
            <a:r>
              <a:rPr lang="en-US" baseline="30000" dirty="0">
                <a:solidFill>
                  <a:schemeClr val="accent1"/>
                </a:solidFill>
                <a:latin typeface="Times New Roman" charset="0"/>
                <a:ea typeface="ＭＳ Ｐゴシック" charset="0"/>
              </a:rPr>
              <a:t>-1</a:t>
            </a:r>
            <a:r>
              <a:rPr lang="en-US" dirty="0">
                <a:solidFill>
                  <a:schemeClr val="accent1"/>
                </a:solidFill>
                <a:latin typeface="Times New Roman" charset="0"/>
                <a:ea typeface="ＭＳ Ｐゴシック" charset="0"/>
              </a:rPr>
              <a:t> (per radionuclide)</a:t>
            </a:r>
          </a:p>
          <a:p>
            <a:pPr eaLnBrk="1" hangingPunct="1">
              <a:defRPr/>
            </a:pPr>
            <a:endParaRPr lang="en-US" dirty="0">
              <a:solidFill>
                <a:schemeClr val="accent1"/>
              </a:solidFill>
              <a:latin typeface="Times New Roman" charset="0"/>
              <a:ea typeface="ＭＳ Ｐゴシック" charset="0"/>
            </a:endParaRPr>
          </a:p>
          <a:p>
            <a:pPr eaLnBrk="1" hangingPunct="1">
              <a:defRPr/>
            </a:pPr>
            <a:r>
              <a:rPr lang="en-US">
                <a:solidFill>
                  <a:schemeClr val="accent1"/>
                </a:solidFill>
                <a:latin typeface="Times New Roman" charset="0"/>
                <a:ea typeface="ＭＳ Ｐゴシック" charset="0"/>
              </a:rPr>
              <a:t>	In the case of analysis of NORM for regulatory purposes an analysis sensitivity of 0.1 Bq.g</a:t>
            </a:r>
            <a:r>
              <a:rPr lang="en-US" baseline="30000">
                <a:solidFill>
                  <a:schemeClr val="accent1"/>
                </a:solidFill>
                <a:latin typeface="Times New Roman" charset="0"/>
                <a:ea typeface="ＭＳ Ｐゴシック" charset="0"/>
              </a:rPr>
              <a:t>-1</a:t>
            </a:r>
            <a:r>
              <a:rPr lang="en-US">
                <a:solidFill>
                  <a:schemeClr val="accent1"/>
                </a:solidFill>
                <a:latin typeface="Times New Roman" charset="0"/>
                <a:ea typeface="ＭＳ Ｐゴシック" charset="0"/>
              </a:rPr>
              <a:t> would be appropriate for comparison against the 1 Bq.g</a:t>
            </a:r>
            <a:r>
              <a:rPr lang="en-US" baseline="30000">
                <a:solidFill>
                  <a:schemeClr val="accent1"/>
                </a:solidFill>
                <a:latin typeface="Times New Roman" charset="0"/>
                <a:ea typeface="ＭＳ Ｐゴシック" charset="0"/>
              </a:rPr>
              <a:t>-1</a:t>
            </a:r>
            <a:r>
              <a:rPr lang="en-US">
                <a:solidFill>
                  <a:schemeClr val="accent1"/>
                </a:solidFill>
                <a:latin typeface="Times New Roman" charset="0"/>
                <a:ea typeface="ＭＳ Ｐゴシック" charset="0"/>
              </a:rPr>
              <a:t>  criterion</a:t>
            </a:r>
          </a:p>
          <a:p>
            <a:endParaRPr lang="en-GB"/>
          </a:p>
        </p:txBody>
      </p:sp>
      <p:sp>
        <p:nvSpPr>
          <p:cNvPr id="4" name="Slide Number Placeholder 3"/>
          <p:cNvSpPr>
            <a:spLocks noGrp="1"/>
          </p:cNvSpPr>
          <p:nvPr>
            <p:ph type="sldNum" sz="quarter" idx="5"/>
          </p:nvPr>
        </p:nvSpPr>
        <p:spPr/>
        <p:txBody>
          <a:bodyPr/>
          <a:lstStyle/>
          <a:p>
            <a:fld id="{06B9B5EB-2EA7-4568-9EA4-F6DE1C8681FD}" type="slidenum">
              <a:rPr lang="en-GB" smtClean="0"/>
              <a:t>26</a:t>
            </a:fld>
            <a:endParaRPr lang="en-GB"/>
          </a:p>
        </p:txBody>
      </p:sp>
    </p:spTree>
    <p:extLst>
      <p:ext uri="{BB962C8B-B14F-4D97-AF65-F5344CB8AC3E}">
        <p14:creationId xmlns:p14="http://schemas.microsoft.com/office/powerpoint/2010/main" val="279445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eaLnBrk="1" hangingPunct="1">
              <a:lnSpc>
                <a:spcPct val="90000"/>
              </a:lnSpc>
              <a:defRPr/>
            </a:pPr>
            <a:r>
              <a:rPr lang="en-GB" altLang="en-US" dirty="0"/>
              <a:t>Many radionuclides of the uranium and thorium decay chains have extremely long lived half lives and are retained in the body for long periods. Bioassay is a specialized assessment technique used to quantify the total body burden. Assessment techniques include, urine and faecal analysis, breath measurements and in vivo monitoring (e.g. whole body or lung monitoring). Bioassay may be used to investigate suspected overexposures. In choosing the method or combination of methods, the purpose of the monitoring (i.e. routine or special), the working environment, the physical and chemical forms of the radioactive materials, and the practicability of measurement should be taken into account. For example:</a:t>
            </a:r>
          </a:p>
          <a:p>
            <a:pPr algn="just" eaLnBrk="1" hangingPunct="1">
              <a:lnSpc>
                <a:spcPct val="90000"/>
              </a:lnSpc>
              <a:defRPr/>
            </a:pPr>
            <a:r>
              <a:rPr lang="en-GB" altLang="en-US" dirty="0"/>
              <a:t>Urine analysis is sufficiently sensitive for the monitoring of intakes of uranium, but not for thorium.</a:t>
            </a:r>
          </a:p>
          <a:p>
            <a:pPr algn="just" eaLnBrk="1" hangingPunct="1">
              <a:lnSpc>
                <a:spcPct val="90000"/>
              </a:lnSpc>
              <a:defRPr/>
            </a:pPr>
            <a:r>
              <a:rPr lang="en-GB" altLang="en-US" dirty="0"/>
              <a:t>Faecal analysis is impracticable for routine monitoring but may be used for special monitoring to detect the passage of uranium through the gut or to determine intakes of thorium.</a:t>
            </a:r>
          </a:p>
          <a:p>
            <a:pPr algn="just" eaLnBrk="1" hangingPunct="1">
              <a:lnSpc>
                <a:spcPct val="90000"/>
              </a:lnSpc>
              <a:defRPr/>
            </a:pPr>
            <a:r>
              <a:rPr lang="en-GB" altLang="en-US" dirty="0"/>
              <a:t>Lung counting may be used to detect the retention in the lung of uranium and thorium in chemical forms of low solubility. Lung counting needs to be performed at off-site locations equipped with specialized equipment and highly trained personnel.</a:t>
            </a:r>
          </a:p>
          <a:p>
            <a:pPr algn="just" eaLnBrk="1" hangingPunct="1">
              <a:lnSpc>
                <a:spcPct val="90000"/>
              </a:lnSpc>
              <a:defRPr/>
            </a:pPr>
            <a:r>
              <a:rPr lang="en-GB" altLang="en-US" dirty="0"/>
              <a:t>The measurement of thoron in breath may be useful as an on-site screening technique, e.g. in the mining and processing of monazite, to identify individual workers with elevated thorium lung burdens that may need special monitoring by lung counting.</a:t>
            </a:r>
            <a:endParaRPr lang="en-US" altLang="en-US" dirty="0"/>
          </a:p>
          <a:p>
            <a:pPr algn="just" eaLnBrk="1" hangingPunct="1">
              <a:lnSpc>
                <a:spcPct val="90000"/>
              </a:lnSpc>
              <a:defRPr/>
            </a:pPr>
            <a:endParaRPr lang="en-US" altLang="en-US" dirty="0"/>
          </a:p>
          <a:p>
            <a:pPr algn="just" eaLnBrk="1" hangingPunct="1">
              <a:lnSpc>
                <a:spcPct val="90000"/>
              </a:lnSpc>
              <a:defRPr/>
            </a:pPr>
            <a:r>
              <a:rPr lang="en-US" altLang="en-US" b="1" dirty="0"/>
              <a:t>Instructions for the lecturer/trainer</a:t>
            </a:r>
          </a:p>
          <a:p>
            <a:pPr algn="just" eaLnBrk="1" hangingPunct="1">
              <a:lnSpc>
                <a:spcPct val="90000"/>
              </a:lnSpc>
              <a:defRPr/>
            </a:pPr>
            <a:r>
              <a:rPr lang="en-GB" altLang="en-US" dirty="0"/>
              <a:t> Stress that bioassay is a specialized technique that is only used in certain situations where significant exposures are expected. Emphasize that, like any intake assessment technique, it is subject to uncertainties and errors, and must be interpreted with care.</a:t>
            </a:r>
            <a:endParaRPr lang="en-US" altLang="en-US" dirty="0"/>
          </a:p>
          <a:p>
            <a:endParaRPr lang="en-GB" dirty="0"/>
          </a:p>
        </p:txBody>
      </p:sp>
      <p:sp>
        <p:nvSpPr>
          <p:cNvPr id="4" name="Slide Number Placeholder 3"/>
          <p:cNvSpPr>
            <a:spLocks noGrp="1"/>
          </p:cNvSpPr>
          <p:nvPr>
            <p:ph type="sldNum" sz="quarter" idx="5"/>
          </p:nvPr>
        </p:nvSpPr>
        <p:spPr/>
        <p:txBody>
          <a:bodyPr/>
          <a:lstStyle/>
          <a:p>
            <a:fld id="{06B9B5EB-2EA7-4568-9EA4-F6DE1C8681FD}" type="slidenum">
              <a:rPr lang="en-GB" smtClean="0"/>
              <a:t>9</a:t>
            </a:fld>
            <a:endParaRPr lang="en-GB"/>
          </a:p>
        </p:txBody>
      </p:sp>
    </p:spTree>
    <p:extLst>
      <p:ext uri="{BB962C8B-B14F-4D97-AF65-F5344CB8AC3E}">
        <p14:creationId xmlns:p14="http://schemas.microsoft.com/office/powerpoint/2010/main" val="3822114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1"/>
                </a:solidFill>
                <a:latin typeface="Times New Roman" charset="0"/>
                <a:ea typeface="ＭＳ Ｐゴシック" charset="0"/>
              </a:rPr>
              <a:t>An additional factor of importance is the radiological homogeneity of the material. Representative samples are more readily obtained from radiologically homogenous materials.</a:t>
            </a:r>
          </a:p>
          <a:p>
            <a:endParaRPr lang="en-GB" dirty="0"/>
          </a:p>
        </p:txBody>
      </p:sp>
      <p:sp>
        <p:nvSpPr>
          <p:cNvPr id="4" name="Slide Number Placeholder 3"/>
          <p:cNvSpPr>
            <a:spLocks noGrp="1"/>
          </p:cNvSpPr>
          <p:nvPr>
            <p:ph type="sldNum" sz="quarter" idx="5"/>
          </p:nvPr>
        </p:nvSpPr>
        <p:spPr/>
        <p:txBody>
          <a:bodyPr/>
          <a:lstStyle/>
          <a:p>
            <a:fld id="{06B9B5EB-2EA7-4568-9EA4-F6DE1C8681FD}" type="slidenum">
              <a:rPr lang="en-GB" smtClean="0"/>
              <a:t>12</a:t>
            </a:fld>
            <a:endParaRPr lang="en-GB"/>
          </a:p>
        </p:txBody>
      </p:sp>
    </p:spTree>
    <p:extLst>
      <p:ext uri="{BB962C8B-B14F-4D97-AF65-F5344CB8AC3E}">
        <p14:creationId xmlns:p14="http://schemas.microsoft.com/office/powerpoint/2010/main" val="2502294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a typeface="ＭＳ Ｐゴシック" charset="0"/>
              </a:rPr>
              <a:t>For example the strategy for sampling large amounts of radiologically homogenous materials such as tailings may not be suitable for sampling non-homogenous areas such as sites contaminated with NORM.</a:t>
            </a:r>
            <a:endParaRPr lang="en-CA" dirty="0">
              <a:ea typeface="ＭＳ Ｐゴシック" charset="0"/>
            </a:endParaRPr>
          </a:p>
          <a:p>
            <a:endParaRPr lang="en-GB" dirty="0"/>
          </a:p>
        </p:txBody>
      </p:sp>
      <p:sp>
        <p:nvSpPr>
          <p:cNvPr id="4" name="Slide Number Placeholder 3"/>
          <p:cNvSpPr>
            <a:spLocks noGrp="1"/>
          </p:cNvSpPr>
          <p:nvPr>
            <p:ph type="sldNum" sz="quarter" idx="5"/>
          </p:nvPr>
        </p:nvSpPr>
        <p:spPr/>
        <p:txBody>
          <a:bodyPr/>
          <a:lstStyle/>
          <a:p>
            <a:fld id="{06B9B5EB-2EA7-4568-9EA4-F6DE1C8681FD}" type="slidenum">
              <a:rPr lang="en-GB" smtClean="0"/>
              <a:t>13</a:t>
            </a:fld>
            <a:endParaRPr lang="en-GB"/>
          </a:p>
        </p:txBody>
      </p:sp>
    </p:spTree>
    <p:extLst>
      <p:ext uri="{BB962C8B-B14F-4D97-AF65-F5344CB8AC3E}">
        <p14:creationId xmlns:p14="http://schemas.microsoft.com/office/powerpoint/2010/main" val="143530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eaLnBrk="1" hangingPunct="1">
              <a:defRPr/>
            </a:pPr>
            <a:r>
              <a:rPr lang="en-US" altLang="en-US" dirty="0"/>
              <a:t>The sampling program should be designed to give a representative picture of the medium being sampled. A proper sampling methodology is critical to the success of a monitoring program.</a:t>
            </a:r>
          </a:p>
          <a:p>
            <a:pPr algn="just" eaLnBrk="1" hangingPunct="1">
              <a:defRPr/>
            </a:pPr>
            <a:r>
              <a:rPr lang="en-US" altLang="en-US" dirty="0"/>
              <a:t>Photo – taking tailings samples, Poland</a:t>
            </a:r>
          </a:p>
          <a:p>
            <a:endParaRPr lang="en-GB" dirty="0"/>
          </a:p>
        </p:txBody>
      </p:sp>
      <p:sp>
        <p:nvSpPr>
          <p:cNvPr id="4" name="Slide Number Placeholder 3"/>
          <p:cNvSpPr>
            <a:spLocks noGrp="1"/>
          </p:cNvSpPr>
          <p:nvPr>
            <p:ph type="sldNum" sz="quarter" idx="5"/>
          </p:nvPr>
        </p:nvSpPr>
        <p:spPr/>
        <p:txBody>
          <a:bodyPr/>
          <a:lstStyle/>
          <a:p>
            <a:fld id="{06B9B5EB-2EA7-4568-9EA4-F6DE1C8681FD}" type="slidenum">
              <a:rPr lang="en-GB" smtClean="0"/>
              <a:t>14</a:t>
            </a:fld>
            <a:endParaRPr lang="en-GB"/>
          </a:p>
        </p:txBody>
      </p:sp>
    </p:spTree>
    <p:extLst>
      <p:ext uri="{BB962C8B-B14F-4D97-AF65-F5344CB8AC3E}">
        <p14:creationId xmlns:p14="http://schemas.microsoft.com/office/powerpoint/2010/main" val="3716290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eaLnBrk="1" hangingPunct="1">
              <a:defRPr/>
            </a:pPr>
            <a:r>
              <a:rPr lang="en-US" dirty="0">
                <a:solidFill>
                  <a:schemeClr val="accent1"/>
                </a:solidFill>
                <a:latin typeface="Times New Roman" charset="0"/>
                <a:ea typeface="ＭＳ Ｐゴシック" charset="0"/>
              </a:rPr>
              <a:t>The technique is particularly suitable for </a:t>
            </a:r>
            <a:r>
              <a:rPr lang="en-US" baseline="30000" dirty="0">
                <a:solidFill>
                  <a:schemeClr val="accent1"/>
                </a:solidFill>
                <a:latin typeface="Times New Roman" charset="0"/>
                <a:ea typeface="ＭＳ Ｐゴシック" charset="0"/>
              </a:rPr>
              <a:t>238</a:t>
            </a:r>
            <a:r>
              <a:rPr lang="en-US" dirty="0">
                <a:solidFill>
                  <a:schemeClr val="accent1"/>
                </a:solidFill>
                <a:latin typeface="Times New Roman" charset="0"/>
                <a:ea typeface="ＭＳ Ｐゴシック" charset="0"/>
              </a:rPr>
              <a:t>U, </a:t>
            </a:r>
            <a:r>
              <a:rPr lang="en-US" baseline="30000" dirty="0">
                <a:solidFill>
                  <a:schemeClr val="accent1"/>
                </a:solidFill>
                <a:latin typeface="Times New Roman" charset="0"/>
                <a:ea typeface="ＭＳ Ｐゴシック" charset="0"/>
              </a:rPr>
              <a:t>235</a:t>
            </a:r>
            <a:r>
              <a:rPr lang="en-US" dirty="0">
                <a:solidFill>
                  <a:schemeClr val="accent1"/>
                </a:solidFill>
                <a:latin typeface="Times New Roman" charset="0"/>
                <a:ea typeface="ＭＳ Ｐゴシック" charset="0"/>
              </a:rPr>
              <a:t>U and </a:t>
            </a:r>
            <a:r>
              <a:rPr lang="en-US" baseline="30000" dirty="0">
                <a:solidFill>
                  <a:schemeClr val="accent1"/>
                </a:solidFill>
                <a:latin typeface="Times New Roman" charset="0"/>
                <a:ea typeface="ＭＳ Ｐゴシック" charset="0"/>
              </a:rPr>
              <a:t>210</a:t>
            </a:r>
            <a:r>
              <a:rPr lang="en-US" dirty="0">
                <a:solidFill>
                  <a:schemeClr val="accent1"/>
                </a:solidFill>
                <a:latin typeface="Times New Roman" charset="0"/>
                <a:ea typeface="ＭＳ Ｐゴシック" charset="0"/>
              </a:rPr>
              <a:t>Pb.</a:t>
            </a:r>
          </a:p>
          <a:p>
            <a:pPr algn="just" eaLnBrk="1" hangingPunct="1">
              <a:defRPr/>
            </a:pPr>
            <a:endParaRPr lang="en-US" dirty="0">
              <a:solidFill>
                <a:schemeClr val="accent1"/>
              </a:solidFill>
              <a:latin typeface="Times New Roman" charset="0"/>
              <a:ea typeface="ＭＳ Ｐゴシック" charset="0"/>
            </a:endParaRPr>
          </a:p>
          <a:p>
            <a:pPr algn="just" eaLnBrk="1" hangingPunct="1">
              <a:defRPr/>
            </a:pPr>
            <a:r>
              <a:rPr lang="en-US" dirty="0">
                <a:solidFill>
                  <a:schemeClr val="accent1"/>
                </a:solidFill>
                <a:latin typeface="Times New Roman" charset="0"/>
                <a:ea typeface="ＭＳ Ｐゴシック" charset="0"/>
              </a:rPr>
              <a:t>It is also possible for the technique to provide a determination of </a:t>
            </a:r>
            <a:r>
              <a:rPr lang="en-US" baseline="30000" dirty="0">
                <a:solidFill>
                  <a:schemeClr val="accent1"/>
                </a:solidFill>
                <a:latin typeface="Times New Roman" charset="0"/>
                <a:ea typeface="ＭＳ Ｐゴシック" charset="0"/>
              </a:rPr>
              <a:t>226</a:t>
            </a:r>
            <a:r>
              <a:rPr lang="en-US" dirty="0">
                <a:solidFill>
                  <a:schemeClr val="accent1"/>
                </a:solidFill>
                <a:latin typeface="Times New Roman" charset="0"/>
                <a:ea typeface="ＭＳ Ｐゴシック" charset="0"/>
              </a:rPr>
              <a:t>Ra, </a:t>
            </a:r>
            <a:r>
              <a:rPr lang="en-US" baseline="30000" dirty="0">
                <a:solidFill>
                  <a:schemeClr val="accent1"/>
                </a:solidFill>
                <a:latin typeface="Times New Roman" charset="0"/>
                <a:ea typeface="ＭＳ Ｐゴシック" charset="0"/>
              </a:rPr>
              <a:t>227</a:t>
            </a:r>
            <a:r>
              <a:rPr lang="en-US" dirty="0">
                <a:solidFill>
                  <a:schemeClr val="accent1"/>
                </a:solidFill>
                <a:latin typeface="Times New Roman" charset="0"/>
                <a:ea typeface="ＭＳ Ｐゴシック" charset="0"/>
              </a:rPr>
              <a:t>Ac, </a:t>
            </a:r>
            <a:r>
              <a:rPr lang="en-US" baseline="30000" dirty="0">
                <a:solidFill>
                  <a:schemeClr val="accent1"/>
                </a:solidFill>
                <a:latin typeface="Times New Roman" charset="0"/>
                <a:ea typeface="ＭＳ Ｐゴシック" charset="0"/>
              </a:rPr>
              <a:t>231</a:t>
            </a:r>
            <a:r>
              <a:rPr lang="en-US" dirty="0">
                <a:solidFill>
                  <a:schemeClr val="accent1"/>
                </a:solidFill>
                <a:latin typeface="Times New Roman" charset="0"/>
                <a:ea typeface="ＭＳ Ｐゴシック" charset="0"/>
              </a:rPr>
              <a:t>Pa and </a:t>
            </a:r>
            <a:r>
              <a:rPr lang="en-US" baseline="30000" dirty="0">
                <a:solidFill>
                  <a:schemeClr val="accent1"/>
                </a:solidFill>
                <a:latin typeface="Times New Roman" charset="0"/>
                <a:ea typeface="ＭＳ Ｐゴシック" charset="0"/>
              </a:rPr>
              <a:t>230</a:t>
            </a:r>
            <a:r>
              <a:rPr lang="en-US" dirty="0">
                <a:solidFill>
                  <a:schemeClr val="accent1"/>
                </a:solidFill>
                <a:latin typeface="Times New Roman" charset="0"/>
                <a:ea typeface="ＭＳ Ｐゴシック" charset="0"/>
              </a:rPr>
              <a:t>Th), but with a higher LLD.</a:t>
            </a:r>
          </a:p>
          <a:p>
            <a:pPr algn="just" eaLnBrk="1" hangingPunct="1">
              <a:defRPr/>
            </a:pPr>
            <a:r>
              <a:rPr lang="en-US" dirty="0">
                <a:solidFill>
                  <a:schemeClr val="accent1"/>
                </a:solidFill>
                <a:latin typeface="Times New Roman" charset="0"/>
                <a:ea typeface="ＭＳ Ｐゴシック" charset="0"/>
              </a:rPr>
              <a:t>Self absorption corrections will be required due to the low gamma energy.</a:t>
            </a:r>
          </a:p>
          <a:p>
            <a:pPr algn="just" eaLnBrk="1" hangingPunct="1">
              <a:defRPr/>
            </a:pPr>
            <a:r>
              <a:rPr lang="en-US" dirty="0">
                <a:solidFill>
                  <a:schemeClr val="accent1"/>
                </a:solidFill>
                <a:latin typeface="Times New Roman" charset="0"/>
                <a:ea typeface="ＭＳ Ｐゴシック" charset="0"/>
              </a:rPr>
              <a:t>A low background laboratory is required and the detector must be adequately shielded with old lead</a:t>
            </a:r>
          </a:p>
          <a:p>
            <a:endParaRPr lang="en-GB" dirty="0"/>
          </a:p>
        </p:txBody>
      </p:sp>
      <p:sp>
        <p:nvSpPr>
          <p:cNvPr id="4" name="Slide Number Placeholder 3"/>
          <p:cNvSpPr>
            <a:spLocks noGrp="1"/>
          </p:cNvSpPr>
          <p:nvPr>
            <p:ph type="sldNum" sz="quarter" idx="5"/>
          </p:nvPr>
        </p:nvSpPr>
        <p:spPr/>
        <p:txBody>
          <a:bodyPr/>
          <a:lstStyle/>
          <a:p>
            <a:fld id="{06B9B5EB-2EA7-4568-9EA4-F6DE1C8681FD}" type="slidenum">
              <a:rPr lang="en-GB" smtClean="0"/>
              <a:t>16</a:t>
            </a:fld>
            <a:endParaRPr lang="en-GB"/>
          </a:p>
        </p:txBody>
      </p:sp>
    </p:spTree>
    <p:extLst>
      <p:ext uri="{BB962C8B-B14F-4D97-AF65-F5344CB8AC3E}">
        <p14:creationId xmlns:p14="http://schemas.microsoft.com/office/powerpoint/2010/main" val="3962079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eaLnBrk="1" hangingPunct="1">
              <a:defRPr/>
            </a:pPr>
            <a:r>
              <a:rPr lang="en-US" dirty="0">
                <a:solidFill>
                  <a:schemeClr val="accent1"/>
                </a:solidFill>
                <a:latin typeface="Times New Roman" charset="0"/>
                <a:ea typeface="ＭＳ Ｐゴシック" charset="0"/>
              </a:rPr>
              <a:t>This technique requires considerable laboratory resources and validated methods and a high level of quality assurance. It is a key method for detecting and quantifying NORM alphas.</a:t>
            </a:r>
          </a:p>
          <a:p>
            <a:pPr eaLnBrk="1" hangingPunct="1">
              <a:defRPr/>
            </a:pPr>
            <a:endParaRPr lang="en-US" dirty="0">
              <a:latin typeface="Times New Roman" charset="0"/>
              <a:ea typeface="ＭＳ Ｐゴシック" charset="0"/>
            </a:endParaRPr>
          </a:p>
          <a:p>
            <a:pPr algn="just" eaLnBrk="1" hangingPunct="1">
              <a:defRPr/>
            </a:pPr>
            <a:r>
              <a:rPr lang="en-US" dirty="0">
                <a:solidFill>
                  <a:schemeClr val="accent1"/>
                </a:solidFill>
                <a:latin typeface="Times New Roman" charset="0"/>
                <a:ea typeface="ＭＳ Ｐゴシック" charset="0"/>
              </a:rPr>
              <a:t>This technique is suitable for quantifying the very low concentrations of alpha emitters found in environmental samples and in the determination of </a:t>
            </a:r>
            <a:r>
              <a:rPr lang="en-US" baseline="30000" dirty="0">
                <a:solidFill>
                  <a:schemeClr val="accent1"/>
                </a:solidFill>
                <a:latin typeface="Times New Roman" charset="0"/>
                <a:ea typeface="ＭＳ Ｐゴシック" charset="0"/>
              </a:rPr>
              <a:t>210</a:t>
            </a:r>
            <a:r>
              <a:rPr lang="en-US" dirty="0">
                <a:solidFill>
                  <a:schemeClr val="accent1"/>
                </a:solidFill>
                <a:latin typeface="Times New Roman" charset="0"/>
                <a:ea typeface="ＭＳ Ｐゴシック" charset="0"/>
              </a:rPr>
              <a:t>Po concentration in  industrial samples</a:t>
            </a:r>
          </a:p>
          <a:p>
            <a:pPr algn="just" eaLnBrk="1" hangingPunct="1">
              <a:defRPr/>
            </a:pPr>
            <a:endParaRPr lang="en-US" dirty="0">
              <a:solidFill>
                <a:schemeClr val="accent1"/>
              </a:solidFill>
              <a:latin typeface="Times New Roman" charset="0"/>
              <a:ea typeface="ＭＳ Ｐゴシック" charset="0"/>
            </a:endParaRPr>
          </a:p>
          <a:p>
            <a:pPr algn="just" eaLnBrk="1" hangingPunct="1">
              <a:defRPr/>
            </a:pPr>
            <a:r>
              <a:rPr lang="en-US" dirty="0">
                <a:solidFill>
                  <a:schemeClr val="accent1"/>
                </a:solidFill>
                <a:latin typeface="Times New Roman" charset="0"/>
                <a:ea typeface="ＭＳ Ｐゴシック" charset="0"/>
              </a:rPr>
              <a:t>This technique requires considerable laboratory resources and validated methods and a high level of quality assurance</a:t>
            </a:r>
          </a:p>
          <a:p>
            <a:endParaRPr lang="en-GB" dirty="0"/>
          </a:p>
        </p:txBody>
      </p:sp>
      <p:sp>
        <p:nvSpPr>
          <p:cNvPr id="4" name="Slide Number Placeholder 3"/>
          <p:cNvSpPr>
            <a:spLocks noGrp="1"/>
          </p:cNvSpPr>
          <p:nvPr>
            <p:ph type="sldNum" sz="quarter" idx="5"/>
          </p:nvPr>
        </p:nvSpPr>
        <p:spPr/>
        <p:txBody>
          <a:bodyPr/>
          <a:lstStyle/>
          <a:p>
            <a:fld id="{06B9B5EB-2EA7-4568-9EA4-F6DE1C8681FD}" type="slidenum">
              <a:rPr lang="en-GB" smtClean="0"/>
              <a:t>17</a:t>
            </a:fld>
            <a:endParaRPr lang="en-GB"/>
          </a:p>
        </p:txBody>
      </p:sp>
    </p:spTree>
    <p:extLst>
      <p:ext uri="{BB962C8B-B14F-4D97-AF65-F5344CB8AC3E}">
        <p14:creationId xmlns:p14="http://schemas.microsoft.com/office/powerpoint/2010/main" val="3139768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solidFill>
                  <a:schemeClr val="accent1"/>
                </a:solidFill>
                <a:latin typeface="Times New Roman" charset="0"/>
                <a:ea typeface="ＭＳ Ｐゴシック" charset="0"/>
              </a:rPr>
              <a:t>There are two types of spectrometer:</a:t>
            </a:r>
          </a:p>
          <a:p>
            <a:pPr eaLnBrk="1" hangingPunct="1">
              <a:defRPr/>
            </a:pPr>
            <a:endParaRPr lang="en-US" dirty="0">
              <a:solidFill>
                <a:schemeClr val="accent1"/>
              </a:solidFill>
              <a:latin typeface="Times New Roman" charset="0"/>
              <a:ea typeface="ＭＳ Ｐゴシック" charset="0"/>
            </a:endParaRPr>
          </a:p>
          <a:p>
            <a:pPr eaLnBrk="1" hangingPunct="1">
              <a:defRPr/>
            </a:pPr>
            <a:r>
              <a:rPr lang="en-US" dirty="0">
                <a:solidFill>
                  <a:schemeClr val="accent1"/>
                </a:solidFill>
                <a:latin typeface="Times New Roman" charset="0"/>
                <a:ea typeface="ＭＳ Ｐゴシック" charset="0"/>
              </a:rPr>
              <a:t>(i) Wavelength dispersive spectrometers, in which photons are</a:t>
            </a:r>
          </a:p>
          <a:p>
            <a:pPr eaLnBrk="1" hangingPunct="1">
              <a:defRPr/>
            </a:pPr>
            <a:r>
              <a:rPr lang="en-US" dirty="0">
                <a:solidFill>
                  <a:schemeClr val="accent1"/>
                </a:solidFill>
                <a:latin typeface="Times New Roman" charset="0"/>
                <a:ea typeface="ＭＳ Ｐゴシック" charset="0"/>
              </a:rPr>
              <a:t>	separated by diffraction on an </a:t>
            </a:r>
            <a:r>
              <a:rPr lang="en-US" dirty="0" err="1">
                <a:solidFill>
                  <a:schemeClr val="accent1"/>
                </a:solidFill>
                <a:latin typeface="Times New Roman" charset="0"/>
                <a:ea typeface="ＭＳ Ｐゴシック" charset="0"/>
              </a:rPr>
              <a:t>analysing</a:t>
            </a:r>
            <a:r>
              <a:rPr lang="en-US" dirty="0">
                <a:solidFill>
                  <a:schemeClr val="accent1"/>
                </a:solidFill>
                <a:latin typeface="Times New Roman" charset="0"/>
                <a:ea typeface="ＭＳ Ｐゴシック" charset="0"/>
              </a:rPr>
              <a:t> crystal before being</a:t>
            </a:r>
          </a:p>
          <a:p>
            <a:pPr eaLnBrk="1" hangingPunct="1">
              <a:defRPr/>
            </a:pPr>
            <a:r>
              <a:rPr lang="en-US" dirty="0">
                <a:solidFill>
                  <a:schemeClr val="accent1"/>
                </a:solidFill>
                <a:latin typeface="Times New Roman" charset="0"/>
                <a:ea typeface="ＭＳ Ｐゴシック" charset="0"/>
              </a:rPr>
              <a:t>	detected.</a:t>
            </a:r>
          </a:p>
          <a:p>
            <a:pPr eaLnBrk="1" hangingPunct="1">
              <a:defRPr/>
            </a:pPr>
            <a:endParaRPr lang="en-US" dirty="0">
              <a:solidFill>
                <a:schemeClr val="accent1"/>
              </a:solidFill>
              <a:latin typeface="Times New Roman" charset="0"/>
              <a:ea typeface="ＭＳ Ｐゴシック" charset="0"/>
            </a:endParaRPr>
          </a:p>
          <a:p>
            <a:pPr eaLnBrk="1" hangingPunct="1">
              <a:defRPr/>
            </a:pPr>
            <a:r>
              <a:rPr lang="en-US" dirty="0">
                <a:solidFill>
                  <a:schemeClr val="accent1"/>
                </a:solidFill>
                <a:latin typeface="Times New Roman" charset="0"/>
                <a:ea typeface="ＭＳ Ｐゴシック" charset="0"/>
              </a:rPr>
              <a:t>(ii) Energy dispersive spectrometers, in which the detector allows the</a:t>
            </a:r>
          </a:p>
          <a:p>
            <a:pPr eaLnBrk="1" hangingPunct="1">
              <a:defRPr/>
            </a:pPr>
            <a:r>
              <a:rPr lang="en-US" dirty="0">
                <a:solidFill>
                  <a:schemeClr val="accent1"/>
                </a:solidFill>
                <a:latin typeface="Times New Roman" charset="0"/>
                <a:ea typeface="ＭＳ Ｐゴシック" charset="0"/>
              </a:rPr>
              <a:t>	determination of the energy of the photon when it is detected</a:t>
            </a:r>
          </a:p>
          <a:p>
            <a:endParaRPr lang="en-GB" dirty="0"/>
          </a:p>
        </p:txBody>
      </p:sp>
      <p:sp>
        <p:nvSpPr>
          <p:cNvPr id="4" name="Slide Number Placeholder 3"/>
          <p:cNvSpPr>
            <a:spLocks noGrp="1"/>
          </p:cNvSpPr>
          <p:nvPr>
            <p:ph type="sldNum" sz="quarter" idx="5"/>
          </p:nvPr>
        </p:nvSpPr>
        <p:spPr/>
        <p:txBody>
          <a:bodyPr/>
          <a:lstStyle/>
          <a:p>
            <a:fld id="{06B9B5EB-2EA7-4568-9EA4-F6DE1C8681FD}" type="slidenum">
              <a:rPr lang="en-GB" smtClean="0"/>
              <a:t>21</a:t>
            </a:fld>
            <a:endParaRPr lang="en-GB"/>
          </a:p>
        </p:txBody>
      </p:sp>
    </p:spTree>
    <p:extLst>
      <p:ext uri="{BB962C8B-B14F-4D97-AF65-F5344CB8AC3E}">
        <p14:creationId xmlns:p14="http://schemas.microsoft.com/office/powerpoint/2010/main" val="3272233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solidFill>
                  <a:schemeClr val="accent1"/>
                </a:solidFill>
                <a:latin typeface="Times New Roman" charset="0"/>
                <a:ea typeface="ＭＳ Ｐゴシック" charset="0"/>
              </a:rPr>
              <a:t>Sample preparation involves the digestion of the powdered material with 40 vol. % hydrofluoric acid mixed with either perchloric or nitric acid. </a:t>
            </a:r>
          </a:p>
          <a:p>
            <a:pPr eaLnBrk="1" hangingPunct="1">
              <a:defRPr/>
            </a:pPr>
            <a:endParaRPr lang="en-US" dirty="0">
              <a:solidFill>
                <a:schemeClr val="accent1"/>
              </a:solidFill>
              <a:latin typeface="Times New Roman" charset="0"/>
              <a:ea typeface="ＭＳ Ｐゴシック" charset="0"/>
            </a:endParaRPr>
          </a:p>
          <a:p>
            <a:pPr eaLnBrk="1" hangingPunct="1">
              <a:defRPr/>
            </a:pPr>
            <a:r>
              <a:rPr lang="en-US" dirty="0">
                <a:solidFill>
                  <a:schemeClr val="accent1"/>
                </a:solidFill>
                <a:latin typeface="Times New Roman" charset="0"/>
                <a:ea typeface="ＭＳ Ｐゴシック" charset="0"/>
              </a:rPr>
              <a:t>A number of minerals such as chromite, zircon, rutile and tourmaline will not completely dissolve using this digestion procedure. For these samples XRF analysis is probably more appropriate.</a:t>
            </a:r>
          </a:p>
          <a:p>
            <a:endParaRPr lang="en-GB" dirty="0"/>
          </a:p>
        </p:txBody>
      </p:sp>
      <p:sp>
        <p:nvSpPr>
          <p:cNvPr id="4" name="Slide Number Placeholder 3"/>
          <p:cNvSpPr>
            <a:spLocks noGrp="1"/>
          </p:cNvSpPr>
          <p:nvPr>
            <p:ph type="sldNum" sz="quarter" idx="5"/>
          </p:nvPr>
        </p:nvSpPr>
        <p:spPr/>
        <p:txBody>
          <a:bodyPr/>
          <a:lstStyle/>
          <a:p>
            <a:fld id="{06B9B5EB-2EA7-4568-9EA4-F6DE1C8681FD}" type="slidenum">
              <a:rPr lang="en-GB" smtClean="0"/>
              <a:t>22</a:t>
            </a:fld>
            <a:endParaRPr lang="en-GB"/>
          </a:p>
        </p:txBody>
      </p:sp>
    </p:spTree>
    <p:extLst>
      <p:ext uri="{BB962C8B-B14F-4D97-AF65-F5344CB8AC3E}">
        <p14:creationId xmlns:p14="http://schemas.microsoft.com/office/powerpoint/2010/main" val="6874291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8" y="1772816"/>
            <a:ext cx="8568953" cy="1080120"/>
          </a:xfrm>
        </p:spPr>
        <p:txBody>
          <a:bodyPr/>
          <a:lstStyle>
            <a:lvl1pPr algn="l">
              <a:defRPr>
                <a:solidFill>
                  <a:schemeClr val="bg1"/>
                </a:solidFill>
              </a:defRPr>
            </a:lvl1pPr>
          </a:lstStyle>
          <a:p>
            <a:r>
              <a:rPr lang="en-US"/>
              <a:t>Click to edit Master title style</a:t>
            </a:r>
            <a:endParaRPr lang="en-GB" dirty="0"/>
          </a:p>
        </p:txBody>
      </p:sp>
      <p:sp>
        <p:nvSpPr>
          <p:cNvPr id="3" name="Subtitle 2"/>
          <p:cNvSpPr>
            <a:spLocks noGrp="1"/>
          </p:cNvSpPr>
          <p:nvPr>
            <p:ph type="subTitle" idx="1"/>
          </p:nvPr>
        </p:nvSpPr>
        <p:spPr>
          <a:xfrm>
            <a:off x="323528"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2050" name="Picture 2" descr="\\iaea.org\Secretariat\MTCD\PublishingCurrent\2017\IAEA\17-42841_LOGO_IAEA_update\Design\Presentation_IAEA\IAEA_Logo_E_horizontal_whit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60648"/>
            <a:ext cx="2460431" cy="542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1162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1792288" y="1124745"/>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957BB1A7-3431-4B06-B449-C5C9E70D6F5A}" type="datetimeFigureOut">
              <a:rPr lang="en-GB" smtClean="0"/>
              <a:t>2019-05-08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D974108F-E121-4E17-B9B6-326EF4F8609F}" type="slidenum">
              <a:rPr lang="en-GB" smtClean="0"/>
              <a:t>‹#›</a:t>
            </a:fld>
            <a:endParaRPr lang="en-GB"/>
          </a:p>
        </p:txBody>
      </p:sp>
    </p:spTree>
    <p:extLst>
      <p:ext uri="{BB962C8B-B14F-4D97-AF65-F5344CB8AC3E}">
        <p14:creationId xmlns:p14="http://schemas.microsoft.com/office/powerpoint/2010/main" val="3209862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fld id="{957BB1A7-3431-4B06-B449-C5C9E70D6F5A}" type="datetimeFigureOut">
              <a:rPr lang="en-GB" smtClean="0"/>
              <a:t>2019-05-08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D974108F-E121-4E17-B9B6-326EF4F8609F}" type="slidenum">
              <a:rPr lang="en-GB" smtClean="0"/>
              <a:t>‹#›</a:t>
            </a:fld>
            <a:endParaRPr lang="en-GB"/>
          </a:p>
        </p:txBody>
      </p:sp>
    </p:spTree>
    <p:extLst>
      <p:ext uri="{BB962C8B-B14F-4D97-AF65-F5344CB8AC3E}">
        <p14:creationId xmlns:p14="http://schemas.microsoft.com/office/powerpoint/2010/main" val="1775984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Date Placeholder 12"/>
          <p:cNvSpPr>
            <a:spLocks noGrp="1"/>
          </p:cNvSpPr>
          <p:nvPr>
            <p:ph type="dt" sz="half" idx="10"/>
          </p:nvPr>
        </p:nvSpPr>
        <p:spPr/>
        <p:txBody>
          <a:bodyPr/>
          <a:lstStyle/>
          <a:p>
            <a:fld id="{957BB1A7-3431-4B06-B449-C5C9E70D6F5A}" type="datetimeFigureOut">
              <a:rPr lang="en-GB" smtClean="0"/>
              <a:t>2019-05-08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D974108F-E121-4E17-B9B6-326EF4F8609F}" type="slidenum">
              <a:rPr lang="en-GB" smtClean="0"/>
              <a:t>‹#›</a:t>
            </a:fld>
            <a:endParaRPr lang="en-GB"/>
          </a:p>
        </p:txBody>
      </p:sp>
    </p:spTree>
    <p:extLst>
      <p:ext uri="{BB962C8B-B14F-4D97-AF65-F5344CB8AC3E}">
        <p14:creationId xmlns:p14="http://schemas.microsoft.com/office/powerpoint/2010/main" val="37244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8" y="1772816"/>
            <a:ext cx="8568953" cy="1080120"/>
          </a:xfrm>
        </p:spPr>
        <p:txBody>
          <a:bodyPr/>
          <a:lstStyle>
            <a:lvl1pPr algn="l">
              <a:defRPr>
                <a:solidFill>
                  <a:schemeClr val="tx2"/>
                </a:solidFill>
              </a:defRPr>
            </a:lvl1pPr>
          </a:lstStyle>
          <a:p>
            <a:r>
              <a:rPr lang="en-US"/>
              <a:t>Click to edit Master title style</a:t>
            </a:r>
            <a:endParaRPr lang="en-GB" dirty="0"/>
          </a:p>
        </p:txBody>
      </p:sp>
      <p:sp>
        <p:nvSpPr>
          <p:cNvPr id="5" name="Subtitle 2"/>
          <p:cNvSpPr>
            <a:spLocks noGrp="1"/>
          </p:cNvSpPr>
          <p:nvPr>
            <p:ph type="subTitle" idx="1"/>
          </p:nvPr>
        </p:nvSpPr>
        <p:spPr>
          <a:xfrm>
            <a:off x="323528"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1370"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7678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13" name="Date Placeholder 12"/>
          <p:cNvSpPr>
            <a:spLocks noGrp="1"/>
          </p:cNvSpPr>
          <p:nvPr>
            <p:ph type="dt" sz="half" idx="10"/>
          </p:nvPr>
        </p:nvSpPr>
        <p:spPr/>
        <p:txBody>
          <a:bodyPr/>
          <a:lstStyle/>
          <a:p>
            <a:fld id="{957BB1A7-3431-4B06-B449-C5C9E70D6F5A}" type="datetimeFigureOut">
              <a:rPr lang="en-GB" smtClean="0"/>
              <a:t>2019-05-08</a:t>
            </a:fld>
            <a:endParaRPr lang="en-GB"/>
          </a:p>
        </p:txBody>
      </p:sp>
      <p:sp>
        <p:nvSpPr>
          <p:cNvPr id="14" name="Footer Placeholder 13"/>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p:txBody>
          <a:bodyPr/>
          <a:lstStyle/>
          <a:p>
            <a:fld id="{D974108F-E121-4E17-B9B6-326EF4F8609F}" type="slidenum">
              <a:rPr lang="en-GB" smtClean="0"/>
              <a:t>‹#›</a:t>
            </a:fld>
            <a:endParaRPr lang="en-GB"/>
          </a:p>
        </p:txBody>
      </p:sp>
    </p:spTree>
    <p:extLst>
      <p:ext uri="{BB962C8B-B14F-4D97-AF65-F5344CB8AC3E}">
        <p14:creationId xmlns:p14="http://schemas.microsoft.com/office/powerpoint/2010/main" val="3999889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fld id="{957BB1A7-3431-4B06-B449-C5C9E70D6F5A}" type="datetimeFigureOut">
              <a:rPr lang="en-GB" smtClean="0"/>
              <a:t>2019-05-08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D974108F-E121-4E17-B9B6-326EF4F8609F}" type="slidenum">
              <a:rPr lang="en-GB" smtClean="0"/>
              <a:t>‹#›</a:t>
            </a:fld>
            <a:endParaRPr lang="en-GB"/>
          </a:p>
        </p:txBody>
      </p:sp>
    </p:spTree>
    <p:extLst>
      <p:ext uri="{BB962C8B-B14F-4D97-AF65-F5344CB8AC3E}">
        <p14:creationId xmlns:p14="http://schemas.microsoft.com/office/powerpoint/2010/main" val="947602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fld id="{957BB1A7-3431-4B06-B449-C5C9E70D6F5A}" type="datetimeFigureOut">
              <a:rPr lang="en-GB" smtClean="0"/>
              <a:t>2019-05-08</a:t>
            </a:fld>
            <a:endParaRPr lang="en-GB"/>
          </a:p>
        </p:txBody>
      </p:sp>
      <p:sp>
        <p:nvSpPr>
          <p:cNvPr id="17" name="Footer Placeholder 16"/>
          <p:cNvSpPr>
            <a:spLocks noGrp="1"/>
          </p:cNvSpPr>
          <p:nvPr>
            <p:ph type="ftr" sz="quarter" idx="11"/>
          </p:nvPr>
        </p:nvSpPr>
        <p:spPr/>
        <p:txBody>
          <a:bodyPr/>
          <a:lstStyle/>
          <a:p>
            <a:endParaRPr lang="en-GB"/>
          </a:p>
        </p:txBody>
      </p:sp>
      <p:sp>
        <p:nvSpPr>
          <p:cNvPr id="18" name="Slide Number Placeholder 17"/>
          <p:cNvSpPr>
            <a:spLocks noGrp="1"/>
          </p:cNvSpPr>
          <p:nvPr>
            <p:ph type="sldNum" sz="quarter" idx="12"/>
          </p:nvPr>
        </p:nvSpPr>
        <p:spPr/>
        <p:txBody>
          <a:bodyPr/>
          <a:lstStyle/>
          <a:p>
            <a:fld id="{D974108F-E121-4E17-B9B6-326EF4F8609F}" type="slidenum">
              <a:rPr lang="en-GB" smtClean="0"/>
              <a:t>‹#›</a:t>
            </a:fld>
            <a:endParaRPr lang="en-GB"/>
          </a:p>
        </p:txBody>
      </p:sp>
    </p:spTree>
    <p:extLst>
      <p:ext uri="{BB962C8B-B14F-4D97-AF65-F5344CB8AC3E}">
        <p14:creationId xmlns:p14="http://schemas.microsoft.com/office/powerpoint/2010/main" val="883147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fld id="{957BB1A7-3431-4B06-B449-C5C9E70D6F5A}" type="datetimeFigureOut">
              <a:rPr lang="en-GB" smtClean="0"/>
              <a:t>2019-05-08</a:t>
            </a:fld>
            <a:endParaRPr lang="en-GB"/>
          </a:p>
        </p:txBody>
      </p:sp>
      <p:sp>
        <p:nvSpPr>
          <p:cNvPr id="10" name="Footer Placeholder 9"/>
          <p:cNvSpPr>
            <a:spLocks noGrp="1"/>
          </p:cNvSpPr>
          <p:nvPr>
            <p:ph type="ftr" sz="quarter" idx="11"/>
          </p:nvPr>
        </p:nvSpPr>
        <p:spPr/>
        <p:txBody>
          <a:bodyPr/>
          <a:lstStyle/>
          <a:p>
            <a:endParaRPr lang="en-GB"/>
          </a:p>
        </p:txBody>
      </p:sp>
      <p:sp>
        <p:nvSpPr>
          <p:cNvPr id="11" name="Slide Number Placeholder 10"/>
          <p:cNvSpPr>
            <a:spLocks noGrp="1"/>
          </p:cNvSpPr>
          <p:nvPr>
            <p:ph type="sldNum" sz="quarter" idx="12"/>
          </p:nvPr>
        </p:nvSpPr>
        <p:spPr/>
        <p:txBody>
          <a:bodyPr/>
          <a:lstStyle/>
          <a:p>
            <a:fld id="{D974108F-E121-4E17-B9B6-326EF4F8609F}" type="slidenum">
              <a:rPr lang="en-GB" smtClean="0"/>
              <a:t>‹#›</a:t>
            </a:fld>
            <a:endParaRPr lang="en-GB"/>
          </a:p>
        </p:txBody>
      </p:sp>
    </p:spTree>
    <p:extLst>
      <p:ext uri="{BB962C8B-B14F-4D97-AF65-F5344CB8AC3E}">
        <p14:creationId xmlns:p14="http://schemas.microsoft.com/office/powerpoint/2010/main" val="2099391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957BB1A7-3431-4B06-B449-C5C9E70D6F5A}" type="datetimeFigureOut">
              <a:rPr lang="en-GB" smtClean="0"/>
              <a:t>2019-05-08</a:t>
            </a:fld>
            <a:endParaRPr lang="en-GB"/>
          </a:p>
        </p:txBody>
      </p:sp>
      <p:sp>
        <p:nvSpPr>
          <p:cNvPr id="12" name="Footer Placeholder 11"/>
          <p:cNvSpPr>
            <a:spLocks noGrp="1"/>
          </p:cNvSpPr>
          <p:nvPr>
            <p:ph type="ftr" sz="quarter" idx="11"/>
          </p:nvPr>
        </p:nvSpPr>
        <p:spPr/>
        <p:txBody>
          <a:bodyPr/>
          <a:lstStyle/>
          <a:p>
            <a:endParaRPr lang="en-GB"/>
          </a:p>
        </p:txBody>
      </p:sp>
      <p:sp>
        <p:nvSpPr>
          <p:cNvPr id="13" name="Slide Number Placeholder 12"/>
          <p:cNvSpPr>
            <a:spLocks noGrp="1"/>
          </p:cNvSpPr>
          <p:nvPr>
            <p:ph type="sldNum" sz="quarter" idx="12"/>
          </p:nvPr>
        </p:nvSpPr>
        <p:spPr/>
        <p:txBody>
          <a:bodyPr/>
          <a:lstStyle/>
          <a:p>
            <a:fld id="{D974108F-E121-4E17-B9B6-326EF4F8609F}" type="slidenum">
              <a:rPr lang="en-GB" smtClean="0"/>
              <a:t>‹#›</a:t>
            </a:fld>
            <a:endParaRPr lang="en-GB"/>
          </a:p>
        </p:txBody>
      </p:sp>
    </p:spTree>
    <p:extLst>
      <p:ext uri="{BB962C8B-B14F-4D97-AF65-F5344CB8AC3E}">
        <p14:creationId xmlns:p14="http://schemas.microsoft.com/office/powerpoint/2010/main" val="4202746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Date Placeholder 13"/>
          <p:cNvSpPr>
            <a:spLocks noGrp="1"/>
          </p:cNvSpPr>
          <p:nvPr>
            <p:ph type="dt" sz="half" idx="10"/>
          </p:nvPr>
        </p:nvSpPr>
        <p:spPr/>
        <p:txBody>
          <a:bodyPr/>
          <a:lstStyle/>
          <a:p>
            <a:fld id="{957BB1A7-3431-4B06-B449-C5C9E70D6F5A}" type="datetimeFigureOut">
              <a:rPr lang="en-GB" smtClean="0"/>
              <a:t>2019-05-08</a:t>
            </a:fld>
            <a:endParaRPr lang="en-GB"/>
          </a:p>
        </p:txBody>
      </p:sp>
      <p:sp>
        <p:nvSpPr>
          <p:cNvPr id="15" name="Footer Placeholder 14"/>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D974108F-E121-4E17-B9B6-326EF4F8609F}" type="slidenum">
              <a:rPr lang="en-GB" smtClean="0"/>
              <a:t>‹#›</a:t>
            </a:fld>
            <a:endParaRPr lang="en-GB"/>
          </a:p>
        </p:txBody>
      </p:sp>
    </p:spTree>
    <p:extLst>
      <p:ext uri="{BB962C8B-B14F-4D97-AF65-F5344CB8AC3E}">
        <p14:creationId xmlns:p14="http://schemas.microsoft.com/office/powerpoint/2010/main" val="1446978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1"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1" name="Rectangle 10"/>
          <p:cNvSpPr/>
          <p:nvPr/>
        </p:nvSpPr>
        <p:spPr>
          <a:xfrm>
            <a:off x="1"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957BB1A7-3431-4B06-B449-C5C9E70D6F5A}" type="datetimeFigureOut">
              <a:rPr lang="en-GB" smtClean="0"/>
              <a:t>2019-05-08</a:t>
            </a:fld>
            <a:endParaRPr lang="en-GB"/>
          </a:p>
        </p:txBody>
      </p:sp>
      <p:sp>
        <p:nvSpPr>
          <p:cNvPr id="9" name="Rectangle 6"/>
          <p:cNvSpPr>
            <a:spLocks noGrp="1" noChangeArrowheads="1"/>
          </p:cNvSpPr>
          <p:nvPr>
            <p:ph type="ftr" sz="quarter" idx="3"/>
          </p:nvPr>
        </p:nvSpPr>
        <p:spPr bwMode="white">
          <a:xfrm>
            <a:off x="5868145"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GB"/>
          </a:p>
        </p:txBody>
      </p:sp>
      <p:sp>
        <p:nvSpPr>
          <p:cNvPr id="10" name="Rectangle 7"/>
          <p:cNvSpPr>
            <a:spLocks noGrp="1" noChangeArrowheads="1"/>
          </p:cNvSpPr>
          <p:nvPr>
            <p:ph type="sldNum" sz="quarter" idx="4"/>
          </p:nvPr>
        </p:nvSpPr>
        <p:spPr bwMode="white">
          <a:xfrm>
            <a:off x="8472489"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D974108F-E121-4E17-B9B6-326EF4F8609F}" type="slidenum">
              <a:rPr lang="en-GB" smtClean="0"/>
              <a:t>‹#›</a:t>
            </a:fld>
            <a:endParaRPr lang="en-GB"/>
          </a:p>
        </p:txBody>
      </p:sp>
      <p:sp>
        <p:nvSpPr>
          <p:cNvPr id="2" name="Title Placeholder 1"/>
          <p:cNvSpPr>
            <a:spLocks noGrp="1"/>
          </p:cNvSpPr>
          <p:nvPr>
            <p:ph type="title"/>
          </p:nvPr>
        </p:nvSpPr>
        <p:spPr>
          <a:xfrm>
            <a:off x="251521" y="116632"/>
            <a:ext cx="6120680" cy="864096"/>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251521" y="1268760"/>
            <a:ext cx="8712968" cy="485740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12032"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5530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449C9D79-CA91-4556-A9A9-E34861B02BA2}"/>
              </a:ext>
            </a:extLst>
          </p:cNvPr>
          <p:cNvSpPr>
            <a:spLocks noGrp="1" noChangeArrowheads="1"/>
          </p:cNvSpPr>
          <p:nvPr>
            <p:ph type="ctrTitle"/>
          </p:nvPr>
        </p:nvSpPr>
        <p:spPr>
          <a:xfrm>
            <a:off x="1619402" y="1933750"/>
            <a:ext cx="6120079" cy="2736304"/>
          </a:xfrm>
        </p:spPr>
        <p:txBody>
          <a:bodyPr>
            <a:normAutofit/>
          </a:bodyPr>
          <a:lstStyle/>
          <a:p>
            <a:r>
              <a:rPr lang="en-GB" altLang="en-US" dirty="0">
                <a:latin typeface="Calibri" pitchFamily="34" charset="0"/>
              </a:rPr>
              <a:t>CHARACTERIZATION OF NORM</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75263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5E49AD7-3F31-4407-A6B8-A8727EA98C1F}"/>
              </a:ext>
            </a:extLst>
          </p:cNvPr>
          <p:cNvSpPr/>
          <p:nvPr/>
        </p:nvSpPr>
        <p:spPr>
          <a:xfrm>
            <a:off x="1" y="415658"/>
            <a:ext cx="4008729" cy="54994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Fore Remediation Purposes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192912B2-035B-48C0-8398-59A9E79BFF1D}"/>
              </a:ext>
            </a:extLst>
          </p:cNvPr>
          <p:cNvSpPr txBox="1">
            <a:spLocks noChangeArrowheads="1"/>
          </p:cNvSpPr>
          <p:nvPr/>
        </p:nvSpPr>
        <p:spPr>
          <a:xfrm>
            <a:off x="330784" y="1321613"/>
            <a:ext cx="8295756" cy="5378152"/>
          </a:xfrm>
          <a:prstGeom prst="rect">
            <a:avLst/>
          </a:prstGeom>
        </p:spPr>
        <p:txBody>
          <a:bodyPr>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
            </a:pPr>
            <a:r>
              <a:rPr lang="en-US" altLang="en-US" sz="2600" dirty="0">
                <a:latin typeface="Calibri" pitchFamily="34" charset="0"/>
              </a:rPr>
              <a:t>The large scale use of NORM in industrial activities can result in the contamination of the environment (e.g. surface soils) with radionuclides of the uranium and thorium decay chains</a:t>
            </a:r>
          </a:p>
          <a:p>
            <a:pPr algn="just">
              <a:buFont typeface="Wingdings" panose="05000000000000000000" pitchFamily="2" charset="2"/>
              <a:buChar char="§"/>
            </a:pPr>
            <a:endParaRPr lang="en-US" altLang="en-US" sz="2600" dirty="0">
              <a:latin typeface="Calibri" pitchFamily="34" charset="0"/>
            </a:endParaRPr>
          </a:p>
          <a:p>
            <a:pPr algn="just">
              <a:buFont typeface="Wingdings" panose="05000000000000000000" pitchFamily="2" charset="2"/>
              <a:buChar char="§"/>
            </a:pPr>
            <a:r>
              <a:rPr lang="en-US" altLang="en-US" sz="2600" dirty="0">
                <a:latin typeface="Calibri" pitchFamily="34" charset="0"/>
              </a:rPr>
              <a:t>Characterizing any NORM contamination is a necessary step in deciding the optimum future management of that land e.g. </a:t>
            </a:r>
          </a:p>
          <a:p>
            <a:pPr lvl="1" algn="just"/>
            <a:r>
              <a:rPr lang="en-US" altLang="en-US" sz="2600" dirty="0">
                <a:latin typeface="Calibri" pitchFamily="34" charset="0"/>
              </a:rPr>
              <a:t>predicting future impacts (doses to public and the environment)</a:t>
            </a:r>
          </a:p>
          <a:p>
            <a:pPr lvl="1" algn="just"/>
            <a:r>
              <a:rPr lang="en-US" altLang="en-US" sz="2600" dirty="0">
                <a:latin typeface="Calibri" pitchFamily="34" charset="0"/>
              </a:rPr>
              <a:t>Selection of remediation measures that will work</a:t>
            </a:r>
          </a:p>
          <a:p>
            <a:pPr lvl="1" algn="just"/>
            <a:r>
              <a:rPr lang="en-US" altLang="en-US" sz="2600" dirty="0">
                <a:latin typeface="Calibri" pitchFamily="34" charset="0"/>
              </a:rPr>
              <a:t>Worker protection during remediation</a:t>
            </a:r>
          </a:p>
          <a:p>
            <a:pPr algn="just"/>
            <a:endParaRPr lang="en-US" altLang="en-US" sz="2600" dirty="0">
              <a:latin typeface="Calibri" pitchFamily="34" charset="0"/>
            </a:endParaRPr>
          </a:p>
          <a:p>
            <a:pPr algn="just">
              <a:buFont typeface="Wingdings" panose="05000000000000000000" pitchFamily="2" charset="2"/>
              <a:buChar char="§"/>
            </a:pPr>
            <a:r>
              <a:rPr lang="en-US" altLang="en-US" sz="2600" dirty="0">
                <a:latin typeface="Calibri" pitchFamily="34" charset="0"/>
              </a:rPr>
              <a:t>The remediated site may also need to be surveyed and sampled to confirm remediation has been successful</a:t>
            </a:r>
          </a:p>
          <a:p>
            <a:pPr algn="just"/>
            <a:endParaRPr lang="en-US" altLang="en-US" sz="2400" dirty="0">
              <a:solidFill>
                <a:srgbClr val="003399"/>
              </a:solidFill>
              <a:latin typeface="Calibri" pitchFamily="34" charset="0"/>
            </a:endParaRPr>
          </a:p>
        </p:txBody>
      </p:sp>
    </p:spTree>
    <p:extLst>
      <p:ext uri="{BB962C8B-B14F-4D97-AF65-F5344CB8AC3E}">
        <p14:creationId xmlns:p14="http://schemas.microsoft.com/office/powerpoint/2010/main" val="3075110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986CB4A-BCBD-49F5-84DA-10F0921F076D}"/>
              </a:ext>
            </a:extLst>
          </p:cNvPr>
          <p:cNvSpPr/>
          <p:nvPr/>
        </p:nvSpPr>
        <p:spPr>
          <a:xfrm>
            <a:off x="1" y="415658"/>
            <a:ext cx="3986783" cy="71819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Optimized Management of NORM residues and waste</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097A9FE7-CBCC-4F4D-A9D1-14DBE7B37B5A}"/>
              </a:ext>
            </a:extLst>
          </p:cNvPr>
          <p:cNvSpPr txBox="1">
            <a:spLocks noChangeArrowheads="1"/>
          </p:cNvSpPr>
          <p:nvPr/>
        </p:nvSpPr>
        <p:spPr>
          <a:xfrm>
            <a:off x="312136" y="1729618"/>
            <a:ext cx="8107359" cy="45720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US" altLang="en-US" sz="2800" dirty="0">
                <a:latin typeface="Calibri" pitchFamily="34" charset="0"/>
              </a:rPr>
              <a:t>The management of such materials should be optimized:</a:t>
            </a:r>
          </a:p>
          <a:p>
            <a:pPr lvl="1" algn="just"/>
            <a:r>
              <a:rPr lang="en-US" altLang="en-US" dirty="0">
                <a:latin typeface="Calibri" pitchFamily="34" charset="0"/>
              </a:rPr>
              <a:t>ensuring workers and the public are protected</a:t>
            </a:r>
          </a:p>
          <a:p>
            <a:pPr lvl="1" algn="just"/>
            <a:r>
              <a:rPr lang="en-US" altLang="en-US" dirty="0">
                <a:latin typeface="Calibri" pitchFamily="34" charset="0"/>
              </a:rPr>
              <a:t>minimizing disposals (e.g. recycling or use as construction or building materials)</a:t>
            </a:r>
          </a:p>
          <a:p>
            <a:pPr lvl="1" algn="just"/>
            <a:r>
              <a:rPr lang="en-US" altLang="en-US" dirty="0">
                <a:latin typeface="Calibri" pitchFamily="34" charset="0"/>
              </a:rPr>
              <a:t>Cost effective </a:t>
            </a:r>
          </a:p>
          <a:p>
            <a:pPr algn="just"/>
            <a:r>
              <a:rPr lang="en-US" altLang="en-US" sz="2800" dirty="0">
                <a:latin typeface="Calibri" pitchFamily="34" charset="0"/>
              </a:rPr>
              <a:t>Good information obtained through appropriate characterization is an essential part of the optimization process</a:t>
            </a:r>
          </a:p>
        </p:txBody>
      </p:sp>
    </p:spTree>
    <p:extLst>
      <p:ext uri="{BB962C8B-B14F-4D97-AF65-F5344CB8AC3E}">
        <p14:creationId xmlns:p14="http://schemas.microsoft.com/office/powerpoint/2010/main" val="2470919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354D53-811D-4EDE-8D19-253DFE8D549D}"/>
              </a:ext>
            </a:extLst>
          </p:cNvPr>
          <p:cNvSpPr/>
          <p:nvPr/>
        </p:nvSpPr>
        <p:spPr>
          <a:xfrm>
            <a:off x="1" y="415658"/>
            <a:ext cx="3473041" cy="599410"/>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Sampling</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86E5EBE2-0C92-45AE-9BFB-E7F609791659}"/>
              </a:ext>
            </a:extLst>
          </p:cNvPr>
          <p:cNvSpPr txBox="1">
            <a:spLocks noChangeArrowheads="1"/>
          </p:cNvSpPr>
          <p:nvPr/>
        </p:nvSpPr>
        <p:spPr>
          <a:xfrm>
            <a:off x="464071" y="1189980"/>
            <a:ext cx="8215858" cy="5181600"/>
          </a:xfrm>
          <a:prstGeom prst="rect">
            <a:avLst/>
          </a:prstGeom>
        </p:spPr>
        <p:txBody>
          <a:bodyPr>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80000"/>
              </a:lnSpc>
              <a:buFontTx/>
              <a:buNone/>
            </a:pPr>
            <a:r>
              <a:rPr lang="en-US" altLang="en-US" sz="2800" dirty="0">
                <a:latin typeface="Calibri" pitchFamily="34" charset="0"/>
              </a:rPr>
              <a:t>The materials requiring sampling and analysis include:</a:t>
            </a:r>
          </a:p>
          <a:p>
            <a:pPr marL="0" indent="0" algn="just">
              <a:lnSpc>
                <a:spcPct val="80000"/>
              </a:lnSpc>
              <a:buNone/>
            </a:pPr>
            <a:r>
              <a:rPr lang="en-US" altLang="en-US" sz="2800" dirty="0">
                <a:latin typeface="Calibri" pitchFamily="34" charset="0"/>
              </a:rPr>
              <a:t>	</a:t>
            </a:r>
          </a:p>
          <a:p>
            <a:pPr algn="just">
              <a:lnSpc>
                <a:spcPct val="80000"/>
              </a:lnSpc>
              <a:buFont typeface="Wingdings" panose="05000000000000000000" pitchFamily="2" charset="2"/>
              <a:buChar char="§"/>
            </a:pPr>
            <a:r>
              <a:rPr lang="en-US" altLang="en-US" sz="2800" dirty="0">
                <a:latin typeface="Calibri" pitchFamily="34" charset="0"/>
              </a:rPr>
              <a:t>Large quantities with moderate or low activity concentrations (e.g. ore, tailings, slag, sludges, evaporates) ranging up to a few </a:t>
            </a:r>
            <a:r>
              <a:rPr lang="en-US" altLang="en-US" sz="2800" dirty="0" err="1">
                <a:latin typeface="Calibri" pitchFamily="34" charset="0"/>
              </a:rPr>
              <a:t>Bq</a:t>
            </a:r>
            <a:r>
              <a:rPr lang="en-US" altLang="en-US" sz="2800" dirty="0">
                <a:latin typeface="Calibri" pitchFamily="34" charset="0"/>
              </a:rPr>
              <a:t>/g per radionuclide</a:t>
            </a:r>
          </a:p>
          <a:p>
            <a:pPr algn="just">
              <a:lnSpc>
                <a:spcPct val="80000"/>
              </a:lnSpc>
              <a:buFont typeface="Wingdings" panose="05000000000000000000" pitchFamily="2" charset="2"/>
              <a:buChar char="§"/>
            </a:pPr>
            <a:endParaRPr lang="en-US" altLang="en-US" sz="2800" dirty="0">
              <a:latin typeface="Calibri" pitchFamily="34" charset="0"/>
            </a:endParaRPr>
          </a:p>
          <a:p>
            <a:pPr algn="just">
              <a:lnSpc>
                <a:spcPct val="80000"/>
              </a:lnSpc>
              <a:buFont typeface="Wingdings" panose="05000000000000000000" pitchFamily="2" charset="2"/>
              <a:buChar char="§"/>
            </a:pPr>
            <a:r>
              <a:rPr lang="en-US" altLang="en-US" sz="2800" dirty="0">
                <a:latin typeface="Calibri" pitchFamily="34" charset="0"/>
              </a:rPr>
              <a:t>Small quantities with the possibility of high activity concentrations (e.g. mineral concentrates, scale, sludge, precipitator dust) ranging up to tens of thousands of </a:t>
            </a:r>
            <a:r>
              <a:rPr lang="en-US" altLang="en-US" sz="2800" dirty="0" err="1">
                <a:latin typeface="Calibri" pitchFamily="34" charset="0"/>
              </a:rPr>
              <a:t>Bq</a:t>
            </a:r>
            <a:r>
              <a:rPr lang="en-US" altLang="en-US" sz="2800" dirty="0">
                <a:latin typeface="Calibri" pitchFamily="34" charset="0"/>
              </a:rPr>
              <a:t>/g per radionuclide.</a:t>
            </a:r>
          </a:p>
          <a:p>
            <a:pPr algn="just">
              <a:lnSpc>
                <a:spcPct val="80000"/>
              </a:lnSpc>
              <a:buFont typeface="Wingdings" panose="05000000000000000000" pitchFamily="2" charset="2"/>
              <a:buChar char="§"/>
            </a:pPr>
            <a:endParaRPr lang="en-US" altLang="en-US" sz="2800" dirty="0">
              <a:latin typeface="Calibri" pitchFamily="34" charset="0"/>
            </a:endParaRPr>
          </a:p>
          <a:p>
            <a:pPr algn="just">
              <a:lnSpc>
                <a:spcPct val="80000"/>
              </a:lnSpc>
              <a:buFont typeface="Wingdings" panose="05000000000000000000" pitchFamily="2" charset="2"/>
              <a:buChar char="§"/>
            </a:pPr>
            <a:r>
              <a:rPr lang="en-US" altLang="en-US" sz="2800" dirty="0">
                <a:latin typeface="Calibri" pitchFamily="34" charset="0"/>
              </a:rPr>
              <a:t>Therefore the sampling method and analysis sensitivity requirements will vary depending upon the nature of the material and the type of assessment.</a:t>
            </a:r>
          </a:p>
        </p:txBody>
      </p:sp>
    </p:spTree>
    <p:extLst>
      <p:ext uri="{BB962C8B-B14F-4D97-AF65-F5344CB8AC3E}">
        <p14:creationId xmlns:p14="http://schemas.microsoft.com/office/powerpoint/2010/main" val="377705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F21E5C1-4915-489E-B5E6-4D1E1B96B4D8}"/>
              </a:ext>
            </a:extLst>
          </p:cNvPr>
          <p:cNvSpPr/>
          <p:nvPr/>
        </p:nvSpPr>
        <p:spPr>
          <a:xfrm>
            <a:off x="1" y="415658"/>
            <a:ext cx="3473041" cy="599410"/>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Sampling</a:t>
            </a:r>
            <a:endParaRPr lang="en-GB" sz="2600" dirty="0">
              <a:latin typeface="Calibri" panose="020F0502020204030204" pitchFamily="34" charset="0"/>
              <a:cs typeface="Calibri" panose="020F0502020204030204" pitchFamily="34" charset="0"/>
            </a:endParaRPr>
          </a:p>
        </p:txBody>
      </p:sp>
      <p:sp>
        <p:nvSpPr>
          <p:cNvPr id="3" name="Content Placeholder 1">
            <a:extLst>
              <a:ext uri="{FF2B5EF4-FFF2-40B4-BE49-F238E27FC236}">
                <a16:creationId xmlns:a16="http://schemas.microsoft.com/office/drawing/2014/main" id="{7BCF17F9-3CFE-46A7-87FA-672F2E0AB601}"/>
              </a:ext>
            </a:extLst>
          </p:cNvPr>
          <p:cNvSpPr txBox="1">
            <a:spLocks/>
          </p:cNvSpPr>
          <p:nvPr/>
        </p:nvSpPr>
        <p:spPr>
          <a:xfrm>
            <a:off x="352139" y="1584939"/>
            <a:ext cx="8229800" cy="485740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
            </a:pPr>
            <a:r>
              <a:rPr lang="en-US" altLang="en-US" sz="2800" dirty="0">
                <a:latin typeface="Calibri" pitchFamily="34" charset="0"/>
              </a:rPr>
              <a:t>The sampling strategy selected will depend upon the type of material</a:t>
            </a:r>
            <a:endParaRPr lang="en-CA" altLang="en-US" sz="2800" dirty="0">
              <a:latin typeface="Calibri" pitchFamily="34" charset="0"/>
            </a:endParaRPr>
          </a:p>
          <a:p>
            <a:pPr algn="just">
              <a:buFont typeface="Wingdings" panose="05000000000000000000" pitchFamily="2" charset="2"/>
              <a:buChar char="§"/>
            </a:pPr>
            <a:r>
              <a:rPr lang="en-US" altLang="en-US" sz="2800" dirty="0">
                <a:latin typeface="Calibri" pitchFamily="34" charset="0"/>
              </a:rPr>
              <a:t>The sampling techniques should be based upon a statistically rigorous criteria</a:t>
            </a:r>
            <a:endParaRPr lang="en-CA" altLang="en-US" sz="2800" dirty="0">
              <a:latin typeface="Calibri" pitchFamily="34" charset="0"/>
            </a:endParaRPr>
          </a:p>
          <a:p>
            <a:pPr algn="just">
              <a:buFont typeface="Wingdings" panose="05000000000000000000" pitchFamily="2" charset="2"/>
              <a:buChar char="§"/>
            </a:pPr>
            <a:r>
              <a:rPr lang="en-US" altLang="en-US" sz="2800" dirty="0">
                <a:latin typeface="Calibri" pitchFamily="34" charset="0"/>
              </a:rPr>
              <a:t>It is important to obtain a representative sample of material for analysis</a:t>
            </a:r>
            <a:endParaRPr lang="en-CA" altLang="en-US" sz="2800" dirty="0">
              <a:latin typeface="Calibri" pitchFamily="34" charset="0"/>
            </a:endParaRPr>
          </a:p>
          <a:p>
            <a:pPr algn="just">
              <a:buFont typeface="Wingdings" panose="05000000000000000000" pitchFamily="2" charset="2"/>
              <a:buChar char="§"/>
            </a:pPr>
            <a:r>
              <a:rPr lang="en-US" altLang="en-US" sz="2800" dirty="0">
                <a:latin typeface="Calibri" pitchFamily="34" charset="0"/>
              </a:rPr>
              <a:t>Many samples may require to be taken, mixed and homogenized to obtain a representative sample</a:t>
            </a:r>
          </a:p>
        </p:txBody>
      </p:sp>
    </p:spTree>
    <p:extLst>
      <p:ext uri="{BB962C8B-B14F-4D97-AF65-F5344CB8AC3E}">
        <p14:creationId xmlns:p14="http://schemas.microsoft.com/office/powerpoint/2010/main" val="3289050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B9C5533-077B-449B-8B7E-17224F3000D0}"/>
              </a:ext>
            </a:extLst>
          </p:cNvPr>
          <p:cNvSpPr/>
          <p:nvPr/>
        </p:nvSpPr>
        <p:spPr>
          <a:xfrm>
            <a:off x="1" y="415657"/>
            <a:ext cx="3665988" cy="77557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Elements to consider in Sampling Strategy</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BD4FC542-1383-43F8-B4BF-94EF646C4137}"/>
              </a:ext>
            </a:extLst>
          </p:cNvPr>
          <p:cNvSpPr txBox="1">
            <a:spLocks noChangeArrowheads="1"/>
          </p:cNvSpPr>
          <p:nvPr/>
        </p:nvSpPr>
        <p:spPr bwMode="auto">
          <a:xfrm>
            <a:off x="361922" y="1770077"/>
            <a:ext cx="6215048" cy="487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charset="0"/>
                <a:ea typeface="ＭＳ Ｐゴシック" charset="0"/>
                <a:cs typeface="ＭＳ Ｐゴシック" charset="0"/>
              </a:defRPr>
            </a:lvl1pPr>
            <a:lvl2pPr marL="179388"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marL="342900" lvl="1" indent="-342900" eaLnBrk="1" hangingPunct="1">
              <a:lnSpc>
                <a:spcPct val="80000"/>
              </a:lnSpc>
              <a:spcBef>
                <a:spcPct val="20000"/>
              </a:spcBef>
              <a:buSzPct val="110000"/>
              <a:buFont typeface="Arial" panose="020B0604020202020204" pitchFamily="34" charset="0"/>
              <a:buChar char="•"/>
              <a:defRPr/>
            </a:pPr>
            <a:r>
              <a:rPr lang="en-US" sz="2600" dirty="0">
                <a:solidFill>
                  <a:srgbClr val="000000"/>
                </a:solidFill>
                <a:latin typeface="Calibri" charset="0"/>
                <a:cs typeface="Calibri" charset="0"/>
              </a:rPr>
              <a:t>The total number and location of sampling sites (site specific)</a:t>
            </a:r>
          </a:p>
          <a:p>
            <a:pPr marL="236538" lvl="1" indent="-342900" eaLnBrk="1" hangingPunct="1">
              <a:lnSpc>
                <a:spcPct val="80000"/>
              </a:lnSpc>
              <a:spcBef>
                <a:spcPct val="20000"/>
              </a:spcBef>
              <a:buSzPct val="110000"/>
              <a:buFont typeface="Arial" panose="020B0604020202020204" pitchFamily="34" charset="0"/>
              <a:buChar char="•"/>
              <a:defRPr/>
            </a:pPr>
            <a:endParaRPr lang="en-US" sz="2600" dirty="0">
              <a:solidFill>
                <a:srgbClr val="000000"/>
              </a:solidFill>
              <a:latin typeface="Calibri" charset="0"/>
              <a:cs typeface="Calibri" charset="0"/>
            </a:endParaRPr>
          </a:p>
          <a:p>
            <a:pPr marL="342900" lvl="1" indent="-342900" eaLnBrk="1" hangingPunct="1">
              <a:lnSpc>
                <a:spcPct val="80000"/>
              </a:lnSpc>
              <a:spcBef>
                <a:spcPct val="20000"/>
              </a:spcBef>
              <a:buSzPct val="110000"/>
              <a:buFont typeface="Arial" panose="020B0604020202020204" pitchFamily="34" charset="0"/>
              <a:buChar char="•"/>
              <a:defRPr/>
            </a:pPr>
            <a:r>
              <a:rPr lang="en-US" sz="2600" dirty="0">
                <a:solidFill>
                  <a:srgbClr val="000000"/>
                </a:solidFill>
                <a:latin typeface="Calibri" charset="0"/>
                <a:cs typeface="Calibri" charset="0"/>
              </a:rPr>
              <a:t>The frequency of sampling</a:t>
            </a:r>
          </a:p>
          <a:p>
            <a:pPr marL="236538" lvl="1" indent="-342900" eaLnBrk="1" hangingPunct="1">
              <a:lnSpc>
                <a:spcPct val="80000"/>
              </a:lnSpc>
              <a:spcBef>
                <a:spcPct val="20000"/>
              </a:spcBef>
              <a:buSzPct val="110000"/>
              <a:buFont typeface="Arial" panose="020B0604020202020204" pitchFamily="34" charset="0"/>
              <a:buChar char="•"/>
              <a:defRPr/>
            </a:pPr>
            <a:endParaRPr lang="en-US" sz="2600" dirty="0">
              <a:solidFill>
                <a:srgbClr val="000000"/>
              </a:solidFill>
              <a:latin typeface="Calibri" charset="0"/>
              <a:cs typeface="Calibri" charset="0"/>
            </a:endParaRPr>
          </a:p>
          <a:p>
            <a:pPr marL="342900" lvl="1" indent="-342900" eaLnBrk="1" hangingPunct="1">
              <a:lnSpc>
                <a:spcPct val="80000"/>
              </a:lnSpc>
              <a:spcBef>
                <a:spcPct val="20000"/>
              </a:spcBef>
              <a:buSzPct val="110000"/>
              <a:buFont typeface="Arial" panose="020B0604020202020204" pitchFamily="34" charset="0"/>
              <a:buChar char="•"/>
              <a:defRPr/>
            </a:pPr>
            <a:r>
              <a:rPr lang="en-US" sz="2600" dirty="0">
                <a:solidFill>
                  <a:srgbClr val="000000"/>
                </a:solidFill>
                <a:latin typeface="Calibri" charset="0"/>
                <a:cs typeface="Calibri" charset="0"/>
              </a:rPr>
              <a:t>The method of sampling (grab-continuous)</a:t>
            </a:r>
          </a:p>
          <a:p>
            <a:pPr marL="236538" lvl="1" indent="-342900" eaLnBrk="1" hangingPunct="1">
              <a:lnSpc>
                <a:spcPct val="80000"/>
              </a:lnSpc>
              <a:spcBef>
                <a:spcPct val="20000"/>
              </a:spcBef>
              <a:buSzPct val="110000"/>
              <a:buFont typeface="Arial" panose="020B0604020202020204" pitchFamily="34" charset="0"/>
              <a:buChar char="•"/>
              <a:defRPr/>
            </a:pPr>
            <a:endParaRPr lang="en-US" sz="2600" dirty="0">
              <a:solidFill>
                <a:srgbClr val="000000"/>
              </a:solidFill>
              <a:latin typeface="Calibri" charset="0"/>
              <a:cs typeface="Calibri" charset="0"/>
            </a:endParaRPr>
          </a:p>
          <a:p>
            <a:pPr marL="342900" lvl="1" indent="-342900" eaLnBrk="1" hangingPunct="1">
              <a:lnSpc>
                <a:spcPct val="80000"/>
              </a:lnSpc>
              <a:spcBef>
                <a:spcPct val="20000"/>
              </a:spcBef>
              <a:buSzPct val="110000"/>
              <a:buFont typeface="Arial" panose="020B0604020202020204" pitchFamily="34" charset="0"/>
              <a:buChar char="•"/>
              <a:defRPr/>
            </a:pPr>
            <a:r>
              <a:rPr lang="en-US" sz="2600" dirty="0">
                <a:solidFill>
                  <a:srgbClr val="000000"/>
                </a:solidFill>
                <a:latin typeface="Calibri" charset="0"/>
                <a:cs typeface="Calibri" charset="0"/>
              </a:rPr>
              <a:t>Sample preservation  techniques</a:t>
            </a:r>
          </a:p>
          <a:p>
            <a:pPr marL="236538" lvl="1" indent="-342900" eaLnBrk="1" hangingPunct="1">
              <a:lnSpc>
                <a:spcPct val="80000"/>
              </a:lnSpc>
              <a:spcBef>
                <a:spcPct val="20000"/>
              </a:spcBef>
              <a:buSzPct val="110000"/>
              <a:buFont typeface="Arial" panose="020B0604020202020204" pitchFamily="34" charset="0"/>
              <a:buChar char="•"/>
              <a:defRPr/>
            </a:pPr>
            <a:endParaRPr lang="en-US" sz="2600" dirty="0">
              <a:solidFill>
                <a:srgbClr val="000000"/>
              </a:solidFill>
              <a:latin typeface="Calibri" charset="0"/>
              <a:cs typeface="Calibri" charset="0"/>
            </a:endParaRPr>
          </a:p>
          <a:p>
            <a:pPr marL="342900" lvl="1" indent="-342900" eaLnBrk="1" hangingPunct="1">
              <a:lnSpc>
                <a:spcPct val="80000"/>
              </a:lnSpc>
              <a:spcBef>
                <a:spcPct val="20000"/>
              </a:spcBef>
              <a:buSzPct val="110000"/>
              <a:buFont typeface="Arial" panose="020B0604020202020204" pitchFamily="34" charset="0"/>
              <a:buChar char="•"/>
              <a:defRPr/>
            </a:pPr>
            <a:r>
              <a:rPr lang="en-US" sz="2600" dirty="0">
                <a:solidFill>
                  <a:srgbClr val="000000"/>
                </a:solidFill>
                <a:latin typeface="Calibri" charset="0"/>
                <a:cs typeface="Calibri" charset="0"/>
              </a:rPr>
              <a:t>Identify representative person of </a:t>
            </a:r>
          </a:p>
          <a:p>
            <a:pPr marL="342900" lvl="1" indent="-342900" eaLnBrk="1" hangingPunct="1">
              <a:lnSpc>
                <a:spcPct val="80000"/>
              </a:lnSpc>
              <a:spcBef>
                <a:spcPct val="20000"/>
              </a:spcBef>
              <a:buSzPct val="110000"/>
              <a:buFont typeface="Arial" panose="020B0604020202020204" pitchFamily="34" charset="0"/>
              <a:buChar char="•"/>
              <a:defRPr/>
            </a:pPr>
            <a:r>
              <a:rPr lang="en-US" sz="2600" dirty="0">
                <a:solidFill>
                  <a:srgbClr val="000000"/>
                </a:solidFill>
                <a:latin typeface="Calibri" charset="0"/>
                <a:cs typeface="Calibri" charset="0"/>
              </a:rPr>
              <a:t>the public and sensitive areas.</a:t>
            </a:r>
          </a:p>
        </p:txBody>
      </p:sp>
      <p:pic>
        <p:nvPicPr>
          <p:cNvPr id="4" name="Picture 2">
            <a:extLst>
              <a:ext uri="{FF2B5EF4-FFF2-40B4-BE49-F238E27FC236}">
                <a16:creationId xmlns:a16="http://schemas.microsoft.com/office/drawing/2014/main" id="{C92320E0-81EA-4C7D-919C-CE86853BF95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0932" y="1191236"/>
            <a:ext cx="3301619" cy="25877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a:extLst>
              <a:ext uri="{FF2B5EF4-FFF2-40B4-BE49-F238E27FC236}">
                <a16:creationId xmlns:a16="http://schemas.microsoft.com/office/drawing/2014/main" id="{D1C4F4F4-9461-41CB-924F-A415D0C2E4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0931" y="4036182"/>
            <a:ext cx="3301619" cy="24736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6321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BDFB545-39AB-442A-8002-75ABCF7FBC9B}"/>
              </a:ext>
            </a:extLst>
          </p:cNvPr>
          <p:cNvSpPr/>
          <p:nvPr/>
        </p:nvSpPr>
        <p:spPr>
          <a:xfrm>
            <a:off x="0" y="407268"/>
            <a:ext cx="5201173" cy="599411"/>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Introduction to Analytical Techniques</a:t>
            </a:r>
            <a:endParaRPr lang="en-GB" sz="2600" dirty="0">
              <a:latin typeface="Calibri" panose="020F0502020204030204" pitchFamily="34" charset="0"/>
              <a:cs typeface="Calibri" panose="020F0502020204030204" pitchFamily="34" charset="0"/>
            </a:endParaRPr>
          </a:p>
        </p:txBody>
      </p:sp>
      <p:sp>
        <p:nvSpPr>
          <p:cNvPr id="3" name="Text Box 2">
            <a:extLst>
              <a:ext uri="{FF2B5EF4-FFF2-40B4-BE49-F238E27FC236}">
                <a16:creationId xmlns:a16="http://schemas.microsoft.com/office/drawing/2014/main" id="{E86D72BE-1BEC-4A91-B7A0-A4F5ACDFBB4C}"/>
              </a:ext>
            </a:extLst>
          </p:cNvPr>
          <p:cNvSpPr txBox="1">
            <a:spLocks noChangeArrowheads="1"/>
          </p:cNvSpPr>
          <p:nvPr/>
        </p:nvSpPr>
        <p:spPr bwMode="auto">
          <a:xfrm>
            <a:off x="217916" y="1405126"/>
            <a:ext cx="8573748" cy="5195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i="1">
                <a:solidFill>
                  <a:schemeClr val="tx1"/>
                </a:solidFill>
                <a:latin typeface="Times New Roman" pitchFamily="18" charset="0"/>
              </a:defRPr>
            </a:lvl1pPr>
            <a:lvl2pPr marL="742950" indent="-285750" eaLnBrk="0" hangingPunct="0">
              <a:defRPr sz="2400" i="1">
                <a:solidFill>
                  <a:schemeClr val="tx1"/>
                </a:solidFill>
                <a:latin typeface="Times New Roman" pitchFamily="18" charset="0"/>
              </a:defRPr>
            </a:lvl2pPr>
            <a:lvl3pPr marL="1143000" indent="-228600" eaLnBrk="0" hangingPunct="0">
              <a:defRPr sz="2400" i="1">
                <a:solidFill>
                  <a:schemeClr val="tx1"/>
                </a:solidFill>
                <a:latin typeface="Times New Roman" pitchFamily="18" charset="0"/>
              </a:defRPr>
            </a:lvl3pPr>
            <a:lvl4pPr marL="1600200" indent="-228600" eaLnBrk="0" hangingPunct="0">
              <a:defRPr sz="2400" i="1">
                <a:solidFill>
                  <a:schemeClr val="tx1"/>
                </a:solidFill>
                <a:latin typeface="Times New Roman" pitchFamily="18" charset="0"/>
              </a:defRPr>
            </a:lvl4pPr>
            <a:lvl5pPr marL="2057400" indent="-228600" eaLnBrk="0" hangingPunct="0">
              <a:defRPr sz="2400" i="1">
                <a:solidFill>
                  <a:schemeClr val="tx1"/>
                </a:solidFill>
                <a:latin typeface="Times New Roman" pitchFamily="18" charset="0"/>
              </a:defRPr>
            </a:lvl5pPr>
            <a:lvl6pPr marL="2514600" indent="-228600" eaLnBrk="0" fontAlgn="base" hangingPunct="0">
              <a:spcBef>
                <a:spcPct val="0"/>
              </a:spcBef>
              <a:spcAft>
                <a:spcPct val="0"/>
              </a:spcAft>
              <a:defRPr sz="2400" i="1">
                <a:solidFill>
                  <a:schemeClr val="tx1"/>
                </a:solidFill>
                <a:latin typeface="Times New Roman" pitchFamily="18" charset="0"/>
              </a:defRPr>
            </a:lvl6pPr>
            <a:lvl7pPr marL="2971800" indent="-228600" eaLnBrk="0" fontAlgn="base" hangingPunct="0">
              <a:spcBef>
                <a:spcPct val="0"/>
              </a:spcBef>
              <a:spcAft>
                <a:spcPct val="0"/>
              </a:spcAft>
              <a:defRPr sz="2400" i="1">
                <a:solidFill>
                  <a:schemeClr val="tx1"/>
                </a:solidFill>
                <a:latin typeface="Times New Roman" pitchFamily="18" charset="0"/>
              </a:defRPr>
            </a:lvl7pPr>
            <a:lvl8pPr marL="3429000" indent="-228600" eaLnBrk="0" fontAlgn="base" hangingPunct="0">
              <a:spcBef>
                <a:spcPct val="0"/>
              </a:spcBef>
              <a:spcAft>
                <a:spcPct val="0"/>
              </a:spcAft>
              <a:defRPr sz="2400" i="1">
                <a:solidFill>
                  <a:schemeClr val="tx1"/>
                </a:solidFill>
                <a:latin typeface="Times New Roman" pitchFamily="18" charset="0"/>
              </a:defRPr>
            </a:lvl8pPr>
            <a:lvl9pPr marL="3886200" indent="-228600" eaLnBrk="0" fontAlgn="base" hangingPunct="0">
              <a:spcBef>
                <a:spcPct val="0"/>
              </a:spcBef>
              <a:spcAft>
                <a:spcPct val="0"/>
              </a:spcAft>
              <a:defRPr sz="2400" i="1">
                <a:solidFill>
                  <a:schemeClr val="tx1"/>
                </a:solidFill>
                <a:latin typeface="Times New Roman" pitchFamily="18" charset="0"/>
              </a:defRPr>
            </a:lvl9pPr>
          </a:lstStyle>
          <a:p>
            <a:pPr marL="342900" indent="-342900" algn="just">
              <a:spcBef>
                <a:spcPct val="20000"/>
              </a:spcBef>
              <a:buClr>
                <a:srgbClr val="000000"/>
              </a:buClr>
              <a:buSzPct val="110000"/>
              <a:buFont typeface="Wingdings" panose="05000000000000000000" pitchFamily="2" charset="2"/>
              <a:buChar char="§"/>
              <a:defRPr/>
            </a:pPr>
            <a:r>
              <a:rPr lang="en-US" sz="2200" i="0" dirty="0">
                <a:solidFill>
                  <a:srgbClr val="000000"/>
                </a:solidFill>
                <a:latin typeface="Calibri" pitchFamily="34" charset="0"/>
              </a:rPr>
              <a:t>T</a:t>
            </a:r>
            <a:r>
              <a:rPr lang="en-US" sz="2200" i="0" noProof="1">
                <a:solidFill>
                  <a:srgbClr val="000000"/>
                </a:solidFill>
                <a:latin typeface="Calibri" pitchFamily="34" charset="0"/>
              </a:rPr>
              <a:t>here are various analytical techniques available to quantify the radionuclide content of materials</a:t>
            </a:r>
          </a:p>
          <a:p>
            <a:pPr marL="1200150" lvl="3" indent="-342900" algn="just">
              <a:spcBef>
                <a:spcPct val="20000"/>
              </a:spcBef>
              <a:buClr>
                <a:srgbClr val="000000"/>
              </a:buClr>
              <a:buSzPct val="110000"/>
              <a:buFont typeface="Arial" panose="020B0604020202020204" pitchFamily="34" charset="0"/>
              <a:buChar char="•"/>
              <a:defRPr/>
            </a:pPr>
            <a:r>
              <a:rPr lang="en-US" sz="2000" i="0" noProof="1">
                <a:solidFill>
                  <a:srgbClr val="000000"/>
                </a:solidFill>
                <a:latin typeface="Calibri" pitchFamily="34" charset="0"/>
              </a:rPr>
              <a:t>Radiometric techniques </a:t>
            </a:r>
            <a:r>
              <a:rPr lang="en-US" sz="2000" i="0" dirty="0">
                <a:solidFill>
                  <a:srgbClr val="000000"/>
                </a:solidFill>
                <a:latin typeface="Calibri" pitchFamily="34" charset="0"/>
              </a:rPr>
              <a:t>(e.g. alpha, beta or gamma spectrometry)</a:t>
            </a:r>
            <a:endParaRPr lang="en-US" sz="2000" i="0" noProof="1">
              <a:solidFill>
                <a:srgbClr val="000000"/>
              </a:solidFill>
              <a:latin typeface="Calibri" pitchFamily="34" charset="0"/>
            </a:endParaRPr>
          </a:p>
          <a:p>
            <a:pPr marL="1200150" lvl="3" indent="-342900" algn="just">
              <a:spcBef>
                <a:spcPct val="20000"/>
              </a:spcBef>
              <a:buClr>
                <a:srgbClr val="000000"/>
              </a:buClr>
              <a:buSzPct val="110000"/>
              <a:buFont typeface="Arial" panose="020B0604020202020204" pitchFamily="34" charset="0"/>
              <a:buChar char="•"/>
              <a:defRPr/>
            </a:pPr>
            <a:r>
              <a:rPr lang="en-US" sz="2000" i="0" noProof="1">
                <a:solidFill>
                  <a:srgbClr val="000000"/>
                </a:solidFill>
                <a:latin typeface="Calibri" pitchFamily="34" charset="0"/>
              </a:rPr>
              <a:t>Other analytical techniques (e.g. mass spectrometry)</a:t>
            </a:r>
          </a:p>
          <a:p>
            <a:pPr marL="342900" lvl="1" indent="-342900" algn="just">
              <a:spcBef>
                <a:spcPct val="20000"/>
              </a:spcBef>
              <a:buClr>
                <a:srgbClr val="000000"/>
              </a:buClr>
              <a:buSzPct val="110000"/>
              <a:buFont typeface="Wingdings" panose="05000000000000000000" pitchFamily="2" charset="2"/>
              <a:buChar char="§"/>
              <a:defRPr/>
            </a:pPr>
            <a:r>
              <a:rPr lang="en-US" sz="2200" i="0" noProof="1">
                <a:solidFill>
                  <a:srgbClr val="000000"/>
                </a:solidFill>
                <a:latin typeface="Calibri" pitchFamily="34" charset="0"/>
              </a:rPr>
              <a:t>To be able to select the appropriate techniques, it is important to understand:</a:t>
            </a:r>
          </a:p>
          <a:p>
            <a:pPr marL="742950" lvl="2" indent="-342900" algn="just">
              <a:spcBef>
                <a:spcPct val="20000"/>
              </a:spcBef>
              <a:buClr>
                <a:srgbClr val="000000"/>
              </a:buClr>
              <a:buSzPct val="110000"/>
              <a:buFont typeface="Arial" panose="020B0604020202020204" pitchFamily="34" charset="0"/>
              <a:buChar char="•"/>
              <a:defRPr/>
            </a:pPr>
            <a:r>
              <a:rPr lang="en-US" sz="2200" i="0" noProof="1">
                <a:solidFill>
                  <a:srgbClr val="000000"/>
                </a:solidFill>
                <a:latin typeface="Calibri" pitchFamily="34" charset="0"/>
              </a:rPr>
              <a:t>the capabilities and limitations of the various techniques</a:t>
            </a:r>
          </a:p>
          <a:p>
            <a:pPr marL="1657350" lvl="4" indent="-342900" algn="just">
              <a:spcBef>
                <a:spcPct val="20000"/>
              </a:spcBef>
              <a:buClr>
                <a:srgbClr val="000000"/>
              </a:buClr>
              <a:buSzPct val="110000"/>
              <a:buFont typeface="Courier New" panose="02070309020205020404" pitchFamily="49" charset="0"/>
              <a:buChar char="o"/>
              <a:defRPr/>
            </a:pPr>
            <a:r>
              <a:rPr lang="en-US" sz="2000" i="0" noProof="1">
                <a:solidFill>
                  <a:srgbClr val="000000"/>
                </a:solidFill>
                <a:latin typeface="Calibri" pitchFamily="34" charset="0"/>
              </a:rPr>
              <a:t>Selectivity (specific radionuclides, multiple radionuclides or type of radiation)</a:t>
            </a:r>
          </a:p>
          <a:p>
            <a:pPr marL="1657350" lvl="4" indent="-342900" algn="just">
              <a:spcBef>
                <a:spcPct val="20000"/>
              </a:spcBef>
              <a:buClr>
                <a:srgbClr val="000000"/>
              </a:buClr>
              <a:buSzPct val="110000"/>
              <a:buFont typeface="Courier New" panose="02070309020205020404" pitchFamily="49" charset="0"/>
              <a:buChar char="o"/>
              <a:defRPr/>
            </a:pPr>
            <a:r>
              <a:rPr lang="en-US" sz="2000" i="0" noProof="1">
                <a:solidFill>
                  <a:srgbClr val="000000"/>
                </a:solidFill>
                <a:latin typeface="Calibri" pitchFamily="34" charset="0"/>
              </a:rPr>
              <a:t>Sensitivity (Limits of detection)</a:t>
            </a:r>
            <a:endParaRPr lang="en-US" sz="2000" i="0" noProof="1">
              <a:solidFill>
                <a:srgbClr val="000000"/>
              </a:solidFill>
              <a:latin typeface="Calibri"/>
            </a:endParaRPr>
          </a:p>
          <a:p>
            <a:pPr marL="1657350" lvl="4" indent="-342900" algn="just">
              <a:spcBef>
                <a:spcPct val="20000"/>
              </a:spcBef>
              <a:buClr>
                <a:srgbClr val="000000"/>
              </a:buClr>
              <a:buSzPct val="110000"/>
              <a:buFont typeface="Courier New" panose="02070309020205020404" pitchFamily="49" charset="0"/>
              <a:buChar char="o"/>
              <a:defRPr/>
            </a:pPr>
            <a:r>
              <a:rPr lang="en-US" sz="2000" i="0" noProof="1">
                <a:solidFill>
                  <a:srgbClr val="000000"/>
                </a:solidFill>
                <a:latin typeface="Calibri"/>
                <a:cs typeface="ＭＳ Ｐゴシック" charset="0"/>
              </a:rPr>
              <a:t>Range of concentrations measurable</a:t>
            </a:r>
            <a:r>
              <a:rPr lang="en-US" sz="2000" i="0" dirty="0">
                <a:solidFill>
                  <a:srgbClr val="000000"/>
                </a:solidFill>
                <a:latin typeface="Calibri"/>
                <a:cs typeface="ＭＳ Ｐゴシック" charset="0"/>
              </a:rPr>
              <a:t> (e.g. from 10 to &gt;10</a:t>
            </a:r>
            <a:r>
              <a:rPr lang="en-US" sz="2000" i="0" baseline="30000" dirty="0">
                <a:solidFill>
                  <a:srgbClr val="000000"/>
                </a:solidFill>
                <a:latin typeface="Calibri"/>
                <a:cs typeface="ＭＳ Ｐゴシック" charset="0"/>
              </a:rPr>
              <a:t>6</a:t>
            </a:r>
            <a:r>
              <a:rPr lang="en-US" sz="2000" i="0" dirty="0">
                <a:solidFill>
                  <a:srgbClr val="000000"/>
                </a:solidFill>
                <a:latin typeface="Calibri"/>
                <a:cs typeface="ＭＳ Ｐゴシック" charset="0"/>
              </a:rPr>
              <a:t> Bq.kg</a:t>
            </a:r>
            <a:r>
              <a:rPr lang="en-US" sz="2000" i="0" baseline="30000" dirty="0">
                <a:solidFill>
                  <a:srgbClr val="000000"/>
                </a:solidFill>
                <a:latin typeface="Calibri"/>
                <a:cs typeface="ＭＳ Ｐゴシック" charset="0"/>
              </a:rPr>
              <a:t>-1</a:t>
            </a:r>
            <a:r>
              <a:rPr lang="en-US" sz="2000" i="0" dirty="0">
                <a:solidFill>
                  <a:srgbClr val="000000"/>
                </a:solidFill>
                <a:latin typeface="Calibri"/>
                <a:cs typeface="ＭＳ Ｐゴシック" charset="0"/>
              </a:rPr>
              <a:t>)</a:t>
            </a:r>
            <a:endParaRPr lang="en-US" sz="2000" i="0" noProof="1">
              <a:solidFill>
                <a:srgbClr val="000000"/>
              </a:solidFill>
              <a:latin typeface="Calibri" pitchFamily="34" charset="0"/>
            </a:endParaRPr>
          </a:p>
          <a:p>
            <a:pPr marL="742950" lvl="2" indent="-342900" algn="just">
              <a:spcBef>
                <a:spcPct val="20000"/>
              </a:spcBef>
              <a:buClr>
                <a:srgbClr val="000000"/>
              </a:buClr>
              <a:buSzPct val="110000"/>
              <a:buFont typeface="Wingdings" panose="05000000000000000000" pitchFamily="2" charset="2"/>
              <a:buChar char="§"/>
              <a:defRPr/>
            </a:pPr>
            <a:r>
              <a:rPr lang="en-US" sz="2200" i="0" noProof="1">
                <a:solidFill>
                  <a:srgbClr val="000000"/>
                </a:solidFill>
                <a:latin typeface="Calibri" pitchFamily="34" charset="0"/>
              </a:rPr>
              <a:t>technique complexity</a:t>
            </a:r>
          </a:p>
          <a:p>
            <a:pPr marL="742950" lvl="2" indent="-342900" algn="just">
              <a:spcBef>
                <a:spcPct val="20000"/>
              </a:spcBef>
              <a:buClr>
                <a:srgbClr val="000000"/>
              </a:buClr>
              <a:buSzPct val="110000"/>
              <a:buFont typeface="Wingdings" panose="05000000000000000000" pitchFamily="2" charset="2"/>
              <a:buChar char="§"/>
              <a:defRPr/>
            </a:pPr>
            <a:r>
              <a:rPr lang="en-US" sz="2200" i="0" noProof="1">
                <a:solidFill>
                  <a:srgbClr val="000000"/>
                </a:solidFill>
                <a:latin typeface="Calibri" pitchFamily="34" charset="0"/>
              </a:rPr>
              <a:t>costs</a:t>
            </a:r>
          </a:p>
        </p:txBody>
      </p:sp>
    </p:spTree>
    <p:extLst>
      <p:ext uri="{BB962C8B-B14F-4D97-AF65-F5344CB8AC3E}">
        <p14:creationId xmlns:p14="http://schemas.microsoft.com/office/powerpoint/2010/main" val="1842984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599B14-AFDC-464A-B58C-96BF02214AF9}"/>
              </a:ext>
            </a:extLst>
          </p:cNvPr>
          <p:cNvSpPr/>
          <p:nvPr/>
        </p:nvSpPr>
        <p:spPr>
          <a:xfrm>
            <a:off x="1" y="407268"/>
            <a:ext cx="3649210" cy="725246"/>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Analytical Techniques-</a:t>
            </a:r>
          </a:p>
          <a:p>
            <a:pPr algn="ctr"/>
            <a:r>
              <a:rPr lang="en-US" sz="2600" dirty="0">
                <a:latin typeface="Calibri" panose="020F0502020204030204" pitchFamily="34" charset="0"/>
                <a:cs typeface="Calibri" panose="020F0502020204030204" pitchFamily="34" charset="0"/>
              </a:rPr>
              <a:t>Gamma Spectrometry</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CDB5DAC0-A931-43DC-8B8B-ADCA946D770F}"/>
              </a:ext>
            </a:extLst>
          </p:cNvPr>
          <p:cNvSpPr txBox="1">
            <a:spLocks noChangeArrowheads="1"/>
          </p:cNvSpPr>
          <p:nvPr/>
        </p:nvSpPr>
        <p:spPr>
          <a:xfrm>
            <a:off x="243081" y="1854624"/>
            <a:ext cx="4756757" cy="4243126"/>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80000"/>
              </a:lnSpc>
            </a:pPr>
            <a:r>
              <a:rPr lang="en-US" altLang="en-US" sz="2200" dirty="0">
                <a:latin typeface="Calibri" pitchFamily="34" charset="0"/>
              </a:rPr>
              <a:t>Gamma spectrometry can detect and measure multiple radionuclides at the same time </a:t>
            </a:r>
          </a:p>
          <a:p>
            <a:pPr algn="just">
              <a:lnSpc>
                <a:spcPct val="80000"/>
              </a:lnSpc>
            </a:pPr>
            <a:endParaRPr lang="en-US" altLang="en-US" sz="2200" dirty="0">
              <a:latin typeface="Calibri" pitchFamily="34" charset="0"/>
            </a:endParaRPr>
          </a:p>
          <a:p>
            <a:pPr algn="just">
              <a:lnSpc>
                <a:spcPct val="80000"/>
              </a:lnSpc>
            </a:pPr>
            <a:r>
              <a:rPr lang="en-US" altLang="en-US" sz="2200" dirty="0">
                <a:latin typeface="Calibri" pitchFamily="34" charset="0"/>
              </a:rPr>
              <a:t>Relatively simple sample preparation</a:t>
            </a:r>
          </a:p>
          <a:p>
            <a:pPr algn="just">
              <a:lnSpc>
                <a:spcPct val="80000"/>
              </a:lnSpc>
            </a:pPr>
            <a:endParaRPr lang="en-US" altLang="en-US" sz="2200" dirty="0">
              <a:latin typeface="Calibri" pitchFamily="34" charset="0"/>
            </a:endParaRPr>
          </a:p>
          <a:p>
            <a:pPr algn="just">
              <a:lnSpc>
                <a:spcPct val="80000"/>
              </a:lnSpc>
            </a:pPr>
            <a:r>
              <a:rPr lang="en-US" altLang="en-US" sz="2200" dirty="0">
                <a:latin typeface="Calibri" pitchFamily="34" charset="0"/>
              </a:rPr>
              <a:t>Relatively short counting times (4-8 hours)</a:t>
            </a:r>
          </a:p>
          <a:p>
            <a:pPr algn="just">
              <a:lnSpc>
                <a:spcPct val="80000"/>
              </a:lnSpc>
            </a:pPr>
            <a:endParaRPr lang="en-US" altLang="en-US" sz="2200" dirty="0">
              <a:latin typeface="Calibri" pitchFamily="34" charset="0"/>
            </a:endParaRPr>
          </a:p>
          <a:p>
            <a:pPr algn="just">
              <a:lnSpc>
                <a:spcPct val="80000"/>
              </a:lnSpc>
            </a:pPr>
            <a:r>
              <a:rPr lang="en-US" altLang="en-US" sz="2200" dirty="0">
                <a:latin typeface="Calibri" pitchFamily="34" charset="0"/>
              </a:rPr>
              <a:t>Different instrument required for low energy gamma emitters (mainly for </a:t>
            </a:r>
            <a:r>
              <a:rPr lang="en-US" altLang="en-US" sz="2200" baseline="30000" dirty="0">
                <a:latin typeface="Calibri" pitchFamily="34" charset="0"/>
              </a:rPr>
              <a:t>238</a:t>
            </a:r>
            <a:r>
              <a:rPr lang="en-US" altLang="en-US" sz="2200" dirty="0">
                <a:latin typeface="Calibri" pitchFamily="34" charset="0"/>
              </a:rPr>
              <a:t>U, </a:t>
            </a:r>
            <a:r>
              <a:rPr lang="en-US" altLang="en-US" sz="2200" baseline="30000" dirty="0">
                <a:latin typeface="Calibri" pitchFamily="34" charset="0"/>
              </a:rPr>
              <a:t>235</a:t>
            </a:r>
            <a:r>
              <a:rPr lang="en-US" altLang="en-US" sz="2200" dirty="0">
                <a:latin typeface="Calibri" pitchFamily="34" charset="0"/>
              </a:rPr>
              <a:t>U, </a:t>
            </a:r>
            <a:r>
              <a:rPr lang="en-US" altLang="en-US" sz="2200" baseline="30000" dirty="0">
                <a:latin typeface="Calibri" pitchFamily="34" charset="0"/>
              </a:rPr>
              <a:t>210</a:t>
            </a:r>
            <a:r>
              <a:rPr lang="en-US" altLang="en-US" sz="2200" dirty="0">
                <a:latin typeface="Calibri" pitchFamily="34" charset="0"/>
              </a:rPr>
              <a:t>Pb)</a:t>
            </a:r>
          </a:p>
          <a:p>
            <a:pPr algn="just">
              <a:lnSpc>
                <a:spcPct val="80000"/>
              </a:lnSpc>
            </a:pPr>
            <a:endParaRPr lang="en-US" altLang="en-US" sz="2200" dirty="0">
              <a:latin typeface="Calibri" pitchFamily="34" charset="0"/>
            </a:endParaRPr>
          </a:p>
          <a:p>
            <a:pPr algn="just">
              <a:lnSpc>
                <a:spcPct val="80000"/>
              </a:lnSpc>
            </a:pPr>
            <a:r>
              <a:rPr lang="en-US" altLang="en-US" sz="2200" dirty="0">
                <a:latin typeface="Calibri" pitchFamily="34" charset="0"/>
              </a:rPr>
              <a:t>Relatively inexpensive</a:t>
            </a:r>
          </a:p>
        </p:txBody>
      </p:sp>
      <p:pic>
        <p:nvPicPr>
          <p:cNvPr id="4" name="Picture 4">
            <a:extLst>
              <a:ext uri="{FF2B5EF4-FFF2-40B4-BE49-F238E27FC236}">
                <a16:creationId xmlns:a16="http://schemas.microsoft.com/office/drawing/2014/main" id="{F5A9A84C-A8DE-4328-8F05-D1A2391C71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3196" y="1815890"/>
            <a:ext cx="3425444" cy="4281860"/>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3175">
                <a:solidFill>
                  <a:schemeClr val="tx1"/>
                </a:solidFill>
                <a:miter lim="800000"/>
                <a:headEnd type="none" w="sm" len="sm"/>
                <a:tailEnd type="none" w="sm" len="sm"/>
              </a14:hiddenLine>
            </a:ext>
          </a:extLst>
        </p:spPr>
      </p:pic>
    </p:spTree>
    <p:extLst>
      <p:ext uri="{BB962C8B-B14F-4D97-AF65-F5344CB8AC3E}">
        <p14:creationId xmlns:p14="http://schemas.microsoft.com/office/powerpoint/2010/main" val="4098846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530E85E-618D-4828-BC03-7443D723E6E0}"/>
              </a:ext>
            </a:extLst>
          </p:cNvPr>
          <p:cNvSpPr/>
          <p:nvPr/>
        </p:nvSpPr>
        <p:spPr>
          <a:xfrm>
            <a:off x="1" y="407268"/>
            <a:ext cx="3649210" cy="725246"/>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Analytical Techniques-</a:t>
            </a:r>
          </a:p>
          <a:p>
            <a:pPr algn="ctr"/>
            <a:r>
              <a:rPr lang="en-US" sz="2600" dirty="0">
                <a:latin typeface="Calibri" panose="020F0502020204030204" pitchFamily="34" charset="0"/>
                <a:cs typeface="Calibri" panose="020F0502020204030204" pitchFamily="34" charset="0"/>
              </a:rPr>
              <a:t>Alpha Spectrometry</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DB56B8A0-5EA3-4F67-9259-110A94F20941}"/>
              </a:ext>
            </a:extLst>
          </p:cNvPr>
          <p:cNvSpPr txBox="1">
            <a:spLocks noChangeArrowheads="1"/>
          </p:cNvSpPr>
          <p:nvPr/>
        </p:nvSpPr>
        <p:spPr>
          <a:xfrm>
            <a:off x="375216" y="2047612"/>
            <a:ext cx="4532344" cy="401762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
            </a:pPr>
            <a:r>
              <a:rPr lang="en-US" altLang="en-US" sz="2200" dirty="0">
                <a:latin typeface="Calibri" pitchFamily="34" charset="0"/>
              </a:rPr>
              <a:t>Key method for identifying alpha emitters</a:t>
            </a:r>
          </a:p>
          <a:p>
            <a:pPr algn="just">
              <a:buFont typeface="Wingdings" panose="05000000000000000000" pitchFamily="2" charset="2"/>
              <a:buChar char="§"/>
            </a:pPr>
            <a:r>
              <a:rPr lang="en-US" altLang="en-US" sz="2200" dirty="0">
                <a:latin typeface="Calibri" pitchFamily="34" charset="0"/>
              </a:rPr>
              <a:t>Suitable for measuring very low concentrations</a:t>
            </a:r>
          </a:p>
          <a:p>
            <a:pPr algn="just">
              <a:buFont typeface="Wingdings" panose="05000000000000000000" pitchFamily="2" charset="2"/>
              <a:buChar char="§"/>
            </a:pPr>
            <a:r>
              <a:rPr lang="en-US" altLang="en-US" sz="2200" dirty="0">
                <a:latin typeface="Calibri" pitchFamily="34" charset="0"/>
              </a:rPr>
              <a:t>Complex sample preparation required - radiochemical extraction</a:t>
            </a:r>
          </a:p>
          <a:p>
            <a:pPr algn="just">
              <a:buFont typeface="Wingdings" panose="05000000000000000000" pitchFamily="2" charset="2"/>
              <a:buChar char="§"/>
            </a:pPr>
            <a:r>
              <a:rPr lang="en-US" altLang="en-US" sz="2200" dirty="0">
                <a:latin typeface="Calibri" pitchFamily="34" charset="0"/>
              </a:rPr>
              <a:t>Time consuming</a:t>
            </a:r>
          </a:p>
          <a:p>
            <a:pPr algn="just">
              <a:buFont typeface="Wingdings" panose="05000000000000000000" pitchFamily="2" charset="2"/>
              <a:buChar char="§"/>
            </a:pPr>
            <a:r>
              <a:rPr lang="en-US" altLang="en-US" sz="2200" dirty="0">
                <a:latin typeface="Calibri" pitchFamily="34" charset="0"/>
              </a:rPr>
              <a:t>Expensive</a:t>
            </a:r>
          </a:p>
        </p:txBody>
      </p:sp>
      <p:pic>
        <p:nvPicPr>
          <p:cNvPr id="4" name="Picture 8" descr="iSolo-Figure-2">
            <a:extLst>
              <a:ext uri="{FF2B5EF4-FFF2-40B4-BE49-F238E27FC236}">
                <a16:creationId xmlns:a16="http://schemas.microsoft.com/office/drawing/2014/main" id="{0C0D9D0E-49B6-40E5-B86D-4B5E8CA690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8400" y="1492589"/>
            <a:ext cx="3649211" cy="22833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109_0957">
            <a:extLst>
              <a:ext uri="{FF2B5EF4-FFF2-40B4-BE49-F238E27FC236}">
                <a16:creationId xmlns:a16="http://schemas.microsoft.com/office/drawing/2014/main" id="{7915BE82-4063-4561-9CE6-4B4CC7585A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555" y="4056426"/>
            <a:ext cx="3647056" cy="2478598"/>
          </a:xfrm>
          <a:prstGeom prst="rect">
            <a:avLst/>
          </a:prstGeom>
          <a:ln>
            <a:noFill/>
          </a:ln>
          <a:effectLst>
            <a:outerShdw blurRad="292100" dist="139700" dir="2700000" algn="tl" rotWithShape="0">
              <a:srgbClr val="333333">
                <a:alpha val="65000"/>
              </a:srgbClr>
            </a:outerShdw>
          </a:effectLst>
          <a:extLst/>
        </p:spPr>
      </p:pic>
    </p:spTree>
    <p:extLst>
      <p:ext uri="{BB962C8B-B14F-4D97-AF65-F5344CB8AC3E}">
        <p14:creationId xmlns:p14="http://schemas.microsoft.com/office/powerpoint/2010/main" val="26726316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38A0E0-9971-43E8-87EC-13F6E4E8B563}"/>
              </a:ext>
            </a:extLst>
          </p:cNvPr>
          <p:cNvSpPr/>
          <p:nvPr/>
        </p:nvSpPr>
        <p:spPr>
          <a:xfrm>
            <a:off x="1" y="407268"/>
            <a:ext cx="3649210" cy="725246"/>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Analytical Techniques-</a:t>
            </a:r>
          </a:p>
          <a:p>
            <a:pPr algn="ctr"/>
            <a:r>
              <a:rPr lang="en-US" sz="2600" dirty="0">
                <a:latin typeface="Calibri" panose="020F0502020204030204" pitchFamily="34" charset="0"/>
                <a:cs typeface="Calibri" panose="020F0502020204030204" pitchFamily="34" charset="0"/>
              </a:rPr>
              <a:t>Proportional counting</a:t>
            </a:r>
            <a:endParaRPr lang="en-GB" sz="2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F4C8D63-5E76-4DAB-A8D4-C3A6BD2F92C3}"/>
              </a:ext>
            </a:extLst>
          </p:cNvPr>
          <p:cNvSpPr txBox="1">
            <a:spLocks/>
          </p:cNvSpPr>
          <p:nvPr/>
        </p:nvSpPr>
        <p:spPr>
          <a:xfrm>
            <a:off x="378949" y="1789209"/>
            <a:ext cx="3649210" cy="4421747"/>
          </a:xfrm>
          <a:prstGeom prst="rect">
            <a:avLst/>
          </a:prstGeom>
        </p:spPr>
        <p:txBody>
          <a:bodyPr>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
            </a:pPr>
            <a:r>
              <a:rPr lang="en-GB" sz="2200" dirty="0">
                <a:latin typeface="Calibri" panose="020F0502020204030204" pitchFamily="34" charset="0"/>
                <a:cs typeface="Calibri" panose="020F0502020204030204" pitchFamily="34" charset="0"/>
              </a:rPr>
              <a:t>Provides information on alpha and beta content</a:t>
            </a:r>
          </a:p>
          <a:p>
            <a:pPr algn="just">
              <a:buFont typeface="Wingdings" panose="05000000000000000000" pitchFamily="2" charset="2"/>
              <a:buChar char="§"/>
            </a:pPr>
            <a:endParaRPr lang="en-GB" sz="2200" dirty="0">
              <a:latin typeface="Calibri" panose="020F0502020204030204" pitchFamily="34" charset="0"/>
              <a:cs typeface="Calibri" panose="020F0502020204030204" pitchFamily="34" charset="0"/>
            </a:endParaRPr>
          </a:p>
          <a:p>
            <a:pPr algn="just">
              <a:buFont typeface="Wingdings" panose="05000000000000000000" pitchFamily="2" charset="2"/>
              <a:buChar char="§"/>
            </a:pPr>
            <a:r>
              <a:rPr lang="en-GB" sz="2200" dirty="0">
                <a:latin typeface="Calibri" panose="020F0502020204030204" pitchFamily="34" charset="0"/>
                <a:cs typeface="Calibri" panose="020F0502020204030204" pitchFamily="34" charset="0"/>
              </a:rPr>
              <a:t>Cannot identity radionuclides</a:t>
            </a:r>
          </a:p>
          <a:p>
            <a:pPr algn="just">
              <a:buFont typeface="Wingdings" panose="05000000000000000000" pitchFamily="2" charset="2"/>
              <a:buChar char="§"/>
            </a:pPr>
            <a:endParaRPr lang="en-GB" sz="2200" dirty="0">
              <a:latin typeface="Calibri" panose="020F0502020204030204" pitchFamily="34" charset="0"/>
              <a:cs typeface="Calibri" panose="020F0502020204030204" pitchFamily="34" charset="0"/>
            </a:endParaRPr>
          </a:p>
          <a:p>
            <a:pPr algn="just">
              <a:buFont typeface="Wingdings" panose="05000000000000000000" pitchFamily="2" charset="2"/>
              <a:buChar char="§"/>
            </a:pPr>
            <a:r>
              <a:rPr lang="en-GB" sz="2200" dirty="0">
                <a:latin typeface="Calibri" panose="020F0502020204030204" pitchFamily="34" charset="0"/>
                <a:cs typeface="Calibri" panose="020F0502020204030204" pitchFamily="34" charset="0"/>
              </a:rPr>
              <a:t>Relatively simple sample preparation (thin layer)</a:t>
            </a:r>
          </a:p>
          <a:p>
            <a:pPr algn="just">
              <a:buFont typeface="Wingdings" panose="05000000000000000000" pitchFamily="2" charset="2"/>
              <a:buChar char="§"/>
            </a:pPr>
            <a:endParaRPr lang="en-GB" sz="2200" dirty="0">
              <a:latin typeface="Calibri" panose="020F0502020204030204" pitchFamily="34" charset="0"/>
              <a:cs typeface="Calibri" panose="020F0502020204030204" pitchFamily="34" charset="0"/>
            </a:endParaRPr>
          </a:p>
          <a:p>
            <a:pPr algn="just">
              <a:buFont typeface="Wingdings" panose="05000000000000000000" pitchFamily="2" charset="2"/>
              <a:buChar char="§"/>
            </a:pPr>
            <a:r>
              <a:rPr lang="en-GB" sz="2200" dirty="0">
                <a:latin typeface="Calibri" panose="020F0502020204030204" pitchFamily="34" charset="0"/>
                <a:cs typeface="Calibri" panose="020F0502020204030204" pitchFamily="34" charset="0"/>
              </a:rPr>
              <a:t>Relatively short count times</a:t>
            </a:r>
          </a:p>
          <a:p>
            <a:pPr algn="just">
              <a:buFont typeface="Wingdings" panose="05000000000000000000" pitchFamily="2" charset="2"/>
              <a:buChar char="§"/>
            </a:pPr>
            <a:endParaRPr lang="en-GB" sz="2200" dirty="0">
              <a:latin typeface="Calibri" panose="020F0502020204030204" pitchFamily="34" charset="0"/>
              <a:cs typeface="Calibri" panose="020F0502020204030204" pitchFamily="34" charset="0"/>
            </a:endParaRPr>
          </a:p>
          <a:p>
            <a:pPr algn="just">
              <a:buFont typeface="Wingdings" panose="05000000000000000000" pitchFamily="2" charset="2"/>
              <a:buChar char="§"/>
            </a:pPr>
            <a:r>
              <a:rPr lang="en-GB" sz="2200" dirty="0">
                <a:latin typeface="Calibri" panose="020F0502020204030204" pitchFamily="34" charset="0"/>
                <a:cs typeface="Calibri" panose="020F0502020204030204" pitchFamily="34" charset="0"/>
              </a:rPr>
              <a:t>Relatively inexpensive</a:t>
            </a:r>
          </a:p>
          <a:p>
            <a:endParaRPr lang="en-GB" sz="2800" dirty="0"/>
          </a:p>
        </p:txBody>
      </p:sp>
      <p:pic>
        <p:nvPicPr>
          <p:cNvPr id="4" name="Picture 3" descr="C:\Meus documentos\SERIN\Fotos\Fotos do Laboratório\MVC-854S.JPG">
            <a:extLst>
              <a:ext uri="{FF2B5EF4-FFF2-40B4-BE49-F238E27FC236}">
                <a16:creationId xmlns:a16="http://schemas.microsoft.com/office/drawing/2014/main" id="{8121241D-D840-410C-99CE-BB552A573F65}"/>
              </a:ext>
            </a:extLst>
          </p:cNvPr>
          <p:cNvPicPr>
            <a:picLocks noChangeAspect="1" noChangeArrowheads="1"/>
          </p:cNvPicPr>
          <p:nvPr/>
        </p:nvPicPr>
        <p:blipFill>
          <a:blip r:embed="rId2" cstate="print"/>
          <a:srcRect/>
          <a:stretch>
            <a:fillRect/>
          </a:stretch>
        </p:blipFill>
        <p:spPr bwMode="auto">
          <a:xfrm>
            <a:off x="5115842" y="1345045"/>
            <a:ext cx="3323391" cy="2492543"/>
          </a:xfrm>
          <a:prstGeom prst="rect">
            <a:avLst/>
          </a:prstGeom>
          <a:ln>
            <a:noFill/>
          </a:ln>
          <a:effectLst>
            <a:outerShdw blurRad="292100" dist="139700" dir="2700000" algn="tl" rotWithShape="0">
              <a:srgbClr val="333333">
                <a:alpha val="65000"/>
              </a:srgbClr>
            </a:outerShdw>
          </a:effectLst>
        </p:spPr>
      </p:pic>
      <p:pic>
        <p:nvPicPr>
          <p:cNvPr id="5" name="Picture 2">
            <a:extLst>
              <a:ext uri="{FF2B5EF4-FFF2-40B4-BE49-F238E27FC236}">
                <a16:creationId xmlns:a16="http://schemas.microsoft.com/office/drawing/2014/main" id="{AA3D3699-3610-4AFA-82B0-71DA93109A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4815" y="4000083"/>
            <a:ext cx="3324418" cy="24925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4300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1BBDD-424F-405E-8A28-976B2DEABEB8}"/>
              </a:ext>
            </a:extLst>
          </p:cNvPr>
          <p:cNvSpPr/>
          <p:nvPr/>
        </p:nvSpPr>
        <p:spPr>
          <a:xfrm>
            <a:off x="0" y="407268"/>
            <a:ext cx="4236439" cy="725246"/>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Analytical Techniques-</a:t>
            </a:r>
          </a:p>
          <a:p>
            <a:pPr algn="ctr"/>
            <a:r>
              <a:rPr lang="en-US" sz="2600" dirty="0">
                <a:latin typeface="Calibri" panose="020F0502020204030204" pitchFamily="34" charset="0"/>
                <a:cs typeface="Calibri" panose="020F0502020204030204" pitchFamily="34" charset="0"/>
              </a:rPr>
              <a:t>Liquid Scintillation Counters</a:t>
            </a:r>
            <a:endParaRPr lang="en-GB" sz="2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96A3CBBB-D92E-475A-A146-B0E081DA8033}"/>
              </a:ext>
            </a:extLst>
          </p:cNvPr>
          <p:cNvSpPr txBox="1">
            <a:spLocks/>
          </p:cNvSpPr>
          <p:nvPr/>
        </p:nvSpPr>
        <p:spPr>
          <a:xfrm>
            <a:off x="203134" y="1587249"/>
            <a:ext cx="4771537" cy="4863483"/>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GB" sz="2200" dirty="0">
                <a:latin typeface="Calibri" panose="020F0502020204030204" pitchFamily="34" charset="0"/>
                <a:cs typeface="Calibri" panose="020F0502020204030204" pitchFamily="34" charset="0"/>
              </a:rPr>
              <a:t>Provides information on alpha and beta content</a:t>
            </a:r>
          </a:p>
          <a:p>
            <a:pPr algn="just"/>
            <a:endParaRPr lang="en-GB" sz="2200" dirty="0">
              <a:latin typeface="Calibri" panose="020F0502020204030204" pitchFamily="34" charset="0"/>
              <a:cs typeface="Calibri" panose="020F0502020204030204" pitchFamily="34" charset="0"/>
            </a:endParaRPr>
          </a:p>
          <a:p>
            <a:pPr algn="just"/>
            <a:r>
              <a:rPr lang="en-GB" sz="2200" dirty="0">
                <a:latin typeface="Calibri" panose="020F0502020204030204" pitchFamily="34" charset="0"/>
                <a:cs typeface="Calibri" panose="020F0502020204030204" pitchFamily="34" charset="0"/>
              </a:rPr>
              <a:t>Cannot identity radionuclides</a:t>
            </a:r>
          </a:p>
          <a:p>
            <a:pPr algn="just"/>
            <a:endParaRPr lang="en-GB" sz="2200" dirty="0">
              <a:latin typeface="Calibri" panose="020F0502020204030204" pitchFamily="34" charset="0"/>
              <a:cs typeface="Calibri" panose="020F0502020204030204" pitchFamily="34" charset="0"/>
            </a:endParaRPr>
          </a:p>
          <a:p>
            <a:pPr algn="just"/>
            <a:r>
              <a:rPr lang="en-GB" sz="2200" dirty="0">
                <a:latin typeface="Calibri" panose="020F0502020204030204" pitchFamily="34" charset="0"/>
                <a:cs typeface="Calibri" panose="020F0502020204030204" pitchFamily="34" charset="0"/>
              </a:rPr>
              <a:t>Relatively simple sample preparation but needs to be put in solution</a:t>
            </a:r>
          </a:p>
          <a:p>
            <a:pPr algn="just"/>
            <a:endParaRPr lang="en-GB" sz="2200" dirty="0">
              <a:latin typeface="Calibri" panose="020F0502020204030204" pitchFamily="34" charset="0"/>
              <a:cs typeface="Calibri" panose="020F0502020204030204" pitchFamily="34" charset="0"/>
            </a:endParaRPr>
          </a:p>
          <a:p>
            <a:pPr algn="just"/>
            <a:r>
              <a:rPr lang="en-GB" sz="2200" dirty="0">
                <a:latin typeface="Calibri" panose="020F0502020204030204" pitchFamily="34" charset="0"/>
                <a:cs typeface="Calibri" panose="020F0502020204030204" pitchFamily="34" charset="0"/>
              </a:rPr>
              <a:t>Relatively short count times</a:t>
            </a:r>
          </a:p>
          <a:p>
            <a:pPr algn="just"/>
            <a:endParaRPr lang="en-GB" sz="2200" dirty="0">
              <a:latin typeface="Calibri" panose="020F0502020204030204" pitchFamily="34" charset="0"/>
              <a:cs typeface="Calibri" panose="020F0502020204030204" pitchFamily="34" charset="0"/>
            </a:endParaRPr>
          </a:p>
          <a:p>
            <a:pPr algn="just"/>
            <a:r>
              <a:rPr lang="en-GB" sz="2200" dirty="0">
                <a:latin typeface="Calibri" panose="020F0502020204030204" pitchFamily="34" charset="0"/>
                <a:cs typeface="Calibri" panose="020F0502020204030204" pitchFamily="34" charset="0"/>
              </a:rPr>
              <a:t>Relatively inexpensive</a:t>
            </a:r>
            <a:endParaRPr lang="en-GB" sz="2200" dirty="0"/>
          </a:p>
          <a:p>
            <a:endParaRPr lang="en-GB" dirty="0"/>
          </a:p>
        </p:txBody>
      </p:sp>
      <p:pic>
        <p:nvPicPr>
          <p:cNvPr id="4" name="Content Placeholder 12">
            <a:extLst>
              <a:ext uri="{FF2B5EF4-FFF2-40B4-BE49-F238E27FC236}">
                <a16:creationId xmlns:a16="http://schemas.microsoft.com/office/drawing/2014/main" id="{431B1308-3776-4C54-808D-FC9C40D4C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3471" y="1430876"/>
            <a:ext cx="3026855" cy="2275187"/>
          </a:xfrm>
          <a:prstGeom prst="rect">
            <a:avLst/>
          </a:prstGeom>
          <a:ln>
            <a:noFill/>
          </a:ln>
          <a:effectLst>
            <a:outerShdw blurRad="292100" dist="139700" dir="2700000" algn="tl" rotWithShape="0">
              <a:srgbClr val="333333">
                <a:alpha val="65000"/>
              </a:srgbClr>
            </a:outerShdw>
          </a:effectLst>
        </p:spPr>
      </p:pic>
      <p:pic>
        <p:nvPicPr>
          <p:cNvPr id="5" name="Content Placeholder 7">
            <a:extLst>
              <a:ext uri="{FF2B5EF4-FFF2-40B4-BE49-F238E27FC236}">
                <a16:creationId xmlns:a16="http://schemas.microsoft.com/office/drawing/2014/main" id="{DBA9AC4E-BF1E-4F85-B884-8ED46D18BA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5021" y="4122092"/>
            <a:ext cx="3597639" cy="217208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58244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5113B0-8793-46FE-BBC2-CFA50F1086C2}"/>
              </a:ext>
            </a:extLst>
          </p:cNvPr>
          <p:cNvSpPr/>
          <p:nvPr/>
        </p:nvSpPr>
        <p:spPr>
          <a:xfrm>
            <a:off x="0" y="583907"/>
            <a:ext cx="2055303" cy="515923"/>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Content</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F3C75D03-2AFF-4406-AED9-D10A74B6C3D7}"/>
              </a:ext>
            </a:extLst>
          </p:cNvPr>
          <p:cNvSpPr txBox="1">
            <a:spLocks noChangeArrowheads="1"/>
          </p:cNvSpPr>
          <p:nvPr/>
        </p:nvSpPr>
        <p:spPr>
          <a:xfrm>
            <a:off x="402815" y="1600900"/>
            <a:ext cx="5810607" cy="47244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en-US" sz="2800" dirty="0">
                <a:solidFill>
                  <a:schemeClr val="tx2">
                    <a:lumMod val="50000"/>
                  </a:schemeClr>
                </a:solidFill>
                <a:latin typeface="Calibri" pitchFamily="34" charset="0"/>
              </a:rPr>
              <a:t>NORM analysis – purposes</a:t>
            </a:r>
          </a:p>
          <a:p>
            <a:r>
              <a:rPr lang="en-US" altLang="en-US" sz="2800" dirty="0">
                <a:solidFill>
                  <a:schemeClr val="tx2">
                    <a:lumMod val="50000"/>
                  </a:schemeClr>
                </a:solidFill>
                <a:latin typeface="Calibri" pitchFamily="34" charset="0"/>
              </a:rPr>
              <a:t>Radionuclides of interest</a:t>
            </a:r>
          </a:p>
          <a:p>
            <a:r>
              <a:rPr lang="en-US" altLang="en-US" sz="2800" dirty="0">
                <a:solidFill>
                  <a:schemeClr val="tx2">
                    <a:lumMod val="50000"/>
                  </a:schemeClr>
                </a:solidFill>
                <a:latin typeface="Calibri" pitchFamily="34" charset="0"/>
              </a:rPr>
              <a:t>Sampling </a:t>
            </a:r>
          </a:p>
          <a:p>
            <a:r>
              <a:rPr lang="en-US" altLang="en-US" sz="2800" dirty="0">
                <a:solidFill>
                  <a:schemeClr val="tx2">
                    <a:lumMod val="50000"/>
                  </a:schemeClr>
                </a:solidFill>
                <a:latin typeface="Calibri" pitchFamily="34" charset="0"/>
              </a:rPr>
              <a:t>Analytical Techniques</a:t>
            </a:r>
          </a:p>
          <a:p>
            <a:r>
              <a:rPr lang="en-US" altLang="en-US" sz="2800" dirty="0">
                <a:solidFill>
                  <a:schemeClr val="tx2">
                    <a:lumMod val="50000"/>
                  </a:schemeClr>
                </a:solidFill>
                <a:latin typeface="Calibri" pitchFamily="34" charset="0"/>
              </a:rPr>
              <a:t>Key messages</a:t>
            </a:r>
          </a:p>
        </p:txBody>
      </p:sp>
    </p:spTree>
    <p:extLst>
      <p:ext uri="{BB962C8B-B14F-4D97-AF65-F5344CB8AC3E}">
        <p14:creationId xmlns:p14="http://schemas.microsoft.com/office/powerpoint/2010/main" val="2117890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B760E17-DFCC-47A1-BD28-4690F78E5167}"/>
              </a:ext>
            </a:extLst>
          </p:cNvPr>
          <p:cNvSpPr/>
          <p:nvPr/>
        </p:nvSpPr>
        <p:spPr>
          <a:xfrm>
            <a:off x="1" y="407268"/>
            <a:ext cx="4286774" cy="57424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Analytical Techniques- INAA</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525354A4-5AFC-4D2A-B1C6-08C3D4694996}"/>
              </a:ext>
            </a:extLst>
          </p:cNvPr>
          <p:cNvSpPr txBox="1">
            <a:spLocks noChangeArrowheads="1"/>
          </p:cNvSpPr>
          <p:nvPr/>
        </p:nvSpPr>
        <p:spPr>
          <a:xfrm>
            <a:off x="606355" y="1753918"/>
            <a:ext cx="7931290" cy="4419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90000"/>
              </a:lnSpc>
              <a:buFontTx/>
              <a:buNone/>
            </a:pPr>
            <a:r>
              <a:rPr lang="en-US" altLang="en-US" sz="2800" dirty="0">
                <a:latin typeface="Calibri" pitchFamily="34" charset="0"/>
              </a:rPr>
              <a:t>	</a:t>
            </a:r>
            <a:r>
              <a:rPr lang="en-US" altLang="en-US" sz="2400" dirty="0">
                <a:latin typeface="Calibri" pitchFamily="34" charset="0"/>
              </a:rPr>
              <a:t>Instrumental neutron activation analysis (INAA):</a:t>
            </a:r>
          </a:p>
          <a:p>
            <a:pPr algn="just">
              <a:lnSpc>
                <a:spcPct val="90000"/>
              </a:lnSpc>
              <a:buFont typeface="Wingdings" panose="05000000000000000000" pitchFamily="2" charset="2"/>
              <a:buChar char="§"/>
            </a:pPr>
            <a:endParaRPr lang="en-US" altLang="en-US" sz="2400" dirty="0">
              <a:latin typeface="Calibri" pitchFamily="34" charset="0"/>
            </a:endParaRPr>
          </a:p>
          <a:p>
            <a:pPr algn="just">
              <a:lnSpc>
                <a:spcPct val="90000"/>
              </a:lnSpc>
              <a:buFont typeface="Wingdings" panose="05000000000000000000" pitchFamily="2" charset="2"/>
              <a:buChar char="§"/>
            </a:pPr>
            <a:r>
              <a:rPr lang="en-US" altLang="en-US" sz="2400" dirty="0">
                <a:latin typeface="Calibri" pitchFamily="34" charset="0"/>
              </a:rPr>
              <a:t>A highly sensitive technique</a:t>
            </a:r>
          </a:p>
          <a:p>
            <a:pPr algn="just">
              <a:lnSpc>
                <a:spcPct val="90000"/>
              </a:lnSpc>
              <a:buFont typeface="Wingdings" panose="05000000000000000000" pitchFamily="2" charset="2"/>
              <a:buChar char="§"/>
            </a:pPr>
            <a:endParaRPr lang="en-US" altLang="en-US" sz="2400" dirty="0">
              <a:latin typeface="Calibri" pitchFamily="34" charset="0"/>
            </a:endParaRPr>
          </a:p>
          <a:p>
            <a:pPr algn="just">
              <a:lnSpc>
                <a:spcPct val="90000"/>
              </a:lnSpc>
              <a:buFont typeface="Wingdings" panose="05000000000000000000" pitchFamily="2" charset="2"/>
              <a:buChar char="§"/>
            </a:pPr>
            <a:r>
              <a:rPr lang="en-US" altLang="en-US" sz="2400" dirty="0">
                <a:latin typeface="Calibri" pitchFamily="34" charset="0"/>
              </a:rPr>
              <a:t>The sample material is irradiated by neutrons in a nuclear reactor.</a:t>
            </a:r>
          </a:p>
          <a:p>
            <a:pPr algn="just">
              <a:lnSpc>
                <a:spcPct val="90000"/>
              </a:lnSpc>
              <a:buFont typeface="Wingdings" panose="05000000000000000000" pitchFamily="2" charset="2"/>
              <a:buChar char="§"/>
            </a:pPr>
            <a:endParaRPr lang="en-US" altLang="en-US" sz="2400" dirty="0">
              <a:latin typeface="Calibri" pitchFamily="34" charset="0"/>
            </a:endParaRPr>
          </a:p>
          <a:p>
            <a:pPr algn="just">
              <a:lnSpc>
                <a:spcPct val="90000"/>
              </a:lnSpc>
              <a:buFont typeface="Wingdings" panose="05000000000000000000" pitchFamily="2" charset="2"/>
              <a:buChar char="§"/>
            </a:pPr>
            <a:r>
              <a:rPr lang="en-US" altLang="en-US" sz="2400" dirty="0">
                <a:latin typeface="Calibri" pitchFamily="34" charset="0"/>
              </a:rPr>
              <a:t>Activation products are formed and  are then assessed using gamma spectroscopy.</a:t>
            </a:r>
          </a:p>
        </p:txBody>
      </p:sp>
    </p:spTree>
    <p:extLst>
      <p:ext uri="{BB962C8B-B14F-4D97-AF65-F5344CB8AC3E}">
        <p14:creationId xmlns:p14="http://schemas.microsoft.com/office/powerpoint/2010/main" val="3840440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EAF83A-6720-491D-B8E2-652A857CE47F}"/>
              </a:ext>
            </a:extLst>
          </p:cNvPr>
          <p:cNvSpPr/>
          <p:nvPr/>
        </p:nvSpPr>
        <p:spPr>
          <a:xfrm>
            <a:off x="0" y="407268"/>
            <a:ext cx="5025005"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Other Analytical Techniques-XRF</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20F1846E-D283-4E7D-A89C-E6D601AE1370}"/>
              </a:ext>
            </a:extLst>
          </p:cNvPr>
          <p:cNvSpPr txBox="1">
            <a:spLocks noChangeArrowheads="1"/>
          </p:cNvSpPr>
          <p:nvPr/>
        </p:nvSpPr>
        <p:spPr>
          <a:xfrm>
            <a:off x="594473" y="1567957"/>
            <a:ext cx="7955054" cy="4800600"/>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90000"/>
              </a:lnSpc>
              <a:buFont typeface="Arial" panose="020B0604020202020204" pitchFamily="34" charset="0"/>
              <a:buNone/>
            </a:pPr>
            <a:r>
              <a:rPr lang="en-US" altLang="en-US" sz="2400" dirty="0">
                <a:latin typeface="Calibri" pitchFamily="34" charset="0"/>
              </a:rPr>
              <a:t>The XRF (X ray fluorescence spectrometry) method is well suited to the rapid determination of elemental uranium and thorium concentrations in solid samples</a:t>
            </a:r>
          </a:p>
          <a:p>
            <a:pPr algn="just">
              <a:lnSpc>
                <a:spcPct val="90000"/>
              </a:lnSpc>
            </a:pPr>
            <a:endParaRPr lang="en-US" altLang="en-US" sz="2400" dirty="0">
              <a:latin typeface="Calibri" pitchFamily="34" charset="0"/>
            </a:endParaRPr>
          </a:p>
          <a:p>
            <a:pPr algn="just">
              <a:lnSpc>
                <a:spcPct val="90000"/>
              </a:lnSpc>
            </a:pPr>
            <a:r>
              <a:rPr lang="en-US" altLang="en-US" sz="2400" dirty="0">
                <a:latin typeface="Calibri" pitchFamily="34" charset="0"/>
              </a:rPr>
              <a:t>Total U and Th can be detected to very low levels e.g. 1-2 ppm</a:t>
            </a:r>
          </a:p>
          <a:p>
            <a:pPr algn="just">
              <a:lnSpc>
                <a:spcPct val="90000"/>
              </a:lnSpc>
            </a:pPr>
            <a:endParaRPr lang="en-US" altLang="en-US" sz="2400" dirty="0">
              <a:latin typeface="Calibri" pitchFamily="34" charset="0"/>
            </a:endParaRPr>
          </a:p>
          <a:p>
            <a:pPr algn="just">
              <a:lnSpc>
                <a:spcPct val="90000"/>
              </a:lnSpc>
            </a:pPr>
            <a:r>
              <a:rPr lang="en-US" altLang="en-US" sz="2400" dirty="0">
                <a:latin typeface="Calibri" pitchFamily="34" charset="0"/>
              </a:rPr>
              <a:t>The method is useful as a screening technique</a:t>
            </a:r>
          </a:p>
          <a:p>
            <a:pPr algn="just">
              <a:lnSpc>
                <a:spcPct val="90000"/>
              </a:lnSpc>
            </a:pPr>
            <a:endParaRPr lang="en-US" altLang="en-US" sz="2400" dirty="0">
              <a:latin typeface="Calibri" pitchFamily="34" charset="0"/>
            </a:endParaRPr>
          </a:p>
          <a:p>
            <a:pPr algn="just">
              <a:lnSpc>
                <a:spcPct val="90000"/>
              </a:lnSpc>
            </a:pPr>
            <a:r>
              <a:rPr lang="en-US" altLang="en-US" sz="2400" dirty="0">
                <a:latin typeface="Calibri" pitchFamily="34" charset="0"/>
              </a:rPr>
              <a:t>The calibration of the XRF must be specific to the type of material being analyzed e.g. mineral ore, soils, scale, sludge etc.</a:t>
            </a:r>
          </a:p>
        </p:txBody>
      </p:sp>
    </p:spTree>
    <p:extLst>
      <p:ext uri="{BB962C8B-B14F-4D97-AF65-F5344CB8AC3E}">
        <p14:creationId xmlns:p14="http://schemas.microsoft.com/office/powerpoint/2010/main" val="1168760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7BB6510-60ED-4CB0-979E-092CC10A0E61}"/>
              </a:ext>
            </a:extLst>
          </p:cNvPr>
          <p:cNvSpPr/>
          <p:nvPr/>
        </p:nvSpPr>
        <p:spPr>
          <a:xfrm>
            <a:off x="0" y="407268"/>
            <a:ext cx="5452844"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Other Analytical Techniques-ICP-AES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049A3514-A392-420C-8C14-321663C1D319}"/>
              </a:ext>
            </a:extLst>
          </p:cNvPr>
          <p:cNvSpPr txBox="1">
            <a:spLocks noChangeArrowheads="1"/>
          </p:cNvSpPr>
          <p:nvPr/>
        </p:nvSpPr>
        <p:spPr>
          <a:xfrm>
            <a:off x="576550" y="1614798"/>
            <a:ext cx="7820829" cy="489654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Tx/>
              <a:buNone/>
            </a:pPr>
            <a:r>
              <a:rPr lang="en-US" altLang="en-US" sz="2800" dirty="0">
                <a:latin typeface="Calibri" pitchFamily="34" charset="0"/>
              </a:rPr>
              <a:t> </a:t>
            </a:r>
            <a:r>
              <a:rPr lang="en-US" altLang="en-US" sz="2400" dirty="0">
                <a:latin typeface="Calibri" pitchFamily="34" charset="0"/>
              </a:rPr>
              <a:t>Inductively coupled plasma atomic emission spectroscopy (ICP-AES): </a:t>
            </a:r>
          </a:p>
          <a:p>
            <a:pPr algn="just">
              <a:buFontTx/>
              <a:buNone/>
            </a:pPr>
            <a:r>
              <a:rPr lang="en-US" altLang="en-US" sz="2400" dirty="0">
                <a:latin typeface="Calibri" pitchFamily="34" charset="0"/>
              </a:rPr>
              <a:t>	</a:t>
            </a:r>
          </a:p>
          <a:p>
            <a:pPr algn="just"/>
            <a:r>
              <a:rPr lang="en-US" altLang="en-US" sz="2400" dirty="0">
                <a:latin typeface="Calibri" pitchFamily="34" charset="0"/>
              </a:rPr>
              <a:t>Used for the chemical analysis of aqueous solutions of rocks and other materials </a:t>
            </a:r>
          </a:p>
          <a:p>
            <a:pPr algn="just"/>
            <a:endParaRPr lang="en-US" altLang="en-US" sz="2400" dirty="0">
              <a:latin typeface="Calibri" pitchFamily="34" charset="0"/>
            </a:endParaRPr>
          </a:p>
          <a:p>
            <a:pPr algn="just"/>
            <a:r>
              <a:rPr lang="en-US" altLang="en-US" sz="2400" dirty="0">
                <a:latin typeface="Calibri" pitchFamily="34" charset="0"/>
              </a:rPr>
              <a:t>Suitable for the determination of a wide range of major elements and a limited number of trace elements</a:t>
            </a:r>
            <a:r>
              <a:rPr lang="en-US" altLang="en-US" sz="2400" dirty="0">
                <a:solidFill>
                  <a:srgbClr val="003399"/>
                </a:solidFill>
                <a:latin typeface="Calibri" pitchFamily="34" charset="0"/>
              </a:rPr>
              <a:t>.</a:t>
            </a:r>
          </a:p>
          <a:p>
            <a:pPr algn="just">
              <a:buFontTx/>
              <a:buNone/>
            </a:pPr>
            <a:endParaRPr lang="en-US" altLang="en-US" sz="2800" dirty="0">
              <a:solidFill>
                <a:srgbClr val="003399"/>
              </a:solidFill>
              <a:latin typeface="Calibri" pitchFamily="34" charset="0"/>
            </a:endParaRPr>
          </a:p>
        </p:txBody>
      </p:sp>
    </p:spTree>
    <p:extLst>
      <p:ext uri="{BB962C8B-B14F-4D97-AF65-F5344CB8AC3E}">
        <p14:creationId xmlns:p14="http://schemas.microsoft.com/office/powerpoint/2010/main" val="413915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540EB5-FE54-4CE1-9558-D86742EBECD3}"/>
              </a:ext>
            </a:extLst>
          </p:cNvPr>
          <p:cNvSpPr/>
          <p:nvPr/>
        </p:nvSpPr>
        <p:spPr>
          <a:xfrm>
            <a:off x="0" y="407268"/>
            <a:ext cx="5452844"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Other Analytical Techniques-ICP-MS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69192A0D-70A0-4AA1-A665-410866160843}"/>
              </a:ext>
            </a:extLst>
          </p:cNvPr>
          <p:cNvSpPr txBox="1">
            <a:spLocks noChangeArrowheads="1"/>
          </p:cNvSpPr>
          <p:nvPr/>
        </p:nvSpPr>
        <p:spPr>
          <a:xfrm>
            <a:off x="521597" y="1725685"/>
            <a:ext cx="7590557" cy="4648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Tx/>
              <a:buNone/>
            </a:pPr>
            <a:r>
              <a:rPr lang="en-US" altLang="en-US" sz="3600" dirty="0">
                <a:solidFill>
                  <a:srgbClr val="003399"/>
                </a:solidFill>
                <a:latin typeface="Calibri" pitchFamily="34" charset="0"/>
              </a:rPr>
              <a:t>	</a:t>
            </a:r>
            <a:r>
              <a:rPr lang="en-US" altLang="en-US" sz="2400" dirty="0">
                <a:latin typeface="Calibri" pitchFamily="34" charset="0"/>
              </a:rPr>
              <a:t>Inductively coupled plasma mass spectroscopy (ICP-MS):</a:t>
            </a:r>
          </a:p>
          <a:p>
            <a:pPr algn="just">
              <a:buFontTx/>
              <a:buNone/>
            </a:pPr>
            <a:endParaRPr lang="en-US" altLang="en-US" sz="2400" dirty="0">
              <a:latin typeface="Calibri" pitchFamily="34" charset="0"/>
            </a:endParaRPr>
          </a:p>
          <a:p>
            <a:pPr algn="just"/>
            <a:r>
              <a:rPr lang="en-US" altLang="en-US" sz="2400" dirty="0">
                <a:latin typeface="Calibri" pitchFamily="34" charset="0"/>
              </a:rPr>
              <a:t>ICP-MS can be used to determine trace elements at environmental levels.</a:t>
            </a:r>
          </a:p>
          <a:p>
            <a:pPr algn="just">
              <a:buFontTx/>
              <a:buNone/>
            </a:pPr>
            <a:r>
              <a:rPr lang="en-US" altLang="en-US" sz="2400" dirty="0">
                <a:latin typeface="Calibri" pitchFamily="34" charset="0"/>
              </a:rPr>
              <a:t> </a:t>
            </a:r>
          </a:p>
          <a:p>
            <a:pPr algn="just"/>
            <a:r>
              <a:rPr lang="en-US" altLang="en-US" sz="2400" dirty="0">
                <a:latin typeface="Calibri" pitchFamily="34" charset="0"/>
              </a:rPr>
              <a:t>The technique is well suited to determination of total uranium and thorium.</a:t>
            </a:r>
          </a:p>
          <a:p>
            <a:pPr algn="just">
              <a:buFontTx/>
              <a:buNone/>
            </a:pPr>
            <a:endParaRPr lang="en-US" altLang="en-US" dirty="0">
              <a:solidFill>
                <a:srgbClr val="003399"/>
              </a:solidFill>
              <a:latin typeface="Calibri" pitchFamily="34" charset="0"/>
            </a:endParaRPr>
          </a:p>
        </p:txBody>
      </p:sp>
    </p:spTree>
    <p:extLst>
      <p:ext uri="{BB962C8B-B14F-4D97-AF65-F5344CB8AC3E}">
        <p14:creationId xmlns:p14="http://schemas.microsoft.com/office/powerpoint/2010/main" val="26428767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15CD856-FE1C-4175-A510-DF5DDB4DAC1E}"/>
              </a:ext>
            </a:extLst>
          </p:cNvPr>
          <p:cNvSpPr/>
          <p:nvPr/>
        </p:nvSpPr>
        <p:spPr>
          <a:xfrm>
            <a:off x="0" y="407268"/>
            <a:ext cx="3355596"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PPM Conversions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1CE7BBD8-FD48-43E3-83CA-3FDFF5B9AF75}"/>
              </a:ext>
            </a:extLst>
          </p:cNvPr>
          <p:cNvSpPr txBox="1">
            <a:spLocks noChangeArrowheads="1"/>
          </p:cNvSpPr>
          <p:nvPr/>
        </p:nvSpPr>
        <p:spPr>
          <a:xfrm>
            <a:off x="761109" y="1544193"/>
            <a:ext cx="7485270" cy="4697216"/>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
            </a:pPr>
            <a:r>
              <a:rPr lang="en-US" altLang="en-US" sz="2400" dirty="0">
                <a:latin typeface="Calibri" pitchFamily="34" charset="0"/>
              </a:rPr>
              <a:t>The above analytical techniques provide the analysis results in ppm total uranium or thorium.</a:t>
            </a:r>
          </a:p>
          <a:p>
            <a:pPr algn="just">
              <a:buFont typeface="Wingdings" panose="05000000000000000000" pitchFamily="2" charset="2"/>
              <a:buChar char="§"/>
            </a:pPr>
            <a:endParaRPr lang="en-US" altLang="en-US" sz="2400" dirty="0">
              <a:latin typeface="Calibri" pitchFamily="34" charset="0"/>
            </a:endParaRPr>
          </a:p>
          <a:p>
            <a:pPr algn="just">
              <a:buFont typeface="Wingdings" panose="05000000000000000000" pitchFamily="2" charset="2"/>
              <a:buChar char="§"/>
            </a:pPr>
            <a:r>
              <a:rPr lang="en-US" altLang="en-US" sz="2400" dirty="0">
                <a:latin typeface="Calibri" pitchFamily="34" charset="0"/>
              </a:rPr>
              <a:t>The following conversions from parts per million to Becquerel's per gram per radionuclide can be used</a:t>
            </a:r>
          </a:p>
          <a:p>
            <a:pPr algn="just">
              <a:buFontTx/>
              <a:buNone/>
            </a:pPr>
            <a:endParaRPr lang="en-US" altLang="en-US" sz="2400" dirty="0">
              <a:latin typeface="Calibri" pitchFamily="34" charset="0"/>
            </a:endParaRPr>
          </a:p>
          <a:p>
            <a:pPr algn="just"/>
            <a:r>
              <a:rPr lang="en-US" altLang="en-US" sz="2400" dirty="0">
                <a:latin typeface="Calibri" pitchFamily="34" charset="0"/>
              </a:rPr>
              <a:t>1 ppm uranium = 12.3 </a:t>
            </a:r>
            <a:r>
              <a:rPr lang="en-US" altLang="en-US" sz="2400" dirty="0" err="1">
                <a:latin typeface="Calibri" pitchFamily="34" charset="0"/>
              </a:rPr>
              <a:t>mBq</a:t>
            </a:r>
            <a:r>
              <a:rPr lang="en-US" altLang="en-US" sz="2400" dirty="0">
                <a:latin typeface="Calibri" pitchFamily="34" charset="0"/>
              </a:rPr>
              <a:t> </a:t>
            </a:r>
            <a:r>
              <a:rPr lang="en-US" altLang="en-US" sz="2400" baseline="30000" dirty="0">
                <a:latin typeface="Calibri" pitchFamily="34" charset="0"/>
              </a:rPr>
              <a:t>238</a:t>
            </a:r>
            <a:r>
              <a:rPr lang="en-US" altLang="en-US" sz="2400" dirty="0">
                <a:latin typeface="Calibri" pitchFamily="34" charset="0"/>
              </a:rPr>
              <a:t>U per gram of material;</a:t>
            </a:r>
          </a:p>
          <a:p>
            <a:pPr algn="just">
              <a:buFontTx/>
              <a:buNone/>
            </a:pPr>
            <a:endParaRPr lang="en-US" altLang="en-US" sz="2400" dirty="0">
              <a:latin typeface="Calibri" pitchFamily="34" charset="0"/>
            </a:endParaRPr>
          </a:p>
          <a:p>
            <a:pPr algn="just"/>
            <a:r>
              <a:rPr lang="en-US" altLang="en-US" sz="2400" dirty="0">
                <a:latin typeface="Calibri" pitchFamily="34" charset="0"/>
              </a:rPr>
              <a:t>1 ppm thorium = 4.1 </a:t>
            </a:r>
            <a:r>
              <a:rPr lang="en-US" altLang="en-US" sz="2400" dirty="0" err="1">
                <a:latin typeface="Calibri" pitchFamily="34" charset="0"/>
              </a:rPr>
              <a:t>mBq</a:t>
            </a:r>
            <a:r>
              <a:rPr lang="en-US" altLang="en-US" sz="2400" dirty="0">
                <a:latin typeface="Calibri" pitchFamily="34" charset="0"/>
              </a:rPr>
              <a:t> </a:t>
            </a:r>
            <a:r>
              <a:rPr lang="en-US" altLang="en-US" sz="2400" baseline="30000" dirty="0">
                <a:latin typeface="Calibri" pitchFamily="34" charset="0"/>
              </a:rPr>
              <a:t>232</a:t>
            </a:r>
            <a:r>
              <a:rPr lang="en-US" altLang="en-US" sz="2400" dirty="0">
                <a:latin typeface="Calibri" pitchFamily="34" charset="0"/>
              </a:rPr>
              <a:t>Th per gram of material.</a:t>
            </a:r>
          </a:p>
        </p:txBody>
      </p:sp>
    </p:spTree>
    <p:extLst>
      <p:ext uri="{BB962C8B-B14F-4D97-AF65-F5344CB8AC3E}">
        <p14:creationId xmlns:p14="http://schemas.microsoft.com/office/powerpoint/2010/main" val="40574504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C1A2A25-3AC0-479D-A5B2-C77ED013FEF3}"/>
              </a:ext>
            </a:extLst>
          </p:cNvPr>
          <p:cNvSpPr/>
          <p:nvPr/>
        </p:nvSpPr>
        <p:spPr>
          <a:xfrm>
            <a:off x="0" y="407268"/>
            <a:ext cx="4630723"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Analytical Technique Selection</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A7775297-25AC-465B-8A32-D5D26205FC60}"/>
              </a:ext>
            </a:extLst>
          </p:cNvPr>
          <p:cNvSpPr txBox="1">
            <a:spLocks noChangeArrowheads="1"/>
          </p:cNvSpPr>
          <p:nvPr/>
        </p:nvSpPr>
        <p:spPr>
          <a:xfrm>
            <a:off x="407369" y="1143000"/>
            <a:ext cx="8401072" cy="545435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90000"/>
              </a:lnSpc>
              <a:buFont typeface="Wingdings" panose="05000000000000000000" pitchFamily="2" charset="2"/>
              <a:buChar char="§"/>
            </a:pPr>
            <a:r>
              <a:rPr lang="en-US" altLang="en-US" sz="2200" dirty="0">
                <a:latin typeface="Calibri" pitchFamily="34" charset="0"/>
              </a:rPr>
              <a:t>Analytical technique selection will depend on your needs and should be fit for purpose</a:t>
            </a:r>
          </a:p>
          <a:p>
            <a:pPr algn="just">
              <a:lnSpc>
                <a:spcPct val="90000"/>
              </a:lnSpc>
              <a:buFont typeface="Wingdings" panose="05000000000000000000" pitchFamily="2" charset="2"/>
              <a:buChar char="§"/>
            </a:pPr>
            <a:r>
              <a:rPr lang="en-US" altLang="en-US" sz="2200" dirty="0">
                <a:latin typeface="Calibri" pitchFamily="34" charset="0"/>
              </a:rPr>
              <a:t>For NORM associated with most industrial processes, it is adequate to have a basic analytical infrastructure (</a:t>
            </a:r>
            <a:r>
              <a:rPr lang="en-US" altLang="en-US" sz="2200" dirty="0" err="1">
                <a:latin typeface="Calibri" pitchFamily="34" charset="0"/>
              </a:rPr>
              <a:t>eg</a:t>
            </a:r>
            <a:r>
              <a:rPr lang="en-US" altLang="en-US" sz="2200" dirty="0">
                <a:latin typeface="Calibri" pitchFamily="34" charset="0"/>
              </a:rPr>
              <a:t>; XRF, </a:t>
            </a:r>
            <a:r>
              <a:rPr lang="en-US" altLang="en-US" sz="2200" dirty="0" err="1">
                <a:latin typeface="Calibri" pitchFamily="34" charset="0"/>
              </a:rPr>
              <a:t>HPGe</a:t>
            </a:r>
            <a:r>
              <a:rPr lang="en-US" altLang="en-US" sz="2200" dirty="0">
                <a:latin typeface="Calibri" pitchFamily="34" charset="0"/>
              </a:rPr>
              <a:t> gamma spectrometry)</a:t>
            </a:r>
          </a:p>
          <a:p>
            <a:pPr algn="just">
              <a:lnSpc>
                <a:spcPct val="90000"/>
              </a:lnSpc>
              <a:buFont typeface="Wingdings" panose="05000000000000000000" pitchFamily="2" charset="2"/>
              <a:buChar char="§"/>
            </a:pPr>
            <a:r>
              <a:rPr lang="en-US" altLang="en-US" sz="2200" dirty="0">
                <a:latin typeface="Calibri" pitchFamily="34" charset="0"/>
              </a:rPr>
              <a:t>Techniques can be complimentary and used in combination if necessary e.g.</a:t>
            </a:r>
          </a:p>
          <a:p>
            <a:pPr lvl="1" algn="just">
              <a:lnSpc>
                <a:spcPct val="90000"/>
              </a:lnSpc>
            </a:pPr>
            <a:r>
              <a:rPr lang="en-US" altLang="en-US" sz="2200" dirty="0">
                <a:latin typeface="Calibri" pitchFamily="34" charset="0"/>
              </a:rPr>
              <a:t>Gross alpha-beta counting for routine measurements</a:t>
            </a:r>
          </a:p>
          <a:p>
            <a:pPr lvl="1" algn="just">
              <a:lnSpc>
                <a:spcPct val="90000"/>
              </a:lnSpc>
            </a:pPr>
            <a:r>
              <a:rPr lang="en-US" altLang="en-US" sz="2200" dirty="0">
                <a:latin typeface="Calibri" pitchFamily="34" charset="0"/>
              </a:rPr>
              <a:t>Radionuclide specific analysis when further detail is required</a:t>
            </a:r>
          </a:p>
          <a:p>
            <a:pPr algn="just">
              <a:lnSpc>
                <a:spcPct val="80000"/>
              </a:lnSpc>
              <a:buFontTx/>
              <a:buNone/>
            </a:pPr>
            <a:endParaRPr lang="en-US" altLang="en-US" sz="2200" dirty="0">
              <a:latin typeface="Calibri" pitchFamily="34" charset="0"/>
            </a:endParaRPr>
          </a:p>
          <a:p>
            <a:pPr algn="just">
              <a:lnSpc>
                <a:spcPct val="80000"/>
              </a:lnSpc>
              <a:buFont typeface="Wingdings" panose="05000000000000000000" pitchFamily="2" charset="2"/>
              <a:buChar char="§"/>
            </a:pPr>
            <a:r>
              <a:rPr lang="en-US" altLang="en-US" sz="2200" dirty="0">
                <a:latin typeface="Calibri" pitchFamily="34" charset="0"/>
              </a:rPr>
              <a:t>The more complex radiochemical techniques more likely to be required for:</a:t>
            </a:r>
          </a:p>
          <a:p>
            <a:pPr lvl="1" algn="just">
              <a:lnSpc>
                <a:spcPct val="80000"/>
              </a:lnSpc>
            </a:pPr>
            <a:r>
              <a:rPr lang="en-US" altLang="en-US" sz="2200" dirty="0">
                <a:latin typeface="Calibri" pitchFamily="34" charset="0"/>
              </a:rPr>
              <a:t>Background baseline surveys</a:t>
            </a:r>
          </a:p>
          <a:p>
            <a:pPr lvl="1" algn="just">
              <a:lnSpc>
                <a:spcPct val="80000"/>
              </a:lnSpc>
            </a:pPr>
            <a:r>
              <a:rPr lang="en-US" altLang="en-US" sz="2200" dirty="0">
                <a:latin typeface="Calibri" pitchFamily="34" charset="0"/>
              </a:rPr>
              <a:t>Liquid effluent discharges from NORM facilities</a:t>
            </a:r>
          </a:p>
          <a:p>
            <a:pPr lvl="1" algn="just">
              <a:lnSpc>
                <a:spcPct val="80000"/>
              </a:lnSpc>
            </a:pPr>
            <a:r>
              <a:rPr lang="en-US" altLang="en-US" sz="2200" dirty="0">
                <a:latin typeface="Calibri" pitchFamily="34" charset="0"/>
              </a:rPr>
              <a:t>Industrial processes where</a:t>
            </a:r>
            <a:r>
              <a:rPr lang="en-US" altLang="en-US" sz="2200" baseline="30000" dirty="0">
                <a:latin typeface="Calibri" pitchFamily="34" charset="0"/>
              </a:rPr>
              <a:t> 210</a:t>
            </a:r>
            <a:r>
              <a:rPr lang="en-US" altLang="en-US" sz="2200" dirty="0">
                <a:latin typeface="Calibri" pitchFamily="34" charset="0"/>
              </a:rPr>
              <a:t>Pb and </a:t>
            </a:r>
            <a:r>
              <a:rPr lang="en-US" altLang="en-US" sz="2200" baseline="30000" dirty="0">
                <a:latin typeface="Calibri" pitchFamily="34" charset="0"/>
              </a:rPr>
              <a:t>210</a:t>
            </a:r>
            <a:r>
              <a:rPr lang="en-US" altLang="en-US" sz="2200" dirty="0">
                <a:latin typeface="Calibri" pitchFamily="34" charset="0"/>
              </a:rPr>
              <a:t>Po is of concern </a:t>
            </a:r>
          </a:p>
        </p:txBody>
      </p:sp>
    </p:spTree>
    <p:extLst>
      <p:ext uri="{BB962C8B-B14F-4D97-AF65-F5344CB8AC3E}">
        <p14:creationId xmlns:p14="http://schemas.microsoft.com/office/powerpoint/2010/main" val="35970399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023F9F-03D9-479D-A908-687E1147FDD5}"/>
              </a:ext>
            </a:extLst>
          </p:cNvPr>
          <p:cNvSpPr/>
          <p:nvPr/>
        </p:nvSpPr>
        <p:spPr>
          <a:xfrm>
            <a:off x="0" y="407268"/>
            <a:ext cx="3498209"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Quality Assurance</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B383A0F4-F855-407C-ADBB-C46E9EDBF2F5}"/>
              </a:ext>
            </a:extLst>
          </p:cNvPr>
          <p:cNvSpPr txBox="1">
            <a:spLocks noChangeArrowheads="1"/>
          </p:cNvSpPr>
          <p:nvPr/>
        </p:nvSpPr>
        <p:spPr>
          <a:xfrm>
            <a:off x="638164" y="1643458"/>
            <a:ext cx="7867671" cy="464820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80000"/>
              </a:lnSpc>
              <a:buFont typeface="Wingdings" panose="05000000000000000000" pitchFamily="2" charset="2"/>
              <a:buChar char="§"/>
            </a:pPr>
            <a:r>
              <a:rPr lang="en-US" altLang="en-US" sz="2400" dirty="0">
                <a:latin typeface="Calibri" pitchFamily="34" charset="0"/>
              </a:rPr>
              <a:t>The analysis should be carried out by an ISO accredited laboratory and the methods will be documented.</a:t>
            </a:r>
          </a:p>
          <a:p>
            <a:pPr algn="just">
              <a:lnSpc>
                <a:spcPct val="80000"/>
              </a:lnSpc>
              <a:buFont typeface="Wingdings" panose="05000000000000000000" pitchFamily="2" charset="2"/>
              <a:buChar char="§"/>
            </a:pPr>
            <a:endParaRPr lang="en-US" altLang="en-US" sz="2400" dirty="0">
              <a:latin typeface="Calibri" pitchFamily="34" charset="0"/>
            </a:endParaRPr>
          </a:p>
          <a:p>
            <a:pPr algn="just">
              <a:lnSpc>
                <a:spcPct val="80000"/>
              </a:lnSpc>
              <a:buFont typeface="Wingdings" panose="05000000000000000000" pitchFamily="2" charset="2"/>
              <a:buChar char="§"/>
            </a:pPr>
            <a:r>
              <a:rPr lang="en-US" altLang="en-US" sz="2400" dirty="0">
                <a:latin typeface="Calibri" pitchFamily="34" charset="0"/>
              </a:rPr>
              <a:t>The analytical standards and methods must be traceable to national and international standards. Such a laboratory would carry out regular </a:t>
            </a:r>
            <a:r>
              <a:rPr lang="en-US" altLang="en-US" sz="2400" dirty="0" err="1">
                <a:latin typeface="Calibri" pitchFamily="34" charset="0"/>
              </a:rPr>
              <a:t>intercomparison</a:t>
            </a:r>
            <a:r>
              <a:rPr lang="en-US" altLang="en-US" sz="2400" dirty="0">
                <a:latin typeface="Calibri" pitchFamily="34" charset="0"/>
              </a:rPr>
              <a:t> exercises.</a:t>
            </a:r>
          </a:p>
          <a:p>
            <a:pPr algn="just">
              <a:lnSpc>
                <a:spcPct val="80000"/>
              </a:lnSpc>
              <a:buFont typeface="Wingdings" panose="05000000000000000000" pitchFamily="2" charset="2"/>
              <a:buChar char="§"/>
            </a:pPr>
            <a:endParaRPr lang="en-US" altLang="en-US" sz="2400" dirty="0">
              <a:latin typeface="Calibri" pitchFamily="34" charset="0"/>
            </a:endParaRPr>
          </a:p>
          <a:p>
            <a:pPr algn="just">
              <a:lnSpc>
                <a:spcPct val="80000"/>
              </a:lnSpc>
              <a:buFont typeface="Wingdings" panose="05000000000000000000" pitchFamily="2" charset="2"/>
              <a:buChar char="§"/>
            </a:pPr>
            <a:r>
              <a:rPr lang="en-US" altLang="en-US" sz="2400" dirty="0">
                <a:latin typeface="Calibri" pitchFamily="34" charset="0"/>
              </a:rPr>
              <a:t>If an accredited laboratory is not available the analytical technique must at least be validated against appropriate reference materials (e.g. NORM related materials provided by IAEA or other national/ international bodies)</a:t>
            </a:r>
          </a:p>
        </p:txBody>
      </p:sp>
    </p:spTree>
    <p:extLst>
      <p:ext uri="{BB962C8B-B14F-4D97-AF65-F5344CB8AC3E}">
        <p14:creationId xmlns:p14="http://schemas.microsoft.com/office/powerpoint/2010/main" val="25124224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5A6BF9-331F-4B8A-8FFE-660F6AE86BCD}"/>
              </a:ext>
            </a:extLst>
          </p:cNvPr>
          <p:cNvSpPr/>
          <p:nvPr/>
        </p:nvSpPr>
        <p:spPr>
          <a:xfrm>
            <a:off x="0" y="407268"/>
            <a:ext cx="3498209" cy="532299"/>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Key Messages</a:t>
            </a:r>
            <a:endParaRPr lang="en-GB" sz="26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8DB52DE0-2252-400D-A1F0-3FF2D62914E6}"/>
              </a:ext>
            </a:extLst>
          </p:cNvPr>
          <p:cNvSpPr txBox="1">
            <a:spLocks/>
          </p:cNvSpPr>
          <p:nvPr/>
        </p:nvSpPr>
        <p:spPr>
          <a:xfrm>
            <a:off x="691992" y="1990288"/>
            <a:ext cx="7760016" cy="353805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GB" sz="2400" dirty="0">
                <a:latin typeface="Calibri" panose="020F0502020204030204" pitchFamily="34" charset="0"/>
                <a:cs typeface="Calibri" panose="020F0502020204030204" pitchFamily="34" charset="0"/>
              </a:rPr>
              <a:t>Characterisation of NORM is required for a number of important purposes</a:t>
            </a:r>
          </a:p>
          <a:p>
            <a:pPr algn="just"/>
            <a:r>
              <a:rPr lang="en-GB" sz="2400" dirty="0">
                <a:latin typeface="Calibri" panose="020F0502020204030204" pitchFamily="34" charset="0"/>
                <a:cs typeface="Calibri" panose="020F0502020204030204" pitchFamily="34" charset="0"/>
              </a:rPr>
              <a:t>There are a number of standard techniques for sampling, measurement and analysis of NORM</a:t>
            </a:r>
          </a:p>
          <a:p>
            <a:pPr algn="just"/>
            <a:r>
              <a:rPr lang="en-GB" sz="2400" dirty="0">
                <a:latin typeface="Calibri" panose="020F0502020204030204" pitchFamily="34" charset="0"/>
                <a:cs typeface="Calibri" panose="020F0502020204030204" pitchFamily="34" charset="0"/>
              </a:rPr>
              <a:t>Make sure your selection of techniques are appropriate</a:t>
            </a:r>
          </a:p>
          <a:p>
            <a:pPr algn="just"/>
            <a:r>
              <a:rPr lang="en-GB" sz="2400" dirty="0">
                <a:latin typeface="Calibri" panose="020F0502020204030204" pitchFamily="34" charset="0"/>
                <a:cs typeface="Calibri" panose="020F0502020204030204" pitchFamily="34" charset="0"/>
              </a:rPr>
              <a:t>Use of an accredited laboratory for analyses</a:t>
            </a:r>
          </a:p>
          <a:p>
            <a:pPr algn="just"/>
            <a:r>
              <a:rPr lang="en-GB" sz="2400" dirty="0">
                <a:latin typeface="Calibri" panose="020F0502020204030204" pitchFamily="34" charset="0"/>
                <a:cs typeface="Calibri" panose="020F0502020204030204" pitchFamily="34" charset="0"/>
              </a:rPr>
              <a:t>Seek competent assistance and advice if necessary</a:t>
            </a:r>
          </a:p>
          <a:p>
            <a:endParaRPr lang="en-GB"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61377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E9C337-BE7C-42AA-9571-C36791F0461D}"/>
              </a:ext>
            </a:extLst>
          </p:cNvPr>
          <p:cNvSpPr/>
          <p:nvPr/>
        </p:nvSpPr>
        <p:spPr>
          <a:xfrm>
            <a:off x="0" y="415658"/>
            <a:ext cx="4731391" cy="641356"/>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NORM Characterization-Purposes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645E2C48-8E1A-41AD-8CA1-094AA41B6ED8}"/>
              </a:ext>
            </a:extLst>
          </p:cNvPr>
          <p:cNvSpPr txBox="1">
            <a:spLocks noChangeArrowheads="1"/>
          </p:cNvSpPr>
          <p:nvPr/>
        </p:nvSpPr>
        <p:spPr>
          <a:xfrm>
            <a:off x="563448" y="1795107"/>
            <a:ext cx="8017104" cy="4181412"/>
          </a:xfrm>
          <a:prstGeom prst="rect">
            <a:avLst/>
          </a:prstGeom>
          <a:ln w="15875">
            <a:solidFill>
              <a:schemeClr val="tx2">
                <a:lumMod val="75000"/>
              </a:schemeClr>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en-US" sz="2600" dirty="0">
                <a:latin typeface="Calibri" pitchFamily="34" charset="0"/>
              </a:rPr>
              <a:t>Understand preoperational baseline radiation levels</a:t>
            </a:r>
          </a:p>
          <a:p>
            <a:r>
              <a:rPr lang="en-US" altLang="en-US" sz="2600" dirty="0">
                <a:latin typeface="Calibri" pitchFamily="34" charset="0"/>
              </a:rPr>
              <a:t>Understand characteristics of materials (ore, wastes, residues etc.)</a:t>
            </a:r>
          </a:p>
          <a:p>
            <a:r>
              <a:rPr lang="en-US" altLang="en-US" sz="2600" dirty="0">
                <a:latin typeface="Calibri" pitchFamily="34" charset="0"/>
              </a:rPr>
              <a:t>For regulatory purposes (to determine of classification – exemption and clearance from regulation)</a:t>
            </a:r>
          </a:p>
          <a:p>
            <a:r>
              <a:rPr lang="en-US" altLang="en-US" sz="2600" dirty="0">
                <a:latin typeface="Calibri" pitchFamily="34" charset="0"/>
              </a:rPr>
              <a:t>For additional information on dose assessments</a:t>
            </a:r>
          </a:p>
          <a:p>
            <a:r>
              <a:rPr lang="en-US" altLang="en-US" sz="2600" dirty="0">
                <a:latin typeface="Calibri" pitchFamily="34" charset="0"/>
              </a:rPr>
              <a:t>Remediation goals for areas contaminated with NORM</a:t>
            </a:r>
          </a:p>
          <a:p>
            <a:r>
              <a:rPr lang="en-US" altLang="en-US" sz="2600" dirty="0">
                <a:latin typeface="Calibri" pitchFamily="34" charset="0"/>
              </a:rPr>
              <a:t>Informed decision making on management of NORM residues and waste</a:t>
            </a:r>
          </a:p>
          <a:p>
            <a:pPr>
              <a:buFontTx/>
              <a:buNone/>
            </a:pPr>
            <a:endParaRPr lang="en-US" altLang="en-US" sz="2800" dirty="0">
              <a:latin typeface="Calibri" pitchFamily="34" charset="0"/>
            </a:endParaRPr>
          </a:p>
          <a:p>
            <a:endParaRPr lang="en-US" altLang="en-US" sz="2400" dirty="0">
              <a:latin typeface="Calibri" pitchFamily="34" charset="0"/>
            </a:endParaRPr>
          </a:p>
          <a:p>
            <a:endParaRPr lang="en-US" altLang="en-US" sz="2400" dirty="0">
              <a:latin typeface="Calibri" pitchFamily="34" charset="0"/>
            </a:endParaRPr>
          </a:p>
          <a:p>
            <a:pPr>
              <a:buFontTx/>
              <a:buNone/>
            </a:pPr>
            <a:endParaRPr lang="en-US" altLang="en-US" sz="2400" dirty="0">
              <a:latin typeface="Calibri" pitchFamily="34" charset="0"/>
            </a:endParaRPr>
          </a:p>
          <a:p>
            <a:pPr>
              <a:buFontTx/>
              <a:buNone/>
            </a:pPr>
            <a:endParaRPr lang="en-US" altLang="en-US" sz="2400" dirty="0">
              <a:latin typeface="Calibri" pitchFamily="34" charset="0"/>
            </a:endParaRPr>
          </a:p>
        </p:txBody>
      </p:sp>
    </p:spTree>
    <p:extLst>
      <p:ext uri="{BB962C8B-B14F-4D97-AF65-F5344CB8AC3E}">
        <p14:creationId xmlns:p14="http://schemas.microsoft.com/office/powerpoint/2010/main" val="2831446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9008FC4-18FD-4BC7-9632-4FFA57593891}"/>
              </a:ext>
            </a:extLst>
          </p:cNvPr>
          <p:cNvSpPr/>
          <p:nvPr/>
        </p:nvSpPr>
        <p:spPr>
          <a:xfrm>
            <a:off x="1" y="415658"/>
            <a:ext cx="3818533" cy="725514"/>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Baseline Background Radiation Surveys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9C90ECDC-F5F6-4B59-8FE9-E520737BF316}"/>
              </a:ext>
            </a:extLst>
          </p:cNvPr>
          <p:cNvSpPr txBox="1">
            <a:spLocks noChangeArrowheads="1"/>
          </p:cNvSpPr>
          <p:nvPr/>
        </p:nvSpPr>
        <p:spPr>
          <a:xfrm>
            <a:off x="322904" y="1552161"/>
            <a:ext cx="8351885" cy="516212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US" altLang="en-US" sz="2400" dirty="0">
                <a:latin typeface="Calibri" pitchFamily="34" charset="0"/>
              </a:rPr>
              <a:t>To characterize the undisturbed natural levels of radionuclides in the environment prior to construction and operation of large scale industrial activities involving NORM</a:t>
            </a:r>
          </a:p>
          <a:p>
            <a:pPr algn="just"/>
            <a:r>
              <a:rPr lang="en-US" altLang="en-US" sz="2400" dirty="0">
                <a:latin typeface="Calibri" pitchFamily="34" charset="0"/>
              </a:rPr>
              <a:t>These levels can be used as reference levels during the remediation and closure of the industrial operation.</a:t>
            </a:r>
          </a:p>
          <a:p>
            <a:pPr algn="just"/>
            <a:r>
              <a:rPr lang="en-US" altLang="en-US" sz="2400" dirty="0">
                <a:latin typeface="Calibri" pitchFamily="34" charset="0"/>
              </a:rPr>
              <a:t>Samples of interest</a:t>
            </a:r>
          </a:p>
          <a:p>
            <a:pPr lvl="1" algn="just"/>
            <a:r>
              <a:rPr lang="en-US" altLang="en-US" sz="2000" dirty="0">
                <a:latin typeface="Calibri" pitchFamily="34" charset="0"/>
              </a:rPr>
              <a:t>Surface soils (the top 40 cm)</a:t>
            </a:r>
          </a:p>
          <a:p>
            <a:pPr lvl="1" algn="just"/>
            <a:r>
              <a:rPr lang="en-US" altLang="en-US" sz="2000" dirty="0">
                <a:latin typeface="Calibri" pitchFamily="34" charset="0"/>
              </a:rPr>
              <a:t>Surface and groundwater's (dissolved activity)</a:t>
            </a:r>
          </a:p>
          <a:p>
            <a:pPr lvl="1" algn="just"/>
            <a:r>
              <a:rPr lang="en-US" altLang="en-US" sz="2000" dirty="0">
                <a:latin typeface="Calibri" pitchFamily="34" charset="0"/>
              </a:rPr>
              <a:t>Fallout dust</a:t>
            </a:r>
            <a:endParaRPr lang="en-US" altLang="en-US" sz="2400" dirty="0">
              <a:latin typeface="Calibri" pitchFamily="34" charset="0"/>
            </a:endParaRPr>
          </a:p>
          <a:p>
            <a:pPr algn="just"/>
            <a:r>
              <a:rPr lang="en-US" altLang="en-US" sz="2400" dirty="0">
                <a:latin typeface="Calibri" pitchFamily="34" charset="0"/>
              </a:rPr>
              <a:t>The environmental levels of natural radionuclides are generally very low and the analysis methods require high sensitivity with low levels of detection</a:t>
            </a:r>
          </a:p>
          <a:p>
            <a:pPr algn="just"/>
            <a:endParaRPr lang="en-US" altLang="en-US" sz="2400" dirty="0">
              <a:solidFill>
                <a:srgbClr val="003399"/>
              </a:solidFill>
              <a:latin typeface="Calibri" pitchFamily="34" charset="0"/>
            </a:endParaRPr>
          </a:p>
        </p:txBody>
      </p:sp>
    </p:spTree>
    <p:extLst>
      <p:ext uri="{BB962C8B-B14F-4D97-AF65-F5344CB8AC3E}">
        <p14:creationId xmlns:p14="http://schemas.microsoft.com/office/powerpoint/2010/main" val="3538638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94FA4A-6C00-41CF-9359-908E9C602793}"/>
              </a:ext>
            </a:extLst>
          </p:cNvPr>
          <p:cNvSpPr/>
          <p:nvPr/>
        </p:nvSpPr>
        <p:spPr>
          <a:xfrm>
            <a:off x="1" y="415658"/>
            <a:ext cx="4901183" cy="54994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Understanding the NORM Material</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C243895E-1091-4700-A28F-29E62D94A65A}"/>
              </a:ext>
            </a:extLst>
          </p:cNvPr>
          <p:cNvSpPr txBox="1">
            <a:spLocks noChangeArrowheads="1"/>
          </p:cNvSpPr>
          <p:nvPr/>
        </p:nvSpPr>
        <p:spPr>
          <a:xfrm>
            <a:off x="285103" y="1563719"/>
            <a:ext cx="8573793" cy="46482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80000"/>
              </a:lnSpc>
              <a:buFont typeface="Wingdings" panose="05000000000000000000" pitchFamily="2" charset="2"/>
              <a:buChar char="q"/>
            </a:pPr>
            <a:r>
              <a:rPr lang="en-US" altLang="en-US" sz="2800" dirty="0">
                <a:solidFill>
                  <a:schemeClr val="accent6">
                    <a:lumMod val="10000"/>
                  </a:schemeClr>
                </a:solidFill>
                <a:latin typeface="Calibri" pitchFamily="34" charset="0"/>
              </a:rPr>
              <a:t>Understand radiological properties</a:t>
            </a:r>
          </a:p>
          <a:p>
            <a:pPr lvl="1" algn="just">
              <a:lnSpc>
                <a:spcPct val="80000"/>
              </a:lnSpc>
            </a:pPr>
            <a:r>
              <a:rPr lang="en-US" altLang="en-US" sz="2400" dirty="0">
                <a:solidFill>
                  <a:schemeClr val="accent6">
                    <a:lumMod val="10000"/>
                  </a:schemeClr>
                </a:solidFill>
                <a:latin typeface="Calibri" pitchFamily="34" charset="0"/>
              </a:rPr>
              <a:t>A total of 36 radionuclides are found in the </a:t>
            </a:r>
            <a:r>
              <a:rPr lang="en-US" altLang="en-US" sz="2400" baseline="30000" dirty="0">
                <a:solidFill>
                  <a:schemeClr val="accent6">
                    <a:lumMod val="10000"/>
                  </a:schemeClr>
                </a:solidFill>
                <a:latin typeface="Calibri" pitchFamily="34" charset="0"/>
              </a:rPr>
              <a:t>238</a:t>
            </a:r>
            <a:r>
              <a:rPr lang="en-US" altLang="en-US" sz="2400" dirty="0">
                <a:solidFill>
                  <a:schemeClr val="accent6">
                    <a:lumMod val="10000"/>
                  </a:schemeClr>
                </a:solidFill>
                <a:latin typeface="Calibri" pitchFamily="34" charset="0"/>
              </a:rPr>
              <a:t>U (14), </a:t>
            </a:r>
            <a:r>
              <a:rPr lang="en-US" altLang="en-US" sz="2400" baseline="30000" dirty="0">
                <a:solidFill>
                  <a:schemeClr val="accent6">
                    <a:lumMod val="10000"/>
                  </a:schemeClr>
                </a:solidFill>
                <a:latin typeface="Calibri" pitchFamily="34" charset="0"/>
              </a:rPr>
              <a:t>235</a:t>
            </a:r>
            <a:r>
              <a:rPr lang="en-US" altLang="en-US" sz="2400" dirty="0">
                <a:solidFill>
                  <a:schemeClr val="accent6">
                    <a:lumMod val="10000"/>
                  </a:schemeClr>
                </a:solidFill>
                <a:latin typeface="Calibri" pitchFamily="34" charset="0"/>
              </a:rPr>
              <a:t>U (11) and </a:t>
            </a:r>
            <a:r>
              <a:rPr lang="en-US" altLang="en-US" sz="2400" baseline="30000" dirty="0">
                <a:solidFill>
                  <a:schemeClr val="accent6">
                    <a:lumMod val="10000"/>
                  </a:schemeClr>
                </a:solidFill>
                <a:latin typeface="Calibri" pitchFamily="34" charset="0"/>
              </a:rPr>
              <a:t>232</a:t>
            </a:r>
            <a:r>
              <a:rPr lang="en-US" altLang="en-US" sz="2400" dirty="0">
                <a:solidFill>
                  <a:schemeClr val="accent6">
                    <a:lumMod val="10000"/>
                  </a:schemeClr>
                </a:solidFill>
                <a:latin typeface="Calibri" pitchFamily="34" charset="0"/>
              </a:rPr>
              <a:t>Th (11) decay chains.</a:t>
            </a:r>
          </a:p>
          <a:p>
            <a:pPr lvl="1" algn="just">
              <a:lnSpc>
                <a:spcPct val="80000"/>
              </a:lnSpc>
            </a:pPr>
            <a:r>
              <a:rPr lang="en-US" altLang="en-US" sz="2400" dirty="0">
                <a:solidFill>
                  <a:schemeClr val="accent6">
                    <a:lumMod val="10000"/>
                  </a:schemeClr>
                </a:solidFill>
                <a:latin typeface="Calibri" pitchFamily="34" charset="0"/>
              </a:rPr>
              <a:t>In the analysis of a NORM material a decision is required on which radionuclides require to be analyzed and quantified.</a:t>
            </a:r>
          </a:p>
          <a:p>
            <a:pPr lvl="1" algn="just">
              <a:lnSpc>
                <a:spcPct val="80000"/>
              </a:lnSpc>
            </a:pPr>
            <a:r>
              <a:rPr lang="en-US" altLang="en-US" sz="2400" dirty="0">
                <a:solidFill>
                  <a:schemeClr val="accent6">
                    <a:lumMod val="10000"/>
                  </a:schemeClr>
                </a:solidFill>
                <a:latin typeface="Calibri" pitchFamily="34" charset="0"/>
              </a:rPr>
              <a:t>Mainly focus on long lived radionuclides.</a:t>
            </a:r>
          </a:p>
          <a:p>
            <a:pPr algn="just">
              <a:lnSpc>
                <a:spcPct val="80000"/>
              </a:lnSpc>
              <a:buFontTx/>
              <a:buNone/>
            </a:pPr>
            <a:endParaRPr lang="en-US" altLang="en-US" sz="2800" dirty="0">
              <a:solidFill>
                <a:schemeClr val="accent6">
                  <a:lumMod val="10000"/>
                </a:schemeClr>
              </a:solidFill>
              <a:latin typeface="Calibri" pitchFamily="34" charset="0"/>
            </a:endParaRPr>
          </a:p>
          <a:p>
            <a:pPr algn="just">
              <a:lnSpc>
                <a:spcPct val="80000"/>
              </a:lnSpc>
              <a:buFont typeface="Wingdings" panose="05000000000000000000" pitchFamily="2" charset="2"/>
              <a:buChar char="q"/>
            </a:pPr>
            <a:r>
              <a:rPr lang="en-US" altLang="en-US" sz="2800" dirty="0">
                <a:solidFill>
                  <a:schemeClr val="accent6">
                    <a:lumMod val="10000"/>
                  </a:schemeClr>
                </a:solidFill>
                <a:latin typeface="Calibri" pitchFamily="34" charset="0"/>
              </a:rPr>
              <a:t>Understand non radiological aspects (which may impact on the controls)</a:t>
            </a:r>
          </a:p>
          <a:p>
            <a:pPr lvl="1" algn="just">
              <a:lnSpc>
                <a:spcPct val="80000"/>
              </a:lnSpc>
            </a:pPr>
            <a:r>
              <a:rPr lang="en-US" altLang="en-US" sz="2400" dirty="0">
                <a:solidFill>
                  <a:schemeClr val="accent6">
                    <a:lumMod val="10000"/>
                  </a:schemeClr>
                </a:solidFill>
                <a:latin typeface="Calibri" pitchFamily="34" charset="0"/>
              </a:rPr>
              <a:t>Material may have acid forming minerals</a:t>
            </a:r>
          </a:p>
          <a:p>
            <a:pPr lvl="1" algn="just">
              <a:lnSpc>
                <a:spcPct val="80000"/>
              </a:lnSpc>
            </a:pPr>
            <a:r>
              <a:rPr lang="en-US" altLang="en-US" sz="2400" dirty="0">
                <a:solidFill>
                  <a:schemeClr val="accent6">
                    <a:lumMod val="10000"/>
                  </a:schemeClr>
                </a:solidFill>
                <a:latin typeface="Calibri" pitchFamily="34" charset="0"/>
              </a:rPr>
              <a:t>Solubility of host materials</a:t>
            </a:r>
          </a:p>
          <a:p>
            <a:pPr lvl="1" algn="just">
              <a:lnSpc>
                <a:spcPct val="80000"/>
              </a:lnSpc>
            </a:pPr>
            <a:r>
              <a:rPr lang="en-US" altLang="en-US" sz="2400" dirty="0">
                <a:solidFill>
                  <a:schemeClr val="accent6">
                    <a:lumMod val="10000"/>
                  </a:schemeClr>
                </a:solidFill>
                <a:latin typeface="Calibri" pitchFamily="34" charset="0"/>
              </a:rPr>
              <a:t>Does material easily form dust </a:t>
            </a:r>
          </a:p>
        </p:txBody>
      </p:sp>
    </p:spTree>
    <p:extLst>
      <p:ext uri="{BB962C8B-B14F-4D97-AF65-F5344CB8AC3E}">
        <p14:creationId xmlns:p14="http://schemas.microsoft.com/office/powerpoint/2010/main" val="304059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5C8550-4439-4F89-A3D1-C67489E7E025}"/>
              </a:ext>
            </a:extLst>
          </p:cNvPr>
          <p:cNvSpPr/>
          <p:nvPr/>
        </p:nvSpPr>
        <p:spPr>
          <a:xfrm>
            <a:off x="1" y="415658"/>
            <a:ext cx="3986783" cy="71819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Focusing on Radiological Aspects Only</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D0B9264C-CDB6-4E49-94AE-C27E7B4B57E5}"/>
              </a:ext>
            </a:extLst>
          </p:cNvPr>
          <p:cNvSpPr txBox="1">
            <a:spLocks noChangeArrowheads="1"/>
          </p:cNvSpPr>
          <p:nvPr/>
        </p:nvSpPr>
        <p:spPr>
          <a:xfrm>
            <a:off x="89941" y="1457400"/>
            <a:ext cx="8964118" cy="5400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US" altLang="en-US" sz="2400" dirty="0">
                <a:latin typeface="Calibri" pitchFamily="34" charset="0"/>
              </a:rPr>
              <a:t>Consider the long lived alpha emitters</a:t>
            </a:r>
          </a:p>
          <a:p>
            <a:pPr lvl="1" algn="just"/>
            <a:r>
              <a:rPr lang="en-US" altLang="en-US" sz="2400" dirty="0">
                <a:latin typeface="Calibri" pitchFamily="34" charset="0"/>
              </a:rPr>
              <a:t>Uranium series: </a:t>
            </a:r>
            <a:r>
              <a:rPr lang="en-US" altLang="en-US" sz="2400" b="1" baseline="30000" dirty="0">
                <a:latin typeface="Calibri" pitchFamily="34" charset="0"/>
              </a:rPr>
              <a:t>238</a:t>
            </a:r>
            <a:r>
              <a:rPr lang="en-US" altLang="en-US" sz="2400" b="1" dirty="0">
                <a:latin typeface="Calibri" pitchFamily="34" charset="0"/>
              </a:rPr>
              <a:t>U, </a:t>
            </a:r>
            <a:r>
              <a:rPr lang="en-US" altLang="en-US" sz="2400" b="1" baseline="30000" dirty="0">
                <a:latin typeface="Calibri" pitchFamily="34" charset="0"/>
              </a:rPr>
              <a:t>234</a:t>
            </a:r>
            <a:r>
              <a:rPr lang="en-US" altLang="en-US" sz="2400" b="1" dirty="0">
                <a:latin typeface="Calibri" pitchFamily="34" charset="0"/>
              </a:rPr>
              <a:t>U, </a:t>
            </a:r>
            <a:r>
              <a:rPr lang="en-US" altLang="en-US" sz="2400" b="1" baseline="30000" dirty="0">
                <a:latin typeface="Calibri" pitchFamily="34" charset="0"/>
              </a:rPr>
              <a:t>230</a:t>
            </a:r>
            <a:r>
              <a:rPr lang="en-US" altLang="en-US" sz="2400" b="1" dirty="0">
                <a:latin typeface="Calibri" pitchFamily="34" charset="0"/>
              </a:rPr>
              <a:t>Th, </a:t>
            </a:r>
            <a:r>
              <a:rPr lang="en-US" altLang="en-US" sz="2400" b="1" baseline="30000" dirty="0">
                <a:latin typeface="Calibri" pitchFamily="34" charset="0"/>
              </a:rPr>
              <a:t>226</a:t>
            </a:r>
            <a:r>
              <a:rPr lang="en-US" altLang="en-US" sz="2400" b="1" dirty="0">
                <a:latin typeface="Calibri" pitchFamily="34" charset="0"/>
              </a:rPr>
              <a:t>Ra, </a:t>
            </a:r>
            <a:r>
              <a:rPr lang="en-US" altLang="en-US" sz="2400" b="1" baseline="30000" dirty="0">
                <a:latin typeface="Calibri" pitchFamily="34" charset="0"/>
              </a:rPr>
              <a:t>210</a:t>
            </a:r>
            <a:r>
              <a:rPr lang="en-US" altLang="en-US" sz="2400" b="1" dirty="0">
                <a:latin typeface="Calibri" pitchFamily="34" charset="0"/>
              </a:rPr>
              <a:t>Pb and </a:t>
            </a:r>
            <a:r>
              <a:rPr lang="en-US" altLang="en-US" sz="2400" b="1" baseline="30000" dirty="0">
                <a:latin typeface="Calibri" pitchFamily="34" charset="0"/>
              </a:rPr>
              <a:t>210</a:t>
            </a:r>
            <a:r>
              <a:rPr lang="en-US" altLang="en-US" sz="2400" b="1" dirty="0">
                <a:latin typeface="Calibri" pitchFamily="34" charset="0"/>
              </a:rPr>
              <a:t>Po</a:t>
            </a:r>
            <a:r>
              <a:rPr lang="en-US" altLang="en-US" sz="2400" dirty="0">
                <a:latin typeface="Calibri" pitchFamily="34" charset="0"/>
              </a:rPr>
              <a:t>.</a:t>
            </a:r>
          </a:p>
          <a:p>
            <a:pPr lvl="1" algn="just"/>
            <a:r>
              <a:rPr lang="en-US" altLang="en-US" sz="2400" dirty="0">
                <a:latin typeface="Calibri" pitchFamily="34" charset="0"/>
              </a:rPr>
              <a:t>Thorium series: </a:t>
            </a:r>
            <a:r>
              <a:rPr lang="en-US" altLang="en-US" sz="2400" b="1" baseline="30000" dirty="0">
                <a:latin typeface="Calibri" pitchFamily="34" charset="0"/>
              </a:rPr>
              <a:t>232</a:t>
            </a:r>
            <a:r>
              <a:rPr lang="en-US" altLang="en-US" sz="2400" b="1" dirty="0">
                <a:latin typeface="Calibri" pitchFamily="34" charset="0"/>
              </a:rPr>
              <a:t>Th, </a:t>
            </a:r>
            <a:r>
              <a:rPr lang="en-US" altLang="en-US" sz="2400" b="1" baseline="30000" dirty="0">
                <a:latin typeface="Calibri" pitchFamily="34" charset="0"/>
              </a:rPr>
              <a:t>228</a:t>
            </a:r>
            <a:r>
              <a:rPr lang="en-US" altLang="en-US" sz="2400" b="1" dirty="0">
                <a:latin typeface="Calibri" pitchFamily="34" charset="0"/>
              </a:rPr>
              <a:t>Ra and </a:t>
            </a:r>
            <a:r>
              <a:rPr lang="en-US" altLang="en-US" sz="2400" b="1" baseline="30000" dirty="0">
                <a:latin typeface="Calibri" pitchFamily="34" charset="0"/>
              </a:rPr>
              <a:t>228</a:t>
            </a:r>
            <a:r>
              <a:rPr lang="en-US" altLang="en-US" sz="2400" b="1" dirty="0">
                <a:latin typeface="Calibri" pitchFamily="34" charset="0"/>
              </a:rPr>
              <a:t>Th</a:t>
            </a:r>
            <a:r>
              <a:rPr lang="en-US" altLang="en-US" sz="2400" dirty="0">
                <a:latin typeface="Calibri" pitchFamily="34" charset="0"/>
              </a:rPr>
              <a:t>.</a:t>
            </a:r>
          </a:p>
          <a:p>
            <a:pPr lvl="1" algn="just"/>
            <a:r>
              <a:rPr lang="en-US" altLang="en-US" sz="2400" dirty="0">
                <a:latin typeface="Calibri" pitchFamily="34" charset="0"/>
              </a:rPr>
              <a:t>These radionuclides can give rise to internal exposures</a:t>
            </a:r>
          </a:p>
          <a:p>
            <a:pPr algn="just"/>
            <a:r>
              <a:rPr lang="en-US" altLang="en-US" sz="2400" dirty="0">
                <a:latin typeface="Calibri" pitchFamily="34" charset="0"/>
              </a:rPr>
              <a:t>Consider significant gamma emitters (</a:t>
            </a:r>
            <a:r>
              <a:rPr lang="en-US" altLang="en-US" sz="2400" baseline="30000" dirty="0">
                <a:latin typeface="Calibri" pitchFamily="34" charset="0"/>
              </a:rPr>
              <a:t>208</a:t>
            </a:r>
            <a:r>
              <a:rPr lang="en-US" altLang="en-US" sz="2400" dirty="0">
                <a:latin typeface="Calibri" pitchFamily="34" charset="0"/>
              </a:rPr>
              <a:t>Tl, </a:t>
            </a:r>
            <a:r>
              <a:rPr lang="en-US" altLang="en-US" sz="2400" baseline="30000" dirty="0">
                <a:latin typeface="Calibri" pitchFamily="34" charset="0"/>
              </a:rPr>
              <a:t>228</a:t>
            </a:r>
            <a:r>
              <a:rPr lang="en-US" altLang="en-US" sz="2400" dirty="0">
                <a:latin typeface="Calibri" pitchFamily="34" charset="0"/>
              </a:rPr>
              <a:t>Ac, </a:t>
            </a:r>
            <a:r>
              <a:rPr lang="en-US" altLang="en-US" sz="2400" baseline="30000" dirty="0">
                <a:latin typeface="Calibri" pitchFamily="34" charset="0"/>
              </a:rPr>
              <a:t>226</a:t>
            </a:r>
            <a:r>
              <a:rPr lang="en-US" altLang="en-US" sz="2400" dirty="0">
                <a:latin typeface="Calibri" pitchFamily="34" charset="0"/>
              </a:rPr>
              <a:t>Ra etc. )</a:t>
            </a:r>
          </a:p>
          <a:p>
            <a:pPr algn="just"/>
            <a:r>
              <a:rPr lang="en-US" altLang="en-US" sz="2400" dirty="0">
                <a:latin typeface="Calibri" pitchFamily="34" charset="0"/>
              </a:rPr>
              <a:t>Consider radon and thoron (and decay products)</a:t>
            </a:r>
          </a:p>
          <a:p>
            <a:pPr algn="just"/>
            <a:r>
              <a:rPr lang="en-GB" altLang="en-US" sz="2400" dirty="0">
                <a:latin typeface="Calibri" pitchFamily="34" charset="0"/>
              </a:rPr>
              <a:t>Characterisation may vary depending on the material of interest</a:t>
            </a:r>
          </a:p>
          <a:p>
            <a:pPr lvl="1" algn="just"/>
            <a:r>
              <a:rPr lang="en-US" altLang="en-US" sz="2400" dirty="0">
                <a:latin typeface="Calibri" pitchFamily="34" charset="0"/>
              </a:rPr>
              <a:t>For unprocessed material, U and Th decay chains can be assumed to be in secular equilibrium. In these cases only the parent radionuclides (</a:t>
            </a:r>
            <a:r>
              <a:rPr lang="en-US" altLang="en-US" sz="2400" dirty="0" err="1">
                <a:latin typeface="Calibri" pitchFamily="34" charset="0"/>
              </a:rPr>
              <a:t>ie</a:t>
            </a:r>
            <a:r>
              <a:rPr lang="en-US" altLang="en-US" sz="2400" dirty="0">
                <a:latin typeface="Calibri" pitchFamily="34" charset="0"/>
              </a:rPr>
              <a:t>; U and Th) require to be analyzed.</a:t>
            </a:r>
          </a:p>
          <a:p>
            <a:pPr lvl="1" algn="just"/>
            <a:r>
              <a:rPr lang="en-US" altLang="en-US" sz="2400" dirty="0">
                <a:latin typeface="Calibri" pitchFamily="34" charset="0"/>
              </a:rPr>
              <a:t>For processed materials, need to understand what radionuclides are present and their concentrations</a:t>
            </a:r>
          </a:p>
          <a:p>
            <a:pPr algn="just"/>
            <a:endParaRPr lang="en-US" altLang="en-US" sz="1800" dirty="0">
              <a:solidFill>
                <a:srgbClr val="003399"/>
              </a:solidFill>
              <a:latin typeface="Calibri" pitchFamily="34" charset="0"/>
            </a:endParaRPr>
          </a:p>
          <a:p>
            <a:pPr algn="just"/>
            <a:endParaRPr lang="en-US" altLang="en-US" sz="1800" dirty="0">
              <a:solidFill>
                <a:srgbClr val="003399"/>
              </a:solidFill>
              <a:latin typeface="Calibri" pitchFamily="34" charset="0"/>
            </a:endParaRPr>
          </a:p>
        </p:txBody>
      </p:sp>
    </p:spTree>
    <p:extLst>
      <p:ext uri="{BB962C8B-B14F-4D97-AF65-F5344CB8AC3E}">
        <p14:creationId xmlns:p14="http://schemas.microsoft.com/office/powerpoint/2010/main" val="927039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0782D1C-CA6E-4B80-9234-586F8876BABE}"/>
              </a:ext>
            </a:extLst>
          </p:cNvPr>
          <p:cNvSpPr/>
          <p:nvPr/>
        </p:nvSpPr>
        <p:spPr>
          <a:xfrm>
            <a:off x="0" y="503439"/>
            <a:ext cx="3562502" cy="515923"/>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Regulatory Purposes</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278DA279-2A71-4323-B306-DC7E6CCCEBE4}"/>
              </a:ext>
            </a:extLst>
          </p:cNvPr>
          <p:cNvSpPr txBox="1">
            <a:spLocks noChangeArrowheads="1"/>
          </p:cNvSpPr>
          <p:nvPr/>
        </p:nvSpPr>
        <p:spPr>
          <a:xfrm>
            <a:off x="335360" y="1716634"/>
            <a:ext cx="7984181" cy="4495800"/>
          </a:xfrm>
          <a:prstGeom prst="rect">
            <a:avLst/>
          </a:prstGeom>
        </p:spPr>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
            </a:pPr>
            <a:r>
              <a:rPr lang="en-US" altLang="en-US" sz="2800" dirty="0">
                <a:solidFill>
                  <a:schemeClr val="accent6">
                    <a:lumMod val="10000"/>
                  </a:schemeClr>
                </a:solidFill>
                <a:latin typeface="Calibri" pitchFamily="34" charset="0"/>
              </a:rPr>
              <a:t>Make a decision on the regulatory regime (i.e.; the graded approach to regulation)</a:t>
            </a:r>
          </a:p>
          <a:p>
            <a:pPr algn="just">
              <a:buFont typeface="Wingdings" panose="05000000000000000000" pitchFamily="2" charset="2"/>
              <a:buChar char="§"/>
            </a:pPr>
            <a:endParaRPr lang="en-US" altLang="en-US" sz="2800" dirty="0">
              <a:solidFill>
                <a:schemeClr val="accent6">
                  <a:lumMod val="10000"/>
                </a:schemeClr>
              </a:solidFill>
              <a:latin typeface="Calibri" pitchFamily="34" charset="0"/>
            </a:endParaRPr>
          </a:p>
          <a:p>
            <a:pPr algn="just">
              <a:buFont typeface="Wingdings" panose="05000000000000000000" pitchFamily="2" charset="2"/>
              <a:buChar char="§"/>
            </a:pPr>
            <a:r>
              <a:rPr lang="en-US" altLang="en-US" sz="2800" dirty="0">
                <a:solidFill>
                  <a:schemeClr val="accent6">
                    <a:lumMod val="10000"/>
                  </a:schemeClr>
                </a:solidFill>
                <a:latin typeface="Calibri" pitchFamily="34" charset="0"/>
              </a:rPr>
              <a:t>Make a decision on the regulatory control to be implemented</a:t>
            </a:r>
          </a:p>
          <a:p>
            <a:pPr algn="just">
              <a:buFont typeface="Wingdings" panose="05000000000000000000" pitchFamily="2" charset="2"/>
              <a:buChar char="§"/>
            </a:pPr>
            <a:endParaRPr lang="en-US" altLang="en-US" sz="2800" dirty="0">
              <a:solidFill>
                <a:schemeClr val="accent6">
                  <a:lumMod val="10000"/>
                </a:schemeClr>
              </a:solidFill>
              <a:latin typeface="Calibri" pitchFamily="34" charset="0"/>
            </a:endParaRPr>
          </a:p>
          <a:p>
            <a:pPr algn="just">
              <a:buFont typeface="Wingdings" panose="05000000000000000000" pitchFamily="2" charset="2"/>
              <a:buChar char="§"/>
            </a:pPr>
            <a:r>
              <a:rPr lang="en-US" altLang="en-US" sz="2800" dirty="0">
                <a:solidFill>
                  <a:schemeClr val="accent6">
                    <a:lumMod val="10000"/>
                  </a:schemeClr>
                </a:solidFill>
                <a:latin typeface="Calibri" pitchFamily="34" charset="0"/>
              </a:rPr>
              <a:t>Checking the measures that the operator provides for the protection of the workers, members of the public and the environment.</a:t>
            </a:r>
            <a:endParaRPr lang="en-US" altLang="en-US" sz="2400" dirty="0">
              <a:solidFill>
                <a:schemeClr val="accent6">
                  <a:lumMod val="10000"/>
                </a:schemeClr>
              </a:solidFill>
              <a:latin typeface="Calibri" pitchFamily="34" charset="0"/>
            </a:endParaRPr>
          </a:p>
          <a:p>
            <a:pPr algn="just">
              <a:buFontTx/>
              <a:buNone/>
            </a:pPr>
            <a:r>
              <a:rPr lang="en-US" altLang="en-US" sz="2000" dirty="0">
                <a:solidFill>
                  <a:srgbClr val="003399"/>
                </a:solidFill>
                <a:latin typeface="Calibri" pitchFamily="34" charset="0"/>
              </a:rPr>
              <a:t>	</a:t>
            </a:r>
          </a:p>
        </p:txBody>
      </p:sp>
    </p:spTree>
    <p:extLst>
      <p:ext uri="{BB962C8B-B14F-4D97-AF65-F5344CB8AC3E}">
        <p14:creationId xmlns:p14="http://schemas.microsoft.com/office/powerpoint/2010/main" val="490306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474E65-7077-4006-A35E-818185B8FA7F}"/>
              </a:ext>
            </a:extLst>
          </p:cNvPr>
          <p:cNvSpPr/>
          <p:nvPr/>
        </p:nvSpPr>
        <p:spPr>
          <a:xfrm>
            <a:off x="1" y="415658"/>
            <a:ext cx="3986783" cy="71819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Additional Information for Dose Assessment</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281E8C85-AFCA-4952-93A8-758A2AF78710}"/>
              </a:ext>
            </a:extLst>
          </p:cNvPr>
          <p:cNvSpPr txBox="1">
            <a:spLocks noChangeArrowheads="1"/>
          </p:cNvSpPr>
          <p:nvPr/>
        </p:nvSpPr>
        <p:spPr>
          <a:xfrm>
            <a:off x="90526" y="1743126"/>
            <a:ext cx="5132527" cy="48768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n-US" altLang="en-US" sz="2400" dirty="0">
                <a:solidFill>
                  <a:schemeClr val="accent6">
                    <a:lumMod val="10000"/>
                  </a:schemeClr>
                </a:solidFill>
                <a:latin typeface="Calibri" pitchFamily="34" charset="0"/>
              </a:rPr>
              <a:t>Radiological characterization of  workplaces </a:t>
            </a:r>
          </a:p>
          <a:p>
            <a:pPr algn="just"/>
            <a:r>
              <a:rPr lang="en-US" altLang="en-US" sz="2400" dirty="0">
                <a:solidFill>
                  <a:schemeClr val="accent6">
                    <a:lumMod val="10000"/>
                  </a:schemeClr>
                </a:solidFill>
                <a:latin typeface="Calibri" pitchFamily="34" charset="0"/>
              </a:rPr>
              <a:t>For contributing to the routine dose assessment of workers, for example; assessing the inhalation of long lived alpha emitting radionuclides and interpretation of dust sampling results.</a:t>
            </a:r>
          </a:p>
          <a:p>
            <a:pPr algn="just"/>
            <a:r>
              <a:rPr lang="en-US" altLang="en-US" sz="2400" dirty="0">
                <a:solidFill>
                  <a:schemeClr val="accent6">
                    <a:lumMod val="10000"/>
                  </a:schemeClr>
                </a:solidFill>
                <a:latin typeface="Calibri" pitchFamily="34" charset="0"/>
              </a:rPr>
              <a:t>For contribution to specific dose assessment of worker, for example; bioassays</a:t>
            </a:r>
          </a:p>
        </p:txBody>
      </p:sp>
      <p:graphicFrame>
        <p:nvGraphicFramePr>
          <p:cNvPr id="4" name="Object 4">
            <a:extLst>
              <a:ext uri="{FF2B5EF4-FFF2-40B4-BE49-F238E27FC236}">
                <a16:creationId xmlns:a16="http://schemas.microsoft.com/office/drawing/2014/main" id="{5AC6C681-AD95-4C37-A408-CAF5AE856BDA}"/>
              </a:ext>
            </a:extLst>
          </p:cNvPr>
          <p:cNvGraphicFramePr>
            <a:graphicFrameLocks noChangeAspect="1"/>
          </p:cNvGraphicFramePr>
          <p:nvPr>
            <p:extLst>
              <p:ext uri="{D42A27DB-BD31-4B8C-83A1-F6EECF244321}">
                <p14:modId xmlns:p14="http://schemas.microsoft.com/office/powerpoint/2010/main" val="2640017713"/>
              </p:ext>
            </p:extLst>
          </p:nvPr>
        </p:nvGraphicFramePr>
        <p:xfrm>
          <a:off x="5659588" y="1852275"/>
          <a:ext cx="3251200" cy="4572000"/>
        </p:xfrm>
        <a:graphic>
          <a:graphicData uri="http://schemas.openxmlformats.org/presentationml/2006/ole">
            <mc:AlternateContent xmlns:mc="http://schemas.openxmlformats.org/markup-compatibility/2006">
              <mc:Choice xmlns:v="urn:schemas-microsoft-com:vml" Requires="v">
                <p:oleObj spid="_x0000_s1032" name="Photo Editor Photo" r:id="rId3" imgW="3543795" imgH="4982270" progId="MSPhotoEd.3">
                  <p:embed/>
                </p:oleObj>
              </mc:Choice>
              <mc:Fallback>
                <p:oleObj name="Photo Editor Photo" r:id="rId3" imgW="3543795" imgH="4982270" progId="MSPhotoEd.3">
                  <p:embed/>
                  <p:pic>
                    <p:nvPicPr>
                      <p:cNvPr id="10245"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9588" y="1852275"/>
                        <a:ext cx="32512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305213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5D8CBB1-0D77-4DB8-A9E9-C3A71C69315F}"/>
              </a:ext>
            </a:extLst>
          </p:cNvPr>
          <p:cNvSpPr/>
          <p:nvPr/>
        </p:nvSpPr>
        <p:spPr>
          <a:xfrm>
            <a:off x="1" y="415658"/>
            <a:ext cx="4008729" cy="549948"/>
          </a:xfrm>
          <a:prstGeom prst="rect">
            <a:avLst/>
          </a:prstGeom>
          <a:solidFill>
            <a:srgbClr val="3164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a:latin typeface="Calibri" panose="020F0502020204030204" pitchFamily="34" charset="0"/>
                <a:cs typeface="Calibri" panose="020F0502020204030204" pitchFamily="34" charset="0"/>
              </a:rPr>
              <a:t>Bioassay Monitoring</a:t>
            </a:r>
            <a:endParaRPr lang="en-GB" sz="2600" dirty="0">
              <a:latin typeface="Calibri" panose="020F0502020204030204" pitchFamily="34" charset="0"/>
              <a:cs typeface="Calibri" panose="020F0502020204030204" pitchFamily="34" charset="0"/>
            </a:endParaRPr>
          </a:p>
        </p:txBody>
      </p:sp>
      <p:sp>
        <p:nvSpPr>
          <p:cNvPr id="3" name="Rectangle 3">
            <a:extLst>
              <a:ext uri="{FF2B5EF4-FFF2-40B4-BE49-F238E27FC236}">
                <a16:creationId xmlns:a16="http://schemas.microsoft.com/office/drawing/2014/main" id="{43C8A82B-D214-4505-846C-B0E54F8180CB}"/>
              </a:ext>
            </a:extLst>
          </p:cNvPr>
          <p:cNvSpPr txBox="1">
            <a:spLocks noChangeArrowheads="1"/>
          </p:cNvSpPr>
          <p:nvPr/>
        </p:nvSpPr>
        <p:spPr>
          <a:xfrm>
            <a:off x="237975" y="1447732"/>
            <a:ext cx="8342335" cy="538832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80000"/>
              </a:lnSpc>
              <a:buFontTx/>
              <a:buNone/>
            </a:pPr>
            <a:r>
              <a:rPr lang="en-US" altLang="en-US" sz="2800">
                <a:latin typeface="Calibri" pitchFamily="34" charset="0"/>
              </a:rPr>
              <a:t>The radioactive material in the body may need to be assessed in special circumstances:</a:t>
            </a:r>
          </a:p>
          <a:p>
            <a:pPr algn="just">
              <a:lnSpc>
                <a:spcPct val="80000"/>
              </a:lnSpc>
              <a:buFontTx/>
              <a:buNone/>
            </a:pPr>
            <a:r>
              <a:rPr lang="en-US" altLang="en-US" sz="2800">
                <a:latin typeface="Calibri" pitchFamily="34" charset="0"/>
              </a:rPr>
              <a:t>	</a:t>
            </a:r>
          </a:p>
          <a:p>
            <a:pPr lvl="1" algn="just">
              <a:lnSpc>
                <a:spcPct val="80000"/>
              </a:lnSpc>
              <a:buClr>
                <a:srgbClr val="000000"/>
              </a:buClr>
              <a:buFont typeface="Symbol" pitchFamily="18" charset="2"/>
              <a:buChar char="·"/>
            </a:pPr>
            <a:r>
              <a:rPr lang="en-US" altLang="en-US" sz="2400">
                <a:latin typeface="Calibri" pitchFamily="34" charset="0"/>
              </a:rPr>
              <a:t>Specialized work situations (e.g. uranium product sections) </a:t>
            </a:r>
          </a:p>
          <a:p>
            <a:pPr lvl="1" algn="just">
              <a:lnSpc>
                <a:spcPct val="80000"/>
              </a:lnSpc>
              <a:buClr>
                <a:srgbClr val="000000"/>
              </a:buClr>
              <a:buFont typeface="Symbol" pitchFamily="18" charset="2"/>
              <a:buChar char="·"/>
            </a:pPr>
            <a:r>
              <a:rPr lang="en-US" altLang="en-US" sz="2400">
                <a:latin typeface="Calibri" pitchFamily="34" charset="0"/>
              </a:rPr>
              <a:t>Suspected over-exposure investigations</a:t>
            </a:r>
          </a:p>
          <a:p>
            <a:pPr algn="just">
              <a:lnSpc>
                <a:spcPct val="80000"/>
              </a:lnSpc>
            </a:pPr>
            <a:endParaRPr lang="en-US" altLang="en-US" sz="2800">
              <a:latin typeface="Calibri" pitchFamily="34" charset="0"/>
            </a:endParaRPr>
          </a:p>
          <a:p>
            <a:pPr algn="just">
              <a:lnSpc>
                <a:spcPct val="80000"/>
              </a:lnSpc>
              <a:buFontTx/>
              <a:buNone/>
            </a:pPr>
            <a:r>
              <a:rPr lang="en-US" altLang="en-US" sz="2800">
                <a:latin typeface="Calibri" pitchFamily="34" charset="0"/>
              </a:rPr>
              <a:t>A variety of methods may be used:</a:t>
            </a:r>
          </a:p>
          <a:p>
            <a:pPr algn="just">
              <a:lnSpc>
                <a:spcPct val="80000"/>
              </a:lnSpc>
            </a:pPr>
            <a:endParaRPr lang="en-US" altLang="en-US" sz="2800">
              <a:latin typeface="Calibri" pitchFamily="34" charset="0"/>
            </a:endParaRPr>
          </a:p>
          <a:p>
            <a:pPr lvl="1" algn="just">
              <a:lnSpc>
                <a:spcPct val="80000"/>
              </a:lnSpc>
              <a:buClr>
                <a:srgbClr val="000000"/>
              </a:buClr>
              <a:buFont typeface="Symbol" pitchFamily="18" charset="2"/>
              <a:buChar char="·"/>
            </a:pPr>
            <a:r>
              <a:rPr lang="en-US" altLang="en-US" sz="2400">
                <a:latin typeface="Calibri" pitchFamily="34" charset="0"/>
              </a:rPr>
              <a:t>Urine analysis (e.g. uranium product sections)</a:t>
            </a:r>
          </a:p>
          <a:p>
            <a:pPr lvl="1" algn="just">
              <a:lnSpc>
                <a:spcPct val="80000"/>
              </a:lnSpc>
              <a:buClr>
                <a:srgbClr val="000000"/>
              </a:buClr>
              <a:buFont typeface="Symbol" pitchFamily="18" charset="2"/>
              <a:buChar char="·"/>
            </a:pPr>
            <a:r>
              <a:rPr lang="en-US" altLang="en-US" sz="2400">
                <a:latin typeface="Calibri" pitchFamily="34" charset="0"/>
              </a:rPr>
              <a:t>Faecal analysis (e.g. uranium and thorium facilities)</a:t>
            </a:r>
          </a:p>
          <a:p>
            <a:pPr lvl="1" algn="just">
              <a:lnSpc>
                <a:spcPct val="80000"/>
              </a:lnSpc>
              <a:buClr>
                <a:srgbClr val="000000"/>
              </a:buClr>
              <a:buFont typeface="Symbol" pitchFamily="18" charset="2"/>
              <a:buChar char="·"/>
            </a:pPr>
            <a:r>
              <a:rPr lang="en-US" altLang="en-US" sz="2400">
                <a:latin typeface="Calibri" pitchFamily="34" charset="0"/>
              </a:rPr>
              <a:t>Lung counting</a:t>
            </a:r>
          </a:p>
          <a:p>
            <a:pPr lvl="1" algn="just">
              <a:lnSpc>
                <a:spcPct val="80000"/>
              </a:lnSpc>
              <a:buClr>
                <a:srgbClr val="000000"/>
              </a:buClr>
              <a:buFont typeface="Symbol" pitchFamily="18" charset="2"/>
              <a:buChar char="·"/>
            </a:pPr>
            <a:r>
              <a:rPr lang="en-US" altLang="en-US" sz="2400">
                <a:latin typeface="Calibri" pitchFamily="34" charset="0"/>
              </a:rPr>
              <a:t>Radon or Thoron in breath</a:t>
            </a:r>
            <a:endParaRPr lang="en-US" altLang="en-US" sz="2400" dirty="0">
              <a:latin typeface="Calibri" pitchFamily="34" charset="0"/>
            </a:endParaRPr>
          </a:p>
        </p:txBody>
      </p:sp>
    </p:spTree>
    <p:extLst>
      <p:ext uri="{BB962C8B-B14F-4D97-AF65-F5344CB8AC3E}">
        <p14:creationId xmlns:p14="http://schemas.microsoft.com/office/powerpoint/2010/main" val="3876782352"/>
      </p:ext>
    </p:extLst>
  </p:cSld>
  <p:clrMapOvr>
    <a:masterClrMapping/>
  </p:clrMapOvr>
</p:sld>
</file>

<file path=ppt/theme/theme1.xml><?xml version="1.0" encoding="utf-8"?>
<a:theme xmlns:a="http://schemas.openxmlformats.org/drawingml/2006/main" name="IAEA_Presentation_templ_1[1]">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IAEA_Presentation_templ_1[1]</Template>
  <TotalTime>103</TotalTime>
  <Words>2067</Words>
  <Application>Microsoft Office PowerPoint</Application>
  <PresentationFormat>On-screen Show (4:3)</PresentationFormat>
  <Paragraphs>275</Paragraphs>
  <Slides>27</Slides>
  <Notes>11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7" baseType="lpstr">
      <vt:lpstr>ＭＳ Ｐゴシック</vt:lpstr>
      <vt:lpstr>Arial</vt:lpstr>
      <vt:lpstr>Arial </vt:lpstr>
      <vt:lpstr>Calibri</vt:lpstr>
      <vt:lpstr>Courier New</vt:lpstr>
      <vt:lpstr>Symbol</vt:lpstr>
      <vt:lpstr>Times New Roman</vt:lpstr>
      <vt:lpstr>Wingdings</vt:lpstr>
      <vt:lpstr>IAEA_Presentation_templ_1[1]</vt:lpstr>
      <vt:lpstr>Photo Editor Photo</vt:lpstr>
      <vt:lpstr>CHARACTERIZATION OF NORM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CHARACTERIZATION OF NORM</dc:title>
  <dc:creator>TADIC, Dejana</dc:creator>
  <cp:lastModifiedBy>TADIC, Dejana</cp:lastModifiedBy>
  <cp:revision>10</cp:revision>
  <dcterms:created xsi:type="dcterms:W3CDTF">2019-04-10T12:18:03Z</dcterms:created>
  <dcterms:modified xsi:type="dcterms:W3CDTF">2019-05-08T14:11:56Z</dcterms:modified>
</cp:coreProperties>
</file>