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2"/>
  </p:notesMasterIdLst>
  <p:sldIdLst>
    <p:sldId id="256" r:id="rId2"/>
    <p:sldId id="257" r:id="rId3"/>
    <p:sldId id="258" r:id="rId4"/>
    <p:sldId id="260" r:id="rId5"/>
    <p:sldId id="259"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25" autoAdjust="0"/>
    <p:restoredTop sz="94660"/>
  </p:normalViewPr>
  <p:slideViewPr>
    <p:cSldViewPr snapToGrid="0">
      <p:cViewPr varScale="1">
        <p:scale>
          <a:sx n="108" d="100"/>
          <a:sy n="108" d="100"/>
        </p:scale>
        <p:origin x="156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A12E27A-61F8-4967-AC8C-6C07A26D7B1A}" type="doc">
      <dgm:prSet loTypeId="urn:microsoft.com/office/officeart/2005/8/layout/cycle3" loCatId="cycle" qsTypeId="urn:microsoft.com/office/officeart/2005/8/quickstyle/simple5" qsCatId="simple" csTypeId="urn:microsoft.com/office/officeart/2005/8/colors/accent0_3" csCatId="mainScheme" phldr="1"/>
      <dgm:spPr/>
      <dgm:t>
        <a:bodyPr/>
        <a:lstStyle/>
        <a:p>
          <a:endParaRPr lang="en-GB"/>
        </a:p>
      </dgm:t>
    </dgm:pt>
    <dgm:pt modelId="{7326A416-AADF-42CC-955D-6B39CCFA525B}">
      <dgm:prSet phldrT="[Text]"/>
      <dgm:spPr/>
      <dgm:t>
        <a:bodyPr/>
        <a:lstStyle/>
        <a:p>
          <a:r>
            <a:rPr lang="en-GB" b="1">
              <a:effectLst>
                <a:outerShdw blurRad="38100" dist="38100" dir="2700000" algn="tl">
                  <a:srgbClr val="000000">
                    <a:alpha val="43137"/>
                  </a:srgbClr>
                </a:outerShdw>
              </a:effectLst>
              <a:latin typeface="Calibri" panose="020F0502020204030204" pitchFamily="34" charset="0"/>
            </a:rPr>
            <a:t>Regulator</a:t>
          </a:r>
          <a:endParaRPr lang="en-GB" b="1" dirty="0">
            <a:effectLst>
              <a:outerShdw blurRad="38100" dist="38100" dir="2700000" algn="tl">
                <a:srgbClr val="000000">
                  <a:alpha val="43137"/>
                </a:srgbClr>
              </a:outerShdw>
            </a:effectLst>
            <a:latin typeface="Calibri" panose="020F0502020204030204" pitchFamily="34" charset="0"/>
          </a:endParaRPr>
        </a:p>
      </dgm:t>
    </dgm:pt>
    <dgm:pt modelId="{003A963D-212A-48EF-803A-1E21C170ABB6}" type="parTrans" cxnId="{36AF9532-D206-465D-B38B-525E5E86F2C8}">
      <dgm:prSet/>
      <dgm:spPr/>
      <dgm:t>
        <a:bodyPr/>
        <a:lstStyle/>
        <a:p>
          <a:endParaRPr lang="en-GB"/>
        </a:p>
      </dgm:t>
    </dgm:pt>
    <dgm:pt modelId="{EA46D8FB-2027-4489-A8EE-A40859C981D5}" type="sibTrans" cxnId="{36AF9532-D206-465D-B38B-525E5E86F2C8}">
      <dgm:prSet/>
      <dgm:spPr/>
      <dgm:t>
        <a:bodyPr/>
        <a:lstStyle/>
        <a:p>
          <a:endParaRPr lang="en-GB"/>
        </a:p>
      </dgm:t>
    </dgm:pt>
    <dgm:pt modelId="{FB15A4B8-018C-4978-B423-FAA78B364C11}">
      <dgm:prSet phldrT="[Text]"/>
      <dgm:spPr/>
      <dgm:t>
        <a:bodyPr/>
        <a:lstStyle/>
        <a:p>
          <a:r>
            <a:rPr lang="en-GB" b="1">
              <a:effectLst>
                <a:outerShdw blurRad="38100" dist="38100" dir="2700000" algn="tl">
                  <a:srgbClr val="000000">
                    <a:alpha val="43137"/>
                  </a:srgbClr>
                </a:outerShdw>
              </a:effectLst>
              <a:latin typeface="Calibri" panose="020F0502020204030204" pitchFamily="34" charset="0"/>
            </a:rPr>
            <a:t>End-Users</a:t>
          </a:r>
          <a:endParaRPr lang="en-GB" b="1" dirty="0">
            <a:effectLst>
              <a:outerShdw blurRad="38100" dist="38100" dir="2700000" algn="tl">
                <a:srgbClr val="000000">
                  <a:alpha val="43137"/>
                </a:srgbClr>
              </a:outerShdw>
            </a:effectLst>
            <a:latin typeface="Calibri" panose="020F0502020204030204" pitchFamily="34" charset="0"/>
          </a:endParaRPr>
        </a:p>
      </dgm:t>
    </dgm:pt>
    <dgm:pt modelId="{B3045142-3170-4D25-B072-1D504A3D88A5}" type="parTrans" cxnId="{5F0CC1A9-7981-43A0-AE97-6F00F1EDA059}">
      <dgm:prSet/>
      <dgm:spPr/>
      <dgm:t>
        <a:bodyPr/>
        <a:lstStyle/>
        <a:p>
          <a:endParaRPr lang="en-GB"/>
        </a:p>
      </dgm:t>
    </dgm:pt>
    <dgm:pt modelId="{07FB7C04-CD4B-418A-9A6A-F7D69EC77E8A}" type="sibTrans" cxnId="{5F0CC1A9-7981-43A0-AE97-6F00F1EDA059}">
      <dgm:prSet/>
      <dgm:spPr/>
      <dgm:t>
        <a:bodyPr/>
        <a:lstStyle/>
        <a:p>
          <a:endParaRPr lang="en-GB"/>
        </a:p>
      </dgm:t>
    </dgm:pt>
    <dgm:pt modelId="{E5734C8F-3A90-4AB5-BF65-83862DA3EF80}">
      <dgm:prSet phldrT="[Text]"/>
      <dgm:spPr/>
      <dgm:t>
        <a:bodyPr/>
        <a:lstStyle/>
        <a:p>
          <a:r>
            <a:rPr lang="en-GB" b="1" dirty="0">
              <a:effectLst>
                <a:outerShdw blurRad="38100" dist="38100" dir="2700000" algn="tl">
                  <a:srgbClr val="000000">
                    <a:alpha val="43137"/>
                  </a:srgbClr>
                </a:outerShdw>
              </a:effectLst>
              <a:latin typeface="Calibri" panose="020F0502020204030204" pitchFamily="34" charset="0"/>
            </a:rPr>
            <a:t>Technical Services / TSO</a:t>
          </a:r>
        </a:p>
      </dgm:t>
    </dgm:pt>
    <dgm:pt modelId="{F5CF3A7A-7C6C-462E-B2E1-8ED362B2FDAE}" type="parTrans" cxnId="{E53C2713-B8CB-4EB5-A2EF-58F711CAAE7E}">
      <dgm:prSet/>
      <dgm:spPr/>
      <dgm:t>
        <a:bodyPr/>
        <a:lstStyle/>
        <a:p>
          <a:endParaRPr lang="en-GB"/>
        </a:p>
      </dgm:t>
    </dgm:pt>
    <dgm:pt modelId="{417D0D72-CF0B-4D3E-B94B-73B6C219B337}" type="sibTrans" cxnId="{E53C2713-B8CB-4EB5-A2EF-58F711CAAE7E}">
      <dgm:prSet/>
      <dgm:spPr/>
      <dgm:t>
        <a:bodyPr/>
        <a:lstStyle/>
        <a:p>
          <a:endParaRPr lang="en-GB"/>
        </a:p>
      </dgm:t>
    </dgm:pt>
    <dgm:pt modelId="{C0D1F167-D331-4D40-9FD4-1193717AFCD8}" type="pres">
      <dgm:prSet presAssocID="{DA12E27A-61F8-4967-AC8C-6C07A26D7B1A}" presName="Name0" presStyleCnt="0">
        <dgm:presLayoutVars>
          <dgm:dir/>
          <dgm:resizeHandles val="exact"/>
        </dgm:presLayoutVars>
      </dgm:prSet>
      <dgm:spPr/>
    </dgm:pt>
    <dgm:pt modelId="{85AD5C0D-AC06-4367-BA1F-0A8580F20BFB}" type="pres">
      <dgm:prSet presAssocID="{DA12E27A-61F8-4967-AC8C-6C07A26D7B1A}" presName="cycle" presStyleCnt="0"/>
      <dgm:spPr/>
    </dgm:pt>
    <dgm:pt modelId="{3A51E162-1091-4A80-BE06-D39C78CFDB61}" type="pres">
      <dgm:prSet presAssocID="{7326A416-AADF-42CC-955D-6B39CCFA525B}" presName="nodeFirstNode" presStyleLbl="node1" presStyleIdx="0" presStyleCnt="3">
        <dgm:presLayoutVars>
          <dgm:bulletEnabled val="1"/>
        </dgm:presLayoutVars>
      </dgm:prSet>
      <dgm:spPr/>
    </dgm:pt>
    <dgm:pt modelId="{5E25DF3B-1601-4327-AC30-A8AB6FBFE33D}" type="pres">
      <dgm:prSet presAssocID="{EA46D8FB-2027-4489-A8EE-A40859C981D5}" presName="sibTransFirstNode" presStyleLbl="bgShp" presStyleIdx="0" presStyleCnt="1"/>
      <dgm:spPr/>
    </dgm:pt>
    <dgm:pt modelId="{2F0FDF77-F3DD-47D7-A4B1-177A2908C818}" type="pres">
      <dgm:prSet presAssocID="{FB15A4B8-018C-4978-B423-FAA78B364C11}" presName="nodeFollowingNodes" presStyleLbl="node1" presStyleIdx="1" presStyleCnt="3">
        <dgm:presLayoutVars>
          <dgm:bulletEnabled val="1"/>
        </dgm:presLayoutVars>
      </dgm:prSet>
      <dgm:spPr/>
    </dgm:pt>
    <dgm:pt modelId="{29338799-AD41-425B-B38A-BF5448B29763}" type="pres">
      <dgm:prSet presAssocID="{E5734C8F-3A90-4AB5-BF65-83862DA3EF80}" presName="nodeFollowingNodes" presStyleLbl="node1" presStyleIdx="2" presStyleCnt="3">
        <dgm:presLayoutVars>
          <dgm:bulletEnabled val="1"/>
        </dgm:presLayoutVars>
      </dgm:prSet>
      <dgm:spPr/>
    </dgm:pt>
  </dgm:ptLst>
  <dgm:cxnLst>
    <dgm:cxn modelId="{E53C2713-B8CB-4EB5-A2EF-58F711CAAE7E}" srcId="{DA12E27A-61F8-4967-AC8C-6C07A26D7B1A}" destId="{E5734C8F-3A90-4AB5-BF65-83862DA3EF80}" srcOrd="2" destOrd="0" parTransId="{F5CF3A7A-7C6C-462E-B2E1-8ED362B2FDAE}" sibTransId="{417D0D72-CF0B-4D3E-B94B-73B6C219B337}"/>
    <dgm:cxn modelId="{33F53427-0FA3-42A0-A1D2-9D0D607C0066}" type="presOf" srcId="{EA46D8FB-2027-4489-A8EE-A40859C981D5}" destId="{5E25DF3B-1601-4327-AC30-A8AB6FBFE33D}" srcOrd="0" destOrd="0" presId="urn:microsoft.com/office/officeart/2005/8/layout/cycle3"/>
    <dgm:cxn modelId="{36AF9532-D206-465D-B38B-525E5E86F2C8}" srcId="{DA12E27A-61F8-4967-AC8C-6C07A26D7B1A}" destId="{7326A416-AADF-42CC-955D-6B39CCFA525B}" srcOrd="0" destOrd="0" parTransId="{003A963D-212A-48EF-803A-1E21C170ABB6}" sibTransId="{EA46D8FB-2027-4489-A8EE-A40859C981D5}"/>
    <dgm:cxn modelId="{6F0D5938-ACE4-417C-A671-1FAD48989E10}" type="presOf" srcId="{7326A416-AADF-42CC-955D-6B39CCFA525B}" destId="{3A51E162-1091-4A80-BE06-D39C78CFDB61}" srcOrd="0" destOrd="0" presId="urn:microsoft.com/office/officeart/2005/8/layout/cycle3"/>
    <dgm:cxn modelId="{88788574-435E-4CCB-AA87-82C71D2C43E2}" type="presOf" srcId="{E5734C8F-3A90-4AB5-BF65-83862DA3EF80}" destId="{29338799-AD41-425B-B38A-BF5448B29763}" srcOrd="0" destOrd="0" presId="urn:microsoft.com/office/officeart/2005/8/layout/cycle3"/>
    <dgm:cxn modelId="{5F0CC1A9-7981-43A0-AE97-6F00F1EDA059}" srcId="{DA12E27A-61F8-4967-AC8C-6C07A26D7B1A}" destId="{FB15A4B8-018C-4978-B423-FAA78B364C11}" srcOrd="1" destOrd="0" parTransId="{B3045142-3170-4D25-B072-1D504A3D88A5}" sibTransId="{07FB7C04-CD4B-418A-9A6A-F7D69EC77E8A}"/>
    <dgm:cxn modelId="{C553CBC6-5A23-4CAD-B006-7857EEDA9B5B}" type="presOf" srcId="{DA12E27A-61F8-4967-AC8C-6C07A26D7B1A}" destId="{C0D1F167-D331-4D40-9FD4-1193717AFCD8}" srcOrd="0" destOrd="0" presId="urn:microsoft.com/office/officeart/2005/8/layout/cycle3"/>
    <dgm:cxn modelId="{4DA44EDB-C88B-422F-905C-B17E5D7AA977}" type="presOf" srcId="{FB15A4B8-018C-4978-B423-FAA78B364C11}" destId="{2F0FDF77-F3DD-47D7-A4B1-177A2908C818}" srcOrd="0" destOrd="0" presId="urn:microsoft.com/office/officeart/2005/8/layout/cycle3"/>
    <dgm:cxn modelId="{68D012C7-E0AD-4AE3-A654-ED1086E31C3D}" type="presParOf" srcId="{C0D1F167-D331-4D40-9FD4-1193717AFCD8}" destId="{85AD5C0D-AC06-4367-BA1F-0A8580F20BFB}" srcOrd="0" destOrd="0" presId="urn:microsoft.com/office/officeart/2005/8/layout/cycle3"/>
    <dgm:cxn modelId="{3BFB8C90-AC7B-4144-AB16-4DB396BA34A8}" type="presParOf" srcId="{85AD5C0D-AC06-4367-BA1F-0A8580F20BFB}" destId="{3A51E162-1091-4A80-BE06-D39C78CFDB61}" srcOrd="0" destOrd="0" presId="urn:microsoft.com/office/officeart/2005/8/layout/cycle3"/>
    <dgm:cxn modelId="{3396A2B2-92E0-416A-9D7E-4D2607888276}" type="presParOf" srcId="{85AD5C0D-AC06-4367-BA1F-0A8580F20BFB}" destId="{5E25DF3B-1601-4327-AC30-A8AB6FBFE33D}" srcOrd="1" destOrd="0" presId="urn:microsoft.com/office/officeart/2005/8/layout/cycle3"/>
    <dgm:cxn modelId="{4447332A-4B88-4D4C-ACC1-FBB700C5B11B}" type="presParOf" srcId="{85AD5C0D-AC06-4367-BA1F-0A8580F20BFB}" destId="{2F0FDF77-F3DD-47D7-A4B1-177A2908C818}" srcOrd="2" destOrd="0" presId="urn:microsoft.com/office/officeart/2005/8/layout/cycle3"/>
    <dgm:cxn modelId="{73644848-7453-4AC0-A1D9-D685C38EB142}" type="presParOf" srcId="{85AD5C0D-AC06-4367-BA1F-0A8580F20BFB}" destId="{29338799-AD41-425B-B38A-BF5448B29763}" srcOrd="3" destOrd="0" presId="urn:microsoft.com/office/officeart/2005/8/layout/cycle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25DF3B-1601-4327-AC30-A8AB6FBFE33D}">
      <dsp:nvSpPr>
        <dsp:cNvPr id="0" name=""/>
        <dsp:cNvSpPr/>
      </dsp:nvSpPr>
      <dsp:spPr>
        <a:xfrm>
          <a:off x="1025824" y="-216056"/>
          <a:ext cx="4044351" cy="4044351"/>
        </a:xfrm>
        <a:prstGeom prst="circularArrow">
          <a:avLst>
            <a:gd name="adj1" fmla="val 5689"/>
            <a:gd name="adj2" fmla="val 340510"/>
            <a:gd name="adj3" fmla="val 12471172"/>
            <a:gd name="adj4" fmla="val 18234576"/>
            <a:gd name="adj5" fmla="val 5908"/>
          </a:avLst>
        </a:prstGeom>
        <a:solidFill>
          <a:schemeClr val="dk2">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3A51E162-1091-4A80-BE06-D39C78CFDB61}">
      <dsp:nvSpPr>
        <dsp:cNvPr id="0" name=""/>
        <dsp:cNvSpPr/>
      </dsp:nvSpPr>
      <dsp:spPr>
        <a:xfrm>
          <a:off x="1640085" y="575"/>
          <a:ext cx="2815828" cy="1407914"/>
        </a:xfrm>
        <a:prstGeom prst="roundRect">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GB" sz="3200" b="1" kern="1200">
              <a:effectLst>
                <a:outerShdw blurRad="38100" dist="38100" dir="2700000" algn="tl">
                  <a:srgbClr val="000000">
                    <a:alpha val="43137"/>
                  </a:srgbClr>
                </a:outerShdw>
              </a:effectLst>
              <a:latin typeface="Calibri" panose="020F0502020204030204" pitchFamily="34" charset="0"/>
            </a:rPr>
            <a:t>Regulator</a:t>
          </a:r>
          <a:endParaRPr lang="en-GB" sz="3200" b="1" kern="1200" dirty="0">
            <a:effectLst>
              <a:outerShdw blurRad="38100" dist="38100" dir="2700000" algn="tl">
                <a:srgbClr val="000000">
                  <a:alpha val="43137"/>
                </a:srgbClr>
              </a:outerShdw>
            </a:effectLst>
            <a:latin typeface="Calibri" panose="020F0502020204030204" pitchFamily="34" charset="0"/>
          </a:endParaRPr>
        </a:p>
      </dsp:txBody>
      <dsp:txXfrm>
        <a:off x="1708814" y="69304"/>
        <a:ext cx="2678370" cy="1270456"/>
      </dsp:txXfrm>
    </dsp:sp>
    <dsp:sp modelId="{2F0FDF77-F3DD-47D7-A4B1-177A2908C818}">
      <dsp:nvSpPr>
        <dsp:cNvPr id="0" name=""/>
        <dsp:cNvSpPr/>
      </dsp:nvSpPr>
      <dsp:spPr>
        <a:xfrm>
          <a:off x="3172913" y="2655510"/>
          <a:ext cx="2815828" cy="1407914"/>
        </a:xfrm>
        <a:prstGeom prst="roundRect">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GB" sz="3200" b="1" kern="1200">
              <a:effectLst>
                <a:outerShdw blurRad="38100" dist="38100" dir="2700000" algn="tl">
                  <a:srgbClr val="000000">
                    <a:alpha val="43137"/>
                  </a:srgbClr>
                </a:outerShdw>
              </a:effectLst>
              <a:latin typeface="Calibri" panose="020F0502020204030204" pitchFamily="34" charset="0"/>
            </a:rPr>
            <a:t>End-Users</a:t>
          </a:r>
          <a:endParaRPr lang="en-GB" sz="3200" b="1" kern="1200" dirty="0">
            <a:effectLst>
              <a:outerShdw blurRad="38100" dist="38100" dir="2700000" algn="tl">
                <a:srgbClr val="000000">
                  <a:alpha val="43137"/>
                </a:srgbClr>
              </a:outerShdw>
            </a:effectLst>
            <a:latin typeface="Calibri" panose="020F0502020204030204" pitchFamily="34" charset="0"/>
          </a:endParaRPr>
        </a:p>
      </dsp:txBody>
      <dsp:txXfrm>
        <a:off x="3241642" y="2724239"/>
        <a:ext cx="2678370" cy="1270456"/>
      </dsp:txXfrm>
    </dsp:sp>
    <dsp:sp modelId="{29338799-AD41-425B-B38A-BF5448B29763}">
      <dsp:nvSpPr>
        <dsp:cNvPr id="0" name=""/>
        <dsp:cNvSpPr/>
      </dsp:nvSpPr>
      <dsp:spPr>
        <a:xfrm>
          <a:off x="107258" y="2655510"/>
          <a:ext cx="2815828" cy="1407914"/>
        </a:xfrm>
        <a:prstGeom prst="roundRect">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GB" sz="3200" b="1" kern="1200" dirty="0">
              <a:effectLst>
                <a:outerShdw blurRad="38100" dist="38100" dir="2700000" algn="tl">
                  <a:srgbClr val="000000">
                    <a:alpha val="43137"/>
                  </a:srgbClr>
                </a:outerShdw>
              </a:effectLst>
              <a:latin typeface="Calibri" panose="020F0502020204030204" pitchFamily="34" charset="0"/>
            </a:rPr>
            <a:t>Technical Services / TSO</a:t>
          </a:r>
        </a:p>
      </dsp:txBody>
      <dsp:txXfrm>
        <a:off x="175987" y="2724239"/>
        <a:ext cx="2678370" cy="1270456"/>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0A6111D-1EA3-4524-9730-D60FBBBD52BD}" type="datetimeFigureOut">
              <a:rPr lang="en-GB" smtClean="0"/>
              <a:t>2019-05-08</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80D2A7-7576-4930-862F-B2AF24C7B86D}" type="slidenum">
              <a:rPr lang="en-GB" smtClean="0"/>
              <a:t>‹#›</a:t>
            </a:fld>
            <a:endParaRPr lang="en-GB"/>
          </a:p>
        </p:txBody>
      </p:sp>
    </p:spTree>
    <p:extLst>
      <p:ext uri="{BB962C8B-B14F-4D97-AF65-F5344CB8AC3E}">
        <p14:creationId xmlns:p14="http://schemas.microsoft.com/office/powerpoint/2010/main" val="30547236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a:t>
            </a:r>
            <a:r>
              <a:rPr lang="en-US" u="sng" dirty="0"/>
              <a:t>person</a:t>
            </a:r>
            <a:r>
              <a:rPr lang="en-US" dirty="0"/>
              <a:t> working in an environment with one or more risk factors present.</a:t>
            </a:r>
            <a:endParaRPr lang="en-GB" dirty="0"/>
          </a:p>
          <a:p>
            <a:endParaRPr lang="en-GB" dirty="0"/>
          </a:p>
        </p:txBody>
      </p:sp>
      <p:sp>
        <p:nvSpPr>
          <p:cNvPr id="4" name="Slide Number Placeholder 3"/>
          <p:cNvSpPr>
            <a:spLocks noGrp="1"/>
          </p:cNvSpPr>
          <p:nvPr>
            <p:ph type="sldNum" sz="quarter" idx="5"/>
          </p:nvPr>
        </p:nvSpPr>
        <p:spPr/>
        <p:txBody>
          <a:bodyPr/>
          <a:lstStyle/>
          <a:p>
            <a:fld id="{8C80D2A7-7576-4930-862F-B2AF24C7B86D}" type="slidenum">
              <a:rPr lang="en-GB" smtClean="0"/>
              <a:t>9</a:t>
            </a:fld>
            <a:endParaRPr lang="en-GB"/>
          </a:p>
        </p:txBody>
      </p:sp>
    </p:spTree>
    <p:extLst>
      <p:ext uri="{BB962C8B-B14F-4D97-AF65-F5344CB8AC3E}">
        <p14:creationId xmlns:p14="http://schemas.microsoft.com/office/powerpoint/2010/main" val="34465702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AU" altLang="en-US" dirty="0"/>
              <a:t>The revised BSS will be based on:</a:t>
            </a:r>
          </a:p>
          <a:p>
            <a:pPr eaLnBrk="1" hangingPunct="1">
              <a:buFontTx/>
              <a:buChar char="•"/>
            </a:pPr>
            <a:r>
              <a:rPr lang="en-AU" altLang="en-US" dirty="0"/>
              <a:t>the scientific evidence analysed by UNSCEAR,</a:t>
            </a:r>
          </a:p>
          <a:p>
            <a:pPr eaLnBrk="1" hangingPunct="1">
              <a:buFontTx/>
              <a:buChar char="•"/>
            </a:pPr>
            <a:r>
              <a:rPr lang="en-AU" altLang="en-US" dirty="0"/>
              <a:t>the recommendations of ICRP, and</a:t>
            </a:r>
          </a:p>
          <a:p>
            <a:pPr eaLnBrk="1" hangingPunct="1">
              <a:buFontTx/>
              <a:buChar char="•"/>
            </a:pPr>
            <a:r>
              <a:rPr lang="en-AU" altLang="en-US" dirty="0"/>
              <a:t>the Fundamental Safety Principles.</a:t>
            </a:r>
          </a:p>
          <a:p>
            <a:pPr eaLnBrk="1" hangingPunct="1"/>
            <a:endParaRPr lang="en-AU" altLang="en-US" dirty="0"/>
          </a:p>
          <a:p>
            <a:pPr eaLnBrk="1" hangingPunct="1"/>
            <a:r>
              <a:rPr lang="en-AU" altLang="en-US" dirty="0"/>
              <a:t>The new Safety Requirements will include all the essential prescriptive criteria for radiation safety that underpin publications in the Safety Standards Series, such as: requirements defining responsibilities for safety; measures for protection of workers, patients and the public; numerical values of dose limits, action levels, exemption levels, etc.  </a:t>
            </a:r>
            <a:r>
              <a:rPr lang="en-AU" altLang="en-US"/>
              <a:t>These basic requirements apply across the spectrum of circumstances of exposure to radiation, including nuclear power generation, industrial applications of radiation technology, radioactive waste disposal, and transport of radioactive material.</a:t>
            </a:r>
          </a:p>
          <a:p>
            <a:endParaRPr lang="en-GB"/>
          </a:p>
        </p:txBody>
      </p:sp>
      <p:sp>
        <p:nvSpPr>
          <p:cNvPr id="4" name="Slide Number Placeholder 3"/>
          <p:cNvSpPr>
            <a:spLocks noGrp="1"/>
          </p:cNvSpPr>
          <p:nvPr>
            <p:ph type="sldNum" sz="quarter" idx="5"/>
          </p:nvPr>
        </p:nvSpPr>
        <p:spPr/>
        <p:txBody>
          <a:bodyPr/>
          <a:lstStyle/>
          <a:p>
            <a:fld id="{8C80D2A7-7576-4930-862F-B2AF24C7B86D}" type="slidenum">
              <a:rPr lang="en-GB" smtClean="0"/>
              <a:t>10</a:t>
            </a:fld>
            <a:endParaRPr lang="en-GB"/>
          </a:p>
        </p:txBody>
      </p:sp>
    </p:spTree>
    <p:extLst>
      <p:ext uri="{BB962C8B-B14F-4D97-AF65-F5344CB8AC3E}">
        <p14:creationId xmlns:p14="http://schemas.microsoft.com/office/powerpoint/2010/main" val="151017030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323528" y="1772816"/>
            <a:ext cx="8568953" cy="1080120"/>
          </a:xfrm>
        </p:spPr>
        <p:txBody>
          <a:bodyPr/>
          <a:lstStyle>
            <a:lvl1pPr algn="l">
              <a:defRPr>
                <a:solidFill>
                  <a:schemeClr val="bg1"/>
                </a:solidFill>
              </a:defRPr>
            </a:lvl1pPr>
          </a:lstStyle>
          <a:p>
            <a:r>
              <a:rPr lang="en-US"/>
              <a:t>Click to edit Master title style</a:t>
            </a:r>
            <a:endParaRPr lang="en-GB" dirty="0"/>
          </a:p>
        </p:txBody>
      </p:sp>
      <p:sp>
        <p:nvSpPr>
          <p:cNvPr id="3" name="Subtitle 2"/>
          <p:cNvSpPr>
            <a:spLocks noGrp="1"/>
          </p:cNvSpPr>
          <p:nvPr>
            <p:ph type="subTitle" idx="1"/>
          </p:nvPr>
        </p:nvSpPr>
        <p:spPr>
          <a:xfrm>
            <a:off x="323528" y="3573016"/>
            <a:ext cx="8568953" cy="1608584"/>
          </a:xfrm>
        </p:spPr>
        <p:txBody>
          <a:bodyPr>
            <a:normAutofit/>
          </a:bodyPr>
          <a:lstStyle>
            <a:lvl1pPr marL="0" indent="0" algn="l">
              <a:buNone/>
              <a:defRPr sz="2800" b="1">
                <a:solidFill>
                  <a:schemeClr val="accent6"/>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pic>
        <p:nvPicPr>
          <p:cNvPr id="2050" name="Picture 2" descr="\\iaea.org\Secretariat\MTCD\PublishingCurrent\2017\IAEA\17-42841_LOGO_IAEA_update\Design\Presentation_IAEA\IAEA_Logo_E_horizontal_whit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1370" y="260648"/>
            <a:ext cx="2460431" cy="5425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95873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solidFill>
                  <a:schemeClr val="tx2"/>
                </a:solidFill>
              </a:defRPr>
            </a:lvl1pPr>
          </a:lstStyle>
          <a:p>
            <a:r>
              <a:rPr lang="en-US"/>
              <a:t>Click to edit Master title style</a:t>
            </a:r>
            <a:endParaRPr lang="en-GB" dirty="0"/>
          </a:p>
        </p:txBody>
      </p:sp>
      <p:sp>
        <p:nvSpPr>
          <p:cNvPr id="3" name="Picture Placeholder 2"/>
          <p:cNvSpPr>
            <a:spLocks noGrp="1"/>
          </p:cNvSpPr>
          <p:nvPr>
            <p:ph type="pic" idx="1"/>
          </p:nvPr>
        </p:nvSpPr>
        <p:spPr>
          <a:xfrm>
            <a:off x="1792288" y="1124745"/>
            <a:ext cx="5486400" cy="3602831"/>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solidFill>
                  <a:srgbClr val="000000"/>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Date Placeholder 13"/>
          <p:cNvSpPr>
            <a:spLocks noGrp="1"/>
          </p:cNvSpPr>
          <p:nvPr>
            <p:ph type="dt" sz="half" idx="10"/>
          </p:nvPr>
        </p:nvSpPr>
        <p:spPr/>
        <p:txBody>
          <a:bodyPr/>
          <a:lstStyle/>
          <a:p>
            <a:fld id="{63024C81-0548-489B-8737-004DEE950965}" type="datetimeFigureOut">
              <a:rPr lang="en-GB" smtClean="0"/>
              <a:t>2019-05-08</a:t>
            </a:fld>
            <a:endParaRPr lang="en-GB"/>
          </a:p>
        </p:txBody>
      </p:sp>
      <p:sp>
        <p:nvSpPr>
          <p:cNvPr id="15" name="Footer Placeholder 14"/>
          <p:cNvSpPr>
            <a:spLocks noGrp="1"/>
          </p:cNvSpPr>
          <p:nvPr>
            <p:ph type="ftr" sz="quarter" idx="11"/>
          </p:nvPr>
        </p:nvSpPr>
        <p:spPr/>
        <p:txBody>
          <a:bodyPr/>
          <a:lstStyle/>
          <a:p>
            <a:endParaRPr lang="en-GB"/>
          </a:p>
        </p:txBody>
      </p:sp>
      <p:sp>
        <p:nvSpPr>
          <p:cNvPr id="16" name="Slide Number Placeholder 15"/>
          <p:cNvSpPr>
            <a:spLocks noGrp="1"/>
          </p:cNvSpPr>
          <p:nvPr>
            <p:ph type="sldNum" sz="quarter" idx="12"/>
          </p:nvPr>
        </p:nvSpPr>
        <p:spPr/>
        <p:txBody>
          <a:bodyPr/>
          <a:lstStyle/>
          <a:p>
            <a:fld id="{0A986A5B-3B3D-4929-A1CE-A47BB10896DE}" type="slidenum">
              <a:rPr lang="en-GB" smtClean="0"/>
              <a:t>‹#›</a:t>
            </a:fld>
            <a:endParaRPr lang="en-GB"/>
          </a:p>
        </p:txBody>
      </p:sp>
    </p:spTree>
    <p:extLst>
      <p:ext uri="{BB962C8B-B14F-4D97-AF65-F5344CB8AC3E}">
        <p14:creationId xmlns:p14="http://schemas.microsoft.com/office/powerpoint/2010/main" val="36782140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0000"/>
                </a:solidFill>
              </a:defRPr>
            </a:lvl1pPr>
          </a:lstStyle>
          <a:p>
            <a:r>
              <a:rPr lang="en-US"/>
              <a:t>Click to edit Master title style</a:t>
            </a:r>
            <a:endParaRPr lang="en-GB"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3" name="Date Placeholder 12"/>
          <p:cNvSpPr>
            <a:spLocks noGrp="1"/>
          </p:cNvSpPr>
          <p:nvPr>
            <p:ph type="dt" sz="half" idx="10"/>
          </p:nvPr>
        </p:nvSpPr>
        <p:spPr/>
        <p:txBody>
          <a:bodyPr/>
          <a:lstStyle/>
          <a:p>
            <a:fld id="{63024C81-0548-489B-8737-004DEE950965}" type="datetimeFigureOut">
              <a:rPr lang="en-GB" smtClean="0"/>
              <a:t>2019-05-08</a:t>
            </a:fld>
            <a:endParaRPr lang="en-GB"/>
          </a:p>
        </p:txBody>
      </p:sp>
      <p:sp>
        <p:nvSpPr>
          <p:cNvPr id="14" name="Footer Placeholder 13"/>
          <p:cNvSpPr>
            <a:spLocks noGrp="1"/>
          </p:cNvSpPr>
          <p:nvPr>
            <p:ph type="ftr" sz="quarter" idx="11"/>
          </p:nvPr>
        </p:nvSpPr>
        <p:spPr/>
        <p:txBody>
          <a:bodyPr/>
          <a:lstStyle/>
          <a:p>
            <a:endParaRPr lang="en-GB"/>
          </a:p>
        </p:txBody>
      </p:sp>
      <p:sp>
        <p:nvSpPr>
          <p:cNvPr id="15" name="Slide Number Placeholder 14"/>
          <p:cNvSpPr>
            <a:spLocks noGrp="1"/>
          </p:cNvSpPr>
          <p:nvPr>
            <p:ph type="sldNum" sz="quarter" idx="12"/>
          </p:nvPr>
        </p:nvSpPr>
        <p:spPr/>
        <p:txBody>
          <a:bodyPr/>
          <a:lstStyle/>
          <a:p>
            <a:fld id="{0A986A5B-3B3D-4929-A1CE-A47BB10896DE}" type="slidenum">
              <a:rPr lang="en-GB" smtClean="0"/>
              <a:t>‹#›</a:t>
            </a:fld>
            <a:endParaRPr lang="en-GB"/>
          </a:p>
        </p:txBody>
      </p:sp>
    </p:spTree>
    <p:extLst>
      <p:ext uri="{BB962C8B-B14F-4D97-AF65-F5344CB8AC3E}">
        <p14:creationId xmlns:p14="http://schemas.microsoft.com/office/powerpoint/2010/main" val="41634158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a:t>Click to edit Master title style</a:t>
            </a:r>
            <a:endParaRPr lang="en-GB"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3" name="Date Placeholder 12"/>
          <p:cNvSpPr>
            <a:spLocks noGrp="1"/>
          </p:cNvSpPr>
          <p:nvPr>
            <p:ph type="dt" sz="half" idx="10"/>
          </p:nvPr>
        </p:nvSpPr>
        <p:spPr/>
        <p:txBody>
          <a:bodyPr/>
          <a:lstStyle/>
          <a:p>
            <a:fld id="{63024C81-0548-489B-8737-004DEE950965}" type="datetimeFigureOut">
              <a:rPr lang="en-GB" smtClean="0"/>
              <a:t>2019-05-08</a:t>
            </a:fld>
            <a:endParaRPr lang="en-GB"/>
          </a:p>
        </p:txBody>
      </p:sp>
      <p:sp>
        <p:nvSpPr>
          <p:cNvPr id="14" name="Footer Placeholder 13"/>
          <p:cNvSpPr>
            <a:spLocks noGrp="1"/>
          </p:cNvSpPr>
          <p:nvPr>
            <p:ph type="ftr" sz="quarter" idx="11"/>
          </p:nvPr>
        </p:nvSpPr>
        <p:spPr/>
        <p:txBody>
          <a:bodyPr/>
          <a:lstStyle/>
          <a:p>
            <a:endParaRPr lang="en-GB"/>
          </a:p>
        </p:txBody>
      </p:sp>
      <p:sp>
        <p:nvSpPr>
          <p:cNvPr id="15" name="Slide Number Placeholder 14"/>
          <p:cNvSpPr>
            <a:spLocks noGrp="1"/>
          </p:cNvSpPr>
          <p:nvPr>
            <p:ph type="sldNum" sz="quarter" idx="12"/>
          </p:nvPr>
        </p:nvSpPr>
        <p:spPr/>
        <p:txBody>
          <a:bodyPr/>
          <a:lstStyle/>
          <a:p>
            <a:fld id="{0A986A5B-3B3D-4929-A1CE-A47BB10896DE}" type="slidenum">
              <a:rPr lang="en-GB" smtClean="0"/>
              <a:t>‹#›</a:t>
            </a:fld>
            <a:endParaRPr lang="en-GB"/>
          </a:p>
        </p:txBody>
      </p:sp>
    </p:spTree>
    <p:extLst>
      <p:ext uri="{BB962C8B-B14F-4D97-AF65-F5344CB8AC3E}">
        <p14:creationId xmlns:p14="http://schemas.microsoft.com/office/powerpoint/2010/main" val="24272877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pic>
        <p:nvPicPr>
          <p:cNvPr id="15" name="Picture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a:ln>
            <a:noFill/>
          </a:ln>
        </p:spPr>
      </p:pic>
      <p:sp>
        <p:nvSpPr>
          <p:cNvPr id="4" name="Title 1"/>
          <p:cNvSpPr>
            <a:spLocks noGrp="1"/>
          </p:cNvSpPr>
          <p:nvPr>
            <p:ph type="ctrTitle"/>
          </p:nvPr>
        </p:nvSpPr>
        <p:spPr>
          <a:xfrm>
            <a:off x="323528" y="1772816"/>
            <a:ext cx="8568953" cy="1080120"/>
          </a:xfrm>
        </p:spPr>
        <p:txBody>
          <a:bodyPr/>
          <a:lstStyle>
            <a:lvl1pPr algn="l">
              <a:defRPr>
                <a:solidFill>
                  <a:schemeClr val="tx2"/>
                </a:solidFill>
              </a:defRPr>
            </a:lvl1pPr>
          </a:lstStyle>
          <a:p>
            <a:r>
              <a:rPr lang="en-US"/>
              <a:t>Click to edit Master title style</a:t>
            </a:r>
            <a:endParaRPr lang="en-GB" dirty="0"/>
          </a:p>
        </p:txBody>
      </p:sp>
      <p:sp>
        <p:nvSpPr>
          <p:cNvPr id="5" name="Subtitle 2"/>
          <p:cNvSpPr>
            <a:spLocks noGrp="1"/>
          </p:cNvSpPr>
          <p:nvPr>
            <p:ph type="subTitle" idx="1"/>
          </p:nvPr>
        </p:nvSpPr>
        <p:spPr>
          <a:xfrm>
            <a:off x="323528" y="3573016"/>
            <a:ext cx="8568953" cy="1608584"/>
          </a:xfrm>
        </p:spPr>
        <p:txBody>
          <a:bodyPr>
            <a:normAutofit/>
          </a:bodyPr>
          <a:lstStyle>
            <a:lvl1pPr marL="0" indent="0" algn="l">
              <a:buNone/>
              <a:defRPr sz="2800" b="1">
                <a:solidFill>
                  <a:srgbClr val="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pic>
        <p:nvPicPr>
          <p:cNvPr id="3074" name="Picture 2" descr="\\iaea.org\Secretariat\MTCD\PublishingCurrent\2017\IAEA\17-42841_LOGO_IAEA_update\Design\Presentation_IAEA\IAEA_Logo_E_horizontal_Blu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1370" y="247450"/>
            <a:ext cx="2520280" cy="5557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4832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13" name="Date Placeholder 12"/>
          <p:cNvSpPr>
            <a:spLocks noGrp="1"/>
          </p:cNvSpPr>
          <p:nvPr>
            <p:ph type="dt" sz="half" idx="10"/>
          </p:nvPr>
        </p:nvSpPr>
        <p:spPr/>
        <p:txBody>
          <a:bodyPr/>
          <a:lstStyle/>
          <a:p>
            <a:fld id="{63024C81-0548-489B-8737-004DEE950965}" type="datetimeFigureOut">
              <a:rPr lang="en-GB" smtClean="0"/>
              <a:t>2019-05-08</a:t>
            </a:fld>
            <a:endParaRPr lang="en-GB"/>
          </a:p>
        </p:txBody>
      </p:sp>
      <p:sp>
        <p:nvSpPr>
          <p:cNvPr id="14" name="Footer Placeholder 13"/>
          <p:cNvSpPr>
            <a:spLocks noGrp="1"/>
          </p:cNvSpPr>
          <p:nvPr>
            <p:ph type="ftr" sz="quarter" idx="11"/>
          </p:nvPr>
        </p:nvSpPr>
        <p:spPr/>
        <p:txBody>
          <a:bodyPr/>
          <a:lstStyle/>
          <a:p>
            <a:endParaRPr lang="en-GB"/>
          </a:p>
        </p:txBody>
      </p:sp>
      <p:sp>
        <p:nvSpPr>
          <p:cNvPr id="15" name="Slide Number Placeholder 14"/>
          <p:cNvSpPr>
            <a:spLocks noGrp="1"/>
          </p:cNvSpPr>
          <p:nvPr>
            <p:ph type="sldNum" sz="quarter" idx="12"/>
          </p:nvPr>
        </p:nvSpPr>
        <p:spPr/>
        <p:txBody>
          <a:bodyPr/>
          <a:lstStyle/>
          <a:p>
            <a:fld id="{0A986A5B-3B3D-4929-A1CE-A47BB10896DE}" type="slidenum">
              <a:rPr lang="en-GB" smtClean="0"/>
              <a:t>‹#›</a:t>
            </a:fld>
            <a:endParaRPr lang="en-GB"/>
          </a:p>
        </p:txBody>
      </p:sp>
    </p:spTree>
    <p:extLst>
      <p:ext uri="{BB962C8B-B14F-4D97-AF65-F5344CB8AC3E}">
        <p14:creationId xmlns:p14="http://schemas.microsoft.com/office/powerpoint/2010/main" val="33014196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Date Placeholder 13"/>
          <p:cNvSpPr>
            <a:spLocks noGrp="1"/>
          </p:cNvSpPr>
          <p:nvPr>
            <p:ph type="dt" sz="half" idx="10"/>
          </p:nvPr>
        </p:nvSpPr>
        <p:spPr/>
        <p:txBody>
          <a:bodyPr/>
          <a:lstStyle/>
          <a:p>
            <a:fld id="{63024C81-0548-489B-8737-004DEE950965}" type="datetimeFigureOut">
              <a:rPr lang="en-GB" smtClean="0"/>
              <a:t>2019-05-08</a:t>
            </a:fld>
            <a:endParaRPr lang="en-GB"/>
          </a:p>
        </p:txBody>
      </p:sp>
      <p:sp>
        <p:nvSpPr>
          <p:cNvPr id="15" name="Footer Placeholder 14"/>
          <p:cNvSpPr>
            <a:spLocks noGrp="1"/>
          </p:cNvSpPr>
          <p:nvPr>
            <p:ph type="ftr" sz="quarter" idx="11"/>
          </p:nvPr>
        </p:nvSpPr>
        <p:spPr/>
        <p:txBody>
          <a:bodyPr/>
          <a:lstStyle/>
          <a:p>
            <a:endParaRPr lang="en-GB"/>
          </a:p>
        </p:txBody>
      </p:sp>
      <p:sp>
        <p:nvSpPr>
          <p:cNvPr id="16" name="Slide Number Placeholder 15"/>
          <p:cNvSpPr>
            <a:spLocks noGrp="1"/>
          </p:cNvSpPr>
          <p:nvPr>
            <p:ph type="sldNum" sz="quarter" idx="12"/>
          </p:nvPr>
        </p:nvSpPr>
        <p:spPr/>
        <p:txBody>
          <a:bodyPr/>
          <a:lstStyle/>
          <a:p>
            <a:fld id="{0A986A5B-3B3D-4929-A1CE-A47BB10896DE}" type="slidenum">
              <a:rPr lang="en-GB" smtClean="0"/>
              <a:t>‹#›</a:t>
            </a:fld>
            <a:endParaRPr lang="en-GB"/>
          </a:p>
        </p:txBody>
      </p:sp>
    </p:spTree>
    <p:extLst>
      <p:ext uri="{BB962C8B-B14F-4D97-AF65-F5344CB8AC3E}">
        <p14:creationId xmlns:p14="http://schemas.microsoft.com/office/powerpoint/2010/main" val="20351716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Date Placeholder 15"/>
          <p:cNvSpPr>
            <a:spLocks noGrp="1"/>
          </p:cNvSpPr>
          <p:nvPr>
            <p:ph type="dt" sz="half" idx="10"/>
          </p:nvPr>
        </p:nvSpPr>
        <p:spPr/>
        <p:txBody>
          <a:bodyPr/>
          <a:lstStyle/>
          <a:p>
            <a:fld id="{63024C81-0548-489B-8737-004DEE950965}" type="datetimeFigureOut">
              <a:rPr lang="en-GB" smtClean="0"/>
              <a:t>2019-05-08</a:t>
            </a:fld>
            <a:endParaRPr lang="en-GB"/>
          </a:p>
        </p:txBody>
      </p:sp>
      <p:sp>
        <p:nvSpPr>
          <p:cNvPr id="17" name="Footer Placeholder 16"/>
          <p:cNvSpPr>
            <a:spLocks noGrp="1"/>
          </p:cNvSpPr>
          <p:nvPr>
            <p:ph type="ftr" sz="quarter" idx="11"/>
          </p:nvPr>
        </p:nvSpPr>
        <p:spPr/>
        <p:txBody>
          <a:bodyPr/>
          <a:lstStyle/>
          <a:p>
            <a:endParaRPr lang="en-GB"/>
          </a:p>
        </p:txBody>
      </p:sp>
      <p:sp>
        <p:nvSpPr>
          <p:cNvPr id="18" name="Slide Number Placeholder 17"/>
          <p:cNvSpPr>
            <a:spLocks noGrp="1"/>
          </p:cNvSpPr>
          <p:nvPr>
            <p:ph type="sldNum" sz="quarter" idx="12"/>
          </p:nvPr>
        </p:nvSpPr>
        <p:spPr/>
        <p:txBody>
          <a:bodyPr/>
          <a:lstStyle/>
          <a:p>
            <a:fld id="{0A986A5B-3B3D-4929-A1CE-A47BB10896DE}" type="slidenum">
              <a:rPr lang="en-GB" smtClean="0"/>
              <a:t>‹#›</a:t>
            </a:fld>
            <a:endParaRPr lang="en-GB"/>
          </a:p>
        </p:txBody>
      </p:sp>
    </p:spTree>
    <p:extLst>
      <p:ext uri="{BB962C8B-B14F-4D97-AF65-F5344CB8AC3E}">
        <p14:creationId xmlns:p14="http://schemas.microsoft.com/office/powerpoint/2010/main" val="29775002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9" name="Date Placeholder 8"/>
          <p:cNvSpPr>
            <a:spLocks noGrp="1"/>
          </p:cNvSpPr>
          <p:nvPr>
            <p:ph type="dt" sz="half" idx="10"/>
          </p:nvPr>
        </p:nvSpPr>
        <p:spPr/>
        <p:txBody>
          <a:bodyPr/>
          <a:lstStyle/>
          <a:p>
            <a:fld id="{63024C81-0548-489B-8737-004DEE950965}" type="datetimeFigureOut">
              <a:rPr lang="en-GB" smtClean="0"/>
              <a:t>2019-05-08</a:t>
            </a:fld>
            <a:endParaRPr lang="en-GB"/>
          </a:p>
        </p:txBody>
      </p:sp>
      <p:sp>
        <p:nvSpPr>
          <p:cNvPr id="10" name="Footer Placeholder 9"/>
          <p:cNvSpPr>
            <a:spLocks noGrp="1"/>
          </p:cNvSpPr>
          <p:nvPr>
            <p:ph type="ftr" sz="quarter" idx="11"/>
          </p:nvPr>
        </p:nvSpPr>
        <p:spPr/>
        <p:txBody>
          <a:bodyPr/>
          <a:lstStyle/>
          <a:p>
            <a:endParaRPr lang="en-GB"/>
          </a:p>
        </p:txBody>
      </p:sp>
      <p:sp>
        <p:nvSpPr>
          <p:cNvPr id="11" name="Slide Number Placeholder 10"/>
          <p:cNvSpPr>
            <a:spLocks noGrp="1"/>
          </p:cNvSpPr>
          <p:nvPr>
            <p:ph type="sldNum" sz="quarter" idx="12"/>
          </p:nvPr>
        </p:nvSpPr>
        <p:spPr/>
        <p:txBody>
          <a:bodyPr/>
          <a:lstStyle/>
          <a:p>
            <a:fld id="{0A986A5B-3B3D-4929-A1CE-A47BB10896DE}" type="slidenum">
              <a:rPr lang="en-GB" smtClean="0"/>
              <a:t>‹#›</a:t>
            </a:fld>
            <a:endParaRPr lang="en-GB"/>
          </a:p>
        </p:txBody>
      </p:sp>
    </p:spTree>
    <p:extLst>
      <p:ext uri="{BB962C8B-B14F-4D97-AF65-F5344CB8AC3E}">
        <p14:creationId xmlns:p14="http://schemas.microsoft.com/office/powerpoint/2010/main" val="9834920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11" name="Date Placeholder 10"/>
          <p:cNvSpPr>
            <a:spLocks noGrp="1"/>
          </p:cNvSpPr>
          <p:nvPr>
            <p:ph type="dt" sz="half" idx="10"/>
          </p:nvPr>
        </p:nvSpPr>
        <p:spPr/>
        <p:txBody>
          <a:bodyPr/>
          <a:lstStyle/>
          <a:p>
            <a:fld id="{63024C81-0548-489B-8737-004DEE950965}" type="datetimeFigureOut">
              <a:rPr lang="en-GB" smtClean="0"/>
              <a:t>2019-05-08</a:t>
            </a:fld>
            <a:endParaRPr lang="en-GB"/>
          </a:p>
        </p:txBody>
      </p:sp>
      <p:sp>
        <p:nvSpPr>
          <p:cNvPr id="12" name="Footer Placeholder 11"/>
          <p:cNvSpPr>
            <a:spLocks noGrp="1"/>
          </p:cNvSpPr>
          <p:nvPr>
            <p:ph type="ftr" sz="quarter" idx="11"/>
          </p:nvPr>
        </p:nvSpPr>
        <p:spPr/>
        <p:txBody>
          <a:bodyPr/>
          <a:lstStyle/>
          <a:p>
            <a:endParaRPr lang="en-GB"/>
          </a:p>
        </p:txBody>
      </p:sp>
      <p:sp>
        <p:nvSpPr>
          <p:cNvPr id="13" name="Slide Number Placeholder 12"/>
          <p:cNvSpPr>
            <a:spLocks noGrp="1"/>
          </p:cNvSpPr>
          <p:nvPr>
            <p:ph type="sldNum" sz="quarter" idx="12"/>
          </p:nvPr>
        </p:nvSpPr>
        <p:spPr/>
        <p:txBody>
          <a:bodyPr/>
          <a:lstStyle/>
          <a:p>
            <a:fld id="{0A986A5B-3B3D-4929-A1CE-A47BB10896DE}" type="slidenum">
              <a:rPr lang="en-GB" smtClean="0"/>
              <a:t>‹#›</a:t>
            </a:fld>
            <a:endParaRPr lang="en-GB"/>
          </a:p>
        </p:txBody>
      </p:sp>
    </p:spTree>
    <p:extLst>
      <p:ext uri="{BB962C8B-B14F-4D97-AF65-F5344CB8AC3E}">
        <p14:creationId xmlns:p14="http://schemas.microsoft.com/office/powerpoint/2010/main" val="38875043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Date Placeholder 13"/>
          <p:cNvSpPr>
            <a:spLocks noGrp="1"/>
          </p:cNvSpPr>
          <p:nvPr>
            <p:ph type="dt" sz="half" idx="10"/>
          </p:nvPr>
        </p:nvSpPr>
        <p:spPr/>
        <p:txBody>
          <a:bodyPr/>
          <a:lstStyle/>
          <a:p>
            <a:fld id="{63024C81-0548-489B-8737-004DEE950965}" type="datetimeFigureOut">
              <a:rPr lang="en-GB" smtClean="0"/>
              <a:t>2019-05-08</a:t>
            </a:fld>
            <a:endParaRPr lang="en-GB"/>
          </a:p>
        </p:txBody>
      </p:sp>
      <p:sp>
        <p:nvSpPr>
          <p:cNvPr id="15" name="Footer Placeholder 14"/>
          <p:cNvSpPr>
            <a:spLocks noGrp="1"/>
          </p:cNvSpPr>
          <p:nvPr>
            <p:ph type="ftr" sz="quarter" idx="11"/>
          </p:nvPr>
        </p:nvSpPr>
        <p:spPr/>
        <p:txBody>
          <a:bodyPr/>
          <a:lstStyle/>
          <a:p>
            <a:endParaRPr lang="en-GB"/>
          </a:p>
        </p:txBody>
      </p:sp>
      <p:sp>
        <p:nvSpPr>
          <p:cNvPr id="16" name="Slide Number Placeholder 15"/>
          <p:cNvSpPr>
            <a:spLocks noGrp="1"/>
          </p:cNvSpPr>
          <p:nvPr>
            <p:ph type="sldNum" sz="quarter" idx="12"/>
          </p:nvPr>
        </p:nvSpPr>
        <p:spPr/>
        <p:txBody>
          <a:bodyPr/>
          <a:lstStyle/>
          <a:p>
            <a:fld id="{0A986A5B-3B3D-4929-A1CE-A47BB10896DE}" type="slidenum">
              <a:rPr lang="en-GB" smtClean="0"/>
              <a:t>‹#›</a:t>
            </a:fld>
            <a:endParaRPr lang="en-GB"/>
          </a:p>
        </p:txBody>
      </p:sp>
    </p:spTree>
    <p:extLst>
      <p:ext uri="{BB962C8B-B14F-4D97-AF65-F5344CB8AC3E}">
        <p14:creationId xmlns:p14="http://schemas.microsoft.com/office/powerpoint/2010/main" val="6045421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p:nvPr/>
        </p:nvSpPr>
        <p:spPr>
          <a:xfrm flipH="1" flipV="1">
            <a:off x="1" y="5301208"/>
            <a:ext cx="6372200" cy="1556792"/>
          </a:xfrm>
          <a:prstGeom prst="rect">
            <a:avLst/>
          </a:prstGeom>
          <a:gradFill flip="none" rotWithShape="1">
            <a:gsLst>
              <a:gs pos="48000">
                <a:schemeClr val="bg1"/>
              </a:gs>
              <a:gs pos="0">
                <a:schemeClr val="accent6"/>
              </a:gs>
            </a:gsLst>
            <a:lin ang="6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1" name="Rectangle 10"/>
          <p:cNvSpPr/>
          <p:nvPr/>
        </p:nvSpPr>
        <p:spPr>
          <a:xfrm>
            <a:off x="1" y="0"/>
            <a:ext cx="9143999" cy="2132856"/>
          </a:xfrm>
          <a:prstGeom prst="rect">
            <a:avLst/>
          </a:prstGeom>
          <a:gradFill flip="none" rotWithShape="1">
            <a:gsLst>
              <a:gs pos="56000">
                <a:schemeClr val="bg1"/>
              </a:gs>
              <a:gs pos="0">
                <a:schemeClr val="accent6"/>
              </a:gs>
            </a:gsLst>
            <a:lin ang="6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8" name="Rectangle 5"/>
          <p:cNvSpPr>
            <a:spLocks noGrp="1" noChangeArrowheads="1"/>
          </p:cNvSpPr>
          <p:nvPr>
            <p:ph type="dt" sz="half" idx="2"/>
          </p:nvPr>
        </p:nvSpPr>
        <p:spPr bwMode="white">
          <a:xfrm>
            <a:off x="7524328" y="6482725"/>
            <a:ext cx="935460" cy="293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solidFill>
                  <a:schemeClr val="tx2"/>
                </a:solidFill>
                <a:latin typeface="+mn-lt"/>
              </a:defRPr>
            </a:lvl1pPr>
          </a:lstStyle>
          <a:p>
            <a:fld id="{63024C81-0548-489B-8737-004DEE950965}" type="datetimeFigureOut">
              <a:rPr lang="en-GB" smtClean="0"/>
              <a:t>2019-05-08</a:t>
            </a:fld>
            <a:endParaRPr lang="en-GB"/>
          </a:p>
        </p:txBody>
      </p:sp>
      <p:sp>
        <p:nvSpPr>
          <p:cNvPr id="9" name="Rectangle 6"/>
          <p:cNvSpPr>
            <a:spLocks noGrp="1" noChangeArrowheads="1"/>
          </p:cNvSpPr>
          <p:nvPr>
            <p:ph type="ftr" sz="quarter" idx="3"/>
          </p:nvPr>
        </p:nvSpPr>
        <p:spPr bwMode="white">
          <a:xfrm>
            <a:off x="5868145" y="6482725"/>
            <a:ext cx="1616025" cy="293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solidFill>
                  <a:schemeClr val="tx2"/>
                </a:solidFill>
                <a:latin typeface="+mn-lt"/>
              </a:defRPr>
            </a:lvl1pPr>
          </a:lstStyle>
          <a:p>
            <a:endParaRPr lang="en-GB"/>
          </a:p>
        </p:txBody>
      </p:sp>
      <p:sp>
        <p:nvSpPr>
          <p:cNvPr id="10" name="Rectangle 7"/>
          <p:cNvSpPr>
            <a:spLocks noGrp="1" noChangeArrowheads="1"/>
          </p:cNvSpPr>
          <p:nvPr>
            <p:ph type="sldNum" sz="quarter" idx="4"/>
          </p:nvPr>
        </p:nvSpPr>
        <p:spPr bwMode="white">
          <a:xfrm>
            <a:off x="8472489" y="6482725"/>
            <a:ext cx="509587" cy="293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solidFill>
                  <a:schemeClr val="tx2"/>
                </a:solidFill>
                <a:latin typeface="+mn-lt"/>
              </a:defRPr>
            </a:lvl1pPr>
          </a:lstStyle>
          <a:p>
            <a:fld id="{0A986A5B-3B3D-4929-A1CE-A47BB10896DE}" type="slidenum">
              <a:rPr lang="en-GB" smtClean="0"/>
              <a:t>‹#›</a:t>
            </a:fld>
            <a:endParaRPr lang="en-GB"/>
          </a:p>
        </p:txBody>
      </p:sp>
      <p:sp>
        <p:nvSpPr>
          <p:cNvPr id="2" name="Title Placeholder 1"/>
          <p:cNvSpPr>
            <a:spLocks noGrp="1"/>
          </p:cNvSpPr>
          <p:nvPr>
            <p:ph type="title"/>
          </p:nvPr>
        </p:nvSpPr>
        <p:spPr>
          <a:xfrm>
            <a:off x="251521" y="116632"/>
            <a:ext cx="6120680" cy="864096"/>
          </a:xfrm>
          <a:prstGeom prst="rect">
            <a:avLst/>
          </a:prstGeom>
        </p:spPr>
        <p:txBody>
          <a:bodyPr vert="horz" lIns="91440" tIns="45720" rIns="91440" bIns="45720" rtlCol="0" anchor="ctr">
            <a:normAutofit/>
          </a:bodyPr>
          <a:lstStyle/>
          <a:p>
            <a:r>
              <a:rPr lang="en-US"/>
              <a:t>Click to edit Master title style</a:t>
            </a:r>
            <a:endParaRPr lang="en-GB" dirty="0"/>
          </a:p>
        </p:txBody>
      </p:sp>
      <p:sp>
        <p:nvSpPr>
          <p:cNvPr id="3" name="Text Placeholder 2"/>
          <p:cNvSpPr>
            <a:spLocks noGrp="1"/>
          </p:cNvSpPr>
          <p:nvPr>
            <p:ph type="body" idx="1"/>
          </p:nvPr>
        </p:nvSpPr>
        <p:spPr>
          <a:xfrm>
            <a:off x="251521" y="1268760"/>
            <a:ext cx="8712968" cy="485740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1026" name="Picture 2" descr="\\iaea.org\Secretariat\MTCD\PublishingCurrent\2017\IAEA\17-42841_LOGO_IAEA_update\Design\Presentation_IAEA\IAEA_Logo_SHORT_vertical_white.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8312032" y="180054"/>
            <a:ext cx="592928" cy="7286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43472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3600" b="1" kern="1200">
          <a:solidFill>
            <a:schemeClr val="tx2"/>
          </a:solidFill>
          <a:latin typeface="Arial "/>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11.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8.xml"/><Relationship Id="rId4" Type="http://schemas.openxmlformats.org/officeDocument/2006/relationships/image" Target="../media/image54.png"/></Relationships>
</file>

<file path=ppt/slides/_rels/slide1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8.xml"/><Relationship Id="rId4" Type="http://schemas.openxmlformats.org/officeDocument/2006/relationships/image" Target="../media/image57.png"/></Relationships>
</file>

<file path=ppt/slides/_rels/slide1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8.xml"/><Relationship Id="rId4" Type="http://schemas.openxmlformats.org/officeDocument/2006/relationships/image" Target="../media/image60.png"/></Relationships>
</file>

<file path=ppt/slides/_rels/slide15.xml.rels><?xml version="1.0" encoding="UTF-8" standalone="yes"?>
<Relationships xmlns="http://schemas.openxmlformats.org/package/2006/relationships"><Relationship Id="rId3" Type="http://schemas.openxmlformats.org/officeDocument/2006/relationships/image" Target="../media/image62.png"/><Relationship Id="rId7" Type="http://schemas.openxmlformats.org/officeDocument/2006/relationships/image" Target="../media/image60.png"/><Relationship Id="rId2" Type="http://schemas.openxmlformats.org/officeDocument/2006/relationships/image" Target="../media/image61.png"/><Relationship Id="rId1" Type="http://schemas.openxmlformats.org/officeDocument/2006/relationships/slideLayout" Target="../slideLayouts/slideLayout8.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63.png"/></Relationships>
</file>

<file path=ppt/slides/_rels/slide16.xml.rels><?xml version="1.0" encoding="UTF-8" standalone="yes"?>
<Relationships xmlns="http://schemas.openxmlformats.org/package/2006/relationships"><Relationship Id="rId3" Type="http://schemas.openxmlformats.org/officeDocument/2006/relationships/image" Target="../media/image62.png"/><Relationship Id="rId7" Type="http://schemas.openxmlformats.org/officeDocument/2006/relationships/image" Target="../media/image60.png"/><Relationship Id="rId2" Type="http://schemas.openxmlformats.org/officeDocument/2006/relationships/image" Target="../media/image61.png"/><Relationship Id="rId1" Type="http://schemas.openxmlformats.org/officeDocument/2006/relationships/slideLayout" Target="../slideLayouts/slideLayout8.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6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46.jpeg"/><Relationship Id="rId7" Type="http://schemas.openxmlformats.org/officeDocument/2006/relationships/image" Target="../media/image68.png"/><Relationship Id="rId2" Type="http://schemas.openxmlformats.org/officeDocument/2006/relationships/image" Target="../media/image64.png"/><Relationship Id="rId1" Type="http://schemas.openxmlformats.org/officeDocument/2006/relationships/slideLayout" Target="../slideLayouts/slideLayout8.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8.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8.xml"/><Relationship Id="rId5" Type="http://schemas.openxmlformats.org/officeDocument/2006/relationships/hyperlink" Target="https://www.iaea.org/newscenter/multimedia/photoessays/radiation-underground-measuring-and-controlling-miners-exposure" TargetMode="External"/><Relationship Id="rId4" Type="http://schemas.openxmlformats.org/officeDocument/2006/relationships/hyperlink" Target="https://www.iaea.org/newscenter/multimedia/videos/how-can-workers-be-protected-from-natural-radiation"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8" Type="http://schemas.openxmlformats.org/officeDocument/2006/relationships/image" Target="../media/image17.jpeg"/><Relationship Id="rId13" Type="http://schemas.openxmlformats.org/officeDocument/2006/relationships/image" Target="../media/image22.jpeg"/><Relationship Id="rId18" Type="http://schemas.openxmlformats.org/officeDocument/2006/relationships/image" Target="../media/image27.jpeg"/><Relationship Id="rId3" Type="http://schemas.openxmlformats.org/officeDocument/2006/relationships/image" Target="../media/image12.jpeg"/><Relationship Id="rId7" Type="http://schemas.openxmlformats.org/officeDocument/2006/relationships/image" Target="../media/image16.jpeg"/><Relationship Id="rId12" Type="http://schemas.openxmlformats.org/officeDocument/2006/relationships/image" Target="../media/image21.jpeg"/><Relationship Id="rId17" Type="http://schemas.openxmlformats.org/officeDocument/2006/relationships/image" Target="../media/image26.jpeg"/><Relationship Id="rId2" Type="http://schemas.openxmlformats.org/officeDocument/2006/relationships/image" Target="../media/image11.jpeg"/><Relationship Id="rId16" Type="http://schemas.openxmlformats.org/officeDocument/2006/relationships/image" Target="../media/image25.jpeg"/><Relationship Id="rId1" Type="http://schemas.openxmlformats.org/officeDocument/2006/relationships/slideLayout" Target="../slideLayouts/slideLayout8.xml"/><Relationship Id="rId6" Type="http://schemas.openxmlformats.org/officeDocument/2006/relationships/image" Target="../media/image15.jpeg"/><Relationship Id="rId11" Type="http://schemas.openxmlformats.org/officeDocument/2006/relationships/image" Target="../media/image20.jpeg"/><Relationship Id="rId5" Type="http://schemas.openxmlformats.org/officeDocument/2006/relationships/image" Target="../media/image14.jpeg"/><Relationship Id="rId15" Type="http://schemas.openxmlformats.org/officeDocument/2006/relationships/image" Target="../media/image24.jpeg"/><Relationship Id="rId10" Type="http://schemas.openxmlformats.org/officeDocument/2006/relationships/image" Target="../media/image19.jpeg"/><Relationship Id="rId4" Type="http://schemas.openxmlformats.org/officeDocument/2006/relationships/image" Target="../media/image13.jpeg"/><Relationship Id="rId9" Type="http://schemas.openxmlformats.org/officeDocument/2006/relationships/image" Target="../media/image18.jpeg"/><Relationship Id="rId14" Type="http://schemas.openxmlformats.org/officeDocument/2006/relationships/image" Target="../media/image23.jpeg"/></Relationships>
</file>

<file path=ppt/slides/_rels/slide6.xml.rels><?xml version="1.0" encoding="UTF-8" standalone="yes"?>
<Relationships xmlns="http://schemas.openxmlformats.org/package/2006/relationships"><Relationship Id="rId8" Type="http://schemas.openxmlformats.org/officeDocument/2006/relationships/image" Target="../media/image29.jpeg"/><Relationship Id="rId13" Type="http://schemas.openxmlformats.org/officeDocument/2006/relationships/image" Target="../media/image34.wmf"/><Relationship Id="rId18" Type="http://schemas.openxmlformats.org/officeDocument/2006/relationships/image" Target="../media/image39.jpeg"/><Relationship Id="rId3" Type="http://schemas.openxmlformats.org/officeDocument/2006/relationships/diagramLayout" Target="../diagrams/layout1.xml"/><Relationship Id="rId21" Type="http://schemas.openxmlformats.org/officeDocument/2006/relationships/image" Target="../media/image42.jpeg"/><Relationship Id="rId7" Type="http://schemas.openxmlformats.org/officeDocument/2006/relationships/image" Target="../media/image28.png"/><Relationship Id="rId12" Type="http://schemas.openxmlformats.org/officeDocument/2006/relationships/image" Target="../media/image33.wmf"/><Relationship Id="rId17" Type="http://schemas.openxmlformats.org/officeDocument/2006/relationships/image" Target="../media/image38.png"/><Relationship Id="rId2" Type="http://schemas.openxmlformats.org/officeDocument/2006/relationships/diagramData" Target="../diagrams/data1.xml"/><Relationship Id="rId16" Type="http://schemas.openxmlformats.org/officeDocument/2006/relationships/image" Target="../media/image37.jpeg"/><Relationship Id="rId20" Type="http://schemas.openxmlformats.org/officeDocument/2006/relationships/image" Target="../media/image41.jpg"/><Relationship Id="rId1" Type="http://schemas.openxmlformats.org/officeDocument/2006/relationships/slideLayout" Target="../slideLayouts/slideLayout8.xml"/><Relationship Id="rId6" Type="http://schemas.microsoft.com/office/2007/relationships/diagramDrawing" Target="../diagrams/drawing1.xml"/><Relationship Id="rId11" Type="http://schemas.openxmlformats.org/officeDocument/2006/relationships/image" Target="../media/image32.jpeg"/><Relationship Id="rId5" Type="http://schemas.openxmlformats.org/officeDocument/2006/relationships/diagramColors" Target="../diagrams/colors1.xml"/><Relationship Id="rId15" Type="http://schemas.openxmlformats.org/officeDocument/2006/relationships/image" Target="../media/image36.jpeg"/><Relationship Id="rId10" Type="http://schemas.openxmlformats.org/officeDocument/2006/relationships/image" Target="../media/image31.jpeg"/><Relationship Id="rId19" Type="http://schemas.openxmlformats.org/officeDocument/2006/relationships/image" Target="../media/image40.jpeg"/><Relationship Id="rId4" Type="http://schemas.openxmlformats.org/officeDocument/2006/relationships/diagramQuickStyle" Target="../diagrams/quickStyle1.xml"/><Relationship Id="rId9" Type="http://schemas.openxmlformats.org/officeDocument/2006/relationships/image" Target="../media/image30.jpeg"/><Relationship Id="rId14" Type="http://schemas.openxmlformats.org/officeDocument/2006/relationships/image" Target="../media/image35.jpeg"/><Relationship Id="rId22" Type="http://schemas.openxmlformats.org/officeDocument/2006/relationships/image" Target="../media/image4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47.png"/><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hyperlink" Target="http://nl.sitestat.com/elsevier/elsevier-com/s?ScienceDirect&amp;ns_type=clickout&amp;ns_url=http://www.sciencedirect.com/science/journal/01466453" TargetMode="External"/><Relationship Id="rId5" Type="http://schemas.openxmlformats.org/officeDocument/2006/relationships/image" Target="../media/image46.jpeg"/><Relationship Id="rId4" Type="http://schemas.openxmlformats.org/officeDocument/2006/relationships/image" Target="../media/image4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AA295735-1379-4BD5-A23B-BED150FC964A}"/>
              </a:ext>
            </a:extLst>
          </p:cNvPr>
          <p:cNvSpPr>
            <a:spLocks noGrp="1" noChangeArrowheads="1"/>
          </p:cNvSpPr>
          <p:nvPr>
            <p:ph type="ctrTitle"/>
          </p:nvPr>
        </p:nvSpPr>
        <p:spPr>
          <a:xfrm>
            <a:off x="864066" y="1884679"/>
            <a:ext cx="8212823" cy="2736304"/>
          </a:xfrm>
        </p:spPr>
        <p:txBody>
          <a:bodyPr>
            <a:normAutofit/>
          </a:bodyPr>
          <a:lstStyle/>
          <a:p>
            <a:r>
              <a:rPr lang="en-GB" sz="3000" dirty="0">
                <a:latin typeface="Calibri" panose="020F0502020204030204" pitchFamily="34" charset="0"/>
                <a:cs typeface="Calibri" panose="020F0502020204030204" pitchFamily="34" charset="0"/>
              </a:rPr>
              <a:t>Occupational Radiation Protection – Principles/</a:t>
            </a:r>
            <a:br>
              <a:rPr lang="en-GB" sz="3000" dirty="0">
                <a:latin typeface="Calibri" panose="020F0502020204030204" pitchFamily="34" charset="0"/>
                <a:cs typeface="Calibri" panose="020F0502020204030204" pitchFamily="34" charset="0"/>
              </a:rPr>
            </a:br>
            <a:r>
              <a:rPr lang="en-GB" sz="3000" dirty="0">
                <a:latin typeface="Calibri" panose="020F0502020204030204" pitchFamily="34" charset="0"/>
                <a:cs typeface="Calibri" panose="020F0502020204030204" pitchFamily="34" charset="0"/>
              </a:rPr>
              <a:t>Concepts/GSR Part 3 Requirements</a:t>
            </a:r>
            <a:br>
              <a:rPr lang="en-GB" sz="3000" dirty="0">
                <a:latin typeface="Calibri" panose="020F0502020204030204" pitchFamily="34" charset="0"/>
                <a:cs typeface="Calibri" panose="020F0502020204030204" pitchFamily="34" charset="0"/>
              </a:rPr>
            </a:br>
            <a:r>
              <a:rPr lang="en-GB" sz="3000" dirty="0">
                <a:latin typeface="Calibri" panose="020F0502020204030204" pitchFamily="34" charset="0"/>
                <a:cs typeface="Calibri" panose="020F0502020204030204" pitchFamily="34" charset="0"/>
              </a:rPr>
              <a:t>IAEA Standards and Guidance on NORM (GSG-7)</a:t>
            </a:r>
          </a:p>
        </p:txBody>
      </p:sp>
    </p:spTree>
    <p:extLst>
      <p:ext uri="{BB962C8B-B14F-4D97-AF65-F5344CB8AC3E}">
        <p14:creationId xmlns:p14="http://schemas.microsoft.com/office/powerpoint/2010/main" val="17798245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AA9A0D4-88E4-48C7-830A-2510C1B633E9}"/>
              </a:ext>
            </a:extLst>
          </p:cNvPr>
          <p:cNvSpPr/>
          <p:nvPr/>
        </p:nvSpPr>
        <p:spPr>
          <a:xfrm>
            <a:off x="-1" y="482089"/>
            <a:ext cx="3816991" cy="58722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International Framework</a:t>
            </a:r>
            <a:endParaRPr lang="en-GB" sz="2600" dirty="0">
              <a:latin typeface="Calibri" panose="020F0502020204030204" pitchFamily="34" charset="0"/>
              <a:cs typeface="Calibri" panose="020F0502020204030204" pitchFamily="34" charset="0"/>
            </a:endParaRPr>
          </a:p>
        </p:txBody>
      </p:sp>
      <p:sp>
        <p:nvSpPr>
          <p:cNvPr id="3" name="AutoShape 3">
            <a:extLst>
              <a:ext uri="{FF2B5EF4-FFF2-40B4-BE49-F238E27FC236}">
                <a16:creationId xmlns:a16="http://schemas.microsoft.com/office/drawing/2014/main" id="{AF4D1DAF-FD0D-4E25-B8BE-13A5321E6DA0}"/>
              </a:ext>
            </a:extLst>
          </p:cNvPr>
          <p:cNvSpPr>
            <a:spLocks noChangeArrowheads="1"/>
          </p:cNvSpPr>
          <p:nvPr/>
        </p:nvSpPr>
        <p:spPr bwMode="auto">
          <a:xfrm>
            <a:off x="2284602" y="3673912"/>
            <a:ext cx="457200" cy="330200"/>
          </a:xfrm>
          <a:prstGeom prst="rightArrow">
            <a:avLst>
              <a:gd name="adj1" fmla="val 50000"/>
              <a:gd name="adj2" fmla="val 34615"/>
            </a:avLst>
          </a:prstGeom>
          <a:solidFill>
            <a:srgbClr val="CCECFF"/>
          </a:solidFill>
          <a:ln w="6350">
            <a:solidFill>
              <a:srgbClr val="000000"/>
            </a:solidFill>
            <a:miter lim="800000"/>
            <a:headEnd/>
            <a:tailEnd/>
          </a:ln>
        </p:spPr>
        <p:txBody>
          <a:bodyPr wrap="none" anchor="ctr"/>
          <a:lstStyle>
            <a:lvl1pPr eaLnBrk="0" hangingPunct="0">
              <a:spcBef>
                <a:spcPct val="20000"/>
              </a:spcBef>
              <a:buClr>
                <a:schemeClr val="folHlink"/>
              </a:buClr>
              <a:buSzPct val="110000"/>
              <a:buChar char="•"/>
              <a:defRPr sz="3200">
                <a:solidFill>
                  <a:schemeClr val="tx2"/>
                </a:solidFill>
                <a:latin typeface="Arial" pitchFamily="34" charset="0"/>
              </a:defRPr>
            </a:lvl1pPr>
            <a:lvl2pPr marL="742950" indent="-285750" eaLnBrk="0" hangingPunct="0">
              <a:spcBef>
                <a:spcPct val="20000"/>
              </a:spcBef>
              <a:buClr>
                <a:schemeClr val="folHlink"/>
              </a:buClr>
              <a:buSzPct val="110000"/>
              <a:buChar char="•"/>
              <a:defRPr sz="2800">
                <a:solidFill>
                  <a:schemeClr val="tx2"/>
                </a:solidFill>
                <a:latin typeface="Arial" pitchFamily="34" charset="0"/>
              </a:defRPr>
            </a:lvl2pPr>
            <a:lvl3pPr marL="1143000" indent="-228600" eaLnBrk="0" hangingPunct="0">
              <a:spcBef>
                <a:spcPct val="20000"/>
              </a:spcBef>
              <a:buClr>
                <a:schemeClr val="folHlink"/>
              </a:buClr>
              <a:buSzPct val="110000"/>
              <a:buChar char="•"/>
              <a:defRPr sz="2400">
                <a:solidFill>
                  <a:schemeClr val="tx2"/>
                </a:solidFill>
                <a:latin typeface="Arial" pitchFamily="34" charset="0"/>
              </a:defRPr>
            </a:lvl3pPr>
            <a:lvl4pPr marL="1600200" indent="-228600" eaLnBrk="0" hangingPunct="0">
              <a:spcBef>
                <a:spcPct val="20000"/>
              </a:spcBef>
              <a:buClr>
                <a:schemeClr val="folHlink"/>
              </a:buClr>
              <a:buSzPct val="110000"/>
              <a:buChar char="•"/>
              <a:defRPr sz="2400">
                <a:solidFill>
                  <a:schemeClr val="tx2"/>
                </a:solidFill>
                <a:latin typeface="Arial" pitchFamily="34" charset="0"/>
              </a:defRPr>
            </a:lvl4pPr>
            <a:lvl5pPr marL="2057400" indent="-228600" eaLnBrk="0" hangingPunct="0">
              <a:spcBef>
                <a:spcPct val="20000"/>
              </a:spcBef>
              <a:buClr>
                <a:schemeClr val="folHlink"/>
              </a:buClr>
              <a:buSzPct val="110000"/>
              <a:buChar char="•"/>
              <a:defRPr sz="2400">
                <a:solidFill>
                  <a:schemeClr val="tx2"/>
                </a:solidFill>
                <a:latin typeface="Arial" pitchFamily="34"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9pPr>
          </a:lstStyle>
          <a:p>
            <a:pPr eaLnBrk="1" hangingPunct="1">
              <a:spcBef>
                <a:spcPct val="0"/>
              </a:spcBef>
              <a:buClrTx/>
              <a:buSzTx/>
              <a:buFontTx/>
              <a:buNone/>
            </a:pPr>
            <a:endParaRPr lang="en-GB" altLang="en-US" sz="2400">
              <a:solidFill>
                <a:schemeClr val="tx1"/>
              </a:solidFill>
              <a:latin typeface="Calibri" panose="020F0502020204030204" pitchFamily="34" charset="0"/>
              <a:cs typeface="Calibri" panose="020F0502020204030204" pitchFamily="34" charset="0"/>
            </a:endParaRPr>
          </a:p>
        </p:txBody>
      </p:sp>
      <p:sp>
        <p:nvSpPr>
          <p:cNvPr id="4" name="AutoShape 4">
            <a:extLst>
              <a:ext uri="{FF2B5EF4-FFF2-40B4-BE49-F238E27FC236}">
                <a16:creationId xmlns:a16="http://schemas.microsoft.com/office/drawing/2014/main" id="{E9773CDC-440B-4A7B-9052-768E0E4D5F5A}"/>
              </a:ext>
            </a:extLst>
          </p:cNvPr>
          <p:cNvSpPr>
            <a:spLocks noChangeArrowheads="1"/>
          </p:cNvSpPr>
          <p:nvPr/>
        </p:nvSpPr>
        <p:spPr bwMode="auto">
          <a:xfrm>
            <a:off x="4723002" y="2988112"/>
            <a:ext cx="457200" cy="330200"/>
          </a:xfrm>
          <a:prstGeom prst="rightArrow">
            <a:avLst>
              <a:gd name="adj1" fmla="val 50000"/>
              <a:gd name="adj2" fmla="val 34615"/>
            </a:avLst>
          </a:prstGeom>
          <a:solidFill>
            <a:srgbClr val="CCECFF"/>
          </a:solidFill>
          <a:ln w="6350">
            <a:solidFill>
              <a:srgbClr val="000000"/>
            </a:solidFill>
            <a:miter lim="800000"/>
            <a:headEnd/>
            <a:tailEnd/>
          </a:ln>
        </p:spPr>
        <p:txBody>
          <a:bodyPr wrap="none" anchor="ctr"/>
          <a:lstStyle>
            <a:lvl1pPr eaLnBrk="0" hangingPunct="0">
              <a:spcBef>
                <a:spcPct val="20000"/>
              </a:spcBef>
              <a:buClr>
                <a:schemeClr val="folHlink"/>
              </a:buClr>
              <a:buSzPct val="110000"/>
              <a:buChar char="•"/>
              <a:defRPr sz="3200">
                <a:solidFill>
                  <a:schemeClr val="tx2"/>
                </a:solidFill>
                <a:latin typeface="Arial" pitchFamily="34" charset="0"/>
              </a:defRPr>
            </a:lvl1pPr>
            <a:lvl2pPr marL="742950" indent="-285750" eaLnBrk="0" hangingPunct="0">
              <a:spcBef>
                <a:spcPct val="20000"/>
              </a:spcBef>
              <a:buClr>
                <a:schemeClr val="folHlink"/>
              </a:buClr>
              <a:buSzPct val="110000"/>
              <a:buChar char="•"/>
              <a:defRPr sz="2800">
                <a:solidFill>
                  <a:schemeClr val="tx2"/>
                </a:solidFill>
                <a:latin typeface="Arial" pitchFamily="34" charset="0"/>
              </a:defRPr>
            </a:lvl2pPr>
            <a:lvl3pPr marL="1143000" indent="-228600" eaLnBrk="0" hangingPunct="0">
              <a:spcBef>
                <a:spcPct val="20000"/>
              </a:spcBef>
              <a:buClr>
                <a:schemeClr val="folHlink"/>
              </a:buClr>
              <a:buSzPct val="110000"/>
              <a:buChar char="•"/>
              <a:defRPr sz="2400">
                <a:solidFill>
                  <a:schemeClr val="tx2"/>
                </a:solidFill>
                <a:latin typeface="Arial" pitchFamily="34" charset="0"/>
              </a:defRPr>
            </a:lvl3pPr>
            <a:lvl4pPr marL="1600200" indent="-228600" eaLnBrk="0" hangingPunct="0">
              <a:spcBef>
                <a:spcPct val="20000"/>
              </a:spcBef>
              <a:buClr>
                <a:schemeClr val="folHlink"/>
              </a:buClr>
              <a:buSzPct val="110000"/>
              <a:buChar char="•"/>
              <a:defRPr sz="2400">
                <a:solidFill>
                  <a:schemeClr val="tx2"/>
                </a:solidFill>
                <a:latin typeface="Arial" pitchFamily="34" charset="0"/>
              </a:defRPr>
            </a:lvl4pPr>
            <a:lvl5pPr marL="2057400" indent="-228600" eaLnBrk="0" hangingPunct="0">
              <a:spcBef>
                <a:spcPct val="20000"/>
              </a:spcBef>
              <a:buClr>
                <a:schemeClr val="folHlink"/>
              </a:buClr>
              <a:buSzPct val="110000"/>
              <a:buChar char="•"/>
              <a:defRPr sz="2400">
                <a:solidFill>
                  <a:schemeClr val="tx2"/>
                </a:solidFill>
                <a:latin typeface="Arial" pitchFamily="34"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9pPr>
          </a:lstStyle>
          <a:p>
            <a:pPr eaLnBrk="1" hangingPunct="1">
              <a:spcBef>
                <a:spcPct val="0"/>
              </a:spcBef>
              <a:buClrTx/>
              <a:buSzTx/>
              <a:buFontTx/>
              <a:buNone/>
            </a:pPr>
            <a:endParaRPr lang="en-GB" altLang="en-US" sz="2400">
              <a:solidFill>
                <a:schemeClr val="tx1"/>
              </a:solidFill>
              <a:latin typeface="Calibri" panose="020F0502020204030204" pitchFamily="34" charset="0"/>
              <a:cs typeface="Calibri" panose="020F0502020204030204" pitchFamily="34" charset="0"/>
            </a:endParaRPr>
          </a:p>
        </p:txBody>
      </p:sp>
      <p:sp>
        <p:nvSpPr>
          <p:cNvPr id="5" name="Text Box 5">
            <a:extLst>
              <a:ext uri="{FF2B5EF4-FFF2-40B4-BE49-F238E27FC236}">
                <a16:creationId xmlns:a16="http://schemas.microsoft.com/office/drawing/2014/main" id="{E46D4CD9-3E8F-4901-8DCD-3C08800E6123}"/>
              </a:ext>
            </a:extLst>
          </p:cNvPr>
          <p:cNvSpPr txBox="1">
            <a:spLocks noChangeArrowheads="1"/>
          </p:cNvSpPr>
          <p:nvPr/>
        </p:nvSpPr>
        <p:spPr bwMode="auto">
          <a:xfrm>
            <a:off x="227202" y="5197913"/>
            <a:ext cx="2057400" cy="617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folHlink"/>
              </a:buClr>
              <a:buSzPct val="110000"/>
              <a:buChar char="•"/>
              <a:defRPr sz="3200">
                <a:solidFill>
                  <a:schemeClr val="tx2"/>
                </a:solidFill>
                <a:latin typeface="Arial" pitchFamily="34" charset="0"/>
              </a:defRPr>
            </a:lvl1pPr>
            <a:lvl2pPr marL="742950" indent="-285750" eaLnBrk="0" hangingPunct="0">
              <a:spcBef>
                <a:spcPct val="20000"/>
              </a:spcBef>
              <a:buClr>
                <a:schemeClr val="folHlink"/>
              </a:buClr>
              <a:buSzPct val="110000"/>
              <a:buChar char="•"/>
              <a:defRPr sz="2800">
                <a:solidFill>
                  <a:schemeClr val="tx2"/>
                </a:solidFill>
                <a:latin typeface="Arial" pitchFamily="34" charset="0"/>
              </a:defRPr>
            </a:lvl2pPr>
            <a:lvl3pPr marL="1143000" indent="-228600" eaLnBrk="0" hangingPunct="0">
              <a:spcBef>
                <a:spcPct val="20000"/>
              </a:spcBef>
              <a:buClr>
                <a:schemeClr val="folHlink"/>
              </a:buClr>
              <a:buSzPct val="110000"/>
              <a:buChar char="•"/>
              <a:defRPr sz="2400">
                <a:solidFill>
                  <a:schemeClr val="tx2"/>
                </a:solidFill>
                <a:latin typeface="Arial" pitchFamily="34" charset="0"/>
              </a:defRPr>
            </a:lvl3pPr>
            <a:lvl4pPr marL="1600200" indent="-228600" eaLnBrk="0" hangingPunct="0">
              <a:spcBef>
                <a:spcPct val="20000"/>
              </a:spcBef>
              <a:buClr>
                <a:schemeClr val="folHlink"/>
              </a:buClr>
              <a:buSzPct val="110000"/>
              <a:buChar char="•"/>
              <a:defRPr sz="2400">
                <a:solidFill>
                  <a:schemeClr val="tx2"/>
                </a:solidFill>
                <a:latin typeface="Arial" pitchFamily="34" charset="0"/>
              </a:defRPr>
            </a:lvl4pPr>
            <a:lvl5pPr marL="2057400" indent="-228600" eaLnBrk="0" hangingPunct="0">
              <a:spcBef>
                <a:spcPct val="20000"/>
              </a:spcBef>
              <a:buClr>
                <a:schemeClr val="folHlink"/>
              </a:buClr>
              <a:buSzPct val="110000"/>
              <a:buChar char="•"/>
              <a:defRPr sz="2400">
                <a:solidFill>
                  <a:schemeClr val="tx2"/>
                </a:solidFill>
                <a:latin typeface="Arial" pitchFamily="34"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9pPr>
          </a:lstStyle>
          <a:p>
            <a:pPr algn="ctr" eaLnBrk="1" hangingPunct="1">
              <a:lnSpc>
                <a:spcPct val="85000"/>
              </a:lnSpc>
              <a:spcBef>
                <a:spcPct val="0"/>
              </a:spcBef>
              <a:buClr>
                <a:srgbClr val="99CCFF"/>
              </a:buClr>
              <a:buFontTx/>
              <a:buNone/>
            </a:pPr>
            <a:r>
              <a:rPr lang="en-GB" altLang="en-US" sz="2000">
                <a:solidFill>
                  <a:srgbClr val="000000"/>
                </a:solidFill>
                <a:latin typeface="Calibri" panose="020F0502020204030204" pitchFamily="34" charset="0"/>
                <a:cs typeface="Calibri" panose="020F0502020204030204" pitchFamily="34" charset="0"/>
              </a:rPr>
              <a:t>Effects of radiation</a:t>
            </a:r>
          </a:p>
        </p:txBody>
      </p:sp>
      <p:sp>
        <p:nvSpPr>
          <p:cNvPr id="6" name="Text Box 6">
            <a:extLst>
              <a:ext uri="{FF2B5EF4-FFF2-40B4-BE49-F238E27FC236}">
                <a16:creationId xmlns:a16="http://schemas.microsoft.com/office/drawing/2014/main" id="{557784DB-85B6-4833-BB34-74F1C4299359}"/>
              </a:ext>
            </a:extLst>
          </p:cNvPr>
          <p:cNvSpPr txBox="1">
            <a:spLocks noChangeArrowheads="1"/>
          </p:cNvSpPr>
          <p:nvPr/>
        </p:nvSpPr>
        <p:spPr bwMode="auto">
          <a:xfrm>
            <a:off x="2525902" y="5210613"/>
            <a:ext cx="2425700" cy="617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folHlink"/>
              </a:buClr>
              <a:buSzPct val="110000"/>
              <a:buChar char="•"/>
              <a:defRPr sz="3200">
                <a:solidFill>
                  <a:schemeClr val="tx2"/>
                </a:solidFill>
                <a:latin typeface="Arial" pitchFamily="34" charset="0"/>
              </a:defRPr>
            </a:lvl1pPr>
            <a:lvl2pPr marL="742950" indent="-285750" eaLnBrk="0" hangingPunct="0">
              <a:spcBef>
                <a:spcPct val="20000"/>
              </a:spcBef>
              <a:buClr>
                <a:schemeClr val="folHlink"/>
              </a:buClr>
              <a:buSzPct val="110000"/>
              <a:buChar char="•"/>
              <a:defRPr sz="2800">
                <a:solidFill>
                  <a:schemeClr val="tx2"/>
                </a:solidFill>
                <a:latin typeface="Arial" pitchFamily="34" charset="0"/>
              </a:defRPr>
            </a:lvl2pPr>
            <a:lvl3pPr marL="1143000" indent="-228600" eaLnBrk="0" hangingPunct="0">
              <a:spcBef>
                <a:spcPct val="20000"/>
              </a:spcBef>
              <a:buClr>
                <a:schemeClr val="folHlink"/>
              </a:buClr>
              <a:buSzPct val="110000"/>
              <a:buChar char="•"/>
              <a:defRPr sz="2400">
                <a:solidFill>
                  <a:schemeClr val="tx2"/>
                </a:solidFill>
                <a:latin typeface="Arial" pitchFamily="34" charset="0"/>
              </a:defRPr>
            </a:lvl3pPr>
            <a:lvl4pPr marL="1600200" indent="-228600" eaLnBrk="0" hangingPunct="0">
              <a:spcBef>
                <a:spcPct val="20000"/>
              </a:spcBef>
              <a:buClr>
                <a:schemeClr val="folHlink"/>
              </a:buClr>
              <a:buSzPct val="110000"/>
              <a:buChar char="•"/>
              <a:defRPr sz="2400">
                <a:solidFill>
                  <a:schemeClr val="tx2"/>
                </a:solidFill>
                <a:latin typeface="Arial" pitchFamily="34" charset="0"/>
              </a:defRPr>
            </a:lvl4pPr>
            <a:lvl5pPr marL="2057400" indent="-228600" eaLnBrk="0" hangingPunct="0">
              <a:spcBef>
                <a:spcPct val="20000"/>
              </a:spcBef>
              <a:buClr>
                <a:schemeClr val="folHlink"/>
              </a:buClr>
              <a:buSzPct val="110000"/>
              <a:buChar char="•"/>
              <a:defRPr sz="2400">
                <a:solidFill>
                  <a:schemeClr val="tx2"/>
                </a:solidFill>
                <a:latin typeface="Arial" pitchFamily="34"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9pPr>
          </a:lstStyle>
          <a:p>
            <a:pPr algn="ctr" eaLnBrk="1" hangingPunct="1">
              <a:lnSpc>
                <a:spcPct val="85000"/>
              </a:lnSpc>
              <a:spcBef>
                <a:spcPct val="0"/>
              </a:spcBef>
              <a:buClr>
                <a:srgbClr val="99CCFF"/>
              </a:buClr>
              <a:buFontTx/>
              <a:buNone/>
            </a:pPr>
            <a:r>
              <a:rPr lang="en-GB" altLang="en-US" sz="2000">
                <a:solidFill>
                  <a:srgbClr val="000000"/>
                </a:solidFill>
                <a:latin typeface="Calibri" panose="020F0502020204030204" pitchFamily="34" charset="0"/>
                <a:cs typeface="Calibri" panose="020F0502020204030204" pitchFamily="34" charset="0"/>
              </a:rPr>
              <a:t>Recommendations for protection</a:t>
            </a:r>
          </a:p>
        </p:txBody>
      </p:sp>
      <p:grpSp>
        <p:nvGrpSpPr>
          <p:cNvPr id="7" name="Group 7">
            <a:extLst>
              <a:ext uri="{FF2B5EF4-FFF2-40B4-BE49-F238E27FC236}">
                <a16:creationId xmlns:a16="http://schemas.microsoft.com/office/drawing/2014/main" id="{855C86C5-CEE2-4A1B-A6E6-600EE9214750}"/>
              </a:ext>
            </a:extLst>
          </p:cNvPr>
          <p:cNvGrpSpPr>
            <a:grpSpLocks/>
          </p:cNvGrpSpPr>
          <p:nvPr/>
        </p:nvGrpSpPr>
        <p:grpSpPr bwMode="auto">
          <a:xfrm>
            <a:off x="5292916" y="2118162"/>
            <a:ext cx="1690687" cy="1252538"/>
            <a:chOff x="3779" y="1277"/>
            <a:chExt cx="1065" cy="789"/>
          </a:xfrm>
        </p:grpSpPr>
        <p:sp>
          <p:nvSpPr>
            <p:cNvPr id="8" name="Text Box 9">
              <a:extLst>
                <a:ext uri="{FF2B5EF4-FFF2-40B4-BE49-F238E27FC236}">
                  <a16:creationId xmlns:a16="http://schemas.microsoft.com/office/drawing/2014/main" id="{40E3C978-9EB1-48C9-BF90-9C3C911FD603}"/>
                </a:ext>
              </a:extLst>
            </p:cNvPr>
            <p:cNvSpPr txBox="1">
              <a:spLocks noChangeArrowheads="1"/>
            </p:cNvSpPr>
            <p:nvPr/>
          </p:nvSpPr>
          <p:spPr bwMode="auto">
            <a:xfrm>
              <a:off x="3852" y="1829"/>
              <a:ext cx="848" cy="13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folHlink"/>
                </a:buClr>
                <a:buSzPct val="110000"/>
                <a:buChar char="•"/>
                <a:defRPr sz="3200">
                  <a:solidFill>
                    <a:schemeClr val="tx2"/>
                  </a:solidFill>
                  <a:latin typeface="Arial" pitchFamily="34" charset="0"/>
                </a:defRPr>
              </a:lvl1pPr>
              <a:lvl2pPr marL="742950" indent="-285750" eaLnBrk="0" hangingPunct="0">
                <a:spcBef>
                  <a:spcPct val="20000"/>
                </a:spcBef>
                <a:buClr>
                  <a:schemeClr val="folHlink"/>
                </a:buClr>
                <a:buSzPct val="110000"/>
                <a:buChar char="•"/>
                <a:defRPr sz="2800">
                  <a:solidFill>
                    <a:schemeClr val="tx2"/>
                  </a:solidFill>
                  <a:latin typeface="Arial" pitchFamily="34" charset="0"/>
                </a:defRPr>
              </a:lvl2pPr>
              <a:lvl3pPr marL="1143000" indent="-228600" eaLnBrk="0" hangingPunct="0">
                <a:spcBef>
                  <a:spcPct val="20000"/>
                </a:spcBef>
                <a:buClr>
                  <a:schemeClr val="folHlink"/>
                </a:buClr>
                <a:buSzPct val="110000"/>
                <a:buChar char="•"/>
                <a:defRPr sz="2400">
                  <a:solidFill>
                    <a:schemeClr val="tx2"/>
                  </a:solidFill>
                  <a:latin typeface="Arial" pitchFamily="34" charset="0"/>
                </a:defRPr>
              </a:lvl3pPr>
              <a:lvl4pPr marL="1600200" indent="-228600" eaLnBrk="0" hangingPunct="0">
                <a:spcBef>
                  <a:spcPct val="20000"/>
                </a:spcBef>
                <a:buClr>
                  <a:schemeClr val="folHlink"/>
                </a:buClr>
                <a:buSzPct val="110000"/>
                <a:buChar char="•"/>
                <a:defRPr sz="2400">
                  <a:solidFill>
                    <a:schemeClr val="tx2"/>
                  </a:solidFill>
                  <a:latin typeface="Arial" pitchFamily="34" charset="0"/>
                </a:defRPr>
              </a:lvl4pPr>
              <a:lvl5pPr marL="2057400" indent="-228600" eaLnBrk="0" hangingPunct="0">
                <a:spcBef>
                  <a:spcPct val="20000"/>
                </a:spcBef>
                <a:buClr>
                  <a:schemeClr val="folHlink"/>
                </a:buClr>
                <a:buSzPct val="110000"/>
                <a:buChar char="•"/>
                <a:defRPr sz="2400">
                  <a:solidFill>
                    <a:schemeClr val="tx2"/>
                  </a:solidFill>
                  <a:latin typeface="Arial" pitchFamily="34"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9pPr>
            </a:lstStyle>
            <a:p>
              <a:pPr eaLnBrk="1" hangingPunct="1">
                <a:spcBef>
                  <a:spcPct val="50000"/>
                </a:spcBef>
                <a:buClrTx/>
                <a:buSzTx/>
                <a:buFontTx/>
                <a:buNone/>
              </a:pPr>
              <a:r>
                <a:rPr lang="en-GB" altLang="en-US" sz="800">
                  <a:solidFill>
                    <a:srgbClr val="5F5F5F"/>
                  </a:solidFill>
                  <a:latin typeface="Calibri" panose="020F0502020204030204" pitchFamily="34" charset="0"/>
                  <a:cs typeface="Calibri" panose="020F0502020204030204" pitchFamily="34" charset="0"/>
                </a:rPr>
                <a:t>Safety Fundamentals</a:t>
              </a:r>
            </a:p>
          </p:txBody>
        </p:sp>
        <p:sp>
          <p:nvSpPr>
            <p:cNvPr id="9" name="Text Box 10">
              <a:extLst>
                <a:ext uri="{FF2B5EF4-FFF2-40B4-BE49-F238E27FC236}">
                  <a16:creationId xmlns:a16="http://schemas.microsoft.com/office/drawing/2014/main" id="{B6F340D0-9308-4DF6-9E6E-5EEDE5FBEB21}"/>
                </a:ext>
              </a:extLst>
            </p:cNvPr>
            <p:cNvSpPr txBox="1">
              <a:spLocks noChangeArrowheads="1"/>
            </p:cNvSpPr>
            <p:nvPr/>
          </p:nvSpPr>
          <p:spPr bwMode="auto">
            <a:xfrm>
              <a:off x="3855" y="1931"/>
              <a:ext cx="677" cy="13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folHlink"/>
                </a:buClr>
                <a:buSzPct val="110000"/>
                <a:buChar char="•"/>
                <a:defRPr sz="3200">
                  <a:solidFill>
                    <a:schemeClr val="tx2"/>
                  </a:solidFill>
                  <a:latin typeface="Arial" pitchFamily="34" charset="0"/>
                </a:defRPr>
              </a:lvl1pPr>
              <a:lvl2pPr marL="742950" indent="-285750" eaLnBrk="0" hangingPunct="0">
                <a:spcBef>
                  <a:spcPct val="20000"/>
                </a:spcBef>
                <a:buClr>
                  <a:schemeClr val="folHlink"/>
                </a:buClr>
                <a:buSzPct val="110000"/>
                <a:buChar char="•"/>
                <a:defRPr sz="2800">
                  <a:solidFill>
                    <a:schemeClr val="tx2"/>
                  </a:solidFill>
                  <a:latin typeface="Arial" pitchFamily="34" charset="0"/>
                </a:defRPr>
              </a:lvl2pPr>
              <a:lvl3pPr marL="1143000" indent="-228600" eaLnBrk="0" hangingPunct="0">
                <a:spcBef>
                  <a:spcPct val="20000"/>
                </a:spcBef>
                <a:buClr>
                  <a:schemeClr val="folHlink"/>
                </a:buClr>
                <a:buSzPct val="110000"/>
                <a:buChar char="•"/>
                <a:defRPr sz="2400">
                  <a:solidFill>
                    <a:schemeClr val="tx2"/>
                  </a:solidFill>
                  <a:latin typeface="Arial" pitchFamily="34" charset="0"/>
                </a:defRPr>
              </a:lvl3pPr>
              <a:lvl4pPr marL="1600200" indent="-228600" eaLnBrk="0" hangingPunct="0">
                <a:spcBef>
                  <a:spcPct val="20000"/>
                </a:spcBef>
                <a:buClr>
                  <a:schemeClr val="folHlink"/>
                </a:buClr>
                <a:buSzPct val="110000"/>
                <a:buChar char="•"/>
                <a:defRPr sz="2400">
                  <a:solidFill>
                    <a:schemeClr val="tx2"/>
                  </a:solidFill>
                  <a:latin typeface="Arial" pitchFamily="34" charset="0"/>
                </a:defRPr>
              </a:lvl4pPr>
              <a:lvl5pPr marL="2057400" indent="-228600" eaLnBrk="0" hangingPunct="0">
                <a:spcBef>
                  <a:spcPct val="20000"/>
                </a:spcBef>
                <a:buClr>
                  <a:schemeClr val="folHlink"/>
                </a:buClr>
                <a:buSzPct val="110000"/>
                <a:buChar char="•"/>
                <a:defRPr sz="2400">
                  <a:solidFill>
                    <a:schemeClr val="tx2"/>
                  </a:solidFill>
                  <a:latin typeface="Arial" pitchFamily="34"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9pPr>
            </a:lstStyle>
            <a:p>
              <a:pPr eaLnBrk="1" hangingPunct="1">
                <a:spcBef>
                  <a:spcPct val="50000"/>
                </a:spcBef>
                <a:buClrTx/>
                <a:buSzTx/>
                <a:buFontTx/>
                <a:buNone/>
              </a:pPr>
              <a:r>
                <a:rPr lang="en-GB" altLang="en-US" sz="800">
                  <a:solidFill>
                    <a:srgbClr val="5F5F5F"/>
                  </a:solidFill>
                  <a:latin typeface="Calibri" panose="020F0502020204030204" pitchFamily="34" charset="0"/>
                  <a:cs typeface="Calibri" panose="020F0502020204030204" pitchFamily="34" charset="0"/>
                </a:rPr>
                <a:t>No. SF-1</a:t>
              </a:r>
            </a:p>
          </p:txBody>
        </p:sp>
        <p:sp>
          <p:nvSpPr>
            <p:cNvPr id="10" name="Text Box 11">
              <a:extLst>
                <a:ext uri="{FF2B5EF4-FFF2-40B4-BE49-F238E27FC236}">
                  <a16:creationId xmlns:a16="http://schemas.microsoft.com/office/drawing/2014/main" id="{5B29DFA3-76BC-44A9-BB21-B9B7418A036B}"/>
                </a:ext>
              </a:extLst>
            </p:cNvPr>
            <p:cNvSpPr txBox="1">
              <a:spLocks noChangeArrowheads="1"/>
            </p:cNvSpPr>
            <p:nvPr/>
          </p:nvSpPr>
          <p:spPr bwMode="auto">
            <a:xfrm>
              <a:off x="3848" y="1277"/>
              <a:ext cx="868" cy="48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folHlink"/>
                </a:buClr>
                <a:buSzPct val="110000"/>
                <a:buChar char="•"/>
                <a:defRPr sz="3200">
                  <a:solidFill>
                    <a:schemeClr val="tx2"/>
                  </a:solidFill>
                  <a:latin typeface="Arial" pitchFamily="34" charset="0"/>
                </a:defRPr>
              </a:lvl1pPr>
              <a:lvl2pPr marL="742950" indent="-285750" eaLnBrk="0" hangingPunct="0">
                <a:spcBef>
                  <a:spcPct val="20000"/>
                </a:spcBef>
                <a:buClr>
                  <a:schemeClr val="folHlink"/>
                </a:buClr>
                <a:buSzPct val="110000"/>
                <a:buChar char="•"/>
                <a:defRPr sz="2800">
                  <a:solidFill>
                    <a:schemeClr val="tx2"/>
                  </a:solidFill>
                  <a:latin typeface="Arial" pitchFamily="34" charset="0"/>
                </a:defRPr>
              </a:lvl2pPr>
              <a:lvl3pPr marL="1143000" indent="-228600" eaLnBrk="0" hangingPunct="0">
                <a:spcBef>
                  <a:spcPct val="20000"/>
                </a:spcBef>
                <a:buClr>
                  <a:schemeClr val="folHlink"/>
                </a:buClr>
                <a:buSzPct val="110000"/>
                <a:buChar char="•"/>
                <a:defRPr sz="2400">
                  <a:solidFill>
                    <a:schemeClr val="tx2"/>
                  </a:solidFill>
                  <a:latin typeface="Arial" pitchFamily="34" charset="0"/>
                </a:defRPr>
              </a:lvl3pPr>
              <a:lvl4pPr marL="1600200" indent="-228600" eaLnBrk="0" hangingPunct="0">
                <a:spcBef>
                  <a:spcPct val="20000"/>
                </a:spcBef>
                <a:buClr>
                  <a:schemeClr val="folHlink"/>
                </a:buClr>
                <a:buSzPct val="110000"/>
                <a:buChar char="•"/>
                <a:defRPr sz="2400">
                  <a:solidFill>
                    <a:schemeClr val="tx2"/>
                  </a:solidFill>
                  <a:latin typeface="Arial" pitchFamily="34" charset="0"/>
                </a:defRPr>
              </a:lvl4pPr>
              <a:lvl5pPr marL="2057400" indent="-228600" eaLnBrk="0" hangingPunct="0">
                <a:spcBef>
                  <a:spcPct val="20000"/>
                </a:spcBef>
                <a:buClr>
                  <a:schemeClr val="folHlink"/>
                </a:buClr>
                <a:buSzPct val="110000"/>
                <a:buChar char="•"/>
                <a:defRPr sz="2400">
                  <a:solidFill>
                    <a:schemeClr val="tx2"/>
                  </a:solidFill>
                  <a:latin typeface="Arial" pitchFamily="34"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9pPr>
            </a:lstStyle>
            <a:p>
              <a:pPr eaLnBrk="1" hangingPunct="1">
                <a:lnSpc>
                  <a:spcPct val="75000"/>
                </a:lnSpc>
                <a:spcBef>
                  <a:spcPct val="0"/>
                </a:spcBef>
                <a:buClrTx/>
                <a:buSzTx/>
                <a:buFontTx/>
                <a:buNone/>
              </a:pPr>
              <a:r>
                <a:rPr lang="en-GB" altLang="en-US" sz="1000">
                  <a:solidFill>
                    <a:srgbClr val="5F5F5F"/>
                  </a:solidFill>
                  <a:latin typeface="Calibri" panose="020F0502020204030204" pitchFamily="34" charset="0"/>
                  <a:cs typeface="Calibri" panose="020F0502020204030204" pitchFamily="34" charset="0"/>
                </a:rPr>
                <a:t>Fundamental Safety Principles</a:t>
              </a:r>
              <a:r>
                <a:rPr lang="en-GB" altLang="en-US" sz="2000">
                  <a:solidFill>
                    <a:srgbClr val="5F5F5F"/>
                  </a:solidFill>
                  <a:latin typeface="Calibri" panose="020F0502020204030204" pitchFamily="34" charset="0"/>
                  <a:cs typeface="Calibri" panose="020F0502020204030204" pitchFamily="34" charset="0"/>
                </a:rPr>
                <a:t> </a:t>
              </a:r>
            </a:p>
            <a:p>
              <a:pPr eaLnBrk="1" hangingPunct="1">
                <a:spcBef>
                  <a:spcPct val="50000"/>
                </a:spcBef>
                <a:buClrTx/>
                <a:buSzTx/>
                <a:buFontTx/>
                <a:buNone/>
              </a:pPr>
              <a:endParaRPr lang="en-GB" altLang="en-US" sz="1400" b="1">
                <a:solidFill>
                  <a:srgbClr val="5F5F5F"/>
                </a:solidFill>
                <a:latin typeface="Calibri" panose="020F0502020204030204" pitchFamily="34" charset="0"/>
                <a:cs typeface="Calibri" panose="020F0502020204030204" pitchFamily="34" charset="0"/>
              </a:endParaRPr>
            </a:p>
          </p:txBody>
        </p:sp>
        <p:sp>
          <p:nvSpPr>
            <p:cNvPr id="11" name="Line 12">
              <a:extLst>
                <a:ext uri="{FF2B5EF4-FFF2-40B4-BE49-F238E27FC236}">
                  <a16:creationId xmlns:a16="http://schemas.microsoft.com/office/drawing/2014/main" id="{1293DCD7-D707-4BB9-8F80-1ABA2474565B}"/>
                </a:ext>
              </a:extLst>
            </p:cNvPr>
            <p:cNvSpPr>
              <a:spLocks noChangeShapeType="1"/>
            </p:cNvSpPr>
            <p:nvPr/>
          </p:nvSpPr>
          <p:spPr bwMode="auto">
            <a:xfrm flipV="1">
              <a:off x="3779" y="1953"/>
              <a:ext cx="1065" cy="0"/>
            </a:xfrm>
            <a:prstGeom prst="line">
              <a:avLst/>
            </a:prstGeom>
            <a:noFill/>
            <a:ln w="6350">
              <a:solidFill>
                <a:srgbClr val="333333"/>
              </a:solidFill>
              <a:round/>
              <a:headEnd/>
              <a:tailEnd/>
            </a:ln>
            <a:extLst>
              <a:ext uri="{909E8E84-426E-40DD-AFC4-6F175D3DCCD1}">
                <a14:hiddenFill xmlns:a14="http://schemas.microsoft.com/office/drawing/2010/main">
                  <a:noFill/>
                </a14:hiddenFill>
              </a:ext>
            </a:extLst>
          </p:spPr>
          <p:txBody>
            <a:bodyPr/>
            <a:lstStyle/>
            <a:p>
              <a:endParaRPr lang="en-GB">
                <a:latin typeface="Calibri" panose="020F0502020204030204" pitchFamily="34" charset="0"/>
                <a:cs typeface="Calibri" panose="020F0502020204030204" pitchFamily="34" charset="0"/>
              </a:endParaRPr>
            </a:p>
          </p:txBody>
        </p:sp>
      </p:grpSp>
      <p:sp>
        <p:nvSpPr>
          <p:cNvPr id="12" name="AutoShape 13">
            <a:extLst>
              <a:ext uri="{FF2B5EF4-FFF2-40B4-BE49-F238E27FC236}">
                <a16:creationId xmlns:a16="http://schemas.microsoft.com/office/drawing/2014/main" id="{BEB53E53-2F34-4BF8-9722-3A061E5891C6}"/>
              </a:ext>
            </a:extLst>
          </p:cNvPr>
          <p:cNvSpPr>
            <a:spLocks noChangeArrowheads="1"/>
          </p:cNvSpPr>
          <p:nvPr/>
        </p:nvSpPr>
        <p:spPr bwMode="auto">
          <a:xfrm>
            <a:off x="4723002" y="4296212"/>
            <a:ext cx="457200" cy="330200"/>
          </a:xfrm>
          <a:prstGeom prst="rightArrow">
            <a:avLst>
              <a:gd name="adj1" fmla="val 50000"/>
              <a:gd name="adj2" fmla="val 34615"/>
            </a:avLst>
          </a:prstGeom>
          <a:solidFill>
            <a:srgbClr val="CCECFF"/>
          </a:solidFill>
          <a:ln w="6350">
            <a:solidFill>
              <a:srgbClr val="000000"/>
            </a:solidFill>
            <a:miter lim="800000"/>
            <a:headEnd/>
            <a:tailEnd/>
          </a:ln>
        </p:spPr>
        <p:txBody>
          <a:bodyPr wrap="none" anchor="ctr"/>
          <a:lstStyle>
            <a:lvl1pPr eaLnBrk="0" hangingPunct="0">
              <a:spcBef>
                <a:spcPct val="20000"/>
              </a:spcBef>
              <a:buClr>
                <a:schemeClr val="folHlink"/>
              </a:buClr>
              <a:buSzPct val="110000"/>
              <a:buChar char="•"/>
              <a:defRPr sz="3200">
                <a:solidFill>
                  <a:schemeClr val="tx2"/>
                </a:solidFill>
                <a:latin typeface="Arial" pitchFamily="34" charset="0"/>
              </a:defRPr>
            </a:lvl1pPr>
            <a:lvl2pPr marL="742950" indent="-285750" eaLnBrk="0" hangingPunct="0">
              <a:spcBef>
                <a:spcPct val="20000"/>
              </a:spcBef>
              <a:buClr>
                <a:schemeClr val="folHlink"/>
              </a:buClr>
              <a:buSzPct val="110000"/>
              <a:buChar char="•"/>
              <a:defRPr sz="2800">
                <a:solidFill>
                  <a:schemeClr val="tx2"/>
                </a:solidFill>
                <a:latin typeface="Arial" pitchFamily="34" charset="0"/>
              </a:defRPr>
            </a:lvl2pPr>
            <a:lvl3pPr marL="1143000" indent="-228600" eaLnBrk="0" hangingPunct="0">
              <a:spcBef>
                <a:spcPct val="20000"/>
              </a:spcBef>
              <a:buClr>
                <a:schemeClr val="folHlink"/>
              </a:buClr>
              <a:buSzPct val="110000"/>
              <a:buChar char="•"/>
              <a:defRPr sz="2400">
                <a:solidFill>
                  <a:schemeClr val="tx2"/>
                </a:solidFill>
                <a:latin typeface="Arial" pitchFamily="34" charset="0"/>
              </a:defRPr>
            </a:lvl3pPr>
            <a:lvl4pPr marL="1600200" indent="-228600" eaLnBrk="0" hangingPunct="0">
              <a:spcBef>
                <a:spcPct val="20000"/>
              </a:spcBef>
              <a:buClr>
                <a:schemeClr val="folHlink"/>
              </a:buClr>
              <a:buSzPct val="110000"/>
              <a:buChar char="•"/>
              <a:defRPr sz="2400">
                <a:solidFill>
                  <a:schemeClr val="tx2"/>
                </a:solidFill>
                <a:latin typeface="Arial" pitchFamily="34" charset="0"/>
              </a:defRPr>
            </a:lvl4pPr>
            <a:lvl5pPr marL="2057400" indent="-228600" eaLnBrk="0" hangingPunct="0">
              <a:spcBef>
                <a:spcPct val="20000"/>
              </a:spcBef>
              <a:buClr>
                <a:schemeClr val="folHlink"/>
              </a:buClr>
              <a:buSzPct val="110000"/>
              <a:buChar char="•"/>
              <a:defRPr sz="2400">
                <a:solidFill>
                  <a:schemeClr val="tx2"/>
                </a:solidFill>
                <a:latin typeface="Arial" pitchFamily="34"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9pPr>
          </a:lstStyle>
          <a:p>
            <a:pPr eaLnBrk="1" hangingPunct="1">
              <a:spcBef>
                <a:spcPct val="0"/>
              </a:spcBef>
              <a:buClrTx/>
              <a:buSzTx/>
              <a:buFontTx/>
              <a:buNone/>
            </a:pPr>
            <a:endParaRPr lang="en-GB" altLang="en-US" sz="2400">
              <a:solidFill>
                <a:schemeClr val="tx1"/>
              </a:solidFill>
              <a:latin typeface="Calibri" panose="020F0502020204030204" pitchFamily="34" charset="0"/>
              <a:cs typeface="Calibri" panose="020F0502020204030204" pitchFamily="34" charset="0"/>
            </a:endParaRPr>
          </a:p>
        </p:txBody>
      </p:sp>
      <p:sp>
        <p:nvSpPr>
          <p:cNvPr id="13" name="AutoShape 14">
            <a:extLst>
              <a:ext uri="{FF2B5EF4-FFF2-40B4-BE49-F238E27FC236}">
                <a16:creationId xmlns:a16="http://schemas.microsoft.com/office/drawing/2014/main" id="{0A5FF6AE-1D5B-4A56-AE26-02F3E1506289}"/>
              </a:ext>
            </a:extLst>
          </p:cNvPr>
          <p:cNvSpPr>
            <a:spLocks noChangeArrowheads="1"/>
          </p:cNvSpPr>
          <p:nvPr/>
        </p:nvSpPr>
        <p:spPr bwMode="auto">
          <a:xfrm rot="5400000">
            <a:off x="5942202" y="3788212"/>
            <a:ext cx="304800" cy="330200"/>
          </a:xfrm>
          <a:prstGeom prst="rightArrow">
            <a:avLst>
              <a:gd name="adj1" fmla="val 50000"/>
              <a:gd name="adj2" fmla="val 25000"/>
            </a:avLst>
          </a:prstGeom>
          <a:solidFill>
            <a:srgbClr val="CCECFF"/>
          </a:solidFill>
          <a:ln w="6350">
            <a:solidFill>
              <a:srgbClr val="000000"/>
            </a:solidFill>
            <a:miter lim="800000"/>
            <a:headEnd/>
            <a:tailEnd/>
          </a:ln>
        </p:spPr>
        <p:txBody>
          <a:bodyPr wrap="none" anchor="ctr"/>
          <a:lstStyle>
            <a:lvl1pPr eaLnBrk="0" hangingPunct="0">
              <a:spcBef>
                <a:spcPct val="20000"/>
              </a:spcBef>
              <a:buClr>
                <a:schemeClr val="folHlink"/>
              </a:buClr>
              <a:buSzPct val="110000"/>
              <a:buChar char="•"/>
              <a:defRPr sz="3200">
                <a:solidFill>
                  <a:schemeClr val="tx2"/>
                </a:solidFill>
                <a:latin typeface="Arial" pitchFamily="34" charset="0"/>
              </a:defRPr>
            </a:lvl1pPr>
            <a:lvl2pPr marL="742950" indent="-285750" eaLnBrk="0" hangingPunct="0">
              <a:spcBef>
                <a:spcPct val="20000"/>
              </a:spcBef>
              <a:buClr>
                <a:schemeClr val="folHlink"/>
              </a:buClr>
              <a:buSzPct val="110000"/>
              <a:buChar char="•"/>
              <a:defRPr sz="2800">
                <a:solidFill>
                  <a:schemeClr val="tx2"/>
                </a:solidFill>
                <a:latin typeface="Arial" pitchFamily="34" charset="0"/>
              </a:defRPr>
            </a:lvl2pPr>
            <a:lvl3pPr marL="1143000" indent="-228600" eaLnBrk="0" hangingPunct="0">
              <a:spcBef>
                <a:spcPct val="20000"/>
              </a:spcBef>
              <a:buClr>
                <a:schemeClr val="folHlink"/>
              </a:buClr>
              <a:buSzPct val="110000"/>
              <a:buChar char="•"/>
              <a:defRPr sz="2400">
                <a:solidFill>
                  <a:schemeClr val="tx2"/>
                </a:solidFill>
                <a:latin typeface="Arial" pitchFamily="34" charset="0"/>
              </a:defRPr>
            </a:lvl3pPr>
            <a:lvl4pPr marL="1600200" indent="-228600" eaLnBrk="0" hangingPunct="0">
              <a:spcBef>
                <a:spcPct val="20000"/>
              </a:spcBef>
              <a:buClr>
                <a:schemeClr val="folHlink"/>
              </a:buClr>
              <a:buSzPct val="110000"/>
              <a:buChar char="•"/>
              <a:defRPr sz="2400">
                <a:solidFill>
                  <a:schemeClr val="tx2"/>
                </a:solidFill>
                <a:latin typeface="Arial" pitchFamily="34" charset="0"/>
              </a:defRPr>
            </a:lvl4pPr>
            <a:lvl5pPr marL="2057400" indent="-228600" eaLnBrk="0" hangingPunct="0">
              <a:spcBef>
                <a:spcPct val="20000"/>
              </a:spcBef>
              <a:buClr>
                <a:schemeClr val="folHlink"/>
              </a:buClr>
              <a:buSzPct val="110000"/>
              <a:buChar char="•"/>
              <a:defRPr sz="2400">
                <a:solidFill>
                  <a:schemeClr val="tx2"/>
                </a:solidFill>
                <a:latin typeface="Arial" pitchFamily="34"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9pPr>
          </a:lstStyle>
          <a:p>
            <a:pPr eaLnBrk="1" hangingPunct="1">
              <a:spcBef>
                <a:spcPct val="0"/>
              </a:spcBef>
              <a:buClrTx/>
              <a:buSzTx/>
              <a:buFontTx/>
              <a:buNone/>
            </a:pPr>
            <a:endParaRPr lang="en-GB" altLang="en-US" sz="2400">
              <a:solidFill>
                <a:schemeClr val="tx1"/>
              </a:solidFill>
              <a:latin typeface="Calibri" panose="020F0502020204030204" pitchFamily="34" charset="0"/>
              <a:cs typeface="Calibri" panose="020F0502020204030204" pitchFamily="34" charset="0"/>
            </a:endParaRPr>
          </a:p>
        </p:txBody>
      </p:sp>
      <p:sp>
        <p:nvSpPr>
          <p:cNvPr id="14" name="Text Box 30">
            <a:extLst>
              <a:ext uri="{FF2B5EF4-FFF2-40B4-BE49-F238E27FC236}">
                <a16:creationId xmlns:a16="http://schemas.microsoft.com/office/drawing/2014/main" id="{38EFF80A-9457-4B2E-A52F-326F670A7865}"/>
              </a:ext>
            </a:extLst>
          </p:cNvPr>
          <p:cNvSpPr txBox="1">
            <a:spLocks noChangeArrowheads="1"/>
          </p:cNvSpPr>
          <p:nvPr/>
        </p:nvSpPr>
        <p:spPr bwMode="auto">
          <a:xfrm>
            <a:off x="6882002" y="2137212"/>
            <a:ext cx="2082800" cy="853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folHlink"/>
              </a:buClr>
              <a:buSzPct val="110000"/>
              <a:buChar char="•"/>
              <a:defRPr sz="3200">
                <a:solidFill>
                  <a:schemeClr val="tx2"/>
                </a:solidFill>
                <a:latin typeface="Arial" pitchFamily="34" charset="0"/>
              </a:defRPr>
            </a:lvl1pPr>
            <a:lvl2pPr marL="742950" indent="-285750" eaLnBrk="0" hangingPunct="0">
              <a:spcBef>
                <a:spcPct val="20000"/>
              </a:spcBef>
              <a:buClr>
                <a:schemeClr val="folHlink"/>
              </a:buClr>
              <a:buSzPct val="110000"/>
              <a:buChar char="•"/>
              <a:defRPr sz="2800">
                <a:solidFill>
                  <a:schemeClr val="tx2"/>
                </a:solidFill>
                <a:latin typeface="Arial" pitchFamily="34" charset="0"/>
              </a:defRPr>
            </a:lvl2pPr>
            <a:lvl3pPr marL="1143000" indent="-228600" eaLnBrk="0" hangingPunct="0">
              <a:spcBef>
                <a:spcPct val="20000"/>
              </a:spcBef>
              <a:buClr>
                <a:schemeClr val="folHlink"/>
              </a:buClr>
              <a:buSzPct val="110000"/>
              <a:buChar char="•"/>
              <a:defRPr sz="2400">
                <a:solidFill>
                  <a:schemeClr val="tx2"/>
                </a:solidFill>
                <a:latin typeface="Arial" pitchFamily="34" charset="0"/>
              </a:defRPr>
            </a:lvl3pPr>
            <a:lvl4pPr marL="1600200" indent="-228600" eaLnBrk="0" hangingPunct="0">
              <a:spcBef>
                <a:spcPct val="20000"/>
              </a:spcBef>
              <a:buClr>
                <a:schemeClr val="folHlink"/>
              </a:buClr>
              <a:buSzPct val="110000"/>
              <a:buChar char="•"/>
              <a:defRPr sz="2400">
                <a:solidFill>
                  <a:schemeClr val="tx2"/>
                </a:solidFill>
                <a:latin typeface="Arial" pitchFamily="34" charset="0"/>
              </a:defRPr>
            </a:lvl4pPr>
            <a:lvl5pPr marL="2057400" indent="-228600" eaLnBrk="0" hangingPunct="0">
              <a:spcBef>
                <a:spcPct val="20000"/>
              </a:spcBef>
              <a:buClr>
                <a:schemeClr val="folHlink"/>
              </a:buClr>
              <a:buSzPct val="110000"/>
              <a:buChar char="•"/>
              <a:defRPr sz="2400">
                <a:solidFill>
                  <a:schemeClr val="tx2"/>
                </a:solidFill>
                <a:latin typeface="Arial" pitchFamily="34"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9pPr>
          </a:lstStyle>
          <a:p>
            <a:pPr algn="ctr" eaLnBrk="1" hangingPunct="1">
              <a:lnSpc>
                <a:spcPct val="85000"/>
              </a:lnSpc>
              <a:spcBef>
                <a:spcPct val="0"/>
              </a:spcBef>
              <a:buClr>
                <a:srgbClr val="99CCFF"/>
              </a:buClr>
              <a:buFontTx/>
              <a:buNone/>
            </a:pPr>
            <a:r>
              <a:rPr lang="en-GB" altLang="en-US" sz="2000">
                <a:solidFill>
                  <a:srgbClr val="000000"/>
                </a:solidFill>
                <a:latin typeface="Calibri" panose="020F0502020204030204" pitchFamily="34" charset="0"/>
                <a:cs typeface="Calibri" panose="020F0502020204030204" pitchFamily="34" charset="0"/>
              </a:rPr>
              <a:t>Essential principles</a:t>
            </a:r>
          </a:p>
          <a:p>
            <a:pPr algn="ctr" eaLnBrk="1" hangingPunct="1">
              <a:lnSpc>
                <a:spcPct val="85000"/>
              </a:lnSpc>
              <a:spcBef>
                <a:spcPct val="0"/>
              </a:spcBef>
              <a:buClr>
                <a:srgbClr val="99CCFF"/>
              </a:buClr>
              <a:buFontTx/>
              <a:buNone/>
            </a:pPr>
            <a:r>
              <a:rPr lang="en-GB" altLang="en-US" sz="1800">
                <a:solidFill>
                  <a:srgbClr val="000000"/>
                </a:solidFill>
                <a:latin typeface="Calibri" panose="020F0502020204030204" pitchFamily="34" charset="0"/>
                <a:cs typeface="Calibri" panose="020F0502020204030204" pitchFamily="34" charset="0"/>
              </a:rPr>
              <a:t>(</a:t>
            </a:r>
            <a:r>
              <a:rPr lang="en-GB" altLang="en-US" sz="1800" i="1">
                <a:solidFill>
                  <a:srgbClr val="000000"/>
                </a:solidFill>
                <a:latin typeface="Calibri" panose="020F0502020204030204" pitchFamily="34" charset="0"/>
                <a:cs typeface="Calibri" panose="020F0502020204030204" pitchFamily="34" charset="0"/>
              </a:rPr>
              <a:t>moral obligation</a:t>
            </a:r>
            <a:r>
              <a:rPr lang="en-GB" altLang="en-US" sz="1800">
                <a:solidFill>
                  <a:srgbClr val="000000"/>
                </a:solidFill>
                <a:latin typeface="Calibri" panose="020F0502020204030204" pitchFamily="34" charset="0"/>
                <a:cs typeface="Calibri" panose="020F0502020204030204" pitchFamily="34" charset="0"/>
              </a:rPr>
              <a:t>)</a:t>
            </a:r>
          </a:p>
        </p:txBody>
      </p:sp>
      <p:sp>
        <p:nvSpPr>
          <p:cNvPr id="15" name="Text Box 31">
            <a:extLst>
              <a:ext uri="{FF2B5EF4-FFF2-40B4-BE49-F238E27FC236}">
                <a16:creationId xmlns:a16="http://schemas.microsoft.com/office/drawing/2014/main" id="{8E24AEAD-8FB6-48DF-8F43-237136F9A599}"/>
              </a:ext>
            </a:extLst>
          </p:cNvPr>
          <p:cNvSpPr txBox="1">
            <a:spLocks noChangeArrowheads="1"/>
          </p:cNvSpPr>
          <p:nvPr/>
        </p:nvSpPr>
        <p:spPr bwMode="auto">
          <a:xfrm>
            <a:off x="6843902" y="5096312"/>
            <a:ext cx="2082800" cy="853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folHlink"/>
              </a:buClr>
              <a:buSzPct val="110000"/>
              <a:buChar char="•"/>
              <a:defRPr sz="3200">
                <a:solidFill>
                  <a:schemeClr val="tx2"/>
                </a:solidFill>
                <a:latin typeface="Arial" pitchFamily="34" charset="0"/>
              </a:defRPr>
            </a:lvl1pPr>
            <a:lvl2pPr marL="742950" indent="-285750" eaLnBrk="0" hangingPunct="0">
              <a:spcBef>
                <a:spcPct val="20000"/>
              </a:spcBef>
              <a:buClr>
                <a:schemeClr val="folHlink"/>
              </a:buClr>
              <a:buSzPct val="110000"/>
              <a:buChar char="•"/>
              <a:defRPr sz="2800">
                <a:solidFill>
                  <a:schemeClr val="tx2"/>
                </a:solidFill>
                <a:latin typeface="Arial" pitchFamily="34" charset="0"/>
              </a:defRPr>
            </a:lvl2pPr>
            <a:lvl3pPr marL="1143000" indent="-228600" eaLnBrk="0" hangingPunct="0">
              <a:spcBef>
                <a:spcPct val="20000"/>
              </a:spcBef>
              <a:buClr>
                <a:schemeClr val="folHlink"/>
              </a:buClr>
              <a:buSzPct val="110000"/>
              <a:buChar char="•"/>
              <a:defRPr sz="2400">
                <a:solidFill>
                  <a:schemeClr val="tx2"/>
                </a:solidFill>
                <a:latin typeface="Arial" pitchFamily="34" charset="0"/>
              </a:defRPr>
            </a:lvl3pPr>
            <a:lvl4pPr marL="1600200" indent="-228600" eaLnBrk="0" hangingPunct="0">
              <a:spcBef>
                <a:spcPct val="20000"/>
              </a:spcBef>
              <a:buClr>
                <a:schemeClr val="folHlink"/>
              </a:buClr>
              <a:buSzPct val="110000"/>
              <a:buChar char="•"/>
              <a:defRPr sz="2400">
                <a:solidFill>
                  <a:schemeClr val="tx2"/>
                </a:solidFill>
                <a:latin typeface="Arial" pitchFamily="34" charset="0"/>
              </a:defRPr>
            </a:lvl4pPr>
            <a:lvl5pPr marL="2057400" indent="-228600" eaLnBrk="0" hangingPunct="0">
              <a:spcBef>
                <a:spcPct val="20000"/>
              </a:spcBef>
              <a:buClr>
                <a:schemeClr val="folHlink"/>
              </a:buClr>
              <a:buSzPct val="110000"/>
              <a:buChar char="•"/>
              <a:defRPr sz="2400">
                <a:solidFill>
                  <a:schemeClr val="tx2"/>
                </a:solidFill>
                <a:latin typeface="Arial" pitchFamily="34"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9pPr>
          </a:lstStyle>
          <a:p>
            <a:pPr algn="ctr" eaLnBrk="1" hangingPunct="1">
              <a:lnSpc>
                <a:spcPct val="85000"/>
              </a:lnSpc>
              <a:spcBef>
                <a:spcPct val="0"/>
              </a:spcBef>
              <a:buClr>
                <a:srgbClr val="99CCFF"/>
              </a:buClr>
              <a:buFontTx/>
              <a:buNone/>
            </a:pPr>
            <a:r>
              <a:rPr lang="en-GB" altLang="en-US" sz="2000">
                <a:solidFill>
                  <a:srgbClr val="000000"/>
                </a:solidFill>
                <a:latin typeface="Calibri" panose="020F0502020204030204" pitchFamily="34" charset="0"/>
                <a:cs typeface="Calibri" panose="020F0502020204030204" pitchFamily="34" charset="0"/>
              </a:rPr>
              <a:t>Essential requirements</a:t>
            </a:r>
          </a:p>
          <a:p>
            <a:pPr algn="ctr" eaLnBrk="1" hangingPunct="1">
              <a:lnSpc>
                <a:spcPct val="85000"/>
              </a:lnSpc>
              <a:spcBef>
                <a:spcPct val="0"/>
              </a:spcBef>
              <a:buClr>
                <a:srgbClr val="99CCFF"/>
              </a:buClr>
              <a:buFontTx/>
              <a:buNone/>
            </a:pPr>
            <a:r>
              <a:rPr lang="en-GB" altLang="en-US" sz="1800">
                <a:solidFill>
                  <a:srgbClr val="000000"/>
                </a:solidFill>
                <a:latin typeface="Calibri" panose="020F0502020204030204" pitchFamily="34" charset="0"/>
                <a:cs typeface="Calibri" panose="020F0502020204030204" pitchFamily="34" charset="0"/>
              </a:rPr>
              <a:t>(</a:t>
            </a:r>
            <a:r>
              <a:rPr lang="en-GB" altLang="en-US" sz="1800" i="1">
                <a:solidFill>
                  <a:srgbClr val="000000"/>
                </a:solidFill>
                <a:latin typeface="Calibri" panose="020F0502020204030204" pitchFamily="34" charset="0"/>
                <a:cs typeface="Calibri" panose="020F0502020204030204" pitchFamily="34" charset="0"/>
              </a:rPr>
              <a:t>legal obligation</a:t>
            </a:r>
            <a:r>
              <a:rPr lang="en-GB" altLang="en-US" sz="1800">
                <a:latin typeface="Calibri" panose="020F0502020204030204" pitchFamily="34" charset="0"/>
                <a:cs typeface="Calibri" panose="020F0502020204030204" pitchFamily="34" charset="0"/>
              </a:rPr>
              <a:t>)</a:t>
            </a:r>
          </a:p>
        </p:txBody>
      </p:sp>
      <p:pic>
        <p:nvPicPr>
          <p:cNvPr id="16" name="Picture 2" descr="S:\Communication\Images\sf-1.jpg">
            <a:extLst>
              <a:ext uri="{FF2B5EF4-FFF2-40B4-BE49-F238E27FC236}">
                <a16:creationId xmlns:a16="http://schemas.microsoft.com/office/drawing/2014/main" id="{4CF0D43D-68B3-4818-AC75-C613585E1517}"/>
              </a:ext>
            </a:extLst>
          </p:cNvPr>
          <p:cNvPicPr>
            <a:picLocks noChangeAspect="1" noChangeArrowheads="1"/>
          </p:cNvPicPr>
          <p:nvPr/>
        </p:nvPicPr>
        <p:blipFill>
          <a:blip r:embed="rId3"/>
          <a:srcRect/>
          <a:stretch>
            <a:fillRect/>
          </a:stretch>
        </p:blipFill>
        <p:spPr bwMode="auto">
          <a:xfrm>
            <a:off x="5356415" y="1265676"/>
            <a:ext cx="1606550" cy="2408237"/>
          </a:xfrm>
          <a:prstGeom prst="rect">
            <a:avLst/>
          </a:prstGeom>
          <a:ln>
            <a:noFill/>
          </a:ln>
          <a:effectLst>
            <a:outerShdw blurRad="292100" dist="139700" dir="2700000" algn="tl" rotWithShape="0">
              <a:srgbClr val="333333">
                <a:alpha val="65000"/>
              </a:srgbClr>
            </a:outerShdw>
          </a:effectLst>
        </p:spPr>
      </p:pic>
      <p:pic>
        <p:nvPicPr>
          <p:cNvPr id="17" name="Picture 7">
            <a:extLst>
              <a:ext uri="{FF2B5EF4-FFF2-40B4-BE49-F238E27FC236}">
                <a16:creationId xmlns:a16="http://schemas.microsoft.com/office/drawing/2014/main" id="{26E46C46-3A10-40DD-992E-23A60536D01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36380" y="4277003"/>
            <a:ext cx="1547223" cy="232033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7">
            <a:extLst>
              <a:ext uri="{FF2B5EF4-FFF2-40B4-BE49-F238E27FC236}">
                <a16:creationId xmlns:a16="http://schemas.microsoft.com/office/drawing/2014/main" id="{F613EDDC-1A85-49F0-AA18-07723BC71A8E}"/>
              </a:ext>
            </a:extLst>
          </p:cNvPr>
          <p:cNvPicPr>
            <a:picLocks noChangeAspect="1"/>
          </p:cNvPicPr>
          <p:nvPr/>
        </p:nvPicPr>
        <p:blipFill>
          <a:blip r:embed="rId5"/>
          <a:stretch>
            <a:fillRect/>
          </a:stretch>
        </p:blipFill>
        <p:spPr>
          <a:xfrm>
            <a:off x="227203" y="2298006"/>
            <a:ext cx="1969179" cy="2798307"/>
          </a:xfrm>
          <a:prstGeom prst="rect">
            <a:avLst/>
          </a:prstGeom>
          <a:ln>
            <a:noFill/>
          </a:ln>
          <a:effectLst>
            <a:outerShdw blurRad="292100" dist="139700" dir="2700000" algn="tl" rotWithShape="0">
              <a:srgbClr val="333333">
                <a:alpha val="65000"/>
              </a:srgbClr>
            </a:outerShdw>
          </a:effectLst>
        </p:spPr>
      </p:pic>
      <p:pic>
        <p:nvPicPr>
          <p:cNvPr id="19" name="Picture 18">
            <a:extLst>
              <a:ext uri="{FF2B5EF4-FFF2-40B4-BE49-F238E27FC236}">
                <a16:creationId xmlns:a16="http://schemas.microsoft.com/office/drawing/2014/main" id="{0E159EEA-594F-4D4E-9A6D-21FB961E85AD}"/>
              </a:ext>
            </a:extLst>
          </p:cNvPr>
          <p:cNvPicPr>
            <a:picLocks noChangeAspect="1"/>
          </p:cNvPicPr>
          <p:nvPr/>
        </p:nvPicPr>
        <p:blipFill>
          <a:blip r:embed="rId6"/>
          <a:stretch>
            <a:fillRect/>
          </a:stretch>
        </p:blipFill>
        <p:spPr>
          <a:xfrm>
            <a:off x="2751115" y="2250373"/>
            <a:ext cx="1975275" cy="284707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5400319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9D57A19-90EE-4C4D-A78C-0B26E94D5719}"/>
              </a:ext>
            </a:extLst>
          </p:cNvPr>
          <p:cNvSpPr/>
          <p:nvPr/>
        </p:nvSpPr>
        <p:spPr>
          <a:xfrm>
            <a:off x="-1" y="482089"/>
            <a:ext cx="4697836" cy="751093"/>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Current System of Radiological Protection – three principles</a:t>
            </a:r>
            <a:endParaRPr lang="en-GB" sz="2600" dirty="0">
              <a:latin typeface="Calibri" panose="020F0502020204030204" pitchFamily="34" charset="0"/>
              <a:cs typeface="Calibri" panose="020F0502020204030204" pitchFamily="34" charset="0"/>
            </a:endParaRPr>
          </a:p>
        </p:txBody>
      </p:sp>
      <p:grpSp>
        <p:nvGrpSpPr>
          <p:cNvPr id="3" name="Group 2">
            <a:extLst>
              <a:ext uri="{FF2B5EF4-FFF2-40B4-BE49-F238E27FC236}">
                <a16:creationId xmlns:a16="http://schemas.microsoft.com/office/drawing/2014/main" id="{D5ACD278-5AF2-4702-BA58-701DAE80F1E8}"/>
              </a:ext>
            </a:extLst>
          </p:cNvPr>
          <p:cNvGrpSpPr/>
          <p:nvPr/>
        </p:nvGrpSpPr>
        <p:grpSpPr>
          <a:xfrm>
            <a:off x="4096849" y="1347809"/>
            <a:ext cx="4909579" cy="5356632"/>
            <a:chOff x="4198925" y="1421034"/>
            <a:chExt cx="4909579" cy="5356632"/>
          </a:xfrm>
        </p:grpSpPr>
        <p:pic>
          <p:nvPicPr>
            <p:cNvPr id="4" name="Picture 3">
              <a:extLst>
                <a:ext uri="{FF2B5EF4-FFF2-40B4-BE49-F238E27FC236}">
                  <a16:creationId xmlns:a16="http://schemas.microsoft.com/office/drawing/2014/main" id="{EA216174-059C-4BB5-915E-87AB8CBFC2A7}"/>
                </a:ext>
              </a:extLst>
            </p:cNvPr>
            <p:cNvPicPr>
              <a:picLocks noChangeAspect="1" noChangeArrowheads="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l="79189" t="49415" r="-233" b="23952"/>
            <a:stretch/>
          </p:blipFill>
          <p:spPr bwMode="auto">
            <a:xfrm>
              <a:off x="7495327" y="4072271"/>
              <a:ext cx="1576664" cy="14287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a:extLst>
                <a:ext uri="{FF2B5EF4-FFF2-40B4-BE49-F238E27FC236}">
                  <a16:creationId xmlns:a16="http://schemas.microsoft.com/office/drawing/2014/main" id="{FBD37D7A-9BC4-4A62-913F-B513EA72EDCA}"/>
                </a:ext>
              </a:extLst>
            </p:cNvPr>
            <p:cNvPicPr>
              <a:picLocks noChangeAspect="1" noChangeArrowheads="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l="78772" t="-5" r="-233" b="75557"/>
            <a:stretch/>
          </p:blipFill>
          <p:spPr bwMode="auto">
            <a:xfrm>
              <a:off x="7464056" y="1421034"/>
              <a:ext cx="1607935" cy="13115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3">
              <a:extLst>
                <a:ext uri="{FF2B5EF4-FFF2-40B4-BE49-F238E27FC236}">
                  <a16:creationId xmlns:a16="http://schemas.microsoft.com/office/drawing/2014/main" id="{0DE71DD3-4BFD-4162-BB3B-85FD49BD2B50}"/>
                </a:ext>
              </a:extLst>
            </p:cNvPr>
            <p:cNvPicPr>
              <a:picLocks noChangeAspect="1" noChangeArrowheads="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l="57171" t="23803" r="-233" b="49793"/>
            <a:stretch/>
          </p:blipFill>
          <p:spPr bwMode="auto">
            <a:xfrm>
              <a:off x="5882151" y="2732568"/>
              <a:ext cx="3226353" cy="14165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3">
              <a:extLst>
                <a:ext uri="{FF2B5EF4-FFF2-40B4-BE49-F238E27FC236}">
                  <a16:creationId xmlns:a16="http://schemas.microsoft.com/office/drawing/2014/main" id="{5E7E7C80-2B49-478D-A213-0BE8B5905A84}"/>
                </a:ext>
              </a:extLst>
            </p:cNvPr>
            <p:cNvPicPr>
              <a:picLocks noChangeAspect="1" noChangeArrowheads="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l="35192" t="49415" r="20811"/>
            <a:stretch/>
          </p:blipFill>
          <p:spPr bwMode="auto">
            <a:xfrm>
              <a:off x="4198925" y="4063945"/>
              <a:ext cx="3296402" cy="27137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8" name="Content Placeholder 2">
            <a:extLst>
              <a:ext uri="{FF2B5EF4-FFF2-40B4-BE49-F238E27FC236}">
                <a16:creationId xmlns:a16="http://schemas.microsoft.com/office/drawing/2014/main" id="{9E44BFFB-AB77-441E-8A4C-8CB2375ED999}"/>
              </a:ext>
            </a:extLst>
          </p:cNvPr>
          <p:cNvSpPr txBox="1">
            <a:spLocks/>
          </p:cNvSpPr>
          <p:nvPr/>
        </p:nvSpPr>
        <p:spPr>
          <a:xfrm>
            <a:off x="0" y="1844409"/>
            <a:ext cx="5368954" cy="4860032"/>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2400" dirty="0">
                <a:latin typeface="Calibri" panose="020F0502020204030204" pitchFamily="34" charset="0"/>
                <a:cs typeface="Calibri" panose="020F0502020204030204" pitchFamily="34" charset="0"/>
              </a:rPr>
              <a:t>The system follows three principles</a:t>
            </a:r>
          </a:p>
          <a:p>
            <a:pPr marL="0" indent="0">
              <a:buFont typeface="Arial" panose="020B0604020202020204" pitchFamily="34" charset="0"/>
              <a:buNone/>
            </a:pPr>
            <a:r>
              <a:rPr lang="en-US" sz="2400" dirty="0">
                <a:solidFill>
                  <a:srgbClr val="FF0000"/>
                </a:solidFill>
                <a:latin typeface="Calibri" panose="020F0502020204030204" pitchFamily="34" charset="0"/>
                <a:cs typeface="Calibri" panose="020F0502020204030204" pitchFamily="34" charset="0"/>
              </a:rPr>
              <a:t> </a:t>
            </a:r>
          </a:p>
          <a:p>
            <a:pPr>
              <a:buFont typeface="Wingdings" panose="05000000000000000000" pitchFamily="2" charset="2"/>
              <a:buChar char="ü"/>
            </a:pPr>
            <a:r>
              <a:rPr lang="en-US" sz="2400" dirty="0">
                <a:latin typeface="Calibri" panose="020F0502020204030204" pitchFamily="34" charset="0"/>
                <a:cs typeface="Calibri" panose="020F0502020204030204" pitchFamily="34" charset="0"/>
              </a:rPr>
              <a:t>Justification </a:t>
            </a:r>
          </a:p>
          <a:p>
            <a:pPr marL="0" indent="0">
              <a:buFont typeface="Arial" panose="020B0604020202020204" pitchFamily="34" charset="0"/>
              <a:buNone/>
            </a:pPr>
            <a:r>
              <a:rPr lang="en-US" sz="2400" dirty="0">
                <a:latin typeface="Calibri" panose="020F0502020204030204" pitchFamily="34" charset="0"/>
                <a:cs typeface="Calibri" panose="020F0502020204030204" pitchFamily="34" charset="0"/>
              </a:rPr>
              <a:t>    (all exposure situations)</a:t>
            </a:r>
          </a:p>
          <a:p>
            <a:pPr>
              <a:buFont typeface="Wingdings" panose="05000000000000000000" pitchFamily="2" charset="2"/>
              <a:buChar char="ü"/>
            </a:pPr>
            <a:r>
              <a:rPr lang="en-US" sz="2400" dirty="0">
                <a:latin typeface="Calibri" panose="020F0502020204030204" pitchFamily="34" charset="0"/>
                <a:cs typeface="Calibri" panose="020F0502020204030204" pitchFamily="34" charset="0"/>
              </a:rPr>
              <a:t>Optimization of protection with dose constraints                                               (all exposure situations)</a:t>
            </a:r>
          </a:p>
          <a:p>
            <a:pPr>
              <a:buFont typeface="Wingdings" panose="05000000000000000000" pitchFamily="2" charset="2"/>
              <a:buChar char="ü"/>
            </a:pPr>
            <a:r>
              <a:rPr lang="en-US" sz="2400" dirty="0">
                <a:latin typeface="Calibri" panose="020F0502020204030204" pitchFamily="34" charset="0"/>
                <a:cs typeface="Calibri" panose="020F0502020204030204" pitchFamily="34" charset="0"/>
              </a:rPr>
              <a:t>Dose limitation (planned exposure situations except for </a:t>
            </a:r>
          </a:p>
          <a:p>
            <a:pPr marL="0" indent="0">
              <a:buFont typeface="Arial" panose="020B0604020202020204" pitchFamily="34" charset="0"/>
              <a:buNone/>
            </a:pPr>
            <a:r>
              <a:rPr lang="en-US" sz="2400" dirty="0">
                <a:latin typeface="Calibri" panose="020F0502020204030204" pitchFamily="34" charset="0"/>
                <a:cs typeface="Calibri" panose="020F0502020204030204" pitchFamily="34" charset="0"/>
              </a:rPr>
              <a:t>    patients)</a:t>
            </a:r>
          </a:p>
          <a:p>
            <a:pPr>
              <a:buFont typeface="Wingdings" panose="05000000000000000000" pitchFamily="2" charset="2"/>
              <a:buChar char="ü"/>
            </a:pPr>
            <a:endParaRPr 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569356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C43DD19-A1A6-4CAC-A112-33DBA08E8A1C}"/>
              </a:ext>
            </a:extLst>
          </p:cNvPr>
          <p:cNvSpPr/>
          <p:nvPr/>
        </p:nvSpPr>
        <p:spPr>
          <a:xfrm>
            <a:off x="-1" y="482089"/>
            <a:ext cx="4697836" cy="751093"/>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Current System of Radiological Protection – three principles</a:t>
            </a:r>
            <a:endParaRPr lang="en-GB" sz="2600" dirty="0">
              <a:latin typeface="Calibri" panose="020F0502020204030204" pitchFamily="34" charset="0"/>
              <a:cs typeface="Calibri" panose="020F0502020204030204" pitchFamily="34" charset="0"/>
            </a:endParaRPr>
          </a:p>
        </p:txBody>
      </p:sp>
      <p:sp>
        <p:nvSpPr>
          <p:cNvPr id="3" name="Content Placeholder 2">
            <a:extLst>
              <a:ext uri="{FF2B5EF4-FFF2-40B4-BE49-F238E27FC236}">
                <a16:creationId xmlns:a16="http://schemas.microsoft.com/office/drawing/2014/main" id="{A2D953CC-D1DB-45EF-A06B-398763B5FC58}"/>
              </a:ext>
            </a:extLst>
          </p:cNvPr>
          <p:cNvSpPr txBox="1">
            <a:spLocks/>
          </p:cNvSpPr>
          <p:nvPr/>
        </p:nvSpPr>
        <p:spPr>
          <a:xfrm>
            <a:off x="275025" y="1393978"/>
            <a:ext cx="8593137" cy="4572000"/>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endParaRPr lang="en-US" dirty="0">
              <a:latin typeface="Calibri" panose="020F0502020204030204" pitchFamily="34" charset="0"/>
              <a:cs typeface="Calibri" panose="020F0502020204030204" pitchFamily="34" charset="0"/>
            </a:endParaRPr>
          </a:p>
          <a:p>
            <a:r>
              <a:rPr lang="en-US" sz="2800" dirty="0">
                <a:latin typeface="Calibri" panose="020F0502020204030204" pitchFamily="34" charset="0"/>
                <a:cs typeface="Calibri" panose="020F0502020204030204" pitchFamily="34" charset="0"/>
              </a:rPr>
              <a:t>The principles are applied in three exposure situations</a:t>
            </a:r>
          </a:p>
        </p:txBody>
      </p:sp>
      <p:pic>
        <p:nvPicPr>
          <p:cNvPr id="4" name="Picture 3">
            <a:extLst>
              <a:ext uri="{FF2B5EF4-FFF2-40B4-BE49-F238E27FC236}">
                <a16:creationId xmlns:a16="http://schemas.microsoft.com/office/drawing/2014/main" id="{59FE14B7-0CBD-48F8-9641-7EDCDEC6B195}"/>
              </a:ext>
            </a:extLst>
          </p:cNvPr>
          <p:cNvPicPr>
            <a:picLocks noChangeAspect="1"/>
          </p:cNvPicPr>
          <p:nvPr/>
        </p:nvPicPr>
        <p:blipFill>
          <a:blip r:embed="rId2"/>
          <a:stretch>
            <a:fillRect/>
          </a:stretch>
        </p:blipFill>
        <p:spPr>
          <a:xfrm>
            <a:off x="3174312" y="3995033"/>
            <a:ext cx="2849592" cy="2131740"/>
          </a:xfrm>
          <a:prstGeom prst="rect">
            <a:avLst/>
          </a:prstGeom>
          <a:noFill/>
          <a:ln w="9525">
            <a:solidFill>
              <a:schemeClr val="tx1"/>
            </a:solidFill>
            <a:miter lim="800000"/>
            <a:headEnd/>
            <a:tailEnd/>
          </a:ln>
        </p:spPr>
      </p:pic>
      <p:pic>
        <p:nvPicPr>
          <p:cNvPr id="5" name="Picture 4">
            <a:extLst>
              <a:ext uri="{FF2B5EF4-FFF2-40B4-BE49-F238E27FC236}">
                <a16:creationId xmlns:a16="http://schemas.microsoft.com/office/drawing/2014/main" id="{4AF24960-379A-4029-8C55-D19C805D1B7F}"/>
              </a:ext>
            </a:extLst>
          </p:cNvPr>
          <p:cNvPicPr>
            <a:picLocks noChangeAspect="1"/>
          </p:cNvPicPr>
          <p:nvPr/>
        </p:nvPicPr>
        <p:blipFill rotWithShape="1">
          <a:blip r:embed="rId3"/>
          <a:srcRect l="3992" t="4119" r="5324"/>
          <a:stretch/>
        </p:blipFill>
        <p:spPr>
          <a:xfrm>
            <a:off x="6170197" y="3965721"/>
            <a:ext cx="2840102" cy="2161052"/>
          </a:xfrm>
          <a:prstGeom prst="rect">
            <a:avLst/>
          </a:prstGeom>
          <a:noFill/>
          <a:ln w="9525">
            <a:solidFill>
              <a:schemeClr val="tx1"/>
            </a:solidFill>
            <a:miter lim="800000"/>
            <a:headEnd/>
            <a:tailEnd/>
          </a:ln>
        </p:spPr>
      </p:pic>
      <p:sp>
        <p:nvSpPr>
          <p:cNvPr id="6" name="Text Box 6">
            <a:extLst>
              <a:ext uri="{FF2B5EF4-FFF2-40B4-BE49-F238E27FC236}">
                <a16:creationId xmlns:a16="http://schemas.microsoft.com/office/drawing/2014/main" id="{BD8CA4CD-9304-4F89-B4C7-8244F8B0B78E}"/>
              </a:ext>
            </a:extLst>
          </p:cNvPr>
          <p:cNvSpPr txBox="1">
            <a:spLocks noChangeArrowheads="1"/>
          </p:cNvSpPr>
          <p:nvPr/>
        </p:nvSpPr>
        <p:spPr bwMode="auto">
          <a:xfrm>
            <a:off x="808009" y="3492976"/>
            <a:ext cx="1296144"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folHlink"/>
              </a:buClr>
              <a:buSzPct val="110000"/>
              <a:buChar char="•"/>
              <a:defRPr sz="3200">
                <a:solidFill>
                  <a:schemeClr val="tx2"/>
                </a:solidFill>
                <a:latin typeface="Arial" charset="0"/>
              </a:defRPr>
            </a:lvl1pPr>
            <a:lvl2pPr marL="742950" indent="-285750" eaLnBrk="0" hangingPunct="0">
              <a:spcBef>
                <a:spcPct val="20000"/>
              </a:spcBef>
              <a:buClr>
                <a:schemeClr val="folHlink"/>
              </a:buClr>
              <a:buSzPct val="110000"/>
              <a:buChar char="•"/>
              <a:defRPr sz="2800">
                <a:solidFill>
                  <a:schemeClr val="tx2"/>
                </a:solidFill>
                <a:latin typeface="Arial" charset="0"/>
              </a:defRPr>
            </a:lvl2pPr>
            <a:lvl3pPr marL="1143000" indent="-228600" eaLnBrk="0" hangingPunct="0">
              <a:spcBef>
                <a:spcPct val="20000"/>
              </a:spcBef>
              <a:buClr>
                <a:schemeClr val="folHlink"/>
              </a:buClr>
              <a:buSzPct val="110000"/>
              <a:buChar char="•"/>
              <a:defRPr sz="2400">
                <a:solidFill>
                  <a:schemeClr val="tx2"/>
                </a:solidFill>
                <a:latin typeface="Arial" charset="0"/>
              </a:defRPr>
            </a:lvl3pPr>
            <a:lvl4pPr marL="1600200" indent="-228600" eaLnBrk="0" hangingPunct="0">
              <a:spcBef>
                <a:spcPct val="20000"/>
              </a:spcBef>
              <a:buClr>
                <a:schemeClr val="folHlink"/>
              </a:buClr>
              <a:buSzPct val="110000"/>
              <a:buChar char="•"/>
              <a:defRPr sz="2400">
                <a:solidFill>
                  <a:schemeClr val="tx2"/>
                </a:solidFill>
                <a:latin typeface="Arial" charset="0"/>
              </a:defRPr>
            </a:lvl4pPr>
            <a:lvl5pPr marL="2057400" indent="-228600" eaLnBrk="0" hangingPunct="0">
              <a:spcBef>
                <a:spcPct val="20000"/>
              </a:spcBef>
              <a:buClr>
                <a:schemeClr val="folHlink"/>
              </a:buClr>
              <a:buSzPct val="110000"/>
              <a:buChar char="•"/>
              <a:defRPr sz="2400">
                <a:solidFill>
                  <a:schemeClr val="tx2"/>
                </a:solidFill>
                <a:latin typeface="Arial"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9pPr>
          </a:lstStyle>
          <a:p>
            <a:pPr eaLnBrk="1" hangingPunct="1">
              <a:lnSpc>
                <a:spcPct val="85000"/>
              </a:lnSpc>
              <a:spcBef>
                <a:spcPct val="0"/>
              </a:spcBef>
              <a:buClr>
                <a:srgbClr val="99CCFF"/>
              </a:buClr>
              <a:buFontTx/>
              <a:buNone/>
            </a:pPr>
            <a:r>
              <a:rPr lang="en-US" altLang="en-US" sz="2000" b="1" dirty="0">
                <a:solidFill>
                  <a:schemeClr val="tx1"/>
                </a:solidFill>
                <a:latin typeface="Calibri" panose="020F0502020204030204" pitchFamily="34" charset="0"/>
                <a:cs typeface="Calibri" panose="020F0502020204030204" pitchFamily="34" charset="0"/>
              </a:rPr>
              <a:t>Planned</a:t>
            </a:r>
            <a:endParaRPr lang="en-US" altLang="en-US" sz="1400" b="1" dirty="0">
              <a:solidFill>
                <a:schemeClr val="tx1"/>
              </a:solidFill>
              <a:latin typeface="Calibri" panose="020F0502020204030204" pitchFamily="34" charset="0"/>
              <a:cs typeface="Calibri" panose="020F0502020204030204" pitchFamily="34" charset="0"/>
            </a:endParaRPr>
          </a:p>
        </p:txBody>
      </p:sp>
      <p:sp>
        <p:nvSpPr>
          <p:cNvPr id="7" name="Text Box 6">
            <a:extLst>
              <a:ext uri="{FF2B5EF4-FFF2-40B4-BE49-F238E27FC236}">
                <a16:creationId xmlns:a16="http://schemas.microsoft.com/office/drawing/2014/main" id="{C7C79191-78D0-4C9B-A6D0-5B2B9F4CAE93}"/>
              </a:ext>
            </a:extLst>
          </p:cNvPr>
          <p:cNvSpPr txBox="1">
            <a:spLocks noChangeArrowheads="1"/>
          </p:cNvSpPr>
          <p:nvPr/>
        </p:nvSpPr>
        <p:spPr bwMode="auto">
          <a:xfrm>
            <a:off x="3776356" y="3496550"/>
            <a:ext cx="1645505"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folHlink"/>
              </a:buClr>
              <a:buSzPct val="110000"/>
              <a:buChar char="•"/>
              <a:defRPr sz="3200">
                <a:solidFill>
                  <a:schemeClr val="tx2"/>
                </a:solidFill>
                <a:latin typeface="Arial" charset="0"/>
              </a:defRPr>
            </a:lvl1pPr>
            <a:lvl2pPr marL="742950" indent="-285750" eaLnBrk="0" hangingPunct="0">
              <a:spcBef>
                <a:spcPct val="20000"/>
              </a:spcBef>
              <a:buClr>
                <a:schemeClr val="folHlink"/>
              </a:buClr>
              <a:buSzPct val="110000"/>
              <a:buChar char="•"/>
              <a:defRPr sz="2800">
                <a:solidFill>
                  <a:schemeClr val="tx2"/>
                </a:solidFill>
                <a:latin typeface="Arial" charset="0"/>
              </a:defRPr>
            </a:lvl2pPr>
            <a:lvl3pPr marL="1143000" indent="-228600" eaLnBrk="0" hangingPunct="0">
              <a:spcBef>
                <a:spcPct val="20000"/>
              </a:spcBef>
              <a:buClr>
                <a:schemeClr val="folHlink"/>
              </a:buClr>
              <a:buSzPct val="110000"/>
              <a:buChar char="•"/>
              <a:defRPr sz="2400">
                <a:solidFill>
                  <a:schemeClr val="tx2"/>
                </a:solidFill>
                <a:latin typeface="Arial" charset="0"/>
              </a:defRPr>
            </a:lvl3pPr>
            <a:lvl4pPr marL="1600200" indent="-228600" eaLnBrk="0" hangingPunct="0">
              <a:spcBef>
                <a:spcPct val="20000"/>
              </a:spcBef>
              <a:buClr>
                <a:schemeClr val="folHlink"/>
              </a:buClr>
              <a:buSzPct val="110000"/>
              <a:buChar char="•"/>
              <a:defRPr sz="2400">
                <a:solidFill>
                  <a:schemeClr val="tx2"/>
                </a:solidFill>
                <a:latin typeface="Arial" charset="0"/>
              </a:defRPr>
            </a:lvl4pPr>
            <a:lvl5pPr marL="2057400" indent="-228600" eaLnBrk="0" hangingPunct="0">
              <a:spcBef>
                <a:spcPct val="20000"/>
              </a:spcBef>
              <a:buClr>
                <a:schemeClr val="folHlink"/>
              </a:buClr>
              <a:buSzPct val="110000"/>
              <a:buChar char="•"/>
              <a:defRPr sz="2400">
                <a:solidFill>
                  <a:schemeClr val="tx2"/>
                </a:solidFill>
                <a:latin typeface="Arial"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9pPr>
          </a:lstStyle>
          <a:p>
            <a:pPr eaLnBrk="1" hangingPunct="1">
              <a:lnSpc>
                <a:spcPct val="85000"/>
              </a:lnSpc>
              <a:spcBef>
                <a:spcPct val="0"/>
              </a:spcBef>
              <a:buClr>
                <a:srgbClr val="99CCFF"/>
              </a:buClr>
              <a:buFontTx/>
              <a:buNone/>
            </a:pPr>
            <a:r>
              <a:rPr lang="en-US" altLang="en-US" sz="2000" b="1" dirty="0">
                <a:solidFill>
                  <a:schemeClr val="tx1"/>
                </a:solidFill>
                <a:latin typeface="Calibri" panose="020F0502020204030204" pitchFamily="34" charset="0"/>
                <a:cs typeface="Calibri" panose="020F0502020204030204" pitchFamily="34" charset="0"/>
              </a:rPr>
              <a:t>Emergency</a:t>
            </a:r>
            <a:endParaRPr lang="en-US" altLang="en-US" sz="1400" b="1" dirty="0">
              <a:solidFill>
                <a:schemeClr val="tx1"/>
              </a:solidFill>
              <a:latin typeface="Calibri" panose="020F0502020204030204" pitchFamily="34" charset="0"/>
              <a:cs typeface="Calibri" panose="020F0502020204030204" pitchFamily="34" charset="0"/>
            </a:endParaRPr>
          </a:p>
        </p:txBody>
      </p:sp>
      <p:sp>
        <p:nvSpPr>
          <p:cNvPr id="8" name="Text Box 6">
            <a:extLst>
              <a:ext uri="{FF2B5EF4-FFF2-40B4-BE49-F238E27FC236}">
                <a16:creationId xmlns:a16="http://schemas.microsoft.com/office/drawing/2014/main" id="{876E0E6E-CB55-4554-A50B-3E8015547AE5}"/>
              </a:ext>
            </a:extLst>
          </p:cNvPr>
          <p:cNvSpPr txBox="1">
            <a:spLocks noChangeArrowheads="1"/>
          </p:cNvSpPr>
          <p:nvPr/>
        </p:nvSpPr>
        <p:spPr bwMode="auto">
          <a:xfrm>
            <a:off x="6951110" y="3492977"/>
            <a:ext cx="1278277"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folHlink"/>
              </a:buClr>
              <a:buSzPct val="110000"/>
              <a:buChar char="•"/>
              <a:defRPr sz="3200">
                <a:solidFill>
                  <a:schemeClr val="tx2"/>
                </a:solidFill>
                <a:latin typeface="Arial" charset="0"/>
              </a:defRPr>
            </a:lvl1pPr>
            <a:lvl2pPr marL="742950" indent="-285750" eaLnBrk="0" hangingPunct="0">
              <a:spcBef>
                <a:spcPct val="20000"/>
              </a:spcBef>
              <a:buClr>
                <a:schemeClr val="folHlink"/>
              </a:buClr>
              <a:buSzPct val="110000"/>
              <a:buChar char="•"/>
              <a:defRPr sz="2800">
                <a:solidFill>
                  <a:schemeClr val="tx2"/>
                </a:solidFill>
                <a:latin typeface="Arial" charset="0"/>
              </a:defRPr>
            </a:lvl2pPr>
            <a:lvl3pPr marL="1143000" indent="-228600" eaLnBrk="0" hangingPunct="0">
              <a:spcBef>
                <a:spcPct val="20000"/>
              </a:spcBef>
              <a:buClr>
                <a:schemeClr val="folHlink"/>
              </a:buClr>
              <a:buSzPct val="110000"/>
              <a:buChar char="•"/>
              <a:defRPr sz="2400">
                <a:solidFill>
                  <a:schemeClr val="tx2"/>
                </a:solidFill>
                <a:latin typeface="Arial" charset="0"/>
              </a:defRPr>
            </a:lvl3pPr>
            <a:lvl4pPr marL="1600200" indent="-228600" eaLnBrk="0" hangingPunct="0">
              <a:spcBef>
                <a:spcPct val="20000"/>
              </a:spcBef>
              <a:buClr>
                <a:schemeClr val="folHlink"/>
              </a:buClr>
              <a:buSzPct val="110000"/>
              <a:buChar char="•"/>
              <a:defRPr sz="2400">
                <a:solidFill>
                  <a:schemeClr val="tx2"/>
                </a:solidFill>
                <a:latin typeface="Arial" charset="0"/>
              </a:defRPr>
            </a:lvl4pPr>
            <a:lvl5pPr marL="2057400" indent="-228600" eaLnBrk="0" hangingPunct="0">
              <a:spcBef>
                <a:spcPct val="20000"/>
              </a:spcBef>
              <a:buClr>
                <a:schemeClr val="folHlink"/>
              </a:buClr>
              <a:buSzPct val="110000"/>
              <a:buChar char="•"/>
              <a:defRPr sz="2400">
                <a:solidFill>
                  <a:schemeClr val="tx2"/>
                </a:solidFill>
                <a:latin typeface="Arial"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9pPr>
          </a:lstStyle>
          <a:p>
            <a:pPr eaLnBrk="1" hangingPunct="1">
              <a:lnSpc>
                <a:spcPct val="85000"/>
              </a:lnSpc>
              <a:spcBef>
                <a:spcPct val="0"/>
              </a:spcBef>
              <a:buClr>
                <a:srgbClr val="99CCFF"/>
              </a:buClr>
              <a:buFontTx/>
              <a:buNone/>
            </a:pPr>
            <a:r>
              <a:rPr lang="en-US" altLang="en-US" sz="2000" b="1" dirty="0">
                <a:solidFill>
                  <a:schemeClr val="tx1"/>
                </a:solidFill>
                <a:latin typeface="Calibri" panose="020F0502020204030204" pitchFamily="34" charset="0"/>
                <a:cs typeface="Calibri" panose="020F0502020204030204" pitchFamily="34" charset="0"/>
              </a:rPr>
              <a:t>Existing</a:t>
            </a:r>
            <a:endParaRPr lang="en-US" altLang="en-US" sz="1400" b="1" dirty="0">
              <a:solidFill>
                <a:schemeClr val="tx1"/>
              </a:solidFill>
              <a:latin typeface="Calibri" panose="020F0502020204030204" pitchFamily="34" charset="0"/>
              <a:cs typeface="Calibri" panose="020F0502020204030204" pitchFamily="34" charset="0"/>
            </a:endParaRPr>
          </a:p>
        </p:txBody>
      </p:sp>
      <p:pic>
        <p:nvPicPr>
          <p:cNvPr id="9" name="Picture 8">
            <a:extLst>
              <a:ext uri="{FF2B5EF4-FFF2-40B4-BE49-F238E27FC236}">
                <a16:creationId xmlns:a16="http://schemas.microsoft.com/office/drawing/2014/main" id="{06E9E3A0-06C1-4694-B72B-7C38CE78521F}"/>
              </a:ext>
            </a:extLst>
          </p:cNvPr>
          <p:cNvPicPr>
            <a:picLocks noChangeAspect="1"/>
          </p:cNvPicPr>
          <p:nvPr/>
        </p:nvPicPr>
        <p:blipFill rotWithShape="1">
          <a:blip r:embed="rId4"/>
          <a:srcRect l="6747" b="17107"/>
          <a:stretch/>
        </p:blipFill>
        <p:spPr>
          <a:xfrm>
            <a:off x="179603" y="4002325"/>
            <a:ext cx="2848416" cy="2124449"/>
          </a:xfrm>
          <a:prstGeom prst="rect">
            <a:avLst/>
          </a:prstGeom>
          <a:noFill/>
          <a:ln w="9525">
            <a:solidFill>
              <a:schemeClr val="tx1"/>
            </a:solidFill>
            <a:miter lim="800000"/>
            <a:headEnd/>
            <a:tailEnd/>
          </a:ln>
        </p:spPr>
      </p:pic>
    </p:spTree>
    <p:extLst>
      <p:ext uri="{BB962C8B-B14F-4D97-AF65-F5344CB8AC3E}">
        <p14:creationId xmlns:p14="http://schemas.microsoft.com/office/powerpoint/2010/main" val="24108374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99780A4-BAB7-4306-BFD6-D17A1404D7EF}"/>
              </a:ext>
            </a:extLst>
          </p:cNvPr>
          <p:cNvSpPr/>
          <p:nvPr/>
        </p:nvSpPr>
        <p:spPr>
          <a:xfrm>
            <a:off x="-1" y="482089"/>
            <a:ext cx="4697836" cy="751093"/>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Current System of Radiological Protection – three principles</a:t>
            </a:r>
            <a:endParaRPr lang="en-GB" sz="2600" dirty="0">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D4FC069F-FDFC-4DD4-84C8-B14A5A69EDE6}"/>
              </a:ext>
            </a:extLst>
          </p:cNvPr>
          <p:cNvSpPr/>
          <p:nvPr/>
        </p:nvSpPr>
        <p:spPr>
          <a:xfrm>
            <a:off x="1225334" y="2896533"/>
            <a:ext cx="2088232" cy="1728192"/>
          </a:xfrm>
          <a:prstGeom prst="rect">
            <a:avLst/>
          </a:prstGeom>
          <a:solidFill>
            <a:schemeClr val="accent2">
              <a:lumMod val="20000"/>
              <a:lumOff val="80000"/>
            </a:schemeClr>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GB" dirty="0"/>
          </a:p>
        </p:txBody>
      </p:sp>
      <p:sp>
        <p:nvSpPr>
          <p:cNvPr id="4" name="Rectangle 3">
            <a:extLst>
              <a:ext uri="{FF2B5EF4-FFF2-40B4-BE49-F238E27FC236}">
                <a16:creationId xmlns:a16="http://schemas.microsoft.com/office/drawing/2014/main" id="{505A557E-273F-44E2-BF77-D50DE819F445}"/>
              </a:ext>
            </a:extLst>
          </p:cNvPr>
          <p:cNvSpPr/>
          <p:nvPr/>
        </p:nvSpPr>
        <p:spPr>
          <a:xfrm>
            <a:off x="3581109" y="2896533"/>
            <a:ext cx="2088232" cy="1728192"/>
          </a:xfrm>
          <a:prstGeom prst="rect">
            <a:avLst/>
          </a:prstGeom>
          <a:solidFill>
            <a:schemeClr val="accent2">
              <a:lumMod val="20000"/>
              <a:lumOff val="80000"/>
            </a:schemeClr>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GB"/>
          </a:p>
        </p:txBody>
      </p:sp>
      <p:sp>
        <p:nvSpPr>
          <p:cNvPr id="5" name="Rectangle 4">
            <a:extLst>
              <a:ext uri="{FF2B5EF4-FFF2-40B4-BE49-F238E27FC236}">
                <a16:creationId xmlns:a16="http://schemas.microsoft.com/office/drawing/2014/main" id="{88DA506B-3F26-437E-9319-60028CBD3B30}"/>
              </a:ext>
            </a:extLst>
          </p:cNvPr>
          <p:cNvSpPr/>
          <p:nvPr/>
        </p:nvSpPr>
        <p:spPr>
          <a:xfrm>
            <a:off x="5936884" y="2896533"/>
            <a:ext cx="2088232" cy="1728192"/>
          </a:xfrm>
          <a:prstGeom prst="rect">
            <a:avLst/>
          </a:prstGeom>
          <a:solidFill>
            <a:schemeClr val="accent2">
              <a:lumMod val="20000"/>
              <a:lumOff val="80000"/>
            </a:schemeClr>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GB"/>
          </a:p>
        </p:txBody>
      </p:sp>
      <p:sp>
        <p:nvSpPr>
          <p:cNvPr id="6" name="Text Box 6">
            <a:extLst>
              <a:ext uri="{FF2B5EF4-FFF2-40B4-BE49-F238E27FC236}">
                <a16:creationId xmlns:a16="http://schemas.microsoft.com/office/drawing/2014/main" id="{1539CF4C-CA92-4D46-97FE-4BC7A737F461}"/>
              </a:ext>
            </a:extLst>
          </p:cNvPr>
          <p:cNvSpPr txBox="1">
            <a:spLocks noChangeArrowheads="1"/>
          </p:cNvSpPr>
          <p:nvPr/>
        </p:nvSpPr>
        <p:spPr bwMode="auto">
          <a:xfrm>
            <a:off x="1369350" y="3552980"/>
            <a:ext cx="1800200"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folHlink"/>
              </a:buClr>
              <a:buSzPct val="110000"/>
              <a:buChar char="•"/>
              <a:defRPr sz="3200">
                <a:solidFill>
                  <a:schemeClr val="tx2"/>
                </a:solidFill>
                <a:latin typeface="Arial" charset="0"/>
              </a:defRPr>
            </a:lvl1pPr>
            <a:lvl2pPr marL="742950" indent="-285750" eaLnBrk="0" hangingPunct="0">
              <a:spcBef>
                <a:spcPct val="20000"/>
              </a:spcBef>
              <a:buClr>
                <a:schemeClr val="folHlink"/>
              </a:buClr>
              <a:buSzPct val="110000"/>
              <a:buChar char="•"/>
              <a:defRPr sz="2800">
                <a:solidFill>
                  <a:schemeClr val="tx2"/>
                </a:solidFill>
                <a:latin typeface="Arial" charset="0"/>
              </a:defRPr>
            </a:lvl2pPr>
            <a:lvl3pPr marL="1143000" indent="-228600" eaLnBrk="0" hangingPunct="0">
              <a:spcBef>
                <a:spcPct val="20000"/>
              </a:spcBef>
              <a:buClr>
                <a:schemeClr val="folHlink"/>
              </a:buClr>
              <a:buSzPct val="110000"/>
              <a:buChar char="•"/>
              <a:defRPr sz="2400">
                <a:solidFill>
                  <a:schemeClr val="tx2"/>
                </a:solidFill>
                <a:latin typeface="Arial" charset="0"/>
              </a:defRPr>
            </a:lvl3pPr>
            <a:lvl4pPr marL="1600200" indent="-228600" eaLnBrk="0" hangingPunct="0">
              <a:spcBef>
                <a:spcPct val="20000"/>
              </a:spcBef>
              <a:buClr>
                <a:schemeClr val="folHlink"/>
              </a:buClr>
              <a:buSzPct val="110000"/>
              <a:buChar char="•"/>
              <a:defRPr sz="2400">
                <a:solidFill>
                  <a:schemeClr val="tx2"/>
                </a:solidFill>
                <a:latin typeface="Arial" charset="0"/>
              </a:defRPr>
            </a:lvl4pPr>
            <a:lvl5pPr marL="2057400" indent="-228600" eaLnBrk="0" hangingPunct="0">
              <a:spcBef>
                <a:spcPct val="20000"/>
              </a:spcBef>
              <a:buClr>
                <a:schemeClr val="folHlink"/>
              </a:buClr>
              <a:buSzPct val="110000"/>
              <a:buChar char="•"/>
              <a:defRPr sz="2400">
                <a:solidFill>
                  <a:schemeClr val="tx2"/>
                </a:solidFill>
                <a:latin typeface="Arial"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9pPr>
          </a:lstStyle>
          <a:p>
            <a:pPr eaLnBrk="1" hangingPunct="1">
              <a:lnSpc>
                <a:spcPct val="85000"/>
              </a:lnSpc>
              <a:spcBef>
                <a:spcPct val="0"/>
              </a:spcBef>
              <a:buClr>
                <a:srgbClr val="99CCFF"/>
              </a:buClr>
              <a:buFontTx/>
              <a:buNone/>
            </a:pPr>
            <a:r>
              <a:rPr lang="en-US" altLang="en-US" sz="2000" b="1" dirty="0">
                <a:solidFill>
                  <a:schemeClr val="tx1"/>
                </a:solidFill>
              </a:rPr>
              <a:t>Occupational</a:t>
            </a:r>
            <a:endParaRPr lang="en-US" altLang="en-US" sz="1400" b="1" dirty="0">
              <a:solidFill>
                <a:schemeClr val="tx1"/>
              </a:solidFill>
            </a:endParaRPr>
          </a:p>
        </p:txBody>
      </p:sp>
      <p:sp>
        <p:nvSpPr>
          <p:cNvPr id="7" name="Text Box 6">
            <a:extLst>
              <a:ext uri="{FF2B5EF4-FFF2-40B4-BE49-F238E27FC236}">
                <a16:creationId xmlns:a16="http://schemas.microsoft.com/office/drawing/2014/main" id="{6BBB4B38-DFD3-4DA9-A78F-9CE313141CDF}"/>
              </a:ext>
            </a:extLst>
          </p:cNvPr>
          <p:cNvSpPr txBox="1">
            <a:spLocks noChangeArrowheads="1"/>
          </p:cNvSpPr>
          <p:nvPr/>
        </p:nvSpPr>
        <p:spPr bwMode="auto">
          <a:xfrm>
            <a:off x="4098964" y="3568035"/>
            <a:ext cx="1368152"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folHlink"/>
              </a:buClr>
              <a:buSzPct val="110000"/>
              <a:buChar char="•"/>
              <a:defRPr sz="3200">
                <a:solidFill>
                  <a:schemeClr val="tx2"/>
                </a:solidFill>
                <a:latin typeface="Arial" charset="0"/>
              </a:defRPr>
            </a:lvl1pPr>
            <a:lvl2pPr marL="742950" indent="-285750" eaLnBrk="0" hangingPunct="0">
              <a:spcBef>
                <a:spcPct val="20000"/>
              </a:spcBef>
              <a:buClr>
                <a:schemeClr val="folHlink"/>
              </a:buClr>
              <a:buSzPct val="110000"/>
              <a:buChar char="•"/>
              <a:defRPr sz="2800">
                <a:solidFill>
                  <a:schemeClr val="tx2"/>
                </a:solidFill>
                <a:latin typeface="Arial" charset="0"/>
              </a:defRPr>
            </a:lvl2pPr>
            <a:lvl3pPr marL="1143000" indent="-228600" eaLnBrk="0" hangingPunct="0">
              <a:spcBef>
                <a:spcPct val="20000"/>
              </a:spcBef>
              <a:buClr>
                <a:schemeClr val="folHlink"/>
              </a:buClr>
              <a:buSzPct val="110000"/>
              <a:buChar char="•"/>
              <a:defRPr sz="2400">
                <a:solidFill>
                  <a:schemeClr val="tx2"/>
                </a:solidFill>
                <a:latin typeface="Arial" charset="0"/>
              </a:defRPr>
            </a:lvl3pPr>
            <a:lvl4pPr marL="1600200" indent="-228600" eaLnBrk="0" hangingPunct="0">
              <a:spcBef>
                <a:spcPct val="20000"/>
              </a:spcBef>
              <a:buClr>
                <a:schemeClr val="folHlink"/>
              </a:buClr>
              <a:buSzPct val="110000"/>
              <a:buChar char="•"/>
              <a:defRPr sz="2400">
                <a:solidFill>
                  <a:schemeClr val="tx2"/>
                </a:solidFill>
                <a:latin typeface="Arial" charset="0"/>
              </a:defRPr>
            </a:lvl4pPr>
            <a:lvl5pPr marL="2057400" indent="-228600" eaLnBrk="0" hangingPunct="0">
              <a:spcBef>
                <a:spcPct val="20000"/>
              </a:spcBef>
              <a:buClr>
                <a:schemeClr val="folHlink"/>
              </a:buClr>
              <a:buSzPct val="110000"/>
              <a:buChar char="•"/>
              <a:defRPr sz="2400">
                <a:solidFill>
                  <a:schemeClr val="tx2"/>
                </a:solidFill>
                <a:latin typeface="Arial"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9pPr>
          </a:lstStyle>
          <a:p>
            <a:pPr eaLnBrk="1" hangingPunct="1">
              <a:lnSpc>
                <a:spcPct val="85000"/>
              </a:lnSpc>
              <a:spcBef>
                <a:spcPct val="0"/>
              </a:spcBef>
              <a:buClr>
                <a:srgbClr val="99CCFF"/>
              </a:buClr>
              <a:buFontTx/>
              <a:buNone/>
            </a:pPr>
            <a:r>
              <a:rPr lang="en-US" altLang="en-US" sz="2000" b="1" dirty="0">
                <a:solidFill>
                  <a:schemeClr val="tx1"/>
                </a:solidFill>
              </a:rPr>
              <a:t>Public</a:t>
            </a:r>
          </a:p>
        </p:txBody>
      </p:sp>
      <p:sp>
        <p:nvSpPr>
          <p:cNvPr id="8" name="Text Box 6">
            <a:extLst>
              <a:ext uri="{FF2B5EF4-FFF2-40B4-BE49-F238E27FC236}">
                <a16:creationId xmlns:a16="http://schemas.microsoft.com/office/drawing/2014/main" id="{E95C811B-30A8-40AF-8085-4D3C04843971}"/>
              </a:ext>
            </a:extLst>
          </p:cNvPr>
          <p:cNvSpPr txBox="1">
            <a:spLocks noChangeArrowheads="1"/>
          </p:cNvSpPr>
          <p:nvPr/>
        </p:nvSpPr>
        <p:spPr bwMode="auto">
          <a:xfrm>
            <a:off x="6364507" y="3552980"/>
            <a:ext cx="1368152"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folHlink"/>
              </a:buClr>
              <a:buSzPct val="110000"/>
              <a:buChar char="•"/>
              <a:defRPr sz="3200">
                <a:solidFill>
                  <a:schemeClr val="tx2"/>
                </a:solidFill>
                <a:latin typeface="Arial" charset="0"/>
              </a:defRPr>
            </a:lvl1pPr>
            <a:lvl2pPr marL="742950" indent="-285750" eaLnBrk="0" hangingPunct="0">
              <a:spcBef>
                <a:spcPct val="20000"/>
              </a:spcBef>
              <a:buClr>
                <a:schemeClr val="folHlink"/>
              </a:buClr>
              <a:buSzPct val="110000"/>
              <a:buChar char="•"/>
              <a:defRPr sz="2800">
                <a:solidFill>
                  <a:schemeClr val="tx2"/>
                </a:solidFill>
                <a:latin typeface="Arial" charset="0"/>
              </a:defRPr>
            </a:lvl2pPr>
            <a:lvl3pPr marL="1143000" indent="-228600" eaLnBrk="0" hangingPunct="0">
              <a:spcBef>
                <a:spcPct val="20000"/>
              </a:spcBef>
              <a:buClr>
                <a:schemeClr val="folHlink"/>
              </a:buClr>
              <a:buSzPct val="110000"/>
              <a:buChar char="•"/>
              <a:defRPr sz="2400">
                <a:solidFill>
                  <a:schemeClr val="tx2"/>
                </a:solidFill>
                <a:latin typeface="Arial" charset="0"/>
              </a:defRPr>
            </a:lvl3pPr>
            <a:lvl4pPr marL="1600200" indent="-228600" eaLnBrk="0" hangingPunct="0">
              <a:spcBef>
                <a:spcPct val="20000"/>
              </a:spcBef>
              <a:buClr>
                <a:schemeClr val="folHlink"/>
              </a:buClr>
              <a:buSzPct val="110000"/>
              <a:buChar char="•"/>
              <a:defRPr sz="2400">
                <a:solidFill>
                  <a:schemeClr val="tx2"/>
                </a:solidFill>
                <a:latin typeface="Arial" charset="0"/>
              </a:defRPr>
            </a:lvl4pPr>
            <a:lvl5pPr marL="2057400" indent="-228600" eaLnBrk="0" hangingPunct="0">
              <a:spcBef>
                <a:spcPct val="20000"/>
              </a:spcBef>
              <a:buClr>
                <a:schemeClr val="folHlink"/>
              </a:buClr>
              <a:buSzPct val="110000"/>
              <a:buChar char="•"/>
              <a:defRPr sz="2400">
                <a:solidFill>
                  <a:schemeClr val="tx2"/>
                </a:solidFill>
                <a:latin typeface="Arial"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9pPr>
          </a:lstStyle>
          <a:p>
            <a:pPr eaLnBrk="1" hangingPunct="1">
              <a:lnSpc>
                <a:spcPct val="85000"/>
              </a:lnSpc>
              <a:spcBef>
                <a:spcPct val="0"/>
              </a:spcBef>
              <a:buClr>
                <a:srgbClr val="99CCFF"/>
              </a:buClr>
              <a:buNone/>
            </a:pPr>
            <a:r>
              <a:rPr lang="en-US" altLang="en-US" sz="2000" b="1" dirty="0">
                <a:solidFill>
                  <a:schemeClr val="tx1"/>
                </a:solidFill>
              </a:rPr>
              <a:t>Medical</a:t>
            </a:r>
          </a:p>
        </p:txBody>
      </p:sp>
      <p:pic>
        <p:nvPicPr>
          <p:cNvPr id="9" name="Picture 8">
            <a:extLst>
              <a:ext uri="{FF2B5EF4-FFF2-40B4-BE49-F238E27FC236}">
                <a16:creationId xmlns:a16="http://schemas.microsoft.com/office/drawing/2014/main" id="{83B60443-2ACA-41A5-B36D-B0E33380B456}"/>
              </a:ext>
            </a:extLst>
          </p:cNvPr>
          <p:cNvPicPr>
            <a:picLocks noChangeAspect="1"/>
          </p:cNvPicPr>
          <p:nvPr/>
        </p:nvPicPr>
        <p:blipFill rotWithShape="1">
          <a:blip r:embed="rId2"/>
          <a:srcRect l="4393" r="7513" b="5224"/>
          <a:stretch/>
        </p:blipFill>
        <p:spPr>
          <a:xfrm>
            <a:off x="5910564" y="4711859"/>
            <a:ext cx="2088232" cy="1743174"/>
          </a:xfrm>
          <a:prstGeom prst="rect">
            <a:avLst/>
          </a:prstGeom>
          <a:solidFill>
            <a:schemeClr val="accent2">
              <a:lumMod val="20000"/>
              <a:lumOff val="80000"/>
            </a:schemeClr>
          </a:solidFill>
          <a:ln w="28575">
            <a:solidFill>
              <a:schemeClr val="accent2"/>
            </a:solidFill>
          </a:ln>
        </p:spPr>
      </p:pic>
      <p:pic>
        <p:nvPicPr>
          <p:cNvPr id="10" name="Picture 9">
            <a:extLst>
              <a:ext uri="{FF2B5EF4-FFF2-40B4-BE49-F238E27FC236}">
                <a16:creationId xmlns:a16="http://schemas.microsoft.com/office/drawing/2014/main" id="{E08C813C-C2CF-42BE-8374-F8D1CC87270F}"/>
              </a:ext>
            </a:extLst>
          </p:cNvPr>
          <p:cNvPicPr>
            <a:picLocks noChangeAspect="1"/>
          </p:cNvPicPr>
          <p:nvPr/>
        </p:nvPicPr>
        <p:blipFill rotWithShape="1">
          <a:blip r:embed="rId3"/>
          <a:srcRect r="16956"/>
          <a:stretch/>
        </p:blipFill>
        <p:spPr>
          <a:xfrm>
            <a:off x="3556196" y="4711860"/>
            <a:ext cx="2093067" cy="1729451"/>
          </a:xfrm>
          <a:prstGeom prst="rect">
            <a:avLst/>
          </a:prstGeom>
          <a:solidFill>
            <a:schemeClr val="accent2">
              <a:lumMod val="20000"/>
              <a:lumOff val="80000"/>
            </a:schemeClr>
          </a:solidFill>
          <a:ln w="28575">
            <a:solidFill>
              <a:schemeClr val="accent2"/>
            </a:solidFill>
          </a:ln>
        </p:spPr>
      </p:pic>
      <p:sp>
        <p:nvSpPr>
          <p:cNvPr id="11" name="Rectangle 10">
            <a:extLst>
              <a:ext uri="{FF2B5EF4-FFF2-40B4-BE49-F238E27FC236}">
                <a16:creationId xmlns:a16="http://schemas.microsoft.com/office/drawing/2014/main" id="{D4C3A895-0E7D-4E27-BFE0-D80991096528}"/>
              </a:ext>
            </a:extLst>
          </p:cNvPr>
          <p:cNvSpPr/>
          <p:nvPr/>
        </p:nvSpPr>
        <p:spPr>
          <a:xfrm>
            <a:off x="1909376" y="1767563"/>
            <a:ext cx="5576918" cy="492443"/>
          </a:xfrm>
          <a:prstGeom prst="rect">
            <a:avLst/>
          </a:prstGeom>
        </p:spPr>
        <p:txBody>
          <a:bodyPr wrap="square">
            <a:spAutoFit/>
          </a:bodyPr>
          <a:lstStyle/>
          <a:p>
            <a:r>
              <a:rPr lang="en-US" sz="2600" dirty="0">
                <a:solidFill>
                  <a:srgbClr val="000000"/>
                </a:solidFill>
                <a:latin typeface="Calibri" panose="020F0502020204030204" pitchFamily="34" charset="0"/>
                <a:cs typeface="Calibri" panose="020F0502020204030204" pitchFamily="34" charset="0"/>
              </a:rPr>
              <a:t>…and in three categories of exposure</a:t>
            </a:r>
            <a:endParaRPr lang="en-GB" sz="2600" dirty="0">
              <a:solidFill>
                <a:srgbClr val="000000"/>
              </a:solidFill>
              <a:latin typeface="Calibri" panose="020F050202020403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2EE655F4-1280-4ECE-94F0-F61667F3598E}"/>
              </a:ext>
            </a:extLst>
          </p:cNvPr>
          <p:cNvPicPr>
            <a:picLocks noChangeAspect="1"/>
          </p:cNvPicPr>
          <p:nvPr/>
        </p:nvPicPr>
        <p:blipFill rotWithShape="1">
          <a:blip r:embed="rId4"/>
          <a:srcRect b="6448"/>
          <a:stretch/>
        </p:blipFill>
        <p:spPr>
          <a:xfrm>
            <a:off x="1205943" y="4711860"/>
            <a:ext cx="2107624" cy="1729450"/>
          </a:xfrm>
          <a:prstGeom prst="rect">
            <a:avLst/>
          </a:prstGeom>
          <a:solidFill>
            <a:schemeClr val="accent2">
              <a:lumMod val="20000"/>
              <a:lumOff val="80000"/>
            </a:schemeClr>
          </a:solidFill>
          <a:ln w="28575">
            <a:solidFill>
              <a:schemeClr val="accent2"/>
            </a:solidFill>
          </a:ln>
        </p:spPr>
      </p:pic>
    </p:spTree>
    <p:extLst>
      <p:ext uri="{BB962C8B-B14F-4D97-AF65-F5344CB8AC3E}">
        <p14:creationId xmlns:p14="http://schemas.microsoft.com/office/powerpoint/2010/main" val="37413610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D4D9D2E-030B-4CCD-8A9D-5930FC003815}"/>
              </a:ext>
            </a:extLst>
          </p:cNvPr>
          <p:cNvSpPr/>
          <p:nvPr/>
        </p:nvSpPr>
        <p:spPr>
          <a:xfrm>
            <a:off x="-1" y="482089"/>
            <a:ext cx="4697836" cy="751093"/>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Exposure situations and categories of exposure</a:t>
            </a:r>
            <a:endParaRPr lang="en-GB" sz="2600" dirty="0">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8CC1C055-511C-4555-806D-EF57A55DBCDE}"/>
              </a:ext>
            </a:extLst>
          </p:cNvPr>
          <p:cNvSpPr/>
          <p:nvPr/>
        </p:nvSpPr>
        <p:spPr>
          <a:xfrm>
            <a:off x="353487" y="2188899"/>
            <a:ext cx="1505853" cy="1591752"/>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EA6B689F-2BEC-46CC-BF3B-FBE0AD3C1F2F}"/>
              </a:ext>
            </a:extLst>
          </p:cNvPr>
          <p:cNvSpPr/>
          <p:nvPr/>
        </p:nvSpPr>
        <p:spPr>
          <a:xfrm>
            <a:off x="1972020" y="2188899"/>
            <a:ext cx="2139729" cy="1591752"/>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5F47F05D-2464-40F0-BE78-28D0273A385F}"/>
              </a:ext>
            </a:extLst>
          </p:cNvPr>
          <p:cNvSpPr/>
          <p:nvPr/>
        </p:nvSpPr>
        <p:spPr>
          <a:xfrm>
            <a:off x="4198466" y="2188899"/>
            <a:ext cx="2191545" cy="1591752"/>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alibri" panose="020F0502020204030204" pitchFamily="34" charset="0"/>
              <a:cs typeface="Calibri" panose="020F0502020204030204" pitchFamily="34" charset="0"/>
            </a:endParaRPr>
          </a:p>
        </p:txBody>
      </p:sp>
      <p:sp>
        <p:nvSpPr>
          <p:cNvPr id="6" name="Rectangle 5">
            <a:extLst>
              <a:ext uri="{FF2B5EF4-FFF2-40B4-BE49-F238E27FC236}">
                <a16:creationId xmlns:a16="http://schemas.microsoft.com/office/drawing/2014/main" id="{1D857C76-712D-4306-98E2-D60F81D95001}"/>
              </a:ext>
            </a:extLst>
          </p:cNvPr>
          <p:cNvSpPr/>
          <p:nvPr/>
        </p:nvSpPr>
        <p:spPr>
          <a:xfrm>
            <a:off x="6524616" y="2188899"/>
            <a:ext cx="2216235" cy="1591752"/>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alibri" panose="020F0502020204030204" pitchFamily="34" charset="0"/>
              <a:cs typeface="Calibri" panose="020F0502020204030204" pitchFamily="34" charset="0"/>
            </a:endParaRPr>
          </a:p>
        </p:txBody>
      </p:sp>
      <p:sp>
        <p:nvSpPr>
          <p:cNvPr id="7" name="Text Box 6">
            <a:extLst>
              <a:ext uri="{FF2B5EF4-FFF2-40B4-BE49-F238E27FC236}">
                <a16:creationId xmlns:a16="http://schemas.microsoft.com/office/drawing/2014/main" id="{24544D73-972D-431C-894A-F56F1471405A}"/>
              </a:ext>
            </a:extLst>
          </p:cNvPr>
          <p:cNvSpPr txBox="1">
            <a:spLocks noChangeArrowheads="1"/>
          </p:cNvSpPr>
          <p:nvPr/>
        </p:nvSpPr>
        <p:spPr bwMode="auto">
          <a:xfrm>
            <a:off x="445238" y="2371656"/>
            <a:ext cx="1370035" cy="643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folHlink"/>
              </a:buClr>
              <a:buSzPct val="110000"/>
              <a:buChar char="•"/>
              <a:defRPr sz="3200">
                <a:solidFill>
                  <a:schemeClr val="tx2"/>
                </a:solidFill>
                <a:latin typeface="Arial" charset="0"/>
              </a:defRPr>
            </a:lvl1pPr>
            <a:lvl2pPr marL="742950" indent="-285750" eaLnBrk="0" hangingPunct="0">
              <a:spcBef>
                <a:spcPct val="20000"/>
              </a:spcBef>
              <a:buClr>
                <a:schemeClr val="folHlink"/>
              </a:buClr>
              <a:buSzPct val="110000"/>
              <a:buChar char="•"/>
              <a:defRPr sz="2800">
                <a:solidFill>
                  <a:schemeClr val="tx2"/>
                </a:solidFill>
                <a:latin typeface="Arial" charset="0"/>
              </a:defRPr>
            </a:lvl2pPr>
            <a:lvl3pPr marL="1143000" indent="-228600" eaLnBrk="0" hangingPunct="0">
              <a:spcBef>
                <a:spcPct val="20000"/>
              </a:spcBef>
              <a:buClr>
                <a:schemeClr val="folHlink"/>
              </a:buClr>
              <a:buSzPct val="110000"/>
              <a:buChar char="•"/>
              <a:defRPr sz="2400">
                <a:solidFill>
                  <a:schemeClr val="tx2"/>
                </a:solidFill>
                <a:latin typeface="Arial" charset="0"/>
              </a:defRPr>
            </a:lvl3pPr>
            <a:lvl4pPr marL="1600200" indent="-228600" eaLnBrk="0" hangingPunct="0">
              <a:spcBef>
                <a:spcPct val="20000"/>
              </a:spcBef>
              <a:buClr>
                <a:schemeClr val="folHlink"/>
              </a:buClr>
              <a:buSzPct val="110000"/>
              <a:buChar char="•"/>
              <a:defRPr sz="2400">
                <a:solidFill>
                  <a:schemeClr val="tx2"/>
                </a:solidFill>
                <a:latin typeface="Arial" charset="0"/>
              </a:defRPr>
            </a:lvl4pPr>
            <a:lvl5pPr marL="2057400" indent="-228600" eaLnBrk="0" hangingPunct="0">
              <a:spcBef>
                <a:spcPct val="20000"/>
              </a:spcBef>
              <a:buClr>
                <a:schemeClr val="folHlink"/>
              </a:buClr>
              <a:buSzPct val="110000"/>
              <a:buChar char="•"/>
              <a:defRPr sz="2400">
                <a:solidFill>
                  <a:schemeClr val="tx2"/>
                </a:solidFill>
                <a:latin typeface="Arial"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9pPr>
          </a:lstStyle>
          <a:p>
            <a:pPr eaLnBrk="1" hangingPunct="1">
              <a:lnSpc>
                <a:spcPct val="85000"/>
              </a:lnSpc>
              <a:spcBef>
                <a:spcPct val="0"/>
              </a:spcBef>
              <a:buClr>
                <a:srgbClr val="99CCFF"/>
              </a:buClr>
              <a:buFontTx/>
              <a:buNone/>
            </a:pPr>
            <a:r>
              <a:rPr lang="en-US" altLang="en-US" sz="1400" b="1" dirty="0">
                <a:solidFill>
                  <a:schemeClr val="tx1"/>
                </a:solidFill>
                <a:latin typeface="Calibri" panose="020F0502020204030204" pitchFamily="34" charset="0"/>
                <a:cs typeface="Calibri" panose="020F0502020204030204" pitchFamily="34" charset="0"/>
              </a:rPr>
              <a:t>Types of </a:t>
            </a:r>
          </a:p>
          <a:p>
            <a:pPr eaLnBrk="1" hangingPunct="1">
              <a:lnSpc>
                <a:spcPct val="85000"/>
              </a:lnSpc>
              <a:spcBef>
                <a:spcPct val="0"/>
              </a:spcBef>
              <a:buClr>
                <a:srgbClr val="99CCFF"/>
              </a:buClr>
              <a:buFontTx/>
              <a:buNone/>
            </a:pPr>
            <a:r>
              <a:rPr lang="en-US" altLang="en-US" sz="1400" b="1" dirty="0">
                <a:solidFill>
                  <a:schemeClr val="tx1"/>
                </a:solidFill>
                <a:latin typeface="Calibri" panose="020F0502020204030204" pitchFamily="34" charset="0"/>
                <a:cs typeface="Calibri" panose="020F0502020204030204" pitchFamily="34" charset="0"/>
              </a:rPr>
              <a:t>exposure </a:t>
            </a:r>
          </a:p>
          <a:p>
            <a:pPr eaLnBrk="1" hangingPunct="1">
              <a:lnSpc>
                <a:spcPct val="85000"/>
              </a:lnSpc>
              <a:spcBef>
                <a:spcPct val="0"/>
              </a:spcBef>
              <a:buClr>
                <a:srgbClr val="99CCFF"/>
              </a:buClr>
              <a:buFontTx/>
              <a:buNone/>
            </a:pPr>
            <a:r>
              <a:rPr lang="en-US" altLang="en-US" sz="1400" b="1" dirty="0">
                <a:solidFill>
                  <a:schemeClr val="tx1"/>
                </a:solidFill>
                <a:latin typeface="Calibri" panose="020F0502020204030204" pitchFamily="34" charset="0"/>
                <a:cs typeface="Calibri" panose="020F0502020204030204" pitchFamily="34" charset="0"/>
              </a:rPr>
              <a:t>situations</a:t>
            </a:r>
          </a:p>
        </p:txBody>
      </p:sp>
      <p:sp>
        <p:nvSpPr>
          <p:cNvPr id="8" name="Text Box 6">
            <a:extLst>
              <a:ext uri="{FF2B5EF4-FFF2-40B4-BE49-F238E27FC236}">
                <a16:creationId xmlns:a16="http://schemas.microsoft.com/office/drawing/2014/main" id="{2B463BDB-86A4-420A-9A29-B4EE27719AA0}"/>
              </a:ext>
            </a:extLst>
          </p:cNvPr>
          <p:cNvSpPr txBox="1">
            <a:spLocks noChangeArrowheads="1"/>
          </p:cNvSpPr>
          <p:nvPr/>
        </p:nvSpPr>
        <p:spPr bwMode="auto">
          <a:xfrm>
            <a:off x="2047243" y="2384458"/>
            <a:ext cx="1915083" cy="460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folHlink"/>
              </a:buClr>
              <a:buSzPct val="110000"/>
              <a:buChar char="•"/>
              <a:defRPr sz="3200">
                <a:solidFill>
                  <a:schemeClr val="tx2"/>
                </a:solidFill>
                <a:latin typeface="Arial" charset="0"/>
              </a:defRPr>
            </a:lvl1pPr>
            <a:lvl2pPr marL="742950" indent="-285750" eaLnBrk="0" hangingPunct="0">
              <a:spcBef>
                <a:spcPct val="20000"/>
              </a:spcBef>
              <a:buClr>
                <a:schemeClr val="folHlink"/>
              </a:buClr>
              <a:buSzPct val="110000"/>
              <a:buChar char="•"/>
              <a:defRPr sz="2800">
                <a:solidFill>
                  <a:schemeClr val="tx2"/>
                </a:solidFill>
                <a:latin typeface="Arial" charset="0"/>
              </a:defRPr>
            </a:lvl2pPr>
            <a:lvl3pPr marL="1143000" indent="-228600" eaLnBrk="0" hangingPunct="0">
              <a:spcBef>
                <a:spcPct val="20000"/>
              </a:spcBef>
              <a:buClr>
                <a:schemeClr val="folHlink"/>
              </a:buClr>
              <a:buSzPct val="110000"/>
              <a:buChar char="•"/>
              <a:defRPr sz="2400">
                <a:solidFill>
                  <a:schemeClr val="tx2"/>
                </a:solidFill>
                <a:latin typeface="Arial" charset="0"/>
              </a:defRPr>
            </a:lvl3pPr>
            <a:lvl4pPr marL="1600200" indent="-228600" eaLnBrk="0" hangingPunct="0">
              <a:spcBef>
                <a:spcPct val="20000"/>
              </a:spcBef>
              <a:buClr>
                <a:schemeClr val="folHlink"/>
              </a:buClr>
              <a:buSzPct val="110000"/>
              <a:buChar char="•"/>
              <a:defRPr sz="2400">
                <a:solidFill>
                  <a:schemeClr val="tx2"/>
                </a:solidFill>
                <a:latin typeface="Arial" charset="0"/>
              </a:defRPr>
            </a:lvl4pPr>
            <a:lvl5pPr marL="2057400" indent="-228600" eaLnBrk="0" hangingPunct="0">
              <a:spcBef>
                <a:spcPct val="20000"/>
              </a:spcBef>
              <a:buClr>
                <a:schemeClr val="folHlink"/>
              </a:buClr>
              <a:buSzPct val="110000"/>
              <a:buChar char="•"/>
              <a:defRPr sz="2400">
                <a:solidFill>
                  <a:schemeClr val="tx2"/>
                </a:solidFill>
                <a:latin typeface="Arial"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9pPr>
          </a:lstStyle>
          <a:p>
            <a:pPr eaLnBrk="1" hangingPunct="1">
              <a:lnSpc>
                <a:spcPct val="85000"/>
              </a:lnSpc>
              <a:spcBef>
                <a:spcPct val="0"/>
              </a:spcBef>
              <a:buClr>
                <a:srgbClr val="99CCFF"/>
              </a:buClr>
              <a:buFontTx/>
              <a:buNone/>
            </a:pPr>
            <a:r>
              <a:rPr lang="en-US" altLang="en-US" sz="1400" b="1" dirty="0">
                <a:solidFill>
                  <a:schemeClr val="tx1"/>
                </a:solidFill>
                <a:latin typeface="Calibri" panose="020F0502020204030204" pitchFamily="34" charset="0"/>
                <a:cs typeface="Calibri" panose="020F0502020204030204" pitchFamily="34" charset="0"/>
              </a:rPr>
              <a:t>Planned exposure </a:t>
            </a:r>
          </a:p>
          <a:p>
            <a:pPr eaLnBrk="1" hangingPunct="1">
              <a:lnSpc>
                <a:spcPct val="85000"/>
              </a:lnSpc>
              <a:spcBef>
                <a:spcPct val="0"/>
              </a:spcBef>
              <a:buClr>
                <a:srgbClr val="99CCFF"/>
              </a:buClr>
              <a:buFontTx/>
              <a:buNone/>
            </a:pPr>
            <a:r>
              <a:rPr lang="en-US" altLang="en-US" sz="1400" b="1" dirty="0">
                <a:solidFill>
                  <a:schemeClr val="tx1"/>
                </a:solidFill>
                <a:latin typeface="Calibri" panose="020F0502020204030204" pitchFamily="34" charset="0"/>
                <a:cs typeface="Calibri" panose="020F0502020204030204" pitchFamily="34" charset="0"/>
              </a:rPr>
              <a:t>situation</a:t>
            </a:r>
          </a:p>
        </p:txBody>
      </p:sp>
      <p:sp>
        <p:nvSpPr>
          <p:cNvPr id="9" name="Text Box 6">
            <a:extLst>
              <a:ext uri="{FF2B5EF4-FFF2-40B4-BE49-F238E27FC236}">
                <a16:creationId xmlns:a16="http://schemas.microsoft.com/office/drawing/2014/main" id="{B1F53AE3-4F14-4A80-8E54-B1D0F86A22B1}"/>
              </a:ext>
            </a:extLst>
          </p:cNvPr>
          <p:cNvSpPr txBox="1">
            <a:spLocks noChangeArrowheads="1"/>
          </p:cNvSpPr>
          <p:nvPr/>
        </p:nvSpPr>
        <p:spPr bwMode="auto">
          <a:xfrm>
            <a:off x="4277882" y="2392830"/>
            <a:ext cx="1966300" cy="460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folHlink"/>
              </a:buClr>
              <a:buSzPct val="110000"/>
              <a:buChar char="•"/>
              <a:defRPr sz="3200">
                <a:solidFill>
                  <a:schemeClr val="tx2"/>
                </a:solidFill>
                <a:latin typeface="Arial" charset="0"/>
              </a:defRPr>
            </a:lvl1pPr>
            <a:lvl2pPr marL="742950" indent="-285750" eaLnBrk="0" hangingPunct="0">
              <a:spcBef>
                <a:spcPct val="20000"/>
              </a:spcBef>
              <a:buClr>
                <a:schemeClr val="folHlink"/>
              </a:buClr>
              <a:buSzPct val="110000"/>
              <a:buChar char="•"/>
              <a:defRPr sz="2800">
                <a:solidFill>
                  <a:schemeClr val="tx2"/>
                </a:solidFill>
                <a:latin typeface="Arial" charset="0"/>
              </a:defRPr>
            </a:lvl2pPr>
            <a:lvl3pPr marL="1143000" indent="-228600" eaLnBrk="0" hangingPunct="0">
              <a:spcBef>
                <a:spcPct val="20000"/>
              </a:spcBef>
              <a:buClr>
                <a:schemeClr val="folHlink"/>
              </a:buClr>
              <a:buSzPct val="110000"/>
              <a:buChar char="•"/>
              <a:defRPr sz="2400">
                <a:solidFill>
                  <a:schemeClr val="tx2"/>
                </a:solidFill>
                <a:latin typeface="Arial" charset="0"/>
              </a:defRPr>
            </a:lvl3pPr>
            <a:lvl4pPr marL="1600200" indent="-228600" eaLnBrk="0" hangingPunct="0">
              <a:spcBef>
                <a:spcPct val="20000"/>
              </a:spcBef>
              <a:buClr>
                <a:schemeClr val="folHlink"/>
              </a:buClr>
              <a:buSzPct val="110000"/>
              <a:buChar char="•"/>
              <a:defRPr sz="2400">
                <a:solidFill>
                  <a:schemeClr val="tx2"/>
                </a:solidFill>
                <a:latin typeface="Arial" charset="0"/>
              </a:defRPr>
            </a:lvl4pPr>
            <a:lvl5pPr marL="2057400" indent="-228600" eaLnBrk="0" hangingPunct="0">
              <a:spcBef>
                <a:spcPct val="20000"/>
              </a:spcBef>
              <a:buClr>
                <a:schemeClr val="folHlink"/>
              </a:buClr>
              <a:buSzPct val="110000"/>
              <a:buChar char="•"/>
              <a:defRPr sz="2400">
                <a:solidFill>
                  <a:schemeClr val="tx2"/>
                </a:solidFill>
                <a:latin typeface="Arial"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9pPr>
          </a:lstStyle>
          <a:p>
            <a:pPr eaLnBrk="1" hangingPunct="1">
              <a:lnSpc>
                <a:spcPct val="85000"/>
              </a:lnSpc>
              <a:spcBef>
                <a:spcPct val="0"/>
              </a:spcBef>
              <a:buClr>
                <a:srgbClr val="99CCFF"/>
              </a:buClr>
              <a:buFontTx/>
              <a:buNone/>
            </a:pPr>
            <a:r>
              <a:rPr lang="en-US" altLang="en-US" sz="1400" b="1" dirty="0">
                <a:solidFill>
                  <a:schemeClr val="tx1"/>
                </a:solidFill>
                <a:latin typeface="Calibri" panose="020F0502020204030204" pitchFamily="34" charset="0"/>
                <a:cs typeface="Calibri" panose="020F0502020204030204" pitchFamily="34" charset="0"/>
              </a:rPr>
              <a:t>Emergency exposure </a:t>
            </a:r>
          </a:p>
          <a:p>
            <a:pPr eaLnBrk="1" hangingPunct="1">
              <a:lnSpc>
                <a:spcPct val="85000"/>
              </a:lnSpc>
              <a:spcBef>
                <a:spcPct val="0"/>
              </a:spcBef>
              <a:buClr>
                <a:srgbClr val="99CCFF"/>
              </a:buClr>
              <a:buFontTx/>
              <a:buNone/>
            </a:pPr>
            <a:r>
              <a:rPr lang="en-US" altLang="en-US" sz="1400" b="1" dirty="0">
                <a:solidFill>
                  <a:schemeClr val="tx1"/>
                </a:solidFill>
                <a:latin typeface="Calibri" panose="020F0502020204030204" pitchFamily="34" charset="0"/>
                <a:cs typeface="Calibri" panose="020F0502020204030204" pitchFamily="34" charset="0"/>
              </a:rPr>
              <a:t>situation</a:t>
            </a:r>
          </a:p>
        </p:txBody>
      </p:sp>
      <p:sp>
        <p:nvSpPr>
          <p:cNvPr id="10" name="Text Box 6">
            <a:extLst>
              <a:ext uri="{FF2B5EF4-FFF2-40B4-BE49-F238E27FC236}">
                <a16:creationId xmlns:a16="http://schemas.microsoft.com/office/drawing/2014/main" id="{F2C177C1-950B-439A-85C7-EB9C811D6B2F}"/>
              </a:ext>
            </a:extLst>
          </p:cNvPr>
          <p:cNvSpPr txBox="1">
            <a:spLocks noChangeArrowheads="1"/>
          </p:cNvSpPr>
          <p:nvPr/>
        </p:nvSpPr>
        <p:spPr bwMode="auto">
          <a:xfrm>
            <a:off x="6604032" y="2392704"/>
            <a:ext cx="2050102" cy="460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folHlink"/>
              </a:buClr>
              <a:buSzPct val="110000"/>
              <a:buChar char="•"/>
              <a:defRPr sz="3200">
                <a:solidFill>
                  <a:schemeClr val="tx2"/>
                </a:solidFill>
                <a:latin typeface="Arial" charset="0"/>
              </a:defRPr>
            </a:lvl1pPr>
            <a:lvl2pPr marL="742950" indent="-285750" eaLnBrk="0" hangingPunct="0">
              <a:spcBef>
                <a:spcPct val="20000"/>
              </a:spcBef>
              <a:buClr>
                <a:schemeClr val="folHlink"/>
              </a:buClr>
              <a:buSzPct val="110000"/>
              <a:buChar char="•"/>
              <a:defRPr sz="2800">
                <a:solidFill>
                  <a:schemeClr val="tx2"/>
                </a:solidFill>
                <a:latin typeface="Arial" charset="0"/>
              </a:defRPr>
            </a:lvl2pPr>
            <a:lvl3pPr marL="1143000" indent="-228600" eaLnBrk="0" hangingPunct="0">
              <a:spcBef>
                <a:spcPct val="20000"/>
              </a:spcBef>
              <a:buClr>
                <a:schemeClr val="folHlink"/>
              </a:buClr>
              <a:buSzPct val="110000"/>
              <a:buChar char="•"/>
              <a:defRPr sz="2400">
                <a:solidFill>
                  <a:schemeClr val="tx2"/>
                </a:solidFill>
                <a:latin typeface="Arial" charset="0"/>
              </a:defRPr>
            </a:lvl3pPr>
            <a:lvl4pPr marL="1600200" indent="-228600" eaLnBrk="0" hangingPunct="0">
              <a:spcBef>
                <a:spcPct val="20000"/>
              </a:spcBef>
              <a:buClr>
                <a:schemeClr val="folHlink"/>
              </a:buClr>
              <a:buSzPct val="110000"/>
              <a:buChar char="•"/>
              <a:defRPr sz="2400">
                <a:solidFill>
                  <a:schemeClr val="tx2"/>
                </a:solidFill>
                <a:latin typeface="Arial" charset="0"/>
              </a:defRPr>
            </a:lvl4pPr>
            <a:lvl5pPr marL="2057400" indent="-228600" eaLnBrk="0" hangingPunct="0">
              <a:spcBef>
                <a:spcPct val="20000"/>
              </a:spcBef>
              <a:buClr>
                <a:schemeClr val="folHlink"/>
              </a:buClr>
              <a:buSzPct val="110000"/>
              <a:buChar char="•"/>
              <a:defRPr sz="2400">
                <a:solidFill>
                  <a:schemeClr val="tx2"/>
                </a:solidFill>
                <a:latin typeface="Arial"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9pPr>
          </a:lstStyle>
          <a:p>
            <a:pPr eaLnBrk="1" hangingPunct="1">
              <a:lnSpc>
                <a:spcPct val="85000"/>
              </a:lnSpc>
              <a:spcBef>
                <a:spcPct val="0"/>
              </a:spcBef>
              <a:buClr>
                <a:srgbClr val="99CCFF"/>
              </a:buClr>
              <a:buFontTx/>
              <a:buNone/>
            </a:pPr>
            <a:r>
              <a:rPr lang="en-US" altLang="en-US" sz="1400" b="1" dirty="0">
                <a:solidFill>
                  <a:schemeClr val="tx1"/>
                </a:solidFill>
                <a:latin typeface="Calibri" panose="020F0502020204030204" pitchFamily="34" charset="0"/>
                <a:cs typeface="Calibri" panose="020F0502020204030204" pitchFamily="34" charset="0"/>
              </a:rPr>
              <a:t>Existing exposure </a:t>
            </a:r>
          </a:p>
          <a:p>
            <a:pPr eaLnBrk="1" hangingPunct="1">
              <a:lnSpc>
                <a:spcPct val="85000"/>
              </a:lnSpc>
              <a:spcBef>
                <a:spcPct val="0"/>
              </a:spcBef>
              <a:buClr>
                <a:srgbClr val="99CCFF"/>
              </a:buClr>
              <a:buFontTx/>
              <a:buNone/>
            </a:pPr>
            <a:r>
              <a:rPr lang="en-US" altLang="en-US" sz="1400" b="1" dirty="0">
                <a:solidFill>
                  <a:schemeClr val="tx1"/>
                </a:solidFill>
                <a:latin typeface="Calibri" panose="020F0502020204030204" pitchFamily="34" charset="0"/>
                <a:cs typeface="Calibri" panose="020F0502020204030204" pitchFamily="34" charset="0"/>
              </a:rPr>
              <a:t>situation</a:t>
            </a:r>
          </a:p>
        </p:txBody>
      </p:sp>
      <p:pic>
        <p:nvPicPr>
          <p:cNvPr id="11" name="Picture 2" descr="F:\Presentations\18-05-AOCRP5\emergency-exit-2061497_1920.png">
            <a:extLst>
              <a:ext uri="{FF2B5EF4-FFF2-40B4-BE49-F238E27FC236}">
                <a16:creationId xmlns:a16="http://schemas.microsoft.com/office/drawing/2014/main" id="{0ED2439A-7411-42EB-B680-8570B1869817}"/>
              </a:ext>
            </a:extLst>
          </p:cNvPr>
          <p:cNvPicPr>
            <a:picLocks noChangeAspect="1" noChangeArrowheads="1"/>
          </p:cNvPicPr>
          <p:nvPr/>
        </p:nvPicPr>
        <p:blipFill>
          <a:blip r:embed="rId2"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809078" y="2862617"/>
            <a:ext cx="851348" cy="771245"/>
          </a:xfrm>
          <a:prstGeom prst="ellipse">
            <a:avLst/>
          </a:prstGeom>
          <a:noFill/>
          <a:extLst>
            <a:ext uri="{909E8E84-426E-40DD-AFC4-6F175D3DCCD1}">
              <a14:hiddenFill xmlns:a14="http://schemas.microsoft.com/office/drawing/2010/main">
                <a:solidFill>
                  <a:srgbClr val="FFFFFF"/>
                </a:solidFill>
              </a14:hiddenFill>
            </a:ext>
          </a:extLst>
        </p:spPr>
      </p:pic>
      <p:pic>
        <p:nvPicPr>
          <p:cNvPr id="12" name="Picture 3" descr="F:\Presentations\18-05-AOCRP5\security-1491514_640.png">
            <a:extLst>
              <a:ext uri="{FF2B5EF4-FFF2-40B4-BE49-F238E27FC236}">
                <a16:creationId xmlns:a16="http://schemas.microsoft.com/office/drawing/2014/main" id="{063118FA-5D89-4707-8424-D6C4B92327CB}"/>
              </a:ext>
            </a:extLst>
          </p:cNvPr>
          <p:cNvPicPr>
            <a:picLocks noChangeAspect="1" noChangeArrowheads="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180217" y="2891383"/>
            <a:ext cx="824660" cy="79257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5">
            <a:extLst>
              <a:ext uri="{FF2B5EF4-FFF2-40B4-BE49-F238E27FC236}">
                <a16:creationId xmlns:a16="http://schemas.microsoft.com/office/drawing/2014/main" id="{E98AE00A-BA23-4785-9621-6F0D2C8D9795}"/>
              </a:ext>
            </a:extLst>
          </p:cNvPr>
          <p:cNvPicPr>
            <a:picLocks noChangeAspect="1" noChangeArrowheads="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573404" y="2865552"/>
            <a:ext cx="836805" cy="823115"/>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Right Arrow 43">
            <a:extLst>
              <a:ext uri="{FF2B5EF4-FFF2-40B4-BE49-F238E27FC236}">
                <a16:creationId xmlns:a16="http://schemas.microsoft.com/office/drawing/2014/main" id="{27EA38AF-B21E-4455-B094-7142F8EF6F25}"/>
              </a:ext>
            </a:extLst>
          </p:cNvPr>
          <p:cNvSpPr/>
          <p:nvPr/>
        </p:nvSpPr>
        <p:spPr>
          <a:xfrm rot="5400000" flipH="1">
            <a:off x="1091116" y="3522836"/>
            <a:ext cx="2746194" cy="3627338"/>
          </a:xfrm>
          <a:prstGeom prst="rightArrow">
            <a:avLst/>
          </a:prstGeom>
          <a:solidFill>
            <a:schemeClr val="tx1"/>
          </a:solidFill>
          <a:ln>
            <a:noFill/>
          </a:ln>
        </p:spPr>
        <p:style>
          <a:lnRef idx="2">
            <a:schemeClr val="accent2">
              <a:shade val="50000"/>
            </a:schemeClr>
          </a:lnRef>
          <a:fillRef idx="1">
            <a:schemeClr val="accent2"/>
          </a:fillRef>
          <a:effectRef idx="0">
            <a:schemeClr val="accent2"/>
          </a:effectRef>
          <a:fontRef idx="minor">
            <a:schemeClr val="lt1"/>
          </a:fontRef>
        </p:style>
        <p:txBody>
          <a:bodyPr vert="vert270" rtlCol="0" anchor="ctr"/>
          <a:lstStyle/>
          <a:p>
            <a:pPr marL="0" lvl="1" algn="ctr"/>
            <a:r>
              <a:rPr lang="en-GB" sz="1400" dirty="0">
                <a:solidFill>
                  <a:schemeClr val="bg1"/>
                </a:solidFill>
                <a:latin typeface="Calibri" panose="020F0502020204030204" pitchFamily="34" charset="0"/>
                <a:cs typeface="Calibri" panose="020F0502020204030204" pitchFamily="34" charset="0"/>
              </a:rPr>
              <a:t>= situations involving the planned introduction and operation of sources </a:t>
            </a:r>
            <a:r>
              <a:rPr lang="en-GB" sz="1400" i="1" dirty="0">
                <a:solidFill>
                  <a:schemeClr val="bg1"/>
                </a:solidFill>
                <a:latin typeface="Calibri" panose="020F0502020204030204" pitchFamily="34" charset="0"/>
                <a:cs typeface="Calibri" panose="020F0502020204030204" pitchFamily="34" charset="0"/>
              </a:rPr>
              <a:t>(including decommissioning, disposal of radioactive waste, rehabilitation)</a:t>
            </a:r>
          </a:p>
          <a:p>
            <a:pPr algn="ctr"/>
            <a:endParaRPr lang="en-GB" sz="1400" dirty="0">
              <a:solidFill>
                <a:schemeClr val="bg1"/>
              </a:solidFill>
              <a:latin typeface="Calibri" panose="020F0502020204030204" pitchFamily="34" charset="0"/>
              <a:cs typeface="Calibri" panose="020F0502020204030204" pitchFamily="34" charset="0"/>
            </a:endParaRPr>
          </a:p>
        </p:txBody>
      </p:sp>
      <p:sp>
        <p:nvSpPr>
          <p:cNvPr id="15" name="Right Arrow 49">
            <a:extLst>
              <a:ext uri="{FF2B5EF4-FFF2-40B4-BE49-F238E27FC236}">
                <a16:creationId xmlns:a16="http://schemas.microsoft.com/office/drawing/2014/main" id="{3964835D-3E1D-4D48-B8B8-7481F790DF24}"/>
              </a:ext>
            </a:extLst>
          </p:cNvPr>
          <p:cNvSpPr/>
          <p:nvPr/>
        </p:nvSpPr>
        <p:spPr>
          <a:xfrm rot="16200000">
            <a:off x="3633990" y="3533281"/>
            <a:ext cx="2711887" cy="3640757"/>
          </a:xfrm>
          <a:prstGeom prst="rightArrow">
            <a:avLst/>
          </a:prstGeom>
          <a:solidFill>
            <a:schemeClr val="tx1"/>
          </a:solidFill>
          <a:ln>
            <a:noFill/>
          </a:ln>
        </p:spPr>
        <p:style>
          <a:lnRef idx="2">
            <a:schemeClr val="accent2">
              <a:shade val="50000"/>
            </a:schemeClr>
          </a:lnRef>
          <a:fillRef idx="1">
            <a:schemeClr val="accent2"/>
          </a:fillRef>
          <a:effectRef idx="0">
            <a:schemeClr val="accent2"/>
          </a:effectRef>
          <a:fontRef idx="minor">
            <a:schemeClr val="lt1"/>
          </a:fontRef>
        </p:style>
        <p:txBody>
          <a:bodyPr vert="vert" rtlCol="0" anchor="ctr"/>
          <a:lstStyle/>
          <a:p>
            <a:pPr marL="0" lvl="1" algn="ctr"/>
            <a:r>
              <a:rPr lang="en-GB" sz="1400" dirty="0">
                <a:solidFill>
                  <a:schemeClr val="bg1"/>
                </a:solidFill>
                <a:latin typeface="Calibri" panose="020F0502020204030204" pitchFamily="34" charset="0"/>
                <a:cs typeface="Calibri" panose="020F0502020204030204" pitchFamily="34" charset="0"/>
              </a:rPr>
              <a:t>= unexpected situations such as those that may occur during of a planned situation, or from a malicious act, requiring urgent attention</a:t>
            </a:r>
          </a:p>
        </p:txBody>
      </p:sp>
      <p:sp>
        <p:nvSpPr>
          <p:cNvPr id="16" name="Right Arrow 50">
            <a:extLst>
              <a:ext uri="{FF2B5EF4-FFF2-40B4-BE49-F238E27FC236}">
                <a16:creationId xmlns:a16="http://schemas.microsoft.com/office/drawing/2014/main" id="{40C5DD0C-FD6B-48A9-AEED-89D432506329}"/>
              </a:ext>
            </a:extLst>
          </p:cNvPr>
          <p:cNvSpPr/>
          <p:nvPr/>
        </p:nvSpPr>
        <p:spPr>
          <a:xfrm rot="16200000">
            <a:off x="6102595" y="3703551"/>
            <a:ext cx="2708610" cy="3296369"/>
          </a:xfrm>
          <a:prstGeom prst="rightArrow">
            <a:avLst/>
          </a:prstGeom>
          <a:solidFill>
            <a:schemeClr val="tx1"/>
          </a:solidFill>
          <a:ln>
            <a:noFill/>
          </a:ln>
        </p:spPr>
        <p:style>
          <a:lnRef idx="2">
            <a:schemeClr val="accent2">
              <a:shade val="50000"/>
            </a:schemeClr>
          </a:lnRef>
          <a:fillRef idx="1">
            <a:schemeClr val="accent2"/>
          </a:fillRef>
          <a:effectRef idx="0">
            <a:schemeClr val="accent2"/>
          </a:effectRef>
          <a:fontRef idx="minor">
            <a:schemeClr val="lt1"/>
          </a:fontRef>
        </p:style>
        <p:txBody>
          <a:bodyPr vert="vert" rtlCol="0" anchor="ctr"/>
          <a:lstStyle/>
          <a:p>
            <a:pPr marL="0" lvl="1" algn="ctr"/>
            <a:r>
              <a:rPr lang="en-GB" dirty="0">
                <a:solidFill>
                  <a:schemeClr val="bg1"/>
                </a:solidFill>
                <a:latin typeface="Calibri" panose="020F0502020204030204" pitchFamily="34" charset="0"/>
                <a:cs typeface="Calibri" panose="020F0502020204030204" pitchFamily="34" charset="0"/>
              </a:rPr>
              <a:t>= </a:t>
            </a:r>
            <a:r>
              <a:rPr lang="en-GB" sz="1400" dirty="0">
                <a:solidFill>
                  <a:schemeClr val="bg1"/>
                </a:solidFill>
                <a:latin typeface="Calibri" panose="020F0502020204030204" pitchFamily="34" charset="0"/>
                <a:cs typeface="Calibri" panose="020F0502020204030204" pitchFamily="34" charset="0"/>
              </a:rPr>
              <a:t>situations that already exist when a decision on control has to be taken, such as those by natural background radiation and residues from past practices operated outside the system</a:t>
            </a:r>
          </a:p>
          <a:p>
            <a:pPr marL="0" lvl="1" algn="ctr"/>
            <a:endParaRPr lang="en-GB" sz="1400"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603019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92E9A8D-1BA7-44DD-8896-EE9ED95FD79A}"/>
              </a:ext>
            </a:extLst>
          </p:cNvPr>
          <p:cNvSpPr/>
          <p:nvPr/>
        </p:nvSpPr>
        <p:spPr>
          <a:xfrm>
            <a:off x="0" y="380555"/>
            <a:ext cx="4697836" cy="751093"/>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Exposure situations and categories of exposure</a:t>
            </a:r>
            <a:endParaRPr lang="en-GB" sz="2600" dirty="0">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E00D6099-CF8E-4306-9B4D-1BF8048405F0}"/>
              </a:ext>
            </a:extLst>
          </p:cNvPr>
          <p:cNvSpPr/>
          <p:nvPr/>
        </p:nvSpPr>
        <p:spPr>
          <a:xfrm>
            <a:off x="218661" y="4076026"/>
            <a:ext cx="1503784" cy="1728192"/>
          </a:xfrm>
          <a:prstGeom prst="rect">
            <a:avLst/>
          </a:prstGeom>
          <a:solidFill>
            <a:schemeClr val="accent2">
              <a:lumMod val="20000"/>
              <a:lumOff val="80000"/>
            </a:schemeClr>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GB" b="1">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36EF7F00-96F6-4113-BCCE-18E879CE9C43}"/>
              </a:ext>
            </a:extLst>
          </p:cNvPr>
          <p:cNvSpPr/>
          <p:nvPr/>
        </p:nvSpPr>
        <p:spPr>
          <a:xfrm>
            <a:off x="4395125" y="4076026"/>
            <a:ext cx="2088232" cy="1728192"/>
          </a:xfrm>
          <a:prstGeom prst="rect">
            <a:avLst/>
          </a:prstGeom>
          <a:solidFill>
            <a:schemeClr val="accent2">
              <a:lumMod val="20000"/>
              <a:lumOff val="80000"/>
            </a:schemeClr>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GB" b="1">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F52E820F-76D8-4F65-850A-95F9997FAC23}"/>
              </a:ext>
            </a:extLst>
          </p:cNvPr>
          <p:cNvSpPr/>
          <p:nvPr/>
        </p:nvSpPr>
        <p:spPr>
          <a:xfrm>
            <a:off x="6866677" y="4079524"/>
            <a:ext cx="2088232" cy="1728192"/>
          </a:xfrm>
          <a:prstGeom prst="rect">
            <a:avLst/>
          </a:prstGeom>
          <a:solidFill>
            <a:schemeClr val="accent2">
              <a:lumMod val="20000"/>
              <a:lumOff val="80000"/>
            </a:schemeClr>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GB" b="1">
              <a:latin typeface="Calibri" panose="020F0502020204030204" pitchFamily="34" charset="0"/>
              <a:cs typeface="Calibri" panose="020F0502020204030204" pitchFamily="34" charset="0"/>
            </a:endParaRPr>
          </a:p>
        </p:txBody>
      </p:sp>
      <p:grpSp>
        <p:nvGrpSpPr>
          <p:cNvPr id="6" name="Group 5">
            <a:extLst>
              <a:ext uri="{FF2B5EF4-FFF2-40B4-BE49-F238E27FC236}">
                <a16:creationId xmlns:a16="http://schemas.microsoft.com/office/drawing/2014/main" id="{18DC2F71-2C00-49EE-B17C-5CEBE45B8C58}"/>
              </a:ext>
            </a:extLst>
          </p:cNvPr>
          <p:cNvGrpSpPr/>
          <p:nvPr/>
        </p:nvGrpSpPr>
        <p:grpSpPr>
          <a:xfrm>
            <a:off x="2020888" y="4076026"/>
            <a:ext cx="2088232" cy="1728192"/>
            <a:chOff x="1981739" y="4185084"/>
            <a:chExt cx="2088232" cy="1728192"/>
          </a:xfrm>
        </p:grpSpPr>
        <p:sp>
          <p:nvSpPr>
            <p:cNvPr id="7" name="Rectangle 6">
              <a:extLst>
                <a:ext uri="{FF2B5EF4-FFF2-40B4-BE49-F238E27FC236}">
                  <a16:creationId xmlns:a16="http://schemas.microsoft.com/office/drawing/2014/main" id="{82D03016-C113-48E0-8124-45AC130C84D1}"/>
                </a:ext>
              </a:extLst>
            </p:cNvPr>
            <p:cNvSpPr/>
            <p:nvPr/>
          </p:nvSpPr>
          <p:spPr>
            <a:xfrm>
              <a:off x="1981739" y="4185084"/>
              <a:ext cx="2088232" cy="1728192"/>
            </a:xfrm>
            <a:prstGeom prst="rect">
              <a:avLst/>
            </a:prstGeom>
            <a:solidFill>
              <a:schemeClr val="accent2">
                <a:lumMod val="20000"/>
                <a:lumOff val="80000"/>
              </a:schemeClr>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GB" b="1">
                <a:latin typeface="Calibri" panose="020F0502020204030204" pitchFamily="34" charset="0"/>
                <a:cs typeface="Calibri" panose="020F0502020204030204" pitchFamily="34" charset="0"/>
              </a:endParaRPr>
            </a:p>
          </p:txBody>
        </p:sp>
        <p:pic>
          <p:nvPicPr>
            <p:cNvPr id="8" name="Picture 2" descr="F:\Design\RSM presentations\CRPPH March 2017\public.png">
              <a:extLst>
                <a:ext uri="{FF2B5EF4-FFF2-40B4-BE49-F238E27FC236}">
                  <a16:creationId xmlns:a16="http://schemas.microsoft.com/office/drawing/2014/main" id="{201C9A82-C7A0-4EF6-845F-2255EB8B070B}"/>
                </a:ext>
              </a:extLst>
            </p:cNvPr>
            <p:cNvPicPr>
              <a:picLocks noChangeAspect="1" noChangeArrowheads="1"/>
            </p:cNvPicPr>
            <p:nvPr/>
          </p:nvPicPr>
          <p:blipFill>
            <a:blip r:embed="rId2"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051720" y="4815259"/>
              <a:ext cx="363641" cy="406792"/>
            </a:xfrm>
            <a:prstGeom prst="ellipse">
              <a:avLst/>
            </a:prstGeom>
            <a:noFill/>
            <a:extLst>
              <a:ext uri="{909E8E84-426E-40DD-AFC4-6F175D3DCCD1}">
                <a14:hiddenFill xmlns:a14="http://schemas.microsoft.com/office/drawing/2010/main">
                  <a:solidFill>
                    <a:srgbClr val="FFFFFF"/>
                  </a:solidFill>
                </a14:hiddenFill>
              </a:ext>
            </a:extLst>
          </p:spPr>
        </p:pic>
        <p:pic>
          <p:nvPicPr>
            <p:cNvPr id="9" name="Picture 3" descr="F:\Design\RSM presentations\CRPPH March 2017\worker.png">
              <a:extLst>
                <a:ext uri="{FF2B5EF4-FFF2-40B4-BE49-F238E27FC236}">
                  <a16:creationId xmlns:a16="http://schemas.microsoft.com/office/drawing/2014/main" id="{63D89C58-3CC7-4B5C-B877-7EF64FCFD4E0}"/>
                </a:ext>
              </a:extLst>
            </p:cNvPr>
            <p:cNvPicPr>
              <a:picLocks noChangeAspect="1" noChangeArrowheads="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044312" y="4312873"/>
              <a:ext cx="350859" cy="392494"/>
            </a:xfrm>
            <a:prstGeom prst="ellipse">
              <a:avLst/>
            </a:prstGeom>
            <a:noFill/>
            <a:extLst>
              <a:ext uri="{909E8E84-426E-40DD-AFC4-6F175D3DCCD1}">
                <a14:hiddenFill xmlns:a14="http://schemas.microsoft.com/office/drawing/2010/main">
                  <a:solidFill>
                    <a:srgbClr val="FFFFFF"/>
                  </a:solidFill>
                </a14:hiddenFill>
              </a:ext>
            </a:extLst>
          </p:spPr>
        </p:pic>
        <p:pic>
          <p:nvPicPr>
            <p:cNvPr id="10" name="Picture 4" descr="F:\Design\RSM presentations\CRPPH March 2017\health-professional.png">
              <a:extLst>
                <a:ext uri="{FF2B5EF4-FFF2-40B4-BE49-F238E27FC236}">
                  <a16:creationId xmlns:a16="http://schemas.microsoft.com/office/drawing/2014/main" id="{28377DA4-A672-4BCC-BDBC-4813AEB49E0E}"/>
                </a:ext>
              </a:extLst>
            </p:cNvPr>
            <p:cNvPicPr>
              <a:picLocks noChangeAspect="1" noChangeArrowheads="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054935" y="5373216"/>
              <a:ext cx="363641" cy="406792"/>
            </a:xfrm>
            <a:prstGeom prst="ellipse">
              <a:avLst/>
            </a:prstGeom>
            <a:noFill/>
            <a:extLst>
              <a:ext uri="{909E8E84-426E-40DD-AFC4-6F175D3DCCD1}">
                <a14:hiddenFill xmlns:a14="http://schemas.microsoft.com/office/drawing/2010/main">
                  <a:solidFill>
                    <a:srgbClr val="FFFFFF"/>
                  </a:solidFill>
                </a14:hiddenFill>
              </a:ext>
            </a:extLst>
          </p:spPr>
        </p:pic>
        <p:sp>
          <p:nvSpPr>
            <p:cNvPr id="11" name="Text Box 6">
              <a:extLst>
                <a:ext uri="{FF2B5EF4-FFF2-40B4-BE49-F238E27FC236}">
                  <a16:creationId xmlns:a16="http://schemas.microsoft.com/office/drawing/2014/main" id="{9AD071EB-F6BA-4101-BC84-3ED4E155C2C7}"/>
                </a:ext>
              </a:extLst>
            </p:cNvPr>
            <p:cNvSpPr txBox="1">
              <a:spLocks noChangeArrowheads="1"/>
            </p:cNvSpPr>
            <p:nvPr/>
          </p:nvSpPr>
          <p:spPr bwMode="auto">
            <a:xfrm>
              <a:off x="2555776" y="4439415"/>
              <a:ext cx="1368152" cy="275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folHlink"/>
                </a:buClr>
                <a:buSzPct val="110000"/>
                <a:buChar char="•"/>
                <a:defRPr sz="3200">
                  <a:solidFill>
                    <a:schemeClr val="tx2"/>
                  </a:solidFill>
                  <a:latin typeface="Arial" charset="0"/>
                </a:defRPr>
              </a:lvl1pPr>
              <a:lvl2pPr marL="742950" indent="-285750" eaLnBrk="0" hangingPunct="0">
                <a:spcBef>
                  <a:spcPct val="20000"/>
                </a:spcBef>
                <a:buClr>
                  <a:schemeClr val="folHlink"/>
                </a:buClr>
                <a:buSzPct val="110000"/>
                <a:buChar char="•"/>
                <a:defRPr sz="2800">
                  <a:solidFill>
                    <a:schemeClr val="tx2"/>
                  </a:solidFill>
                  <a:latin typeface="Arial" charset="0"/>
                </a:defRPr>
              </a:lvl2pPr>
              <a:lvl3pPr marL="1143000" indent="-228600" eaLnBrk="0" hangingPunct="0">
                <a:spcBef>
                  <a:spcPct val="20000"/>
                </a:spcBef>
                <a:buClr>
                  <a:schemeClr val="folHlink"/>
                </a:buClr>
                <a:buSzPct val="110000"/>
                <a:buChar char="•"/>
                <a:defRPr sz="2400">
                  <a:solidFill>
                    <a:schemeClr val="tx2"/>
                  </a:solidFill>
                  <a:latin typeface="Arial" charset="0"/>
                </a:defRPr>
              </a:lvl3pPr>
              <a:lvl4pPr marL="1600200" indent="-228600" eaLnBrk="0" hangingPunct="0">
                <a:spcBef>
                  <a:spcPct val="20000"/>
                </a:spcBef>
                <a:buClr>
                  <a:schemeClr val="folHlink"/>
                </a:buClr>
                <a:buSzPct val="110000"/>
                <a:buChar char="•"/>
                <a:defRPr sz="2400">
                  <a:solidFill>
                    <a:schemeClr val="tx2"/>
                  </a:solidFill>
                  <a:latin typeface="Arial" charset="0"/>
                </a:defRPr>
              </a:lvl4pPr>
              <a:lvl5pPr marL="2057400" indent="-228600" eaLnBrk="0" hangingPunct="0">
                <a:spcBef>
                  <a:spcPct val="20000"/>
                </a:spcBef>
                <a:buClr>
                  <a:schemeClr val="folHlink"/>
                </a:buClr>
                <a:buSzPct val="110000"/>
                <a:buChar char="•"/>
                <a:defRPr sz="2400">
                  <a:solidFill>
                    <a:schemeClr val="tx2"/>
                  </a:solidFill>
                  <a:latin typeface="Arial"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9pPr>
            </a:lstStyle>
            <a:p>
              <a:pPr eaLnBrk="1" hangingPunct="1">
                <a:lnSpc>
                  <a:spcPct val="85000"/>
                </a:lnSpc>
                <a:spcBef>
                  <a:spcPct val="0"/>
                </a:spcBef>
                <a:buClr>
                  <a:srgbClr val="99CCFF"/>
                </a:buClr>
                <a:buFontTx/>
                <a:buNone/>
              </a:pPr>
              <a:r>
                <a:rPr lang="en-US" altLang="en-US" sz="1400" b="1" dirty="0">
                  <a:solidFill>
                    <a:schemeClr val="tx1"/>
                  </a:solidFill>
                  <a:latin typeface="Calibri" panose="020F0502020204030204" pitchFamily="34" charset="0"/>
                  <a:cs typeface="Calibri" panose="020F0502020204030204" pitchFamily="34" charset="0"/>
                </a:rPr>
                <a:t>Occupational</a:t>
              </a:r>
            </a:p>
          </p:txBody>
        </p:sp>
        <p:sp>
          <p:nvSpPr>
            <p:cNvPr id="12" name="Text Box 6">
              <a:extLst>
                <a:ext uri="{FF2B5EF4-FFF2-40B4-BE49-F238E27FC236}">
                  <a16:creationId xmlns:a16="http://schemas.microsoft.com/office/drawing/2014/main" id="{54AE9EE5-E203-4152-82E5-6E3BDBB6AA9E}"/>
                </a:ext>
              </a:extLst>
            </p:cNvPr>
            <p:cNvSpPr txBox="1">
              <a:spLocks noChangeArrowheads="1"/>
            </p:cNvSpPr>
            <p:nvPr/>
          </p:nvSpPr>
          <p:spPr bwMode="auto">
            <a:xfrm>
              <a:off x="2555776" y="4939149"/>
              <a:ext cx="1368152" cy="275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folHlink"/>
                </a:buClr>
                <a:buSzPct val="110000"/>
                <a:buChar char="•"/>
                <a:defRPr sz="3200">
                  <a:solidFill>
                    <a:schemeClr val="tx2"/>
                  </a:solidFill>
                  <a:latin typeface="Arial" charset="0"/>
                </a:defRPr>
              </a:lvl1pPr>
              <a:lvl2pPr marL="742950" indent="-285750" eaLnBrk="0" hangingPunct="0">
                <a:spcBef>
                  <a:spcPct val="20000"/>
                </a:spcBef>
                <a:buClr>
                  <a:schemeClr val="folHlink"/>
                </a:buClr>
                <a:buSzPct val="110000"/>
                <a:buChar char="•"/>
                <a:defRPr sz="2800">
                  <a:solidFill>
                    <a:schemeClr val="tx2"/>
                  </a:solidFill>
                  <a:latin typeface="Arial" charset="0"/>
                </a:defRPr>
              </a:lvl2pPr>
              <a:lvl3pPr marL="1143000" indent="-228600" eaLnBrk="0" hangingPunct="0">
                <a:spcBef>
                  <a:spcPct val="20000"/>
                </a:spcBef>
                <a:buClr>
                  <a:schemeClr val="folHlink"/>
                </a:buClr>
                <a:buSzPct val="110000"/>
                <a:buChar char="•"/>
                <a:defRPr sz="2400">
                  <a:solidFill>
                    <a:schemeClr val="tx2"/>
                  </a:solidFill>
                  <a:latin typeface="Arial" charset="0"/>
                </a:defRPr>
              </a:lvl3pPr>
              <a:lvl4pPr marL="1600200" indent="-228600" eaLnBrk="0" hangingPunct="0">
                <a:spcBef>
                  <a:spcPct val="20000"/>
                </a:spcBef>
                <a:buClr>
                  <a:schemeClr val="folHlink"/>
                </a:buClr>
                <a:buSzPct val="110000"/>
                <a:buChar char="•"/>
                <a:defRPr sz="2400">
                  <a:solidFill>
                    <a:schemeClr val="tx2"/>
                  </a:solidFill>
                  <a:latin typeface="Arial" charset="0"/>
                </a:defRPr>
              </a:lvl4pPr>
              <a:lvl5pPr marL="2057400" indent="-228600" eaLnBrk="0" hangingPunct="0">
                <a:spcBef>
                  <a:spcPct val="20000"/>
                </a:spcBef>
                <a:buClr>
                  <a:schemeClr val="folHlink"/>
                </a:buClr>
                <a:buSzPct val="110000"/>
                <a:buChar char="•"/>
                <a:defRPr sz="2400">
                  <a:solidFill>
                    <a:schemeClr val="tx2"/>
                  </a:solidFill>
                  <a:latin typeface="Arial"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9pPr>
            </a:lstStyle>
            <a:p>
              <a:pPr eaLnBrk="1" hangingPunct="1">
                <a:lnSpc>
                  <a:spcPct val="85000"/>
                </a:lnSpc>
                <a:spcBef>
                  <a:spcPct val="0"/>
                </a:spcBef>
                <a:buClr>
                  <a:srgbClr val="99CCFF"/>
                </a:buClr>
                <a:buFontTx/>
                <a:buNone/>
              </a:pPr>
              <a:r>
                <a:rPr lang="en-US" altLang="en-US" sz="1400" b="1" dirty="0">
                  <a:solidFill>
                    <a:schemeClr val="tx1"/>
                  </a:solidFill>
                  <a:latin typeface="Calibri" panose="020F0502020204030204" pitchFamily="34" charset="0"/>
                  <a:cs typeface="Calibri" panose="020F0502020204030204" pitchFamily="34" charset="0"/>
                </a:rPr>
                <a:t>Public</a:t>
              </a:r>
            </a:p>
          </p:txBody>
        </p:sp>
        <p:sp>
          <p:nvSpPr>
            <p:cNvPr id="13" name="Text Box 6">
              <a:extLst>
                <a:ext uri="{FF2B5EF4-FFF2-40B4-BE49-F238E27FC236}">
                  <a16:creationId xmlns:a16="http://schemas.microsoft.com/office/drawing/2014/main" id="{D5643B39-86A2-478E-A489-BC58C665426A}"/>
                </a:ext>
              </a:extLst>
            </p:cNvPr>
            <p:cNvSpPr txBox="1">
              <a:spLocks noChangeArrowheads="1"/>
            </p:cNvSpPr>
            <p:nvPr/>
          </p:nvSpPr>
          <p:spPr bwMode="auto">
            <a:xfrm>
              <a:off x="2555776" y="5438882"/>
              <a:ext cx="1368152" cy="275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folHlink"/>
                </a:buClr>
                <a:buSzPct val="110000"/>
                <a:buChar char="•"/>
                <a:defRPr sz="3200">
                  <a:solidFill>
                    <a:schemeClr val="tx2"/>
                  </a:solidFill>
                  <a:latin typeface="Arial" charset="0"/>
                </a:defRPr>
              </a:lvl1pPr>
              <a:lvl2pPr marL="742950" indent="-285750" eaLnBrk="0" hangingPunct="0">
                <a:spcBef>
                  <a:spcPct val="20000"/>
                </a:spcBef>
                <a:buClr>
                  <a:schemeClr val="folHlink"/>
                </a:buClr>
                <a:buSzPct val="110000"/>
                <a:buChar char="•"/>
                <a:defRPr sz="2800">
                  <a:solidFill>
                    <a:schemeClr val="tx2"/>
                  </a:solidFill>
                  <a:latin typeface="Arial" charset="0"/>
                </a:defRPr>
              </a:lvl2pPr>
              <a:lvl3pPr marL="1143000" indent="-228600" eaLnBrk="0" hangingPunct="0">
                <a:spcBef>
                  <a:spcPct val="20000"/>
                </a:spcBef>
                <a:buClr>
                  <a:schemeClr val="folHlink"/>
                </a:buClr>
                <a:buSzPct val="110000"/>
                <a:buChar char="•"/>
                <a:defRPr sz="2400">
                  <a:solidFill>
                    <a:schemeClr val="tx2"/>
                  </a:solidFill>
                  <a:latin typeface="Arial" charset="0"/>
                </a:defRPr>
              </a:lvl3pPr>
              <a:lvl4pPr marL="1600200" indent="-228600" eaLnBrk="0" hangingPunct="0">
                <a:spcBef>
                  <a:spcPct val="20000"/>
                </a:spcBef>
                <a:buClr>
                  <a:schemeClr val="folHlink"/>
                </a:buClr>
                <a:buSzPct val="110000"/>
                <a:buChar char="•"/>
                <a:defRPr sz="2400">
                  <a:solidFill>
                    <a:schemeClr val="tx2"/>
                  </a:solidFill>
                  <a:latin typeface="Arial" charset="0"/>
                </a:defRPr>
              </a:lvl4pPr>
              <a:lvl5pPr marL="2057400" indent="-228600" eaLnBrk="0" hangingPunct="0">
                <a:spcBef>
                  <a:spcPct val="20000"/>
                </a:spcBef>
                <a:buClr>
                  <a:schemeClr val="folHlink"/>
                </a:buClr>
                <a:buSzPct val="110000"/>
                <a:buChar char="•"/>
                <a:defRPr sz="2400">
                  <a:solidFill>
                    <a:schemeClr val="tx2"/>
                  </a:solidFill>
                  <a:latin typeface="Arial"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9pPr>
            </a:lstStyle>
            <a:p>
              <a:pPr eaLnBrk="1" hangingPunct="1">
                <a:lnSpc>
                  <a:spcPct val="85000"/>
                </a:lnSpc>
                <a:spcBef>
                  <a:spcPct val="0"/>
                </a:spcBef>
                <a:buClr>
                  <a:srgbClr val="99CCFF"/>
                </a:buClr>
                <a:buFontTx/>
                <a:buNone/>
              </a:pPr>
              <a:r>
                <a:rPr lang="en-US" altLang="en-US" sz="1400" b="1" dirty="0">
                  <a:solidFill>
                    <a:schemeClr val="tx1"/>
                  </a:solidFill>
                  <a:latin typeface="Calibri" panose="020F0502020204030204" pitchFamily="34" charset="0"/>
                  <a:cs typeface="Calibri" panose="020F0502020204030204" pitchFamily="34" charset="0"/>
                </a:rPr>
                <a:t>Medical</a:t>
              </a:r>
            </a:p>
          </p:txBody>
        </p:sp>
      </p:grpSp>
      <p:pic>
        <p:nvPicPr>
          <p:cNvPr id="14" name="Picture 2" descr="F:\Design\RSM presentations\CRPPH March 2017\public.png">
            <a:extLst>
              <a:ext uri="{FF2B5EF4-FFF2-40B4-BE49-F238E27FC236}">
                <a16:creationId xmlns:a16="http://schemas.microsoft.com/office/drawing/2014/main" id="{690A07B3-667D-4A7B-B505-9ACB59177161}"/>
              </a:ext>
            </a:extLst>
          </p:cNvPr>
          <p:cNvPicPr>
            <a:picLocks noChangeAspect="1" noChangeArrowheads="1"/>
          </p:cNvPicPr>
          <p:nvPr/>
        </p:nvPicPr>
        <p:blipFill>
          <a:blip r:embed="rId2"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474542" y="4706201"/>
            <a:ext cx="363641" cy="406792"/>
          </a:xfrm>
          <a:prstGeom prst="ellipse">
            <a:avLst/>
          </a:prstGeom>
          <a:noFill/>
          <a:extLst>
            <a:ext uri="{909E8E84-426E-40DD-AFC4-6F175D3DCCD1}">
              <a14:hiddenFill xmlns:a14="http://schemas.microsoft.com/office/drawing/2010/main">
                <a:solidFill>
                  <a:srgbClr val="FFFFFF"/>
                </a:solidFill>
              </a14:hiddenFill>
            </a:ext>
          </a:extLst>
        </p:spPr>
      </p:pic>
      <p:pic>
        <p:nvPicPr>
          <p:cNvPr id="15" name="Picture 3" descr="F:\Design\RSM presentations\CRPPH March 2017\worker.png">
            <a:extLst>
              <a:ext uri="{FF2B5EF4-FFF2-40B4-BE49-F238E27FC236}">
                <a16:creationId xmlns:a16="http://schemas.microsoft.com/office/drawing/2014/main" id="{9B67BB2F-B2C7-4946-8945-226E1C56F140}"/>
              </a:ext>
            </a:extLst>
          </p:cNvPr>
          <p:cNvPicPr>
            <a:picLocks noChangeAspect="1" noChangeArrowheads="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467134" y="4203815"/>
            <a:ext cx="350859" cy="392494"/>
          </a:xfrm>
          <a:prstGeom prst="ellipse">
            <a:avLst/>
          </a:prstGeom>
          <a:noFill/>
          <a:extLst>
            <a:ext uri="{909E8E84-426E-40DD-AFC4-6F175D3DCCD1}">
              <a14:hiddenFill xmlns:a14="http://schemas.microsoft.com/office/drawing/2010/main">
                <a:solidFill>
                  <a:srgbClr val="FFFFFF"/>
                </a:solidFill>
              </a14:hiddenFill>
            </a:ext>
          </a:extLst>
        </p:spPr>
      </p:pic>
      <p:sp>
        <p:nvSpPr>
          <p:cNvPr id="16" name="Text Box 6">
            <a:extLst>
              <a:ext uri="{FF2B5EF4-FFF2-40B4-BE49-F238E27FC236}">
                <a16:creationId xmlns:a16="http://schemas.microsoft.com/office/drawing/2014/main" id="{8789FD4A-3869-45A9-A388-A7C7D316640F}"/>
              </a:ext>
            </a:extLst>
          </p:cNvPr>
          <p:cNvSpPr txBox="1">
            <a:spLocks noChangeArrowheads="1"/>
          </p:cNvSpPr>
          <p:nvPr/>
        </p:nvSpPr>
        <p:spPr bwMode="auto">
          <a:xfrm>
            <a:off x="4978597" y="4330357"/>
            <a:ext cx="1368152" cy="275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folHlink"/>
              </a:buClr>
              <a:buSzPct val="110000"/>
              <a:buChar char="•"/>
              <a:defRPr sz="3200">
                <a:solidFill>
                  <a:schemeClr val="tx2"/>
                </a:solidFill>
                <a:latin typeface="Arial" charset="0"/>
              </a:defRPr>
            </a:lvl1pPr>
            <a:lvl2pPr marL="742950" indent="-285750" eaLnBrk="0" hangingPunct="0">
              <a:spcBef>
                <a:spcPct val="20000"/>
              </a:spcBef>
              <a:buClr>
                <a:schemeClr val="folHlink"/>
              </a:buClr>
              <a:buSzPct val="110000"/>
              <a:buChar char="•"/>
              <a:defRPr sz="2800">
                <a:solidFill>
                  <a:schemeClr val="tx2"/>
                </a:solidFill>
                <a:latin typeface="Arial" charset="0"/>
              </a:defRPr>
            </a:lvl2pPr>
            <a:lvl3pPr marL="1143000" indent="-228600" eaLnBrk="0" hangingPunct="0">
              <a:spcBef>
                <a:spcPct val="20000"/>
              </a:spcBef>
              <a:buClr>
                <a:schemeClr val="folHlink"/>
              </a:buClr>
              <a:buSzPct val="110000"/>
              <a:buChar char="•"/>
              <a:defRPr sz="2400">
                <a:solidFill>
                  <a:schemeClr val="tx2"/>
                </a:solidFill>
                <a:latin typeface="Arial" charset="0"/>
              </a:defRPr>
            </a:lvl3pPr>
            <a:lvl4pPr marL="1600200" indent="-228600" eaLnBrk="0" hangingPunct="0">
              <a:spcBef>
                <a:spcPct val="20000"/>
              </a:spcBef>
              <a:buClr>
                <a:schemeClr val="folHlink"/>
              </a:buClr>
              <a:buSzPct val="110000"/>
              <a:buChar char="•"/>
              <a:defRPr sz="2400">
                <a:solidFill>
                  <a:schemeClr val="tx2"/>
                </a:solidFill>
                <a:latin typeface="Arial" charset="0"/>
              </a:defRPr>
            </a:lvl4pPr>
            <a:lvl5pPr marL="2057400" indent="-228600" eaLnBrk="0" hangingPunct="0">
              <a:spcBef>
                <a:spcPct val="20000"/>
              </a:spcBef>
              <a:buClr>
                <a:schemeClr val="folHlink"/>
              </a:buClr>
              <a:buSzPct val="110000"/>
              <a:buChar char="•"/>
              <a:defRPr sz="2400">
                <a:solidFill>
                  <a:schemeClr val="tx2"/>
                </a:solidFill>
                <a:latin typeface="Arial"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9pPr>
          </a:lstStyle>
          <a:p>
            <a:pPr eaLnBrk="1" hangingPunct="1">
              <a:lnSpc>
                <a:spcPct val="85000"/>
              </a:lnSpc>
              <a:spcBef>
                <a:spcPct val="0"/>
              </a:spcBef>
              <a:buClr>
                <a:srgbClr val="99CCFF"/>
              </a:buClr>
              <a:buFontTx/>
              <a:buNone/>
            </a:pPr>
            <a:r>
              <a:rPr lang="en-US" altLang="en-US" sz="1400" b="1" dirty="0">
                <a:solidFill>
                  <a:schemeClr val="tx1"/>
                </a:solidFill>
                <a:latin typeface="Calibri" panose="020F0502020204030204" pitchFamily="34" charset="0"/>
                <a:cs typeface="Calibri" panose="020F0502020204030204" pitchFamily="34" charset="0"/>
              </a:rPr>
              <a:t>Occupational</a:t>
            </a:r>
          </a:p>
        </p:txBody>
      </p:sp>
      <p:sp>
        <p:nvSpPr>
          <p:cNvPr id="17" name="Text Box 6">
            <a:extLst>
              <a:ext uri="{FF2B5EF4-FFF2-40B4-BE49-F238E27FC236}">
                <a16:creationId xmlns:a16="http://schemas.microsoft.com/office/drawing/2014/main" id="{15400858-4079-4CFC-B6A3-74D85F5B012A}"/>
              </a:ext>
            </a:extLst>
          </p:cNvPr>
          <p:cNvSpPr txBox="1">
            <a:spLocks noChangeArrowheads="1"/>
          </p:cNvSpPr>
          <p:nvPr/>
        </p:nvSpPr>
        <p:spPr bwMode="auto">
          <a:xfrm>
            <a:off x="4978597" y="4830091"/>
            <a:ext cx="1368152" cy="275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folHlink"/>
              </a:buClr>
              <a:buSzPct val="110000"/>
              <a:buChar char="•"/>
              <a:defRPr sz="3200">
                <a:solidFill>
                  <a:schemeClr val="tx2"/>
                </a:solidFill>
                <a:latin typeface="Arial" charset="0"/>
              </a:defRPr>
            </a:lvl1pPr>
            <a:lvl2pPr marL="742950" indent="-285750" eaLnBrk="0" hangingPunct="0">
              <a:spcBef>
                <a:spcPct val="20000"/>
              </a:spcBef>
              <a:buClr>
                <a:schemeClr val="folHlink"/>
              </a:buClr>
              <a:buSzPct val="110000"/>
              <a:buChar char="•"/>
              <a:defRPr sz="2800">
                <a:solidFill>
                  <a:schemeClr val="tx2"/>
                </a:solidFill>
                <a:latin typeface="Arial" charset="0"/>
              </a:defRPr>
            </a:lvl2pPr>
            <a:lvl3pPr marL="1143000" indent="-228600" eaLnBrk="0" hangingPunct="0">
              <a:spcBef>
                <a:spcPct val="20000"/>
              </a:spcBef>
              <a:buClr>
                <a:schemeClr val="folHlink"/>
              </a:buClr>
              <a:buSzPct val="110000"/>
              <a:buChar char="•"/>
              <a:defRPr sz="2400">
                <a:solidFill>
                  <a:schemeClr val="tx2"/>
                </a:solidFill>
                <a:latin typeface="Arial" charset="0"/>
              </a:defRPr>
            </a:lvl3pPr>
            <a:lvl4pPr marL="1600200" indent="-228600" eaLnBrk="0" hangingPunct="0">
              <a:spcBef>
                <a:spcPct val="20000"/>
              </a:spcBef>
              <a:buClr>
                <a:schemeClr val="folHlink"/>
              </a:buClr>
              <a:buSzPct val="110000"/>
              <a:buChar char="•"/>
              <a:defRPr sz="2400">
                <a:solidFill>
                  <a:schemeClr val="tx2"/>
                </a:solidFill>
                <a:latin typeface="Arial" charset="0"/>
              </a:defRPr>
            </a:lvl4pPr>
            <a:lvl5pPr marL="2057400" indent="-228600" eaLnBrk="0" hangingPunct="0">
              <a:spcBef>
                <a:spcPct val="20000"/>
              </a:spcBef>
              <a:buClr>
                <a:schemeClr val="folHlink"/>
              </a:buClr>
              <a:buSzPct val="110000"/>
              <a:buChar char="•"/>
              <a:defRPr sz="2400">
                <a:solidFill>
                  <a:schemeClr val="tx2"/>
                </a:solidFill>
                <a:latin typeface="Arial"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9pPr>
          </a:lstStyle>
          <a:p>
            <a:pPr eaLnBrk="1" hangingPunct="1">
              <a:lnSpc>
                <a:spcPct val="85000"/>
              </a:lnSpc>
              <a:spcBef>
                <a:spcPct val="0"/>
              </a:spcBef>
              <a:buClr>
                <a:srgbClr val="99CCFF"/>
              </a:buClr>
              <a:buFontTx/>
              <a:buNone/>
            </a:pPr>
            <a:r>
              <a:rPr lang="en-US" altLang="en-US" sz="1400" b="1" dirty="0">
                <a:solidFill>
                  <a:schemeClr val="tx1"/>
                </a:solidFill>
                <a:latin typeface="Calibri" panose="020F0502020204030204" pitchFamily="34" charset="0"/>
                <a:cs typeface="Calibri" panose="020F0502020204030204" pitchFamily="34" charset="0"/>
              </a:rPr>
              <a:t>Public</a:t>
            </a:r>
          </a:p>
        </p:txBody>
      </p:sp>
      <p:pic>
        <p:nvPicPr>
          <p:cNvPr id="18" name="Picture 2" descr="F:\Design\RSM presentations\CRPPH March 2017\public.png">
            <a:extLst>
              <a:ext uri="{FF2B5EF4-FFF2-40B4-BE49-F238E27FC236}">
                <a16:creationId xmlns:a16="http://schemas.microsoft.com/office/drawing/2014/main" id="{EB488008-9406-45DD-AE96-73587143B505}"/>
              </a:ext>
            </a:extLst>
          </p:cNvPr>
          <p:cNvPicPr>
            <a:picLocks noChangeAspect="1" noChangeArrowheads="1"/>
          </p:cNvPicPr>
          <p:nvPr/>
        </p:nvPicPr>
        <p:blipFill>
          <a:blip r:embed="rId2"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922814" y="4715709"/>
            <a:ext cx="363641" cy="406792"/>
          </a:xfrm>
          <a:prstGeom prst="ellipse">
            <a:avLst/>
          </a:prstGeom>
          <a:noFill/>
          <a:extLst>
            <a:ext uri="{909E8E84-426E-40DD-AFC4-6F175D3DCCD1}">
              <a14:hiddenFill xmlns:a14="http://schemas.microsoft.com/office/drawing/2010/main">
                <a:solidFill>
                  <a:srgbClr val="FFFFFF"/>
                </a:solidFill>
              </a14:hiddenFill>
            </a:ext>
          </a:extLst>
        </p:spPr>
      </p:pic>
      <p:pic>
        <p:nvPicPr>
          <p:cNvPr id="19" name="Picture 3" descr="F:\Design\RSM presentations\CRPPH March 2017\worker.png">
            <a:extLst>
              <a:ext uri="{FF2B5EF4-FFF2-40B4-BE49-F238E27FC236}">
                <a16:creationId xmlns:a16="http://schemas.microsoft.com/office/drawing/2014/main" id="{8F36601C-D4F7-4533-98B2-96CE514B9198}"/>
              </a:ext>
            </a:extLst>
          </p:cNvPr>
          <p:cNvPicPr>
            <a:picLocks noChangeAspect="1" noChangeArrowheads="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915406" y="4213323"/>
            <a:ext cx="350859" cy="392494"/>
          </a:xfrm>
          <a:prstGeom prst="ellipse">
            <a:avLst/>
          </a:prstGeom>
          <a:noFill/>
          <a:extLst>
            <a:ext uri="{909E8E84-426E-40DD-AFC4-6F175D3DCCD1}">
              <a14:hiddenFill xmlns:a14="http://schemas.microsoft.com/office/drawing/2010/main">
                <a:solidFill>
                  <a:srgbClr val="FFFFFF"/>
                </a:solidFill>
              </a14:hiddenFill>
            </a:ext>
          </a:extLst>
        </p:spPr>
      </p:pic>
      <p:sp>
        <p:nvSpPr>
          <p:cNvPr id="20" name="Text Box 6">
            <a:extLst>
              <a:ext uri="{FF2B5EF4-FFF2-40B4-BE49-F238E27FC236}">
                <a16:creationId xmlns:a16="http://schemas.microsoft.com/office/drawing/2014/main" id="{C66146D6-F380-4604-B477-8F32106A8361}"/>
              </a:ext>
            </a:extLst>
          </p:cNvPr>
          <p:cNvSpPr txBox="1">
            <a:spLocks noChangeArrowheads="1"/>
          </p:cNvSpPr>
          <p:nvPr/>
        </p:nvSpPr>
        <p:spPr bwMode="auto">
          <a:xfrm>
            <a:off x="7426869" y="4339865"/>
            <a:ext cx="1368152" cy="275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folHlink"/>
              </a:buClr>
              <a:buSzPct val="110000"/>
              <a:buChar char="•"/>
              <a:defRPr sz="3200">
                <a:solidFill>
                  <a:schemeClr val="tx2"/>
                </a:solidFill>
                <a:latin typeface="Arial" charset="0"/>
              </a:defRPr>
            </a:lvl1pPr>
            <a:lvl2pPr marL="742950" indent="-285750" eaLnBrk="0" hangingPunct="0">
              <a:spcBef>
                <a:spcPct val="20000"/>
              </a:spcBef>
              <a:buClr>
                <a:schemeClr val="folHlink"/>
              </a:buClr>
              <a:buSzPct val="110000"/>
              <a:buChar char="•"/>
              <a:defRPr sz="2800">
                <a:solidFill>
                  <a:schemeClr val="tx2"/>
                </a:solidFill>
                <a:latin typeface="Arial" charset="0"/>
              </a:defRPr>
            </a:lvl2pPr>
            <a:lvl3pPr marL="1143000" indent="-228600" eaLnBrk="0" hangingPunct="0">
              <a:spcBef>
                <a:spcPct val="20000"/>
              </a:spcBef>
              <a:buClr>
                <a:schemeClr val="folHlink"/>
              </a:buClr>
              <a:buSzPct val="110000"/>
              <a:buChar char="•"/>
              <a:defRPr sz="2400">
                <a:solidFill>
                  <a:schemeClr val="tx2"/>
                </a:solidFill>
                <a:latin typeface="Arial" charset="0"/>
              </a:defRPr>
            </a:lvl3pPr>
            <a:lvl4pPr marL="1600200" indent="-228600" eaLnBrk="0" hangingPunct="0">
              <a:spcBef>
                <a:spcPct val="20000"/>
              </a:spcBef>
              <a:buClr>
                <a:schemeClr val="folHlink"/>
              </a:buClr>
              <a:buSzPct val="110000"/>
              <a:buChar char="•"/>
              <a:defRPr sz="2400">
                <a:solidFill>
                  <a:schemeClr val="tx2"/>
                </a:solidFill>
                <a:latin typeface="Arial" charset="0"/>
              </a:defRPr>
            </a:lvl4pPr>
            <a:lvl5pPr marL="2057400" indent="-228600" eaLnBrk="0" hangingPunct="0">
              <a:spcBef>
                <a:spcPct val="20000"/>
              </a:spcBef>
              <a:buClr>
                <a:schemeClr val="folHlink"/>
              </a:buClr>
              <a:buSzPct val="110000"/>
              <a:buChar char="•"/>
              <a:defRPr sz="2400">
                <a:solidFill>
                  <a:schemeClr val="tx2"/>
                </a:solidFill>
                <a:latin typeface="Arial"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9pPr>
          </a:lstStyle>
          <a:p>
            <a:pPr eaLnBrk="1" hangingPunct="1">
              <a:lnSpc>
                <a:spcPct val="85000"/>
              </a:lnSpc>
              <a:spcBef>
                <a:spcPct val="0"/>
              </a:spcBef>
              <a:buClr>
                <a:srgbClr val="99CCFF"/>
              </a:buClr>
              <a:buFontTx/>
              <a:buNone/>
            </a:pPr>
            <a:r>
              <a:rPr lang="en-US" altLang="en-US" sz="1400" b="1" dirty="0">
                <a:solidFill>
                  <a:schemeClr val="tx1"/>
                </a:solidFill>
                <a:latin typeface="Calibri" panose="020F0502020204030204" pitchFamily="34" charset="0"/>
                <a:cs typeface="Calibri" panose="020F0502020204030204" pitchFamily="34" charset="0"/>
              </a:rPr>
              <a:t>Occupational</a:t>
            </a:r>
          </a:p>
        </p:txBody>
      </p:sp>
      <p:sp>
        <p:nvSpPr>
          <p:cNvPr id="21" name="Text Box 6">
            <a:extLst>
              <a:ext uri="{FF2B5EF4-FFF2-40B4-BE49-F238E27FC236}">
                <a16:creationId xmlns:a16="http://schemas.microsoft.com/office/drawing/2014/main" id="{051396ED-FCBF-408D-9EC7-697D448AFAC8}"/>
              </a:ext>
            </a:extLst>
          </p:cNvPr>
          <p:cNvSpPr txBox="1">
            <a:spLocks noChangeArrowheads="1"/>
          </p:cNvSpPr>
          <p:nvPr/>
        </p:nvSpPr>
        <p:spPr bwMode="auto">
          <a:xfrm>
            <a:off x="7426869" y="4839599"/>
            <a:ext cx="1368152" cy="275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folHlink"/>
              </a:buClr>
              <a:buSzPct val="110000"/>
              <a:buChar char="•"/>
              <a:defRPr sz="3200">
                <a:solidFill>
                  <a:schemeClr val="tx2"/>
                </a:solidFill>
                <a:latin typeface="Arial" charset="0"/>
              </a:defRPr>
            </a:lvl1pPr>
            <a:lvl2pPr marL="742950" indent="-285750" eaLnBrk="0" hangingPunct="0">
              <a:spcBef>
                <a:spcPct val="20000"/>
              </a:spcBef>
              <a:buClr>
                <a:schemeClr val="folHlink"/>
              </a:buClr>
              <a:buSzPct val="110000"/>
              <a:buChar char="•"/>
              <a:defRPr sz="2800">
                <a:solidFill>
                  <a:schemeClr val="tx2"/>
                </a:solidFill>
                <a:latin typeface="Arial" charset="0"/>
              </a:defRPr>
            </a:lvl2pPr>
            <a:lvl3pPr marL="1143000" indent="-228600" eaLnBrk="0" hangingPunct="0">
              <a:spcBef>
                <a:spcPct val="20000"/>
              </a:spcBef>
              <a:buClr>
                <a:schemeClr val="folHlink"/>
              </a:buClr>
              <a:buSzPct val="110000"/>
              <a:buChar char="•"/>
              <a:defRPr sz="2400">
                <a:solidFill>
                  <a:schemeClr val="tx2"/>
                </a:solidFill>
                <a:latin typeface="Arial" charset="0"/>
              </a:defRPr>
            </a:lvl3pPr>
            <a:lvl4pPr marL="1600200" indent="-228600" eaLnBrk="0" hangingPunct="0">
              <a:spcBef>
                <a:spcPct val="20000"/>
              </a:spcBef>
              <a:buClr>
                <a:schemeClr val="folHlink"/>
              </a:buClr>
              <a:buSzPct val="110000"/>
              <a:buChar char="•"/>
              <a:defRPr sz="2400">
                <a:solidFill>
                  <a:schemeClr val="tx2"/>
                </a:solidFill>
                <a:latin typeface="Arial" charset="0"/>
              </a:defRPr>
            </a:lvl4pPr>
            <a:lvl5pPr marL="2057400" indent="-228600" eaLnBrk="0" hangingPunct="0">
              <a:spcBef>
                <a:spcPct val="20000"/>
              </a:spcBef>
              <a:buClr>
                <a:schemeClr val="folHlink"/>
              </a:buClr>
              <a:buSzPct val="110000"/>
              <a:buChar char="•"/>
              <a:defRPr sz="2400">
                <a:solidFill>
                  <a:schemeClr val="tx2"/>
                </a:solidFill>
                <a:latin typeface="Arial"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9pPr>
          </a:lstStyle>
          <a:p>
            <a:pPr eaLnBrk="1" hangingPunct="1">
              <a:lnSpc>
                <a:spcPct val="85000"/>
              </a:lnSpc>
              <a:spcBef>
                <a:spcPct val="0"/>
              </a:spcBef>
              <a:buClr>
                <a:srgbClr val="99CCFF"/>
              </a:buClr>
              <a:buFontTx/>
              <a:buNone/>
            </a:pPr>
            <a:r>
              <a:rPr lang="en-US" altLang="en-US" sz="1400" b="1" dirty="0">
                <a:solidFill>
                  <a:schemeClr val="tx1"/>
                </a:solidFill>
                <a:latin typeface="Calibri" panose="020F0502020204030204" pitchFamily="34" charset="0"/>
                <a:cs typeface="Calibri" panose="020F0502020204030204" pitchFamily="34" charset="0"/>
              </a:rPr>
              <a:t>Public</a:t>
            </a:r>
          </a:p>
        </p:txBody>
      </p:sp>
      <p:sp>
        <p:nvSpPr>
          <p:cNvPr id="22" name="Text Box 6">
            <a:extLst>
              <a:ext uri="{FF2B5EF4-FFF2-40B4-BE49-F238E27FC236}">
                <a16:creationId xmlns:a16="http://schemas.microsoft.com/office/drawing/2014/main" id="{305F817C-C1FC-4CD6-B22A-3A1F3DFB9F82}"/>
              </a:ext>
            </a:extLst>
          </p:cNvPr>
          <p:cNvSpPr txBox="1">
            <a:spLocks noChangeArrowheads="1"/>
          </p:cNvSpPr>
          <p:nvPr/>
        </p:nvSpPr>
        <p:spPr bwMode="auto">
          <a:xfrm>
            <a:off x="286477" y="4301907"/>
            <a:ext cx="1368152" cy="45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folHlink"/>
              </a:buClr>
              <a:buSzPct val="110000"/>
              <a:buChar char="•"/>
              <a:defRPr sz="3200">
                <a:solidFill>
                  <a:schemeClr val="tx2"/>
                </a:solidFill>
                <a:latin typeface="Arial" charset="0"/>
              </a:defRPr>
            </a:lvl1pPr>
            <a:lvl2pPr marL="742950" indent="-285750" eaLnBrk="0" hangingPunct="0">
              <a:spcBef>
                <a:spcPct val="20000"/>
              </a:spcBef>
              <a:buClr>
                <a:schemeClr val="folHlink"/>
              </a:buClr>
              <a:buSzPct val="110000"/>
              <a:buChar char="•"/>
              <a:defRPr sz="2800">
                <a:solidFill>
                  <a:schemeClr val="tx2"/>
                </a:solidFill>
                <a:latin typeface="Arial" charset="0"/>
              </a:defRPr>
            </a:lvl2pPr>
            <a:lvl3pPr marL="1143000" indent="-228600" eaLnBrk="0" hangingPunct="0">
              <a:spcBef>
                <a:spcPct val="20000"/>
              </a:spcBef>
              <a:buClr>
                <a:schemeClr val="folHlink"/>
              </a:buClr>
              <a:buSzPct val="110000"/>
              <a:buChar char="•"/>
              <a:defRPr sz="2400">
                <a:solidFill>
                  <a:schemeClr val="tx2"/>
                </a:solidFill>
                <a:latin typeface="Arial" charset="0"/>
              </a:defRPr>
            </a:lvl3pPr>
            <a:lvl4pPr marL="1600200" indent="-228600" eaLnBrk="0" hangingPunct="0">
              <a:spcBef>
                <a:spcPct val="20000"/>
              </a:spcBef>
              <a:buClr>
                <a:schemeClr val="folHlink"/>
              </a:buClr>
              <a:buSzPct val="110000"/>
              <a:buChar char="•"/>
              <a:defRPr sz="2400">
                <a:solidFill>
                  <a:schemeClr val="tx2"/>
                </a:solidFill>
                <a:latin typeface="Arial" charset="0"/>
              </a:defRPr>
            </a:lvl4pPr>
            <a:lvl5pPr marL="2057400" indent="-228600" eaLnBrk="0" hangingPunct="0">
              <a:spcBef>
                <a:spcPct val="20000"/>
              </a:spcBef>
              <a:buClr>
                <a:schemeClr val="folHlink"/>
              </a:buClr>
              <a:buSzPct val="110000"/>
              <a:buChar char="•"/>
              <a:defRPr sz="2400">
                <a:solidFill>
                  <a:schemeClr val="tx2"/>
                </a:solidFill>
                <a:latin typeface="Arial"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9pPr>
          </a:lstStyle>
          <a:p>
            <a:pPr eaLnBrk="1" hangingPunct="1">
              <a:lnSpc>
                <a:spcPct val="85000"/>
              </a:lnSpc>
              <a:spcBef>
                <a:spcPct val="0"/>
              </a:spcBef>
              <a:buClr>
                <a:srgbClr val="99CCFF"/>
              </a:buClr>
              <a:buFontTx/>
              <a:buNone/>
            </a:pPr>
            <a:r>
              <a:rPr lang="en-US" altLang="en-US" sz="1400" b="1" dirty="0">
                <a:solidFill>
                  <a:schemeClr val="tx1"/>
                </a:solidFill>
                <a:latin typeface="Calibri" panose="020F0502020204030204" pitchFamily="34" charset="0"/>
                <a:cs typeface="Calibri" panose="020F0502020204030204" pitchFamily="34" charset="0"/>
              </a:rPr>
              <a:t>Categories of </a:t>
            </a:r>
          </a:p>
          <a:p>
            <a:pPr eaLnBrk="1" hangingPunct="1">
              <a:lnSpc>
                <a:spcPct val="85000"/>
              </a:lnSpc>
              <a:spcBef>
                <a:spcPct val="0"/>
              </a:spcBef>
              <a:buClr>
                <a:srgbClr val="99CCFF"/>
              </a:buClr>
              <a:buFontTx/>
              <a:buNone/>
            </a:pPr>
            <a:r>
              <a:rPr lang="en-US" altLang="en-US" sz="1400" b="1" dirty="0">
                <a:solidFill>
                  <a:schemeClr val="tx1"/>
                </a:solidFill>
                <a:latin typeface="Calibri" panose="020F0502020204030204" pitchFamily="34" charset="0"/>
                <a:cs typeface="Calibri" panose="020F0502020204030204" pitchFamily="34" charset="0"/>
              </a:rPr>
              <a:t>exposure</a:t>
            </a:r>
          </a:p>
        </p:txBody>
      </p:sp>
      <p:grpSp>
        <p:nvGrpSpPr>
          <p:cNvPr id="23" name="Group 22">
            <a:extLst>
              <a:ext uri="{FF2B5EF4-FFF2-40B4-BE49-F238E27FC236}">
                <a16:creationId xmlns:a16="http://schemas.microsoft.com/office/drawing/2014/main" id="{5D4AE34D-49C6-452D-A16F-DED9A57CFE8D}"/>
              </a:ext>
            </a:extLst>
          </p:cNvPr>
          <p:cNvGrpSpPr/>
          <p:nvPr/>
        </p:nvGrpSpPr>
        <p:grpSpPr>
          <a:xfrm>
            <a:off x="218661" y="1944030"/>
            <a:ext cx="8712968" cy="2135495"/>
            <a:chOff x="179512" y="2053087"/>
            <a:chExt cx="8712968" cy="2135495"/>
          </a:xfrm>
        </p:grpSpPr>
        <p:sp>
          <p:nvSpPr>
            <p:cNvPr id="24" name="Rectangle 23">
              <a:extLst>
                <a:ext uri="{FF2B5EF4-FFF2-40B4-BE49-F238E27FC236}">
                  <a16:creationId xmlns:a16="http://schemas.microsoft.com/office/drawing/2014/main" id="{0E6766CA-C84F-40A9-9A38-A109FBA0EA81}"/>
                </a:ext>
              </a:extLst>
            </p:cNvPr>
            <p:cNvSpPr/>
            <p:nvPr/>
          </p:nvSpPr>
          <p:spPr>
            <a:xfrm>
              <a:off x="179512" y="2060848"/>
              <a:ext cx="1503784" cy="1728192"/>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alibri" panose="020F0502020204030204" pitchFamily="34" charset="0"/>
                <a:cs typeface="Calibri" panose="020F0502020204030204" pitchFamily="34" charset="0"/>
              </a:endParaRPr>
            </a:p>
          </p:txBody>
        </p:sp>
        <p:sp>
          <p:nvSpPr>
            <p:cNvPr id="25" name="Rectangle 24">
              <a:extLst>
                <a:ext uri="{FF2B5EF4-FFF2-40B4-BE49-F238E27FC236}">
                  <a16:creationId xmlns:a16="http://schemas.microsoft.com/office/drawing/2014/main" id="{B0424202-C37A-47CA-BFDD-AE46783CA44F}"/>
                </a:ext>
              </a:extLst>
            </p:cNvPr>
            <p:cNvSpPr/>
            <p:nvPr/>
          </p:nvSpPr>
          <p:spPr>
            <a:xfrm>
              <a:off x="1979712" y="2053087"/>
              <a:ext cx="2088232" cy="1728192"/>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alibri" panose="020F0502020204030204" pitchFamily="34" charset="0"/>
                <a:cs typeface="Calibri" panose="020F0502020204030204" pitchFamily="34" charset="0"/>
              </a:endParaRPr>
            </a:p>
          </p:txBody>
        </p:sp>
        <p:sp>
          <p:nvSpPr>
            <p:cNvPr id="26" name="Rectangle 25">
              <a:extLst>
                <a:ext uri="{FF2B5EF4-FFF2-40B4-BE49-F238E27FC236}">
                  <a16:creationId xmlns:a16="http://schemas.microsoft.com/office/drawing/2014/main" id="{832ABDE9-1DC1-4C5D-A2A2-A967626D2D8D}"/>
                </a:ext>
              </a:extLst>
            </p:cNvPr>
            <p:cNvSpPr/>
            <p:nvPr/>
          </p:nvSpPr>
          <p:spPr>
            <a:xfrm>
              <a:off x="4355976" y="2053087"/>
              <a:ext cx="2088232" cy="1728192"/>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alibri" panose="020F0502020204030204" pitchFamily="34" charset="0"/>
                <a:cs typeface="Calibri" panose="020F0502020204030204" pitchFamily="34" charset="0"/>
              </a:endParaRPr>
            </a:p>
          </p:txBody>
        </p:sp>
        <p:sp>
          <p:nvSpPr>
            <p:cNvPr id="27" name="Rectangle 26">
              <a:extLst>
                <a:ext uri="{FF2B5EF4-FFF2-40B4-BE49-F238E27FC236}">
                  <a16:creationId xmlns:a16="http://schemas.microsoft.com/office/drawing/2014/main" id="{E7B209C9-7051-4C25-ADBE-4A298F3A3201}"/>
                </a:ext>
              </a:extLst>
            </p:cNvPr>
            <p:cNvSpPr/>
            <p:nvPr/>
          </p:nvSpPr>
          <p:spPr>
            <a:xfrm>
              <a:off x="6804248" y="2053087"/>
              <a:ext cx="2088232" cy="1728192"/>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alibri" panose="020F0502020204030204" pitchFamily="34" charset="0"/>
                <a:cs typeface="Calibri" panose="020F0502020204030204" pitchFamily="34" charset="0"/>
              </a:endParaRPr>
            </a:p>
          </p:txBody>
        </p:sp>
        <p:cxnSp>
          <p:nvCxnSpPr>
            <p:cNvPr id="28" name="Straight Arrow Connector 27">
              <a:extLst>
                <a:ext uri="{FF2B5EF4-FFF2-40B4-BE49-F238E27FC236}">
                  <a16:creationId xmlns:a16="http://schemas.microsoft.com/office/drawing/2014/main" id="{1118D38A-6807-4DCE-A960-0151C85A0532}"/>
                </a:ext>
              </a:extLst>
            </p:cNvPr>
            <p:cNvCxnSpPr/>
            <p:nvPr/>
          </p:nvCxnSpPr>
          <p:spPr>
            <a:xfrm>
              <a:off x="3023828" y="3789040"/>
              <a:ext cx="2027" cy="39604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4014D3E9-C559-4219-84D8-B190C1976047}"/>
                </a:ext>
              </a:extLst>
            </p:cNvPr>
            <p:cNvCxnSpPr/>
            <p:nvPr/>
          </p:nvCxnSpPr>
          <p:spPr>
            <a:xfrm>
              <a:off x="5410426" y="3792538"/>
              <a:ext cx="2027" cy="39604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4DC39620-4EBD-4411-89E1-AAB38B308331}"/>
                </a:ext>
              </a:extLst>
            </p:cNvPr>
            <p:cNvCxnSpPr/>
            <p:nvPr/>
          </p:nvCxnSpPr>
          <p:spPr>
            <a:xfrm>
              <a:off x="7956376" y="3781279"/>
              <a:ext cx="2027" cy="39604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1" name="Text Box 6">
              <a:extLst>
                <a:ext uri="{FF2B5EF4-FFF2-40B4-BE49-F238E27FC236}">
                  <a16:creationId xmlns:a16="http://schemas.microsoft.com/office/drawing/2014/main" id="{5FBE017E-8AC6-45F9-A439-AAC9D68EA536}"/>
                </a:ext>
              </a:extLst>
            </p:cNvPr>
            <p:cNvSpPr txBox="1">
              <a:spLocks noChangeArrowheads="1"/>
            </p:cNvSpPr>
            <p:nvPr/>
          </p:nvSpPr>
          <p:spPr bwMode="auto">
            <a:xfrm>
              <a:off x="247328" y="2348880"/>
              <a:ext cx="1368152" cy="641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folHlink"/>
                </a:buClr>
                <a:buSzPct val="110000"/>
                <a:buChar char="•"/>
                <a:defRPr sz="3200">
                  <a:solidFill>
                    <a:schemeClr val="tx2"/>
                  </a:solidFill>
                  <a:latin typeface="Arial" charset="0"/>
                </a:defRPr>
              </a:lvl1pPr>
              <a:lvl2pPr marL="742950" indent="-285750" eaLnBrk="0" hangingPunct="0">
                <a:spcBef>
                  <a:spcPct val="20000"/>
                </a:spcBef>
                <a:buClr>
                  <a:schemeClr val="folHlink"/>
                </a:buClr>
                <a:buSzPct val="110000"/>
                <a:buChar char="•"/>
                <a:defRPr sz="2800">
                  <a:solidFill>
                    <a:schemeClr val="tx2"/>
                  </a:solidFill>
                  <a:latin typeface="Arial" charset="0"/>
                </a:defRPr>
              </a:lvl2pPr>
              <a:lvl3pPr marL="1143000" indent="-228600" eaLnBrk="0" hangingPunct="0">
                <a:spcBef>
                  <a:spcPct val="20000"/>
                </a:spcBef>
                <a:buClr>
                  <a:schemeClr val="folHlink"/>
                </a:buClr>
                <a:buSzPct val="110000"/>
                <a:buChar char="•"/>
                <a:defRPr sz="2400">
                  <a:solidFill>
                    <a:schemeClr val="tx2"/>
                  </a:solidFill>
                  <a:latin typeface="Arial" charset="0"/>
                </a:defRPr>
              </a:lvl3pPr>
              <a:lvl4pPr marL="1600200" indent="-228600" eaLnBrk="0" hangingPunct="0">
                <a:spcBef>
                  <a:spcPct val="20000"/>
                </a:spcBef>
                <a:buClr>
                  <a:schemeClr val="folHlink"/>
                </a:buClr>
                <a:buSzPct val="110000"/>
                <a:buChar char="•"/>
                <a:defRPr sz="2400">
                  <a:solidFill>
                    <a:schemeClr val="tx2"/>
                  </a:solidFill>
                  <a:latin typeface="Arial" charset="0"/>
                </a:defRPr>
              </a:lvl4pPr>
              <a:lvl5pPr marL="2057400" indent="-228600" eaLnBrk="0" hangingPunct="0">
                <a:spcBef>
                  <a:spcPct val="20000"/>
                </a:spcBef>
                <a:buClr>
                  <a:schemeClr val="folHlink"/>
                </a:buClr>
                <a:buSzPct val="110000"/>
                <a:buChar char="•"/>
                <a:defRPr sz="2400">
                  <a:solidFill>
                    <a:schemeClr val="tx2"/>
                  </a:solidFill>
                  <a:latin typeface="Arial"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9pPr>
            </a:lstStyle>
            <a:p>
              <a:pPr eaLnBrk="1" hangingPunct="1">
                <a:lnSpc>
                  <a:spcPct val="85000"/>
                </a:lnSpc>
                <a:spcBef>
                  <a:spcPct val="0"/>
                </a:spcBef>
                <a:buClr>
                  <a:srgbClr val="99CCFF"/>
                </a:buClr>
                <a:buFontTx/>
                <a:buNone/>
              </a:pPr>
              <a:r>
                <a:rPr lang="en-US" altLang="en-US" sz="1400" dirty="0">
                  <a:solidFill>
                    <a:schemeClr val="tx1"/>
                  </a:solidFill>
                  <a:latin typeface="Calibri" panose="020F0502020204030204" pitchFamily="34" charset="0"/>
                  <a:cs typeface="Calibri" panose="020F0502020204030204" pitchFamily="34" charset="0"/>
                </a:rPr>
                <a:t>Types of </a:t>
              </a:r>
            </a:p>
            <a:p>
              <a:pPr eaLnBrk="1" hangingPunct="1">
                <a:lnSpc>
                  <a:spcPct val="85000"/>
                </a:lnSpc>
                <a:spcBef>
                  <a:spcPct val="0"/>
                </a:spcBef>
                <a:buClr>
                  <a:srgbClr val="99CCFF"/>
                </a:buClr>
                <a:buFontTx/>
                <a:buNone/>
              </a:pPr>
              <a:r>
                <a:rPr lang="en-US" altLang="en-US" sz="1400" dirty="0">
                  <a:solidFill>
                    <a:schemeClr val="tx1"/>
                  </a:solidFill>
                  <a:latin typeface="Calibri" panose="020F0502020204030204" pitchFamily="34" charset="0"/>
                  <a:cs typeface="Calibri" panose="020F0502020204030204" pitchFamily="34" charset="0"/>
                </a:rPr>
                <a:t>exposure </a:t>
              </a:r>
            </a:p>
            <a:p>
              <a:pPr eaLnBrk="1" hangingPunct="1">
                <a:lnSpc>
                  <a:spcPct val="85000"/>
                </a:lnSpc>
                <a:spcBef>
                  <a:spcPct val="0"/>
                </a:spcBef>
                <a:buClr>
                  <a:srgbClr val="99CCFF"/>
                </a:buClr>
                <a:buFontTx/>
                <a:buNone/>
              </a:pPr>
              <a:r>
                <a:rPr lang="en-US" altLang="en-US" sz="1400" dirty="0">
                  <a:solidFill>
                    <a:schemeClr val="tx1"/>
                  </a:solidFill>
                  <a:latin typeface="Calibri" panose="020F0502020204030204" pitchFamily="34" charset="0"/>
                  <a:cs typeface="Calibri" panose="020F0502020204030204" pitchFamily="34" charset="0"/>
                </a:rPr>
                <a:t>situations</a:t>
              </a:r>
            </a:p>
          </p:txBody>
        </p:sp>
        <p:sp>
          <p:nvSpPr>
            <p:cNvPr id="32" name="Text Box 6">
              <a:extLst>
                <a:ext uri="{FF2B5EF4-FFF2-40B4-BE49-F238E27FC236}">
                  <a16:creationId xmlns:a16="http://schemas.microsoft.com/office/drawing/2014/main" id="{96C5E5B7-3BA1-419C-ABC5-D0919720A602}"/>
                </a:ext>
              </a:extLst>
            </p:cNvPr>
            <p:cNvSpPr txBox="1">
              <a:spLocks noChangeArrowheads="1"/>
            </p:cNvSpPr>
            <p:nvPr/>
          </p:nvSpPr>
          <p:spPr bwMode="auto">
            <a:xfrm>
              <a:off x="2054934" y="2348880"/>
              <a:ext cx="1868993" cy="45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folHlink"/>
                </a:buClr>
                <a:buSzPct val="110000"/>
                <a:buChar char="•"/>
                <a:defRPr sz="3200">
                  <a:solidFill>
                    <a:schemeClr val="tx2"/>
                  </a:solidFill>
                  <a:latin typeface="Arial" charset="0"/>
                </a:defRPr>
              </a:lvl1pPr>
              <a:lvl2pPr marL="742950" indent="-285750" eaLnBrk="0" hangingPunct="0">
                <a:spcBef>
                  <a:spcPct val="20000"/>
                </a:spcBef>
                <a:buClr>
                  <a:schemeClr val="folHlink"/>
                </a:buClr>
                <a:buSzPct val="110000"/>
                <a:buChar char="•"/>
                <a:defRPr sz="2800">
                  <a:solidFill>
                    <a:schemeClr val="tx2"/>
                  </a:solidFill>
                  <a:latin typeface="Arial" charset="0"/>
                </a:defRPr>
              </a:lvl2pPr>
              <a:lvl3pPr marL="1143000" indent="-228600" eaLnBrk="0" hangingPunct="0">
                <a:spcBef>
                  <a:spcPct val="20000"/>
                </a:spcBef>
                <a:buClr>
                  <a:schemeClr val="folHlink"/>
                </a:buClr>
                <a:buSzPct val="110000"/>
                <a:buChar char="•"/>
                <a:defRPr sz="2400">
                  <a:solidFill>
                    <a:schemeClr val="tx2"/>
                  </a:solidFill>
                  <a:latin typeface="Arial" charset="0"/>
                </a:defRPr>
              </a:lvl3pPr>
              <a:lvl4pPr marL="1600200" indent="-228600" eaLnBrk="0" hangingPunct="0">
                <a:spcBef>
                  <a:spcPct val="20000"/>
                </a:spcBef>
                <a:buClr>
                  <a:schemeClr val="folHlink"/>
                </a:buClr>
                <a:buSzPct val="110000"/>
                <a:buChar char="•"/>
                <a:defRPr sz="2400">
                  <a:solidFill>
                    <a:schemeClr val="tx2"/>
                  </a:solidFill>
                  <a:latin typeface="Arial" charset="0"/>
                </a:defRPr>
              </a:lvl4pPr>
              <a:lvl5pPr marL="2057400" indent="-228600" eaLnBrk="0" hangingPunct="0">
                <a:spcBef>
                  <a:spcPct val="20000"/>
                </a:spcBef>
                <a:buClr>
                  <a:schemeClr val="folHlink"/>
                </a:buClr>
                <a:buSzPct val="110000"/>
                <a:buChar char="•"/>
                <a:defRPr sz="2400">
                  <a:solidFill>
                    <a:schemeClr val="tx2"/>
                  </a:solidFill>
                  <a:latin typeface="Arial"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9pPr>
            </a:lstStyle>
            <a:p>
              <a:pPr eaLnBrk="1" hangingPunct="1">
                <a:lnSpc>
                  <a:spcPct val="85000"/>
                </a:lnSpc>
                <a:spcBef>
                  <a:spcPct val="0"/>
                </a:spcBef>
                <a:buClr>
                  <a:srgbClr val="99CCFF"/>
                </a:buClr>
                <a:buFontTx/>
                <a:buNone/>
              </a:pPr>
              <a:r>
                <a:rPr lang="en-US" altLang="en-US" sz="1400" dirty="0">
                  <a:solidFill>
                    <a:schemeClr val="tx1"/>
                  </a:solidFill>
                  <a:latin typeface="Calibri" panose="020F0502020204030204" pitchFamily="34" charset="0"/>
                  <a:cs typeface="Calibri" panose="020F0502020204030204" pitchFamily="34" charset="0"/>
                </a:rPr>
                <a:t>Planned exposure </a:t>
              </a:r>
            </a:p>
            <a:p>
              <a:pPr eaLnBrk="1" hangingPunct="1">
                <a:lnSpc>
                  <a:spcPct val="85000"/>
                </a:lnSpc>
                <a:spcBef>
                  <a:spcPct val="0"/>
                </a:spcBef>
                <a:buClr>
                  <a:srgbClr val="99CCFF"/>
                </a:buClr>
                <a:buFontTx/>
                <a:buNone/>
              </a:pPr>
              <a:r>
                <a:rPr lang="en-US" altLang="en-US" sz="1400" dirty="0">
                  <a:solidFill>
                    <a:schemeClr val="tx1"/>
                  </a:solidFill>
                  <a:latin typeface="Calibri" panose="020F0502020204030204" pitchFamily="34" charset="0"/>
                  <a:cs typeface="Calibri" panose="020F0502020204030204" pitchFamily="34" charset="0"/>
                </a:rPr>
                <a:t>situation</a:t>
              </a:r>
            </a:p>
          </p:txBody>
        </p:sp>
        <p:sp>
          <p:nvSpPr>
            <p:cNvPr id="33" name="Text Box 6">
              <a:extLst>
                <a:ext uri="{FF2B5EF4-FFF2-40B4-BE49-F238E27FC236}">
                  <a16:creationId xmlns:a16="http://schemas.microsoft.com/office/drawing/2014/main" id="{8EBCB664-3DD3-4A00-BC0E-7DBD3C309271}"/>
                </a:ext>
              </a:extLst>
            </p:cNvPr>
            <p:cNvSpPr txBox="1">
              <a:spLocks noChangeArrowheads="1"/>
            </p:cNvSpPr>
            <p:nvPr/>
          </p:nvSpPr>
          <p:spPr bwMode="auto">
            <a:xfrm>
              <a:off x="4435392" y="2357126"/>
              <a:ext cx="1873606" cy="45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folHlink"/>
                </a:buClr>
                <a:buSzPct val="110000"/>
                <a:buChar char="•"/>
                <a:defRPr sz="3200">
                  <a:solidFill>
                    <a:schemeClr val="tx2"/>
                  </a:solidFill>
                  <a:latin typeface="Arial" charset="0"/>
                </a:defRPr>
              </a:lvl1pPr>
              <a:lvl2pPr marL="742950" indent="-285750" eaLnBrk="0" hangingPunct="0">
                <a:spcBef>
                  <a:spcPct val="20000"/>
                </a:spcBef>
                <a:buClr>
                  <a:schemeClr val="folHlink"/>
                </a:buClr>
                <a:buSzPct val="110000"/>
                <a:buChar char="•"/>
                <a:defRPr sz="2800">
                  <a:solidFill>
                    <a:schemeClr val="tx2"/>
                  </a:solidFill>
                  <a:latin typeface="Arial" charset="0"/>
                </a:defRPr>
              </a:lvl2pPr>
              <a:lvl3pPr marL="1143000" indent="-228600" eaLnBrk="0" hangingPunct="0">
                <a:spcBef>
                  <a:spcPct val="20000"/>
                </a:spcBef>
                <a:buClr>
                  <a:schemeClr val="folHlink"/>
                </a:buClr>
                <a:buSzPct val="110000"/>
                <a:buChar char="•"/>
                <a:defRPr sz="2400">
                  <a:solidFill>
                    <a:schemeClr val="tx2"/>
                  </a:solidFill>
                  <a:latin typeface="Arial" charset="0"/>
                </a:defRPr>
              </a:lvl3pPr>
              <a:lvl4pPr marL="1600200" indent="-228600" eaLnBrk="0" hangingPunct="0">
                <a:spcBef>
                  <a:spcPct val="20000"/>
                </a:spcBef>
                <a:buClr>
                  <a:schemeClr val="folHlink"/>
                </a:buClr>
                <a:buSzPct val="110000"/>
                <a:buChar char="•"/>
                <a:defRPr sz="2400">
                  <a:solidFill>
                    <a:schemeClr val="tx2"/>
                  </a:solidFill>
                  <a:latin typeface="Arial" charset="0"/>
                </a:defRPr>
              </a:lvl4pPr>
              <a:lvl5pPr marL="2057400" indent="-228600" eaLnBrk="0" hangingPunct="0">
                <a:spcBef>
                  <a:spcPct val="20000"/>
                </a:spcBef>
                <a:buClr>
                  <a:schemeClr val="folHlink"/>
                </a:buClr>
                <a:buSzPct val="110000"/>
                <a:buChar char="•"/>
                <a:defRPr sz="2400">
                  <a:solidFill>
                    <a:schemeClr val="tx2"/>
                  </a:solidFill>
                  <a:latin typeface="Arial"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9pPr>
            </a:lstStyle>
            <a:p>
              <a:pPr eaLnBrk="1" hangingPunct="1">
                <a:lnSpc>
                  <a:spcPct val="85000"/>
                </a:lnSpc>
                <a:spcBef>
                  <a:spcPct val="0"/>
                </a:spcBef>
                <a:buClr>
                  <a:srgbClr val="99CCFF"/>
                </a:buClr>
                <a:buFontTx/>
                <a:buNone/>
              </a:pPr>
              <a:r>
                <a:rPr lang="en-US" altLang="en-US" sz="1400" dirty="0">
                  <a:solidFill>
                    <a:schemeClr val="tx1"/>
                  </a:solidFill>
                  <a:latin typeface="Calibri" panose="020F0502020204030204" pitchFamily="34" charset="0"/>
                  <a:cs typeface="Calibri" panose="020F0502020204030204" pitchFamily="34" charset="0"/>
                </a:rPr>
                <a:t>Emergency exposure </a:t>
              </a:r>
            </a:p>
            <a:p>
              <a:pPr eaLnBrk="1" hangingPunct="1">
                <a:lnSpc>
                  <a:spcPct val="85000"/>
                </a:lnSpc>
                <a:spcBef>
                  <a:spcPct val="0"/>
                </a:spcBef>
                <a:buClr>
                  <a:srgbClr val="99CCFF"/>
                </a:buClr>
                <a:buFontTx/>
                <a:buNone/>
              </a:pPr>
              <a:r>
                <a:rPr lang="en-US" altLang="en-US" sz="1400" dirty="0">
                  <a:solidFill>
                    <a:schemeClr val="tx1"/>
                  </a:solidFill>
                  <a:latin typeface="Calibri" panose="020F0502020204030204" pitchFamily="34" charset="0"/>
                  <a:cs typeface="Calibri" panose="020F0502020204030204" pitchFamily="34" charset="0"/>
                </a:rPr>
                <a:t>situation</a:t>
              </a:r>
            </a:p>
          </p:txBody>
        </p:sp>
        <p:sp>
          <p:nvSpPr>
            <p:cNvPr id="34" name="Text Box 6">
              <a:extLst>
                <a:ext uri="{FF2B5EF4-FFF2-40B4-BE49-F238E27FC236}">
                  <a16:creationId xmlns:a16="http://schemas.microsoft.com/office/drawing/2014/main" id="{38E952A7-B399-4934-B981-FDC7094BFFAB}"/>
                </a:ext>
              </a:extLst>
            </p:cNvPr>
            <p:cNvSpPr txBox="1">
              <a:spLocks noChangeArrowheads="1"/>
            </p:cNvSpPr>
            <p:nvPr/>
          </p:nvSpPr>
          <p:spPr bwMode="auto">
            <a:xfrm>
              <a:off x="6883664" y="2357126"/>
              <a:ext cx="1931694" cy="45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folHlink"/>
                </a:buClr>
                <a:buSzPct val="110000"/>
                <a:buChar char="•"/>
                <a:defRPr sz="3200">
                  <a:solidFill>
                    <a:schemeClr val="tx2"/>
                  </a:solidFill>
                  <a:latin typeface="Arial" charset="0"/>
                </a:defRPr>
              </a:lvl1pPr>
              <a:lvl2pPr marL="742950" indent="-285750" eaLnBrk="0" hangingPunct="0">
                <a:spcBef>
                  <a:spcPct val="20000"/>
                </a:spcBef>
                <a:buClr>
                  <a:schemeClr val="folHlink"/>
                </a:buClr>
                <a:buSzPct val="110000"/>
                <a:buChar char="•"/>
                <a:defRPr sz="2800">
                  <a:solidFill>
                    <a:schemeClr val="tx2"/>
                  </a:solidFill>
                  <a:latin typeface="Arial" charset="0"/>
                </a:defRPr>
              </a:lvl2pPr>
              <a:lvl3pPr marL="1143000" indent="-228600" eaLnBrk="0" hangingPunct="0">
                <a:spcBef>
                  <a:spcPct val="20000"/>
                </a:spcBef>
                <a:buClr>
                  <a:schemeClr val="folHlink"/>
                </a:buClr>
                <a:buSzPct val="110000"/>
                <a:buChar char="•"/>
                <a:defRPr sz="2400">
                  <a:solidFill>
                    <a:schemeClr val="tx2"/>
                  </a:solidFill>
                  <a:latin typeface="Arial" charset="0"/>
                </a:defRPr>
              </a:lvl3pPr>
              <a:lvl4pPr marL="1600200" indent="-228600" eaLnBrk="0" hangingPunct="0">
                <a:spcBef>
                  <a:spcPct val="20000"/>
                </a:spcBef>
                <a:buClr>
                  <a:schemeClr val="folHlink"/>
                </a:buClr>
                <a:buSzPct val="110000"/>
                <a:buChar char="•"/>
                <a:defRPr sz="2400">
                  <a:solidFill>
                    <a:schemeClr val="tx2"/>
                  </a:solidFill>
                  <a:latin typeface="Arial" charset="0"/>
                </a:defRPr>
              </a:lvl4pPr>
              <a:lvl5pPr marL="2057400" indent="-228600" eaLnBrk="0" hangingPunct="0">
                <a:spcBef>
                  <a:spcPct val="20000"/>
                </a:spcBef>
                <a:buClr>
                  <a:schemeClr val="folHlink"/>
                </a:buClr>
                <a:buSzPct val="110000"/>
                <a:buChar char="•"/>
                <a:defRPr sz="2400">
                  <a:solidFill>
                    <a:schemeClr val="tx2"/>
                  </a:solidFill>
                  <a:latin typeface="Arial"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9pPr>
            </a:lstStyle>
            <a:p>
              <a:pPr eaLnBrk="1" hangingPunct="1">
                <a:lnSpc>
                  <a:spcPct val="85000"/>
                </a:lnSpc>
                <a:spcBef>
                  <a:spcPct val="0"/>
                </a:spcBef>
                <a:buClr>
                  <a:srgbClr val="99CCFF"/>
                </a:buClr>
                <a:buFontTx/>
                <a:buNone/>
              </a:pPr>
              <a:r>
                <a:rPr lang="en-US" altLang="en-US" sz="1400" dirty="0">
                  <a:solidFill>
                    <a:schemeClr val="tx1"/>
                  </a:solidFill>
                  <a:latin typeface="Calibri" panose="020F0502020204030204" pitchFamily="34" charset="0"/>
                  <a:cs typeface="Calibri" panose="020F0502020204030204" pitchFamily="34" charset="0"/>
                </a:rPr>
                <a:t>Existing exposure </a:t>
              </a:r>
            </a:p>
            <a:p>
              <a:pPr eaLnBrk="1" hangingPunct="1">
                <a:lnSpc>
                  <a:spcPct val="85000"/>
                </a:lnSpc>
                <a:spcBef>
                  <a:spcPct val="0"/>
                </a:spcBef>
                <a:buClr>
                  <a:srgbClr val="99CCFF"/>
                </a:buClr>
                <a:buFontTx/>
                <a:buNone/>
              </a:pPr>
              <a:r>
                <a:rPr lang="en-US" altLang="en-US" sz="1400" dirty="0">
                  <a:solidFill>
                    <a:schemeClr val="tx1"/>
                  </a:solidFill>
                  <a:latin typeface="Calibri" panose="020F0502020204030204" pitchFamily="34" charset="0"/>
                  <a:cs typeface="Calibri" panose="020F0502020204030204" pitchFamily="34" charset="0"/>
                </a:rPr>
                <a:t>situation</a:t>
              </a:r>
            </a:p>
          </p:txBody>
        </p:sp>
        <p:pic>
          <p:nvPicPr>
            <p:cNvPr id="35" name="Picture 2" descr="F:\Presentations\18-05-AOCRP5\emergency-exit-2061497_1920.png">
              <a:extLst>
                <a:ext uri="{FF2B5EF4-FFF2-40B4-BE49-F238E27FC236}">
                  <a16:creationId xmlns:a16="http://schemas.microsoft.com/office/drawing/2014/main" id="{F4F7092A-8784-4091-B338-7FDB3EBD8E7B}"/>
                </a:ext>
              </a:extLst>
            </p:cNvPr>
            <p:cNvPicPr>
              <a:picLocks noChangeAspect="1" noChangeArrowheads="1"/>
            </p:cNvPicPr>
            <p:nvPr/>
          </p:nvPicPr>
          <p:blipFill>
            <a:blip r:embed="rId5"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966588" y="2831700"/>
              <a:ext cx="811214" cy="734887"/>
            </a:xfrm>
            <a:prstGeom prst="ellipse">
              <a:avLst/>
            </a:prstGeom>
            <a:noFill/>
            <a:extLst>
              <a:ext uri="{909E8E84-426E-40DD-AFC4-6F175D3DCCD1}">
                <a14:hiddenFill xmlns:a14="http://schemas.microsoft.com/office/drawing/2010/main">
                  <a:solidFill>
                    <a:srgbClr val="FFFFFF"/>
                  </a:solidFill>
                </a14:hiddenFill>
              </a:ext>
            </a:extLst>
          </p:spPr>
        </p:pic>
        <p:pic>
          <p:nvPicPr>
            <p:cNvPr id="36" name="Picture 3" descr="F:\Presentations\18-05-AOCRP5\security-1491514_640.png">
              <a:extLst>
                <a:ext uri="{FF2B5EF4-FFF2-40B4-BE49-F238E27FC236}">
                  <a16:creationId xmlns:a16="http://schemas.microsoft.com/office/drawing/2014/main" id="{FD621A7F-68B8-4443-9BE5-75DB850F844D}"/>
                </a:ext>
              </a:extLst>
            </p:cNvPr>
            <p:cNvPicPr>
              <a:picLocks noChangeAspect="1" noChangeArrowheads="1"/>
            </p:cNvPicPr>
            <p:nvPr/>
          </p:nvPicPr>
          <p:blipFill>
            <a:blip r:embed="rId6"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459849" y="2859956"/>
              <a:ext cx="777030" cy="746793"/>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5">
              <a:extLst>
                <a:ext uri="{FF2B5EF4-FFF2-40B4-BE49-F238E27FC236}">
                  <a16:creationId xmlns:a16="http://schemas.microsoft.com/office/drawing/2014/main" id="{3E5E0D51-8B19-4C42-BA33-31CF41893241}"/>
                </a:ext>
              </a:extLst>
            </p:cNvPr>
            <p:cNvPicPr>
              <a:picLocks noChangeAspect="1" noChangeArrowheads="1"/>
            </p:cNvPicPr>
            <p:nvPr/>
          </p:nvPicPr>
          <p:blipFill>
            <a:blip r:embed="rId7"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581097" y="2831700"/>
              <a:ext cx="816666" cy="803306"/>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8" name="Right Arrow 45">
            <a:extLst>
              <a:ext uri="{FF2B5EF4-FFF2-40B4-BE49-F238E27FC236}">
                <a16:creationId xmlns:a16="http://schemas.microsoft.com/office/drawing/2014/main" id="{FF358669-37EB-4B5A-B3C5-1E07AB44949D}"/>
              </a:ext>
            </a:extLst>
          </p:cNvPr>
          <p:cNvSpPr/>
          <p:nvPr/>
        </p:nvSpPr>
        <p:spPr>
          <a:xfrm flipH="1">
            <a:off x="4280835" y="1351834"/>
            <a:ext cx="4534244" cy="2318131"/>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vert="horz" rtlCol="0" anchor="ctr"/>
          <a:lstStyle/>
          <a:p>
            <a:pPr marL="457200" lvl="2"/>
            <a:r>
              <a:rPr lang="en-GB" sz="1400" i="1" dirty="0">
                <a:solidFill>
                  <a:schemeClr val="tx1"/>
                </a:solidFill>
                <a:latin typeface="Calibri" panose="020F0502020204030204" pitchFamily="34" charset="0"/>
                <a:cs typeface="Calibri" panose="020F0502020204030204" pitchFamily="34" charset="0"/>
              </a:rPr>
              <a:t>= </a:t>
            </a:r>
            <a:r>
              <a:rPr lang="en-GB" sz="1400" dirty="0">
                <a:solidFill>
                  <a:schemeClr val="tx1"/>
                </a:solidFill>
                <a:latin typeface="Calibri" panose="020F0502020204030204" pitchFamily="34" charset="0"/>
                <a:cs typeface="Calibri" panose="020F0502020204030204" pitchFamily="34" charset="0"/>
              </a:rPr>
              <a:t>exposure of workers incurred as a result of their work </a:t>
            </a:r>
            <a:r>
              <a:rPr lang="en-GB" sz="1400" i="1" dirty="0">
                <a:solidFill>
                  <a:schemeClr val="tx1"/>
                </a:solidFill>
                <a:latin typeface="Calibri" panose="020F0502020204030204" pitchFamily="34" charset="0"/>
                <a:cs typeface="Calibri" panose="020F0502020204030204" pitchFamily="34" charset="0"/>
              </a:rPr>
              <a:t>(</a:t>
            </a:r>
            <a:r>
              <a:rPr lang="en-CA" sz="1400" i="1" dirty="0">
                <a:solidFill>
                  <a:schemeClr val="tx1"/>
                </a:solidFill>
                <a:latin typeface="Calibri" panose="020F0502020204030204" pitchFamily="34" charset="0"/>
                <a:cs typeface="Calibri" panose="020F0502020204030204" pitchFamily="34" charset="0"/>
              </a:rPr>
              <a:t>with the exception of excluded exposures and exposures from exempt activities; medical exposure; and background)</a:t>
            </a:r>
          </a:p>
          <a:p>
            <a:pPr algn="ctr"/>
            <a:endParaRPr lang="en-GB" sz="1400" dirty="0">
              <a:latin typeface="Calibri" panose="020F0502020204030204" pitchFamily="34" charset="0"/>
              <a:cs typeface="Calibri" panose="020F0502020204030204" pitchFamily="34" charset="0"/>
            </a:endParaRPr>
          </a:p>
        </p:txBody>
      </p:sp>
      <p:sp>
        <p:nvSpPr>
          <p:cNvPr id="39" name="Right Arrow 48">
            <a:extLst>
              <a:ext uri="{FF2B5EF4-FFF2-40B4-BE49-F238E27FC236}">
                <a16:creationId xmlns:a16="http://schemas.microsoft.com/office/drawing/2014/main" id="{F1899611-0C8A-4BBF-A2C9-6B25BE6BEDBA}"/>
              </a:ext>
            </a:extLst>
          </p:cNvPr>
          <p:cNvSpPr/>
          <p:nvPr/>
        </p:nvSpPr>
        <p:spPr>
          <a:xfrm flipH="1">
            <a:off x="4317969" y="2946028"/>
            <a:ext cx="4534244" cy="2318131"/>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vert="horz" rtlCol="0" anchor="ctr"/>
          <a:lstStyle/>
          <a:p>
            <a:pPr marL="457200" lvl="2"/>
            <a:r>
              <a:rPr lang="en-GB" sz="1400" i="1" dirty="0">
                <a:solidFill>
                  <a:schemeClr val="tx1"/>
                </a:solidFill>
                <a:latin typeface="Calibri" panose="020F0502020204030204" pitchFamily="34" charset="0"/>
                <a:cs typeface="Calibri" panose="020F0502020204030204" pitchFamily="34" charset="0"/>
              </a:rPr>
              <a:t>= </a:t>
            </a:r>
            <a:r>
              <a:rPr lang="en-US" sz="1400" dirty="0">
                <a:solidFill>
                  <a:schemeClr val="tx1"/>
                </a:solidFill>
                <a:latin typeface="Calibri" panose="020F0502020204030204" pitchFamily="34" charset="0"/>
                <a:cs typeface="Calibri" panose="020F0502020204030204" pitchFamily="34" charset="0"/>
              </a:rPr>
              <a:t>all exposures of the public other than occupational exposures and medical exposures of patients</a:t>
            </a:r>
            <a:endParaRPr lang="en-GB" sz="1400" dirty="0">
              <a:latin typeface="Calibri" panose="020F0502020204030204" pitchFamily="34" charset="0"/>
              <a:cs typeface="Calibri" panose="020F0502020204030204" pitchFamily="34" charset="0"/>
            </a:endParaRPr>
          </a:p>
        </p:txBody>
      </p:sp>
      <p:sp>
        <p:nvSpPr>
          <p:cNvPr id="40" name="Right Arrow 51">
            <a:extLst>
              <a:ext uri="{FF2B5EF4-FFF2-40B4-BE49-F238E27FC236}">
                <a16:creationId xmlns:a16="http://schemas.microsoft.com/office/drawing/2014/main" id="{4B01C69C-579C-49B9-9041-403444DAF4DA}"/>
              </a:ext>
            </a:extLst>
          </p:cNvPr>
          <p:cNvSpPr/>
          <p:nvPr/>
        </p:nvSpPr>
        <p:spPr>
          <a:xfrm flipH="1">
            <a:off x="4325377" y="4445923"/>
            <a:ext cx="4534244" cy="2318131"/>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vert="horz" rtlCol="0" anchor="ctr"/>
          <a:lstStyle/>
          <a:p>
            <a:pPr marL="457200" lvl="2"/>
            <a:r>
              <a:rPr lang="en-GB" sz="1400" i="1" dirty="0">
                <a:solidFill>
                  <a:schemeClr val="tx1"/>
                </a:solidFill>
                <a:latin typeface="Calibri" panose="020F0502020204030204" pitchFamily="34" charset="0"/>
                <a:cs typeface="Calibri" panose="020F0502020204030204" pitchFamily="34" charset="0"/>
              </a:rPr>
              <a:t>= </a:t>
            </a:r>
            <a:r>
              <a:rPr lang="en-US" sz="1400" dirty="0">
                <a:solidFill>
                  <a:schemeClr val="tx1"/>
                </a:solidFill>
                <a:latin typeface="Calibri" panose="020F0502020204030204" pitchFamily="34" charset="0"/>
                <a:cs typeface="Calibri" panose="020F0502020204030204" pitchFamily="34" charset="0"/>
              </a:rPr>
              <a:t>incurred by patients as part of their own medical or dental diagnosis or treatment; volunteers helping in the support and comfort of patients; and biomedical research volunteers</a:t>
            </a:r>
            <a:endParaRPr lang="en-GB" sz="1400" dirty="0">
              <a:latin typeface="Calibri" panose="020F0502020204030204" pitchFamily="34" charset="0"/>
              <a:cs typeface="Calibri" panose="020F0502020204030204" pitchFamily="34" charset="0"/>
            </a:endParaRPr>
          </a:p>
        </p:txBody>
      </p:sp>
      <p:sp>
        <p:nvSpPr>
          <p:cNvPr id="41" name="TextBox 40">
            <a:extLst>
              <a:ext uri="{FF2B5EF4-FFF2-40B4-BE49-F238E27FC236}">
                <a16:creationId xmlns:a16="http://schemas.microsoft.com/office/drawing/2014/main" id="{39818F25-D9CC-4B78-B66F-6C482530F59D}"/>
              </a:ext>
            </a:extLst>
          </p:cNvPr>
          <p:cNvSpPr txBox="1"/>
          <p:nvPr/>
        </p:nvSpPr>
        <p:spPr>
          <a:xfrm>
            <a:off x="5423021" y="1447734"/>
            <a:ext cx="2370905" cy="369332"/>
          </a:xfrm>
          <a:prstGeom prst="rect">
            <a:avLst/>
          </a:prstGeom>
          <a:noFill/>
        </p:spPr>
        <p:txBody>
          <a:bodyPr wrap="none" rtlCol="0">
            <a:spAutoFit/>
          </a:bodyPr>
          <a:lstStyle/>
          <a:p>
            <a:r>
              <a:rPr lang="en-GB" b="1" dirty="0">
                <a:latin typeface="Calibri" panose="020F0502020204030204" pitchFamily="34" charset="0"/>
                <a:cs typeface="Calibri" panose="020F0502020204030204" pitchFamily="34" charset="0"/>
              </a:rPr>
              <a:t>Occupational exposure</a:t>
            </a:r>
          </a:p>
        </p:txBody>
      </p:sp>
      <p:sp>
        <p:nvSpPr>
          <p:cNvPr id="42" name="TextBox 41">
            <a:extLst>
              <a:ext uri="{FF2B5EF4-FFF2-40B4-BE49-F238E27FC236}">
                <a16:creationId xmlns:a16="http://schemas.microsoft.com/office/drawing/2014/main" id="{4C35EB0A-07AB-4D50-8BF1-0A8D6AF5D289}"/>
              </a:ext>
            </a:extLst>
          </p:cNvPr>
          <p:cNvSpPr txBox="1"/>
          <p:nvPr/>
        </p:nvSpPr>
        <p:spPr>
          <a:xfrm>
            <a:off x="5543394" y="3094626"/>
            <a:ext cx="1690143" cy="369332"/>
          </a:xfrm>
          <a:prstGeom prst="rect">
            <a:avLst/>
          </a:prstGeom>
          <a:noFill/>
        </p:spPr>
        <p:txBody>
          <a:bodyPr wrap="none" rtlCol="0">
            <a:spAutoFit/>
          </a:bodyPr>
          <a:lstStyle/>
          <a:p>
            <a:r>
              <a:rPr lang="en-GB" b="1" dirty="0">
                <a:latin typeface="Calibri" panose="020F0502020204030204" pitchFamily="34" charset="0"/>
                <a:cs typeface="Calibri" panose="020F0502020204030204" pitchFamily="34" charset="0"/>
              </a:rPr>
              <a:t>Public exposure</a:t>
            </a:r>
          </a:p>
        </p:txBody>
      </p:sp>
      <p:sp>
        <p:nvSpPr>
          <p:cNvPr id="43" name="TextBox 42">
            <a:extLst>
              <a:ext uri="{FF2B5EF4-FFF2-40B4-BE49-F238E27FC236}">
                <a16:creationId xmlns:a16="http://schemas.microsoft.com/office/drawing/2014/main" id="{0F36D1BA-DD09-4172-9BE2-AB37AF3C8A93}"/>
              </a:ext>
            </a:extLst>
          </p:cNvPr>
          <p:cNvSpPr txBox="1"/>
          <p:nvPr/>
        </p:nvSpPr>
        <p:spPr>
          <a:xfrm>
            <a:off x="5495029" y="4616086"/>
            <a:ext cx="1873141" cy="369332"/>
          </a:xfrm>
          <a:prstGeom prst="rect">
            <a:avLst/>
          </a:prstGeom>
          <a:noFill/>
        </p:spPr>
        <p:txBody>
          <a:bodyPr wrap="none" rtlCol="0">
            <a:spAutoFit/>
          </a:bodyPr>
          <a:lstStyle/>
          <a:p>
            <a:r>
              <a:rPr lang="en-GB" b="1" dirty="0">
                <a:latin typeface="Calibri" panose="020F0502020204030204" pitchFamily="34" charset="0"/>
                <a:cs typeface="Calibri" panose="020F0502020204030204" pitchFamily="34" charset="0"/>
              </a:rPr>
              <a:t>Medical exposure</a:t>
            </a:r>
          </a:p>
        </p:txBody>
      </p:sp>
      <p:grpSp>
        <p:nvGrpSpPr>
          <p:cNvPr id="44" name="Group 43">
            <a:extLst>
              <a:ext uri="{FF2B5EF4-FFF2-40B4-BE49-F238E27FC236}">
                <a16:creationId xmlns:a16="http://schemas.microsoft.com/office/drawing/2014/main" id="{9DA32DC6-69C6-4AE8-A9A5-E78EE9E5BEF6}"/>
              </a:ext>
            </a:extLst>
          </p:cNvPr>
          <p:cNvGrpSpPr/>
          <p:nvPr/>
        </p:nvGrpSpPr>
        <p:grpSpPr>
          <a:xfrm>
            <a:off x="2008450" y="1938655"/>
            <a:ext cx="2138312" cy="3982449"/>
            <a:chOff x="-3864930" y="2055180"/>
            <a:chExt cx="2138312" cy="3861030"/>
          </a:xfrm>
        </p:grpSpPr>
        <p:sp>
          <p:nvSpPr>
            <p:cNvPr id="45" name="Rectangle 44">
              <a:extLst>
                <a:ext uri="{FF2B5EF4-FFF2-40B4-BE49-F238E27FC236}">
                  <a16:creationId xmlns:a16="http://schemas.microsoft.com/office/drawing/2014/main" id="{50596D29-307A-4565-85A9-B5758D9AC54B}"/>
                </a:ext>
              </a:extLst>
            </p:cNvPr>
            <p:cNvSpPr/>
            <p:nvPr/>
          </p:nvSpPr>
          <p:spPr>
            <a:xfrm>
              <a:off x="-3864930" y="2055180"/>
              <a:ext cx="2138312" cy="3852428"/>
            </a:xfrm>
            <a:prstGeom prst="rect">
              <a:avLst/>
            </a:prstGeom>
            <a:solidFill>
              <a:schemeClr val="accent2">
                <a:lumMod val="20000"/>
                <a:lumOff val="80000"/>
              </a:schemeClr>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GB" dirty="0">
                <a:latin typeface="Calibri" panose="020F0502020204030204" pitchFamily="34" charset="0"/>
                <a:cs typeface="Calibri" panose="020F0502020204030204" pitchFamily="34" charset="0"/>
              </a:endParaRPr>
            </a:p>
          </p:txBody>
        </p:sp>
        <p:pic>
          <p:nvPicPr>
            <p:cNvPr id="46" name="Picture 2" descr="F:\Design\RSM presentations\CRPPH March 2017\public.png">
              <a:extLst>
                <a:ext uri="{FF2B5EF4-FFF2-40B4-BE49-F238E27FC236}">
                  <a16:creationId xmlns:a16="http://schemas.microsoft.com/office/drawing/2014/main" id="{15087268-0787-491F-815F-73D0B4205357}"/>
                </a:ext>
              </a:extLst>
            </p:cNvPr>
            <p:cNvPicPr>
              <a:picLocks noChangeAspect="1" noChangeArrowheads="1"/>
            </p:cNvPicPr>
            <p:nvPr/>
          </p:nvPicPr>
          <p:blipFill>
            <a:blip r:embed="rId2"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794949" y="3927388"/>
              <a:ext cx="363641" cy="406792"/>
            </a:xfrm>
            <a:prstGeom prst="ellipse">
              <a:avLst/>
            </a:prstGeom>
            <a:noFill/>
            <a:extLst>
              <a:ext uri="{909E8E84-426E-40DD-AFC4-6F175D3DCCD1}">
                <a14:hiddenFill xmlns:a14="http://schemas.microsoft.com/office/drawing/2010/main">
                  <a:solidFill>
                    <a:srgbClr val="FFFFFF"/>
                  </a:solidFill>
                </a14:hiddenFill>
              </a:ext>
            </a:extLst>
          </p:spPr>
        </p:pic>
        <p:pic>
          <p:nvPicPr>
            <p:cNvPr id="47" name="Picture 3" descr="F:\Design\RSM presentations\CRPPH March 2017\worker.png">
              <a:extLst>
                <a:ext uri="{FF2B5EF4-FFF2-40B4-BE49-F238E27FC236}">
                  <a16:creationId xmlns:a16="http://schemas.microsoft.com/office/drawing/2014/main" id="{3696BE7E-841F-4CD7-A750-69AFA8E99AE5}"/>
                </a:ext>
              </a:extLst>
            </p:cNvPr>
            <p:cNvPicPr>
              <a:picLocks noChangeAspect="1" noChangeArrowheads="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802357" y="2415220"/>
              <a:ext cx="350859" cy="392494"/>
            </a:xfrm>
            <a:prstGeom prst="ellipse">
              <a:avLst/>
            </a:prstGeom>
            <a:noFill/>
            <a:extLst>
              <a:ext uri="{909E8E84-426E-40DD-AFC4-6F175D3DCCD1}">
                <a14:hiddenFill xmlns:a14="http://schemas.microsoft.com/office/drawing/2010/main">
                  <a:solidFill>
                    <a:srgbClr val="FFFFFF"/>
                  </a:solidFill>
                </a14:hiddenFill>
              </a:ext>
            </a:extLst>
          </p:spPr>
        </p:pic>
        <p:pic>
          <p:nvPicPr>
            <p:cNvPr id="48" name="Picture 4" descr="F:\Design\RSM presentations\CRPPH March 2017\health-professional.png">
              <a:extLst>
                <a:ext uri="{FF2B5EF4-FFF2-40B4-BE49-F238E27FC236}">
                  <a16:creationId xmlns:a16="http://schemas.microsoft.com/office/drawing/2014/main" id="{439AE2CC-DE42-4C7F-A1D1-FA454CB44A9C}"/>
                </a:ext>
              </a:extLst>
            </p:cNvPr>
            <p:cNvPicPr>
              <a:picLocks noChangeAspect="1" noChangeArrowheads="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791734" y="5405939"/>
              <a:ext cx="363641" cy="406792"/>
            </a:xfrm>
            <a:prstGeom prst="ellipse">
              <a:avLst/>
            </a:prstGeom>
            <a:noFill/>
            <a:extLst>
              <a:ext uri="{909E8E84-426E-40DD-AFC4-6F175D3DCCD1}">
                <a14:hiddenFill xmlns:a14="http://schemas.microsoft.com/office/drawing/2010/main">
                  <a:solidFill>
                    <a:srgbClr val="FFFFFF"/>
                  </a:solidFill>
                </a14:hiddenFill>
              </a:ext>
            </a:extLst>
          </p:spPr>
        </p:pic>
        <p:sp>
          <p:nvSpPr>
            <p:cNvPr id="49" name="Text Box 6">
              <a:extLst>
                <a:ext uri="{FF2B5EF4-FFF2-40B4-BE49-F238E27FC236}">
                  <a16:creationId xmlns:a16="http://schemas.microsoft.com/office/drawing/2014/main" id="{1C48993B-BA3F-4391-8ADE-8131B226ED90}"/>
                </a:ext>
              </a:extLst>
            </p:cNvPr>
            <p:cNvSpPr txBox="1">
              <a:spLocks noChangeArrowheads="1"/>
            </p:cNvSpPr>
            <p:nvPr/>
          </p:nvSpPr>
          <p:spPr bwMode="auto">
            <a:xfrm>
              <a:off x="-3290893" y="2541762"/>
              <a:ext cx="1368152" cy="444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folHlink"/>
                </a:buClr>
                <a:buSzPct val="110000"/>
                <a:buChar char="•"/>
                <a:defRPr sz="3200">
                  <a:solidFill>
                    <a:schemeClr val="tx2"/>
                  </a:solidFill>
                  <a:latin typeface="Arial" charset="0"/>
                </a:defRPr>
              </a:lvl1pPr>
              <a:lvl2pPr marL="742950" indent="-285750" eaLnBrk="0" hangingPunct="0">
                <a:spcBef>
                  <a:spcPct val="20000"/>
                </a:spcBef>
                <a:buClr>
                  <a:schemeClr val="folHlink"/>
                </a:buClr>
                <a:buSzPct val="110000"/>
                <a:buChar char="•"/>
                <a:defRPr sz="2800">
                  <a:solidFill>
                    <a:schemeClr val="tx2"/>
                  </a:solidFill>
                  <a:latin typeface="Arial" charset="0"/>
                </a:defRPr>
              </a:lvl2pPr>
              <a:lvl3pPr marL="1143000" indent="-228600" eaLnBrk="0" hangingPunct="0">
                <a:spcBef>
                  <a:spcPct val="20000"/>
                </a:spcBef>
                <a:buClr>
                  <a:schemeClr val="folHlink"/>
                </a:buClr>
                <a:buSzPct val="110000"/>
                <a:buChar char="•"/>
                <a:defRPr sz="2400">
                  <a:solidFill>
                    <a:schemeClr val="tx2"/>
                  </a:solidFill>
                  <a:latin typeface="Arial" charset="0"/>
                </a:defRPr>
              </a:lvl3pPr>
              <a:lvl4pPr marL="1600200" indent="-228600" eaLnBrk="0" hangingPunct="0">
                <a:spcBef>
                  <a:spcPct val="20000"/>
                </a:spcBef>
                <a:buClr>
                  <a:schemeClr val="folHlink"/>
                </a:buClr>
                <a:buSzPct val="110000"/>
                <a:buChar char="•"/>
                <a:defRPr sz="2400">
                  <a:solidFill>
                    <a:schemeClr val="tx2"/>
                  </a:solidFill>
                  <a:latin typeface="Arial" charset="0"/>
                </a:defRPr>
              </a:lvl4pPr>
              <a:lvl5pPr marL="2057400" indent="-228600" eaLnBrk="0" hangingPunct="0">
                <a:spcBef>
                  <a:spcPct val="20000"/>
                </a:spcBef>
                <a:buClr>
                  <a:schemeClr val="folHlink"/>
                </a:buClr>
                <a:buSzPct val="110000"/>
                <a:buChar char="•"/>
                <a:defRPr sz="2400">
                  <a:solidFill>
                    <a:schemeClr val="tx2"/>
                  </a:solidFill>
                  <a:latin typeface="Arial"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9pPr>
            </a:lstStyle>
            <a:p>
              <a:pPr eaLnBrk="1" hangingPunct="1">
                <a:lnSpc>
                  <a:spcPct val="85000"/>
                </a:lnSpc>
                <a:spcBef>
                  <a:spcPct val="0"/>
                </a:spcBef>
                <a:buClr>
                  <a:srgbClr val="99CCFF"/>
                </a:buClr>
                <a:buFontTx/>
                <a:buNone/>
              </a:pPr>
              <a:r>
                <a:rPr lang="en-US" altLang="en-US" sz="1400" b="1" dirty="0">
                  <a:solidFill>
                    <a:schemeClr val="tx1"/>
                  </a:solidFill>
                  <a:latin typeface="Calibri" panose="020F0502020204030204" pitchFamily="34" charset="0"/>
                  <a:cs typeface="Calibri" panose="020F0502020204030204" pitchFamily="34" charset="0"/>
                </a:rPr>
                <a:t>Occupational exposure</a:t>
              </a:r>
            </a:p>
          </p:txBody>
        </p:sp>
        <p:sp>
          <p:nvSpPr>
            <p:cNvPr id="50" name="Text Box 6">
              <a:extLst>
                <a:ext uri="{FF2B5EF4-FFF2-40B4-BE49-F238E27FC236}">
                  <a16:creationId xmlns:a16="http://schemas.microsoft.com/office/drawing/2014/main" id="{218B1593-3288-4411-95B9-6486968017CE}"/>
                </a:ext>
              </a:extLst>
            </p:cNvPr>
            <p:cNvSpPr txBox="1">
              <a:spLocks noChangeArrowheads="1"/>
            </p:cNvSpPr>
            <p:nvPr/>
          </p:nvSpPr>
          <p:spPr bwMode="auto">
            <a:xfrm>
              <a:off x="-3290893" y="4051278"/>
              <a:ext cx="1368152" cy="268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folHlink"/>
                </a:buClr>
                <a:buSzPct val="110000"/>
                <a:buChar char="•"/>
                <a:defRPr sz="3200">
                  <a:solidFill>
                    <a:schemeClr val="tx2"/>
                  </a:solidFill>
                  <a:latin typeface="Arial" charset="0"/>
                </a:defRPr>
              </a:lvl1pPr>
              <a:lvl2pPr marL="742950" indent="-285750" eaLnBrk="0" hangingPunct="0">
                <a:spcBef>
                  <a:spcPct val="20000"/>
                </a:spcBef>
                <a:buClr>
                  <a:schemeClr val="folHlink"/>
                </a:buClr>
                <a:buSzPct val="110000"/>
                <a:buChar char="•"/>
                <a:defRPr sz="2800">
                  <a:solidFill>
                    <a:schemeClr val="tx2"/>
                  </a:solidFill>
                  <a:latin typeface="Arial" charset="0"/>
                </a:defRPr>
              </a:lvl2pPr>
              <a:lvl3pPr marL="1143000" indent="-228600" eaLnBrk="0" hangingPunct="0">
                <a:spcBef>
                  <a:spcPct val="20000"/>
                </a:spcBef>
                <a:buClr>
                  <a:schemeClr val="folHlink"/>
                </a:buClr>
                <a:buSzPct val="110000"/>
                <a:buChar char="•"/>
                <a:defRPr sz="2400">
                  <a:solidFill>
                    <a:schemeClr val="tx2"/>
                  </a:solidFill>
                  <a:latin typeface="Arial" charset="0"/>
                </a:defRPr>
              </a:lvl3pPr>
              <a:lvl4pPr marL="1600200" indent="-228600" eaLnBrk="0" hangingPunct="0">
                <a:spcBef>
                  <a:spcPct val="20000"/>
                </a:spcBef>
                <a:buClr>
                  <a:schemeClr val="folHlink"/>
                </a:buClr>
                <a:buSzPct val="110000"/>
                <a:buChar char="•"/>
                <a:defRPr sz="2400">
                  <a:solidFill>
                    <a:schemeClr val="tx2"/>
                  </a:solidFill>
                  <a:latin typeface="Arial" charset="0"/>
                </a:defRPr>
              </a:lvl4pPr>
              <a:lvl5pPr marL="2057400" indent="-228600" eaLnBrk="0" hangingPunct="0">
                <a:spcBef>
                  <a:spcPct val="20000"/>
                </a:spcBef>
                <a:buClr>
                  <a:schemeClr val="folHlink"/>
                </a:buClr>
                <a:buSzPct val="110000"/>
                <a:buChar char="•"/>
                <a:defRPr sz="2400">
                  <a:solidFill>
                    <a:schemeClr val="tx2"/>
                  </a:solidFill>
                  <a:latin typeface="Arial"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9pPr>
            </a:lstStyle>
            <a:p>
              <a:pPr eaLnBrk="1" hangingPunct="1">
                <a:lnSpc>
                  <a:spcPct val="85000"/>
                </a:lnSpc>
                <a:spcBef>
                  <a:spcPct val="0"/>
                </a:spcBef>
                <a:buClr>
                  <a:srgbClr val="99CCFF"/>
                </a:buClr>
                <a:buFontTx/>
                <a:buNone/>
              </a:pPr>
              <a:r>
                <a:rPr lang="en-US" altLang="en-US" sz="1400" b="1" dirty="0">
                  <a:solidFill>
                    <a:schemeClr val="tx1"/>
                  </a:solidFill>
                  <a:latin typeface="Calibri" panose="020F0502020204030204" pitchFamily="34" charset="0"/>
                  <a:cs typeface="Calibri" panose="020F0502020204030204" pitchFamily="34" charset="0"/>
                </a:rPr>
                <a:t>Public exposure</a:t>
              </a:r>
            </a:p>
          </p:txBody>
        </p:sp>
        <p:sp>
          <p:nvSpPr>
            <p:cNvPr id="51" name="Text Box 6">
              <a:extLst>
                <a:ext uri="{FF2B5EF4-FFF2-40B4-BE49-F238E27FC236}">
                  <a16:creationId xmlns:a16="http://schemas.microsoft.com/office/drawing/2014/main" id="{E1ADF309-1220-452A-99DB-B72EE85CFD78}"/>
                </a:ext>
              </a:extLst>
            </p:cNvPr>
            <p:cNvSpPr txBox="1">
              <a:spLocks noChangeArrowheads="1"/>
            </p:cNvSpPr>
            <p:nvPr/>
          </p:nvSpPr>
          <p:spPr bwMode="auto">
            <a:xfrm>
              <a:off x="-3290893" y="5471605"/>
              <a:ext cx="1368152" cy="444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folHlink"/>
                </a:buClr>
                <a:buSzPct val="110000"/>
                <a:buChar char="•"/>
                <a:defRPr sz="3200">
                  <a:solidFill>
                    <a:schemeClr val="tx2"/>
                  </a:solidFill>
                  <a:latin typeface="Arial" charset="0"/>
                </a:defRPr>
              </a:lvl1pPr>
              <a:lvl2pPr marL="742950" indent="-285750" eaLnBrk="0" hangingPunct="0">
                <a:spcBef>
                  <a:spcPct val="20000"/>
                </a:spcBef>
                <a:buClr>
                  <a:schemeClr val="folHlink"/>
                </a:buClr>
                <a:buSzPct val="110000"/>
                <a:buChar char="•"/>
                <a:defRPr sz="2800">
                  <a:solidFill>
                    <a:schemeClr val="tx2"/>
                  </a:solidFill>
                  <a:latin typeface="Arial" charset="0"/>
                </a:defRPr>
              </a:lvl2pPr>
              <a:lvl3pPr marL="1143000" indent="-228600" eaLnBrk="0" hangingPunct="0">
                <a:spcBef>
                  <a:spcPct val="20000"/>
                </a:spcBef>
                <a:buClr>
                  <a:schemeClr val="folHlink"/>
                </a:buClr>
                <a:buSzPct val="110000"/>
                <a:buChar char="•"/>
                <a:defRPr sz="2400">
                  <a:solidFill>
                    <a:schemeClr val="tx2"/>
                  </a:solidFill>
                  <a:latin typeface="Arial" charset="0"/>
                </a:defRPr>
              </a:lvl3pPr>
              <a:lvl4pPr marL="1600200" indent="-228600" eaLnBrk="0" hangingPunct="0">
                <a:spcBef>
                  <a:spcPct val="20000"/>
                </a:spcBef>
                <a:buClr>
                  <a:schemeClr val="folHlink"/>
                </a:buClr>
                <a:buSzPct val="110000"/>
                <a:buChar char="•"/>
                <a:defRPr sz="2400">
                  <a:solidFill>
                    <a:schemeClr val="tx2"/>
                  </a:solidFill>
                  <a:latin typeface="Arial" charset="0"/>
                </a:defRPr>
              </a:lvl4pPr>
              <a:lvl5pPr marL="2057400" indent="-228600" eaLnBrk="0" hangingPunct="0">
                <a:spcBef>
                  <a:spcPct val="20000"/>
                </a:spcBef>
                <a:buClr>
                  <a:schemeClr val="folHlink"/>
                </a:buClr>
                <a:buSzPct val="110000"/>
                <a:buChar char="•"/>
                <a:defRPr sz="2400">
                  <a:solidFill>
                    <a:schemeClr val="tx2"/>
                  </a:solidFill>
                  <a:latin typeface="Arial"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9pPr>
            </a:lstStyle>
            <a:p>
              <a:pPr eaLnBrk="1" hangingPunct="1">
                <a:lnSpc>
                  <a:spcPct val="85000"/>
                </a:lnSpc>
                <a:spcBef>
                  <a:spcPct val="0"/>
                </a:spcBef>
                <a:buClr>
                  <a:srgbClr val="99CCFF"/>
                </a:buClr>
                <a:buFontTx/>
                <a:buNone/>
              </a:pPr>
              <a:r>
                <a:rPr lang="en-US" altLang="en-US" sz="1400" b="1" dirty="0">
                  <a:solidFill>
                    <a:schemeClr val="tx1"/>
                  </a:solidFill>
                  <a:latin typeface="Calibri" panose="020F0502020204030204" pitchFamily="34" charset="0"/>
                  <a:cs typeface="Calibri" panose="020F0502020204030204" pitchFamily="34" charset="0"/>
                </a:rPr>
                <a:t>Medical exposure</a:t>
              </a:r>
            </a:p>
          </p:txBody>
        </p:sp>
      </p:grpSp>
    </p:spTree>
    <p:extLst>
      <p:ext uri="{BB962C8B-B14F-4D97-AF65-F5344CB8AC3E}">
        <p14:creationId xmlns:p14="http://schemas.microsoft.com/office/powerpoint/2010/main" val="4093861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8"/>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9"/>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20"/>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hidden"/>
                                      </p:to>
                                    </p:set>
                                  </p:childTnLst>
                                </p:cTn>
                              </p:par>
                              <p:par>
                                <p:cTn id="13" presetID="1" presetClass="exit"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hidden"/>
                                      </p:to>
                                    </p:set>
                                  </p:childTnLst>
                                </p:cTn>
                              </p:par>
                              <p:par>
                                <p:cTn id="15" presetID="1" presetClass="exit"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hidden"/>
                                      </p:to>
                                    </p:set>
                                  </p:childTnLst>
                                </p:cTn>
                              </p:par>
                              <p:par>
                                <p:cTn id="17" presetID="1" presetClass="exit" presetSubtype="0" fill="hold" nodeType="withEffect">
                                  <p:stCondLst>
                                    <p:cond delay="0"/>
                                  </p:stCondLst>
                                  <p:childTnLst>
                                    <p:set>
                                      <p:cBhvr>
                                        <p:cTn id="18" dur="1" fill="hold">
                                          <p:stCondLst>
                                            <p:cond delay="0"/>
                                          </p:stCondLst>
                                        </p:cTn>
                                        <p:tgtEl>
                                          <p:spTgt spid="14"/>
                                        </p:tgtEl>
                                        <p:attrNameLst>
                                          <p:attrName>style.visibility</p:attrName>
                                        </p:attrNameLst>
                                      </p:cBhvr>
                                      <p:to>
                                        <p:strVal val="hidden"/>
                                      </p:to>
                                    </p:set>
                                  </p:childTnLst>
                                </p:cTn>
                              </p:par>
                              <p:par>
                                <p:cTn id="19" presetID="1" presetClass="exit" presetSubtype="0" fill="hold" nodeType="withEffect">
                                  <p:stCondLst>
                                    <p:cond delay="0"/>
                                  </p:stCondLst>
                                  <p:childTnLst>
                                    <p:set>
                                      <p:cBhvr>
                                        <p:cTn id="20" dur="1" fill="hold">
                                          <p:stCondLst>
                                            <p:cond delay="0"/>
                                          </p:stCondLst>
                                        </p:cTn>
                                        <p:tgtEl>
                                          <p:spTgt spid="15"/>
                                        </p:tgtEl>
                                        <p:attrNameLst>
                                          <p:attrName>style.visibility</p:attrName>
                                        </p:attrNameLst>
                                      </p:cBhvr>
                                      <p:to>
                                        <p:strVal val="hidden"/>
                                      </p:to>
                                    </p:set>
                                  </p:childTnLst>
                                </p:cTn>
                              </p:par>
                              <p:par>
                                <p:cTn id="21" presetID="1" presetClass="exit" presetSubtype="0" fill="hold" grpId="0" nodeType="withEffect">
                                  <p:stCondLst>
                                    <p:cond delay="0"/>
                                  </p:stCondLst>
                                  <p:childTnLst>
                                    <p:set>
                                      <p:cBhvr>
                                        <p:cTn id="22" dur="1" fill="hold">
                                          <p:stCondLst>
                                            <p:cond delay="0"/>
                                          </p:stCondLst>
                                        </p:cTn>
                                        <p:tgtEl>
                                          <p:spTgt spid="4"/>
                                        </p:tgtEl>
                                        <p:attrNameLst>
                                          <p:attrName>style.visibility</p:attrName>
                                        </p:attrNameLst>
                                      </p:cBhvr>
                                      <p:to>
                                        <p:strVal val="hidden"/>
                                      </p:to>
                                    </p:set>
                                  </p:childTnLst>
                                </p:cTn>
                              </p:par>
                              <p:par>
                                <p:cTn id="23" presetID="1" presetClass="exit"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hidden"/>
                                      </p:to>
                                    </p:set>
                                  </p:childTnLst>
                                </p:cTn>
                              </p:par>
                              <p:par>
                                <p:cTn id="25" presetID="1" presetClass="exit" presetSubtype="0" fill="hold" nodeType="withEffect">
                                  <p:stCondLst>
                                    <p:cond delay="0"/>
                                  </p:stCondLst>
                                  <p:childTnLst>
                                    <p:set>
                                      <p:cBhvr>
                                        <p:cTn id="26" dur="1" fill="hold">
                                          <p:stCondLst>
                                            <p:cond delay="0"/>
                                          </p:stCondLst>
                                        </p:cTn>
                                        <p:tgtEl>
                                          <p:spTgt spid="23"/>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2"/>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9"/>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43"/>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6" grpId="0"/>
      <p:bldP spid="17" grpId="0"/>
      <p:bldP spid="20" grpId="0"/>
      <p:bldP spid="21" grpId="0"/>
      <p:bldP spid="38" grpId="0" animBg="1"/>
      <p:bldP spid="39" grpId="0" animBg="1"/>
      <p:bldP spid="40" grpId="0" animBg="1"/>
      <p:bldP spid="41" grpId="0"/>
      <p:bldP spid="42" grpId="0"/>
      <p:bldP spid="4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E2A8024-7C31-4BCD-8B3B-42ADDAA6283F}"/>
              </a:ext>
            </a:extLst>
          </p:cNvPr>
          <p:cNvSpPr/>
          <p:nvPr/>
        </p:nvSpPr>
        <p:spPr>
          <a:xfrm>
            <a:off x="0" y="380555"/>
            <a:ext cx="4446165" cy="751093"/>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Numerical values – constraints, limits, reference levels</a:t>
            </a:r>
            <a:endParaRPr lang="en-GB" sz="2600" dirty="0">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B04DFFD0-F77C-428D-83BC-44EFABF48B49}"/>
              </a:ext>
            </a:extLst>
          </p:cNvPr>
          <p:cNvSpPr/>
          <p:nvPr/>
        </p:nvSpPr>
        <p:spPr>
          <a:xfrm>
            <a:off x="287016" y="4302530"/>
            <a:ext cx="1503784" cy="1728192"/>
          </a:xfrm>
          <a:prstGeom prst="rect">
            <a:avLst/>
          </a:prstGeom>
          <a:solidFill>
            <a:schemeClr val="accent2">
              <a:lumMod val="20000"/>
              <a:lumOff val="80000"/>
            </a:schemeClr>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GB">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126AC566-D7B7-4741-B177-F702E6BABFDE}"/>
              </a:ext>
            </a:extLst>
          </p:cNvPr>
          <p:cNvSpPr/>
          <p:nvPr/>
        </p:nvSpPr>
        <p:spPr>
          <a:xfrm>
            <a:off x="2089243" y="4302530"/>
            <a:ext cx="2088232" cy="1728192"/>
          </a:xfrm>
          <a:prstGeom prst="rect">
            <a:avLst/>
          </a:prstGeom>
          <a:solidFill>
            <a:schemeClr val="accent2">
              <a:lumMod val="20000"/>
              <a:lumOff val="80000"/>
            </a:schemeClr>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GB" dirty="0">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A6772304-E9CA-48BD-9631-2B6AEDD9A49F}"/>
              </a:ext>
            </a:extLst>
          </p:cNvPr>
          <p:cNvSpPr/>
          <p:nvPr/>
        </p:nvSpPr>
        <p:spPr>
          <a:xfrm>
            <a:off x="4463480" y="4302530"/>
            <a:ext cx="2088232" cy="1728192"/>
          </a:xfrm>
          <a:prstGeom prst="rect">
            <a:avLst/>
          </a:prstGeom>
          <a:solidFill>
            <a:schemeClr val="accent2">
              <a:lumMod val="20000"/>
              <a:lumOff val="80000"/>
            </a:schemeClr>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GB">
              <a:latin typeface="Calibri" panose="020F0502020204030204" pitchFamily="34" charset="0"/>
              <a:cs typeface="Calibri" panose="020F0502020204030204" pitchFamily="34" charset="0"/>
            </a:endParaRPr>
          </a:p>
        </p:txBody>
      </p:sp>
      <p:sp>
        <p:nvSpPr>
          <p:cNvPr id="6" name="Rectangle 5">
            <a:extLst>
              <a:ext uri="{FF2B5EF4-FFF2-40B4-BE49-F238E27FC236}">
                <a16:creationId xmlns:a16="http://schemas.microsoft.com/office/drawing/2014/main" id="{B1D2EED1-3DDB-474D-925B-51355B7EC6E1}"/>
              </a:ext>
            </a:extLst>
          </p:cNvPr>
          <p:cNvSpPr/>
          <p:nvPr/>
        </p:nvSpPr>
        <p:spPr>
          <a:xfrm>
            <a:off x="6935032" y="4306028"/>
            <a:ext cx="2088232" cy="1728192"/>
          </a:xfrm>
          <a:prstGeom prst="rect">
            <a:avLst/>
          </a:prstGeom>
          <a:solidFill>
            <a:schemeClr val="accent2">
              <a:lumMod val="20000"/>
              <a:lumOff val="80000"/>
            </a:schemeClr>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GB">
              <a:latin typeface="Calibri" panose="020F0502020204030204" pitchFamily="34" charset="0"/>
              <a:cs typeface="Calibri" panose="020F0502020204030204" pitchFamily="34" charset="0"/>
            </a:endParaRPr>
          </a:p>
        </p:txBody>
      </p:sp>
      <p:pic>
        <p:nvPicPr>
          <p:cNvPr id="7" name="Picture 2" descr="F:\Design\RSM presentations\CRPPH March 2017\public.png">
            <a:extLst>
              <a:ext uri="{FF2B5EF4-FFF2-40B4-BE49-F238E27FC236}">
                <a16:creationId xmlns:a16="http://schemas.microsoft.com/office/drawing/2014/main" id="{8F3DE7F7-66FB-458D-BEF4-2432A9872EA4}"/>
              </a:ext>
            </a:extLst>
          </p:cNvPr>
          <p:cNvPicPr>
            <a:picLocks noChangeAspect="1" noChangeArrowheads="1"/>
          </p:cNvPicPr>
          <p:nvPr/>
        </p:nvPicPr>
        <p:blipFill>
          <a:blip r:embed="rId2"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159225" y="4932705"/>
            <a:ext cx="363641" cy="406792"/>
          </a:xfrm>
          <a:prstGeom prst="ellipse">
            <a:avLst/>
          </a:prstGeom>
          <a:noFill/>
          <a:extLst>
            <a:ext uri="{909E8E84-426E-40DD-AFC4-6F175D3DCCD1}">
              <a14:hiddenFill xmlns:a14="http://schemas.microsoft.com/office/drawing/2010/main">
                <a:solidFill>
                  <a:srgbClr val="FFFFFF"/>
                </a:solidFill>
              </a14:hiddenFill>
            </a:ext>
          </a:extLst>
        </p:spPr>
      </p:pic>
      <p:pic>
        <p:nvPicPr>
          <p:cNvPr id="8" name="Picture 3" descr="F:\Design\RSM presentations\CRPPH March 2017\worker.png">
            <a:extLst>
              <a:ext uri="{FF2B5EF4-FFF2-40B4-BE49-F238E27FC236}">
                <a16:creationId xmlns:a16="http://schemas.microsoft.com/office/drawing/2014/main" id="{09C485EB-AC79-4A2B-9094-A9BB18377967}"/>
              </a:ext>
            </a:extLst>
          </p:cNvPr>
          <p:cNvPicPr>
            <a:picLocks noChangeAspect="1" noChangeArrowheads="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151817" y="4430319"/>
            <a:ext cx="350859" cy="392494"/>
          </a:xfrm>
          <a:prstGeom prst="ellipse">
            <a:avLst/>
          </a:prstGeom>
          <a:noFill/>
          <a:extLst>
            <a:ext uri="{909E8E84-426E-40DD-AFC4-6F175D3DCCD1}">
              <a14:hiddenFill xmlns:a14="http://schemas.microsoft.com/office/drawing/2010/main">
                <a:solidFill>
                  <a:srgbClr val="FFFFFF"/>
                </a:solidFill>
              </a14:hiddenFill>
            </a:ext>
          </a:extLst>
        </p:spPr>
      </p:pic>
      <p:pic>
        <p:nvPicPr>
          <p:cNvPr id="9" name="Picture 4" descr="F:\Design\RSM presentations\CRPPH March 2017\health-professional.png">
            <a:extLst>
              <a:ext uri="{FF2B5EF4-FFF2-40B4-BE49-F238E27FC236}">
                <a16:creationId xmlns:a16="http://schemas.microsoft.com/office/drawing/2014/main" id="{734BBAD1-476E-41AA-B240-8083AFB9C424}"/>
              </a:ext>
            </a:extLst>
          </p:cNvPr>
          <p:cNvPicPr>
            <a:picLocks noChangeAspect="1" noChangeArrowheads="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162440" y="5490662"/>
            <a:ext cx="363641" cy="406792"/>
          </a:xfrm>
          <a:prstGeom prst="ellipse">
            <a:avLst/>
          </a:prstGeom>
          <a:noFill/>
          <a:extLst>
            <a:ext uri="{909E8E84-426E-40DD-AFC4-6F175D3DCCD1}">
              <a14:hiddenFill xmlns:a14="http://schemas.microsoft.com/office/drawing/2010/main">
                <a:solidFill>
                  <a:srgbClr val="FFFFFF"/>
                </a:solidFill>
              </a14:hiddenFill>
            </a:ext>
          </a:extLst>
        </p:spPr>
      </p:pic>
      <p:sp>
        <p:nvSpPr>
          <p:cNvPr id="10" name="Text Box 6">
            <a:extLst>
              <a:ext uri="{FF2B5EF4-FFF2-40B4-BE49-F238E27FC236}">
                <a16:creationId xmlns:a16="http://schemas.microsoft.com/office/drawing/2014/main" id="{B03B4B25-807A-43ED-BE53-372C265E7B1C}"/>
              </a:ext>
            </a:extLst>
          </p:cNvPr>
          <p:cNvSpPr txBox="1">
            <a:spLocks noChangeArrowheads="1"/>
          </p:cNvSpPr>
          <p:nvPr/>
        </p:nvSpPr>
        <p:spPr bwMode="auto">
          <a:xfrm>
            <a:off x="2663280" y="4556861"/>
            <a:ext cx="1368152" cy="275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folHlink"/>
              </a:buClr>
              <a:buSzPct val="110000"/>
              <a:buChar char="•"/>
              <a:defRPr sz="3200">
                <a:solidFill>
                  <a:schemeClr val="tx2"/>
                </a:solidFill>
                <a:latin typeface="Arial" charset="0"/>
              </a:defRPr>
            </a:lvl1pPr>
            <a:lvl2pPr marL="742950" indent="-285750" eaLnBrk="0" hangingPunct="0">
              <a:spcBef>
                <a:spcPct val="20000"/>
              </a:spcBef>
              <a:buClr>
                <a:schemeClr val="folHlink"/>
              </a:buClr>
              <a:buSzPct val="110000"/>
              <a:buChar char="•"/>
              <a:defRPr sz="2800">
                <a:solidFill>
                  <a:schemeClr val="tx2"/>
                </a:solidFill>
                <a:latin typeface="Arial" charset="0"/>
              </a:defRPr>
            </a:lvl2pPr>
            <a:lvl3pPr marL="1143000" indent="-228600" eaLnBrk="0" hangingPunct="0">
              <a:spcBef>
                <a:spcPct val="20000"/>
              </a:spcBef>
              <a:buClr>
                <a:schemeClr val="folHlink"/>
              </a:buClr>
              <a:buSzPct val="110000"/>
              <a:buChar char="•"/>
              <a:defRPr sz="2400">
                <a:solidFill>
                  <a:schemeClr val="tx2"/>
                </a:solidFill>
                <a:latin typeface="Arial" charset="0"/>
              </a:defRPr>
            </a:lvl3pPr>
            <a:lvl4pPr marL="1600200" indent="-228600" eaLnBrk="0" hangingPunct="0">
              <a:spcBef>
                <a:spcPct val="20000"/>
              </a:spcBef>
              <a:buClr>
                <a:schemeClr val="folHlink"/>
              </a:buClr>
              <a:buSzPct val="110000"/>
              <a:buChar char="•"/>
              <a:defRPr sz="2400">
                <a:solidFill>
                  <a:schemeClr val="tx2"/>
                </a:solidFill>
                <a:latin typeface="Arial" charset="0"/>
              </a:defRPr>
            </a:lvl4pPr>
            <a:lvl5pPr marL="2057400" indent="-228600" eaLnBrk="0" hangingPunct="0">
              <a:spcBef>
                <a:spcPct val="20000"/>
              </a:spcBef>
              <a:buClr>
                <a:schemeClr val="folHlink"/>
              </a:buClr>
              <a:buSzPct val="110000"/>
              <a:buChar char="•"/>
              <a:defRPr sz="2400">
                <a:solidFill>
                  <a:schemeClr val="tx2"/>
                </a:solidFill>
                <a:latin typeface="Arial"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9pPr>
          </a:lstStyle>
          <a:p>
            <a:pPr eaLnBrk="1" hangingPunct="1">
              <a:lnSpc>
                <a:spcPct val="85000"/>
              </a:lnSpc>
              <a:spcBef>
                <a:spcPct val="0"/>
              </a:spcBef>
              <a:buClr>
                <a:srgbClr val="99CCFF"/>
              </a:buClr>
              <a:buFontTx/>
              <a:buNone/>
            </a:pPr>
            <a:r>
              <a:rPr lang="en-US" altLang="en-US" sz="1400" b="1" dirty="0">
                <a:solidFill>
                  <a:schemeClr val="tx1"/>
                </a:solidFill>
                <a:latin typeface="Calibri" panose="020F0502020204030204" pitchFamily="34" charset="0"/>
                <a:cs typeface="Calibri" panose="020F0502020204030204" pitchFamily="34" charset="0"/>
              </a:rPr>
              <a:t>Occupational</a:t>
            </a:r>
          </a:p>
        </p:txBody>
      </p:sp>
      <p:sp>
        <p:nvSpPr>
          <p:cNvPr id="11" name="Text Box 6">
            <a:extLst>
              <a:ext uri="{FF2B5EF4-FFF2-40B4-BE49-F238E27FC236}">
                <a16:creationId xmlns:a16="http://schemas.microsoft.com/office/drawing/2014/main" id="{1742E837-A958-438A-B006-7F5E76C6183C}"/>
              </a:ext>
            </a:extLst>
          </p:cNvPr>
          <p:cNvSpPr txBox="1">
            <a:spLocks noChangeArrowheads="1"/>
          </p:cNvSpPr>
          <p:nvPr/>
        </p:nvSpPr>
        <p:spPr bwMode="auto">
          <a:xfrm>
            <a:off x="2663280" y="5056595"/>
            <a:ext cx="1368152" cy="275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folHlink"/>
              </a:buClr>
              <a:buSzPct val="110000"/>
              <a:buChar char="•"/>
              <a:defRPr sz="3200">
                <a:solidFill>
                  <a:schemeClr val="tx2"/>
                </a:solidFill>
                <a:latin typeface="Arial" charset="0"/>
              </a:defRPr>
            </a:lvl1pPr>
            <a:lvl2pPr marL="742950" indent="-285750" eaLnBrk="0" hangingPunct="0">
              <a:spcBef>
                <a:spcPct val="20000"/>
              </a:spcBef>
              <a:buClr>
                <a:schemeClr val="folHlink"/>
              </a:buClr>
              <a:buSzPct val="110000"/>
              <a:buChar char="•"/>
              <a:defRPr sz="2800">
                <a:solidFill>
                  <a:schemeClr val="tx2"/>
                </a:solidFill>
                <a:latin typeface="Arial" charset="0"/>
              </a:defRPr>
            </a:lvl2pPr>
            <a:lvl3pPr marL="1143000" indent="-228600" eaLnBrk="0" hangingPunct="0">
              <a:spcBef>
                <a:spcPct val="20000"/>
              </a:spcBef>
              <a:buClr>
                <a:schemeClr val="folHlink"/>
              </a:buClr>
              <a:buSzPct val="110000"/>
              <a:buChar char="•"/>
              <a:defRPr sz="2400">
                <a:solidFill>
                  <a:schemeClr val="tx2"/>
                </a:solidFill>
                <a:latin typeface="Arial" charset="0"/>
              </a:defRPr>
            </a:lvl3pPr>
            <a:lvl4pPr marL="1600200" indent="-228600" eaLnBrk="0" hangingPunct="0">
              <a:spcBef>
                <a:spcPct val="20000"/>
              </a:spcBef>
              <a:buClr>
                <a:schemeClr val="folHlink"/>
              </a:buClr>
              <a:buSzPct val="110000"/>
              <a:buChar char="•"/>
              <a:defRPr sz="2400">
                <a:solidFill>
                  <a:schemeClr val="tx2"/>
                </a:solidFill>
                <a:latin typeface="Arial" charset="0"/>
              </a:defRPr>
            </a:lvl4pPr>
            <a:lvl5pPr marL="2057400" indent="-228600" eaLnBrk="0" hangingPunct="0">
              <a:spcBef>
                <a:spcPct val="20000"/>
              </a:spcBef>
              <a:buClr>
                <a:schemeClr val="folHlink"/>
              </a:buClr>
              <a:buSzPct val="110000"/>
              <a:buChar char="•"/>
              <a:defRPr sz="2400">
                <a:solidFill>
                  <a:schemeClr val="tx2"/>
                </a:solidFill>
                <a:latin typeface="Arial"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9pPr>
          </a:lstStyle>
          <a:p>
            <a:pPr eaLnBrk="1" hangingPunct="1">
              <a:lnSpc>
                <a:spcPct val="85000"/>
              </a:lnSpc>
              <a:spcBef>
                <a:spcPct val="0"/>
              </a:spcBef>
              <a:buClr>
                <a:srgbClr val="99CCFF"/>
              </a:buClr>
              <a:buFontTx/>
              <a:buNone/>
            </a:pPr>
            <a:r>
              <a:rPr lang="en-US" altLang="en-US" sz="1400" b="1" dirty="0">
                <a:solidFill>
                  <a:schemeClr val="tx1"/>
                </a:solidFill>
                <a:latin typeface="Calibri" panose="020F0502020204030204" pitchFamily="34" charset="0"/>
                <a:cs typeface="Calibri" panose="020F0502020204030204" pitchFamily="34" charset="0"/>
              </a:rPr>
              <a:t>Public</a:t>
            </a:r>
          </a:p>
        </p:txBody>
      </p:sp>
      <p:sp>
        <p:nvSpPr>
          <p:cNvPr id="12" name="Text Box 6">
            <a:extLst>
              <a:ext uri="{FF2B5EF4-FFF2-40B4-BE49-F238E27FC236}">
                <a16:creationId xmlns:a16="http://schemas.microsoft.com/office/drawing/2014/main" id="{498925F5-38AC-4890-8C36-28A28DAD6D94}"/>
              </a:ext>
            </a:extLst>
          </p:cNvPr>
          <p:cNvSpPr txBox="1">
            <a:spLocks noChangeArrowheads="1"/>
          </p:cNvSpPr>
          <p:nvPr/>
        </p:nvSpPr>
        <p:spPr bwMode="auto">
          <a:xfrm>
            <a:off x="2663280" y="5556328"/>
            <a:ext cx="1368152" cy="275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folHlink"/>
              </a:buClr>
              <a:buSzPct val="110000"/>
              <a:buChar char="•"/>
              <a:defRPr sz="3200">
                <a:solidFill>
                  <a:schemeClr val="tx2"/>
                </a:solidFill>
                <a:latin typeface="Arial" charset="0"/>
              </a:defRPr>
            </a:lvl1pPr>
            <a:lvl2pPr marL="742950" indent="-285750" eaLnBrk="0" hangingPunct="0">
              <a:spcBef>
                <a:spcPct val="20000"/>
              </a:spcBef>
              <a:buClr>
                <a:schemeClr val="folHlink"/>
              </a:buClr>
              <a:buSzPct val="110000"/>
              <a:buChar char="•"/>
              <a:defRPr sz="2800">
                <a:solidFill>
                  <a:schemeClr val="tx2"/>
                </a:solidFill>
                <a:latin typeface="Arial" charset="0"/>
              </a:defRPr>
            </a:lvl2pPr>
            <a:lvl3pPr marL="1143000" indent="-228600" eaLnBrk="0" hangingPunct="0">
              <a:spcBef>
                <a:spcPct val="20000"/>
              </a:spcBef>
              <a:buClr>
                <a:schemeClr val="folHlink"/>
              </a:buClr>
              <a:buSzPct val="110000"/>
              <a:buChar char="•"/>
              <a:defRPr sz="2400">
                <a:solidFill>
                  <a:schemeClr val="tx2"/>
                </a:solidFill>
                <a:latin typeface="Arial" charset="0"/>
              </a:defRPr>
            </a:lvl3pPr>
            <a:lvl4pPr marL="1600200" indent="-228600" eaLnBrk="0" hangingPunct="0">
              <a:spcBef>
                <a:spcPct val="20000"/>
              </a:spcBef>
              <a:buClr>
                <a:schemeClr val="folHlink"/>
              </a:buClr>
              <a:buSzPct val="110000"/>
              <a:buChar char="•"/>
              <a:defRPr sz="2400">
                <a:solidFill>
                  <a:schemeClr val="tx2"/>
                </a:solidFill>
                <a:latin typeface="Arial" charset="0"/>
              </a:defRPr>
            </a:lvl4pPr>
            <a:lvl5pPr marL="2057400" indent="-228600" eaLnBrk="0" hangingPunct="0">
              <a:spcBef>
                <a:spcPct val="20000"/>
              </a:spcBef>
              <a:buClr>
                <a:schemeClr val="folHlink"/>
              </a:buClr>
              <a:buSzPct val="110000"/>
              <a:buChar char="•"/>
              <a:defRPr sz="2400">
                <a:solidFill>
                  <a:schemeClr val="tx2"/>
                </a:solidFill>
                <a:latin typeface="Arial"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9pPr>
          </a:lstStyle>
          <a:p>
            <a:pPr eaLnBrk="1" hangingPunct="1">
              <a:lnSpc>
                <a:spcPct val="85000"/>
              </a:lnSpc>
              <a:spcBef>
                <a:spcPct val="0"/>
              </a:spcBef>
              <a:buClr>
                <a:srgbClr val="99CCFF"/>
              </a:buClr>
              <a:buFontTx/>
              <a:buNone/>
            </a:pPr>
            <a:r>
              <a:rPr lang="en-US" altLang="en-US" sz="1400" b="1" dirty="0">
                <a:solidFill>
                  <a:schemeClr val="tx1"/>
                </a:solidFill>
                <a:latin typeface="Calibri" panose="020F0502020204030204" pitchFamily="34" charset="0"/>
                <a:cs typeface="Calibri" panose="020F0502020204030204" pitchFamily="34" charset="0"/>
              </a:rPr>
              <a:t>Medical</a:t>
            </a:r>
          </a:p>
        </p:txBody>
      </p:sp>
      <p:pic>
        <p:nvPicPr>
          <p:cNvPr id="13" name="Picture 2" descr="F:\Design\RSM presentations\CRPPH March 2017\public.png">
            <a:extLst>
              <a:ext uri="{FF2B5EF4-FFF2-40B4-BE49-F238E27FC236}">
                <a16:creationId xmlns:a16="http://schemas.microsoft.com/office/drawing/2014/main" id="{A1F9AC98-16E3-4489-9FF8-005BCEBDC70E}"/>
              </a:ext>
            </a:extLst>
          </p:cNvPr>
          <p:cNvPicPr>
            <a:picLocks noChangeAspect="1" noChangeArrowheads="1"/>
          </p:cNvPicPr>
          <p:nvPr/>
        </p:nvPicPr>
        <p:blipFill>
          <a:blip r:embed="rId2"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542897" y="4932705"/>
            <a:ext cx="363641" cy="406792"/>
          </a:xfrm>
          <a:prstGeom prst="ellipse">
            <a:avLst/>
          </a:prstGeom>
          <a:noFill/>
          <a:extLst>
            <a:ext uri="{909E8E84-426E-40DD-AFC4-6F175D3DCCD1}">
              <a14:hiddenFill xmlns:a14="http://schemas.microsoft.com/office/drawing/2010/main">
                <a:solidFill>
                  <a:srgbClr val="FFFFFF"/>
                </a:solidFill>
              </a14:hiddenFill>
            </a:ext>
          </a:extLst>
        </p:spPr>
      </p:pic>
      <p:pic>
        <p:nvPicPr>
          <p:cNvPr id="14" name="Picture 3" descr="F:\Design\RSM presentations\CRPPH March 2017\worker.png">
            <a:extLst>
              <a:ext uri="{FF2B5EF4-FFF2-40B4-BE49-F238E27FC236}">
                <a16:creationId xmlns:a16="http://schemas.microsoft.com/office/drawing/2014/main" id="{23969AD8-4EFD-423C-95EB-3EC2BF3604F0}"/>
              </a:ext>
            </a:extLst>
          </p:cNvPr>
          <p:cNvPicPr>
            <a:picLocks noChangeAspect="1" noChangeArrowheads="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535489" y="4430319"/>
            <a:ext cx="350859" cy="392494"/>
          </a:xfrm>
          <a:prstGeom prst="ellipse">
            <a:avLst/>
          </a:prstGeom>
          <a:noFill/>
          <a:extLst>
            <a:ext uri="{909E8E84-426E-40DD-AFC4-6F175D3DCCD1}">
              <a14:hiddenFill xmlns:a14="http://schemas.microsoft.com/office/drawing/2010/main">
                <a:solidFill>
                  <a:srgbClr val="FFFFFF"/>
                </a:solidFill>
              </a14:hiddenFill>
            </a:ext>
          </a:extLst>
        </p:spPr>
      </p:pic>
      <p:sp>
        <p:nvSpPr>
          <p:cNvPr id="15" name="Text Box 6">
            <a:extLst>
              <a:ext uri="{FF2B5EF4-FFF2-40B4-BE49-F238E27FC236}">
                <a16:creationId xmlns:a16="http://schemas.microsoft.com/office/drawing/2014/main" id="{3B2FA72E-1D7F-4572-ABEB-7DA3C6F89D49}"/>
              </a:ext>
            </a:extLst>
          </p:cNvPr>
          <p:cNvSpPr txBox="1">
            <a:spLocks noChangeArrowheads="1"/>
          </p:cNvSpPr>
          <p:nvPr/>
        </p:nvSpPr>
        <p:spPr bwMode="auto">
          <a:xfrm>
            <a:off x="5046952" y="4556861"/>
            <a:ext cx="1368152" cy="275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folHlink"/>
              </a:buClr>
              <a:buSzPct val="110000"/>
              <a:buChar char="•"/>
              <a:defRPr sz="3200">
                <a:solidFill>
                  <a:schemeClr val="tx2"/>
                </a:solidFill>
                <a:latin typeface="Arial" charset="0"/>
              </a:defRPr>
            </a:lvl1pPr>
            <a:lvl2pPr marL="742950" indent="-285750" eaLnBrk="0" hangingPunct="0">
              <a:spcBef>
                <a:spcPct val="20000"/>
              </a:spcBef>
              <a:buClr>
                <a:schemeClr val="folHlink"/>
              </a:buClr>
              <a:buSzPct val="110000"/>
              <a:buChar char="•"/>
              <a:defRPr sz="2800">
                <a:solidFill>
                  <a:schemeClr val="tx2"/>
                </a:solidFill>
                <a:latin typeface="Arial" charset="0"/>
              </a:defRPr>
            </a:lvl2pPr>
            <a:lvl3pPr marL="1143000" indent="-228600" eaLnBrk="0" hangingPunct="0">
              <a:spcBef>
                <a:spcPct val="20000"/>
              </a:spcBef>
              <a:buClr>
                <a:schemeClr val="folHlink"/>
              </a:buClr>
              <a:buSzPct val="110000"/>
              <a:buChar char="•"/>
              <a:defRPr sz="2400">
                <a:solidFill>
                  <a:schemeClr val="tx2"/>
                </a:solidFill>
                <a:latin typeface="Arial" charset="0"/>
              </a:defRPr>
            </a:lvl3pPr>
            <a:lvl4pPr marL="1600200" indent="-228600" eaLnBrk="0" hangingPunct="0">
              <a:spcBef>
                <a:spcPct val="20000"/>
              </a:spcBef>
              <a:buClr>
                <a:schemeClr val="folHlink"/>
              </a:buClr>
              <a:buSzPct val="110000"/>
              <a:buChar char="•"/>
              <a:defRPr sz="2400">
                <a:solidFill>
                  <a:schemeClr val="tx2"/>
                </a:solidFill>
                <a:latin typeface="Arial" charset="0"/>
              </a:defRPr>
            </a:lvl4pPr>
            <a:lvl5pPr marL="2057400" indent="-228600" eaLnBrk="0" hangingPunct="0">
              <a:spcBef>
                <a:spcPct val="20000"/>
              </a:spcBef>
              <a:buClr>
                <a:schemeClr val="folHlink"/>
              </a:buClr>
              <a:buSzPct val="110000"/>
              <a:buChar char="•"/>
              <a:defRPr sz="2400">
                <a:solidFill>
                  <a:schemeClr val="tx2"/>
                </a:solidFill>
                <a:latin typeface="Arial"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9pPr>
          </a:lstStyle>
          <a:p>
            <a:pPr eaLnBrk="1" hangingPunct="1">
              <a:lnSpc>
                <a:spcPct val="85000"/>
              </a:lnSpc>
              <a:spcBef>
                <a:spcPct val="0"/>
              </a:spcBef>
              <a:buClr>
                <a:srgbClr val="99CCFF"/>
              </a:buClr>
              <a:buFontTx/>
              <a:buNone/>
            </a:pPr>
            <a:r>
              <a:rPr lang="en-US" altLang="en-US" sz="1400" b="1" dirty="0">
                <a:solidFill>
                  <a:schemeClr val="tx1"/>
                </a:solidFill>
                <a:latin typeface="Calibri" panose="020F0502020204030204" pitchFamily="34" charset="0"/>
                <a:cs typeface="Calibri" panose="020F0502020204030204" pitchFamily="34" charset="0"/>
              </a:rPr>
              <a:t>Occupational</a:t>
            </a:r>
          </a:p>
        </p:txBody>
      </p:sp>
      <p:sp>
        <p:nvSpPr>
          <p:cNvPr id="16" name="Text Box 6">
            <a:extLst>
              <a:ext uri="{FF2B5EF4-FFF2-40B4-BE49-F238E27FC236}">
                <a16:creationId xmlns:a16="http://schemas.microsoft.com/office/drawing/2014/main" id="{9D584A7E-545C-4129-B069-9B2C887BC100}"/>
              </a:ext>
            </a:extLst>
          </p:cNvPr>
          <p:cNvSpPr txBox="1">
            <a:spLocks noChangeArrowheads="1"/>
          </p:cNvSpPr>
          <p:nvPr/>
        </p:nvSpPr>
        <p:spPr bwMode="auto">
          <a:xfrm>
            <a:off x="5046952" y="5056595"/>
            <a:ext cx="1368152" cy="275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folHlink"/>
              </a:buClr>
              <a:buSzPct val="110000"/>
              <a:buChar char="•"/>
              <a:defRPr sz="3200">
                <a:solidFill>
                  <a:schemeClr val="tx2"/>
                </a:solidFill>
                <a:latin typeface="Arial" charset="0"/>
              </a:defRPr>
            </a:lvl1pPr>
            <a:lvl2pPr marL="742950" indent="-285750" eaLnBrk="0" hangingPunct="0">
              <a:spcBef>
                <a:spcPct val="20000"/>
              </a:spcBef>
              <a:buClr>
                <a:schemeClr val="folHlink"/>
              </a:buClr>
              <a:buSzPct val="110000"/>
              <a:buChar char="•"/>
              <a:defRPr sz="2800">
                <a:solidFill>
                  <a:schemeClr val="tx2"/>
                </a:solidFill>
                <a:latin typeface="Arial" charset="0"/>
              </a:defRPr>
            </a:lvl2pPr>
            <a:lvl3pPr marL="1143000" indent="-228600" eaLnBrk="0" hangingPunct="0">
              <a:spcBef>
                <a:spcPct val="20000"/>
              </a:spcBef>
              <a:buClr>
                <a:schemeClr val="folHlink"/>
              </a:buClr>
              <a:buSzPct val="110000"/>
              <a:buChar char="•"/>
              <a:defRPr sz="2400">
                <a:solidFill>
                  <a:schemeClr val="tx2"/>
                </a:solidFill>
                <a:latin typeface="Arial" charset="0"/>
              </a:defRPr>
            </a:lvl3pPr>
            <a:lvl4pPr marL="1600200" indent="-228600" eaLnBrk="0" hangingPunct="0">
              <a:spcBef>
                <a:spcPct val="20000"/>
              </a:spcBef>
              <a:buClr>
                <a:schemeClr val="folHlink"/>
              </a:buClr>
              <a:buSzPct val="110000"/>
              <a:buChar char="•"/>
              <a:defRPr sz="2400">
                <a:solidFill>
                  <a:schemeClr val="tx2"/>
                </a:solidFill>
                <a:latin typeface="Arial" charset="0"/>
              </a:defRPr>
            </a:lvl4pPr>
            <a:lvl5pPr marL="2057400" indent="-228600" eaLnBrk="0" hangingPunct="0">
              <a:spcBef>
                <a:spcPct val="20000"/>
              </a:spcBef>
              <a:buClr>
                <a:schemeClr val="folHlink"/>
              </a:buClr>
              <a:buSzPct val="110000"/>
              <a:buChar char="•"/>
              <a:defRPr sz="2400">
                <a:solidFill>
                  <a:schemeClr val="tx2"/>
                </a:solidFill>
                <a:latin typeface="Arial"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9pPr>
          </a:lstStyle>
          <a:p>
            <a:pPr eaLnBrk="1" hangingPunct="1">
              <a:lnSpc>
                <a:spcPct val="85000"/>
              </a:lnSpc>
              <a:spcBef>
                <a:spcPct val="0"/>
              </a:spcBef>
              <a:buClr>
                <a:srgbClr val="99CCFF"/>
              </a:buClr>
              <a:buFontTx/>
              <a:buNone/>
            </a:pPr>
            <a:r>
              <a:rPr lang="en-US" altLang="en-US" sz="1400" b="1" dirty="0">
                <a:solidFill>
                  <a:schemeClr val="tx1"/>
                </a:solidFill>
                <a:latin typeface="Calibri" panose="020F0502020204030204" pitchFamily="34" charset="0"/>
                <a:cs typeface="Calibri" panose="020F0502020204030204" pitchFamily="34" charset="0"/>
              </a:rPr>
              <a:t>Public</a:t>
            </a:r>
          </a:p>
        </p:txBody>
      </p:sp>
      <p:pic>
        <p:nvPicPr>
          <p:cNvPr id="17" name="Picture 2" descr="F:\Design\RSM presentations\CRPPH March 2017\public.png">
            <a:extLst>
              <a:ext uri="{FF2B5EF4-FFF2-40B4-BE49-F238E27FC236}">
                <a16:creationId xmlns:a16="http://schemas.microsoft.com/office/drawing/2014/main" id="{D16E5967-4336-4E83-8A96-C13828AE3ADF}"/>
              </a:ext>
            </a:extLst>
          </p:cNvPr>
          <p:cNvPicPr>
            <a:picLocks noChangeAspect="1" noChangeArrowheads="1"/>
          </p:cNvPicPr>
          <p:nvPr/>
        </p:nvPicPr>
        <p:blipFill>
          <a:blip r:embed="rId2"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991169" y="4942213"/>
            <a:ext cx="363641" cy="406792"/>
          </a:xfrm>
          <a:prstGeom prst="ellipse">
            <a:avLst/>
          </a:prstGeom>
          <a:noFill/>
          <a:extLst>
            <a:ext uri="{909E8E84-426E-40DD-AFC4-6F175D3DCCD1}">
              <a14:hiddenFill xmlns:a14="http://schemas.microsoft.com/office/drawing/2010/main">
                <a:solidFill>
                  <a:srgbClr val="FFFFFF"/>
                </a:solidFill>
              </a14:hiddenFill>
            </a:ext>
          </a:extLst>
        </p:spPr>
      </p:pic>
      <p:pic>
        <p:nvPicPr>
          <p:cNvPr id="18" name="Picture 3" descr="F:\Design\RSM presentations\CRPPH March 2017\worker.png">
            <a:extLst>
              <a:ext uri="{FF2B5EF4-FFF2-40B4-BE49-F238E27FC236}">
                <a16:creationId xmlns:a16="http://schemas.microsoft.com/office/drawing/2014/main" id="{357CC91D-CDC9-4A06-93E3-00B3A66844C9}"/>
              </a:ext>
            </a:extLst>
          </p:cNvPr>
          <p:cNvPicPr>
            <a:picLocks noChangeAspect="1" noChangeArrowheads="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983761" y="4439827"/>
            <a:ext cx="350859" cy="392494"/>
          </a:xfrm>
          <a:prstGeom prst="ellipse">
            <a:avLst/>
          </a:prstGeom>
          <a:noFill/>
          <a:extLst>
            <a:ext uri="{909E8E84-426E-40DD-AFC4-6F175D3DCCD1}">
              <a14:hiddenFill xmlns:a14="http://schemas.microsoft.com/office/drawing/2010/main">
                <a:solidFill>
                  <a:srgbClr val="FFFFFF"/>
                </a:solidFill>
              </a14:hiddenFill>
            </a:ext>
          </a:extLst>
        </p:spPr>
      </p:pic>
      <p:sp>
        <p:nvSpPr>
          <p:cNvPr id="19" name="Text Box 6">
            <a:extLst>
              <a:ext uri="{FF2B5EF4-FFF2-40B4-BE49-F238E27FC236}">
                <a16:creationId xmlns:a16="http://schemas.microsoft.com/office/drawing/2014/main" id="{5EBCDD0C-ADB3-4CCC-A9AC-957C3257EABC}"/>
              </a:ext>
            </a:extLst>
          </p:cNvPr>
          <p:cNvSpPr txBox="1">
            <a:spLocks noChangeArrowheads="1"/>
          </p:cNvSpPr>
          <p:nvPr/>
        </p:nvSpPr>
        <p:spPr bwMode="auto">
          <a:xfrm>
            <a:off x="7495224" y="4566369"/>
            <a:ext cx="1368152" cy="275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folHlink"/>
              </a:buClr>
              <a:buSzPct val="110000"/>
              <a:buChar char="•"/>
              <a:defRPr sz="3200">
                <a:solidFill>
                  <a:schemeClr val="tx2"/>
                </a:solidFill>
                <a:latin typeface="Arial" charset="0"/>
              </a:defRPr>
            </a:lvl1pPr>
            <a:lvl2pPr marL="742950" indent="-285750" eaLnBrk="0" hangingPunct="0">
              <a:spcBef>
                <a:spcPct val="20000"/>
              </a:spcBef>
              <a:buClr>
                <a:schemeClr val="folHlink"/>
              </a:buClr>
              <a:buSzPct val="110000"/>
              <a:buChar char="•"/>
              <a:defRPr sz="2800">
                <a:solidFill>
                  <a:schemeClr val="tx2"/>
                </a:solidFill>
                <a:latin typeface="Arial" charset="0"/>
              </a:defRPr>
            </a:lvl2pPr>
            <a:lvl3pPr marL="1143000" indent="-228600" eaLnBrk="0" hangingPunct="0">
              <a:spcBef>
                <a:spcPct val="20000"/>
              </a:spcBef>
              <a:buClr>
                <a:schemeClr val="folHlink"/>
              </a:buClr>
              <a:buSzPct val="110000"/>
              <a:buChar char="•"/>
              <a:defRPr sz="2400">
                <a:solidFill>
                  <a:schemeClr val="tx2"/>
                </a:solidFill>
                <a:latin typeface="Arial" charset="0"/>
              </a:defRPr>
            </a:lvl3pPr>
            <a:lvl4pPr marL="1600200" indent="-228600" eaLnBrk="0" hangingPunct="0">
              <a:spcBef>
                <a:spcPct val="20000"/>
              </a:spcBef>
              <a:buClr>
                <a:schemeClr val="folHlink"/>
              </a:buClr>
              <a:buSzPct val="110000"/>
              <a:buChar char="•"/>
              <a:defRPr sz="2400">
                <a:solidFill>
                  <a:schemeClr val="tx2"/>
                </a:solidFill>
                <a:latin typeface="Arial" charset="0"/>
              </a:defRPr>
            </a:lvl4pPr>
            <a:lvl5pPr marL="2057400" indent="-228600" eaLnBrk="0" hangingPunct="0">
              <a:spcBef>
                <a:spcPct val="20000"/>
              </a:spcBef>
              <a:buClr>
                <a:schemeClr val="folHlink"/>
              </a:buClr>
              <a:buSzPct val="110000"/>
              <a:buChar char="•"/>
              <a:defRPr sz="2400">
                <a:solidFill>
                  <a:schemeClr val="tx2"/>
                </a:solidFill>
                <a:latin typeface="Arial"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9pPr>
          </a:lstStyle>
          <a:p>
            <a:pPr eaLnBrk="1" hangingPunct="1">
              <a:lnSpc>
                <a:spcPct val="85000"/>
              </a:lnSpc>
              <a:spcBef>
                <a:spcPct val="0"/>
              </a:spcBef>
              <a:buClr>
                <a:srgbClr val="99CCFF"/>
              </a:buClr>
              <a:buFontTx/>
              <a:buNone/>
            </a:pPr>
            <a:r>
              <a:rPr lang="en-US" altLang="en-US" sz="1400" b="1" dirty="0">
                <a:solidFill>
                  <a:schemeClr val="tx1"/>
                </a:solidFill>
                <a:latin typeface="Calibri" panose="020F0502020204030204" pitchFamily="34" charset="0"/>
                <a:cs typeface="Calibri" panose="020F0502020204030204" pitchFamily="34" charset="0"/>
              </a:rPr>
              <a:t>Occupational</a:t>
            </a:r>
          </a:p>
        </p:txBody>
      </p:sp>
      <p:sp>
        <p:nvSpPr>
          <p:cNvPr id="20" name="Text Box 6">
            <a:extLst>
              <a:ext uri="{FF2B5EF4-FFF2-40B4-BE49-F238E27FC236}">
                <a16:creationId xmlns:a16="http://schemas.microsoft.com/office/drawing/2014/main" id="{BA21DD16-6A97-4DF9-9476-FD206A667EF5}"/>
              </a:ext>
            </a:extLst>
          </p:cNvPr>
          <p:cNvSpPr txBox="1">
            <a:spLocks noChangeArrowheads="1"/>
          </p:cNvSpPr>
          <p:nvPr/>
        </p:nvSpPr>
        <p:spPr bwMode="auto">
          <a:xfrm>
            <a:off x="7495224" y="5066103"/>
            <a:ext cx="1368152" cy="275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folHlink"/>
              </a:buClr>
              <a:buSzPct val="110000"/>
              <a:buChar char="•"/>
              <a:defRPr sz="3200">
                <a:solidFill>
                  <a:schemeClr val="tx2"/>
                </a:solidFill>
                <a:latin typeface="Arial" charset="0"/>
              </a:defRPr>
            </a:lvl1pPr>
            <a:lvl2pPr marL="742950" indent="-285750" eaLnBrk="0" hangingPunct="0">
              <a:spcBef>
                <a:spcPct val="20000"/>
              </a:spcBef>
              <a:buClr>
                <a:schemeClr val="folHlink"/>
              </a:buClr>
              <a:buSzPct val="110000"/>
              <a:buChar char="•"/>
              <a:defRPr sz="2800">
                <a:solidFill>
                  <a:schemeClr val="tx2"/>
                </a:solidFill>
                <a:latin typeface="Arial" charset="0"/>
              </a:defRPr>
            </a:lvl2pPr>
            <a:lvl3pPr marL="1143000" indent="-228600" eaLnBrk="0" hangingPunct="0">
              <a:spcBef>
                <a:spcPct val="20000"/>
              </a:spcBef>
              <a:buClr>
                <a:schemeClr val="folHlink"/>
              </a:buClr>
              <a:buSzPct val="110000"/>
              <a:buChar char="•"/>
              <a:defRPr sz="2400">
                <a:solidFill>
                  <a:schemeClr val="tx2"/>
                </a:solidFill>
                <a:latin typeface="Arial" charset="0"/>
              </a:defRPr>
            </a:lvl3pPr>
            <a:lvl4pPr marL="1600200" indent="-228600" eaLnBrk="0" hangingPunct="0">
              <a:spcBef>
                <a:spcPct val="20000"/>
              </a:spcBef>
              <a:buClr>
                <a:schemeClr val="folHlink"/>
              </a:buClr>
              <a:buSzPct val="110000"/>
              <a:buChar char="•"/>
              <a:defRPr sz="2400">
                <a:solidFill>
                  <a:schemeClr val="tx2"/>
                </a:solidFill>
                <a:latin typeface="Arial" charset="0"/>
              </a:defRPr>
            </a:lvl4pPr>
            <a:lvl5pPr marL="2057400" indent="-228600" eaLnBrk="0" hangingPunct="0">
              <a:spcBef>
                <a:spcPct val="20000"/>
              </a:spcBef>
              <a:buClr>
                <a:schemeClr val="folHlink"/>
              </a:buClr>
              <a:buSzPct val="110000"/>
              <a:buChar char="•"/>
              <a:defRPr sz="2400">
                <a:solidFill>
                  <a:schemeClr val="tx2"/>
                </a:solidFill>
                <a:latin typeface="Arial"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9pPr>
          </a:lstStyle>
          <a:p>
            <a:pPr eaLnBrk="1" hangingPunct="1">
              <a:lnSpc>
                <a:spcPct val="85000"/>
              </a:lnSpc>
              <a:spcBef>
                <a:spcPct val="0"/>
              </a:spcBef>
              <a:buClr>
                <a:srgbClr val="99CCFF"/>
              </a:buClr>
              <a:buFontTx/>
              <a:buNone/>
            </a:pPr>
            <a:r>
              <a:rPr lang="en-US" altLang="en-US" sz="1400" b="1" dirty="0">
                <a:solidFill>
                  <a:schemeClr val="tx1"/>
                </a:solidFill>
                <a:latin typeface="Calibri" panose="020F0502020204030204" pitchFamily="34" charset="0"/>
                <a:cs typeface="Calibri" panose="020F0502020204030204" pitchFamily="34" charset="0"/>
              </a:rPr>
              <a:t>Public</a:t>
            </a:r>
          </a:p>
        </p:txBody>
      </p:sp>
      <p:sp>
        <p:nvSpPr>
          <p:cNvPr id="21" name="Text Box 6">
            <a:extLst>
              <a:ext uri="{FF2B5EF4-FFF2-40B4-BE49-F238E27FC236}">
                <a16:creationId xmlns:a16="http://schemas.microsoft.com/office/drawing/2014/main" id="{810A4E7D-9F4D-4AE1-802A-6A9489BCFEF2}"/>
              </a:ext>
            </a:extLst>
          </p:cNvPr>
          <p:cNvSpPr txBox="1">
            <a:spLocks noChangeArrowheads="1"/>
          </p:cNvSpPr>
          <p:nvPr/>
        </p:nvSpPr>
        <p:spPr bwMode="auto">
          <a:xfrm>
            <a:off x="354832" y="4528411"/>
            <a:ext cx="1368152" cy="45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folHlink"/>
              </a:buClr>
              <a:buSzPct val="110000"/>
              <a:buChar char="•"/>
              <a:defRPr sz="3200">
                <a:solidFill>
                  <a:schemeClr val="tx2"/>
                </a:solidFill>
                <a:latin typeface="Arial" charset="0"/>
              </a:defRPr>
            </a:lvl1pPr>
            <a:lvl2pPr marL="742950" indent="-285750" eaLnBrk="0" hangingPunct="0">
              <a:spcBef>
                <a:spcPct val="20000"/>
              </a:spcBef>
              <a:buClr>
                <a:schemeClr val="folHlink"/>
              </a:buClr>
              <a:buSzPct val="110000"/>
              <a:buChar char="•"/>
              <a:defRPr sz="2800">
                <a:solidFill>
                  <a:schemeClr val="tx2"/>
                </a:solidFill>
                <a:latin typeface="Arial" charset="0"/>
              </a:defRPr>
            </a:lvl2pPr>
            <a:lvl3pPr marL="1143000" indent="-228600" eaLnBrk="0" hangingPunct="0">
              <a:spcBef>
                <a:spcPct val="20000"/>
              </a:spcBef>
              <a:buClr>
                <a:schemeClr val="folHlink"/>
              </a:buClr>
              <a:buSzPct val="110000"/>
              <a:buChar char="•"/>
              <a:defRPr sz="2400">
                <a:solidFill>
                  <a:schemeClr val="tx2"/>
                </a:solidFill>
                <a:latin typeface="Arial" charset="0"/>
              </a:defRPr>
            </a:lvl3pPr>
            <a:lvl4pPr marL="1600200" indent="-228600" eaLnBrk="0" hangingPunct="0">
              <a:spcBef>
                <a:spcPct val="20000"/>
              </a:spcBef>
              <a:buClr>
                <a:schemeClr val="folHlink"/>
              </a:buClr>
              <a:buSzPct val="110000"/>
              <a:buChar char="•"/>
              <a:defRPr sz="2400">
                <a:solidFill>
                  <a:schemeClr val="tx2"/>
                </a:solidFill>
                <a:latin typeface="Arial" charset="0"/>
              </a:defRPr>
            </a:lvl4pPr>
            <a:lvl5pPr marL="2057400" indent="-228600" eaLnBrk="0" hangingPunct="0">
              <a:spcBef>
                <a:spcPct val="20000"/>
              </a:spcBef>
              <a:buClr>
                <a:schemeClr val="folHlink"/>
              </a:buClr>
              <a:buSzPct val="110000"/>
              <a:buChar char="•"/>
              <a:defRPr sz="2400">
                <a:solidFill>
                  <a:schemeClr val="tx2"/>
                </a:solidFill>
                <a:latin typeface="Arial"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9pPr>
          </a:lstStyle>
          <a:p>
            <a:pPr eaLnBrk="1" hangingPunct="1">
              <a:lnSpc>
                <a:spcPct val="85000"/>
              </a:lnSpc>
              <a:spcBef>
                <a:spcPct val="0"/>
              </a:spcBef>
              <a:buClr>
                <a:srgbClr val="99CCFF"/>
              </a:buClr>
              <a:buFontTx/>
              <a:buNone/>
            </a:pPr>
            <a:r>
              <a:rPr lang="en-US" altLang="en-US" sz="1400" b="1" dirty="0">
                <a:solidFill>
                  <a:schemeClr val="tx1"/>
                </a:solidFill>
                <a:latin typeface="Calibri" panose="020F0502020204030204" pitchFamily="34" charset="0"/>
                <a:cs typeface="Calibri" panose="020F0502020204030204" pitchFamily="34" charset="0"/>
              </a:rPr>
              <a:t>Categories of </a:t>
            </a:r>
          </a:p>
          <a:p>
            <a:pPr eaLnBrk="1" hangingPunct="1">
              <a:lnSpc>
                <a:spcPct val="85000"/>
              </a:lnSpc>
              <a:spcBef>
                <a:spcPct val="0"/>
              </a:spcBef>
              <a:buClr>
                <a:srgbClr val="99CCFF"/>
              </a:buClr>
              <a:buFontTx/>
              <a:buNone/>
            </a:pPr>
            <a:r>
              <a:rPr lang="en-US" altLang="en-US" sz="1400" b="1" dirty="0">
                <a:solidFill>
                  <a:schemeClr val="tx1"/>
                </a:solidFill>
                <a:latin typeface="Calibri" panose="020F0502020204030204" pitchFamily="34" charset="0"/>
                <a:cs typeface="Calibri" panose="020F0502020204030204" pitchFamily="34" charset="0"/>
              </a:rPr>
              <a:t>exposure</a:t>
            </a:r>
          </a:p>
        </p:txBody>
      </p:sp>
      <p:grpSp>
        <p:nvGrpSpPr>
          <p:cNvPr id="22" name="Group 21">
            <a:extLst>
              <a:ext uri="{FF2B5EF4-FFF2-40B4-BE49-F238E27FC236}">
                <a16:creationId xmlns:a16="http://schemas.microsoft.com/office/drawing/2014/main" id="{06A1AC9B-9B00-4A28-91D1-1DA30CAA564A}"/>
              </a:ext>
            </a:extLst>
          </p:cNvPr>
          <p:cNvGrpSpPr/>
          <p:nvPr/>
        </p:nvGrpSpPr>
        <p:grpSpPr>
          <a:xfrm>
            <a:off x="287016" y="2170534"/>
            <a:ext cx="8712968" cy="2168305"/>
            <a:chOff x="179512" y="2053087"/>
            <a:chExt cx="8712968" cy="2168305"/>
          </a:xfrm>
        </p:grpSpPr>
        <p:sp>
          <p:nvSpPr>
            <p:cNvPr id="23" name="Rectangle 22">
              <a:extLst>
                <a:ext uri="{FF2B5EF4-FFF2-40B4-BE49-F238E27FC236}">
                  <a16:creationId xmlns:a16="http://schemas.microsoft.com/office/drawing/2014/main" id="{361A6688-31EC-4DE6-B704-09D1BF6135D5}"/>
                </a:ext>
              </a:extLst>
            </p:cNvPr>
            <p:cNvSpPr/>
            <p:nvPr/>
          </p:nvSpPr>
          <p:spPr>
            <a:xfrm>
              <a:off x="179512" y="2060848"/>
              <a:ext cx="1503784" cy="1728192"/>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latin typeface="Calibri" panose="020F0502020204030204" pitchFamily="34" charset="0"/>
                <a:cs typeface="Calibri" panose="020F0502020204030204" pitchFamily="34" charset="0"/>
              </a:endParaRPr>
            </a:p>
          </p:txBody>
        </p:sp>
        <p:sp>
          <p:nvSpPr>
            <p:cNvPr id="24" name="Rectangle 23">
              <a:extLst>
                <a:ext uri="{FF2B5EF4-FFF2-40B4-BE49-F238E27FC236}">
                  <a16:creationId xmlns:a16="http://schemas.microsoft.com/office/drawing/2014/main" id="{A1E2151F-39DC-41DE-8058-1B49AF727632}"/>
                </a:ext>
              </a:extLst>
            </p:cNvPr>
            <p:cNvSpPr/>
            <p:nvPr/>
          </p:nvSpPr>
          <p:spPr>
            <a:xfrm>
              <a:off x="1979712" y="2053087"/>
              <a:ext cx="2088232" cy="1728192"/>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latin typeface="Calibri" panose="020F0502020204030204" pitchFamily="34" charset="0"/>
                <a:cs typeface="Calibri" panose="020F0502020204030204" pitchFamily="34" charset="0"/>
              </a:endParaRPr>
            </a:p>
          </p:txBody>
        </p:sp>
        <p:sp>
          <p:nvSpPr>
            <p:cNvPr id="25" name="Rectangle 24">
              <a:extLst>
                <a:ext uri="{FF2B5EF4-FFF2-40B4-BE49-F238E27FC236}">
                  <a16:creationId xmlns:a16="http://schemas.microsoft.com/office/drawing/2014/main" id="{BD0E378F-A567-4CF2-B514-0867828324C0}"/>
                </a:ext>
              </a:extLst>
            </p:cNvPr>
            <p:cNvSpPr/>
            <p:nvPr/>
          </p:nvSpPr>
          <p:spPr>
            <a:xfrm>
              <a:off x="4355976" y="2053087"/>
              <a:ext cx="2088232" cy="1728192"/>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latin typeface="Calibri" panose="020F0502020204030204" pitchFamily="34" charset="0"/>
                <a:cs typeface="Calibri" panose="020F0502020204030204" pitchFamily="34" charset="0"/>
              </a:endParaRPr>
            </a:p>
          </p:txBody>
        </p:sp>
        <p:sp>
          <p:nvSpPr>
            <p:cNvPr id="26" name="Rectangle 25">
              <a:extLst>
                <a:ext uri="{FF2B5EF4-FFF2-40B4-BE49-F238E27FC236}">
                  <a16:creationId xmlns:a16="http://schemas.microsoft.com/office/drawing/2014/main" id="{7767F717-1B7B-4997-9526-147B21E55FA3}"/>
                </a:ext>
              </a:extLst>
            </p:cNvPr>
            <p:cNvSpPr/>
            <p:nvPr/>
          </p:nvSpPr>
          <p:spPr>
            <a:xfrm>
              <a:off x="6804248" y="2053087"/>
              <a:ext cx="2088232" cy="1728192"/>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latin typeface="Calibri" panose="020F0502020204030204" pitchFamily="34" charset="0"/>
                <a:cs typeface="Calibri" panose="020F0502020204030204" pitchFamily="34" charset="0"/>
              </a:endParaRPr>
            </a:p>
          </p:txBody>
        </p:sp>
        <p:cxnSp>
          <p:nvCxnSpPr>
            <p:cNvPr id="27" name="Straight Arrow Connector 26">
              <a:extLst>
                <a:ext uri="{FF2B5EF4-FFF2-40B4-BE49-F238E27FC236}">
                  <a16:creationId xmlns:a16="http://schemas.microsoft.com/office/drawing/2014/main" id="{098F2186-D046-4982-88F6-1E1FCF336E4B}"/>
                </a:ext>
              </a:extLst>
            </p:cNvPr>
            <p:cNvCxnSpPr/>
            <p:nvPr/>
          </p:nvCxnSpPr>
          <p:spPr>
            <a:xfrm>
              <a:off x="3779912" y="3825348"/>
              <a:ext cx="2027" cy="39604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0B704535-BD46-4D92-8244-98AEEB6131A6}"/>
                </a:ext>
              </a:extLst>
            </p:cNvPr>
            <p:cNvCxnSpPr/>
            <p:nvPr/>
          </p:nvCxnSpPr>
          <p:spPr>
            <a:xfrm>
              <a:off x="5410426" y="3792538"/>
              <a:ext cx="2027" cy="39604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B30398D5-039A-41F1-8842-F5E0C8FDDDBC}"/>
                </a:ext>
              </a:extLst>
            </p:cNvPr>
            <p:cNvCxnSpPr/>
            <p:nvPr/>
          </p:nvCxnSpPr>
          <p:spPr>
            <a:xfrm>
              <a:off x="7956376" y="3781279"/>
              <a:ext cx="2027" cy="39604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0" name="Text Box 6">
              <a:extLst>
                <a:ext uri="{FF2B5EF4-FFF2-40B4-BE49-F238E27FC236}">
                  <a16:creationId xmlns:a16="http://schemas.microsoft.com/office/drawing/2014/main" id="{C58CA32A-C567-4AD4-BE80-14306B5D634F}"/>
                </a:ext>
              </a:extLst>
            </p:cNvPr>
            <p:cNvSpPr txBox="1">
              <a:spLocks noChangeArrowheads="1"/>
            </p:cNvSpPr>
            <p:nvPr/>
          </p:nvSpPr>
          <p:spPr bwMode="auto">
            <a:xfrm>
              <a:off x="247328" y="2348880"/>
              <a:ext cx="1368152" cy="641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folHlink"/>
                </a:buClr>
                <a:buSzPct val="110000"/>
                <a:buChar char="•"/>
                <a:defRPr sz="3200">
                  <a:solidFill>
                    <a:schemeClr val="tx2"/>
                  </a:solidFill>
                  <a:latin typeface="Arial" charset="0"/>
                </a:defRPr>
              </a:lvl1pPr>
              <a:lvl2pPr marL="742950" indent="-285750" eaLnBrk="0" hangingPunct="0">
                <a:spcBef>
                  <a:spcPct val="20000"/>
                </a:spcBef>
                <a:buClr>
                  <a:schemeClr val="folHlink"/>
                </a:buClr>
                <a:buSzPct val="110000"/>
                <a:buChar char="•"/>
                <a:defRPr sz="2800">
                  <a:solidFill>
                    <a:schemeClr val="tx2"/>
                  </a:solidFill>
                  <a:latin typeface="Arial" charset="0"/>
                </a:defRPr>
              </a:lvl2pPr>
              <a:lvl3pPr marL="1143000" indent="-228600" eaLnBrk="0" hangingPunct="0">
                <a:spcBef>
                  <a:spcPct val="20000"/>
                </a:spcBef>
                <a:buClr>
                  <a:schemeClr val="folHlink"/>
                </a:buClr>
                <a:buSzPct val="110000"/>
                <a:buChar char="•"/>
                <a:defRPr sz="2400">
                  <a:solidFill>
                    <a:schemeClr val="tx2"/>
                  </a:solidFill>
                  <a:latin typeface="Arial" charset="0"/>
                </a:defRPr>
              </a:lvl3pPr>
              <a:lvl4pPr marL="1600200" indent="-228600" eaLnBrk="0" hangingPunct="0">
                <a:spcBef>
                  <a:spcPct val="20000"/>
                </a:spcBef>
                <a:buClr>
                  <a:schemeClr val="folHlink"/>
                </a:buClr>
                <a:buSzPct val="110000"/>
                <a:buChar char="•"/>
                <a:defRPr sz="2400">
                  <a:solidFill>
                    <a:schemeClr val="tx2"/>
                  </a:solidFill>
                  <a:latin typeface="Arial" charset="0"/>
                </a:defRPr>
              </a:lvl4pPr>
              <a:lvl5pPr marL="2057400" indent="-228600" eaLnBrk="0" hangingPunct="0">
                <a:spcBef>
                  <a:spcPct val="20000"/>
                </a:spcBef>
                <a:buClr>
                  <a:schemeClr val="folHlink"/>
                </a:buClr>
                <a:buSzPct val="110000"/>
                <a:buChar char="•"/>
                <a:defRPr sz="2400">
                  <a:solidFill>
                    <a:schemeClr val="tx2"/>
                  </a:solidFill>
                  <a:latin typeface="Arial"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9pPr>
            </a:lstStyle>
            <a:p>
              <a:pPr eaLnBrk="1" hangingPunct="1">
                <a:lnSpc>
                  <a:spcPct val="85000"/>
                </a:lnSpc>
                <a:spcBef>
                  <a:spcPct val="0"/>
                </a:spcBef>
                <a:buClr>
                  <a:srgbClr val="99CCFF"/>
                </a:buClr>
                <a:buFontTx/>
                <a:buNone/>
              </a:pPr>
              <a:r>
                <a:rPr lang="en-US" altLang="en-US" sz="1400" b="1" dirty="0">
                  <a:solidFill>
                    <a:schemeClr val="tx1"/>
                  </a:solidFill>
                  <a:latin typeface="Calibri" panose="020F0502020204030204" pitchFamily="34" charset="0"/>
                  <a:cs typeface="Calibri" panose="020F0502020204030204" pitchFamily="34" charset="0"/>
                </a:rPr>
                <a:t>Types of </a:t>
              </a:r>
            </a:p>
            <a:p>
              <a:pPr eaLnBrk="1" hangingPunct="1">
                <a:lnSpc>
                  <a:spcPct val="85000"/>
                </a:lnSpc>
                <a:spcBef>
                  <a:spcPct val="0"/>
                </a:spcBef>
                <a:buClr>
                  <a:srgbClr val="99CCFF"/>
                </a:buClr>
                <a:buFontTx/>
                <a:buNone/>
              </a:pPr>
              <a:r>
                <a:rPr lang="en-US" altLang="en-US" sz="1400" b="1" dirty="0">
                  <a:solidFill>
                    <a:schemeClr val="tx1"/>
                  </a:solidFill>
                  <a:latin typeface="Calibri" panose="020F0502020204030204" pitchFamily="34" charset="0"/>
                  <a:cs typeface="Calibri" panose="020F0502020204030204" pitchFamily="34" charset="0"/>
                </a:rPr>
                <a:t>exposure </a:t>
              </a:r>
            </a:p>
            <a:p>
              <a:pPr eaLnBrk="1" hangingPunct="1">
                <a:lnSpc>
                  <a:spcPct val="85000"/>
                </a:lnSpc>
                <a:spcBef>
                  <a:spcPct val="0"/>
                </a:spcBef>
                <a:buClr>
                  <a:srgbClr val="99CCFF"/>
                </a:buClr>
                <a:buFontTx/>
                <a:buNone/>
              </a:pPr>
              <a:r>
                <a:rPr lang="en-US" altLang="en-US" sz="1400" b="1" dirty="0">
                  <a:solidFill>
                    <a:schemeClr val="tx1"/>
                  </a:solidFill>
                  <a:latin typeface="Calibri" panose="020F0502020204030204" pitchFamily="34" charset="0"/>
                  <a:cs typeface="Calibri" panose="020F0502020204030204" pitchFamily="34" charset="0"/>
                </a:rPr>
                <a:t>situations</a:t>
              </a:r>
            </a:p>
          </p:txBody>
        </p:sp>
        <p:sp>
          <p:nvSpPr>
            <p:cNvPr id="31" name="Text Box 6">
              <a:extLst>
                <a:ext uri="{FF2B5EF4-FFF2-40B4-BE49-F238E27FC236}">
                  <a16:creationId xmlns:a16="http://schemas.microsoft.com/office/drawing/2014/main" id="{596FA2E3-CCA2-4083-9DD6-915F49B6E0DD}"/>
                </a:ext>
              </a:extLst>
            </p:cNvPr>
            <p:cNvSpPr txBox="1">
              <a:spLocks noChangeArrowheads="1"/>
            </p:cNvSpPr>
            <p:nvPr/>
          </p:nvSpPr>
          <p:spPr bwMode="auto">
            <a:xfrm>
              <a:off x="2054934" y="2348880"/>
              <a:ext cx="1868993" cy="45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folHlink"/>
                </a:buClr>
                <a:buSzPct val="110000"/>
                <a:buChar char="•"/>
                <a:defRPr sz="3200">
                  <a:solidFill>
                    <a:schemeClr val="tx2"/>
                  </a:solidFill>
                  <a:latin typeface="Arial" charset="0"/>
                </a:defRPr>
              </a:lvl1pPr>
              <a:lvl2pPr marL="742950" indent="-285750" eaLnBrk="0" hangingPunct="0">
                <a:spcBef>
                  <a:spcPct val="20000"/>
                </a:spcBef>
                <a:buClr>
                  <a:schemeClr val="folHlink"/>
                </a:buClr>
                <a:buSzPct val="110000"/>
                <a:buChar char="•"/>
                <a:defRPr sz="2800">
                  <a:solidFill>
                    <a:schemeClr val="tx2"/>
                  </a:solidFill>
                  <a:latin typeface="Arial" charset="0"/>
                </a:defRPr>
              </a:lvl2pPr>
              <a:lvl3pPr marL="1143000" indent="-228600" eaLnBrk="0" hangingPunct="0">
                <a:spcBef>
                  <a:spcPct val="20000"/>
                </a:spcBef>
                <a:buClr>
                  <a:schemeClr val="folHlink"/>
                </a:buClr>
                <a:buSzPct val="110000"/>
                <a:buChar char="•"/>
                <a:defRPr sz="2400">
                  <a:solidFill>
                    <a:schemeClr val="tx2"/>
                  </a:solidFill>
                  <a:latin typeface="Arial" charset="0"/>
                </a:defRPr>
              </a:lvl3pPr>
              <a:lvl4pPr marL="1600200" indent="-228600" eaLnBrk="0" hangingPunct="0">
                <a:spcBef>
                  <a:spcPct val="20000"/>
                </a:spcBef>
                <a:buClr>
                  <a:schemeClr val="folHlink"/>
                </a:buClr>
                <a:buSzPct val="110000"/>
                <a:buChar char="•"/>
                <a:defRPr sz="2400">
                  <a:solidFill>
                    <a:schemeClr val="tx2"/>
                  </a:solidFill>
                  <a:latin typeface="Arial" charset="0"/>
                </a:defRPr>
              </a:lvl4pPr>
              <a:lvl5pPr marL="2057400" indent="-228600" eaLnBrk="0" hangingPunct="0">
                <a:spcBef>
                  <a:spcPct val="20000"/>
                </a:spcBef>
                <a:buClr>
                  <a:schemeClr val="folHlink"/>
                </a:buClr>
                <a:buSzPct val="110000"/>
                <a:buChar char="•"/>
                <a:defRPr sz="2400">
                  <a:solidFill>
                    <a:schemeClr val="tx2"/>
                  </a:solidFill>
                  <a:latin typeface="Arial"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9pPr>
            </a:lstStyle>
            <a:p>
              <a:pPr eaLnBrk="1" hangingPunct="1">
                <a:lnSpc>
                  <a:spcPct val="85000"/>
                </a:lnSpc>
                <a:spcBef>
                  <a:spcPct val="0"/>
                </a:spcBef>
                <a:buClr>
                  <a:srgbClr val="99CCFF"/>
                </a:buClr>
                <a:buFontTx/>
                <a:buNone/>
              </a:pPr>
              <a:r>
                <a:rPr lang="en-US" altLang="en-US" sz="1400" b="1" dirty="0">
                  <a:solidFill>
                    <a:schemeClr val="tx1"/>
                  </a:solidFill>
                  <a:latin typeface="Calibri" panose="020F0502020204030204" pitchFamily="34" charset="0"/>
                  <a:cs typeface="Calibri" panose="020F0502020204030204" pitchFamily="34" charset="0"/>
                </a:rPr>
                <a:t>Planned exposure </a:t>
              </a:r>
            </a:p>
            <a:p>
              <a:pPr eaLnBrk="1" hangingPunct="1">
                <a:lnSpc>
                  <a:spcPct val="85000"/>
                </a:lnSpc>
                <a:spcBef>
                  <a:spcPct val="0"/>
                </a:spcBef>
                <a:buClr>
                  <a:srgbClr val="99CCFF"/>
                </a:buClr>
                <a:buFontTx/>
                <a:buNone/>
              </a:pPr>
              <a:r>
                <a:rPr lang="en-US" altLang="en-US" sz="1400" b="1" dirty="0">
                  <a:solidFill>
                    <a:schemeClr val="tx1"/>
                  </a:solidFill>
                  <a:latin typeface="Calibri" panose="020F0502020204030204" pitchFamily="34" charset="0"/>
                  <a:cs typeface="Calibri" panose="020F0502020204030204" pitchFamily="34" charset="0"/>
                </a:rPr>
                <a:t>situation</a:t>
              </a:r>
            </a:p>
          </p:txBody>
        </p:sp>
        <p:sp>
          <p:nvSpPr>
            <p:cNvPr id="32" name="Text Box 6">
              <a:extLst>
                <a:ext uri="{FF2B5EF4-FFF2-40B4-BE49-F238E27FC236}">
                  <a16:creationId xmlns:a16="http://schemas.microsoft.com/office/drawing/2014/main" id="{C4008A27-B878-46DE-8E4C-137EE8EC3719}"/>
                </a:ext>
              </a:extLst>
            </p:cNvPr>
            <p:cNvSpPr txBox="1">
              <a:spLocks noChangeArrowheads="1"/>
            </p:cNvSpPr>
            <p:nvPr/>
          </p:nvSpPr>
          <p:spPr bwMode="auto">
            <a:xfrm>
              <a:off x="4435392" y="2357126"/>
              <a:ext cx="1873606" cy="460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folHlink"/>
                </a:buClr>
                <a:buSzPct val="110000"/>
                <a:buChar char="•"/>
                <a:defRPr sz="3200">
                  <a:solidFill>
                    <a:schemeClr val="tx2"/>
                  </a:solidFill>
                  <a:latin typeface="Arial" charset="0"/>
                </a:defRPr>
              </a:lvl1pPr>
              <a:lvl2pPr marL="742950" indent="-285750" eaLnBrk="0" hangingPunct="0">
                <a:spcBef>
                  <a:spcPct val="20000"/>
                </a:spcBef>
                <a:buClr>
                  <a:schemeClr val="folHlink"/>
                </a:buClr>
                <a:buSzPct val="110000"/>
                <a:buChar char="•"/>
                <a:defRPr sz="2800">
                  <a:solidFill>
                    <a:schemeClr val="tx2"/>
                  </a:solidFill>
                  <a:latin typeface="Arial" charset="0"/>
                </a:defRPr>
              </a:lvl2pPr>
              <a:lvl3pPr marL="1143000" indent="-228600" eaLnBrk="0" hangingPunct="0">
                <a:spcBef>
                  <a:spcPct val="20000"/>
                </a:spcBef>
                <a:buClr>
                  <a:schemeClr val="folHlink"/>
                </a:buClr>
                <a:buSzPct val="110000"/>
                <a:buChar char="•"/>
                <a:defRPr sz="2400">
                  <a:solidFill>
                    <a:schemeClr val="tx2"/>
                  </a:solidFill>
                  <a:latin typeface="Arial" charset="0"/>
                </a:defRPr>
              </a:lvl3pPr>
              <a:lvl4pPr marL="1600200" indent="-228600" eaLnBrk="0" hangingPunct="0">
                <a:spcBef>
                  <a:spcPct val="20000"/>
                </a:spcBef>
                <a:buClr>
                  <a:schemeClr val="folHlink"/>
                </a:buClr>
                <a:buSzPct val="110000"/>
                <a:buChar char="•"/>
                <a:defRPr sz="2400">
                  <a:solidFill>
                    <a:schemeClr val="tx2"/>
                  </a:solidFill>
                  <a:latin typeface="Arial" charset="0"/>
                </a:defRPr>
              </a:lvl4pPr>
              <a:lvl5pPr marL="2057400" indent="-228600" eaLnBrk="0" hangingPunct="0">
                <a:spcBef>
                  <a:spcPct val="20000"/>
                </a:spcBef>
                <a:buClr>
                  <a:schemeClr val="folHlink"/>
                </a:buClr>
                <a:buSzPct val="110000"/>
                <a:buChar char="•"/>
                <a:defRPr sz="2400">
                  <a:solidFill>
                    <a:schemeClr val="tx2"/>
                  </a:solidFill>
                  <a:latin typeface="Arial"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9pPr>
            </a:lstStyle>
            <a:p>
              <a:pPr eaLnBrk="1" hangingPunct="1">
                <a:lnSpc>
                  <a:spcPct val="85000"/>
                </a:lnSpc>
                <a:spcBef>
                  <a:spcPct val="0"/>
                </a:spcBef>
                <a:buClr>
                  <a:srgbClr val="99CCFF"/>
                </a:buClr>
                <a:buFontTx/>
                <a:buNone/>
              </a:pPr>
              <a:r>
                <a:rPr lang="en-US" altLang="en-US" sz="1400" b="1" dirty="0">
                  <a:solidFill>
                    <a:schemeClr val="tx1"/>
                  </a:solidFill>
                  <a:latin typeface="Calibri" panose="020F0502020204030204" pitchFamily="34" charset="0"/>
                  <a:cs typeface="Calibri" panose="020F0502020204030204" pitchFamily="34" charset="0"/>
                </a:rPr>
                <a:t>Emergency exposure </a:t>
              </a:r>
            </a:p>
            <a:p>
              <a:pPr eaLnBrk="1" hangingPunct="1">
                <a:lnSpc>
                  <a:spcPct val="85000"/>
                </a:lnSpc>
                <a:spcBef>
                  <a:spcPct val="0"/>
                </a:spcBef>
                <a:buClr>
                  <a:srgbClr val="99CCFF"/>
                </a:buClr>
                <a:buFontTx/>
                <a:buNone/>
              </a:pPr>
              <a:r>
                <a:rPr lang="en-US" altLang="en-US" sz="1400" b="1" dirty="0">
                  <a:solidFill>
                    <a:schemeClr val="tx1"/>
                  </a:solidFill>
                  <a:latin typeface="Calibri" panose="020F0502020204030204" pitchFamily="34" charset="0"/>
                  <a:cs typeface="Calibri" panose="020F0502020204030204" pitchFamily="34" charset="0"/>
                </a:rPr>
                <a:t>situation</a:t>
              </a:r>
            </a:p>
          </p:txBody>
        </p:sp>
        <p:sp>
          <p:nvSpPr>
            <p:cNvPr id="33" name="Text Box 6">
              <a:extLst>
                <a:ext uri="{FF2B5EF4-FFF2-40B4-BE49-F238E27FC236}">
                  <a16:creationId xmlns:a16="http://schemas.microsoft.com/office/drawing/2014/main" id="{D939F96B-DDDA-4CBD-9D53-30C7AFE49369}"/>
                </a:ext>
              </a:extLst>
            </p:cNvPr>
            <p:cNvSpPr txBox="1">
              <a:spLocks noChangeArrowheads="1"/>
            </p:cNvSpPr>
            <p:nvPr/>
          </p:nvSpPr>
          <p:spPr bwMode="auto">
            <a:xfrm>
              <a:off x="6883664" y="2357126"/>
              <a:ext cx="1931694" cy="45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folHlink"/>
                </a:buClr>
                <a:buSzPct val="110000"/>
                <a:buChar char="•"/>
                <a:defRPr sz="3200">
                  <a:solidFill>
                    <a:schemeClr val="tx2"/>
                  </a:solidFill>
                  <a:latin typeface="Arial" charset="0"/>
                </a:defRPr>
              </a:lvl1pPr>
              <a:lvl2pPr marL="742950" indent="-285750" eaLnBrk="0" hangingPunct="0">
                <a:spcBef>
                  <a:spcPct val="20000"/>
                </a:spcBef>
                <a:buClr>
                  <a:schemeClr val="folHlink"/>
                </a:buClr>
                <a:buSzPct val="110000"/>
                <a:buChar char="•"/>
                <a:defRPr sz="2800">
                  <a:solidFill>
                    <a:schemeClr val="tx2"/>
                  </a:solidFill>
                  <a:latin typeface="Arial" charset="0"/>
                </a:defRPr>
              </a:lvl2pPr>
              <a:lvl3pPr marL="1143000" indent="-228600" eaLnBrk="0" hangingPunct="0">
                <a:spcBef>
                  <a:spcPct val="20000"/>
                </a:spcBef>
                <a:buClr>
                  <a:schemeClr val="folHlink"/>
                </a:buClr>
                <a:buSzPct val="110000"/>
                <a:buChar char="•"/>
                <a:defRPr sz="2400">
                  <a:solidFill>
                    <a:schemeClr val="tx2"/>
                  </a:solidFill>
                  <a:latin typeface="Arial" charset="0"/>
                </a:defRPr>
              </a:lvl3pPr>
              <a:lvl4pPr marL="1600200" indent="-228600" eaLnBrk="0" hangingPunct="0">
                <a:spcBef>
                  <a:spcPct val="20000"/>
                </a:spcBef>
                <a:buClr>
                  <a:schemeClr val="folHlink"/>
                </a:buClr>
                <a:buSzPct val="110000"/>
                <a:buChar char="•"/>
                <a:defRPr sz="2400">
                  <a:solidFill>
                    <a:schemeClr val="tx2"/>
                  </a:solidFill>
                  <a:latin typeface="Arial" charset="0"/>
                </a:defRPr>
              </a:lvl4pPr>
              <a:lvl5pPr marL="2057400" indent="-228600" eaLnBrk="0" hangingPunct="0">
                <a:spcBef>
                  <a:spcPct val="20000"/>
                </a:spcBef>
                <a:buClr>
                  <a:schemeClr val="folHlink"/>
                </a:buClr>
                <a:buSzPct val="110000"/>
                <a:buChar char="•"/>
                <a:defRPr sz="2400">
                  <a:solidFill>
                    <a:schemeClr val="tx2"/>
                  </a:solidFill>
                  <a:latin typeface="Arial"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9pPr>
            </a:lstStyle>
            <a:p>
              <a:pPr eaLnBrk="1" hangingPunct="1">
                <a:lnSpc>
                  <a:spcPct val="85000"/>
                </a:lnSpc>
                <a:spcBef>
                  <a:spcPct val="0"/>
                </a:spcBef>
                <a:buClr>
                  <a:srgbClr val="99CCFF"/>
                </a:buClr>
                <a:buFontTx/>
                <a:buNone/>
              </a:pPr>
              <a:r>
                <a:rPr lang="en-US" altLang="en-US" sz="1400" b="1" dirty="0">
                  <a:solidFill>
                    <a:schemeClr val="tx1"/>
                  </a:solidFill>
                  <a:latin typeface="Calibri" panose="020F0502020204030204" pitchFamily="34" charset="0"/>
                  <a:cs typeface="Calibri" panose="020F0502020204030204" pitchFamily="34" charset="0"/>
                </a:rPr>
                <a:t>Existing exposure </a:t>
              </a:r>
            </a:p>
            <a:p>
              <a:pPr eaLnBrk="1" hangingPunct="1">
                <a:lnSpc>
                  <a:spcPct val="85000"/>
                </a:lnSpc>
                <a:spcBef>
                  <a:spcPct val="0"/>
                </a:spcBef>
                <a:buClr>
                  <a:srgbClr val="99CCFF"/>
                </a:buClr>
                <a:buFontTx/>
                <a:buNone/>
              </a:pPr>
              <a:r>
                <a:rPr lang="en-US" altLang="en-US" sz="1400" b="1" dirty="0">
                  <a:solidFill>
                    <a:schemeClr val="tx1"/>
                  </a:solidFill>
                  <a:latin typeface="Calibri" panose="020F0502020204030204" pitchFamily="34" charset="0"/>
                  <a:cs typeface="Calibri" panose="020F0502020204030204" pitchFamily="34" charset="0"/>
                </a:rPr>
                <a:t>situation</a:t>
              </a:r>
            </a:p>
          </p:txBody>
        </p:sp>
        <p:pic>
          <p:nvPicPr>
            <p:cNvPr id="34" name="Picture 2" descr="F:\Presentations\18-05-AOCRP5\emergency-exit-2061497_1920.png">
              <a:extLst>
                <a:ext uri="{FF2B5EF4-FFF2-40B4-BE49-F238E27FC236}">
                  <a16:creationId xmlns:a16="http://schemas.microsoft.com/office/drawing/2014/main" id="{D7DAA285-437A-4EF8-8620-7D15BA26403D}"/>
                </a:ext>
              </a:extLst>
            </p:cNvPr>
            <p:cNvPicPr>
              <a:picLocks noChangeAspect="1" noChangeArrowheads="1"/>
            </p:cNvPicPr>
            <p:nvPr/>
          </p:nvPicPr>
          <p:blipFill>
            <a:blip r:embed="rId5"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966588" y="2831700"/>
              <a:ext cx="811214" cy="734887"/>
            </a:xfrm>
            <a:prstGeom prst="ellipse">
              <a:avLst/>
            </a:prstGeom>
            <a:noFill/>
            <a:extLst>
              <a:ext uri="{909E8E84-426E-40DD-AFC4-6F175D3DCCD1}">
                <a14:hiddenFill xmlns:a14="http://schemas.microsoft.com/office/drawing/2010/main">
                  <a:solidFill>
                    <a:srgbClr val="FFFFFF"/>
                  </a:solidFill>
                </a14:hiddenFill>
              </a:ext>
            </a:extLst>
          </p:spPr>
        </p:pic>
        <p:pic>
          <p:nvPicPr>
            <p:cNvPr id="35" name="Picture 3" descr="F:\Presentations\18-05-AOCRP5\security-1491514_640.png">
              <a:extLst>
                <a:ext uri="{FF2B5EF4-FFF2-40B4-BE49-F238E27FC236}">
                  <a16:creationId xmlns:a16="http://schemas.microsoft.com/office/drawing/2014/main" id="{1902EE42-41B8-44C3-B945-A9503F2FFEA5}"/>
                </a:ext>
              </a:extLst>
            </p:cNvPr>
            <p:cNvPicPr>
              <a:picLocks noChangeAspect="1" noChangeArrowheads="1"/>
            </p:cNvPicPr>
            <p:nvPr/>
          </p:nvPicPr>
          <p:blipFill>
            <a:blip r:embed="rId6"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459849" y="2859956"/>
              <a:ext cx="777030" cy="746793"/>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5">
              <a:extLst>
                <a:ext uri="{FF2B5EF4-FFF2-40B4-BE49-F238E27FC236}">
                  <a16:creationId xmlns:a16="http://schemas.microsoft.com/office/drawing/2014/main" id="{12DEB08B-0F2C-47AA-AE52-8C6C91F80827}"/>
                </a:ext>
              </a:extLst>
            </p:cNvPr>
            <p:cNvPicPr>
              <a:picLocks noChangeAspect="1" noChangeArrowheads="1"/>
            </p:cNvPicPr>
            <p:nvPr/>
          </p:nvPicPr>
          <p:blipFill>
            <a:blip r:embed="rId7"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581097" y="2831700"/>
              <a:ext cx="816666" cy="803306"/>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37" name="Group 36">
            <a:extLst>
              <a:ext uri="{FF2B5EF4-FFF2-40B4-BE49-F238E27FC236}">
                <a16:creationId xmlns:a16="http://schemas.microsoft.com/office/drawing/2014/main" id="{50D8AF55-97DD-4002-9791-F2E8F2B6C9A5}"/>
              </a:ext>
            </a:extLst>
          </p:cNvPr>
          <p:cNvGrpSpPr/>
          <p:nvPr/>
        </p:nvGrpSpPr>
        <p:grpSpPr>
          <a:xfrm>
            <a:off x="2151816" y="3909985"/>
            <a:ext cx="6149421" cy="2883533"/>
            <a:chOff x="2044312" y="3792538"/>
            <a:chExt cx="6149421" cy="2883533"/>
          </a:xfrm>
        </p:grpSpPr>
        <p:grpSp>
          <p:nvGrpSpPr>
            <p:cNvPr id="38" name="Group 37">
              <a:extLst>
                <a:ext uri="{FF2B5EF4-FFF2-40B4-BE49-F238E27FC236}">
                  <a16:creationId xmlns:a16="http://schemas.microsoft.com/office/drawing/2014/main" id="{2692D824-AA08-489A-87D1-72300DAB4715}"/>
                </a:ext>
              </a:extLst>
            </p:cNvPr>
            <p:cNvGrpSpPr/>
            <p:nvPr/>
          </p:nvGrpSpPr>
          <p:grpSpPr>
            <a:xfrm>
              <a:off x="2044312" y="3792538"/>
              <a:ext cx="6149421" cy="2770617"/>
              <a:chOff x="2044312" y="3792538"/>
              <a:chExt cx="6149421" cy="2770617"/>
            </a:xfrm>
          </p:grpSpPr>
          <p:sp>
            <p:nvSpPr>
              <p:cNvPr id="40" name="Rectangle 39">
                <a:extLst>
                  <a:ext uri="{FF2B5EF4-FFF2-40B4-BE49-F238E27FC236}">
                    <a16:creationId xmlns:a16="http://schemas.microsoft.com/office/drawing/2014/main" id="{5E00BE9E-E71B-40FA-B449-5BFE2B7F459F}"/>
                  </a:ext>
                </a:extLst>
              </p:cNvPr>
              <p:cNvSpPr/>
              <p:nvPr/>
            </p:nvSpPr>
            <p:spPr>
              <a:xfrm>
                <a:off x="2044312" y="3825349"/>
                <a:ext cx="1941001" cy="1474988"/>
              </a:xfrm>
              <a:prstGeom prst="rect">
                <a:avLst/>
              </a:prstGeom>
              <a:noFill/>
              <a:ln>
                <a:solidFill>
                  <a:srgbClr val="FF0000"/>
                </a:solid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ln w="22225">
                    <a:solidFill>
                      <a:schemeClr val="accent2"/>
                    </a:solidFill>
                    <a:prstDash val="solid"/>
                  </a:ln>
                  <a:solidFill>
                    <a:schemeClr val="accent2">
                      <a:lumMod val="40000"/>
                      <a:lumOff val="60000"/>
                    </a:schemeClr>
                  </a:solidFill>
                  <a:latin typeface="Calibri" panose="020F0502020204030204" pitchFamily="34" charset="0"/>
                  <a:cs typeface="Calibri" panose="020F0502020204030204" pitchFamily="34" charset="0"/>
                </a:endParaRPr>
              </a:p>
            </p:txBody>
          </p:sp>
          <p:grpSp>
            <p:nvGrpSpPr>
              <p:cNvPr id="41" name="Group 40">
                <a:extLst>
                  <a:ext uri="{FF2B5EF4-FFF2-40B4-BE49-F238E27FC236}">
                    <a16:creationId xmlns:a16="http://schemas.microsoft.com/office/drawing/2014/main" id="{178154FB-7CBF-4BE5-BADE-5879F6A4FA48}"/>
                  </a:ext>
                </a:extLst>
              </p:cNvPr>
              <p:cNvGrpSpPr/>
              <p:nvPr/>
            </p:nvGrpSpPr>
            <p:grpSpPr>
              <a:xfrm>
                <a:off x="2054935" y="3792538"/>
                <a:ext cx="6138798" cy="2770617"/>
                <a:chOff x="2054935" y="3792538"/>
                <a:chExt cx="6138798" cy="2770617"/>
              </a:xfrm>
            </p:grpSpPr>
            <p:grpSp>
              <p:nvGrpSpPr>
                <p:cNvPr id="42" name="Group 41">
                  <a:extLst>
                    <a:ext uri="{FF2B5EF4-FFF2-40B4-BE49-F238E27FC236}">
                      <a16:creationId xmlns:a16="http://schemas.microsoft.com/office/drawing/2014/main" id="{86D096FF-C36F-4A42-B65B-EDA7E1F709B1}"/>
                    </a:ext>
                  </a:extLst>
                </p:cNvPr>
                <p:cNvGrpSpPr/>
                <p:nvPr/>
              </p:nvGrpSpPr>
              <p:grpSpPr>
                <a:xfrm>
                  <a:off x="2603598" y="5434438"/>
                  <a:ext cx="5590135" cy="1128717"/>
                  <a:chOff x="2603598" y="5434438"/>
                  <a:chExt cx="5590135" cy="1128717"/>
                </a:xfrm>
              </p:grpSpPr>
              <p:sp>
                <p:nvSpPr>
                  <p:cNvPr id="45" name="TextBox 44">
                    <a:extLst>
                      <a:ext uri="{FF2B5EF4-FFF2-40B4-BE49-F238E27FC236}">
                        <a16:creationId xmlns:a16="http://schemas.microsoft.com/office/drawing/2014/main" id="{4D81A637-E906-436E-B86B-219060BDECEA}"/>
                      </a:ext>
                    </a:extLst>
                  </p:cNvPr>
                  <p:cNvSpPr txBox="1"/>
                  <p:nvPr/>
                </p:nvSpPr>
                <p:spPr>
                  <a:xfrm>
                    <a:off x="4492097" y="5434438"/>
                    <a:ext cx="1322413" cy="276999"/>
                  </a:xfrm>
                  <a:prstGeom prst="rect">
                    <a:avLst/>
                  </a:prstGeom>
                  <a:noFill/>
                </p:spPr>
                <p:txBody>
                  <a:bodyPr wrap="none" rtlCol="0">
                    <a:spAutoFit/>
                  </a:bodyPr>
                  <a:lstStyle/>
                  <a:p>
                    <a:r>
                      <a:rPr lang="en-GB" sz="1200" b="1" dirty="0">
                        <a:solidFill>
                          <a:srgbClr val="FF0000"/>
                        </a:solidFill>
                        <a:latin typeface="Calibri" panose="020F0502020204030204" pitchFamily="34" charset="0"/>
                        <a:cs typeface="Calibri" panose="020F0502020204030204" pitchFamily="34" charset="0"/>
                      </a:rPr>
                      <a:t>Reference Levels*</a:t>
                    </a:r>
                  </a:p>
                </p:txBody>
              </p:sp>
              <p:sp>
                <p:nvSpPr>
                  <p:cNvPr id="46" name="TextBox 45">
                    <a:extLst>
                      <a:ext uri="{FF2B5EF4-FFF2-40B4-BE49-F238E27FC236}">
                        <a16:creationId xmlns:a16="http://schemas.microsoft.com/office/drawing/2014/main" id="{B3D9F533-5998-4A96-A932-B56A88F013EA}"/>
                      </a:ext>
                    </a:extLst>
                  </p:cNvPr>
                  <p:cNvSpPr txBox="1"/>
                  <p:nvPr/>
                </p:nvSpPr>
                <p:spPr>
                  <a:xfrm>
                    <a:off x="6948264" y="5457237"/>
                    <a:ext cx="1245469" cy="276999"/>
                  </a:xfrm>
                  <a:prstGeom prst="rect">
                    <a:avLst/>
                  </a:prstGeom>
                  <a:noFill/>
                </p:spPr>
                <p:txBody>
                  <a:bodyPr wrap="none" rtlCol="0">
                    <a:spAutoFit/>
                  </a:bodyPr>
                  <a:lstStyle/>
                  <a:p>
                    <a:r>
                      <a:rPr lang="en-GB" sz="1200" b="1" dirty="0">
                        <a:solidFill>
                          <a:srgbClr val="FF0000"/>
                        </a:solidFill>
                        <a:latin typeface="Calibri" panose="020F0502020204030204" pitchFamily="34" charset="0"/>
                        <a:cs typeface="Calibri" panose="020F0502020204030204" pitchFamily="34" charset="0"/>
                      </a:rPr>
                      <a:t>Reference Levels</a:t>
                    </a:r>
                  </a:p>
                </p:txBody>
              </p:sp>
              <p:sp>
                <p:nvSpPr>
                  <p:cNvPr id="47" name="TextBox 46">
                    <a:extLst>
                      <a:ext uri="{FF2B5EF4-FFF2-40B4-BE49-F238E27FC236}">
                        <a16:creationId xmlns:a16="http://schemas.microsoft.com/office/drawing/2014/main" id="{6E6490FC-B84C-46A0-86D1-B6C35FB95635}"/>
                      </a:ext>
                    </a:extLst>
                  </p:cNvPr>
                  <p:cNvSpPr txBox="1"/>
                  <p:nvPr/>
                </p:nvSpPr>
                <p:spPr>
                  <a:xfrm>
                    <a:off x="2603598" y="5916824"/>
                    <a:ext cx="856517" cy="646331"/>
                  </a:xfrm>
                  <a:prstGeom prst="rect">
                    <a:avLst/>
                  </a:prstGeom>
                  <a:noFill/>
                </p:spPr>
                <p:txBody>
                  <a:bodyPr wrap="none" rtlCol="0">
                    <a:spAutoFit/>
                  </a:bodyPr>
                  <a:lstStyle/>
                  <a:p>
                    <a:r>
                      <a:rPr lang="en-GB" sz="1200" b="1" dirty="0">
                        <a:solidFill>
                          <a:srgbClr val="FF0000"/>
                        </a:solidFill>
                        <a:latin typeface="Calibri" panose="020F0502020204030204" pitchFamily="34" charset="0"/>
                        <a:cs typeface="Calibri" panose="020F0502020204030204" pitchFamily="34" charset="0"/>
                      </a:rPr>
                      <a:t>Diagnostic</a:t>
                    </a:r>
                  </a:p>
                  <a:p>
                    <a:r>
                      <a:rPr lang="en-GB" sz="1200" b="1" dirty="0">
                        <a:solidFill>
                          <a:srgbClr val="FF0000"/>
                        </a:solidFill>
                        <a:latin typeface="Calibri" panose="020F0502020204030204" pitchFamily="34" charset="0"/>
                        <a:cs typeface="Calibri" panose="020F0502020204030204" pitchFamily="34" charset="0"/>
                      </a:rPr>
                      <a:t>Reference </a:t>
                    </a:r>
                  </a:p>
                  <a:p>
                    <a:r>
                      <a:rPr lang="en-GB" sz="1200" b="1" dirty="0">
                        <a:solidFill>
                          <a:srgbClr val="FF0000"/>
                        </a:solidFill>
                        <a:latin typeface="Calibri" panose="020F0502020204030204" pitchFamily="34" charset="0"/>
                        <a:cs typeface="Calibri" panose="020F0502020204030204" pitchFamily="34" charset="0"/>
                      </a:rPr>
                      <a:t>Level</a:t>
                    </a:r>
                  </a:p>
                </p:txBody>
              </p:sp>
            </p:grpSp>
            <p:sp>
              <p:nvSpPr>
                <p:cNvPr id="43" name="Rectangle 42">
                  <a:extLst>
                    <a:ext uri="{FF2B5EF4-FFF2-40B4-BE49-F238E27FC236}">
                      <a16:creationId xmlns:a16="http://schemas.microsoft.com/office/drawing/2014/main" id="{AC0DEF82-2F3B-4672-B76C-887E888981FD}"/>
                    </a:ext>
                  </a:extLst>
                </p:cNvPr>
                <p:cNvSpPr/>
                <p:nvPr/>
              </p:nvSpPr>
              <p:spPr>
                <a:xfrm>
                  <a:off x="2054935" y="5373216"/>
                  <a:ext cx="1941001" cy="1189939"/>
                </a:xfrm>
                <a:prstGeom prst="rect">
                  <a:avLst/>
                </a:prstGeom>
                <a:noFill/>
                <a:ln>
                  <a:solidFill>
                    <a:srgbClr val="FF0000"/>
                  </a:solid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ln w="22225">
                      <a:solidFill>
                        <a:schemeClr val="accent2"/>
                      </a:solidFill>
                      <a:prstDash val="solid"/>
                    </a:ln>
                    <a:solidFill>
                      <a:schemeClr val="accent2">
                        <a:lumMod val="40000"/>
                        <a:lumOff val="60000"/>
                      </a:schemeClr>
                    </a:solidFill>
                    <a:latin typeface="Calibri" panose="020F0502020204030204" pitchFamily="34" charset="0"/>
                    <a:cs typeface="Calibri" panose="020F0502020204030204" pitchFamily="34" charset="0"/>
                  </a:endParaRPr>
                </a:p>
              </p:txBody>
            </p:sp>
            <p:sp>
              <p:nvSpPr>
                <p:cNvPr id="44" name="TextBox 43">
                  <a:extLst>
                    <a:ext uri="{FF2B5EF4-FFF2-40B4-BE49-F238E27FC236}">
                      <a16:creationId xmlns:a16="http://schemas.microsoft.com/office/drawing/2014/main" id="{213A9A0D-DE68-47DA-84EF-ACF368CF37E1}"/>
                    </a:ext>
                  </a:extLst>
                </p:cNvPr>
                <p:cNvSpPr txBox="1"/>
                <p:nvPr/>
              </p:nvSpPr>
              <p:spPr>
                <a:xfrm>
                  <a:off x="2123728" y="3792538"/>
                  <a:ext cx="1260153" cy="461665"/>
                </a:xfrm>
                <a:prstGeom prst="rect">
                  <a:avLst/>
                </a:prstGeom>
                <a:noFill/>
              </p:spPr>
              <p:txBody>
                <a:bodyPr wrap="none" rtlCol="0">
                  <a:spAutoFit/>
                </a:bodyPr>
                <a:lstStyle/>
                <a:p>
                  <a:r>
                    <a:rPr lang="en-GB" sz="1200" b="1" dirty="0">
                      <a:solidFill>
                        <a:srgbClr val="FF0000"/>
                      </a:solidFill>
                      <a:latin typeface="Calibri" panose="020F0502020204030204" pitchFamily="34" charset="0"/>
                      <a:cs typeface="Calibri" panose="020F0502020204030204" pitchFamily="34" charset="0"/>
                    </a:rPr>
                    <a:t>Dose Limits, </a:t>
                  </a:r>
                </a:p>
                <a:p>
                  <a:r>
                    <a:rPr lang="en-GB" sz="1200" b="1" dirty="0">
                      <a:solidFill>
                        <a:srgbClr val="FF0000"/>
                      </a:solidFill>
                      <a:latin typeface="Calibri" panose="020F0502020204030204" pitchFamily="34" charset="0"/>
                      <a:cs typeface="Calibri" panose="020F0502020204030204" pitchFamily="34" charset="0"/>
                    </a:rPr>
                    <a:t>Dose Constraints</a:t>
                  </a:r>
                </a:p>
              </p:txBody>
            </p:sp>
          </p:grpSp>
        </p:grpSp>
        <p:sp>
          <p:nvSpPr>
            <p:cNvPr id="39" name="TextBox 38">
              <a:extLst>
                <a:ext uri="{FF2B5EF4-FFF2-40B4-BE49-F238E27FC236}">
                  <a16:creationId xmlns:a16="http://schemas.microsoft.com/office/drawing/2014/main" id="{955EB7A6-8E69-4F83-B603-C15D47BF256A}"/>
                </a:ext>
              </a:extLst>
            </p:cNvPr>
            <p:cNvSpPr txBox="1"/>
            <p:nvPr/>
          </p:nvSpPr>
          <p:spPr>
            <a:xfrm>
              <a:off x="4355976" y="5968185"/>
              <a:ext cx="2088232" cy="707886"/>
            </a:xfrm>
            <a:prstGeom prst="rect">
              <a:avLst/>
            </a:prstGeom>
            <a:noFill/>
          </p:spPr>
          <p:txBody>
            <a:bodyPr wrap="square" rtlCol="0">
              <a:spAutoFit/>
            </a:bodyPr>
            <a:lstStyle/>
            <a:p>
              <a:r>
                <a:rPr lang="en-US" sz="1000" dirty="0">
                  <a:solidFill>
                    <a:srgbClr val="FF0000"/>
                  </a:solidFill>
                  <a:latin typeface="Calibri" panose="020F0502020204030204" pitchFamily="34" charset="0"/>
                  <a:cs typeface="Calibri" panose="020F0502020204030204" pitchFamily="34" charset="0"/>
                </a:rPr>
                <a:t>*Long term recovery operations should be treated </a:t>
              </a:r>
            </a:p>
            <a:p>
              <a:r>
                <a:rPr lang="en-US" sz="1000" dirty="0">
                  <a:solidFill>
                    <a:srgbClr val="FF0000"/>
                  </a:solidFill>
                  <a:latin typeface="Calibri" panose="020F0502020204030204" pitchFamily="34" charset="0"/>
                  <a:cs typeface="Calibri" panose="020F0502020204030204" pitchFamily="34" charset="0"/>
                </a:rPr>
                <a:t>as a part of planned exposure situations</a:t>
              </a:r>
              <a:endParaRPr lang="en-GB" sz="1000" dirty="0">
                <a:solidFill>
                  <a:srgbClr val="FF0000"/>
                </a:solidFill>
                <a:latin typeface="Calibri" panose="020F0502020204030204" pitchFamily="34" charset="0"/>
                <a:cs typeface="Calibri" panose="020F0502020204030204" pitchFamily="34" charset="0"/>
              </a:endParaRPr>
            </a:p>
          </p:txBody>
        </p:sp>
      </p:grpSp>
      <p:sp>
        <p:nvSpPr>
          <p:cNvPr id="48" name="Title 1">
            <a:extLst>
              <a:ext uri="{FF2B5EF4-FFF2-40B4-BE49-F238E27FC236}">
                <a16:creationId xmlns:a16="http://schemas.microsoft.com/office/drawing/2014/main" id="{EA9F4559-0E10-465A-92ED-FAAE830654CD}"/>
              </a:ext>
            </a:extLst>
          </p:cNvPr>
          <p:cNvSpPr txBox="1">
            <a:spLocks/>
          </p:cNvSpPr>
          <p:nvPr/>
        </p:nvSpPr>
        <p:spPr>
          <a:xfrm>
            <a:off x="1523876" y="1242190"/>
            <a:ext cx="7620124" cy="864096"/>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b="1" kern="1200">
                <a:solidFill>
                  <a:schemeClr val="bg1"/>
                </a:solidFill>
                <a:latin typeface="Arial "/>
                <a:ea typeface="+mj-ea"/>
                <a:cs typeface="+mj-cs"/>
              </a:defRPr>
            </a:lvl1pPr>
          </a:lstStyle>
          <a:p>
            <a:r>
              <a:rPr lang="en-US" sz="2000" dirty="0">
                <a:solidFill>
                  <a:schemeClr val="tx1"/>
                </a:solidFill>
                <a:latin typeface="Calibri" panose="020F0502020204030204" pitchFamily="34" charset="0"/>
                <a:cs typeface="Calibri" panose="020F0502020204030204" pitchFamily="34" charset="0"/>
              </a:rPr>
              <a:t>to ensure adequate radiation protection</a:t>
            </a:r>
            <a:endParaRPr lang="en-GB" sz="20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603194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D8E4B61-CB89-4471-A604-725CBB5F26EC}"/>
              </a:ext>
            </a:extLst>
          </p:cNvPr>
          <p:cNvSpPr/>
          <p:nvPr/>
        </p:nvSpPr>
        <p:spPr>
          <a:xfrm>
            <a:off x="0" y="481222"/>
            <a:ext cx="5360565" cy="751093"/>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Dose Constraints and Reference Levels</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C8889D1C-7882-4D96-813D-6761CA973E55}"/>
              </a:ext>
            </a:extLst>
          </p:cNvPr>
          <p:cNvSpPr txBox="1">
            <a:spLocks noChangeArrowheads="1"/>
          </p:cNvSpPr>
          <p:nvPr/>
        </p:nvSpPr>
        <p:spPr>
          <a:xfrm>
            <a:off x="222208" y="1679820"/>
            <a:ext cx="8431135" cy="4857403"/>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90000"/>
              </a:lnSpc>
            </a:pPr>
            <a:r>
              <a:rPr lang="en-GB" sz="2600" dirty="0">
                <a:latin typeface="Calibri" panose="020F0502020204030204" pitchFamily="34" charset="0"/>
                <a:cs typeface="Calibri" panose="020F0502020204030204" pitchFamily="34" charset="0"/>
              </a:rPr>
              <a:t>Terminology</a:t>
            </a:r>
          </a:p>
          <a:p>
            <a:pPr marL="792162" lvl="3" indent="-342900">
              <a:lnSpc>
                <a:spcPct val="90000"/>
              </a:lnSpc>
            </a:pPr>
            <a:r>
              <a:rPr lang="en-GB" sz="2400" dirty="0">
                <a:latin typeface="Calibri" panose="020F0502020204030204" pitchFamily="34" charset="0"/>
                <a:cs typeface="Calibri" panose="020F0502020204030204" pitchFamily="34" charset="0"/>
              </a:rPr>
              <a:t>Planned exposure: Dose constraints</a:t>
            </a:r>
          </a:p>
          <a:p>
            <a:pPr marL="792162" lvl="3" indent="-342900">
              <a:lnSpc>
                <a:spcPct val="90000"/>
              </a:lnSpc>
            </a:pPr>
            <a:r>
              <a:rPr lang="en-GB" sz="2400" dirty="0">
                <a:latin typeface="Calibri" panose="020F0502020204030204" pitchFamily="34" charset="0"/>
                <a:cs typeface="Calibri" panose="020F0502020204030204" pitchFamily="34" charset="0"/>
              </a:rPr>
              <a:t>Emergency and existing exposure: Reference levels</a:t>
            </a:r>
          </a:p>
          <a:p>
            <a:pPr>
              <a:lnSpc>
                <a:spcPct val="90000"/>
              </a:lnSpc>
            </a:pPr>
            <a:r>
              <a:rPr lang="de-DE" sz="2600" dirty="0">
                <a:latin typeface="Calibri" panose="020F0502020204030204" pitchFamily="34" charset="0"/>
                <a:cs typeface="Calibri" panose="020F0502020204030204" pitchFamily="34" charset="0"/>
              </a:rPr>
              <a:t>Dose </a:t>
            </a:r>
            <a:r>
              <a:rPr lang="en-US" sz="2600" dirty="0">
                <a:latin typeface="Calibri" panose="020F0502020204030204" pitchFamily="34" charset="0"/>
                <a:cs typeface="Calibri" panose="020F0502020204030204" pitchFamily="34" charset="0"/>
              </a:rPr>
              <a:t>constraints</a:t>
            </a:r>
            <a:r>
              <a:rPr lang="de-DE" sz="2600" dirty="0">
                <a:latin typeface="Calibri" panose="020F0502020204030204" pitchFamily="34" charset="0"/>
                <a:cs typeface="Calibri" panose="020F0502020204030204" pitchFamily="34" charset="0"/>
              </a:rPr>
              <a:t> </a:t>
            </a:r>
            <a:r>
              <a:rPr lang="en-US" sz="2600" dirty="0">
                <a:latin typeface="Calibri" panose="020F0502020204030204" pitchFamily="34" charset="0"/>
                <a:cs typeface="Calibri" panose="020F0502020204030204" pitchFamily="34" charset="0"/>
              </a:rPr>
              <a:t>and</a:t>
            </a:r>
            <a:r>
              <a:rPr lang="de-DE" sz="2600" dirty="0">
                <a:latin typeface="Calibri" panose="020F0502020204030204" pitchFamily="34" charset="0"/>
                <a:cs typeface="Calibri" panose="020F0502020204030204" pitchFamily="34" charset="0"/>
              </a:rPr>
              <a:t> </a:t>
            </a:r>
            <a:r>
              <a:rPr lang="en-US" sz="2600" dirty="0">
                <a:latin typeface="Calibri" panose="020F0502020204030204" pitchFamily="34" charset="0"/>
                <a:cs typeface="Calibri" panose="020F0502020204030204" pitchFamily="34" charset="0"/>
              </a:rPr>
              <a:t>reference levels are used </a:t>
            </a:r>
            <a:r>
              <a:rPr lang="de-DE" sz="2600" dirty="0">
                <a:latin typeface="Calibri" panose="020F0502020204030204" pitchFamily="34" charset="0"/>
                <a:cs typeface="Calibri" panose="020F0502020204030204" pitchFamily="34" charset="0"/>
              </a:rPr>
              <a:t>in </a:t>
            </a:r>
            <a:r>
              <a:rPr lang="en-US" sz="2600" dirty="0">
                <a:latin typeface="Calibri" panose="020F0502020204030204" pitchFamily="34" charset="0"/>
                <a:cs typeface="Calibri" panose="020F0502020204030204" pitchFamily="34" charset="0"/>
              </a:rPr>
              <a:t>conjunction with </a:t>
            </a:r>
            <a:r>
              <a:rPr lang="en-US" sz="2600" dirty="0" err="1">
                <a:latin typeface="Calibri" panose="020F0502020204030204" pitchFamily="34" charset="0"/>
                <a:cs typeface="Calibri" panose="020F0502020204030204" pitchFamily="34" charset="0"/>
              </a:rPr>
              <a:t>optimisation</a:t>
            </a:r>
            <a:r>
              <a:rPr lang="en-US" sz="2600" dirty="0">
                <a:latin typeface="Calibri" panose="020F0502020204030204" pitchFamily="34" charset="0"/>
                <a:cs typeface="Calibri" panose="020F0502020204030204" pitchFamily="34" charset="0"/>
              </a:rPr>
              <a:t> to restrict individual doses</a:t>
            </a:r>
          </a:p>
          <a:p>
            <a:pPr>
              <a:lnSpc>
                <a:spcPct val="90000"/>
              </a:lnSpc>
            </a:pPr>
            <a:r>
              <a:rPr lang="de-DE" sz="2600" dirty="0">
                <a:latin typeface="Calibri" panose="020F0502020204030204" pitchFamily="34" charset="0"/>
                <a:cs typeface="Calibri" panose="020F0502020204030204" pitchFamily="34" charset="0"/>
              </a:rPr>
              <a:t>Dose </a:t>
            </a:r>
            <a:r>
              <a:rPr lang="en-US" sz="2600" dirty="0">
                <a:latin typeface="Calibri" panose="020F0502020204030204" pitchFamily="34" charset="0"/>
                <a:cs typeface="Calibri" panose="020F0502020204030204" pitchFamily="34" charset="0"/>
              </a:rPr>
              <a:t>constraints are prospective restrictions on the individual dose form a single source in a planned exposure situation. They represent an upper bound in the </a:t>
            </a:r>
            <a:r>
              <a:rPr lang="en-US" sz="2600" dirty="0" err="1">
                <a:latin typeface="Calibri" panose="020F0502020204030204" pitchFamily="34" charset="0"/>
                <a:cs typeface="Calibri" panose="020F0502020204030204" pitchFamily="34" charset="0"/>
              </a:rPr>
              <a:t>optimisations</a:t>
            </a:r>
            <a:r>
              <a:rPr lang="en-US" sz="2600" dirty="0">
                <a:latin typeface="Calibri" panose="020F0502020204030204" pitchFamily="34" charset="0"/>
                <a:cs typeface="Calibri" panose="020F0502020204030204" pitchFamily="34" charset="0"/>
              </a:rPr>
              <a:t> process</a:t>
            </a:r>
          </a:p>
          <a:p>
            <a:pPr>
              <a:lnSpc>
                <a:spcPct val="90000"/>
              </a:lnSpc>
            </a:pPr>
            <a:r>
              <a:rPr lang="en-US" sz="2600" dirty="0">
                <a:latin typeface="Calibri" panose="020F0502020204030204" pitchFamily="34" charset="0"/>
                <a:cs typeface="Calibri" panose="020F0502020204030204" pitchFamily="34" charset="0"/>
              </a:rPr>
              <a:t>They are always lower than dose limits</a:t>
            </a:r>
          </a:p>
        </p:txBody>
      </p:sp>
    </p:spTree>
    <p:extLst>
      <p:ext uri="{BB962C8B-B14F-4D97-AF65-F5344CB8AC3E}">
        <p14:creationId xmlns:p14="http://schemas.microsoft.com/office/powerpoint/2010/main" val="36179599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92BFE57-E0D6-47C0-A2CA-AD894C9EE558}"/>
              </a:ext>
            </a:extLst>
          </p:cNvPr>
          <p:cNvSpPr/>
          <p:nvPr/>
        </p:nvSpPr>
        <p:spPr>
          <a:xfrm>
            <a:off x="1" y="481222"/>
            <a:ext cx="4093828" cy="751093"/>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Framework for Dose Constraints/Reference Levels</a:t>
            </a:r>
            <a:endParaRPr lang="en-GB" sz="2600" dirty="0">
              <a:latin typeface="Calibri" panose="020F0502020204030204" pitchFamily="34" charset="0"/>
              <a:cs typeface="Calibri" panose="020F0502020204030204" pitchFamily="34" charset="0"/>
            </a:endParaRPr>
          </a:p>
        </p:txBody>
      </p:sp>
      <p:graphicFrame>
        <p:nvGraphicFramePr>
          <p:cNvPr id="3" name="Group 67">
            <a:extLst>
              <a:ext uri="{FF2B5EF4-FFF2-40B4-BE49-F238E27FC236}">
                <a16:creationId xmlns:a16="http://schemas.microsoft.com/office/drawing/2014/main" id="{6FA64CDD-CE0B-4429-B056-A5D96D987C40}"/>
              </a:ext>
            </a:extLst>
          </p:cNvPr>
          <p:cNvGraphicFramePr>
            <a:graphicFrameLocks/>
          </p:cNvGraphicFramePr>
          <p:nvPr>
            <p:extLst>
              <p:ext uri="{D42A27DB-BD31-4B8C-83A1-F6EECF244321}">
                <p14:modId xmlns:p14="http://schemas.microsoft.com/office/powerpoint/2010/main" val="226237904"/>
              </p:ext>
            </p:extLst>
          </p:nvPr>
        </p:nvGraphicFramePr>
        <p:xfrm>
          <a:off x="347243" y="1488909"/>
          <a:ext cx="7983026" cy="4970615"/>
        </p:xfrm>
        <a:graphic>
          <a:graphicData uri="http://schemas.openxmlformats.org/drawingml/2006/table">
            <a:tbl>
              <a:tblPr>
                <a:tableStyleId>{2D5ABB26-0587-4C30-8999-92F81FD0307C}</a:tableStyleId>
              </a:tblPr>
              <a:tblGrid>
                <a:gridCol w="3346969">
                  <a:extLst>
                    <a:ext uri="{9D8B030D-6E8A-4147-A177-3AD203B41FA5}">
                      <a16:colId xmlns:a16="http://schemas.microsoft.com/office/drawing/2014/main" val="20000"/>
                    </a:ext>
                  </a:extLst>
                </a:gridCol>
                <a:gridCol w="4636057">
                  <a:extLst>
                    <a:ext uri="{9D8B030D-6E8A-4147-A177-3AD203B41FA5}">
                      <a16:colId xmlns:a16="http://schemas.microsoft.com/office/drawing/2014/main" val="20001"/>
                    </a:ext>
                  </a:extLst>
                </a:gridCol>
              </a:tblGrid>
              <a:tr h="1059438">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120000"/>
                        <a:buFontTx/>
                        <a:buNone/>
                        <a:tabLst/>
                      </a:pPr>
                      <a:r>
                        <a:rPr kumimoji="0" lang="en-US" sz="1800" u="none" strike="noStrike" cap="none" normalizeH="0" baseline="0" dirty="0">
                          <a:ln>
                            <a:noFill/>
                          </a:ln>
                          <a:solidFill>
                            <a:srgbClr val="000000"/>
                          </a:solidFill>
                          <a:effectLst/>
                          <a:latin typeface="Calibri" panose="020F0502020204030204" pitchFamily="34" charset="0"/>
                          <a:cs typeface="Calibri" panose="020F0502020204030204" pitchFamily="34" charset="0"/>
                        </a:rPr>
                        <a:t>BANDS OF PROJECTED DOSE</a:t>
                      </a:r>
                      <a:endParaRPr kumimoji="0" lang="en-GB" sz="1800" b="1" i="0" u="none" strike="noStrike" cap="none" normalizeH="0" baseline="0" dirty="0">
                        <a:ln>
                          <a:noFill/>
                        </a:ln>
                        <a:solidFill>
                          <a:srgbClr val="000000"/>
                        </a:solidFill>
                        <a:effectLst/>
                        <a:latin typeface="Calibri" panose="020F0502020204030204" pitchFamily="34" charset="0"/>
                        <a:cs typeface="Calibri" panose="020F0502020204030204" pitchFamily="34" charset="0"/>
                      </a:endParaRPr>
                    </a:p>
                  </a:txBody>
                  <a:tcPr marL="90000" marR="90000" marT="46800" marB="46800" anchor="ctr" horzOverflow="overflow"/>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120000"/>
                        <a:buFontTx/>
                        <a:buNone/>
                        <a:tabLst/>
                      </a:pPr>
                      <a:r>
                        <a:rPr kumimoji="0" lang="en-US" sz="1800" u="none" strike="noStrike" cap="none" normalizeH="0" baseline="0" dirty="0">
                          <a:ln>
                            <a:noFill/>
                          </a:ln>
                          <a:solidFill>
                            <a:srgbClr val="000000"/>
                          </a:solidFill>
                          <a:effectLst/>
                          <a:latin typeface="Calibri" panose="020F0502020204030204" pitchFamily="34" charset="0"/>
                          <a:cs typeface="Calibri" panose="020F0502020204030204" pitchFamily="34" charset="0"/>
                        </a:rPr>
                        <a:t>CHARACTERISTICS AND REQUIREMENTS</a:t>
                      </a:r>
                      <a:endParaRPr kumimoji="0" lang="en-GB" sz="1800" b="1" i="0" u="none" strike="noStrike" cap="none" normalizeH="0" baseline="0" dirty="0">
                        <a:ln>
                          <a:noFill/>
                        </a:ln>
                        <a:solidFill>
                          <a:srgbClr val="000000"/>
                        </a:solidFill>
                        <a:effectLst/>
                        <a:latin typeface="Calibri" panose="020F0502020204030204" pitchFamily="34" charset="0"/>
                        <a:cs typeface="Calibri" panose="020F0502020204030204" pitchFamily="34" charset="0"/>
                      </a:endParaRPr>
                    </a:p>
                  </a:txBody>
                  <a:tcPr marL="90000" marR="90000" marT="46800" marB="46800" anchor="ctr" horzOverflow="overflow"/>
                </a:tc>
                <a:extLst>
                  <a:ext uri="{0D108BD9-81ED-4DB2-BD59-A6C34878D82A}">
                    <a16:rowId xmlns:a16="http://schemas.microsoft.com/office/drawing/2014/main" val="10000"/>
                  </a:ext>
                </a:extLst>
              </a:tr>
              <a:tr h="1413087">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120000"/>
                        <a:buFontTx/>
                        <a:buNone/>
                        <a:tabLst/>
                      </a:pPr>
                      <a:r>
                        <a:rPr kumimoji="0" lang="sv-SE" sz="2000" u="none" strike="noStrike" cap="none" normalizeH="0" baseline="0" dirty="0">
                          <a:ln>
                            <a:noFill/>
                          </a:ln>
                          <a:solidFill>
                            <a:srgbClr val="000000"/>
                          </a:solidFill>
                          <a:effectLst/>
                          <a:latin typeface="Calibri" panose="020F0502020204030204" pitchFamily="34" charset="0"/>
                          <a:cs typeface="Calibri" panose="020F0502020204030204" pitchFamily="34" charset="0"/>
                        </a:rPr>
                        <a:t>20 - 100 mSv</a:t>
                      </a:r>
                      <a:endParaRPr kumimoji="0" lang="en-GB" sz="2000" b="0" i="0" u="none" strike="noStrike" cap="none" normalizeH="0" baseline="0" dirty="0">
                        <a:ln>
                          <a:noFill/>
                        </a:ln>
                        <a:solidFill>
                          <a:srgbClr val="000000"/>
                        </a:solidFill>
                        <a:effectLst/>
                        <a:latin typeface="Calibri" panose="020F0502020204030204" pitchFamily="34" charset="0"/>
                        <a:cs typeface="Calibri" panose="020F0502020204030204" pitchFamily="34" charset="0"/>
                      </a:endParaRPr>
                    </a:p>
                  </a:txBody>
                  <a:tcPr marL="90000" marR="90000" marT="46800" marB="46800" anchor="ctr" horzOverflow="overflow"/>
                </a:tc>
                <a:tc>
                  <a:txBody>
                    <a:bodyPr/>
                    <a:lstStyle/>
                    <a:p>
                      <a:pPr marL="0" marR="0" lvl="0" indent="0" algn="just" defTabSz="914400" rtl="0" eaLnBrk="0" fontAlgn="base" latinLnBrk="0" hangingPunct="0">
                        <a:lnSpc>
                          <a:spcPct val="100000"/>
                        </a:lnSpc>
                        <a:spcBef>
                          <a:spcPct val="0"/>
                        </a:spcBef>
                        <a:spcAft>
                          <a:spcPct val="0"/>
                        </a:spcAft>
                        <a:buClr>
                          <a:schemeClr val="accent1"/>
                        </a:buClr>
                        <a:buSzPct val="120000"/>
                        <a:buFontTx/>
                        <a:buNone/>
                        <a:tabLst/>
                      </a:pPr>
                      <a:r>
                        <a:rPr kumimoji="0" lang="en-GB" sz="2000" u="none" strike="noStrike" cap="none" normalizeH="0" baseline="0" dirty="0">
                          <a:ln>
                            <a:noFill/>
                          </a:ln>
                          <a:solidFill>
                            <a:srgbClr val="000000"/>
                          </a:solidFill>
                          <a:effectLst/>
                          <a:latin typeface="Calibri" panose="020F0502020204030204" pitchFamily="34" charset="0"/>
                          <a:cs typeface="Calibri" panose="020F0502020204030204" pitchFamily="34" charset="0"/>
                        </a:rPr>
                        <a:t>Exceptional situations. Benefit on a case-by-case basis. </a:t>
                      </a:r>
                      <a:r>
                        <a:rPr kumimoji="0" lang="en-US" sz="2000" u="none" strike="noStrike" cap="none" normalizeH="0" baseline="0" dirty="0">
                          <a:ln>
                            <a:noFill/>
                          </a:ln>
                          <a:solidFill>
                            <a:srgbClr val="000000"/>
                          </a:solidFill>
                          <a:effectLst/>
                          <a:latin typeface="Calibri" panose="020F0502020204030204" pitchFamily="34" charset="0"/>
                          <a:cs typeface="Calibri" panose="020F0502020204030204" pitchFamily="34" charset="0"/>
                        </a:rPr>
                        <a:t>Information, training and individual monitoring of workers, assessment of public doses</a:t>
                      </a:r>
                      <a:endParaRPr kumimoji="0" lang="en-GB" sz="2000" b="0" i="0" u="none" strike="noStrike" cap="none" normalizeH="0" baseline="0" dirty="0">
                        <a:ln>
                          <a:noFill/>
                        </a:ln>
                        <a:solidFill>
                          <a:srgbClr val="000000"/>
                        </a:solidFill>
                        <a:effectLst/>
                        <a:latin typeface="Calibri" panose="020F0502020204030204" pitchFamily="34" charset="0"/>
                        <a:cs typeface="Calibri" panose="020F0502020204030204" pitchFamily="34" charset="0"/>
                      </a:endParaRPr>
                    </a:p>
                  </a:txBody>
                  <a:tcPr marL="90000" marR="90000" marT="46800" marB="46800" anchor="ctr" horzOverflow="overflow"/>
                </a:tc>
                <a:extLst>
                  <a:ext uri="{0D108BD9-81ED-4DB2-BD59-A6C34878D82A}">
                    <a16:rowId xmlns:a16="http://schemas.microsoft.com/office/drawing/2014/main" val="10001"/>
                  </a:ext>
                </a:extLst>
              </a:tr>
              <a:tr h="1085003">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120000"/>
                        <a:buFontTx/>
                        <a:buNone/>
                        <a:tabLst/>
                      </a:pPr>
                      <a:r>
                        <a:rPr kumimoji="0" lang="sv-SE" sz="2000" u="none" strike="noStrike" cap="none" normalizeH="0" baseline="0">
                          <a:ln>
                            <a:noFill/>
                          </a:ln>
                          <a:solidFill>
                            <a:srgbClr val="000000"/>
                          </a:solidFill>
                          <a:effectLst/>
                          <a:latin typeface="Calibri" panose="020F0502020204030204" pitchFamily="34" charset="0"/>
                          <a:cs typeface="Calibri" panose="020F0502020204030204" pitchFamily="34" charset="0"/>
                        </a:rPr>
                        <a:t>1 - 20 mSv</a:t>
                      </a:r>
                      <a:endParaRPr kumimoji="0" lang="en-GB" sz="2000" b="1"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a:txBody>
                  <a:tcPr marL="90000" marR="90000" marT="46800" marB="46800" anchor="ctr" horzOverflow="overflow"/>
                </a:tc>
                <a:tc>
                  <a:txBody>
                    <a:bodyPr/>
                    <a:lstStyle/>
                    <a:p>
                      <a:pPr marL="0" marR="0" lvl="0" indent="0" algn="just" defTabSz="914400" rtl="0" eaLnBrk="0" fontAlgn="base" latinLnBrk="0" hangingPunct="0">
                        <a:lnSpc>
                          <a:spcPct val="100000"/>
                        </a:lnSpc>
                        <a:spcBef>
                          <a:spcPct val="0"/>
                        </a:spcBef>
                        <a:spcAft>
                          <a:spcPct val="0"/>
                        </a:spcAft>
                        <a:buClr>
                          <a:schemeClr val="accent1"/>
                        </a:buClr>
                        <a:buSzPct val="120000"/>
                        <a:buFontTx/>
                        <a:buNone/>
                        <a:tabLst/>
                      </a:pPr>
                      <a:r>
                        <a:rPr kumimoji="0" lang="en-GB" sz="2000" u="none" strike="noStrike" cap="none" normalizeH="0" baseline="0" dirty="0">
                          <a:ln>
                            <a:noFill/>
                          </a:ln>
                          <a:solidFill>
                            <a:srgbClr val="000000"/>
                          </a:solidFill>
                          <a:effectLst/>
                          <a:latin typeface="Calibri" panose="020F0502020204030204" pitchFamily="34" charset="0"/>
                          <a:cs typeface="Calibri" panose="020F0502020204030204" pitchFamily="34" charset="0"/>
                        </a:rPr>
                        <a:t>Individual direct or indirect benefit. </a:t>
                      </a:r>
                      <a:r>
                        <a:rPr kumimoji="0" lang="en-US" sz="2000" u="none" strike="noStrike" cap="none" normalizeH="0" baseline="0" dirty="0">
                          <a:ln>
                            <a:noFill/>
                          </a:ln>
                          <a:solidFill>
                            <a:srgbClr val="000000"/>
                          </a:solidFill>
                          <a:effectLst/>
                          <a:latin typeface="Calibri" panose="020F0502020204030204" pitchFamily="34" charset="0"/>
                          <a:cs typeface="Calibri" panose="020F0502020204030204" pitchFamily="34" charset="0"/>
                        </a:rPr>
                        <a:t>Information, training and either individual monitoring or assessment </a:t>
                      </a:r>
                      <a:endParaRPr kumimoji="0" lang="en-GB" sz="2000" b="0" i="0" u="none" strike="noStrike" cap="none" normalizeH="0" baseline="0" dirty="0">
                        <a:ln>
                          <a:noFill/>
                        </a:ln>
                        <a:solidFill>
                          <a:srgbClr val="000000"/>
                        </a:solidFill>
                        <a:effectLst/>
                        <a:latin typeface="Calibri" panose="020F0502020204030204" pitchFamily="34" charset="0"/>
                        <a:cs typeface="Calibri" panose="020F0502020204030204" pitchFamily="34" charset="0"/>
                      </a:endParaRPr>
                    </a:p>
                  </a:txBody>
                  <a:tcPr marL="90000" marR="90000" marT="46800" marB="46800" anchor="ctr" horzOverflow="overflow"/>
                </a:tc>
                <a:extLst>
                  <a:ext uri="{0D108BD9-81ED-4DB2-BD59-A6C34878D82A}">
                    <a16:rowId xmlns:a16="http://schemas.microsoft.com/office/drawing/2014/main" val="10002"/>
                  </a:ext>
                </a:extLst>
              </a:tr>
              <a:tr h="1413087">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120000"/>
                        <a:buFontTx/>
                        <a:buNone/>
                        <a:tabLst/>
                      </a:pPr>
                      <a:r>
                        <a:rPr kumimoji="0" lang="sv-SE" sz="2000" u="none" strike="noStrike" cap="none" normalizeH="0" baseline="0">
                          <a:ln>
                            <a:noFill/>
                          </a:ln>
                          <a:solidFill>
                            <a:srgbClr val="000000"/>
                          </a:solidFill>
                          <a:effectLst/>
                          <a:latin typeface="Calibri" panose="020F0502020204030204" pitchFamily="34" charset="0"/>
                          <a:cs typeface="Calibri" panose="020F0502020204030204" pitchFamily="34" charset="0"/>
                        </a:rPr>
                        <a:t>0.01 - 1 mSv</a:t>
                      </a:r>
                      <a:endParaRPr kumimoji="0" lang="en-GB" sz="2000" b="1"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a:txBody>
                  <a:tcPr marL="90000" marR="90000" marT="46800" marB="46800" anchor="ctr" horzOverflow="overflow"/>
                </a:tc>
                <a:tc>
                  <a:txBody>
                    <a:bodyPr/>
                    <a:lstStyle/>
                    <a:p>
                      <a:pPr marL="0" marR="0" lvl="0" indent="0" algn="just" defTabSz="914400" rtl="0" eaLnBrk="0" fontAlgn="base" latinLnBrk="0" hangingPunct="0">
                        <a:lnSpc>
                          <a:spcPct val="100000"/>
                        </a:lnSpc>
                        <a:spcBef>
                          <a:spcPct val="0"/>
                        </a:spcBef>
                        <a:spcAft>
                          <a:spcPct val="0"/>
                        </a:spcAft>
                        <a:buClr>
                          <a:schemeClr val="accent1"/>
                        </a:buClr>
                        <a:buSzPct val="120000"/>
                        <a:buFontTx/>
                        <a:buNone/>
                        <a:tabLst/>
                      </a:pPr>
                      <a:r>
                        <a:rPr kumimoji="0" lang="en-GB" sz="2000" u="none" strike="noStrike" cap="none" normalizeH="0" baseline="0" dirty="0">
                          <a:ln>
                            <a:noFill/>
                          </a:ln>
                          <a:solidFill>
                            <a:srgbClr val="000000"/>
                          </a:solidFill>
                          <a:effectLst/>
                          <a:latin typeface="Calibri" panose="020F0502020204030204" pitchFamily="34" charset="0"/>
                          <a:cs typeface="Calibri" panose="020F0502020204030204" pitchFamily="34" charset="0"/>
                        </a:rPr>
                        <a:t>Societal benefit (not individual). </a:t>
                      </a:r>
                      <a:endParaRPr kumimoji="0" lang="sv-SE" sz="2000" u="none" strike="noStrike" cap="none" normalizeH="0" baseline="0" dirty="0">
                        <a:ln>
                          <a:noFill/>
                        </a:ln>
                        <a:solidFill>
                          <a:srgbClr val="000000"/>
                        </a:solidFill>
                        <a:effectLst/>
                        <a:latin typeface="Calibri" panose="020F0502020204030204" pitchFamily="34" charset="0"/>
                        <a:cs typeface="Calibri" panose="020F0502020204030204" pitchFamily="34" charset="0"/>
                      </a:endParaRPr>
                    </a:p>
                    <a:p>
                      <a:pPr marL="0" marR="0" lvl="0" indent="0" algn="just" defTabSz="914400" rtl="0" eaLnBrk="0" fontAlgn="base" latinLnBrk="0" hangingPunct="0">
                        <a:lnSpc>
                          <a:spcPct val="100000"/>
                        </a:lnSpc>
                        <a:spcBef>
                          <a:spcPct val="0"/>
                        </a:spcBef>
                        <a:spcAft>
                          <a:spcPct val="0"/>
                        </a:spcAft>
                        <a:buClr>
                          <a:schemeClr val="accent1"/>
                        </a:buClr>
                        <a:buSzPct val="120000"/>
                        <a:buFontTx/>
                        <a:buNone/>
                        <a:tabLst/>
                      </a:pPr>
                      <a:r>
                        <a:rPr kumimoji="0" lang="en-US" sz="2000" u="none" strike="noStrike" cap="none" normalizeH="0" baseline="0" dirty="0">
                          <a:ln>
                            <a:noFill/>
                          </a:ln>
                          <a:solidFill>
                            <a:srgbClr val="000000"/>
                          </a:solidFill>
                          <a:effectLst/>
                          <a:latin typeface="Calibri" panose="020F0502020204030204" pitchFamily="34" charset="0"/>
                          <a:cs typeface="Calibri" panose="020F0502020204030204" pitchFamily="34" charset="0"/>
                        </a:rPr>
                        <a:t>No information, training or individual monitoring. Assessment of doses for compliance</a:t>
                      </a:r>
                      <a:endParaRPr kumimoji="0" lang="en-GB" sz="2000" b="0" i="0" u="none" strike="noStrike" cap="none" normalizeH="0" baseline="0" dirty="0">
                        <a:ln>
                          <a:noFill/>
                        </a:ln>
                        <a:solidFill>
                          <a:srgbClr val="000000"/>
                        </a:solidFill>
                        <a:effectLst/>
                        <a:latin typeface="Calibri" panose="020F0502020204030204" pitchFamily="34" charset="0"/>
                        <a:cs typeface="Calibri" panose="020F0502020204030204" pitchFamily="34" charset="0"/>
                      </a:endParaRPr>
                    </a:p>
                  </a:txBody>
                  <a:tcPr marL="90000" marR="90000" marT="46800" marB="46800" anchor="ctr" horzOverflow="overflow"/>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6752415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E5A3DB5-66C5-4795-AC90-24E1DE497116}"/>
              </a:ext>
            </a:extLst>
          </p:cNvPr>
          <p:cNvSpPr/>
          <p:nvPr/>
        </p:nvSpPr>
        <p:spPr>
          <a:xfrm>
            <a:off x="0" y="171931"/>
            <a:ext cx="4966283" cy="595556"/>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Hierarchy of the safety standards</a:t>
            </a:r>
            <a:endParaRPr lang="en-GB" sz="2600" dirty="0">
              <a:latin typeface="Calibri" panose="020F0502020204030204" pitchFamily="34" charset="0"/>
              <a:cs typeface="Calibri" panose="020F0502020204030204" pitchFamily="34" charset="0"/>
            </a:endParaRPr>
          </a:p>
        </p:txBody>
      </p:sp>
      <p:sp>
        <p:nvSpPr>
          <p:cNvPr id="3" name="Text Box 3">
            <a:extLst>
              <a:ext uri="{FF2B5EF4-FFF2-40B4-BE49-F238E27FC236}">
                <a16:creationId xmlns:a16="http://schemas.microsoft.com/office/drawing/2014/main" id="{D1EEDBDE-7AA4-428E-B233-4F9B7B4F48ED}"/>
              </a:ext>
            </a:extLst>
          </p:cNvPr>
          <p:cNvSpPr txBox="1">
            <a:spLocks noChangeArrowheads="1"/>
          </p:cNvSpPr>
          <p:nvPr/>
        </p:nvSpPr>
        <p:spPr bwMode="auto">
          <a:xfrm>
            <a:off x="1485178" y="1302979"/>
            <a:ext cx="2952750" cy="711200"/>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spAutoFit/>
          </a:bodyPr>
          <a:lstStyle>
            <a:lvl1pPr eaLnBrk="0" hangingPunct="0">
              <a:spcBef>
                <a:spcPct val="20000"/>
              </a:spcBef>
              <a:buClr>
                <a:schemeClr val="folHlink"/>
              </a:buClr>
              <a:buSzPct val="110000"/>
              <a:buChar char="•"/>
              <a:defRPr sz="3200">
                <a:solidFill>
                  <a:schemeClr val="tx2"/>
                </a:solidFill>
                <a:latin typeface="Arial" pitchFamily="34" charset="0"/>
              </a:defRPr>
            </a:lvl1pPr>
            <a:lvl2pPr marL="742950" indent="-285750" eaLnBrk="0" hangingPunct="0">
              <a:spcBef>
                <a:spcPct val="20000"/>
              </a:spcBef>
              <a:buClr>
                <a:schemeClr val="folHlink"/>
              </a:buClr>
              <a:buSzPct val="110000"/>
              <a:buChar char="•"/>
              <a:defRPr sz="2800">
                <a:solidFill>
                  <a:schemeClr val="tx2"/>
                </a:solidFill>
                <a:latin typeface="Arial" pitchFamily="34" charset="0"/>
              </a:defRPr>
            </a:lvl2pPr>
            <a:lvl3pPr marL="1143000" indent="-228600" eaLnBrk="0" hangingPunct="0">
              <a:spcBef>
                <a:spcPct val="20000"/>
              </a:spcBef>
              <a:buClr>
                <a:schemeClr val="folHlink"/>
              </a:buClr>
              <a:buSzPct val="110000"/>
              <a:buChar char="•"/>
              <a:defRPr sz="2400">
                <a:solidFill>
                  <a:schemeClr val="tx2"/>
                </a:solidFill>
                <a:latin typeface="Arial" pitchFamily="34" charset="0"/>
              </a:defRPr>
            </a:lvl3pPr>
            <a:lvl4pPr marL="1600200" indent="-228600" eaLnBrk="0" hangingPunct="0">
              <a:spcBef>
                <a:spcPct val="20000"/>
              </a:spcBef>
              <a:buClr>
                <a:schemeClr val="folHlink"/>
              </a:buClr>
              <a:buSzPct val="110000"/>
              <a:buChar char="•"/>
              <a:defRPr sz="2400">
                <a:solidFill>
                  <a:schemeClr val="tx2"/>
                </a:solidFill>
                <a:latin typeface="Arial" pitchFamily="34" charset="0"/>
              </a:defRPr>
            </a:lvl4pPr>
            <a:lvl5pPr marL="2057400" indent="-228600" eaLnBrk="0" hangingPunct="0">
              <a:spcBef>
                <a:spcPct val="20000"/>
              </a:spcBef>
              <a:buClr>
                <a:schemeClr val="folHlink"/>
              </a:buClr>
              <a:buSzPct val="110000"/>
              <a:buChar char="•"/>
              <a:defRPr sz="2400">
                <a:solidFill>
                  <a:schemeClr val="tx2"/>
                </a:solidFill>
                <a:latin typeface="Arial" pitchFamily="34"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9pPr>
          </a:lstStyle>
          <a:p>
            <a:pPr algn="ctr" eaLnBrk="1" hangingPunct="1">
              <a:spcBef>
                <a:spcPct val="50000"/>
              </a:spcBef>
              <a:buClrTx/>
              <a:buSzTx/>
              <a:buFontTx/>
              <a:buNone/>
            </a:pPr>
            <a:r>
              <a:rPr lang="en-GB" altLang="en-US" sz="2000" dirty="0">
                <a:solidFill>
                  <a:schemeClr val="bg1"/>
                </a:solidFill>
                <a:latin typeface="Calibri" panose="020F0502020204030204" pitchFamily="34" charset="0"/>
              </a:rPr>
              <a:t>Safety Fundamentals</a:t>
            </a:r>
            <a:br>
              <a:rPr lang="en-GB" altLang="en-US" sz="2000" dirty="0">
                <a:solidFill>
                  <a:schemeClr val="bg1"/>
                </a:solidFill>
                <a:latin typeface="Calibri" panose="020F0502020204030204" pitchFamily="34" charset="0"/>
              </a:rPr>
            </a:br>
            <a:r>
              <a:rPr lang="en-GB" altLang="en-US" sz="2000" dirty="0">
                <a:solidFill>
                  <a:schemeClr val="bg1"/>
                </a:solidFill>
                <a:latin typeface="Calibri" panose="020F0502020204030204" pitchFamily="34" charset="0"/>
              </a:rPr>
              <a:t>(Principles)</a:t>
            </a:r>
          </a:p>
        </p:txBody>
      </p:sp>
      <p:sp>
        <p:nvSpPr>
          <p:cNvPr id="4" name="Text Box 4">
            <a:extLst>
              <a:ext uri="{FF2B5EF4-FFF2-40B4-BE49-F238E27FC236}">
                <a16:creationId xmlns:a16="http://schemas.microsoft.com/office/drawing/2014/main" id="{0ACD4F76-B941-47D5-849F-376EDD0686BB}"/>
              </a:ext>
            </a:extLst>
          </p:cNvPr>
          <p:cNvSpPr txBox="1">
            <a:spLocks noChangeArrowheads="1"/>
          </p:cNvSpPr>
          <p:nvPr/>
        </p:nvSpPr>
        <p:spPr bwMode="auto">
          <a:xfrm>
            <a:off x="1535978" y="2498179"/>
            <a:ext cx="2952750" cy="707886"/>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spAutoFit/>
          </a:bodyPr>
          <a:lstStyle>
            <a:lvl1pPr eaLnBrk="0" hangingPunct="0">
              <a:spcBef>
                <a:spcPct val="20000"/>
              </a:spcBef>
              <a:buClr>
                <a:schemeClr val="folHlink"/>
              </a:buClr>
              <a:buSzPct val="110000"/>
              <a:buChar char="•"/>
              <a:defRPr sz="3200">
                <a:solidFill>
                  <a:schemeClr val="tx2"/>
                </a:solidFill>
                <a:latin typeface="Arial" pitchFamily="34" charset="0"/>
              </a:defRPr>
            </a:lvl1pPr>
            <a:lvl2pPr marL="742950" indent="-285750" eaLnBrk="0" hangingPunct="0">
              <a:spcBef>
                <a:spcPct val="20000"/>
              </a:spcBef>
              <a:buClr>
                <a:schemeClr val="folHlink"/>
              </a:buClr>
              <a:buSzPct val="110000"/>
              <a:buChar char="•"/>
              <a:defRPr sz="2800">
                <a:solidFill>
                  <a:schemeClr val="tx2"/>
                </a:solidFill>
                <a:latin typeface="Arial" pitchFamily="34" charset="0"/>
              </a:defRPr>
            </a:lvl2pPr>
            <a:lvl3pPr marL="1143000" indent="-228600" eaLnBrk="0" hangingPunct="0">
              <a:spcBef>
                <a:spcPct val="20000"/>
              </a:spcBef>
              <a:buClr>
                <a:schemeClr val="folHlink"/>
              </a:buClr>
              <a:buSzPct val="110000"/>
              <a:buChar char="•"/>
              <a:defRPr sz="2400">
                <a:solidFill>
                  <a:schemeClr val="tx2"/>
                </a:solidFill>
                <a:latin typeface="Arial" pitchFamily="34" charset="0"/>
              </a:defRPr>
            </a:lvl3pPr>
            <a:lvl4pPr marL="1600200" indent="-228600" eaLnBrk="0" hangingPunct="0">
              <a:spcBef>
                <a:spcPct val="20000"/>
              </a:spcBef>
              <a:buClr>
                <a:schemeClr val="folHlink"/>
              </a:buClr>
              <a:buSzPct val="110000"/>
              <a:buChar char="•"/>
              <a:defRPr sz="2400">
                <a:solidFill>
                  <a:schemeClr val="tx2"/>
                </a:solidFill>
                <a:latin typeface="Arial" pitchFamily="34" charset="0"/>
              </a:defRPr>
            </a:lvl4pPr>
            <a:lvl5pPr marL="2057400" indent="-228600" eaLnBrk="0" hangingPunct="0">
              <a:spcBef>
                <a:spcPct val="20000"/>
              </a:spcBef>
              <a:buClr>
                <a:schemeClr val="folHlink"/>
              </a:buClr>
              <a:buSzPct val="110000"/>
              <a:buChar char="•"/>
              <a:defRPr sz="2400">
                <a:solidFill>
                  <a:schemeClr val="tx2"/>
                </a:solidFill>
                <a:latin typeface="Arial" pitchFamily="34"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9pPr>
          </a:lstStyle>
          <a:p>
            <a:pPr algn="ctr" eaLnBrk="1" hangingPunct="1">
              <a:spcBef>
                <a:spcPct val="50000"/>
              </a:spcBef>
              <a:buClrTx/>
              <a:buSzTx/>
              <a:buFontTx/>
              <a:buNone/>
            </a:pPr>
            <a:r>
              <a:rPr lang="en-GB" altLang="en-US" sz="2000" dirty="0">
                <a:solidFill>
                  <a:schemeClr val="bg1"/>
                </a:solidFill>
                <a:latin typeface="Calibri" panose="020F0502020204030204" pitchFamily="34" charset="0"/>
              </a:rPr>
              <a:t>Safety Requirements – GSR and SSR</a:t>
            </a:r>
          </a:p>
        </p:txBody>
      </p:sp>
      <p:sp>
        <p:nvSpPr>
          <p:cNvPr id="5" name="Text Box 5">
            <a:extLst>
              <a:ext uri="{FF2B5EF4-FFF2-40B4-BE49-F238E27FC236}">
                <a16:creationId xmlns:a16="http://schemas.microsoft.com/office/drawing/2014/main" id="{2F9A4CB7-6120-459B-AAE2-7A0404F8DFF3}"/>
              </a:ext>
            </a:extLst>
          </p:cNvPr>
          <p:cNvSpPr txBox="1">
            <a:spLocks noChangeArrowheads="1"/>
          </p:cNvSpPr>
          <p:nvPr/>
        </p:nvSpPr>
        <p:spPr bwMode="auto">
          <a:xfrm>
            <a:off x="1514357" y="3994610"/>
            <a:ext cx="2952750" cy="707886"/>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spAutoFit/>
          </a:bodyPr>
          <a:lstStyle>
            <a:lvl1pPr eaLnBrk="0" hangingPunct="0">
              <a:spcBef>
                <a:spcPct val="20000"/>
              </a:spcBef>
              <a:buClr>
                <a:schemeClr val="folHlink"/>
              </a:buClr>
              <a:buSzPct val="110000"/>
              <a:buChar char="•"/>
              <a:defRPr sz="3200">
                <a:solidFill>
                  <a:schemeClr val="tx2"/>
                </a:solidFill>
                <a:latin typeface="Arial" pitchFamily="34" charset="0"/>
              </a:defRPr>
            </a:lvl1pPr>
            <a:lvl2pPr marL="742950" indent="-285750" eaLnBrk="0" hangingPunct="0">
              <a:spcBef>
                <a:spcPct val="20000"/>
              </a:spcBef>
              <a:buClr>
                <a:schemeClr val="folHlink"/>
              </a:buClr>
              <a:buSzPct val="110000"/>
              <a:buChar char="•"/>
              <a:defRPr sz="2800">
                <a:solidFill>
                  <a:schemeClr val="tx2"/>
                </a:solidFill>
                <a:latin typeface="Arial" pitchFamily="34" charset="0"/>
              </a:defRPr>
            </a:lvl2pPr>
            <a:lvl3pPr marL="1143000" indent="-228600" eaLnBrk="0" hangingPunct="0">
              <a:spcBef>
                <a:spcPct val="20000"/>
              </a:spcBef>
              <a:buClr>
                <a:schemeClr val="folHlink"/>
              </a:buClr>
              <a:buSzPct val="110000"/>
              <a:buChar char="•"/>
              <a:defRPr sz="2400">
                <a:solidFill>
                  <a:schemeClr val="tx2"/>
                </a:solidFill>
                <a:latin typeface="Arial" pitchFamily="34" charset="0"/>
              </a:defRPr>
            </a:lvl3pPr>
            <a:lvl4pPr marL="1600200" indent="-228600" eaLnBrk="0" hangingPunct="0">
              <a:spcBef>
                <a:spcPct val="20000"/>
              </a:spcBef>
              <a:buClr>
                <a:schemeClr val="folHlink"/>
              </a:buClr>
              <a:buSzPct val="110000"/>
              <a:buChar char="•"/>
              <a:defRPr sz="2400">
                <a:solidFill>
                  <a:schemeClr val="tx2"/>
                </a:solidFill>
                <a:latin typeface="Arial" pitchFamily="34" charset="0"/>
              </a:defRPr>
            </a:lvl4pPr>
            <a:lvl5pPr marL="2057400" indent="-228600" eaLnBrk="0" hangingPunct="0">
              <a:spcBef>
                <a:spcPct val="20000"/>
              </a:spcBef>
              <a:buClr>
                <a:schemeClr val="folHlink"/>
              </a:buClr>
              <a:buSzPct val="110000"/>
              <a:buChar char="•"/>
              <a:defRPr sz="2400">
                <a:solidFill>
                  <a:schemeClr val="tx2"/>
                </a:solidFill>
                <a:latin typeface="Arial" pitchFamily="34"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9pPr>
          </a:lstStyle>
          <a:p>
            <a:pPr algn="ctr" eaLnBrk="1" hangingPunct="1">
              <a:spcBef>
                <a:spcPct val="0"/>
              </a:spcBef>
              <a:buClrTx/>
              <a:buSzTx/>
              <a:buFontTx/>
              <a:buNone/>
            </a:pPr>
            <a:r>
              <a:rPr lang="en-GB" altLang="en-US" sz="2000" dirty="0">
                <a:solidFill>
                  <a:schemeClr val="bg1"/>
                </a:solidFill>
                <a:latin typeface="Calibri" panose="020F0502020204030204" pitchFamily="34" charset="0"/>
              </a:rPr>
              <a:t>Safety Guides – </a:t>
            </a:r>
          </a:p>
          <a:p>
            <a:pPr algn="ctr" eaLnBrk="1" hangingPunct="1">
              <a:spcBef>
                <a:spcPct val="0"/>
              </a:spcBef>
              <a:buClrTx/>
              <a:buSzTx/>
              <a:buFontTx/>
              <a:buNone/>
            </a:pPr>
            <a:r>
              <a:rPr lang="en-GB" altLang="en-US" sz="2000" dirty="0">
                <a:solidFill>
                  <a:schemeClr val="bg1"/>
                </a:solidFill>
                <a:latin typeface="Calibri" panose="020F0502020204030204" pitchFamily="34" charset="0"/>
              </a:rPr>
              <a:t>GSG and SSG</a:t>
            </a:r>
          </a:p>
        </p:txBody>
      </p:sp>
      <p:sp>
        <p:nvSpPr>
          <p:cNvPr id="6" name="Text Box 6">
            <a:extLst>
              <a:ext uri="{FF2B5EF4-FFF2-40B4-BE49-F238E27FC236}">
                <a16:creationId xmlns:a16="http://schemas.microsoft.com/office/drawing/2014/main" id="{FCDDDF7E-16C3-454E-AD16-91094DC68706}"/>
              </a:ext>
            </a:extLst>
          </p:cNvPr>
          <p:cNvSpPr txBox="1">
            <a:spLocks noChangeArrowheads="1"/>
          </p:cNvSpPr>
          <p:nvPr/>
        </p:nvSpPr>
        <p:spPr bwMode="auto">
          <a:xfrm>
            <a:off x="1861416" y="5133617"/>
            <a:ext cx="2232025" cy="406400"/>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spAutoFit/>
          </a:bodyPr>
          <a:lstStyle>
            <a:lvl1pPr eaLnBrk="0" hangingPunct="0">
              <a:spcBef>
                <a:spcPct val="20000"/>
              </a:spcBef>
              <a:buClr>
                <a:schemeClr val="folHlink"/>
              </a:buClr>
              <a:buSzPct val="110000"/>
              <a:buChar char="•"/>
              <a:defRPr sz="3200">
                <a:solidFill>
                  <a:schemeClr val="tx2"/>
                </a:solidFill>
                <a:latin typeface="Arial" pitchFamily="34" charset="0"/>
              </a:defRPr>
            </a:lvl1pPr>
            <a:lvl2pPr marL="742950" indent="-285750" eaLnBrk="0" hangingPunct="0">
              <a:spcBef>
                <a:spcPct val="20000"/>
              </a:spcBef>
              <a:buClr>
                <a:schemeClr val="folHlink"/>
              </a:buClr>
              <a:buSzPct val="110000"/>
              <a:buChar char="•"/>
              <a:defRPr sz="2800">
                <a:solidFill>
                  <a:schemeClr val="tx2"/>
                </a:solidFill>
                <a:latin typeface="Arial" pitchFamily="34" charset="0"/>
              </a:defRPr>
            </a:lvl2pPr>
            <a:lvl3pPr marL="1143000" indent="-228600" eaLnBrk="0" hangingPunct="0">
              <a:spcBef>
                <a:spcPct val="20000"/>
              </a:spcBef>
              <a:buClr>
                <a:schemeClr val="folHlink"/>
              </a:buClr>
              <a:buSzPct val="110000"/>
              <a:buChar char="•"/>
              <a:defRPr sz="2400">
                <a:solidFill>
                  <a:schemeClr val="tx2"/>
                </a:solidFill>
                <a:latin typeface="Arial" pitchFamily="34" charset="0"/>
              </a:defRPr>
            </a:lvl3pPr>
            <a:lvl4pPr marL="1600200" indent="-228600" eaLnBrk="0" hangingPunct="0">
              <a:spcBef>
                <a:spcPct val="20000"/>
              </a:spcBef>
              <a:buClr>
                <a:schemeClr val="folHlink"/>
              </a:buClr>
              <a:buSzPct val="110000"/>
              <a:buChar char="•"/>
              <a:defRPr sz="2400">
                <a:solidFill>
                  <a:schemeClr val="tx2"/>
                </a:solidFill>
                <a:latin typeface="Arial" pitchFamily="34" charset="0"/>
              </a:defRPr>
            </a:lvl4pPr>
            <a:lvl5pPr marL="2057400" indent="-228600" eaLnBrk="0" hangingPunct="0">
              <a:spcBef>
                <a:spcPct val="20000"/>
              </a:spcBef>
              <a:buClr>
                <a:schemeClr val="folHlink"/>
              </a:buClr>
              <a:buSzPct val="110000"/>
              <a:buChar char="•"/>
              <a:defRPr sz="2400">
                <a:solidFill>
                  <a:schemeClr val="tx2"/>
                </a:solidFill>
                <a:latin typeface="Arial" pitchFamily="34"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9pPr>
          </a:lstStyle>
          <a:p>
            <a:pPr algn="ctr" eaLnBrk="1" hangingPunct="1">
              <a:spcBef>
                <a:spcPct val="50000"/>
              </a:spcBef>
              <a:buClrTx/>
              <a:buSzTx/>
              <a:buFontTx/>
              <a:buNone/>
            </a:pPr>
            <a:r>
              <a:rPr lang="en-GB" altLang="en-US" sz="2000" dirty="0">
                <a:solidFill>
                  <a:schemeClr val="bg1"/>
                </a:solidFill>
                <a:latin typeface="Calibri" panose="020F0502020204030204" pitchFamily="34" charset="0"/>
              </a:rPr>
              <a:t>Safety Reports</a:t>
            </a:r>
          </a:p>
        </p:txBody>
      </p:sp>
      <p:sp>
        <p:nvSpPr>
          <p:cNvPr id="7" name="Text Box 7">
            <a:extLst>
              <a:ext uri="{FF2B5EF4-FFF2-40B4-BE49-F238E27FC236}">
                <a16:creationId xmlns:a16="http://schemas.microsoft.com/office/drawing/2014/main" id="{AAB86ABB-B842-4DB0-A588-F25BB2D31E74}"/>
              </a:ext>
            </a:extLst>
          </p:cNvPr>
          <p:cNvSpPr txBox="1">
            <a:spLocks noChangeArrowheads="1"/>
          </p:cNvSpPr>
          <p:nvPr/>
        </p:nvSpPr>
        <p:spPr bwMode="auto">
          <a:xfrm>
            <a:off x="1896341" y="5735279"/>
            <a:ext cx="2232025" cy="406400"/>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spAutoFit/>
          </a:bodyPr>
          <a:lstStyle>
            <a:lvl1pPr eaLnBrk="0" hangingPunct="0">
              <a:spcBef>
                <a:spcPct val="20000"/>
              </a:spcBef>
              <a:buClr>
                <a:schemeClr val="folHlink"/>
              </a:buClr>
              <a:buSzPct val="110000"/>
              <a:buChar char="•"/>
              <a:defRPr sz="3200">
                <a:solidFill>
                  <a:schemeClr val="tx2"/>
                </a:solidFill>
                <a:latin typeface="Arial" pitchFamily="34" charset="0"/>
              </a:defRPr>
            </a:lvl1pPr>
            <a:lvl2pPr marL="742950" indent="-285750" eaLnBrk="0" hangingPunct="0">
              <a:spcBef>
                <a:spcPct val="20000"/>
              </a:spcBef>
              <a:buClr>
                <a:schemeClr val="folHlink"/>
              </a:buClr>
              <a:buSzPct val="110000"/>
              <a:buChar char="•"/>
              <a:defRPr sz="2800">
                <a:solidFill>
                  <a:schemeClr val="tx2"/>
                </a:solidFill>
                <a:latin typeface="Arial" pitchFamily="34" charset="0"/>
              </a:defRPr>
            </a:lvl2pPr>
            <a:lvl3pPr marL="1143000" indent="-228600" eaLnBrk="0" hangingPunct="0">
              <a:spcBef>
                <a:spcPct val="20000"/>
              </a:spcBef>
              <a:buClr>
                <a:schemeClr val="folHlink"/>
              </a:buClr>
              <a:buSzPct val="110000"/>
              <a:buChar char="•"/>
              <a:defRPr sz="2400">
                <a:solidFill>
                  <a:schemeClr val="tx2"/>
                </a:solidFill>
                <a:latin typeface="Arial" pitchFamily="34" charset="0"/>
              </a:defRPr>
            </a:lvl3pPr>
            <a:lvl4pPr marL="1600200" indent="-228600" eaLnBrk="0" hangingPunct="0">
              <a:spcBef>
                <a:spcPct val="20000"/>
              </a:spcBef>
              <a:buClr>
                <a:schemeClr val="folHlink"/>
              </a:buClr>
              <a:buSzPct val="110000"/>
              <a:buChar char="•"/>
              <a:defRPr sz="2400">
                <a:solidFill>
                  <a:schemeClr val="tx2"/>
                </a:solidFill>
                <a:latin typeface="Arial" pitchFamily="34" charset="0"/>
              </a:defRPr>
            </a:lvl4pPr>
            <a:lvl5pPr marL="2057400" indent="-228600" eaLnBrk="0" hangingPunct="0">
              <a:spcBef>
                <a:spcPct val="20000"/>
              </a:spcBef>
              <a:buClr>
                <a:schemeClr val="folHlink"/>
              </a:buClr>
              <a:buSzPct val="110000"/>
              <a:buChar char="•"/>
              <a:defRPr sz="2400">
                <a:solidFill>
                  <a:schemeClr val="tx2"/>
                </a:solidFill>
                <a:latin typeface="Arial" pitchFamily="34"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9pPr>
          </a:lstStyle>
          <a:p>
            <a:pPr algn="ctr" eaLnBrk="1" hangingPunct="1">
              <a:spcBef>
                <a:spcPct val="50000"/>
              </a:spcBef>
              <a:buClrTx/>
              <a:buSzTx/>
              <a:buFontTx/>
              <a:buNone/>
            </a:pPr>
            <a:r>
              <a:rPr lang="en-GB" altLang="en-US" sz="2000" dirty="0">
                <a:solidFill>
                  <a:schemeClr val="bg1"/>
                </a:solidFill>
                <a:latin typeface="Calibri" panose="020F0502020204030204" pitchFamily="34" charset="0"/>
              </a:rPr>
              <a:t>TECDOCs</a:t>
            </a:r>
          </a:p>
        </p:txBody>
      </p:sp>
      <p:sp>
        <p:nvSpPr>
          <p:cNvPr id="8" name="Line 8">
            <a:extLst>
              <a:ext uri="{FF2B5EF4-FFF2-40B4-BE49-F238E27FC236}">
                <a16:creationId xmlns:a16="http://schemas.microsoft.com/office/drawing/2014/main" id="{90691EA8-B7C3-4A8B-8715-B04AE6FF8AC4}"/>
              </a:ext>
            </a:extLst>
          </p:cNvPr>
          <p:cNvSpPr>
            <a:spLocks noChangeShapeType="1"/>
          </p:cNvSpPr>
          <p:nvPr/>
        </p:nvSpPr>
        <p:spPr bwMode="auto">
          <a:xfrm>
            <a:off x="3032990" y="2033230"/>
            <a:ext cx="0" cy="358775"/>
          </a:xfrm>
          <a:prstGeom prst="line">
            <a:avLst/>
          </a:prstGeom>
          <a:ln>
            <a:headEnd/>
            <a:tailEnd type="triangle" w="lg" len="med"/>
          </a:ln>
          <a:extLst/>
        </p:spPr>
        <p:style>
          <a:lnRef idx="3">
            <a:schemeClr val="accent6"/>
          </a:lnRef>
          <a:fillRef idx="0">
            <a:schemeClr val="accent6"/>
          </a:fillRef>
          <a:effectRef idx="2">
            <a:schemeClr val="accent6"/>
          </a:effectRef>
          <a:fontRef idx="minor">
            <a:schemeClr val="tx1"/>
          </a:fontRef>
        </p:style>
        <p:txBody>
          <a:bodyPr/>
          <a:lstStyle/>
          <a:p>
            <a:endParaRPr lang="en-GB">
              <a:solidFill>
                <a:schemeClr val="tx2"/>
              </a:solidFill>
              <a:latin typeface="Calibri" panose="020F0502020204030204" pitchFamily="34" charset="0"/>
            </a:endParaRPr>
          </a:p>
        </p:txBody>
      </p:sp>
      <p:sp>
        <p:nvSpPr>
          <p:cNvPr id="9" name="Line 9">
            <a:extLst>
              <a:ext uri="{FF2B5EF4-FFF2-40B4-BE49-F238E27FC236}">
                <a16:creationId xmlns:a16="http://schemas.microsoft.com/office/drawing/2014/main" id="{3DD792B8-AEF3-4213-8618-D3D0D267F484}"/>
              </a:ext>
            </a:extLst>
          </p:cNvPr>
          <p:cNvSpPr>
            <a:spLocks noChangeShapeType="1"/>
          </p:cNvSpPr>
          <p:nvPr/>
        </p:nvSpPr>
        <p:spPr bwMode="auto">
          <a:xfrm>
            <a:off x="3032990" y="3417529"/>
            <a:ext cx="0" cy="433388"/>
          </a:xfrm>
          <a:prstGeom prst="line">
            <a:avLst/>
          </a:prstGeom>
          <a:ln>
            <a:headEnd/>
            <a:tailEnd type="triangle" w="lg" len="med"/>
          </a:ln>
          <a:extLst/>
        </p:spPr>
        <p:style>
          <a:lnRef idx="3">
            <a:schemeClr val="accent6"/>
          </a:lnRef>
          <a:fillRef idx="0">
            <a:schemeClr val="accent6"/>
          </a:fillRef>
          <a:effectRef idx="2">
            <a:schemeClr val="accent6"/>
          </a:effectRef>
          <a:fontRef idx="minor">
            <a:schemeClr val="tx1"/>
          </a:fontRef>
        </p:style>
        <p:txBody>
          <a:bodyPr/>
          <a:lstStyle/>
          <a:p>
            <a:endParaRPr lang="en-GB">
              <a:solidFill>
                <a:schemeClr val="tx2"/>
              </a:solidFill>
              <a:latin typeface="Calibri" panose="020F0502020204030204" pitchFamily="34" charset="0"/>
            </a:endParaRPr>
          </a:p>
        </p:txBody>
      </p:sp>
      <p:sp>
        <p:nvSpPr>
          <p:cNvPr id="10" name="AutoShape 10">
            <a:extLst>
              <a:ext uri="{FF2B5EF4-FFF2-40B4-BE49-F238E27FC236}">
                <a16:creationId xmlns:a16="http://schemas.microsoft.com/office/drawing/2014/main" id="{5478B3B5-B7BF-4F7C-B598-A978D4286D62}"/>
              </a:ext>
            </a:extLst>
          </p:cNvPr>
          <p:cNvSpPr>
            <a:spLocks/>
          </p:cNvSpPr>
          <p:nvPr/>
        </p:nvSpPr>
        <p:spPr bwMode="auto">
          <a:xfrm>
            <a:off x="4957040" y="1474430"/>
            <a:ext cx="287338" cy="3095625"/>
          </a:xfrm>
          <a:prstGeom prst="rightBrace">
            <a:avLst>
              <a:gd name="adj1" fmla="val 89779"/>
              <a:gd name="adj2" fmla="val 50000"/>
            </a:avLst>
          </a:prstGeom>
          <a:ln>
            <a:headEnd/>
            <a:tailEnd/>
          </a:ln>
          <a:extLst/>
        </p:spPr>
        <p:style>
          <a:lnRef idx="3">
            <a:schemeClr val="accent6"/>
          </a:lnRef>
          <a:fillRef idx="0">
            <a:schemeClr val="accent6"/>
          </a:fillRef>
          <a:effectRef idx="2">
            <a:schemeClr val="accent6"/>
          </a:effectRef>
          <a:fontRef idx="minor">
            <a:schemeClr val="tx1"/>
          </a:fontRef>
        </p:style>
        <p:txBody>
          <a:bodyPr wrap="none" anchor="ctr"/>
          <a:lstStyle>
            <a:lvl1pPr eaLnBrk="0" hangingPunct="0">
              <a:spcBef>
                <a:spcPct val="20000"/>
              </a:spcBef>
              <a:buClr>
                <a:schemeClr val="folHlink"/>
              </a:buClr>
              <a:buSzPct val="110000"/>
              <a:buChar char="•"/>
              <a:defRPr sz="3200">
                <a:solidFill>
                  <a:schemeClr val="tx2"/>
                </a:solidFill>
                <a:latin typeface="Arial" pitchFamily="34" charset="0"/>
              </a:defRPr>
            </a:lvl1pPr>
            <a:lvl2pPr marL="742950" indent="-285750" eaLnBrk="0" hangingPunct="0">
              <a:spcBef>
                <a:spcPct val="20000"/>
              </a:spcBef>
              <a:buClr>
                <a:schemeClr val="folHlink"/>
              </a:buClr>
              <a:buSzPct val="110000"/>
              <a:buChar char="•"/>
              <a:defRPr sz="2800">
                <a:solidFill>
                  <a:schemeClr val="tx2"/>
                </a:solidFill>
                <a:latin typeface="Arial" pitchFamily="34" charset="0"/>
              </a:defRPr>
            </a:lvl2pPr>
            <a:lvl3pPr marL="1143000" indent="-228600" eaLnBrk="0" hangingPunct="0">
              <a:spcBef>
                <a:spcPct val="20000"/>
              </a:spcBef>
              <a:buClr>
                <a:schemeClr val="folHlink"/>
              </a:buClr>
              <a:buSzPct val="110000"/>
              <a:buChar char="•"/>
              <a:defRPr sz="2400">
                <a:solidFill>
                  <a:schemeClr val="tx2"/>
                </a:solidFill>
                <a:latin typeface="Arial" pitchFamily="34" charset="0"/>
              </a:defRPr>
            </a:lvl3pPr>
            <a:lvl4pPr marL="1600200" indent="-228600" eaLnBrk="0" hangingPunct="0">
              <a:spcBef>
                <a:spcPct val="20000"/>
              </a:spcBef>
              <a:buClr>
                <a:schemeClr val="folHlink"/>
              </a:buClr>
              <a:buSzPct val="110000"/>
              <a:buChar char="•"/>
              <a:defRPr sz="2400">
                <a:solidFill>
                  <a:schemeClr val="tx2"/>
                </a:solidFill>
                <a:latin typeface="Arial" pitchFamily="34" charset="0"/>
              </a:defRPr>
            </a:lvl4pPr>
            <a:lvl5pPr marL="2057400" indent="-228600" eaLnBrk="0" hangingPunct="0">
              <a:spcBef>
                <a:spcPct val="20000"/>
              </a:spcBef>
              <a:buClr>
                <a:schemeClr val="folHlink"/>
              </a:buClr>
              <a:buSzPct val="110000"/>
              <a:buChar char="•"/>
              <a:defRPr sz="2400">
                <a:solidFill>
                  <a:schemeClr val="tx2"/>
                </a:solidFill>
                <a:latin typeface="Arial" pitchFamily="34"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9pPr>
          </a:lstStyle>
          <a:p>
            <a:pPr eaLnBrk="1" hangingPunct="1">
              <a:spcBef>
                <a:spcPct val="0"/>
              </a:spcBef>
              <a:buClrTx/>
              <a:buSzTx/>
              <a:buFontTx/>
              <a:buNone/>
            </a:pPr>
            <a:endParaRPr lang="en-GB" altLang="en-US" sz="2400">
              <a:latin typeface="Calibri" panose="020F0502020204030204" pitchFamily="34" charset="0"/>
            </a:endParaRPr>
          </a:p>
        </p:txBody>
      </p:sp>
      <p:sp>
        <p:nvSpPr>
          <p:cNvPr id="11" name="Text Box 11">
            <a:extLst>
              <a:ext uri="{FF2B5EF4-FFF2-40B4-BE49-F238E27FC236}">
                <a16:creationId xmlns:a16="http://schemas.microsoft.com/office/drawing/2014/main" id="{4BF368BD-C8B9-4DBD-8494-6A06736B4592}"/>
              </a:ext>
            </a:extLst>
          </p:cNvPr>
          <p:cNvSpPr txBox="1">
            <a:spLocks noChangeArrowheads="1"/>
          </p:cNvSpPr>
          <p:nvPr/>
        </p:nvSpPr>
        <p:spPr bwMode="auto">
          <a:xfrm>
            <a:off x="5384695" y="2822186"/>
            <a:ext cx="266479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lr>
                <a:schemeClr val="folHlink"/>
              </a:buClr>
              <a:buSzPct val="110000"/>
              <a:buChar char="•"/>
              <a:defRPr sz="3200">
                <a:solidFill>
                  <a:schemeClr val="tx2"/>
                </a:solidFill>
                <a:latin typeface="Arial" pitchFamily="34" charset="0"/>
              </a:defRPr>
            </a:lvl1pPr>
            <a:lvl2pPr marL="742950" indent="-285750" eaLnBrk="0" hangingPunct="0">
              <a:spcBef>
                <a:spcPct val="20000"/>
              </a:spcBef>
              <a:buClr>
                <a:schemeClr val="folHlink"/>
              </a:buClr>
              <a:buSzPct val="110000"/>
              <a:buChar char="•"/>
              <a:defRPr sz="2800">
                <a:solidFill>
                  <a:schemeClr val="tx2"/>
                </a:solidFill>
                <a:latin typeface="Arial" pitchFamily="34" charset="0"/>
              </a:defRPr>
            </a:lvl2pPr>
            <a:lvl3pPr marL="1143000" indent="-228600" eaLnBrk="0" hangingPunct="0">
              <a:spcBef>
                <a:spcPct val="20000"/>
              </a:spcBef>
              <a:buClr>
                <a:schemeClr val="folHlink"/>
              </a:buClr>
              <a:buSzPct val="110000"/>
              <a:buChar char="•"/>
              <a:defRPr sz="2400">
                <a:solidFill>
                  <a:schemeClr val="tx2"/>
                </a:solidFill>
                <a:latin typeface="Arial" pitchFamily="34" charset="0"/>
              </a:defRPr>
            </a:lvl3pPr>
            <a:lvl4pPr marL="1600200" indent="-228600" eaLnBrk="0" hangingPunct="0">
              <a:spcBef>
                <a:spcPct val="20000"/>
              </a:spcBef>
              <a:buClr>
                <a:schemeClr val="folHlink"/>
              </a:buClr>
              <a:buSzPct val="110000"/>
              <a:buChar char="•"/>
              <a:defRPr sz="2400">
                <a:solidFill>
                  <a:schemeClr val="tx2"/>
                </a:solidFill>
                <a:latin typeface="Arial" pitchFamily="34" charset="0"/>
              </a:defRPr>
            </a:lvl4pPr>
            <a:lvl5pPr marL="2057400" indent="-228600" eaLnBrk="0" hangingPunct="0">
              <a:spcBef>
                <a:spcPct val="20000"/>
              </a:spcBef>
              <a:buClr>
                <a:schemeClr val="folHlink"/>
              </a:buClr>
              <a:buSzPct val="110000"/>
              <a:buChar char="•"/>
              <a:defRPr sz="2400">
                <a:solidFill>
                  <a:schemeClr val="tx2"/>
                </a:solidFill>
                <a:latin typeface="Arial" pitchFamily="34"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9pPr>
          </a:lstStyle>
          <a:p>
            <a:pPr algn="ctr" eaLnBrk="1" hangingPunct="1">
              <a:spcBef>
                <a:spcPct val="50000"/>
              </a:spcBef>
              <a:buClrTx/>
              <a:buSzTx/>
              <a:buFontTx/>
              <a:buNone/>
            </a:pPr>
            <a:r>
              <a:rPr lang="en-GB" altLang="en-US" sz="2000" dirty="0">
                <a:solidFill>
                  <a:srgbClr val="000000"/>
                </a:solidFill>
                <a:latin typeface="Calibri" panose="020F0502020204030204" pitchFamily="34" charset="0"/>
              </a:rPr>
              <a:t>The Safety Standards</a:t>
            </a:r>
          </a:p>
        </p:txBody>
      </p:sp>
      <p:sp>
        <p:nvSpPr>
          <p:cNvPr id="12" name="AutoShape 12">
            <a:extLst>
              <a:ext uri="{FF2B5EF4-FFF2-40B4-BE49-F238E27FC236}">
                <a16:creationId xmlns:a16="http://schemas.microsoft.com/office/drawing/2014/main" id="{72753898-9264-47E8-B9F8-6E4F9D3F18B2}"/>
              </a:ext>
            </a:extLst>
          </p:cNvPr>
          <p:cNvSpPr>
            <a:spLocks/>
          </p:cNvSpPr>
          <p:nvPr/>
        </p:nvSpPr>
        <p:spPr bwMode="auto">
          <a:xfrm>
            <a:off x="5001755" y="5133618"/>
            <a:ext cx="215900" cy="1008063"/>
          </a:xfrm>
          <a:prstGeom prst="rightBrace">
            <a:avLst>
              <a:gd name="adj1" fmla="val 38909"/>
              <a:gd name="adj2" fmla="val 50000"/>
            </a:avLst>
          </a:prstGeom>
          <a:ln>
            <a:headEnd/>
            <a:tailEnd/>
          </a:ln>
          <a:extLst/>
        </p:spPr>
        <p:style>
          <a:lnRef idx="3">
            <a:schemeClr val="accent6"/>
          </a:lnRef>
          <a:fillRef idx="0">
            <a:schemeClr val="accent6"/>
          </a:fillRef>
          <a:effectRef idx="2">
            <a:schemeClr val="accent6"/>
          </a:effectRef>
          <a:fontRef idx="minor">
            <a:schemeClr val="tx1"/>
          </a:fontRef>
        </p:style>
        <p:txBody>
          <a:bodyPr wrap="none" anchor="ctr"/>
          <a:lstStyle>
            <a:lvl1pPr eaLnBrk="0" hangingPunct="0">
              <a:spcBef>
                <a:spcPct val="20000"/>
              </a:spcBef>
              <a:buClr>
                <a:schemeClr val="folHlink"/>
              </a:buClr>
              <a:buSzPct val="110000"/>
              <a:buChar char="•"/>
              <a:defRPr sz="3200">
                <a:solidFill>
                  <a:schemeClr val="tx2"/>
                </a:solidFill>
                <a:latin typeface="Arial" pitchFamily="34" charset="0"/>
              </a:defRPr>
            </a:lvl1pPr>
            <a:lvl2pPr marL="742950" indent="-285750" eaLnBrk="0" hangingPunct="0">
              <a:spcBef>
                <a:spcPct val="20000"/>
              </a:spcBef>
              <a:buClr>
                <a:schemeClr val="folHlink"/>
              </a:buClr>
              <a:buSzPct val="110000"/>
              <a:buChar char="•"/>
              <a:defRPr sz="2800">
                <a:solidFill>
                  <a:schemeClr val="tx2"/>
                </a:solidFill>
                <a:latin typeface="Arial" pitchFamily="34" charset="0"/>
              </a:defRPr>
            </a:lvl2pPr>
            <a:lvl3pPr marL="1143000" indent="-228600" eaLnBrk="0" hangingPunct="0">
              <a:spcBef>
                <a:spcPct val="20000"/>
              </a:spcBef>
              <a:buClr>
                <a:schemeClr val="folHlink"/>
              </a:buClr>
              <a:buSzPct val="110000"/>
              <a:buChar char="•"/>
              <a:defRPr sz="2400">
                <a:solidFill>
                  <a:schemeClr val="tx2"/>
                </a:solidFill>
                <a:latin typeface="Arial" pitchFamily="34" charset="0"/>
              </a:defRPr>
            </a:lvl3pPr>
            <a:lvl4pPr marL="1600200" indent="-228600" eaLnBrk="0" hangingPunct="0">
              <a:spcBef>
                <a:spcPct val="20000"/>
              </a:spcBef>
              <a:buClr>
                <a:schemeClr val="folHlink"/>
              </a:buClr>
              <a:buSzPct val="110000"/>
              <a:buChar char="•"/>
              <a:defRPr sz="2400">
                <a:solidFill>
                  <a:schemeClr val="tx2"/>
                </a:solidFill>
                <a:latin typeface="Arial" pitchFamily="34" charset="0"/>
              </a:defRPr>
            </a:lvl4pPr>
            <a:lvl5pPr marL="2057400" indent="-228600" eaLnBrk="0" hangingPunct="0">
              <a:spcBef>
                <a:spcPct val="20000"/>
              </a:spcBef>
              <a:buClr>
                <a:schemeClr val="folHlink"/>
              </a:buClr>
              <a:buSzPct val="110000"/>
              <a:buChar char="•"/>
              <a:defRPr sz="2400">
                <a:solidFill>
                  <a:schemeClr val="tx2"/>
                </a:solidFill>
                <a:latin typeface="Arial" pitchFamily="34"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9pPr>
          </a:lstStyle>
          <a:p>
            <a:pPr eaLnBrk="1" hangingPunct="1">
              <a:spcBef>
                <a:spcPct val="0"/>
              </a:spcBef>
              <a:buClrTx/>
              <a:buSzTx/>
              <a:buFontTx/>
              <a:buNone/>
            </a:pPr>
            <a:endParaRPr lang="en-GB" altLang="en-US" sz="2400">
              <a:latin typeface="Calibri" panose="020F0502020204030204" pitchFamily="34" charset="0"/>
            </a:endParaRPr>
          </a:p>
        </p:txBody>
      </p:sp>
      <p:sp>
        <p:nvSpPr>
          <p:cNvPr id="13" name="Text Box 13">
            <a:extLst>
              <a:ext uri="{FF2B5EF4-FFF2-40B4-BE49-F238E27FC236}">
                <a16:creationId xmlns:a16="http://schemas.microsoft.com/office/drawing/2014/main" id="{CC8FEF99-B939-44C2-83EF-E979E38E625F}"/>
              </a:ext>
            </a:extLst>
          </p:cNvPr>
          <p:cNvSpPr txBox="1">
            <a:spLocks noChangeArrowheads="1"/>
          </p:cNvSpPr>
          <p:nvPr/>
        </p:nvSpPr>
        <p:spPr bwMode="auto">
          <a:xfrm>
            <a:off x="5424968" y="5437593"/>
            <a:ext cx="309639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lr>
                <a:schemeClr val="folHlink"/>
              </a:buClr>
              <a:buSzPct val="110000"/>
              <a:buChar char="•"/>
              <a:defRPr sz="3200">
                <a:solidFill>
                  <a:schemeClr val="tx2"/>
                </a:solidFill>
                <a:latin typeface="Arial" pitchFamily="34" charset="0"/>
              </a:defRPr>
            </a:lvl1pPr>
            <a:lvl2pPr marL="742950" indent="-285750" eaLnBrk="0" hangingPunct="0">
              <a:spcBef>
                <a:spcPct val="20000"/>
              </a:spcBef>
              <a:buClr>
                <a:schemeClr val="folHlink"/>
              </a:buClr>
              <a:buSzPct val="110000"/>
              <a:buChar char="•"/>
              <a:defRPr sz="2800">
                <a:solidFill>
                  <a:schemeClr val="tx2"/>
                </a:solidFill>
                <a:latin typeface="Arial" pitchFamily="34" charset="0"/>
              </a:defRPr>
            </a:lvl2pPr>
            <a:lvl3pPr marL="1143000" indent="-228600" eaLnBrk="0" hangingPunct="0">
              <a:spcBef>
                <a:spcPct val="20000"/>
              </a:spcBef>
              <a:buClr>
                <a:schemeClr val="folHlink"/>
              </a:buClr>
              <a:buSzPct val="110000"/>
              <a:buChar char="•"/>
              <a:defRPr sz="2400">
                <a:solidFill>
                  <a:schemeClr val="tx2"/>
                </a:solidFill>
                <a:latin typeface="Arial" pitchFamily="34" charset="0"/>
              </a:defRPr>
            </a:lvl3pPr>
            <a:lvl4pPr marL="1600200" indent="-228600" eaLnBrk="0" hangingPunct="0">
              <a:spcBef>
                <a:spcPct val="20000"/>
              </a:spcBef>
              <a:buClr>
                <a:schemeClr val="folHlink"/>
              </a:buClr>
              <a:buSzPct val="110000"/>
              <a:buChar char="•"/>
              <a:defRPr sz="2400">
                <a:solidFill>
                  <a:schemeClr val="tx2"/>
                </a:solidFill>
                <a:latin typeface="Arial" pitchFamily="34" charset="0"/>
              </a:defRPr>
            </a:lvl4pPr>
            <a:lvl5pPr marL="2057400" indent="-228600" eaLnBrk="0" hangingPunct="0">
              <a:spcBef>
                <a:spcPct val="20000"/>
              </a:spcBef>
              <a:buClr>
                <a:schemeClr val="folHlink"/>
              </a:buClr>
              <a:buSzPct val="110000"/>
              <a:buChar char="•"/>
              <a:defRPr sz="2400">
                <a:solidFill>
                  <a:schemeClr val="tx2"/>
                </a:solidFill>
                <a:latin typeface="Arial" pitchFamily="34"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pitchFamily="34" charset="0"/>
              </a:defRPr>
            </a:lvl9pPr>
          </a:lstStyle>
          <a:p>
            <a:pPr algn="ctr" eaLnBrk="1" hangingPunct="1">
              <a:spcBef>
                <a:spcPct val="50000"/>
              </a:spcBef>
              <a:buClrTx/>
              <a:buSzTx/>
              <a:buFontTx/>
              <a:buNone/>
            </a:pPr>
            <a:r>
              <a:rPr lang="en-GB" altLang="en-US" sz="2000" dirty="0">
                <a:solidFill>
                  <a:srgbClr val="000000"/>
                </a:solidFill>
                <a:latin typeface="Calibri" panose="020F0502020204030204" pitchFamily="34" charset="0"/>
              </a:rPr>
              <a:t>Supporting publications</a:t>
            </a:r>
          </a:p>
        </p:txBody>
      </p:sp>
      <p:pic>
        <p:nvPicPr>
          <p:cNvPr id="14" name="Picture 26">
            <a:extLst>
              <a:ext uri="{FF2B5EF4-FFF2-40B4-BE49-F238E27FC236}">
                <a16:creationId xmlns:a16="http://schemas.microsoft.com/office/drawing/2014/main" id="{FD33EA1F-8D18-4137-9D0C-079EA88AED5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003" y="3267200"/>
            <a:ext cx="1245345" cy="186641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pic>
        <p:nvPicPr>
          <p:cNvPr id="15" name="Picture 2" descr="S:\Communication\Images\sf-1.jpg">
            <a:extLst>
              <a:ext uri="{FF2B5EF4-FFF2-40B4-BE49-F238E27FC236}">
                <a16:creationId xmlns:a16="http://schemas.microsoft.com/office/drawing/2014/main" id="{58E523C8-2880-4CED-A401-EAF4A22663E6}"/>
              </a:ext>
            </a:extLst>
          </p:cNvPr>
          <p:cNvPicPr>
            <a:picLocks noChangeAspect="1" noChangeArrowheads="1"/>
          </p:cNvPicPr>
          <p:nvPr/>
        </p:nvPicPr>
        <p:blipFill>
          <a:blip r:embed="rId3"/>
          <a:srcRect/>
          <a:stretch>
            <a:fillRect/>
          </a:stretch>
        </p:blipFill>
        <p:spPr bwMode="auto">
          <a:xfrm>
            <a:off x="1" y="1108469"/>
            <a:ext cx="1258348" cy="1885614"/>
          </a:xfrm>
          <a:prstGeom prst="rect">
            <a:avLst/>
          </a:prstGeom>
          <a:ln>
            <a:noFill/>
          </a:ln>
          <a:effectLst>
            <a:outerShdw blurRad="292100" dist="139700" dir="2700000" algn="tl" rotWithShape="0">
              <a:srgbClr val="333333">
                <a:alpha val="65000"/>
              </a:srgbClr>
            </a:outerShdw>
          </a:effectLst>
        </p:spPr>
      </p:pic>
      <p:sp>
        <p:nvSpPr>
          <p:cNvPr id="16" name="Content Placeholder 2">
            <a:extLst>
              <a:ext uri="{FF2B5EF4-FFF2-40B4-BE49-F238E27FC236}">
                <a16:creationId xmlns:a16="http://schemas.microsoft.com/office/drawing/2014/main" id="{2E7DCF8D-EA70-490B-865D-73979564C4D9}"/>
              </a:ext>
            </a:extLst>
          </p:cNvPr>
          <p:cNvSpPr txBox="1">
            <a:spLocks/>
          </p:cNvSpPr>
          <p:nvPr/>
        </p:nvSpPr>
        <p:spPr>
          <a:xfrm>
            <a:off x="5362861" y="1190354"/>
            <a:ext cx="3600078" cy="936451"/>
          </a:xfrm>
          <a:prstGeom prst="rect">
            <a:avLst/>
          </a:prstGeom>
        </p:spPr>
        <p:txBody>
          <a:bodyPr/>
          <a:lstStyle>
            <a:lvl1pPr marL="342900" indent="-342900" algn="l" rtl="0" eaLnBrk="1" fontAlgn="base" hangingPunct="1">
              <a:spcBef>
                <a:spcPct val="20000"/>
              </a:spcBef>
              <a:spcAft>
                <a:spcPct val="0"/>
              </a:spcAft>
              <a:buClr>
                <a:schemeClr val="folHlink"/>
              </a:buClr>
              <a:buSzPct val="110000"/>
              <a:buChar char="•"/>
              <a:defRPr sz="3200">
                <a:solidFill>
                  <a:schemeClr val="tx2"/>
                </a:solidFill>
                <a:latin typeface="+mn-lt"/>
                <a:ea typeface="+mn-ea"/>
                <a:cs typeface="+mn-cs"/>
              </a:defRPr>
            </a:lvl1pPr>
            <a:lvl2pPr marL="742950" indent="-285750" algn="l" rtl="0" eaLnBrk="1" fontAlgn="base" hangingPunct="1">
              <a:spcBef>
                <a:spcPct val="20000"/>
              </a:spcBef>
              <a:spcAft>
                <a:spcPct val="0"/>
              </a:spcAft>
              <a:buClr>
                <a:schemeClr val="folHlink"/>
              </a:buClr>
              <a:buSzPct val="110000"/>
              <a:buChar char="•"/>
              <a:defRPr sz="2800">
                <a:solidFill>
                  <a:schemeClr val="tx2"/>
                </a:solidFill>
                <a:latin typeface="+mn-lt"/>
              </a:defRPr>
            </a:lvl2pPr>
            <a:lvl3pPr marL="1143000" indent="-228600" algn="l" rtl="0" eaLnBrk="1" fontAlgn="base" hangingPunct="1">
              <a:spcBef>
                <a:spcPct val="20000"/>
              </a:spcBef>
              <a:spcAft>
                <a:spcPct val="0"/>
              </a:spcAft>
              <a:buClr>
                <a:schemeClr val="folHlink"/>
              </a:buClr>
              <a:buSzPct val="110000"/>
              <a:buChar char="•"/>
              <a:defRPr sz="2400">
                <a:solidFill>
                  <a:schemeClr val="tx2"/>
                </a:solidFill>
                <a:latin typeface="+mn-lt"/>
              </a:defRPr>
            </a:lvl3pPr>
            <a:lvl4pPr marL="1600200" indent="-228600" algn="l" rtl="0" eaLnBrk="1" fontAlgn="base" hangingPunct="1">
              <a:spcBef>
                <a:spcPct val="20000"/>
              </a:spcBef>
              <a:spcAft>
                <a:spcPct val="0"/>
              </a:spcAft>
              <a:buClr>
                <a:schemeClr val="folHlink"/>
              </a:buClr>
              <a:buSzPct val="110000"/>
              <a:buChar char="•"/>
              <a:defRPr sz="2400">
                <a:solidFill>
                  <a:schemeClr val="tx2"/>
                </a:solidFill>
                <a:latin typeface="+mn-lt"/>
              </a:defRPr>
            </a:lvl4pPr>
            <a:lvl5pPr marL="2057400" indent="-228600" algn="l" rtl="0" eaLnBrk="1" fontAlgn="base" hangingPunct="1">
              <a:spcBef>
                <a:spcPct val="20000"/>
              </a:spcBef>
              <a:spcAft>
                <a:spcPct val="0"/>
              </a:spcAft>
              <a:buClr>
                <a:schemeClr val="folHlink"/>
              </a:buClr>
              <a:buSzPct val="110000"/>
              <a:buChar char="•"/>
              <a:defRPr sz="2400">
                <a:solidFill>
                  <a:schemeClr val="tx2"/>
                </a:solidFill>
                <a:latin typeface="+mn-lt"/>
              </a:defRPr>
            </a:lvl5pPr>
            <a:lvl6pPr marL="2514600" indent="-228600" algn="l" rtl="0" eaLnBrk="1" fontAlgn="base" hangingPunct="1">
              <a:spcBef>
                <a:spcPct val="20000"/>
              </a:spcBef>
              <a:spcAft>
                <a:spcPct val="0"/>
              </a:spcAft>
              <a:buClr>
                <a:schemeClr val="folHlink"/>
              </a:buClr>
              <a:buSzPct val="110000"/>
              <a:buChar char="•"/>
              <a:defRPr sz="2400">
                <a:solidFill>
                  <a:schemeClr val="tx2"/>
                </a:solidFill>
                <a:latin typeface="+mn-lt"/>
              </a:defRPr>
            </a:lvl6pPr>
            <a:lvl7pPr marL="2971800" indent="-228600" algn="l" rtl="0" eaLnBrk="1" fontAlgn="base" hangingPunct="1">
              <a:spcBef>
                <a:spcPct val="20000"/>
              </a:spcBef>
              <a:spcAft>
                <a:spcPct val="0"/>
              </a:spcAft>
              <a:buClr>
                <a:schemeClr val="folHlink"/>
              </a:buClr>
              <a:buSzPct val="110000"/>
              <a:buChar char="•"/>
              <a:defRPr sz="2400">
                <a:solidFill>
                  <a:schemeClr val="tx2"/>
                </a:solidFill>
                <a:latin typeface="+mn-lt"/>
              </a:defRPr>
            </a:lvl7pPr>
            <a:lvl8pPr marL="3429000" indent="-228600" algn="l" rtl="0" eaLnBrk="1" fontAlgn="base" hangingPunct="1">
              <a:spcBef>
                <a:spcPct val="20000"/>
              </a:spcBef>
              <a:spcAft>
                <a:spcPct val="0"/>
              </a:spcAft>
              <a:buClr>
                <a:schemeClr val="folHlink"/>
              </a:buClr>
              <a:buSzPct val="110000"/>
              <a:buChar char="•"/>
              <a:defRPr sz="2400">
                <a:solidFill>
                  <a:schemeClr val="tx2"/>
                </a:solidFill>
                <a:latin typeface="+mn-lt"/>
              </a:defRPr>
            </a:lvl8pPr>
            <a:lvl9pPr marL="3886200" indent="-228600" algn="l" rtl="0" eaLnBrk="1" fontAlgn="base" hangingPunct="1">
              <a:spcBef>
                <a:spcPct val="20000"/>
              </a:spcBef>
              <a:spcAft>
                <a:spcPct val="0"/>
              </a:spcAft>
              <a:buClr>
                <a:schemeClr val="folHlink"/>
              </a:buClr>
              <a:buSzPct val="110000"/>
              <a:buChar char="•"/>
              <a:defRPr sz="2400">
                <a:solidFill>
                  <a:schemeClr val="tx2"/>
                </a:solidFill>
                <a:latin typeface="+mn-lt"/>
              </a:defRPr>
            </a:lvl9pPr>
          </a:lstStyle>
          <a:p>
            <a:pPr marL="0" indent="0">
              <a:buNone/>
            </a:pPr>
            <a:r>
              <a:rPr lang="en-GB" sz="2400" kern="0" dirty="0">
                <a:solidFill>
                  <a:srgbClr val="C00000"/>
                </a:solidFill>
                <a:effectLst>
                  <a:outerShdw blurRad="38100" dist="38100" dir="2700000" algn="tl">
                    <a:srgbClr val="000000">
                      <a:alpha val="43137"/>
                    </a:srgbClr>
                  </a:outerShdw>
                </a:effectLst>
                <a:latin typeface="Calibri" panose="020F0502020204030204" pitchFamily="34" charset="0"/>
              </a:rPr>
              <a:t>MUST</a:t>
            </a:r>
            <a:r>
              <a:rPr lang="en-GB" sz="2400" kern="0" dirty="0">
                <a:latin typeface="Calibri" panose="020F0502020204030204" pitchFamily="34" charset="0"/>
              </a:rPr>
              <a:t> </a:t>
            </a:r>
            <a:r>
              <a:rPr lang="en-GB" sz="2400" kern="0" dirty="0">
                <a:solidFill>
                  <a:srgbClr val="000000"/>
                </a:solidFill>
                <a:latin typeface="Calibri" panose="020F0502020204030204" pitchFamily="34" charset="0"/>
              </a:rPr>
              <a:t>have their basis in IAEA Safety Standards</a:t>
            </a:r>
          </a:p>
        </p:txBody>
      </p:sp>
      <p:pic>
        <p:nvPicPr>
          <p:cNvPr id="17" name="Picture 3">
            <a:extLst>
              <a:ext uri="{FF2B5EF4-FFF2-40B4-BE49-F238E27FC236}">
                <a16:creationId xmlns:a16="http://schemas.microsoft.com/office/drawing/2014/main" id="{E747947B-CC90-47E4-A0D1-DA6089B4B42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06992" y="3761884"/>
            <a:ext cx="814690" cy="117333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pic>
        <p:nvPicPr>
          <p:cNvPr id="18" name="Picture 8">
            <a:extLst>
              <a:ext uri="{FF2B5EF4-FFF2-40B4-BE49-F238E27FC236}">
                <a16:creationId xmlns:a16="http://schemas.microsoft.com/office/drawing/2014/main" id="{E1686D9A-22F0-48D5-8E96-9F5C0DEF3CAF}"/>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28823" y="3754844"/>
            <a:ext cx="780715" cy="117451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pic>
        <p:nvPicPr>
          <p:cNvPr id="19" name="Picture 7">
            <a:extLst>
              <a:ext uri="{FF2B5EF4-FFF2-40B4-BE49-F238E27FC236}">
                <a16:creationId xmlns:a16="http://schemas.microsoft.com/office/drawing/2014/main" id="{79052C15-D45B-4F98-A48B-7FFDA12CCD0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216677" y="3022242"/>
            <a:ext cx="779950" cy="117451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pic>
        <p:nvPicPr>
          <p:cNvPr id="20" name="Picture 2">
            <a:extLst>
              <a:ext uri="{FF2B5EF4-FFF2-40B4-BE49-F238E27FC236}">
                <a16:creationId xmlns:a16="http://schemas.microsoft.com/office/drawing/2014/main" id="{3F2D93AD-96B4-4C36-B926-B42CFC4AA741}"/>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216677" y="4251973"/>
            <a:ext cx="768898" cy="117451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sp>
        <p:nvSpPr>
          <p:cNvPr id="21" name="TextBox 9">
            <a:extLst>
              <a:ext uri="{FF2B5EF4-FFF2-40B4-BE49-F238E27FC236}">
                <a16:creationId xmlns:a16="http://schemas.microsoft.com/office/drawing/2014/main" id="{4C580E07-58E9-4BE1-B37D-2C7C5E308389}"/>
              </a:ext>
            </a:extLst>
          </p:cNvPr>
          <p:cNvSpPr txBox="1">
            <a:spLocks noChangeArrowheads="1"/>
          </p:cNvSpPr>
          <p:nvPr/>
        </p:nvSpPr>
        <p:spPr bwMode="auto">
          <a:xfrm>
            <a:off x="3982146" y="6396335"/>
            <a:ext cx="66390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folHlink"/>
              </a:buClr>
              <a:buSzPct val="110000"/>
              <a:buChar char="•"/>
              <a:defRPr sz="3200">
                <a:solidFill>
                  <a:schemeClr val="tx2"/>
                </a:solidFill>
                <a:latin typeface="Arial" charset="0"/>
              </a:defRPr>
            </a:lvl1pPr>
            <a:lvl2pPr marL="742950" indent="-285750">
              <a:spcBef>
                <a:spcPct val="20000"/>
              </a:spcBef>
              <a:buClr>
                <a:schemeClr val="folHlink"/>
              </a:buClr>
              <a:buSzPct val="110000"/>
              <a:buChar char="•"/>
              <a:defRPr sz="2800">
                <a:solidFill>
                  <a:schemeClr val="tx2"/>
                </a:solidFill>
                <a:latin typeface="Arial" charset="0"/>
              </a:defRPr>
            </a:lvl2pPr>
            <a:lvl3pPr marL="1143000" indent="-228600">
              <a:spcBef>
                <a:spcPct val="20000"/>
              </a:spcBef>
              <a:buClr>
                <a:schemeClr val="folHlink"/>
              </a:buClr>
              <a:buSzPct val="110000"/>
              <a:buChar char="•"/>
              <a:defRPr sz="2400">
                <a:solidFill>
                  <a:schemeClr val="tx2"/>
                </a:solidFill>
                <a:latin typeface="Arial" charset="0"/>
              </a:defRPr>
            </a:lvl3pPr>
            <a:lvl4pPr marL="1600200" indent="-228600">
              <a:spcBef>
                <a:spcPct val="20000"/>
              </a:spcBef>
              <a:buClr>
                <a:schemeClr val="folHlink"/>
              </a:buClr>
              <a:buSzPct val="110000"/>
              <a:buChar char="•"/>
              <a:defRPr sz="2400">
                <a:solidFill>
                  <a:schemeClr val="tx2"/>
                </a:solidFill>
                <a:latin typeface="Arial" charset="0"/>
              </a:defRPr>
            </a:lvl4pPr>
            <a:lvl5pPr marL="2057400" indent="-228600">
              <a:spcBef>
                <a:spcPct val="20000"/>
              </a:spcBef>
              <a:buClr>
                <a:schemeClr val="folHlink"/>
              </a:buClr>
              <a:buSzPct val="110000"/>
              <a:buChar char="•"/>
              <a:defRPr sz="2400">
                <a:solidFill>
                  <a:schemeClr val="tx2"/>
                </a:solidFill>
                <a:latin typeface="Arial"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9pPr>
          </a:lstStyle>
          <a:p>
            <a:pPr algn="ctr" eaLnBrk="1" hangingPunct="1">
              <a:spcBef>
                <a:spcPct val="0"/>
              </a:spcBef>
              <a:buClrTx/>
              <a:buSzTx/>
              <a:buFontTx/>
              <a:buNone/>
            </a:pPr>
            <a:r>
              <a:rPr lang="en-GB" altLang="ja-JP" sz="1200" dirty="0">
                <a:solidFill>
                  <a:srgbClr val="000000"/>
                </a:solidFill>
                <a:latin typeface="Calibri" panose="020F0502020204030204" pitchFamily="34" charset="0"/>
                <a:ea typeface="ＭＳ Ｐゴシック" pitchFamily="34" charset="-128"/>
              </a:rPr>
              <a:t>Information on the IAEA’s safety standard programme:</a:t>
            </a:r>
          </a:p>
          <a:p>
            <a:pPr algn="ctr" eaLnBrk="1" hangingPunct="1">
              <a:spcBef>
                <a:spcPct val="0"/>
              </a:spcBef>
              <a:buClrTx/>
              <a:buSzTx/>
              <a:buFontTx/>
              <a:buNone/>
            </a:pPr>
            <a:r>
              <a:rPr lang="en-GB" altLang="ja-JP" sz="1200" dirty="0">
                <a:solidFill>
                  <a:srgbClr val="000000"/>
                </a:solidFill>
                <a:latin typeface="Calibri" panose="020F0502020204030204" pitchFamily="34" charset="0"/>
                <a:ea typeface="ＭＳ Ｐゴシック" pitchFamily="34" charset="-128"/>
              </a:rPr>
              <a:t>http://www-ns.iaea.org/standards/ </a:t>
            </a:r>
          </a:p>
        </p:txBody>
      </p:sp>
      <p:pic>
        <p:nvPicPr>
          <p:cNvPr id="22" name="Picture 21">
            <a:extLst>
              <a:ext uri="{FF2B5EF4-FFF2-40B4-BE49-F238E27FC236}">
                <a16:creationId xmlns:a16="http://schemas.microsoft.com/office/drawing/2014/main" id="{8903EB50-2C98-449A-B411-3941FA4E0EB4}"/>
              </a:ext>
            </a:extLst>
          </p:cNvPr>
          <p:cNvPicPr>
            <a:picLocks noChangeAspect="1"/>
          </p:cNvPicPr>
          <p:nvPr/>
        </p:nvPicPr>
        <p:blipFill>
          <a:blip r:embed="rId8"/>
          <a:stretch>
            <a:fillRect/>
          </a:stretch>
        </p:blipFill>
        <p:spPr>
          <a:xfrm>
            <a:off x="5325047" y="3443239"/>
            <a:ext cx="998350" cy="160019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7422094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94A14C2-059A-47EE-8AD0-FE746688E75C}"/>
              </a:ext>
            </a:extLst>
          </p:cNvPr>
          <p:cNvSpPr/>
          <p:nvPr/>
        </p:nvSpPr>
        <p:spPr>
          <a:xfrm>
            <a:off x="0" y="599535"/>
            <a:ext cx="1887523" cy="58722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Content</a:t>
            </a:r>
            <a:endParaRPr lang="en-GB" sz="2600" dirty="0">
              <a:latin typeface="Calibri" panose="020F0502020204030204" pitchFamily="34" charset="0"/>
              <a:cs typeface="Calibri" panose="020F0502020204030204" pitchFamily="34" charset="0"/>
            </a:endParaRPr>
          </a:p>
        </p:txBody>
      </p:sp>
      <p:sp>
        <p:nvSpPr>
          <p:cNvPr id="4" name="Content Placeholder 2">
            <a:extLst>
              <a:ext uri="{FF2B5EF4-FFF2-40B4-BE49-F238E27FC236}">
                <a16:creationId xmlns:a16="http://schemas.microsoft.com/office/drawing/2014/main" id="{6B2171C8-0451-496C-B4FE-88F34429FA8A}"/>
              </a:ext>
            </a:extLst>
          </p:cNvPr>
          <p:cNvSpPr txBox="1">
            <a:spLocks/>
          </p:cNvSpPr>
          <p:nvPr/>
        </p:nvSpPr>
        <p:spPr>
          <a:xfrm>
            <a:off x="215825" y="1929435"/>
            <a:ext cx="7678216" cy="2810346"/>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buFont typeface="Wingdings" panose="05000000000000000000" pitchFamily="2" charset="2"/>
              <a:buChar char="§"/>
            </a:pPr>
            <a:r>
              <a:rPr lang="en-GB" sz="2600" dirty="0">
                <a:latin typeface="Calibri" panose="020F0502020204030204" pitchFamily="34" charset="0"/>
                <a:cs typeface="Calibri" panose="020F0502020204030204" pitchFamily="34" charset="0"/>
              </a:rPr>
              <a:t>IAEA Occupational Radiation Protection Programme </a:t>
            </a:r>
          </a:p>
          <a:p>
            <a:pPr algn="just">
              <a:buFont typeface="Wingdings" panose="05000000000000000000" pitchFamily="2" charset="2"/>
              <a:buChar char="§"/>
            </a:pPr>
            <a:r>
              <a:rPr lang="en-GB" sz="2600" dirty="0">
                <a:latin typeface="Calibri" panose="020F0502020204030204" pitchFamily="34" charset="0"/>
                <a:cs typeface="Calibri" panose="020F0502020204030204" pitchFamily="34" charset="0"/>
              </a:rPr>
              <a:t>Safety Guide on Occupational Radiation Protection (GSG-7) (coverage on NORM)</a:t>
            </a:r>
          </a:p>
          <a:p>
            <a:endParaRPr 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819214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11093E6-6A9E-43FA-A466-B614EE89C2A5}"/>
              </a:ext>
            </a:extLst>
          </p:cNvPr>
          <p:cNvSpPr/>
          <p:nvPr/>
        </p:nvSpPr>
        <p:spPr>
          <a:xfrm>
            <a:off x="0" y="423601"/>
            <a:ext cx="5142451" cy="595556"/>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International Basic Safety Standards</a:t>
            </a:r>
            <a:endParaRPr lang="en-GB" sz="2600" dirty="0">
              <a:latin typeface="Calibri" panose="020F0502020204030204" pitchFamily="34" charset="0"/>
              <a:cs typeface="Calibri" panose="020F0502020204030204" pitchFamily="34" charset="0"/>
            </a:endParaRPr>
          </a:p>
        </p:txBody>
      </p:sp>
      <p:pic>
        <p:nvPicPr>
          <p:cNvPr id="3" name="Picture 7">
            <a:extLst>
              <a:ext uri="{FF2B5EF4-FFF2-40B4-BE49-F238E27FC236}">
                <a16:creationId xmlns:a16="http://schemas.microsoft.com/office/drawing/2014/main" id="{085CB15D-DE49-47F9-BFDE-FA70141F1CA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1726" y="3135173"/>
            <a:ext cx="1592245" cy="2387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7">
            <a:extLst>
              <a:ext uri="{FF2B5EF4-FFF2-40B4-BE49-F238E27FC236}">
                <a16:creationId xmlns:a16="http://schemas.microsoft.com/office/drawing/2014/main" id="{DC2B68A2-F4F3-48DB-8475-9ACDB3D38689}"/>
              </a:ext>
            </a:extLst>
          </p:cNvPr>
          <p:cNvSpPr txBox="1">
            <a:spLocks noChangeArrowheads="1"/>
          </p:cNvSpPr>
          <p:nvPr/>
        </p:nvSpPr>
        <p:spPr bwMode="auto">
          <a:xfrm>
            <a:off x="141726" y="1257678"/>
            <a:ext cx="8337453" cy="2277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folHlink"/>
              </a:buClr>
              <a:buSzPct val="110000"/>
              <a:buChar char="•"/>
              <a:defRPr sz="3200">
                <a:solidFill>
                  <a:schemeClr val="tx2"/>
                </a:solidFill>
                <a:latin typeface="Arial" charset="0"/>
              </a:defRPr>
            </a:lvl1pPr>
            <a:lvl2pPr marL="742950" indent="-285750" eaLnBrk="0" hangingPunct="0">
              <a:spcBef>
                <a:spcPct val="20000"/>
              </a:spcBef>
              <a:buClr>
                <a:schemeClr val="folHlink"/>
              </a:buClr>
              <a:buSzPct val="110000"/>
              <a:buChar char="•"/>
              <a:defRPr sz="2800">
                <a:solidFill>
                  <a:schemeClr val="tx2"/>
                </a:solidFill>
                <a:latin typeface="Arial" charset="0"/>
              </a:defRPr>
            </a:lvl2pPr>
            <a:lvl3pPr marL="1143000" indent="-228600" eaLnBrk="0" hangingPunct="0">
              <a:spcBef>
                <a:spcPct val="20000"/>
              </a:spcBef>
              <a:buClr>
                <a:schemeClr val="folHlink"/>
              </a:buClr>
              <a:buSzPct val="110000"/>
              <a:buChar char="•"/>
              <a:defRPr sz="2400">
                <a:solidFill>
                  <a:schemeClr val="tx2"/>
                </a:solidFill>
                <a:latin typeface="Arial" charset="0"/>
              </a:defRPr>
            </a:lvl3pPr>
            <a:lvl4pPr marL="1600200" indent="-228600" eaLnBrk="0" hangingPunct="0">
              <a:spcBef>
                <a:spcPct val="20000"/>
              </a:spcBef>
              <a:buClr>
                <a:schemeClr val="folHlink"/>
              </a:buClr>
              <a:buSzPct val="110000"/>
              <a:buChar char="•"/>
              <a:defRPr sz="2400">
                <a:solidFill>
                  <a:schemeClr val="tx2"/>
                </a:solidFill>
                <a:latin typeface="Arial" charset="0"/>
              </a:defRPr>
            </a:lvl4pPr>
            <a:lvl5pPr marL="2057400" indent="-228600" eaLnBrk="0" hangingPunct="0">
              <a:spcBef>
                <a:spcPct val="20000"/>
              </a:spcBef>
              <a:buClr>
                <a:schemeClr val="folHlink"/>
              </a:buClr>
              <a:buSzPct val="110000"/>
              <a:buChar char="•"/>
              <a:defRPr sz="2400">
                <a:solidFill>
                  <a:schemeClr val="tx2"/>
                </a:solidFill>
                <a:latin typeface="Arial"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9pPr>
          </a:lstStyle>
          <a:p>
            <a:pPr marL="457200" indent="-457200" algn="just" eaLnBrk="1" hangingPunct="1">
              <a:spcBef>
                <a:spcPts val="0"/>
              </a:spcBef>
              <a:buClrTx/>
              <a:buSzTx/>
              <a:buFont typeface="Wingdings" panose="05000000000000000000" pitchFamily="2" charset="2"/>
              <a:buChar char="§"/>
            </a:pPr>
            <a:r>
              <a:rPr lang="en-GB" altLang="ja-JP" sz="2400" dirty="0">
                <a:solidFill>
                  <a:srgbClr val="000000"/>
                </a:solidFill>
                <a:latin typeface="Calibri" panose="020F0502020204030204" pitchFamily="34" charset="0"/>
              </a:rPr>
              <a:t>An integrated and consistent set of Safety Requirements that establishes the requirements that must be met to ensure the protection of people and the environment, both now and in the future.</a:t>
            </a:r>
          </a:p>
          <a:p>
            <a:pPr eaLnBrk="1" hangingPunct="1">
              <a:spcBef>
                <a:spcPct val="0"/>
              </a:spcBef>
              <a:buClrTx/>
              <a:buSzTx/>
              <a:buFontTx/>
              <a:buNone/>
            </a:pPr>
            <a:endParaRPr lang="en-GB" altLang="ja-JP" sz="2400" dirty="0">
              <a:solidFill>
                <a:schemeClr val="tx1"/>
              </a:solidFill>
              <a:latin typeface="Calibri" panose="020F0502020204030204" pitchFamily="34" charset="0"/>
              <a:ea typeface="ＭＳ Ｐゴシック" pitchFamily="34" charset="-128"/>
            </a:endParaRPr>
          </a:p>
          <a:p>
            <a:pPr eaLnBrk="1" hangingPunct="1">
              <a:spcBef>
                <a:spcPct val="0"/>
              </a:spcBef>
              <a:buClrTx/>
              <a:buSzTx/>
              <a:buFontTx/>
              <a:buNone/>
            </a:pPr>
            <a:endParaRPr lang="en-GB" altLang="ja-JP" sz="2200" dirty="0">
              <a:solidFill>
                <a:schemeClr val="tx1"/>
              </a:solidFill>
              <a:latin typeface="Calibri" panose="020F0502020204030204" pitchFamily="34" charset="0"/>
              <a:ea typeface="ＭＳ Ｐゴシック" pitchFamily="34" charset="-128"/>
            </a:endParaRPr>
          </a:p>
        </p:txBody>
      </p:sp>
      <p:sp>
        <p:nvSpPr>
          <p:cNvPr id="5" name="TextBox 7">
            <a:extLst>
              <a:ext uri="{FF2B5EF4-FFF2-40B4-BE49-F238E27FC236}">
                <a16:creationId xmlns:a16="http://schemas.microsoft.com/office/drawing/2014/main" id="{49C34B8A-709B-4BC3-9F3B-93FD507F3D15}"/>
              </a:ext>
            </a:extLst>
          </p:cNvPr>
          <p:cNvSpPr txBox="1">
            <a:spLocks noChangeArrowheads="1"/>
          </p:cNvSpPr>
          <p:nvPr/>
        </p:nvSpPr>
        <p:spPr bwMode="auto">
          <a:xfrm>
            <a:off x="1981357" y="2658131"/>
            <a:ext cx="6936140" cy="4093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folHlink"/>
              </a:buClr>
              <a:buSzPct val="110000"/>
              <a:buChar char="•"/>
              <a:defRPr sz="3200">
                <a:solidFill>
                  <a:schemeClr val="tx2"/>
                </a:solidFill>
                <a:latin typeface="Arial" charset="0"/>
              </a:defRPr>
            </a:lvl1pPr>
            <a:lvl2pPr marL="742950" indent="-285750" eaLnBrk="0" hangingPunct="0">
              <a:spcBef>
                <a:spcPct val="20000"/>
              </a:spcBef>
              <a:buClr>
                <a:schemeClr val="folHlink"/>
              </a:buClr>
              <a:buSzPct val="110000"/>
              <a:buChar char="•"/>
              <a:defRPr sz="2800">
                <a:solidFill>
                  <a:schemeClr val="tx2"/>
                </a:solidFill>
                <a:latin typeface="Arial" charset="0"/>
              </a:defRPr>
            </a:lvl2pPr>
            <a:lvl3pPr marL="1143000" indent="-228600" eaLnBrk="0" hangingPunct="0">
              <a:spcBef>
                <a:spcPct val="20000"/>
              </a:spcBef>
              <a:buClr>
                <a:schemeClr val="folHlink"/>
              </a:buClr>
              <a:buSzPct val="110000"/>
              <a:buChar char="•"/>
              <a:defRPr sz="2400">
                <a:solidFill>
                  <a:schemeClr val="tx2"/>
                </a:solidFill>
                <a:latin typeface="Arial" charset="0"/>
              </a:defRPr>
            </a:lvl3pPr>
            <a:lvl4pPr marL="1600200" indent="-228600" eaLnBrk="0" hangingPunct="0">
              <a:spcBef>
                <a:spcPct val="20000"/>
              </a:spcBef>
              <a:buClr>
                <a:schemeClr val="folHlink"/>
              </a:buClr>
              <a:buSzPct val="110000"/>
              <a:buChar char="•"/>
              <a:defRPr sz="2400">
                <a:solidFill>
                  <a:schemeClr val="tx2"/>
                </a:solidFill>
                <a:latin typeface="Arial" charset="0"/>
              </a:defRPr>
            </a:lvl4pPr>
            <a:lvl5pPr marL="2057400" indent="-228600" eaLnBrk="0" hangingPunct="0">
              <a:spcBef>
                <a:spcPct val="20000"/>
              </a:spcBef>
              <a:buClr>
                <a:schemeClr val="folHlink"/>
              </a:buClr>
              <a:buSzPct val="110000"/>
              <a:buChar char="•"/>
              <a:defRPr sz="2400">
                <a:solidFill>
                  <a:schemeClr val="tx2"/>
                </a:solidFill>
                <a:latin typeface="Arial" charset="0"/>
              </a:defRPr>
            </a:lvl5pPr>
            <a:lvl6pPr marL="25146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6pPr>
            <a:lvl7pPr marL="29718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7pPr>
            <a:lvl8pPr marL="34290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8pPr>
            <a:lvl9pPr marL="3886200" indent="-228600" eaLnBrk="0" fontAlgn="base" hangingPunct="0">
              <a:spcBef>
                <a:spcPct val="20000"/>
              </a:spcBef>
              <a:spcAft>
                <a:spcPct val="0"/>
              </a:spcAft>
              <a:buClr>
                <a:schemeClr val="folHlink"/>
              </a:buClr>
              <a:buSzPct val="110000"/>
              <a:buChar char="•"/>
              <a:defRPr sz="2400">
                <a:solidFill>
                  <a:schemeClr val="tx2"/>
                </a:solidFill>
                <a:latin typeface="Arial" charset="0"/>
              </a:defRPr>
            </a:lvl9pPr>
          </a:lstStyle>
          <a:p>
            <a:pPr marL="342900" indent="-342900" algn="just" eaLnBrk="1" hangingPunct="1">
              <a:spcBef>
                <a:spcPct val="0"/>
              </a:spcBef>
              <a:buClrTx/>
              <a:buSzTx/>
              <a:buFont typeface="Arial" panose="020B0604020202020204" pitchFamily="34" charset="0"/>
              <a:buChar char="•"/>
            </a:pPr>
            <a:r>
              <a:rPr lang="en-US" altLang="en-US" sz="2000" dirty="0">
                <a:solidFill>
                  <a:srgbClr val="000000"/>
                </a:solidFill>
                <a:latin typeface="Calibri" panose="020F0502020204030204" pitchFamily="34" charset="0"/>
              </a:rPr>
              <a:t>GSR Part 3 (BSS) follows ICRP 103 recommendations</a:t>
            </a:r>
          </a:p>
          <a:p>
            <a:pPr marL="342900" indent="-342900" algn="just" eaLnBrk="1" hangingPunct="1">
              <a:spcBef>
                <a:spcPct val="0"/>
              </a:spcBef>
              <a:buClrTx/>
              <a:buSzTx/>
              <a:buFont typeface="Arial" panose="020B0604020202020204" pitchFamily="34" charset="0"/>
              <a:buChar char="•"/>
            </a:pPr>
            <a:r>
              <a:rPr lang="en-US" sz="2000" dirty="0">
                <a:solidFill>
                  <a:srgbClr val="000000"/>
                </a:solidFill>
                <a:latin typeface="Calibri" panose="020F0502020204030204" pitchFamily="34" charset="0"/>
              </a:rPr>
              <a:t>Protection and Safety requirements of the BSS apply to all facilities and activities</a:t>
            </a:r>
          </a:p>
          <a:p>
            <a:pPr marL="342900" indent="-342900" algn="just" eaLnBrk="1" hangingPunct="1">
              <a:spcBef>
                <a:spcPct val="0"/>
              </a:spcBef>
              <a:buClrTx/>
              <a:buSzTx/>
              <a:buFont typeface="Arial" panose="020B0604020202020204" pitchFamily="34" charset="0"/>
              <a:buChar char="•"/>
            </a:pPr>
            <a:r>
              <a:rPr lang="en-US" altLang="en-US" sz="2000" b="1" dirty="0">
                <a:solidFill>
                  <a:srgbClr val="000000"/>
                </a:solidFill>
                <a:effectLst>
                  <a:outerShdw blurRad="38100" dist="38100" dir="2700000" algn="tl">
                    <a:srgbClr val="000000">
                      <a:alpha val="43137"/>
                    </a:srgbClr>
                  </a:outerShdw>
                </a:effectLst>
                <a:latin typeface="Calibri" panose="020F0502020204030204" pitchFamily="34" charset="0"/>
              </a:rPr>
              <a:t>Planned, emergency and existing exposure situations</a:t>
            </a:r>
          </a:p>
          <a:p>
            <a:pPr marL="342900" indent="-342900" algn="just" eaLnBrk="1" hangingPunct="1">
              <a:spcBef>
                <a:spcPct val="0"/>
              </a:spcBef>
              <a:buClrTx/>
              <a:buSzTx/>
              <a:buFont typeface="Arial" panose="020B0604020202020204" pitchFamily="34" charset="0"/>
              <a:buChar char="•"/>
            </a:pPr>
            <a:r>
              <a:rPr lang="en-US" altLang="en-US" sz="2000" b="1" dirty="0">
                <a:solidFill>
                  <a:srgbClr val="000000"/>
                </a:solidFill>
                <a:effectLst>
                  <a:outerShdw blurRad="38100" dist="38100" dir="2700000" algn="tl">
                    <a:srgbClr val="000000">
                      <a:alpha val="43137"/>
                    </a:srgbClr>
                  </a:outerShdw>
                </a:effectLst>
                <a:latin typeface="Calibri" panose="020F0502020204030204" pitchFamily="34" charset="0"/>
              </a:rPr>
              <a:t>Occupational, </a:t>
            </a:r>
            <a:r>
              <a:rPr lang="en-US" altLang="en-US" sz="2000" dirty="0">
                <a:solidFill>
                  <a:srgbClr val="000000"/>
                </a:solidFill>
                <a:latin typeface="Calibri" panose="020F0502020204030204" pitchFamily="34" charset="0"/>
              </a:rPr>
              <a:t>public and medical exposure categories</a:t>
            </a:r>
          </a:p>
          <a:p>
            <a:pPr marL="342900" indent="-342900" algn="just" eaLnBrk="1" hangingPunct="1">
              <a:spcBef>
                <a:spcPct val="0"/>
              </a:spcBef>
              <a:buClrTx/>
              <a:buSzTx/>
              <a:buFont typeface="Arial" panose="020B0604020202020204" pitchFamily="34" charset="0"/>
              <a:buChar char="•"/>
            </a:pPr>
            <a:r>
              <a:rPr lang="en-US" altLang="en-US" sz="2000" dirty="0">
                <a:solidFill>
                  <a:srgbClr val="000000"/>
                </a:solidFill>
                <a:latin typeface="Calibri" panose="020F0502020204030204" pitchFamily="34" charset="0"/>
              </a:rPr>
              <a:t>52 overarching requirements – for </a:t>
            </a:r>
            <a:r>
              <a:rPr lang="en-US" altLang="en-US" sz="2000" b="1" dirty="0">
                <a:solidFill>
                  <a:srgbClr val="000000"/>
                </a:solidFill>
                <a:effectLst>
                  <a:outerShdw blurRad="38100" dist="38100" dir="2700000" algn="tl">
                    <a:srgbClr val="000000">
                      <a:alpha val="43137"/>
                    </a:srgbClr>
                  </a:outerShdw>
                </a:effectLst>
                <a:latin typeface="Calibri" panose="020F0502020204030204" pitchFamily="34" charset="0"/>
              </a:rPr>
              <a:t>governments, regulatory bodies, industry, health and safety professionals, workers</a:t>
            </a:r>
            <a:r>
              <a:rPr lang="en-US" altLang="en-US" sz="2000" dirty="0">
                <a:solidFill>
                  <a:srgbClr val="000000"/>
                </a:solidFill>
                <a:latin typeface="Calibri" panose="020F0502020204030204" pitchFamily="34" charset="0"/>
              </a:rPr>
              <a:t>,  public  and </a:t>
            </a:r>
            <a:r>
              <a:rPr lang="en-US" altLang="en-US" sz="2000" b="1" dirty="0">
                <a:solidFill>
                  <a:srgbClr val="000000"/>
                </a:solidFill>
                <a:effectLst>
                  <a:outerShdw blurRad="38100" dist="38100" dir="2700000" algn="tl">
                    <a:srgbClr val="000000">
                      <a:alpha val="43137"/>
                    </a:srgbClr>
                  </a:outerShdw>
                </a:effectLst>
                <a:latin typeface="Calibri" panose="020F0502020204030204" pitchFamily="34" charset="0"/>
              </a:rPr>
              <a:t>s</a:t>
            </a:r>
            <a:r>
              <a:rPr lang="en-US" sz="2000" b="1" dirty="0">
                <a:solidFill>
                  <a:srgbClr val="000000"/>
                </a:solidFill>
                <a:effectLst>
                  <a:outerShdw blurRad="38100" dist="38100" dir="2700000" algn="tl">
                    <a:srgbClr val="000000">
                      <a:alpha val="43137"/>
                    </a:srgbClr>
                  </a:outerShdw>
                </a:effectLst>
                <a:latin typeface="Calibri" panose="020F0502020204030204" pitchFamily="34" charset="0"/>
              </a:rPr>
              <a:t>ervice providers </a:t>
            </a:r>
            <a:r>
              <a:rPr lang="en-US" sz="2000" dirty="0">
                <a:solidFill>
                  <a:srgbClr val="000000"/>
                </a:solidFill>
                <a:latin typeface="Calibri" panose="020F0502020204030204" pitchFamily="34" charset="0"/>
              </a:rPr>
              <a:t>such as technical support organizations</a:t>
            </a:r>
          </a:p>
          <a:p>
            <a:pPr marL="342900" indent="-342900" algn="just" eaLnBrk="1" hangingPunct="1">
              <a:spcBef>
                <a:spcPct val="0"/>
              </a:spcBef>
              <a:buClrTx/>
              <a:buSzTx/>
              <a:buFont typeface="Arial" panose="020B0604020202020204" pitchFamily="34" charset="0"/>
              <a:buChar char="•"/>
            </a:pPr>
            <a:r>
              <a:rPr lang="en-US" altLang="en-US" sz="2000" b="1" u="sng" dirty="0">
                <a:solidFill>
                  <a:srgbClr val="000000"/>
                </a:solidFill>
                <a:effectLst>
                  <a:outerShdw blurRad="38100" dist="38100" dir="2700000" algn="tl">
                    <a:srgbClr val="000000">
                      <a:alpha val="43137"/>
                    </a:srgbClr>
                  </a:outerShdw>
                </a:effectLst>
                <a:latin typeface="Calibri" panose="020F0502020204030204" pitchFamily="34" charset="0"/>
              </a:rPr>
              <a:t>12 requirements for ORP</a:t>
            </a:r>
            <a:r>
              <a:rPr lang="en-US" altLang="en-US" sz="2000" dirty="0">
                <a:solidFill>
                  <a:srgbClr val="000000"/>
                </a:solidFill>
                <a:latin typeface="Calibri" panose="020F0502020204030204" pitchFamily="34" charset="0"/>
              </a:rPr>
              <a:t>; Control, monitoring and recording</a:t>
            </a:r>
          </a:p>
          <a:p>
            <a:pPr marL="342900" indent="-342900" algn="just" eaLnBrk="1" hangingPunct="1">
              <a:spcBef>
                <a:spcPct val="0"/>
              </a:spcBef>
              <a:buClrTx/>
              <a:buSzTx/>
              <a:buFont typeface="Arial" panose="020B0604020202020204" pitchFamily="34" charset="0"/>
              <a:buChar char="•"/>
            </a:pPr>
            <a:r>
              <a:rPr lang="en-US" altLang="en-US" sz="2000" b="1" u="sng" dirty="0">
                <a:solidFill>
                  <a:srgbClr val="000000"/>
                </a:solidFill>
                <a:effectLst>
                  <a:outerShdw blurRad="38100" dist="38100" dir="2700000" algn="tl">
                    <a:srgbClr val="000000">
                      <a:alpha val="43137"/>
                    </a:srgbClr>
                  </a:outerShdw>
                </a:effectLst>
                <a:latin typeface="Calibri" panose="020F0502020204030204" pitchFamily="34" charset="0"/>
              </a:rPr>
              <a:t>Regulator</a:t>
            </a:r>
            <a:r>
              <a:rPr lang="en-US" altLang="en-US" sz="2000" b="1" dirty="0">
                <a:solidFill>
                  <a:srgbClr val="000000"/>
                </a:solidFill>
                <a:effectLst>
                  <a:outerShdw blurRad="38100" dist="38100" dir="2700000" algn="tl">
                    <a:srgbClr val="000000">
                      <a:alpha val="43137"/>
                    </a:srgbClr>
                  </a:outerShdw>
                </a:effectLst>
                <a:latin typeface="Calibri" panose="020F0502020204030204" pitchFamily="34" charset="0"/>
              </a:rPr>
              <a:t>, </a:t>
            </a:r>
            <a:r>
              <a:rPr lang="en-US" altLang="en-US" sz="2000" b="1" u="sng" dirty="0">
                <a:solidFill>
                  <a:srgbClr val="000000"/>
                </a:solidFill>
                <a:effectLst>
                  <a:outerShdw blurRad="38100" dist="38100" dir="2700000" algn="tl">
                    <a:srgbClr val="000000">
                      <a:alpha val="43137"/>
                    </a:srgbClr>
                  </a:outerShdw>
                </a:effectLst>
                <a:latin typeface="Calibri" panose="020F0502020204030204" pitchFamily="34" charset="0"/>
              </a:rPr>
              <a:t>TSO</a:t>
            </a:r>
            <a:r>
              <a:rPr lang="en-US" altLang="en-US" sz="2000" b="1" dirty="0">
                <a:solidFill>
                  <a:srgbClr val="000000"/>
                </a:solidFill>
                <a:effectLst>
                  <a:outerShdw blurRad="38100" dist="38100" dir="2700000" algn="tl">
                    <a:srgbClr val="000000">
                      <a:alpha val="43137"/>
                    </a:srgbClr>
                  </a:outerShdw>
                </a:effectLst>
                <a:latin typeface="Calibri" panose="020F0502020204030204" pitchFamily="34" charset="0"/>
              </a:rPr>
              <a:t>  </a:t>
            </a:r>
            <a:r>
              <a:rPr lang="en-US" altLang="en-US" sz="2000" dirty="0">
                <a:solidFill>
                  <a:srgbClr val="000000"/>
                </a:solidFill>
                <a:latin typeface="Calibri" panose="020F0502020204030204" pitchFamily="34" charset="0"/>
              </a:rPr>
              <a:t>(</a:t>
            </a:r>
            <a:r>
              <a:rPr lang="en-US" sz="2000" dirty="0">
                <a:solidFill>
                  <a:srgbClr val="000000"/>
                </a:solidFill>
                <a:latin typeface="Calibri" panose="020F0502020204030204" pitchFamily="34" charset="0"/>
              </a:rPr>
              <a:t>authorization or approval of service providers for individual monitoring and calibration services) &amp; </a:t>
            </a:r>
            <a:r>
              <a:rPr lang="en-US" sz="2000" b="1" u="sng" dirty="0">
                <a:solidFill>
                  <a:srgbClr val="000000"/>
                </a:solidFill>
                <a:effectLst>
                  <a:outerShdw blurRad="38100" dist="38100" dir="2700000" algn="tl">
                    <a:srgbClr val="000000">
                      <a:alpha val="43137"/>
                    </a:srgbClr>
                  </a:outerShdw>
                </a:effectLst>
                <a:latin typeface="Calibri" panose="020F0502020204030204" pitchFamily="34" charset="0"/>
              </a:rPr>
              <a:t>End-users</a:t>
            </a:r>
          </a:p>
        </p:txBody>
      </p:sp>
    </p:spTree>
    <p:extLst>
      <p:ext uri="{BB962C8B-B14F-4D97-AF65-F5344CB8AC3E}">
        <p14:creationId xmlns:p14="http://schemas.microsoft.com/office/powerpoint/2010/main" val="33518433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3997584-7030-4221-AAA5-6566AC8BC75E}"/>
              </a:ext>
            </a:extLst>
          </p:cNvPr>
          <p:cNvSpPr/>
          <p:nvPr/>
        </p:nvSpPr>
        <p:spPr>
          <a:xfrm>
            <a:off x="1" y="423601"/>
            <a:ext cx="4303552" cy="595556"/>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GSR Part 3 coverage for ORP</a:t>
            </a:r>
            <a:endParaRPr lang="en-GB" sz="2600" dirty="0">
              <a:latin typeface="Calibri" panose="020F0502020204030204" pitchFamily="34" charset="0"/>
              <a:cs typeface="Calibri" panose="020F0502020204030204" pitchFamily="34" charset="0"/>
            </a:endParaRPr>
          </a:p>
        </p:txBody>
      </p:sp>
      <p:sp>
        <p:nvSpPr>
          <p:cNvPr id="3" name="Content Placeholder 2">
            <a:extLst>
              <a:ext uri="{FF2B5EF4-FFF2-40B4-BE49-F238E27FC236}">
                <a16:creationId xmlns:a16="http://schemas.microsoft.com/office/drawing/2014/main" id="{D51EBFC9-F339-4E1D-BE8A-682577BF48D6}"/>
              </a:ext>
            </a:extLst>
          </p:cNvPr>
          <p:cNvSpPr txBox="1">
            <a:spLocks/>
          </p:cNvSpPr>
          <p:nvPr/>
        </p:nvSpPr>
        <p:spPr>
          <a:xfrm>
            <a:off x="184558" y="1249070"/>
            <a:ext cx="8774884" cy="5654964"/>
          </a:xfrm>
          <a:prstGeom prst="rect">
            <a:avLst/>
          </a:prstGeom>
        </p:spPr>
        <p:txBody>
          <a:bodyPr>
            <a:normAutofit fontScale="850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000" b="1" dirty="0">
                <a:solidFill>
                  <a:schemeClr val="tx1"/>
                </a:solidFill>
                <a:latin typeface="Calibri" panose="020F0502020204030204" pitchFamily="34" charset="0"/>
              </a:rPr>
              <a:t>Planned Exposure Situations</a:t>
            </a:r>
          </a:p>
          <a:p>
            <a:pPr lvl="1"/>
            <a:r>
              <a:rPr lang="en-GB" sz="2000" b="1" dirty="0">
                <a:latin typeface="Calibri" panose="020F0502020204030204" pitchFamily="34" charset="0"/>
              </a:rPr>
              <a:t>Occupational exposure</a:t>
            </a:r>
          </a:p>
          <a:p>
            <a:pPr lvl="2"/>
            <a:r>
              <a:rPr lang="en-GB" sz="1800" dirty="0" err="1">
                <a:latin typeface="Calibri" panose="020F0502020204030204" pitchFamily="34" charset="0"/>
              </a:rPr>
              <a:t>Req</a:t>
            </a:r>
            <a:r>
              <a:rPr lang="en-GB" sz="1800" dirty="0">
                <a:latin typeface="Calibri" panose="020F0502020204030204" pitchFamily="34" charset="0"/>
              </a:rPr>
              <a:t> 19: Responsibilities of the regulatory body (</a:t>
            </a:r>
            <a:r>
              <a:rPr lang="en-GB" sz="1800" i="1" dirty="0">
                <a:latin typeface="Calibri" panose="020F0502020204030204" pitchFamily="34" charset="0"/>
              </a:rPr>
              <a:t>Regulatory Infrastructure for Occupational Radiation Protection</a:t>
            </a:r>
            <a:r>
              <a:rPr lang="en-GB" sz="1800" dirty="0">
                <a:latin typeface="Calibri" panose="020F0502020204030204" pitchFamily="34" charset="0"/>
              </a:rPr>
              <a:t>)</a:t>
            </a:r>
          </a:p>
          <a:p>
            <a:pPr lvl="2"/>
            <a:r>
              <a:rPr lang="en-GB" sz="1800" dirty="0" err="1">
                <a:latin typeface="Calibri" panose="020F0502020204030204" pitchFamily="34" charset="0"/>
              </a:rPr>
              <a:t>Req</a:t>
            </a:r>
            <a:r>
              <a:rPr lang="en-GB" sz="1800" dirty="0">
                <a:latin typeface="Calibri" panose="020F0502020204030204" pitchFamily="34" charset="0"/>
              </a:rPr>
              <a:t> 20: Requirements for monitoring and recording of occupational exposure</a:t>
            </a:r>
          </a:p>
          <a:p>
            <a:pPr lvl="2"/>
            <a:r>
              <a:rPr lang="en-GB" sz="1800" dirty="0" err="1">
                <a:latin typeface="Calibri" panose="020F0502020204030204" pitchFamily="34" charset="0"/>
              </a:rPr>
              <a:t>Req</a:t>
            </a:r>
            <a:r>
              <a:rPr lang="en-GB" sz="1800" dirty="0">
                <a:latin typeface="Calibri" panose="020F0502020204030204" pitchFamily="34" charset="0"/>
              </a:rPr>
              <a:t> 21: Responsibilities of employers, registrants and licensees</a:t>
            </a:r>
          </a:p>
          <a:p>
            <a:pPr lvl="2"/>
            <a:r>
              <a:rPr lang="en-GB" sz="1800" dirty="0" err="1">
                <a:latin typeface="Calibri" panose="020F0502020204030204" pitchFamily="34" charset="0"/>
              </a:rPr>
              <a:t>Req</a:t>
            </a:r>
            <a:r>
              <a:rPr lang="en-GB" sz="1800" dirty="0">
                <a:latin typeface="Calibri" panose="020F0502020204030204" pitchFamily="34" charset="0"/>
              </a:rPr>
              <a:t> 22: Compliance by workers (</a:t>
            </a:r>
            <a:r>
              <a:rPr lang="en-GB" sz="1800" i="1" dirty="0">
                <a:latin typeface="Calibri" panose="020F0502020204030204" pitchFamily="34" charset="0"/>
              </a:rPr>
              <a:t>Responsibilities of workers</a:t>
            </a:r>
            <a:r>
              <a:rPr lang="en-GB" sz="1800" dirty="0">
                <a:latin typeface="Calibri" panose="020F0502020204030204" pitchFamily="34" charset="0"/>
              </a:rPr>
              <a:t>)</a:t>
            </a:r>
          </a:p>
          <a:p>
            <a:pPr lvl="2"/>
            <a:r>
              <a:rPr lang="en-GB" sz="1800" dirty="0" err="1">
                <a:latin typeface="Calibri" panose="020F0502020204030204" pitchFamily="34" charset="0"/>
              </a:rPr>
              <a:t>Req</a:t>
            </a:r>
            <a:r>
              <a:rPr lang="en-GB" sz="1800" dirty="0">
                <a:latin typeface="Calibri" panose="020F0502020204030204" pitchFamily="34" charset="0"/>
              </a:rPr>
              <a:t> 23: Cooperation between employers, registrants and licensees</a:t>
            </a:r>
          </a:p>
          <a:p>
            <a:pPr lvl="2"/>
            <a:r>
              <a:rPr lang="en-GB" sz="1800" dirty="0" err="1">
                <a:latin typeface="Calibri" panose="020F0502020204030204" pitchFamily="34" charset="0"/>
              </a:rPr>
              <a:t>Req</a:t>
            </a:r>
            <a:r>
              <a:rPr lang="en-GB" sz="1800" dirty="0">
                <a:latin typeface="Calibri" panose="020F0502020204030204" pitchFamily="34" charset="0"/>
              </a:rPr>
              <a:t> 24: Radiation protection programme</a:t>
            </a:r>
          </a:p>
          <a:p>
            <a:pPr lvl="2"/>
            <a:r>
              <a:rPr lang="en-GB" sz="1800" dirty="0" err="1">
                <a:latin typeface="Calibri" panose="020F0502020204030204" pitchFamily="34" charset="0"/>
              </a:rPr>
              <a:t>Req</a:t>
            </a:r>
            <a:r>
              <a:rPr lang="en-GB" sz="1800" dirty="0">
                <a:latin typeface="Calibri" panose="020F0502020204030204" pitchFamily="34" charset="0"/>
              </a:rPr>
              <a:t> 25: Assessment of occupational exposure and workers’ health surveillance</a:t>
            </a:r>
          </a:p>
          <a:p>
            <a:pPr lvl="2"/>
            <a:r>
              <a:rPr lang="en-GB" sz="1800" dirty="0" err="1">
                <a:latin typeface="Calibri" panose="020F0502020204030204" pitchFamily="34" charset="0"/>
              </a:rPr>
              <a:t>Req</a:t>
            </a:r>
            <a:r>
              <a:rPr lang="en-GB" sz="1800" dirty="0">
                <a:latin typeface="Calibri" panose="020F0502020204030204" pitchFamily="34" charset="0"/>
              </a:rPr>
              <a:t> 26: Information, instruction and training</a:t>
            </a:r>
          </a:p>
          <a:p>
            <a:pPr lvl="2"/>
            <a:r>
              <a:rPr lang="en-GB" sz="1800" dirty="0" err="1">
                <a:latin typeface="Calibri" panose="020F0502020204030204" pitchFamily="34" charset="0"/>
              </a:rPr>
              <a:t>Req</a:t>
            </a:r>
            <a:r>
              <a:rPr lang="en-GB" sz="1800" dirty="0">
                <a:latin typeface="Calibri" panose="020F0502020204030204" pitchFamily="34" charset="0"/>
              </a:rPr>
              <a:t> 27: Conditions of service</a:t>
            </a:r>
          </a:p>
          <a:p>
            <a:pPr lvl="2"/>
            <a:r>
              <a:rPr lang="en-GB" sz="1800" dirty="0" err="1">
                <a:latin typeface="Calibri" panose="020F0502020204030204" pitchFamily="34" charset="0"/>
              </a:rPr>
              <a:t>Req</a:t>
            </a:r>
            <a:r>
              <a:rPr lang="en-GB" sz="1800" dirty="0">
                <a:latin typeface="Calibri" panose="020F0502020204030204" pitchFamily="34" charset="0"/>
              </a:rPr>
              <a:t> 28: Protection and safety for female workers and for persons under 18 years of age</a:t>
            </a:r>
          </a:p>
          <a:p>
            <a:r>
              <a:rPr lang="en-GB" sz="2000" b="1" dirty="0">
                <a:solidFill>
                  <a:schemeClr val="tx1"/>
                </a:solidFill>
                <a:latin typeface="Calibri" panose="020F0502020204030204" pitchFamily="34" charset="0"/>
              </a:rPr>
              <a:t>Emergency Exposure Situations</a:t>
            </a:r>
          </a:p>
          <a:p>
            <a:pPr lvl="1"/>
            <a:r>
              <a:rPr lang="en-GB" sz="2100" b="1" dirty="0">
                <a:latin typeface="Calibri" panose="020F0502020204030204" pitchFamily="34" charset="0"/>
              </a:rPr>
              <a:t>Exposure of Emergency Workers</a:t>
            </a:r>
          </a:p>
          <a:p>
            <a:pPr lvl="2"/>
            <a:r>
              <a:rPr lang="en-GB" sz="1800" dirty="0" err="1">
                <a:latin typeface="Calibri" panose="020F0502020204030204" pitchFamily="34" charset="0"/>
              </a:rPr>
              <a:t>Req</a:t>
            </a:r>
            <a:r>
              <a:rPr lang="en-GB" sz="1800" dirty="0">
                <a:latin typeface="Calibri" panose="020F0502020204030204" pitchFamily="34" charset="0"/>
              </a:rPr>
              <a:t> 45: Protection of emergency workers (</a:t>
            </a:r>
            <a:r>
              <a:rPr lang="en-GB" sz="1800" i="1" dirty="0">
                <a:latin typeface="Calibri" panose="020F0502020204030204" pitchFamily="34" charset="0"/>
              </a:rPr>
              <a:t>arrangements for controlling the exposure)</a:t>
            </a:r>
          </a:p>
          <a:p>
            <a:r>
              <a:rPr lang="en-GB" sz="2000" b="1" dirty="0">
                <a:solidFill>
                  <a:schemeClr val="tx1"/>
                </a:solidFill>
                <a:latin typeface="Calibri" panose="020F0502020204030204" pitchFamily="34" charset="0"/>
              </a:rPr>
              <a:t>Existing Exposure Situations</a:t>
            </a:r>
          </a:p>
          <a:p>
            <a:pPr lvl="1"/>
            <a:r>
              <a:rPr lang="en-GB" sz="2100" b="1" dirty="0">
                <a:latin typeface="Calibri" panose="020F0502020204030204" pitchFamily="34" charset="0"/>
              </a:rPr>
              <a:t>Occupational exposure</a:t>
            </a:r>
          </a:p>
          <a:p>
            <a:pPr lvl="2"/>
            <a:r>
              <a:rPr lang="en-GB" sz="1800" dirty="0" err="1">
                <a:latin typeface="Calibri" panose="020F0502020204030204" pitchFamily="34" charset="0"/>
              </a:rPr>
              <a:t>Req</a:t>
            </a:r>
            <a:r>
              <a:rPr lang="en-GB" sz="1800" dirty="0">
                <a:latin typeface="Calibri" panose="020F0502020204030204" pitchFamily="34" charset="0"/>
              </a:rPr>
              <a:t> 52: Protection of workers in existing exposure situations (</a:t>
            </a:r>
            <a:r>
              <a:rPr lang="en-GB" sz="1800" i="1" dirty="0">
                <a:latin typeface="Calibri" panose="020F0502020204030204" pitchFamily="34" charset="0"/>
              </a:rPr>
              <a:t>remedial actions, Rn in workplaces, exposure of air crew</a:t>
            </a:r>
            <a:r>
              <a:rPr lang="en-GB" sz="1800" dirty="0">
                <a:latin typeface="Calibri" panose="020F0502020204030204" pitchFamily="34" charset="0"/>
              </a:rPr>
              <a:t>)</a:t>
            </a:r>
          </a:p>
          <a:p>
            <a:endParaRPr lang="en-GB" dirty="0"/>
          </a:p>
        </p:txBody>
      </p:sp>
    </p:spTree>
    <p:extLst>
      <p:ext uri="{BB962C8B-B14F-4D97-AF65-F5344CB8AC3E}">
        <p14:creationId xmlns:p14="http://schemas.microsoft.com/office/powerpoint/2010/main" val="26910520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CB4D7A3-E006-4D1C-B26E-5D22A9C3935B}"/>
              </a:ext>
            </a:extLst>
          </p:cNvPr>
          <p:cNvSpPr/>
          <p:nvPr/>
        </p:nvSpPr>
        <p:spPr>
          <a:xfrm>
            <a:off x="0" y="423601"/>
            <a:ext cx="4471331" cy="595556"/>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Graded approach to regulation</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7792670E-4C14-4206-BBD5-A70F1172878B}"/>
              </a:ext>
            </a:extLst>
          </p:cNvPr>
          <p:cNvSpPr txBox="1">
            <a:spLocks noChangeArrowheads="1"/>
          </p:cNvSpPr>
          <p:nvPr/>
        </p:nvSpPr>
        <p:spPr>
          <a:xfrm>
            <a:off x="230696" y="1591034"/>
            <a:ext cx="8481269" cy="4717487"/>
          </a:xfrm>
          <a:prstGeom prst="rect">
            <a:avLst/>
          </a:prstGeom>
        </p:spPr>
        <p:txBody>
          <a:bodyPr>
            <a:normAutofit fontScale="70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defRPr/>
            </a:pPr>
            <a:r>
              <a:rPr lang="en-GB" sz="2900" b="1" dirty="0">
                <a:latin typeface="Calibri" panose="020F0502020204030204" pitchFamily="34" charset="0"/>
                <a:cs typeface="Calibri" panose="020F0502020204030204" pitchFamily="34" charset="0"/>
              </a:rPr>
              <a:t>One of the key principles in the GSR Part 3 (</a:t>
            </a:r>
            <a:r>
              <a:rPr lang="en-GB" sz="2900" b="1" dirty="0" err="1">
                <a:latin typeface="Calibri" panose="020F0502020204030204" pitchFamily="34" charset="0"/>
                <a:cs typeface="Calibri" panose="020F0502020204030204" pitchFamily="34" charset="0"/>
              </a:rPr>
              <a:t>Req</a:t>
            </a:r>
            <a:r>
              <a:rPr lang="en-GB" sz="2900" b="1" dirty="0">
                <a:latin typeface="Calibri" panose="020F0502020204030204" pitchFamily="34" charset="0"/>
                <a:cs typeface="Calibri" panose="020F0502020204030204" pitchFamily="34" charset="0"/>
              </a:rPr>
              <a:t> 6)</a:t>
            </a:r>
          </a:p>
          <a:p>
            <a:pPr marL="0" indent="0" algn="just">
              <a:lnSpc>
                <a:spcPct val="120000"/>
              </a:lnSpc>
              <a:spcBef>
                <a:spcPts val="0"/>
              </a:spcBef>
              <a:buFont typeface="Arial" panose="020B0604020202020204" pitchFamily="34" charset="0"/>
              <a:buNone/>
              <a:defRPr/>
            </a:pPr>
            <a:r>
              <a:rPr lang="en-GB" sz="2900" dirty="0">
                <a:latin typeface="Calibri" panose="020F0502020204030204" pitchFamily="34" charset="0"/>
                <a:cs typeface="Calibri" panose="020F0502020204030204" pitchFamily="34" charset="0"/>
              </a:rPr>
              <a:t>application of the requirements “shall be commensurate with characteristics of the practice or source and with the magnitude and likelihood of exposures.” </a:t>
            </a:r>
          </a:p>
          <a:p>
            <a:pPr algn="just">
              <a:lnSpc>
                <a:spcPct val="120000"/>
              </a:lnSpc>
              <a:spcBef>
                <a:spcPts val="0"/>
              </a:spcBef>
              <a:defRPr/>
            </a:pPr>
            <a:r>
              <a:rPr lang="en-GB" sz="2900" dirty="0">
                <a:latin typeface="Calibri" panose="020F0502020204030204" pitchFamily="34" charset="0"/>
                <a:cs typeface="Calibri" panose="020F0502020204030204" pitchFamily="34" charset="0"/>
              </a:rPr>
              <a:t>Not limited with regulation </a:t>
            </a:r>
            <a:r>
              <a:rPr lang="en-GB" sz="2900" b="1" dirty="0">
                <a:latin typeface="Calibri" panose="020F0502020204030204" pitchFamily="34" charset="0"/>
                <a:cs typeface="Calibri" panose="020F0502020204030204" pitchFamily="34" charset="0"/>
              </a:rPr>
              <a:t>(control, monitor and record of OE)</a:t>
            </a:r>
          </a:p>
          <a:p>
            <a:pPr marL="0" indent="0">
              <a:lnSpc>
                <a:spcPct val="120000"/>
              </a:lnSpc>
              <a:spcBef>
                <a:spcPts val="0"/>
              </a:spcBef>
              <a:buFont typeface="Arial" panose="020B0604020202020204" pitchFamily="34" charset="0"/>
              <a:buNone/>
              <a:defRPr/>
            </a:pPr>
            <a:endParaRPr lang="en-GB" sz="2900" dirty="0">
              <a:latin typeface="Calibri" panose="020F0502020204030204" pitchFamily="34" charset="0"/>
              <a:cs typeface="Calibri" panose="020F0502020204030204" pitchFamily="34" charset="0"/>
            </a:endParaRPr>
          </a:p>
          <a:p>
            <a:pPr marL="0" indent="0" algn="just">
              <a:lnSpc>
                <a:spcPct val="120000"/>
              </a:lnSpc>
              <a:spcBef>
                <a:spcPts val="0"/>
              </a:spcBef>
              <a:buFont typeface="Arial" panose="020B0604020202020204" pitchFamily="34" charset="0"/>
              <a:buNone/>
              <a:defRPr/>
            </a:pPr>
            <a:r>
              <a:rPr lang="en-GB" sz="2900" dirty="0">
                <a:latin typeface="Calibri" panose="020F0502020204030204" pitchFamily="34" charset="0"/>
                <a:cs typeface="Calibri" panose="020F0502020204030204" pitchFamily="34" charset="0"/>
              </a:rPr>
              <a:t>Particularly relevant for industries involving NORM</a:t>
            </a:r>
          </a:p>
          <a:p>
            <a:pPr algn="just">
              <a:lnSpc>
                <a:spcPct val="120000"/>
              </a:lnSpc>
              <a:spcBef>
                <a:spcPts val="0"/>
              </a:spcBef>
              <a:defRPr/>
            </a:pPr>
            <a:r>
              <a:rPr lang="en-US" sz="2900" dirty="0">
                <a:latin typeface="Calibri" panose="020F0502020204030204" pitchFamily="34" charset="0"/>
                <a:cs typeface="Calibri" panose="020F0502020204030204" pitchFamily="34" charset="0"/>
              </a:rPr>
              <a:t>Economic importance of industries</a:t>
            </a:r>
          </a:p>
          <a:p>
            <a:pPr algn="just">
              <a:lnSpc>
                <a:spcPct val="120000"/>
              </a:lnSpc>
              <a:spcBef>
                <a:spcPts val="0"/>
              </a:spcBef>
              <a:defRPr/>
            </a:pPr>
            <a:r>
              <a:rPr lang="en-GB" sz="2900" dirty="0">
                <a:latin typeface="Calibri" panose="020F0502020204030204" pitchFamily="34" charset="0"/>
                <a:cs typeface="Calibri" panose="020F0502020204030204" pitchFamily="34" charset="0"/>
              </a:rPr>
              <a:t>Doses are generally (but not always) moderate (exposure pathways; </a:t>
            </a:r>
            <a:r>
              <a:rPr lang="en-US" sz="2900" dirty="0">
                <a:latin typeface="Calibri" panose="020F0502020204030204" pitchFamily="34" charset="0"/>
                <a:cs typeface="Calibri" panose="020F0502020204030204" pitchFamily="34" charset="0"/>
              </a:rPr>
              <a:t>Gamma exposure – external, Radon/Thoron and progeny nuclides – Inhalation, Long-lived alpha emitters – Inhalation, Ingestion and Skin contamination)</a:t>
            </a:r>
          </a:p>
          <a:p>
            <a:pPr algn="just">
              <a:lnSpc>
                <a:spcPct val="120000"/>
              </a:lnSpc>
              <a:spcBef>
                <a:spcPts val="0"/>
              </a:spcBef>
            </a:pPr>
            <a:r>
              <a:rPr lang="en-US" sz="2900" dirty="0">
                <a:latin typeface="Calibri" panose="020F0502020204030204" pitchFamily="34" charset="0"/>
                <a:cs typeface="Calibri" panose="020F0502020204030204" pitchFamily="34" charset="0"/>
              </a:rPr>
              <a:t>Potentially high cost of regulation in relation to reduction in exposure (exposure levels are already low)</a:t>
            </a:r>
            <a:endParaRPr lang="en-GB" sz="2900" dirty="0">
              <a:latin typeface="Calibri" panose="020F0502020204030204" pitchFamily="34" charset="0"/>
              <a:cs typeface="Calibri" panose="020F0502020204030204" pitchFamily="34" charset="0"/>
            </a:endParaRPr>
          </a:p>
          <a:p>
            <a:pPr algn="just">
              <a:lnSpc>
                <a:spcPct val="120000"/>
              </a:lnSpc>
              <a:spcBef>
                <a:spcPts val="0"/>
              </a:spcBef>
              <a:defRPr/>
            </a:pPr>
            <a:r>
              <a:rPr lang="en-GB" altLang="en-US" sz="2900" dirty="0">
                <a:latin typeface="Calibri" panose="020F0502020204030204" pitchFamily="34" charset="0"/>
                <a:cs typeface="Calibri" panose="020F0502020204030204" pitchFamily="34" charset="0"/>
              </a:rPr>
              <a:t>The graded approach optimizes the use of regulatory and operator resources</a:t>
            </a:r>
          </a:p>
          <a:p>
            <a:pPr algn="just">
              <a:lnSpc>
                <a:spcPct val="120000"/>
              </a:lnSpc>
              <a:spcBef>
                <a:spcPts val="0"/>
              </a:spcBef>
              <a:defRPr/>
            </a:pPr>
            <a:r>
              <a:rPr lang="en-AU" sz="2900" dirty="0">
                <a:latin typeface="Calibri" panose="020F0502020204030204" pitchFamily="34" charset="0"/>
                <a:cs typeface="Calibri" panose="020F0502020204030204" pitchFamily="34" charset="0"/>
              </a:rPr>
              <a:t>Regulation (and strategy) required when above certain levels</a:t>
            </a:r>
          </a:p>
        </p:txBody>
      </p:sp>
    </p:spTree>
    <p:extLst>
      <p:ext uri="{BB962C8B-B14F-4D97-AF65-F5344CB8AC3E}">
        <p14:creationId xmlns:p14="http://schemas.microsoft.com/office/powerpoint/2010/main" val="32133409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FC366F1-33F5-42A5-8C4C-AB55234579FA}"/>
              </a:ext>
            </a:extLst>
          </p:cNvPr>
          <p:cNvSpPr/>
          <p:nvPr/>
        </p:nvSpPr>
        <p:spPr>
          <a:xfrm>
            <a:off x="1" y="423601"/>
            <a:ext cx="3875714" cy="73408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GSR Part 3 Requirements on natural sources</a:t>
            </a:r>
            <a:endParaRPr lang="en-GB" sz="2600" dirty="0">
              <a:latin typeface="Calibri" panose="020F050202020403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9A088FBE-4A2D-4104-AF6E-64A910A487E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9337" y="2189527"/>
            <a:ext cx="4308740" cy="305105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Content Placeholder 2">
            <a:extLst>
              <a:ext uri="{FF2B5EF4-FFF2-40B4-BE49-F238E27FC236}">
                <a16:creationId xmlns:a16="http://schemas.microsoft.com/office/drawing/2014/main" id="{53F6102C-31D2-4150-B089-66F5EF25FDF9}"/>
              </a:ext>
            </a:extLst>
          </p:cNvPr>
          <p:cNvSpPr txBox="1">
            <a:spLocks/>
          </p:cNvSpPr>
          <p:nvPr/>
        </p:nvSpPr>
        <p:spPr>
          <a:xfrm>
            <a:off x="4494161" y="1289142"/>
            <a:ext cx="4381391" cy="5380106"/>
          </a:xfrm>
          <a:prstGeom prst="rect">
            <a:avLst/>
          </a:prstGeom>
        </p:spPr>
        <p:txBody>
          <a:bodyPr>
            <a:normAutofit fontScale="85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buFont typeface="Wingdings" panose="05000000000000000000" pitchFamily="2" charset="2"/>
              <a:buChar char="§"/>
              <a:tabLst>
                <a:tab pos="896938" algn="l"/>
              </a:tabLst>
            </a:pPr>
            <a:r>
              <a:rPr lang="en-US" sz="2400" dirty="0">
                <a:latin typeface="Calibri" panose="020F0502020204030204" pitchFamily="34" charset="0"/>
                <a:cs typeface="Calibri" panose="020F0502020204030204" pitchFamily="34" charset="0"/>
              </a:rPr>
              <a:t>Treated as planned exposure situation</a:t>
            </a:r>
          </a:p>
          <a:p>
            <a:pPr algn="just">
              <a:buFont typeface="Wingdings" panose="05000000000000000000" pitchFamily="2" charset="2"/>
              <a:buChar char="§"/>
            </a:pPr>
            <a:r>
              <a:rPr lang="en-US" sz="2400" dirty="0">
                <a:latin typeface="Calibri" panose="020F0502020204030204" pitchFamily="34" charset="0"/>
                <a:cs typeface="Calibri" panose="020F0502020204030204" pitchFamily="34" charset="0"/>
              </a:rPr>
              <a:t>Mining and processing of raw materials that involve exposure due to radioactive material</a:t>
            </a:r>
          </a:p>
          <a:p>
            <a:pPr algn="just">
              <a:buFont typeface="Wingdings" panose="05000000000000000000" pitchFamily="2" charset="2"/>
              <a:buChar char="§"/>
            </a:pPr>
            <a:r>
              <a:rPr lang="en-US" sz="2400" dirty="0">
                <a:latin typeface="Calibri" panose="020F0502020204030204" pitchFamily="34" charset="0"/>
                <a:cs typeface="Calibri" panose="020F0502020204030204" pitchFamily="34" charset="0"/>
              </a:rPr>
              <a:t>Mineral extraction, mineral processing facilities</a:t>
            </a:r>
          </a:p>
          <a:p>
            <a:pPr algn="just">
              <a:buFont typeface="Wingdings" panose="05000000000000000000" pitchFamily="2" charset="2"/>
              <a:buChar char="§"/>
            </a:pPr>
            <a:r>
              <a:rPr lang="en-GB" sz="2400" dirty="0">
                <a:latin typeface="Calibri" panose="020F0502020204030204" pitchFamily="34" charset="0"/>
                <a:cs typeface="Calibri" panose="020F0502020204030204" pitchFamily="34" charset="0"/>
              </a:rPr>
              <a:t>Natural sources </a:t>
            </a:r>
          </a:p>
          <a:p>
            <a:pPr lvl="1" algn="just">
              <a:lnSpc>
                <a:spcPct val="90000"/>
              </a:lnSpc>
            </a:pPr>
            <a:r>
              <a:rPr lang="en-GB" sz="2400" dirty="0">
                <a:latin typeface="Calibri" panose="020F0502020204030204" pitchFamily="34" charset="0"/>
                <a:cs typeface="Calibri" panose="020F0502020204030204" pitchFamily="34" charset="0"/>
              </a:rPr>
              <a:t>Material containing natural radionuclides above specified level </a:t>
            </a:r>
          </a:p>
          <a:p>
            <a:pPr lvl="1" algn="just">
              <a:lnSpc>
                <a:spcPct val="90000"/>
              </a:lnSpc>
            </a:pPr>
            <a:r>
              <a:rPr lang="en-GB" sz="2400" dirty="0">
                <a:latin typeface="Calibri" panose="020F0502020204030204" pitchFamily="34" charset="0"/>
                <a:cs typeface="Calibri" panose="020F0502020204030204" pitchFamily="34" charset="0"/>
              </a:rPr>
              <a:t>(U/Th decay chains &gt; 1 </a:t>
            </a:r>
            <a:r>
              <a:rPr lang="en-GB" sz="2400" dirty="0" err="1">
                <a:latin typeface="Calibri" panose="020F0502020204030204" pitchFamily="34" charset="0"/>
                <a:cs typeface="Calibri" panose="020F0502020204030204" pitchFamily="34" charset="0"/>
              </a:rPr>
              <a:t>Bq</a:t>
            </a:r>
            <a:r>
              <a:rPr lang="en-GB" sz="2400" dirty="0">
                <a:latin typeface="Calibri" panose="020F0502020204030204" pitchFamily="34" charset="0"/>
                <a:cs typeface="Calibri" panose="020F0502020204030204" pitchFamily="34" charset="0"/>
              </a:rPr>
              <a:t>/g; K-40 &gt; 10 </a:t>
            </a:r>
            <a:r>
              <a:rPr lang="en-GB" sz="2400" dirty="0" err="1">
                <a:latin typeface="Calibri" panose="020F0502020204030204" pitchFamily="34" charset="0"/>
                <a:cs typeface="Calibri" panose="020F0502020204030204" pitchFamily="34" charset="0"/>
              </a:rPr>
              <a:t>Bq</a:t>
            </a:r>
            <a:r>
              <a:rPr lang="en-GB" sz="2400" dirty="0">
                <a:latin typeface="Calibri" panose="020F0502020204030204" pitchFamily="34" charset="0"/>
                <a:cs typeface="Calibri" panose="020F0502020204030204" pitchFamily="34" charset="0"/>
              </a:rPr>
              <a:t>/g)</a:t>
            </a:r>
            <a:endParaRPr lang="en-GB" sz="2400" b="1" dirty="0">
              <a:latin typeface="Calibri" panose="020F0502020204030204" pitchFamily="34" charset="0"/>
              <a:cs typeface="Calibri" panose="020F0502020204030204" pitchFamily="34" charset="0"/>
            </a:endParaRPr>
          </a:p>
          <a:p>
            <a:pPr lvl="1" algn="just">
              <a:lnSpc>
                <a:spcPct val="90000"/>
              </a:lnSpc>
            </a:pPr>
            <a:r>
              <a:rPr lang="en-GB" sz="2400" baseline="30000" dirty="0">
                <a:latin typeface="Calibri" panose="020F0502020204030204" pitchFamily="34" charset="0"/>
                <a:cs typeface="Calibri" panose="020F0502020204030204" pitchFamily="34" charset="0"/>
              </a:rPr>
              <a:t>222</a:t>
            </a:r>
            <a:r>
              <a:rPr lang="en-GB" sz="2400" dirty="0">
                <a:latin typeface="Calibri" panose="020F0502020204030204" pitchFamily="34" charset="0"/>
                <a:cs typeface="Calibri" panose="020F0502020204030204" pitchFamily="34" charset="0"/>
              </a:rPr>
              <a:t>Rn  and </a:t>
            </a:r>
            <a:r>
              <a:rPr lang="en-GB" sz="2400" baseline="30000" dirty="0">
                <a:latin typeface="Calibri" panose="020F0502020204030204" pitchFamily="34" charset="0"/>
                <a:cs typeface="Calibri" panose="020F0502020204030204" pitchFamily="34" charset="0"/>
              </a:rPr>
              <a:t>220</a:t>
            </a:r>
            <a:r>
              <a:rPr lang="en-GB" sz="2400" dirty="0">
                <a:latin typeface="Calibri" panose="020F0502020204030204" pitchFamily="34" charset="0"/>
                <a:cs typeface="Calibri" panose="020F0502020204030204" pitchFamily="34" charset="0"/>
              </a:rPr>
              <a:t>Rn &amp; their progeny</a:t>
            </a:r>
          </a:p>
          <a:p>
            <a:pPr lvl="2" algn="just">
              <a:lnSpc>
                <a:spcPct val="90000"/>
              </a:lnSpc>
            </a:pPr>
            <a:r>
              <a:rPr lang="en-GB" dirty="0">
                <a:latin typeface="Calibri" panose="020F0502020204030204" pitchFamily="34" charset="0"/>
                <a:cs typeface="Calibri" panose="020F0502020204030204" pitchFamily="34" charset="0"/>
              </a:rPr>
              <a:t>in workplace where radon levels above reference level</a:t>
            </a:r>
          </a:p>
          <a:p>
            <a:pPr lvl="2" algn="just">
              <a:lnSpc>
                <a:spcPct val="90000"/>
              </a:lnSpc>
            </a:pPr>
            <a:r>
              <a:rPr lang="en-US" dirty="0">
                <a:latin typeface="Calibri" panose="020F0502020204030204" pitchFamily="34" charset="0"/>
                <a:cs typeface="Calibri" panose="020F0502020204030204" pitchFamily="34" charset="0"/>
              </a:rPr>
              <a:t>occupational exposure due to other radionuclides in the U or Th decay chain is controlled as planned exposure situation</a:t>
            </a:r>
            <a:endParaRPr lang="en-GB"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228699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C3D7F8D-CD31-4F27-92B8-02CA449D94FA}"/>
              </a:ext>
            </a:extLst>
          </p:cNvPr>
          <p:cNvSpPr/>
          <p:nvPr/>
        </p:nvSpPr>
        <p:spPr>
          <a:xfrm>
            <a:off x="0" y="423601"/>
            <a:ext cx="3548543" cy="595556"/>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Safety Guide on ORP</a:t>
            </a:r>
            <a:endParaRPr lang="en-GB" sz="2600" dirty="0">
              <a:latin typeface="Calibri" panose="020F050202020403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6B798263-14F4-43B3-B74F-1B3D32D9ECA8}"/>
              </a:ext>
            </a:extLst>
          </p:cNvPr>
          <p:cNvPicPr>
            <a:picLocks noChangeAspect="1"/>
          </p:cNvPicPr>
          <p:nvPr/>
        </p:nvPicPr>
        <p:blipFill>
          <a:blip r:embed="rId2"/>
          <a:stretch>
            <a:fillRect/>
          </a:stretch>
        </p:blipFill>
        <p:spPr>
          <a:xfrm>
            <a:off x="117246" y="1937073"/>
            <a:ext cx="2496311" cy="3752987"/>
          </a:xfrm>
          <a:prstGeom prst="rect">
            <a:avLst/>
          </a:prstGeom>
          <a:ln>
            <a:noFill/>
          </a:ln>
          <a:effectLst>
            <a:outerShdw blurRad="292100" dist="139700" dir="2700000" algn="tl" rotWithShape="0">
              <a:srgbClr val="333333">
                <a:alpha val="65000"/>
              </a:srgbClr>
            </a:outerShdw>
          </a:effectLst>
        </p:spPr>
      </p:pic>
      <p:sp>
        <p:nvSpPr>
          <p:cNvPr id="4" name="TextBox 3">
            <a:extLst>
              <a:ext uri="{FF2B5EF4-FFF2-40B4-BE49-F238E27FC236}">
                <a16:creationId xmlns:a16="http://schemas.microsoft.com/office/drawing/2014/main" id="{BDFDDD31-0F44-4AD7-B878-02D2D44D1D39}"/>
              </a:ext>
            </a:extLst>
          </p:cNvPr>
          <p:cNvSpPr txBox="1"/>
          <p:nvPr/>
        </p:nvSpPr>
        <p:spPr>
          <a:xfrm>
            <a:off x="2886013" y="1542791"/>
            <a:ext cx="6140741" cy="4801314"/>
          </a:xfrm>
          <a:prstGeom prst="rect">
            <a:avLst/>
          </a:prstGeom>
          <a:noFill/>
        </p:spPr>
        <p:txBody>
          <a:bodyPr wrap="square" rtlCol="0">
            <a:spAutoFit/>
          </a:bodyPr>
          <a:lstStyle/>
          <a:p>
            <a:pPr marL="263525" indent="-263525" algn="just">
              <a:spcBef>
                <a:spcPct val="20000"/>
              </a:spcBef>
              <a:buFont typeface="Arial" panose="020B0604020202020204" pitchFamily="34" charset="0"/>
              <a:buChar char="•"/>
            </a:pPr>
            <a:r>
              <a:rPr lang="en-GB" dirty="0">
                <a:solidFill>
                  <a:srgbClr val="000000"/>
                </a:solidFill>
                <a:latin typeface="Calibri" panose="020F0502020204030204" pitchFamily="34" charset="0"/>
                <a:cs typeface="Calibri" panose="020F0502020204030204" pitchFamily="34" charset="0"/>
              </a:rPr>
              <a:t>Implementation of the Requirements on ORP in GSR Part 3 </a:t>
            </a:r>
          </a:p>
          <a:p>
            <a:pPr marL="263525" indent="-263525" algn="just">
              <a:spcBef>
                <a:spcPct val="20000"/>
              </a:spcBef>
              <a:buFont typeface="Arial" panose="020B0604020202020204" pitchFamily="34" charset="0"/>
              <a:buChar char="•"/>
            </a:pPr>
            <a:r>
              <a:rPr lang="en-US" dirty="0">
                <a:solidFill>
                  <a:srgbClr val="000000"/>
                </a:solidFill>
                <a:latin typeface="Calibri" panose="020F0502020204030204" pitchFamily="34" charset="0"/>
                <a:cs typeface="Calibri" panose="020F0502020204030204" pitchFamily="34" charset="0"/>
              </a:rPr>
              <a:t>Updates of previous safety guides in the field of ORP (</a:t>
            </a:r>
            <a:r>
              <a:rPr lang="en-GB" i="1" dirty="0">
                <a:solidFill>
                  <a:srgbClr val="000000"/>
                </a:solidFill>
                <a:latin typeface="Calibri" panose="020F0502020204030204" pitchFamily="34" charset="0"/>
                <a:cs typeface="Calibri" panose="020F0502020204030204" pitchFamily="34" charset="0"/>
              </a:rPr>
              <a:t>Occupational Radiation Protection in the Mining and Processing of Raw Materials, RSG 1.6</a:t>
            </a:r>
            <a:r>
              <a:rPr lang="en-GB" dirty="0">
                <a:solidFill>
                  <a:srgbClr val="000000"/>
                </a:solidFill>
                <a:latin typeface="Calibri" panose="020F0502020204030204" pitchFamily="34" charset="0"/>
                <a:cs typeface="Calibri" panose="020F0502020204030204" pitchFamily="34" charset="0"/>
              </a:rPr>
              <a:t>)</a:t>
            </a:r>
            <a:endParaRPr lang="en-US" dirty="0">
              <a:solidFill>
                <a:srgbClr val="000000"/>
              </a:solidFill>
              <a:latin typeface="Calibri" panose="020F0502020204030204" pitchFamily="34" charset="0"/>
              <a:cs typeface="Calibri" panose="020F0502020204030204" pitchFamily="34" charset="0"/>
            </a:endParaRPr>
          </a:p>
          <a:p>
            <a:pPr marL="263525" indent="-263525" algn="just">
              <a:spcBef>
                <a:spcPct val="20000"/>
              </a:spcBef>
              <a:buFont typeface="Arial" panose="020B0604020202020204" pitchFamily="34" charset="0"/>
              <a:buChar char="•"/>
            </a:pPr>
            <a:r>
              <a:rPr lang="en-GB" dirty="0">
                <a:solidFill>
                  <a:srgbClr val="000000"/>
                </a:solidFill>
                <a:latin typeface="Calibri" panose="020F0502020204030204" pitchFamily="34" charset="0"/>
                <a:cs typeface="Calibri" panose="020F0502020204030204" pitchFamily="34" charset="0"/>
              </a:rPr>
              <a:t>It is applicable to all areas concerning occupational exposure, including medicine, nuclear fuel cycle, industries involving NORM, radiation application industries and scientific as well as educational facilities. </a:t>
            </a:r>
          </a:p>
          <a:p>
            <a:pPr marL="263525" indent="-263525" algn="just">
              <a:spcBef>
                <a:spcPct val="20000"/>
              </a:spcBef>
              <a:buFont typeface="Arial" panose="020B0604020202020204" pitchFamily="34" charset="0"/>
              <a:buChar char="•"/>
            </a:pPr>
            <a:r>
              <a:rPr lang="en-GB" dirty="0">
                <a:solidFill>
                  <a:srgbClr val="000000"/>
                </a:solidFill>
                <a:latin typeface="Calibri" panose="020F0502020204030204" pitchFamily="34" charset="0"/>
                <a:cs typeface="Calibri" panose="020F0502020204030204" pitchFamily="34" charset="0"/>
              </a:rPr>
              <a:t>Provides information on ORP framework, exposures of workers in different exposure situations, protection of workers in special cases, dose assessment, management system for service providers. </a:t>
            </a:r>
          </a:p>
          <a:p>
            <a:pPr marL="263525" indent="-263525" algn="just">
              <a:spcBef>
                <a:spcPct val="20000"/>
              </a:spcBef>
              <a:buFont typeface="Arial" panose="020B0604020202020204" pitchFamily="34" charset="0"/>
              <a:buChar char="•"/>
            </a:pPr>
            <a:r>
              <a:rPr lang="en-GB" dirty="0">
                <a:solidFill>
                  <a:srgbClr val="000000"/>
                </a:solidFill>
                <a:latin typeface="Calibri" panose="020F0502020204030204" pitchFamily="34" charset="0"/>
                <a:cs typeface="Calibri" panose="020F0502020204030204" pitchFamily="34" charset="0"/>
              </a:rPr>
              <a:t>Occupational exposure control measures as well as health surveillance are also included.</a:t>
            </a:r>
          </a:p>
          <a:p>
            <a:pPr marL="263525" indent="-263525" algn="just">
              <a:spcBef>
                <a:spcPct val="20000"/>
              </a:spcBef>
              <a:buFont typeface="Arial" panose="020B0604020202020204" pitchFamily="34" charset="0"/>
              <a:buChar char="•"/>
            </a:pPr>
            <a:r>
              <a:rPr lang="en-GB" dirty="0">
                <a:solidFill>
                  <a:srgbClr val="000000"/>
                </a:solidFill>
                <a:latin typeface="Calibri" panose="020F0502020204030204" pitchFamily="34" charset="0"/>
                <a:cs typeface="Calibri" panose="020F0502020204030204" pitchFamily="34" charset="0"/>
              </a:rPr>
              <a:t>Promoted: in all regions with regional workshop (TC support, 2016-2017)  </a:t>
            </a:r>
          </a:p>
        </p:txBody>
      </p:sp>
    </p:spTree>
    <p:extLst>
      <p:ext uri="{BB962C8B-B14F-4D97-AF65-F5344CB8AC3E}">
        <p14:creationId xmlns:p14="http://schemas.microsoft.com/office/powerpoint/2010/main" val="37128571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7489D95-C7F5-42D8-B435-FCAB8F542165}"/>
              </a:ext>
            </a:extLst>
          </p:cNvPr>
          <p:cNvSpPr/>
          <p:nvPr/>
        </p:nvSpPr>
        <p:spPr>
          <a:xfrm>
            <a:off x="1" y="423601"/>
            <a:ext cx="2130804" cy="595556"/>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Guidance</a:t>
            </a:r>
            <a:endParaRPr lang="en-GB" sz="2600" dirty="0">
              <a:latin typeface="Calibri" panose="020F0502020204030204" pitchFamily="34" charset="0"/>
              <a:cs typeface="Calibri" panose="020F0502020204030204" pitchFamily="34" charset="0"/>
            </a:endParaRPr>
          </a:p>
        </p:txBody>
      </p:sp>
      <p:sp>
        <p:nvSpPr>
          <p:cNvPr id="3" name="Content Placeholder 2">
            <a:extLst>
              <a:ext uri="{FF2B5EF4-FFF2-40B4-BE49-F238E27FC236}">
                <a16:creationId xmlns:a16="http://schemas.microsoft.com/office/drawing/2014/main" id="{CC284187-9213-4ADE-90E7-ACD533C11E85}"/>
              </a:ext>
            </a:extLst>
          </p:cNvPr>
          <p:cNvSpPr txBox="1">
            <a:spLocks/>
          </p:cNvSpPr>
          <p:nvPr/>
        </p:nvSpPr>
        <p:spPr>
          <a:xfrm>
            <a:off x="217916" y="1576996"/>
            <a:ext cx="8540192" cy="4857403"/>
          </a:xfrm>
          <a:prstGeom prst="rect">
            <a:avLst/>
          </a:prstGeom>
        </p:spPr>
        <p:txBody>
          <a:bodyPr>
            <a:normAutofit fontScale="85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r>
              <a:rPr lang="en-GB" sz="3100" dirty="0">
                <a:latin typeface="Calibri" panose="020F0502020204030204" pitchFamily="34" charset="0"/>
                <a:cs typeface="Calibri" panose="020F0502020204030204" pitchFamily="34" charset="0"/>
              </a:rPr>
              <a:t>To determine the optimum regulatory approach</a:t>
            </a:r>
          </a:p>
          <a:p>
            <a:pPr lvl="1" algn="just"/>
            <a:r>
              <a:rPr lang="en-GB" sz="2700" dirty="0">
                <a:latin typeface="Calibri" panose="020F0502020204030204" pitchFamily="34" charset="0"/>
                <a:cs typeface="Calibri" panose="020F0502020204030204" pitchFamily="34" charset="0"/>
              </a:rPr>
              <a:t>consider, particular types of operation, process and material in more detail</a:t>
            </a:r>
          </a:p>
          <a:p>
            <a:pPr lvl="1" algn="just"/>
            <a:r>
              <a:rPr lang="en-GB" sz="2700" dirty="0">
                <a:latin typeface="Calibri" panose="020F0502020204030204" pitchFamily="34" charset="0"/>
                <a:cs typeface="Calibri" panose="020F0502020204030204" pitchFamily="34" charset="0"/>
              </a:rPr>
              <a:t>a prior radiological evaluation of possible exposure </a:t>
            </a:r>
          </a:p>
          <a:p>
            <a:pPr lvl="1" algn="just"/>
            <a:r>
              <a:rPr lang="en-GB" sz="2700" dirty="0">
                <a:latin typeface="Calibri" panose="020F0502020204030204" pitchFamily="34" charset="0"/>
                <a:cs typeface="Calibri" panose="020F0502020204030204" pitchFamily="34" charset="0"/>
              </a:rPr>
              <a:t>consideration of the costs of regulation in relation to the benefits achievable</a:t>
            </a:r>
          </a:p>
          <a:p>
            <a:pPr lvl="1" algn="just"/>
            <a:r>
              <a:rPr lang="en-GB" sz="2700" dirty="0">
                <a:latin typeface="Calibri" panose="020F0502020204030204" pitchFamily="34" charset="0"/>
                <a:cs typeface="Calibri" panose="020F0502020204030204" pitchFamily="34" charset="0"/>
              </a:rPr>
              <a:t>consideration of arrangements on control, monitor and record of occupational exposure </a:t>
            </a:r>
          </a:p>
          <a:p>
            <a:pPr lvl="1"/>
            <a:endParaRPr lang="en-GB" dirty="0">
              <a:latin typeface="Calibri" panose="020F0502020204030204" pitchFamily="34" charset="0"/>
              <a:cs typeface="Calibri" panose="020F0502020204030204" pitchFamily="34" charset="0"/>
            </a:endParaRPr>
          </a:p>
          <a:p>
            <a:r>
              <a:rPr lang="en-GB" sz="3100" dirty="0">
                <a:latin typeface="Calibri" panose="020F0502020204030204" pitchFamily="34" charset="0"/>
                <a:cs typeface="Calibri" panose="020F0502020204030204" pitchFamily="34" charset="0"/>
              </a:rPr>
              <a:t>Exemption, notification, registration or licensing </a:t>
            </a:r>
          </a:p>
          <a:p>
            <a:r>
              <a:rPr lang="en-US" sz="3100" dirty="0">
                <a:latin typeface="Calibri" panose="020F0502020204030204" pitchFamily="34" charset="0"/>
                <a:cs typeface="Calibri" panose="020F0502020204030204" pitchFamily="34" charset="0"/>
              </a:rPr>
              <a:t>Consider in addition:</a:t>
            </a:r>
          </a:p>
          <a:p>
            <a:pPr lvl="1"/>
            <a:r>
              <a:rPr lang="en-US" sz="2700" dirty="0">
                <a:latin typeface="Calibri" panose="020F0502020204030204" pitchFamily="34" charset="0"/>
                <a:cs typeface="Calibri" panose="020F0502020204030204" pitchFamily="34" charset="0"/>
              </a:rPr>
              <a:t>Other regulations</a:t>
            </a:r>
          </a:p>
          <a:p>
            <a:pPr lvl="1"/>
            <a:r>
              <a:rPr lang="en-US" sz="2700" dirty="0">
                <a:latin typeface="Calibri" panose="020F0502020204030204" pitchFamily="34" charset="0"/>
                <a:cs typeface="Calibri" panose="020F0502020204030204" pitchFamily="34" charset="0"/>
              </a:rPr>
              <a:t>Non-radiological risks</a:t>
            </a:r>
          </a:p>
          <a:p>
            <a:pPr marL="0" indent="0">
              <a:buFont typeface="Arial" panose="020B0604020202020204" pitchFamily="34" charset="0"/>
              <a:buNone/>
            </a:pPr>
            <a:endParaRPr lang="en-GB" sz="2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997128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473CF8-41D1-40E4-B5BA-30613555C7DD}"/>
              </a:ext>
            </a:extLst>
          </p:cNvPr>
          <p:cNvSpPr/>
          <p:nvPr/>
        </p:nvSpPr>
        <p:spPr>
          <a:xfrm>
            <a:off x="0" y="423601"/>
            <a:ext cx="3548543" cy="595556"/>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Safety Guide on ORP</a:t>
            </a:r>
            <a:endParaRPr lang="en-GB" sz="2600" dirty="0">
              <a:latin typeface="Calibri" panose="020F0502020204030204" pitchFamily="34" charset="0"/>
              <a:cs typeface="Calibri" panose="020F0502020204030204" pitchFamily="34" charset="0"/>
            </a:endParaRPr>
          </a:p>
        </p:txBody>
      </p:sp>
      <p:sp>
        <p:nvSpPr>
          <p:cNvPr id="3" name="Content Placeholder 2">
            <a:extLst>
              <a:ext uri="{FF2B5EF4-FFF2-40B4-BE49-F238E27FC236}">
                <a16:creationId xmlns:a16="http://schemas.microsoft.com/office/drawing/2014/main" id="{F5A39C79-16EA-4EC4-88F7-70129CF60B43}"/>
              </a:ext>
            </a:extLst>
          </p:cNvPr>
          <p:cNvSpPr txBox="1">
            <a:spLocks/>
          </p:cNvSpPr>
          <p:nvPr/>
        </p:nvSpPr>
        <p:spPr>
          <a:xfrm>
            <a:off x="185518" y="1219889"/>
            <a:ext cx="8514826" cy="5398625"/>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000" dirty="0">
                <a:latin typeface="Calibri" panose="020F0502020204030204" pitchFamily="34" charset="0"/>
                <a:cs typeface="Calibri" panose="020F0502020204030204" pitchFamily="34" charset="0"/>
              </a:rPr>
              <a:t>Planned exposure situations: Exposure of workers due to natural sources </a:t>
            </a:r>
          </a:p>
          <a:p>
            <a:pPr lvl="1"/>
            <a:r>
              <a:rPr lang="en-GB" sz="1800" dirty="0">
                <a:latin typeface="Calibri" panose="020F0502020204030204" pitchFamily="34" charset="0"/>
                <a:cs typeface="Calibri" panose="020F0502020204030204" pitchFamily="34" charset="0"/>
              </a:rPr>
              <a:t>Applicability of requirements </a:t>
            </a:r>
          </a:p>
          <a:p>
            <a:pPr lvl="1"/>
            <a:r>
              <a:rPr lang="en-GB" sz="1800" dirty="0">
                <a:latin typeface="Calibri" panose="020F0502020204030204" pitchFamily="34" charset="0"/>
                <a:cs typeface="Calibri" panose="020F0502020204030204" pitchFamily="34" charset="0"/>
              </a:rPr>
              <a:t>Graded approach</a:t>
            </a:r>
          </a:p>
          <a:p>
            <a:pPr lvl="1"/>
            <a:r>
              <a:rPr lang="en-GB" sz="1800" dirty="0">
                <a:latin typeface="Calibri" panose="020F0502020204030204" pitchFamily="34" charset="0"/>
                <a:cs typeface="Calibri" panose="020F0502020204030204" pitchFamily="34" charset="0"/>
              </a:rPr>
              <a:t>Prior radiological evaluation </a:t>
            </a:r>
          </a:p>
          <a:p>
            <a:pPr lvl="1"/>
            <a:r>
              <a:rPr lang="en-GB" sz="1800" dirty="0">
                <a:latin typeface="Calibri" panose="020F0502020204030204" pitchFamily="34" charset="0"/>
                <a:cs typeface="Calibri" panose="020F0502020204030204" pitchFamily="34" charset="0"/>
              </a:rPr>
              <a:t>Control of exposure of workers </a:t>
            </a:r>
          </a:p>
          <a:p>
            <a:pPr lvl="1"/>
            <a:r>
              <a:rPr lang="en-GB" sz="1800" dirty="0">
                <a:latin typeface="Calibri" panose="020F0502020204030204" pitchFamily="34" charset="0"/>
                <a:cs typeface="Calibri" panose="020F0502020204030204" pitchFamily="34" charset="0"/>
              </a:rPr>
              <a:t>Awareness and training of workers </a:t>
            </a:r>
          </a:p>
          <a:p>
            <a:r>
              <a:rPr lang="en-GB" sz="2000" dirty="0">
                <a:latin typeface="Calibri" panose="020F0502020204030204" pitchFamily="34" charset="0"/>
                <a:cs typeface="Calibri" panose="020F0502020204030204" pitchFamily="34" charset="0"/>
              </a:rPr>
              <a:t>Existing exposure situations:</a:t>
            </a:r>
          </a:p>
          <a:p>
            <a:pPr lvl="1"/>
            <a:r>
              <a:rPr lang="en-GB" sz="1800" dirty="0">
                <a:latin typeface="Calibri" panose="020F0502020204030204" pitchFamily="34" charset="0"/>
                <a:cs typeface="Calibri" panose="020F0502020204030204" pitchFamily="34" charset="0"/>
              </a:rPr>
              <a:t>Protection strategies </a:t>
            </a:r>
          </a:p>
          <a:p>
            <a:pPr lvl="1"/>
            <a:r>
              <a:rPr lang="en-GB" sz="1800" dirty="0">
                <a:latin typeface="Calibri" panose="020F0502020204030204" pitchFamily="34" charset="0"/>
                <a:cs typeface="Calibri" panose="020F0502020204030204" pitchFamily="34" charset="0"/>
              </a:rPr>
              <a:t>Justification </a:t>
            </a:r>
          </a:p>
          <a:p>
            <a:pPr lvl="1"/>
            <a:r>
              <a:rPr lang="en-GB" sz="1800" dirty="0">
                <a:latin typeface="Calibri" panose="020F0502020204030204" pitchFamily="34" charset="0"/>
                <a:cs typeface="Calibri" panose="020F0502020204030204" pitchFamily="34" charset="0"/>
              </a:rPr>
              <a:t>Optimization</a:t>
            </a:r>
          </a:p>
          <a:p>
            <a:pPr lvl="1"/>
            <a:r>
              <a:rPr lang="en-GB" sz="1800" dirty="0">
                <a:latin typeface="Calibri" panose="020F0502020204030204" pitchFamily="34" charset="0"/>
                <a:cs typeface="Calibri" panose="020F0502020204030204" pitchFamily="34" charset="0"/>
              </a:rPr>
              <a:t>Exposure arising from remedial actions in areas with contamination by residual radioactive material</a:t>
            </a:r>
          </a:p>
          <a:p>
            <a:pPr lvl="1"/>
            <a:r>
              <a:rPr lang="en-GB" sz="1800" dirty="0">
                <a:latin typeface="Calibri" panose="020F0502020204030204" pitchFamily="34" charset="0"/>
                <a:cs typeface="Calibri" panose="020F0502020204030204" pitchFamily="34" charset="0"/>
              </a:rPr>
              <a:t>Exposure due to radon </a:t>
            </a:r>
          </a:p>
          <a:p>
            <a:r>
              <a:rPr lang="en-GB" sz="2000" dirty="0">
                <a:latin typeface="Calibri" panose="020F0502020204030204" pitchFamily="34" charset="0"/>
                <a:cs typeface="Calibri" panose="020F0502020204030204" pitchFamily="34" charset="0"/>
              </a:rPr>
              <a:t>Monitoring of exposure: </a:t>
            </a:r>
          </a:p>
          <a:p>
            <a:pPr lvl="1"/>
            <a:r>
              <a:rPr lang="en-GB" sz="1800" dirty="0">
                <a:latin typeface="Calibri" panose="020F0502020204030204" pitchFamily="34" charset="0"/>
                <a:cs typeface="Calibri" panose="020F0502020204030204" pitchFamily="34" charset="0"/>
              </a:rPr>
              <a:t>Assessment of internal exposure </a:t>
            </a:r>
          </a:p>
          <a:p>
            <a:r>
              <a:rPr lang="en-GB" sz="2000" dirty="0">
                <a:latin typeface="Calibri" panose="020F0502020204030204" pitchFamily="34" charset="0"/>
                <a:cs typeface="Calibri" panose="020F0502020204030204" pitchFamily="34" charset="0"/>
              </a:rPr>
              <a:t>Workers health surveillance </a:t>
            </a:r>
          </a:p>
        </p:txBody>
      </p:sp>
    </p:spTree>
    <p:extLst>
      <p:ext uri="{BB962C8B-B14F-4D97-AF65-F5344CB8AC3E}">
        <p14:creationId xmlns:p14="http://schemas.microsoft.com/office/powerpoint/2010/main" val="20045943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F7768DF-43D0-4644-ABDE-F362A455AE14}"/>
              </a:ext>
            </a:extLst>
          </p:cNvPr>
          <p:cNvSpPr/>
          <p:nvPr/>
        </p:nvSpPr>
        <p:spPr>
          <a:xfrm>
            <a:off x="1" y="423601"/>
            <a:ext cx="2130804" cy="595556"/>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GSG-7</a:t>
            </a:r>
            <a:endParaRPr lang="en-GB" sz="2600" dirty="0">
              <a:latin typeface="Calibri" panose="020F0502020204030204" pitchFamily="34" charset="0"/>
              <a:cs typeface="Calibri" panose="020F0502020204030204" pitchFamily="34" charset="0"/>
            </a:endParaRPr>
          </a:p>
        </p:txBody>
      </p:sp>
      <p:sp>
        <p:nvSpPr>
          <p:cNvPr id="3" name="Content Placeholder 2">
            <a:extLst>
              <a:ext uri="{FF2B5EF4-FFF2-40B4-BE49-F238E27FC236}">
                <a16:creationId xmlns:a16="http://schemas.microsoft.com/office/drawing/2014/main" id="{F2509D11-5C3A-476C-81CC-C96385C1A158}"/>
              </a:ext>
            </a:extLst>
          </p:cNvPr>
          <p:cNvSpPr txBox="1">
            <a:spLocks/>
          </p:cNvSpPr>
          <p:nvPr/>
        </p:nvSpPr>
        <p:spPr>
          <a:xfrm>
            <a:off x="78782" y="1263432"/>
            <a:ext cx="8847504" cy="5472608"/>
          </a:xfrm>
          <a:prstGeom prst="rect">
            <a:avLst/>
          </a:prstGeom>
        </p:spPr>
        <p:txBody>
          <a:bodyP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lnSpc>
                <a:spcPct val="90000"/>
              </a:lnSpc>
              <a:buFont typeface="Wingdings" panose="05000000000000000000" pitchFamily="2" charset="2"/>
              <a:buChar char="§"/>
            </a:pPr>
            <a:r>
              <a:rPr lang="en-GB" sz="2400" dirty="0">
                <a:latin typeface="Calibri" panose="020F0502020204030204" pitchFamily="34" charset="0"/>
              </a:rPr>
              <a:t>Monitoring programme conducted in the relevant workplace (as with other occupational exposures) is the only reliable way of assessing the effective dose received by a worker exposed to NORM </a:t>
            </a:r>
          </a:p>
          <a:p>
            <a:pPr algn="just">
              <a:lnSpc>
                <a:spcPct val="90000"/>
              </a:lnSpc>
              <a:buFont typeface="Wingdings" panose="05000000000000000000" pitchFamily="2" charset="2"/>
              <a:buChar char="§"/>
            </a:pPr>
            <a:r>
              <a:rPr lang="en-GB" sz="2400" dirty="0">
                <a:latin typeface="Calibri" panose="020F0502020204030204" pitchFamily="34" charset="0"/>
              </a:rPr>
              <a:t>Reasonable knowledge of the characteristics of the material and the work situation in which the material is used (for exposure to gamma radiation and exposure due to airborne dust, it is possible to establish in advance) </a:t>
            </a:r>
          </a:p>
          <a:p>
            <a:pPr algn="just">
              <a:lnSpc>
                <a:spcPct val="90000"/>
              </a:lnSpc>
              <a:buFont typeface="Wingdings" panose="05000000000000000000" pitchFamily="2" charset="2"/>
              <a:buChar char="§"/>
            </a:pPr>
            <a:r>
              <a:rPr lang="en-GB" sz="2400" dirty="0">
                <a:latin typeface="Calibri" panose="020F0502020204030204" pitchFamily="34" charset="0"/>
              </a:rPr>
              <a:t>Dose is quite strongly influenced by the activity concentrations of radionuclides in the material, reflecting the underlying linear relationship between these two parameters. </a:t>
            </a:r>
          </a:p>
          <a:p>
            <a:pPr algn="just">
              <a:lnSpc>
                <a:spcPct val="90000"/>
              </a:lnSpc>
              <a:buFont typeface="Wingdings" panose="05000000000000000000" pitchFamily="2" charset="2"/>
              <a:buChar char="§"/>
            </a:pPr>
            <a:r>
              <a:rPr lang="en-GB" sz="2400" dirty="0">
                <a:latin typeface="Calibri" panose="020F0502020204030204" pitchFamily="34" charset="0"/>
              </a:rPr>
              <a:t>Broad indication of the dose from exposure to gamma radiation and exposure due to airborne dust can be used during the prior radiological evaluation</a:t>
            </a:r>
          </a:p>
          <a:p>
            <a:pPr lvl="1" algn="just">
              <a:lnSpc>
                <a:spcPct val="90000"/>
              </a:lnSpc>
            </a:pPr>
            <a:r>
              <a:rPr lang="en-GB" sz="2200" dirty="0">
                <a:latin typeface="Calibri" panose="020F0502020204030204" pitchFamily="34" charset="0"/>
              </a:rPr>
              <a:t>Prioritization tool to identify, on the basis of activity concentrations in process materials, </a:t>
            </a:r>
          </a:p>
          <a:p>
            <a:pPr lvl="1" algn="just">
              <a:lnSpc>
                <a:spcPct val="90000"/>
              </a:lnSpc>
            </a:pPr>
            <a:r>
              <a:rPr lang="en-GB" sz="2200" dirty="0">
                <a:latin typeface="Calibri" panose="020F0502020204030204" pitchFamily="34" charset="0"/>
              </a:rPr>
              <a:t>Types of industrial process and scenarios of exposure</a:t>
            </a:r>
          </a:p>
        </p:txBody>
      </p:sp>
    </p:spTree>
    <p:extLst>
      <p:ext uri="{BB962C8B-B14F-4D97-AF65-F5344CB8AC3E}">
        <p14:creationId xmlns:p14="http://schemas.microsoft.com/office/powerpoint/2010/main" val="20436314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491D327-B1D7-41E4-8055-70800E13FD4F}"/>
              </a:ext>
            </a:extLst>
          </p:cNvPr>
          <p:cNvSpPr/>
          <p:nvPr/>
        </p:nvSpPr>
        <p:spPr>
          <a:xfrm>
            <a:off x="0" y="423601"/>
            <a:ext cx="5207726" cy="865268"/>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NORM- what circumstances does it become necessary to regulate?</a:t>
            </a:r>
            <a:endParaRPr lang="en-GB" sz="2600" dirty="0">
              <a:latin typeface="Calibri" panose="020F0502020204030204" pitchFamily="34" charset="0"/>
              <a:cs typeface="Calibri" panose="020F0502020204030204" pitchFamily="34" charset="0"/>
            </a:endParaRPr>
          </a:p>
        </p:txBody>
      </p:sp>
      <p:sp>
        <p:nvSpPr>
          <p:cNvPr id="3" name="Content Placeholder 2">
            <a:extLst>
              <a:ext uri="{FF2B5EF4-FFF2-40B4-BE49-F238E27FC236}">
                <a16:creationId xmlns:a16="http://schemas.microsoft.com/office/drawing/2014/main" id="{85C35163-EA84-42EB-AD37-813DB887CB39}"/>
              </a:ext>
            </a:extLst>
          </p:cNvPr>
          <p:cNvSpPr txBox="1">
            <a:spLocks/>
          </p:cNvSpPr>
          <p:nvPr/>
        </p:nvSpPr>
        <p:spPr>
          <a:xfrm>
            <a:off x="1882490" y="1451489"/>
            <a:ext cx="3693296" cy="5143847"/>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GB" sz="2400" b="1" dirty="0">
                <a:latin typeface="Calibri" panose="020F0502020204030204" pitchFamily="34" charset="0"/>
              </a:rPr>
              <a:t>Typical industries</a:t>
            </a:r>
          </a:p>
        </p:txBody>
      </p:sp>
      <p:sp>
        <p:nvSpPr>
          <p:cNvPr id="4" name="Content Placeholder 2">
            <a:extLst>
              <a:ext uri="{FF2B5EF4-FFF2-40B4-BE49-F238E27FC236}">
                <a16:creationId xmlns:a16="http://schemas.microsoft.com/office/drawing/2014/main" id="{D1B7D0FE-93F8-44BE-B7B1-260218F1C916}"/>
              </a:ext>
            </a:extLst>
          </p:cNvPr>
          <p:cNvSpPr txBox="1">
            <a:spLocks/>
          </p:cNvSpPr>
          <p:nvPr/>
        </p:nvSpPr>
        <p:spPr bwMode="gray">
          <a:xfrm>
            <a:off x="4816256" y="1454936"/>
            <a:ext cx="4231949" cy="5377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rtl="0" eaLnBrk="0" fontAlgn="base" hangingPunct="0">
              <a:spcBef>
                <a:spcPct val="20000"/>
              </a:spcBef>
              <a:spcAft>
                <a:spcPct val="0"/>
              </a:spcAft>
              <a:buClr>
                <a:schemeClr val="tx2"/>
              </a:buClr>
              <a:buSzPct val="110000"/>
              <a:buChar char="•"/>
              <a:defRPr sz="3200">
                <a:solidFill>
                  <a:schemeClr val="tx2"/>
                </a:solidFill>
                <a:latin typeface="+mn-lt"/>
                <a:ea typeface="+mn-ea"/>
                <a:cs typeface="+mn-cs"/>
              </a:defRPr>
            </a:lvl1pPr>
            <a:lvl2pPr marL="742950" indent="-285750" algn="l" rtl="0" eaLnBrk="0" fontAlgn="base" hangingPunct="0">
              <a:spcBef>
                <a:spcPct val="20000"/>
              </a:spcBef>
              <a:spcAft>
                <a:spcPct val="0"/>
              </a:spcAft>
              <a:buClr>
                <a:schemeClr val="tx2"/>
              </a:buClr>
              <a:buSzPct val="110000"/>
              <a:buChar char="•"/>
              <a:defRPr sz="2800">
                <a:solidFill>
                  <a:schemeClr val="tx2"/>
                </a:solidFill>
                <a:latin typeface="+mn-lt"/>
              </a:defRPr>
            </a:lvl2pPr>
            <a:lvl3pPr marL="1143000" indent="-228600" algn="l" rtl="0" eaLnBrk="0" fontAlgn="base" hangingPunct="0">
              <a:spcBef>
                <a:spcPct val="20000"/>
              </a:spcBef>
              <a:spcAft>
                <a:spcPct val="0"/>
              </a:spcAft>
              <a:buClr>
                <a:schemeClr val="tx2"/>
              </a:buClr>
              <a:buSzPct val="110000"/>
              <a:buChar char="•"/>
              <a:defRPr sz="2400">
                <a:solidFill>
                  <a:schemeClr val="tx2"/>
                </a:solidFill>
                <a:latin typeface="+mn-lt"/>
              </a:defRPr>
            </a:lvl3pPr>
            <a:lvl4pPr marL="1600200" indent="-228600" algn="l" rtl="0" eaLnBrk="0" fontAlgn="base" hangingPunct="0">
              <a:spcBef>
                <a:spcPct val="20000"/>
              </a:spcBef>
              <a:spcAft>
                <a:spcPct val="0"/>
              </a:spcAft>
              <a:buClr>
                <a:schemeClr val="tx2"/>
              </a:buClr>
              <a:buSzPct val="110000"/>
              <a:buChar char="•"/>
              <a:defRPr sz="2400">
                <a:solidFill>
                  <a:schemeClr val="tx2"/>
                </a:solidFill>
                <a:latin typeface="+mn-lt"/>
              </a:defRPr>
            </a:lvl4pPr>
            <a:lvl5pPr marL="2057400" indent="-228600" algn="l" rtl="0" eaLnBrk="0" fontAlgn="base" hangingPunct="0">
              <a:spcBef>
                <a:spcPct val="20000"/>
              </a:spcBef>
              <a:spcAft>
                <a:spcPct val="0"/>
              </a:spcAft>
              <a:buClr>
                <a:schemeClr val="tx2"/>
              </a:buClr>
              <a:buSzPct val="110000"/>
              <a:buChar char="•"/>
              <a:defRPr sz="2400">
                <a:solidFill>
                  <a:schemeClr val="tx2"/>
                </a:solidFill>
                <a:latin typeface="+mn-lt"/>
              </a:defRPr>
            </a:lvl5pPr>
            <a:lvl6pPr marL="2514600" indent="-228600" algn="l" rtl="0" fontAlgn="base">
              <a:spcBef>
                <a:spcPct val="20000"/>
              </a:spcBef>
              <a:spcAft>
                <a:spcPct val="0"/>
              </a:spcAft>
              <a:buClr>
                <a:schemeClr val="tx2"/>
              </a:buClr>
              <a:buSzPct val="110000"/>
              <a:buChar char="•"/>
              <a:defRPr sz="2400">
                <a:solidFill>
                  <a:schemeClr val="tx2"/>
                </a:solidFill>
                <a:latin typeface="+mn-lt"/>
              </a:defRPr>
            </a:lvl6pPr>
            <a:lvl7pPr marL="2971800" indent="-228600" algn="l" rtl="0" fontAlgn="base">
              <a:spcBef>
                <a:spcPct val="20000"/>
              </a:spcBef>
              <a:spcAft>
                <a:spcPct val="0"/>
              </a:spcAft>
              <a:buClr>
                <a:schemeClr val="tx2"/>
              </a:buClr>
              <a:buSzPct val="110000"/>
              <a:buChar char="•"/>
              <a:defRPr sz="2400">
                <a:solidFill>
                  <a:schemeClr val="tx2"/>
                </a:solidFill>
                <a:latin typeface="+mn-lt"/>
              </a:defRPr>
            </a:lvl7pPr>
            <a:lvl8pPr marL="3429000" indent="-228600" algn="l" rtl="0" fontAlgn="base">
              <a:spcBef>
                <a:spcPct val="20000"/>
              </a:spcBef>
              <a:spcAft>
                <a:spcPct val="0"/>
              </a:spcAft>
              <a:buClr>
                <a:schemeClr val="tx2"/>
              </a:buClr>
              <a:buSzPct val="110000"/>
              <a:buChar char="•"/>
              <a:defRPr sz="2400">
                <a:solidFill>
                  <a:schemeClr val="tx2"/>
                </a:solidFill>
                <a:latin typeface="+mn-lt"/>
              </a:defRPr>
            </a:lvl8pPr>
            <a:lvl9pPr marL="3886200" indent="-228600" algn="l" rtl="0" fontAlgn="base">
              <a:spcBef>
                <a:spcPct val="20000"/>
              </a:spcBef>
              <a:spcAft>
                <a:spcPct val="0"/>
              </a:spcAft>
              <a:buClr>
                <a:schemeClr val="tx2"/>
              </a:buClr>
              <a:buSzPct val="110000"/>
              <a:buChar char="•"/>
              <a:defRPr sz="2400">
                <a:solidFill>
                  <a:schemeClr val="tx2"/>
                </a:solidFill>
                <a:latin typeface="+mn-lt"/>
              </a:defRPr>
            </a:lvl9pPr>
          </a:lstStyle>
          <a:p>
            <a:pPr marL="0" indent="0" eaLnBrk="1" hangingPunct="1">
              <a:buNone/>
              <a:defRPr/>
            </a:pPr>
            <a:r>
              <a:rPr lang="en-US" sz="2400" b="1" dirty="0">
                <a:solidFill>
                  <a:srgbClr val="000000"/>
                </a:solidFill>
                <a:latin typeface="Calibri" panose="020F0502020204030204" pitchFamily="34" charset="0"/>
              </a:rPr>
              <a:t>IAEA guidance</a:t>
            </a:r>
          </a:p>
          <a:p>
            <a:pPr eaLnBrk="1" hangingPunct="1">
              <a:buClrTx/>
              <a:defRPr/>
            </a:pPr>
            <a:r>
              <a:rPr lang="en-US" sz="1600" dirty="0">
                <a:solidFill>
                  <a:srgbClr val="000000"/>
                </a:solidFill>
                <a:latin typeface="Calibri" panose="020F0502020204030204" pitchFamily="34" charset="0"/>
              </a:rPr>
              <a:t>Oil and gas industry – Safety Report No.34, 2003</a:t>
            </a:r>
          </a:p>
          <a:p>
            <a:pPr eaLnBrk="1" hangingPunct="1">
              <a:buClrTx/>
              <a:defRPr/>
            </a:pPr>
            <a:r>
              <a:rPr lang="en-US" sz="1600" dirty="0">
                <a:solidFill>
                  <a:srgbClr val="000000"/>
                </a:solidFill>
                <a:latin typeface="Calibri" panose="020F0502020204030204" pitchFamily="34" charset="0"/>
              </a:rPr>
              <a:t>Zircon and zirconia industries – No.51, 2006</a:t>
            </a:r>
          </a:p>
          <a:p>
            <a:pPr eaLnBrk="1" hangingPunct="1">
              <a:buClrTx/>
              <a:defRPr/>
            </a:pPr>
            <a:r>
              <a:rPr lang="en-US" sz="1600" dirty="0">
                <a:solidFill>
                  <a:srgbClr val="000000"/>
                </a:solidFill>
                <a:latin typeface="Calibri" panose="020F0502020204030204" pitchFamily="34" charset="0"/>
              </a:rPr>
              <a:t>Rare earths industry – No. 68, 2011</a:t>
            </a:r>
          </a:p>
          <a:p>
            <a:pPr eaLnBrk="1" hangingPunct="1">
              <a:buClrTx/>
              <a:defRPr/>
            </a:pPr>
            <a:r>
              <a:rPr lang="en-US" sz="1600" dirty="0">
                <a:solidFill>
                  <a:srgbClr val="000000"/>
                </a:solidFill>
                <a:latin typeface="Calibri" panose="020F0502020204030204" pitchFamily="34" charset="0"/>
              </a:rPr>
              <a:t>Titanium Dioxide and Related Industries - No. 76, 2012</a:t>
            </a:r>
          </a:p>
          <a:p>
            <a:pPr eaLnBrk="1" hangingPunct="1">
              <a:buClrTx/>
              <a:defRPr/>
            </a:pPr>
            <a:r>
              <a:rPr lang="en-US" sz="1600" dirty="0">
                <a:solidFill>
                  <a:srgbClr val="000000"/>
                </a:solidFill>
                <a:latin typeface="Calibri" panose="020F0502020204030204" pitchFamily="34" charset="0"/>
              </a:rPr>
              <a:t>Phosphate industry – No.78, 2013  </a:t>
            </a:r>
          </a:p>
          <a:p>
            <a:pPr eaLnBrk="1" hangingPunct="1">
              <a:buClrTx/>
              <a:defRPr/>
            </a:pPr>
            <a:r>
              <a:rPr lang="en-US" sz="1600" dirty="0">
                <a:solidFill>
                  <a:srgbClr val="000000"/>
                </a:solidFill>
                <a:latin typeface="Calibri" panose="020F0502020204030204" pitchFamily="34" charset="0"/>
              </a:rPr>
              <a:t>Itinerant workers – No.84, 2015</a:t>
            </a:r>
          </a:p>
          <a:p>
            <a:pPr algn="just" eaLnBrk="1" hangingPunct="1">
              <a:buClrTx/>
              <a:defRPr/>
            </a:pPr>
            <a:r>
              <a:rPr lang="en-US" sz="1600" dirty="0">
                <a:solidFill>
                  <a:srgbClr val="000000"/>
                </a:solidFill>
                <a:latin typeface="Calibri" panose="020F0502020204030204" pitchFamily="34" charset="0"/>
              </a:rPr>
              <a:t>Uranium mining – approved (in the process)  </a:t>
            </a:r>
          </a:p>
          <a:p>
            <a:pPr eaLnBrk="1" hangingPunct="1">
              <a:buClrTx/>
              <a:defRPr/>
            </a:pPr>
            <a:r>
              <a:rPr lang="en-US" sz="1600" dirty="0">
                <a:solidFill>
                  <a:srgbClr val="000000"/>
                </a:solidFill>
                <a:latin typeface="Calibri" panose="020F0502020204030204" pitchFamily="34" charset="0"/>
              </a:rPr>
              <a:t>NORM IV – NORM VIII Symposia – IAEA Proceedings series</a:t>
            </a:r>
          </a:p>
          <a:p>
            <a:pPr eaLnBrk="1" hangingPunct="1">
              <a:buClrTx/>
              <a:defRPr/>
            </a:pPr>
            <a:r>
              <a:rPr lang="en-US" sz="1600" dirty="0">
                <a:solidFill>
                  <a:srgbClr val="000000"/>
                </a:solidFill>
                <a:latin typeface="Calibri" panose="020F0502020204030204" pitchFamily="34" charset="0"/>
              </a:rPr>
              <a:t>Publications on Exposure to Radiation from Natural Sources (</a:t>
            </a:r>
            <a:r>
              <a:rPr lang="en-US" sz="1600" b="1" dirty="0">
                <a:solidFill>
                  <a:srgbClr val="000000"/>
                </a:solidFill>
                <a:latin typeface="Calibri" panose="020F0502020204030204" pitchFamily="34" charset="0"/>
              </a:rPr>
              <a:t>https://www-ns.iaea.org/publications/norm-publications.asp) </a:t>
            </a:r>
          </a:p>
          <a:p>
            <a:pPr eaLnBrk="1" hangingPunct="1">
              <a:buClrTx/>
              <a:defRPr/>
            </a:pPr>
            <a:r>
              <a:rPr lang="en-US" sz="1600" dirty="0">
                <a:solidFill>
                  <a:srgbClr val="000000"/>
                </a:solidFill>
                <a:latin typeface="Calibri" panose="020F0502020204030204" pitchFamily="34" charset="0"/>
              </a:rPr>
              <a:t>Training course series No.40 – Oil and gas industries. </a:t>
            </a:r>
          </a:p>
          <a:p>
            <a:pPr eaLnBrk="1" hangingPunct="1">
              <a:buClrTx/>
              <a:defRPr/>
            </a:pPr>
            <a:r>
              <a:rPr lang="en-US" sz="1600" dirty="0">
                <a:solidFill>
                  <a:srgbClr val="000000"/>
                </a:solidFill>
                <a:latin typeface="Calibri" panose="020F0502020204030204" pitchFamily="34" charset="0"/>
              </a:rPr>
              <a:t>Training package on NORM </a:t>
            </a:r>
          </a:p>
        </p:txBody>
      </p:sp>
      <p:sp>
        <p:nvSpPr>
          <p:cNvPr id="5" name="Rectangle 5">
            <a:extLst>
              <a:ext uri="{FF2B5EF4-FFF2-40B4-BE49-F238E27FC236}">
                <a16:creationId xmlns:a16="http://schemas.microsoft.com/office/drawing/2014/main" id="{4685644E-B1BF-4E6D-9E47-E651DD60D9C6}"/>
              </a:ext>
            </a:extLst>
          </p:cNvPr>
          <p:cNvSpPr>
            <a:spLocks noGrp="1" noChangeArrowheads="1"/>
          </p:cNvSpPr>
          <p:nvPr/>
        </p:nvSpPr>
        <p:spPr bwMode="gray">
          <a:xfrm>
            <a:off x="1690246" y="2008231"/>
            <a:ext cx="3412321" cy="4824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nSpc>
                <a:spcPct val="80000"/>
              </a:lnSpc>
              <a:spcBef>
                <a:spcPct val="20000"/>
              </a:spcBef>
              <a:buClr>
                <a:srgbClr val="000000"/>
              </a:buClr>
              <a:buSzPct val="110000"/>
              <a:buFont typeface="Arial" pitchFamily="34" charset="0"/>
              <a:buChar char="•"/>
              <a:defRPr/>
            </a:pPr>
            <a:r>
              <a:rPr lang="en-GB" dirty="0">
                <a:solidFill>
                  <a:srgbClr val="000000"/>
                </a:solidFill>
                <a:latin typeface="Calibri" panose="020F0502020204030204" pitchFamily="34" charset="0"/>
              </a:rPr>
              <a:t>Uranium mining and processing</a:t>
            </a:r>
          </a:p>
          <a:p>
            <a:pPr marL="342900" indent="-342900">
              <a:lnSpc>
                <a:spcPct val="80000"/>
              </a:lnSpc>
              <a:spcBef>
                <a:spcPct val="20000"/>
              </a:spcBef>
              <a:buClr>
                <a:srgbClr val="000000"/>
              </a:buClr>
              <a:buSzPct val="110000"/>
              <a:buFont typeface="Arial" pitchFamily="34" charset="0"/>
              <a:buChar char="•"/>
              <a:defRPr/>
            </a:pPr>
            <a:r>
              <a:rPr lang="en-GB" dirty="0">
                <a:solidFill>
                  <a:srgbClr val="000000"/>
                </a:solidFill>
                <a:latin typeface="Calibri" panose="020F0502020204030204" pitchFamily="34" charset="0"/>
              </a:rPr>
              <a:t>Rare earths extraction</a:t>
            </a:r>
          </a:p>
          <a:p>
            <a:pPr marL="342900" indent="-342900">
              <a:lnSpc>
                <a:spcPct val="80000"/>
              </a:lnSpc>
              <a:spcBef>
                <a:spcPct val="20000"/>
              </a:spcBef>
              <a:buClr>
                <a:srgbClr val="000000"/>
              </a:buClr>
              <a:buSzPct val="110000"/>
              <a:buFont typeface="Arial" pitchFamily="34" charset="0"/>
              <a:buChar char="•"/>
              <a:defRPr/>
            </a:pPr>
            <a:r>
              <a:rPr lang="en-GB" dirty="0">
                <a:solidFill>
                  <a:srgbClr val="000000"/>
                </a:solidFill>
                <a:latin typeface="Calibri" panose="020F0502020204030204" pitchFamily="34" charset="0"/>
              </a:rPr>
              <a:t>Thorium extraction &amp; use</a:t>
            </a:r>
          </a:p>
          <a:p>
            <a:pPr marL="342900" indent="-342900">
              <a:lnSpc>
                <a:spcPct val="80000"/>
              </a:lnSpc>
              <a:spcBef>
                <a:spcPct val="20000"/>
              </a:spcBef>
              <a:buClr>
                <a:srgbClr val="000000"/>
              </a:buClr>
              <a:buSzPct val="110000"/>
              <a:buFont typeface="Arial" pitchFamily="34" charset="0"/>
              <a:buChar char="•"/>
              <a:defRPr/>
            </a:pPr>
            <a:r>
              <a:rPr lang="en-GB" dirty="0">
                <a:solidFill>
                  <a:srgbClr val="000000"/>
                </a:solidFill>
                <a:latin typeface="Calibri" panose="020F0502020204030204" pitchFamily="34" charset="0"/>
              </a:rPr>
              <a:t>Niobium extraction</a:t>
            </a:r>
          </a:p>
          <a:p>
            <a:pPr marL="342900" indent="-342900">
              <a:lnSpc>
                <a:spcPct val="80000"/>
              </a:lnSpc>
              <a:spcBef>
                <a:spcPct val="20000"/>
              </a:spcBef>
              <a:buClr>
                <a:srgbClr val="000000"/>
              </a:buClr>
              <a:buSzPct val="110000"/>
              <a:buFont typeface="Arial" pitchFamily="34" charset="0"/>
              <a:buChar char="•"/>
              <a:defRPr/>
            </a:pPr>
            <a:r>
              <a:rPr lang="en-GB" dirty="0">
                <a:solidFill>
                  <a:srgbClr val="000000"/>
                </a:solidFill>
                <a:latin typeface="Calibri" panose="020F0502020204030204" pitchFamily="34" charset="0"/>
              </a:rPr>
              <a:t>Non-U mining – incl. radon</a:t>
            </a:r>
          </a:p>
          <a:p>
            <a:pPr marL="342900" indent="-342900">
              <a:lnSpc>
                <a:spcPct val="80000"/>
              </a:lnSpc>
              <a:spcBef>
                <a:spcPct val="20000"/>
              </a:spcBef>
              <a:buClr>
                <a:srgbClr val="000000"/>
              </a:buClr>
              <a:buSzPct val="110000"/>
              <a:buFont typeface="Arial" pitchFamily="34" charset="0"/>
              <a:buChar char="•"/>
              <a:defRPr/>
            </a:pPr>
            <a:r>
              <a:rPr lang="en-GB" dirty="0">
                <a:solidFill>
                  <a:srgbClr val="000000"/>
                </a:solidFill>
                <a:latin typeface="Calibri" panose="020F0502020204030204" pitchFamily="34" charset="0"/>
              </a:rPr>
              <a:t>Oil and gas</a:t>
            </a:r>
          </a:p>
          <a:p>
            <a:pPr marL="342900" indent="-342900">
              <a:lnSpc>
                <a:spcPct val="80000"/>
              </a:lnSpc>
              <a:spcBef>
                <a:spcPct val="20000"/>
              </a:spcBef>
              <a:buClr>
                <a:srgbClr val="000000"/>
              </a:buClr>
              <a:buSzPct val="110000"/>
              <a:buFont typeface="Arial" pitchFamily="34" charset="0"/>
              <a:buChar char="•"/>
              <a:defRPr/>
            </a:pPr>
            <a:r>
              <a:rPr lang="en-GB" dirty="0">
                <a:solidFill>
                  <a:srgbClr val="000000"/>
                </a:solidFill>
                <a:latin typeface="Calibri" panose="020F0502020204030204" pitchFamily="34" charset="0"/>
              </a:rPr>
              <a:t>Production and use of TiO2 </a:t>
            </a:r>
          </a:p>
          <a:p>
            <a:pPr marL="342900" indent="-342900">
              <a:lnSpc>
                <a:spcPct val="80000"/>
              </a:lnSpc>
              <a:spcBef>
                <a:spcPct val="20000"/>
              </a:spcBef>
              <a:buClr>
                <a:srgbClr val="000000"/>
              </a:buClr>
              <a:buSzPct val="110000"/>
              <a:buFont typeface="Arial" pitchFamily="34" charset="0"/>
              <a:buChar char="•"/>
              <a:defRPr/>
            </a:pPr>
            <a:r>
              <a:rPr lang="en-GB" dirty="0">
                <a:solidFill>
                  <a:srgbClr val="000000"/>
                </a:solidFill>
                <a:latin typeface="Calibri" panose="020F0502020204030204" pitchFamily="34" charset="0"/>
              </a:rPr>
              <a:t>Phosphate Industry</a:t>
            </a:r>
          </a:p>
          <a:p>
            <a:pPr marL="342900" indent="-342900">
              <a:lnSpc>
                <a:spcPct val="80000"/>
              </a:lnSpc>
              <a:spcBef>
                <a:spcPct val="20000"/>
              </a:spcBef>
              <a:buClr>
                <a:srgbClr val="000000"/>
              </a:buClr>
              <a:buSzPct val="110000"/>
              <a:buFont typeface="Arial" pitchFamily="34" charset="0"/>
              <a:buChar char="•"/>
              <a:defRPr/>
            </a:pPr>
            <a:r>
              <a:rPr lang="en-GB" dirty="0">
                <a:solidFill>
                  <a:srgbClr val="000000"/>
                </a:solidFill>
                <a:latin typeface="Calibri" panose="020F0502020204030204" pitchFamily="34" charset="0"/>
              </a:rPr>
              <a:t>Zircon &amp; zirconia</a:t>
            </a:r>
          </a:p>
          <a:p>
            <a:pPr marL="342900" indent="-342900">
              <a:lnSpc>
                <a:spcPct val="80000"/>
              </a:lnSpc>
              <a:spcBef>
                <a:spcPct val="20000"/>
              </a:spcBef>
              <a:buClr>
                <a:srgbClr val="000000"/>
              </a:buClr>
              <a:buSzPct val="110000"/>
              <a:buFont typeface="Arial" pitchFamily="34" charset="0"/>
              <a:buChar char="•"/>
              <a:defRPr/>
            </a:pPr>
            <a:r>
              <a:rPr lang="en-GB" dirty="0">
                <a:solidFill>
                  <a:srgbClr val="000000"/>
                </a:solidFill>
                <a:latin typeface="Calibri" panose="020F0502020204030204" pitchFamily="34" charset="0"/>
              </a:rPr>
              <a:t>Metals production (Sn, Cu, Al, Fe, Zn, </a:t>
            </a:r>
            <a:r>
              <a:rPr lang="en-GB" dirty="0" err="1">
                <a:solidFill>
                  <a:srgbClr val="000000"/>
                </a:solidFill>
                <a:latin typeface="Calibri" panose="020F0502020204030204" pitchFamily="34" charset="0"/>
              </a:rPr>
              <a:t>Pb</a:t>
            </a:r>
            <a:r>
              <a:rPr lang="en-GB" dirty="0">
                <a:solidFill>
                  <a:srgbClr val="000000"/>
                </a:solidFill>
                <a:latin typeface="Calibri" panose="020F0502020204030204" pitchFamily="34" charset="0"/>
              </a:rPr>
              <a:t>)</a:t>
            </a:r>
          </a:p>
          <a:p>
            <a:pPr marL="342900" indent="-342900">
              <a:lnSpc>
                <a:spcPct val="80000"/>
              </a:lnSpc>
              <a:spcBef>
                <a:spcPct val="20000"/>
              </a:spcBef>
              <a:buClr>
                <a:srgbClr val="000000"/>
              </a:buClr>
              <a:buSzPct val="110000"/>
              <a:buFont typeface="Arial" pitchFamily="34" charset="0"/>
              <a:buChar char="•"/>
              <a:defRPr/>
            </a:pPr>
            <a:r>
              <a:rPr lang="en-GB" dirty="0">
                <a:solidFill>
                  <a:srgbClr val="000000"/>
                </a:solidFill>
                <a:latin typeface="Calibri" panose="020F0502020204030204" pitchFamily="34" charset="0"/>
              </a:rPr>
              <a:t>Burning of coal etc.</a:t>
            </a:r>
          </a:p>
          <a:p>
            <a:pPr marL="342900" indent="-342900">
              <a:lnSpc>
                <a:spcPct val="80000"/>
              </a:lnSpc>
              <a:spcBef>
                <a:spcPct val="20000"/>
              </a:spcBef>
              <a:buClr>
                <a:srgbClr val="000000"/>
              </a:buClr>
              <a:buSzPct val="110000"/>
              <a:buFont typeface="Arial" pitchFamily="34" charset="0"/>
              <a:buChar char="•"/>
              <a:defRPr/>
            </a:pPr>
            <a:r>
              <a:rPr lang="en-GB" dirty="0">
                <a:solidFill>
                  <a:srgbClr val="000000"/>
                </a:solidFill>
                <a:latin typeface="Calibri" panose="020F0502020204030204" pitchFamily="34" charset="0"/>
              </a:rPr>
              <a:t>Water treatment </a:t>
            </a:r>
          </a:p>
        </p:txBody>
      </p:sp>
      <p:pic>
        <p:nvPicPr>
          <p:cNvPr id="6" name="Picture 5">
            <a:extLst>
              <a:ext uri="{FF2B5EF4-FFF2-40B4-BE49-F238E27FC236}">
                <a16:creationId xmlns:a16="http://schemas.microsoft.com/office/drawing/2014/main" id="{BD77838E-1116-4269-B18D-4F2F4FC6AF1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898"/>
          <a:stretch>
            <a:fillRect/>
          </a:stretch>
        </p:blipFill>
        <p:spPr bwMode="auto">
          <a:xfrm>
            <a:off x="95795" y="2288886"/>
            <a:ext cx="1564402" cy="213161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9144188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B4E49A9-79E2-40C2-B61F-38380C526207}"/>
              </a:ext>
            </a:extLst>
          </p:cNvPr>
          <p:cNvSpPr/>
          <p:nvPr/>
        </p:nvSpPr>
        <p:spPr>
          <a:xfrm>
            <a:off x="1" y="423601"/>
            <a:ext cx="2569028" cy="595556"/>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Key Message</a:t>
            </a:r>
            <a:endParaRPr lang="en-GB" sz="2600" dirty="0">
              <a:latin typeface="Calibri" panose="020F0502020204030204" pitchFamily="34" charset="0"/>
              <a:cs typeface="Calibri" panose="020F0502020204030204" pitchFamily="34" charset="0"/>
            </a:endParaRPr>
          </a:p>
        </p:txBody>
      </p:sp>
      <p:sp>
        <p:nvSpPr>
          <p:cNvPr id="3" name="Content Placeholder 1">
            <a:extLst>
              <a:ext uri="{FF2B5EF4-FFF2-40B4-BE49-F238E27FC236}">
                <a16:creationId xmlns:a16="http://schemas.microsoft.com/office/drawing/2014/main" id="{5097B5A7-6B91-441F-A33C-84E7F3A6951B}"/>
              </a:ext>
            </a:extLst>
          </p:cNvPr>
          <p:cNvSpPr txBox="1">
            <a:spLocks/>
          </p:cNvSpPr>
          <p:nvPr/>
        </p:nvSpPr>
        <p:spPr>
          <a:xfrm>
            <a:off x="337700" y="1533026"/>
            <a:ext cx="7891901" cy="4572000"/>
          </a:xfrm>
          <a:prstGeom prst="rect">
            <a:avLst/>
          </a:prstGeom>
        </p:spPr>
        <p:txBody>
          <a:bodyP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en-US" sz="2400" dirty="0">
                <a:latin typeface="Calibri" panose="020F0502020204030204" pitchFamily="34" charset="0"/>
                <a:cs typeface="Calibri" panose="020F0502020204030204" pitchFamily="34" charset="0"/>
              </a:rPr>
              <a:t>International agreed system for radiation protection </a:t>
            </a:r>
          </a:p>
          <a:p>
            <a:r>
              <a:rPr lang="en-US" altLang="en-US" sz="2400" dirty="0">
                <a:latin typeface="Calibri" panose="020F0502020204030204" pitchFamily="34" charset="0"/>
                <a:cs typeface="Calibri" panose="020F0502020204030204" pitchFamily="34" charset="0"/>
              </a:rPr>
              <a:t>IAEA safety standards establish requirements applicable for exposure situation;</a:t>
            </a:r>
          </a:p>
          <a:p>
            <a:pPr lvl="1"/>
            <a:r>
              <a:rPr lang="en-US" altLang="en-US" sz="2400" dirty="0">
                <a:latin typeface="Calibri" panose="020F0502020204030204" pitchFamily="34" charset="0"/>
                <a:cs typeface="Calibri" panose="020F0502020204030204" pitchFamily="34" charset="0"/>
              </a:rPr>
              <a:t>Planned</a:t>
            </a:r>
          </a:p>
          <a:p>
            <a:pPr lvl="1"/>
            <a:r>
              <a:rPr lang="en-US" altLang="en-US" sz="2400" dirty="0">
                <a:latin typeface="Calibri" panose="020F0502020204030204" pitchFamily="34" charset="0"/>
                <a:cs typeface="Calibri" panose="020F0502020204030204" pitchFamily="34" charset="0"/>
              </a:rPr>
              <a:t>Emergency</a:t>
            </a:r>
          </a:p>
          <a:p>
            <a:pPr lvl="1"/>
            <a:r>
              <a:rPr lang="en-US" altLang="en-US" sz="2400" dirty="0">
                <a:latin typeface="Calibri" panose="020F0502020204030204" pitchFamily="34" charset="0"/>
                <a:cs typeface="Calibri" panose="020F0502020204030204" pitchFamily="34" charset="0"/>
              </a:rPr>
              <a:t>Existing</a:t>
            </a:r>
          </a:p>
          <a:p>
            <a:r>
              <a:rPr lang="en-US" altLang="en-US" sz="2400" dirty="0">
                <a:latin typeface="Calibri" panose="020F0502020204030204" pitchFamily="34" charset="0"/>
                <a:cs typeface="Calibri" panose="020F0502020204030204" pitchFamily="34" charset="0"/>
              </a:rPr>
              <a:t>GSR Part 3 clearly defines requirements for worker protection and guidance is provided by GSG-7</a:t>
            </a:r>
          </a:p>
          <a:p>
            <a:pPr marL="457200" lvl="1" indent="0">
              <a:buFont typeface="Arial" panose="020B0604020202020204" pitchFamily="34" charset="0"/>
              <a:buNone/>
            </a:pPr>
            <a:endParaRPr lang="en-US" altLang="en-US" sz="2400" dirty="0">
              <a:latin typeface="Calibri" panose="020F0502020204030204" pitchFamily="34" charset="0"/>
              <a:cs typeface="Calibri" panose="020F0502020204030204" pitchFamily="34" charset="0"/>
            </a:endParaRPr>
          </a:p>
          <a:p>
            <a:pPr lvl="1"/>
            <a:endParaRPr lang="en-US" altLang="en-US" sz="2400" dirty="0">
              <a:latin typeface="Calibri" panose="020F0502020204030204" pitchFamily="34" charset="0"/>
              <a:cs typeface="Calibri" panose="020F0502020204030204" pitchFamily="34" charset="0"/>
            </a:endParaRPr>
          </a:p>
          <a:p>
            <a:r>
              <a:rPr lang="en-US" altLang="en-US" sz="2400" dirty="0">
                <a:latin typeface="Calibri" panose="020F0502020204030204" pitchFamily="34" charset="0"/>
                <a:cs typeface="Calibri" panose="020F0502020204030204" pitchFamily="34" charset="0"/>
              </a:rPr>
              <a:t>How these apply to NORM will be discussed in next lecture</a:t>
            </a:r>
          </a:p>
        </p:txBody>
      </p:sp>
    </p:spTree>
    <p:extLst>
      <p:ext uri="{BB962C8B-B14F-4D97-AF65-F5344CB8AC3E}">
        <p14:creationId xmlns:p14="http://schemas.microsoft.com/office/powerpoint/2010/main" val="40711275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12E8621-E699-47A2-9506-8E741BB5AE52}"/>
              </a:ext>
            </a:extLst>
          </p:cNvPr>
          <p:cNvSpPr/>
          <p:nvPr/>
        </p:nvSpPr>
        <p:spPr>
          <a:xfrm>
            <a:off x="0" y="599535"/>
            <a:ext cx="4286774" cy="58722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Kilogram gets a new definition</a:t>
            </a:r>
            <a:endParaRPr lang="en-GB" sz="2600" dirty="0">
              <a:latin typeface="Calibri" panose="020F0502020204030204" pitchFamily="34" charset="0"/>
              <a:cs typeface="Calibri" panose="020F0502020204030204" pitchFamily="34" charset="0"/>
            </a:endParaRPr>
          </a:p>
        </p:txBody>
      </p:sp>
      <p:pic>
        <p:nvPicPr>
          <p:cNvPr id="5" name="Picture 4">
            <a:extLst>
              <a:ext uri="{FF2B5EF4-FFF2-40B4-BE49-F238E27FC236}">
                <a16:creationId xmlns:a16="http://schemas.microsoft.com/office/drawing/2014/main" id="{35D62FEA-E111-44E5-8557-8E5A6CE1CF4C}"/>
              </a:ext>
            </a:extLst>
          </p:cNvPr>
          <p:cNvPicPr>
            <a:picLocks noChangeAspect="1"/>
          </p:cNvPicPr>
          <p:nvPr/>
        </p:nvPicPr>
        <p:blipFill>
          <a:blip r:embed="rId2"/>
          <a:stretch>
            <a:fillRect/>
          </a:stretch>
        </p:blipFill>
        <p:spPr>
          <a:xfrm>
            <a:off x="234891" y="1842051"/>
            <a:ext cx="2641290" cy="4008226"/>
          </a:xfrm>
          <a:prstGeom prst="rect">
            <a:avLst/>
          </a:prstGeom>
          <a:ln>
            <a:no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A83DBD19-F323-4E8E-9D66-FB880842E420}"/>
              </a:ext>
            </a:extLst>
          </p:cNvPr>
          <p:cNvPicPr>
            <a:picLocks noChangeAspect="1"/>
          </p:cNvPicPr>
          <p:nvPr/>
        </p:nvPicPr>
        <p:blipFill>
          <a:blip r:embed="rId3"/>
          <a:stretch>
            <a:fillRect/>
          </a:stretch>
        </p:blipFill>
        <p:spPr>
          <a:xfrm>
            <a:off x="3167685" y="2220689"/>
            <a:ext cx="2238177" cy="3097534"/>
          </a:xfrm>
          <a:prstGeom prst="rect">
            <a:avLst/>
          </a:prstGeom>
          <a:ln>
            <a:no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E3D77A63-A32F-48BC-87E0-302307944AAF}"/>
              </a:ext>
            </a:extLst>
          </p:cNvPr>
          <p:cNvPicPr>
            <a:picLocks noChangeAspect="1"/>
          </p:cNvPicPr>
          <p:nvPr/>
        </p:nvPicPr>
        <p:blipFill>
          <a:blip r:embed="rId4"/>
          <a:stretch>
            <a:fillRect/>
          </a:stretch>
        </p:blipFill>
        <p:spPr>
          <a:xfrm>
            <a:off x="5594387" y="1842051"/>
            <a:ext cx="3314722" cy="400822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4074088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99E5DA3-8A05-4E54-B91D-E403D8EB54B3}"/>
              </a:ext>
            </a:extLst>
          </p:cNvPr>
          <p:cNvSpPr/>
          <p:nvPr/>
        </p:nvSpPr>
        <p:spPr>
          <a:xfrm>
            <a:off x="1" y="423601"/>
            <a:ext cx="3274422" cy="595556"/>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Broaden awareness</a:t>
            </a:r>
            <a:endParaRPr lang="en-GB" sz="2600" dirty="0">
              <a:latin typeface="Calibri" panose="020F050202020403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F4CF11B9-1946-4134-A5AB-99CE40A512B6}"/>
              </a:ext>
            </a:extLst>
          </p:cNvPr>
          <p:cNvPicPr>
            <a:picLocks noChangeAspect="1"/>
          </p:cNvPicPr>
          <p:nvPr/>
        </p:nvPicPr>
        <p:blipFill>
          <a:blip r:embed="rId2"/>
          <a:stretch>
            <a:fillRect/>
          </a:stretch>
        </p:blipFill>
        <p:spPr>
          <a:xfrm>
            <a:off x="219026" y="1641052"/>
            <a:ext cx="3490825" cy="2556974"/>
          </a:xfrm>
          <a:prstGeom prst="rect">
            <a:avLst/>
          </a:prstGeom>
          <a:ln>
            <a:solidFill>
              <a:schemeClr val="tx1"/>
            </a:solidFill>
          </a:ln>
          <a:effectLst>
            <a:outerShdw blurRad="50800" dist="38100" dir="8100000" algn="tr" rotWithShape="0">
              <a:prstClr val="black">
                <a:alpha val="40000"/>
              </a:prstClr>
            </a:outerShdw>
          </a:effectLst>
        </p:spPr>
      </p:pic>
      <p:pic>
        <p:nvPicPr>
          <p:cNvPr id="4" name="Picture 3">
            <a:extLst>
              <a:ext uri="{FF2B5EF4-FFF2-40B4-BE49-F238E27FC236}">
                <a16:creationId xmlns:a16="http://schemas.microsoft.com/office/drawing/2014/main" id="{223A7631-5B29-4D28-A128-4A7E818DF461}"/>
              </a:ext>
            </a:extLst>
          </p:cNvPr>
          <p:cNvPicPr>
            <a:picLocks noChangeAspect="1"/>
          </p:cNvPicPr>
          <p:nvPr/>
        </p:nvPicPr>
        <p:blipFill>
          <a:blip r:embed="rId3"/>
          <a:stretch>
            <a:fillRect/>
          </a:stretch>
        </p:blipFill>
        <p:spPr>
          <a:xfrm>
            <a:off x="4256543" y="1641052"/>
            <a:ext cx="4518773" cy="2554952"/>
          </a:xfrm>
          <a:prstGeom prst="rect">
            <a:avLst/>
          </a:prstGeom>
          <a:ln>
            <a:solidFill>
              <a:schemeClr val="tx1"/>
            </a:solidFill>
          </a:ln>
          <a:effectLst>
            <a:outerShdw blurRad="50800" dist="38100" dir="8100000" algn="tr" rotWithShape="0">
              <a:prstClr val="black">
                <a:alpha val="40000"/>
              </a:prstClr>
            </a:outerShdw>
          </a:effectLst>
        </p:spPr>
      </p:pic>
      <p:sp>
        <p:nvSpPr>
          <p:cNvPr id="5" name="TextBox 4">
            <a:extLst>
              <a:ext uri="{FF2B5EF4-FFF2-40B4-BE49-F238E27FC236}">
                <a16:creationId xmlns:a16="http://schemas.microsoft.com/office/drawing/2014/main" id="{5A9E567F-4581-4C9D-87A8-A68F17DB4DE3}"/>
              </a:ext>
            </a:extLst>
          </p:cNvPr>
          <p:cNvSpPr txBox="1"/>
          <p:nvPr/>
        </p:nvSpPr>
        <p:spPr>
          <a:xfrm>
            <a:off x="140649" y="4730215"/>
            <a:ext cx="8797592" cy="1807161"/>
          </a:xfrm>
          <a:prstGeom prst="rect">
            <a:avLst/>
          </a:prstGeom>
          <a:noFill/>
        </p:spPr>
        <p:txBody>
          <a:bodyPr wrap="square" rtlCol="0">
            <a:spAutoFit/>
          </a:bodyPr>
          <a:lstStyle/>
          <a:p>
            <a:pPr marL="342900" indent="-342900" algn="just">
              <a:lnSpc>
                <a:spcPct val="70000"/>
              </a:lnSpc>
              <a:spcBef>
                <a:spcPct val="20000"/>
              </a:spcBef>
              <a:buFont typeface="Arial" panose="020B0604020202020204" pitchFamily="34" charset="0"/>
              <a:buChar char="•"/>
            </a:pPr>
            <a:r>
              <a:rPr lang="en-US" sz="2300" dirty="0">
                <a:solidFill>
                  <a:srgbClr val="000000"/>
                </a:solidFill>
                <a:latin typeface="Calibri" panose="020F0502020204030204" pitchFamily="34" charset="0"/>
              </a:rPr>
              <a:t>NORM worker protection (Video):</a:t>
            </a:r>
          </a:p>
          <a:p>
            <a:pPr lvl="1" algn="just">
              <a:lnSpc>
                <a:spcPct val="70000"/>
              </a:lnSpc>
              <a:spcBef>
                <a:spcPct val="20000"/>
              </a:spcBef>
            </a:pPr>
            <a:r>
              <a:rPr lang="en-US" sz="2300" dirty="0">
                <a:solidFill>
                  <a:srgbClr val="000000"/>
                </a:solidFill>
                <a:latin typeface="Calibri" panose="020F0502020204030204" pitchFamily="34" charset="0"/>
                <a:hlinkClick r:id="rId4"/>
              </a:rPr>
              <a:t>https://www.iaea.org/newscenter/multimedia/videos/how-can-workers-be-protected-from-natural-radiation</a:t>
            </a:r>
            <a:r>
              <a:rPr lang="en-US" sz="2300" dirty="0">
                <a:solidFill>
                  <a:srgbClr val="000000"/>
                </a:solidFill>
                <a:latin typeface="Calibri" panose="020F0502020204030204" pitchFamily="34" charset="0"/>
              </a:rPr>
              <a:t> </a:t>
            </a:r>
          </a:p>
          <a:p>
            <a:pPr marL="342900" indent="-342900" algn="just">
              <a:lnSpc>
                <a:spcPct val="70000"/>
              </a:lnSpc>
              <a:spcBef>
                <a:spcPct val="20000"/>
              </a:spcBef>
              <a:buFont typeface="Arial" panose="020B0604020202020204" pitchFamily="34" charset="0"/>
              <a:buChar char="•"/>
            </a:pPr>
            <a:r>
              <a:rPr lang="en-US" sz="2300" dirty="0">
                <a:solidFill>
                  <a:srgbClr val="000000"/>
                </a:solidFill>
                <a:latin typeface="Calibri" panose="020F0502020204030204" pitchFamily="34" charset="0"/>
              </a:rPr>
              <a:t>Radiation Underground- How to measure &amp; control (Photo essay):</a:t>
            </a:r>
          </a:p>
          <a:p>
            <a:pPr lvl="1" algn="just">
              <a:lnSpc>
                <a:spcPct val="70000"/>
              </a:lnSpc>
              <a:spcBef>
                <a:spcPct val="20000"/>
              </a:spcBef>
            </a:pPr>
            <a:r>
              <a:rPr lang="en-US" sz="2300" dirty="0">
                <a:solidFill>
                  <a:srgbClr val="000000"/>
                </a:solidFill>
                <a:latin typeface="Calibri" panose="020F0502020204030204" pitchFamily="34" charset="0"/>
                <a:hlinkClick r:id="rId5"/>
              </a:rPr>
              <a:t>https://www.iaea.org/newscenter/multimedia/photoessays/radiation-underground-measuring-and-controlling-miners-exposure</a:t>
            </a:r>
            <a:r>
              <a:rPr lang="en-US" sz="2300" dirty="0">
                <a:solidFill>
                  <a:srgbClr val="000000"/>
                </a:solidFill>
                <a:latin typeface="Calibri" panose="020F0502020204030204" pitchFamily="34" charset="0"/>
              </a:rPr>
              <a:t> </a:t>
            </a:r>
            <a:endParaRPr lang="en-GB" sz="2300" dirty="0">
              <a:solidFill>
                <a:srgbClr val="000000"/>
              </a:solidFill>
              <a:latin typeface="Calibri" panose="020F0502020204030204" pitchFamily="34" charset="0"/>
            </a:endParaRPr>
          </a:p>
        </p:txBody>
      </p:sp>
    </p:spTree>
    <p:extLst>
      <p:ext uri="{BB962C8B-B14F-4D97-AF65-F5344CB8AC3E}">
        <p14:creationId xmlns:p14="http://schemas.microsoft.com/office/powerpoint/2010/main" val="14339945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E1638C1-32F0-4F63-B910-D0330E6F188A}"/>
              </a:ext>
            </a:extLst>
          </p:cNvPr>
          <p:cNvSpPr/>
          <p:nvPr/>
        </p:nvSpPr>
        <p:spPr>
          <a:xfrm>
            <a:off x="0" y="482089"/>
            <a:ext cx="3347207" cy="58722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About a worker</a:t>
            </a:r>
            <a:endParaRPr lang="en-GB" sz="2600" dirty="0">
              <a:latin typeface="Calibri" panose="020F0502020204030204" pitchFamily="34" charset="0"/>
              <a:cs typeface="Calibri" panose="020F0502020204030204" pitchFamily="34" charset="0"/>
            </a:endParaRPr>
          </a:p>
        </p:txBody>
      </p:sp>
      <p:sp>
        <p:nvSpPr>
          <p:cNvPr id="3" name="Content Placeholder 2">
            <a:extLst>
              <a:ext uri="{FF2B5EF4-FFF2-40B4-BE49-F238E27FC236}">
                <a16:creationId xmlns:a16="http://schemas.microsoft.com/office/drawing/2014/main" id="{1AA592A6-BDC5-4FA2-B98F-C7E2A281B8D3}"/>
              </a:ext>
            </a:extLst>
          </p:cNvPr>
          <p:cNvSpPr txBox="1">
            <a:spLocks/>
          </p:cNvSpPr>
          <p:nvPr/>
        </p:nvSpPr>
        <p:spPr>
          <a:xfrm>
            <a:off x="0" y="1404877"/>
            <a:ext cx="6181483" cy="5365038"/>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r>
              <a:rPr lang="en-GB" sz="2400" dirty="0">
                <a:latin typeface="Calibri" panose="020F0502020204030204" pitchFamily="34" charset="0"/>
                <a:cs typeface="Calibri" panose="020F0502020204030204" pitchFamily="34" charset="0"/>
              </a:rPr>
              <a:t>Any person who works, whether full time, part time or temporarily, for an employer and who has recognized rights and duties in relation to </a:t>
            </a:r>
            <a:r>
              <a:rPr lang="en-GB" sz="2400" b="1" dirty="0">
                <a:solidFill>
                  <a:schemeClr val="accent2"/>
                </a:solidFill>
                <a:latin typeface="Calibri" panose="020F0502020204030204" pitchFamily="34" charset="0"/>
                <a:cs typeface="Calibri" panose="020F0502020204030204" pitchFamily="34" charset="0"/>
              </a:rPr>
              <a:t>occupational radiation protection </a:t>
            </a:r>
            <a:r>
              <a:rPr lang="en-GB" sz="2400" dirty="0">
                <a:latin typeface="Calibri" panose="020F0502020204030204" pitchFamily="34" charset="0"/>
                <a:cs typeface="Calibri" panose="020F0502020204030204" pitchFamily="34" charset="0"/>
              </a:rPr>
              <a:t>(</a:t>
            </a:r>
            <a:r>
              <a:rPr lang="en-GB" sz="2400" i="1" dirty="0">
                <a:latin typeface="Calibri" panose="020F0502020204030204" pitchFamily="34" charset="0"/>
                <a:cs typeface="Calibri" panose="020F0502020204030204" pitchFamily="34" charset="0"/>
              </a:rPr>
              <a:t>IAEA glossary, 2016</a:t>
            </a:r>
            <a:r>
              <a:rPr lang="en-GB" sz="2400" dirty="0">
                <a:latin typeface="Calibri" panose="020F0502020204030204" pitchFamily="34" charset="0"/>
                <a:cs typeface="Calibri" panose="020F0502020204030204" pitchFamily="34" charset="0"/>
              </a:rPr>
              <a:t>)</a:t>
            </a:r>
          </a:p>
          <a:p>
            <a:pPr lvl="1" algn="just"/>
            <a:r>
              <a:rPr lang="en-GB" sz="2200" dirty="0">
                <a:latin typeface="Calibri" panose="020F0502020204030204" pitchFamily="34" charset="0"/>
                <a:cs typeface="Calibri" panose="020F0502020204030204" pitchFamily="34" charset="0"/>
              </a:rPr>
              <a:t>A self-employed person is regarded as having the duties of both an employer and a worker. </a:t>
            </a:r>
          </a:p>
          <a:p>
            <a:pPr algn="just"/>
            <a:r>
              <a:rPr lang="en-GB" sz="2400" dirty="0">
                <a:latin typeface="Calibri" panose="020F0502020204030204" pitchFamily="34" charset="0"/>
                <a:cs typeface="Calibri" panose="020F0502020204030204" pitchFamily="34" charset="0"/>
              </a:rPr>
              <a:t>Protection and safety is an integral part of a general occupational health and safety programme (</a:t>
            </a:r>
            <a:r>
              <a:rPr lang="en-GB" sz="2400" i="1" dirty="0">
                <a:latin typeface="Calibri" panose="020F0502020204030204" pitchFamily="34" charset="0"/>
                <a:cs typeface="Calibri" panose="020F0502020204030204" pitchFamily="34" charset="0"/>
              </a:rPr>
              <a:t>specific obligations and responsibilities</a:t>
            </a:r>
            <a:r>
              <a:rPr lang="en-GB" sz="2400" dirty="0">
                <a:latin typeface="Calibri" panose="020F0502020204030204" pitchFamily="34" charset="0"/>
                <a:cs typeface="Calibri" panose="020F0502020204030204" pitchFamily="34" charset="0"/>
              </a:rPr>
              <a:t>) </a:t>
            </a:r>
          </a:p>
          <a:p>
            <a:pPr algn="just"/>
            <a:r>
              <a:rPr lang="en-GB" sz="2400" dirty="0">
                <a:latin typeface="Calibri" panose="020F0502020204030204" pitchFamily="34" charset="0"/>
                <a:cs typeface="Calibri" panose="020F0502020204030204" pitchFamily="34" charset="0"/>
              </a:rPr>
              <a:t>The Board of Governors of the IAEA first approved health and safety measures in March 1960</a:t>
            </a:r>
          </a:p>
          <a:p>
            <a:endParaRPr lang="en-GB" dirty="0">
              <a:latin typeface="Calibri" panose="020F0502020204030204" pitchFamily="34" charset="0"/>
              <a:cs typeface="Calibri" panose="020F0502020204030204" pitchFamily="34" charset="0"/>
            </a:endParaRPr>
          </a:p>
        </p:txBody>
      </p:sp>
      <p:pic>
        <p:nvPicPr>
          <p:cNvPr id="5" name="Picture 4">
            <a:extLst>
              <a:ext uri="{FF2B5EF4-FFF2-40B4-BE49-F238E27FC236}">
                <a16:creationId xmlns:a16="http://schemas.microsoft.com/office/drawing/2014/main" id="{9B21E2F1-7CE3-482E-B0A8-E59BA1CCC190}"/>
              </a:ext>
            </a:extLst>
          </p:cNvPr>
          <p:cNvPicPr>
            <a:picLocks noChangeAspect="1"/>
          </p:cNvPicPr>
          <p:nvPr/>
        </p:nvPicPr>
        <p:blipFill>
          <a:blip r:embed="rId2"/>
          <a:stretch>
            <a:fillRect/>
          </a:stretch>
        </p:blipFill>
        <p:spPr>
          <a:xfrm>
            <a:off x="6661409" y="1493860"/>
            <a:ext cx="2025538" cy="2223467"/>
          </a:xfrm>
          <a:prstGeom prst="rect">
            <a:avLst/>
          </a:prstGeom>
          <a:ln>
            <a:no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A5A21F09-FC04-4E19-9944-4D76318A6BC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61409" y="4087396"/>
            <a:ext cx="2025539" cy="222346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5063559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74D6021-9A8B-40B2-8771-79C1907311A1}"/>
              </a:ext>
            </a:extLst>
          </p:cNvPr>
          <p:cNvSpPr/>
          <p:nvPr/>
        </p:nvSpPr>
        <p:spPr>
          <a:xfrm>
            <a:off x="0" y="482089"/>
            <a:ext cx="3347207" cy="58722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Work environment </a:t>
            </a:r>
            <a:endParaRPr lang="en-GB" sz="2600" dirty="0">
              <a:latin typeface="Calibri" panose="020F0502020204030204" pitchFamily="34" charset="0"/>
              <a:cs typeface="Calibri" panose="020F0502020204030204" pitchFamily="34" charset="0"/>
            </a:endParaRPr>
          </a:p>
        </p:txBody>
      </p:sp>
      <p:pic>
        <p:nvPicPr>
          <p:cNvPr id="5" name="Picture 4">
            <a:extLst>
              <a:ext uri="{FF2B5EF4-FFF2-40B4-BE49-F238E27FC236}">
                <a16:creationId xmlns:a16="http://schemas.microsoft.com/office/drawing/2014/main" id="{6DB84882-D9EF-4625-8C92-D5119634A36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70639" y="1334365"/>
            <a:ext cx="1727032" cy="971743"/>
          </a:xfrm>
          <a:prstGeom prst="rect">
            <a:avLst/>
          </a:prstGeom>
          <a:ln>
            <a:no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53E9DCD3-760B-4D60-94F0-743E5F3BE75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91648" y="1334365"/>
            <a:ext cx="1737350" cy="1002934"/>
          </a:xfrm>
          <a:prstGeom prst="rect">
            <a:avLst/>
          </a:prstGeom>
          <a:ln>
            <a:no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FB0945BB-9175-4D13-A48D-9F42E21AE3C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5560" y="2613167"/>
            <a:ext cx="1727030" cy="929174"/>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id="{A24080C2-3968-4E65-A3FA-53078C3D64A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91648" y="2635079"/>
            <a:ext cx="1737350" cy="921911"/>
          </a:xfrm>
          <a:prstGeom prst="rect">
            <a:avLst/>
          </a:prstGeom>
          <a:ln>
            <a:noFill/>
          </a:ln>
          <a:effectLst>
            <a:outerShdw blurRad="292100" dist="139700" dir="2700000" algn="tl" rotWithShape="0">
              <a:srgbClr val="333333">
                <a:alpha val="65000"/>
              </a:srgbClr>
            </a:outerShdw>
          </a:effectLst>
        </p:spPr>
      </p:pic>
      <p:pic>
        <p:nvPicPr>
          <p:cNvPr id="9" name="Picture 8">
            <a:extLst>
              <a:ext uri="{FF2B5EF4-FFF2-40B4-BE49-F238E27FC236}">
                <a16:creationId xmlns:a16="http://schemas.microsoft.com/office/drawing/2014/main" id="{06C28224-C725-41D2-B806-F5F149554AF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885948" y="5353233"/>
            <a:ext cx="2064220" cy="1252677"/>
          </a:xfrm>
          <a:prstGeom prst="rect">
            <a:avLst/>
          </a:prstGeom>
          <a:ln>
            <a:noFill/>
          </a:ln>
          <a:effectLst>
            <a:outerShdw blurRad="292100" dist="139700" dir="2700000" algn="tl" rotWithShape="0">
              <a:srgbClr val="333333">
                <a:alpha val="65000"/>
              </a:srgbClr>
            </a:outerShdw>
          </a:effectLst>
        </p:spPr>
      </p:pic>
      <p:pic>
        <p:nvPicPr>
          <p:cNvPr id="10" name="Picture 9">
            <a:extLst>
              <a:ext uri="{FF2B5EF4-FFF2-40B4-BE49-F238E27FC236}">
                <a16:creationId xmlns:a16="http://schemas.microsoft.com/office/drawing/2014/main" id="{973A7BC3-965A-45BB-B986-F9281ADDA47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599186" y="5307514"/>
            <a:ext cx="2019914" cy="1252677"/>
          </a:xfrm>
          <a:prstGeom prst="rect">
            <a:avLst/>
          </a:prstGeom>
          <a:ln>
            <a:noFill/>
          </a:ln>
          <a:effectLst>
            <a:outerShdw blurRad="292100" dist="139700" dir="2700000" algn="tl" rotWithShape="0">
              <a:srgbClr val="333333">
                <a:alpha val="65000"/>
              </a:srgbClr>
            </a:outerShdw>
          </a:effectLst>
        </p:spPr>
      </p:pic>
      <p:pic>
        <p:nvPicPr>
          <p:cNvPr id="11" name="Picture 10">
            <a:extLst>
              <a:ext uri="{FF2B5EF4-FFF2-40B4-BE49-F238E27FC236}">
                <a16:creationId xmlns:a16="http://schemas.microsoft.com/office/drawing/2014/main" id="{2E8F125C-72E2-4246-AF66-FC607BB50F4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100384" y="5307514"/>
            <a:ext cx="1872612" cy="1248408"/>
          </a:xfrm>
          <a:prstGeom prst="rect">
            <a:avLst/>
          </a:prstGeom>
          <a:ln>
            <a:noFill/>
          </a:ln>
          <a:effectLst>
            <a:outerShdw blurRad="292100" dist="139700" dir="2700000" algn="tl" rotWithShape="0">
              <a:srgbClr val="333333">
                <a:alpha val="65000"/>
              </a:srgbClr>
            </a:outerShdw>
          </a:effectLst>
        </p:spPr>
      </p:pic>
      <p:pic>
        <p:nvPicPr>
          <p:cNvPr id="12" name="Picture 11">
            <a:extLst>
              <a:ext uri="{FF2B5EF4-FFF2-40B4-BE49-F238E27FC236}">
                <a16:creationId xmlns:a16="http://schemas.microsoft.com/office/drawing/2014/main" id="{76B5DD30-FF8F-4675-A98C-A6184B0633FB}"/>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322975" y="1334365"/>
            <a:ext cx="2067855" cy="1378570"/>
          </a:xfrm>
          <a:prstGeom prst="rect">
            <a:avLst/>
          </a:prstGeom>
          <a:ln>
            <a:noFill/>
          </a:ln>
          <a:effectLst>
            <a:outerShdw blurRad="292100" dist="139700" dir="2700000" algn="tl" rotWithShape="0">
              <a:srgbClr val="333333">
                <a:alpha val="65000"/>
              </a:srgbClr>
            </a:outerShdw>
          </a:effectLst>
        </p:spPr>
      </p:pic>
      <p:pic>
        <p:nvPicPr>
          <p:cNvPr id="13" name="Picture 12">
            <a:extLst>
              <a:ext uri="{FF2B5EF4-FFF2-40B4-BE49-F238E27FC236}">
                <a16:creationId xmlns:a16="http://schemas.microsoft.com/office/drawing/2014/main" id="{A7B01EAD-21CF-47EE-9AA9-2AB0524B3F72}"/>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512899" y="1334365"/>
            <a:ext cx="1460097" cy="1084309"/>
          </a:xfrm>
          <a:prstGeom prst="rect">
            <a:avLst/>
          </a:prstGeom>
          <a:ln>
            <a:noFill/>
          </a:ln>
          <a:effectLst>
            <a:outerShdw blurRad="292100" dist="139700" dir="2700000" algn="tl" rotWithShape="0">
              <a:srgbClr val="333333">
                <a:alpha val="65000"/>
              </a:srgbClr>
            </a:outerShdw>
          </a:effectLst>
        </p:spPr>
      </p:pic>
      <p:pic>
        <p:nvPicPr>
          <p:cNvPr id="14" name="Picture 13">
            <a:extLst>
              <a:ext uri="{FF2B5EF4-FFF2-40B4-BE49-F238E27FC236}">
                <a16:creationId xmlns:a16="http://schemas.microsoft.com/office/drawing/2014/main" id="{07D8CD8D-1B20-4DC3-899A-3BB29436A14A}"/>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5400000">
            <a:off x="7370505" y="3212282"/>
            <a:ext cx="1877634" cy="1460099"/>
          </a:xfrm>
          <a:prstGeom prst="rect">
            <a:avLst/>
          </a:prstGeom>
          <a:ln>
            <a:noFill/>
          </a:ln>
          <a:effectLst>
            <a:outerShdw blurRad="292100" dist="139700" dir="2700000" algn="tl" rotWithShape="0">
              <a:srgbClr val="333333">
                <a:alpha val="65000"/>
              </a:srgbClr>
            </a:outerShdw>
          </a:effectLst>
        </p:spPr>
      </p:pic>
      <p:pic>
        <p:nvPicPr>
          <p:cNvPr id="15" name="Picture 14">
            <a:extLst>
              <a:ext uri="{FF2B5EF4-FFF2-40B4-BE49-F238E27FC236}">
                <a16:creationId xmlns:a16="http://schemas.microsoft.com/office/drawing/2014/main" id="{06CC507F-421A-4932-821B-9BA23FDA468C}"/>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797764" y="3778726"/>
            <a:ext cx="1002621" cy="1336828"/>
          </a:xfrm>
          <a:prstGeom prst="rect">
            <a:avLst/>
          </a:prstGeom>
          <a:ln>
            <a:noFill/>
          </a:ln>
          <a:effectLst>
            <a:outerShdw blurRad="292100" dist="139700" dir="2700000" algn="tl" rotWithShape="0">
              <a:srgbClr val="333333">
                <a:alpha val="65000"/>
              </a:srgbClr>
            </a:outerShdw>
          </a:effectLst>
        </p:spPr>
      </p:pic>
      <p:pic>
        <p:nvPicPr>
          <p:cNvPr id="16" name="Picture 15">
            <a:extLst>
              <a:ext uri="{FF2B5EF4-FFF2-40B4-BE49-F238E27FC236}">
                <a16:creationId xmlns:a16="http://schemas.microsoft.com/office/drawing/2014/main" id="{6765A954-22EA-4725-B0A6-C9637ABB33E8}"/>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558913" y="3785017"/>
            <a:ext cx="1000125" cy="1333499"/>
          </a:xfrm>
          <a:prstGeom prst="rect">
            <a:avLst/>
          </a:prstGeom>
          <a:ln>
            <a:noFill/>
          </a:ln>
          <a:effectLst>
            <a:outerShdw blurRad="292100" dist="139700" dir="2700000" algn="tl" rotWithShape="0">
              <a:srgbClr val="333333">
                <a:alpha val="65000"/>
              </a:srgbClr>
            </a:outerShdw>
          </a:effectLst>
        </p:spPr>
      </p:pic>
      <p:pic>
        <p:nvPicPr>
          <p:cNvPr id="17" name="Picture 16">
            <a:extLst>
              <a:ext uri="{FF2B5EF4-FFF2-40B4-BE49-F238E27FC236}">
                <a16:creationId xmlns:a16="http://schemas.microsoft.com/office/drawing/2014/main" id="{493EF6B6-8355-4717-9A41-BCB31CC7B4C0}"/>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314431" y="3235901"/>
            <a:ext cx="2058371" cy="1572760"/>
          </a:xfrm>
          <a:prstGeom prst="rect">
            <a:avLst/>
          </a:prstGeom>
          <a:ln>
            <a:noFill/>
          </a:ln>
          <a:effectLst>
            <a:outerShdw blurRad="292100" dist="139700" dir="2700000" algn="tl" rotWithShape="0">
              <a:srgbClr val="333333">
                <a:alpha val="65000"/>
              </a:srgbClr>
            </a:outerShdw>
          </a:effectLst>
        </p:spPr>
      </p:pic>
      <p:pic>
        <p:nvPicPr>
          <p:cNvPr id="18" name="Picture 14" descr="Quest Rare Minerals produces zirconium and rare earth concentrate at Strange Lake">
            <a:extLst>
              <a:ext uri="{FF2B5EF4-FFF2-40B4-BE49-F238E27FC236}">
                <a16:creationId xmlns:a16="http://schemas.microsoft.com/office/drawing/2014/main" id="{2ECB9361-F50F-433B-9BFF-35262D16C161}"/>
              </a:ext>
            </a:extLst>
          </p:cNvPr>
          <p:cNvPicPr>
            <a:picLocks noChangeAspect="1" noChangeArrowheads="1"/>
          </p:cNvPicPr>
          <p:nvPr/>
        </p:nvPicPr>
        <p:blipFill rotWithShape="1">
          <a:blip r:embed="rId15" cstate="print"/>
          <a:srcRect t="1637" b="8619"/>
          <a:stretch/>
        </p:blipFill>
        <p:spPr bwMode="auto">
          <a:xfrm>
            <a:off x="105302" y="5115554"/>
            <a:ext cx="1131628" cy="1005891"/>
          </a:xfrm>
          <a:prstGeom prst="rect">
            <a:avLst/>
          </a:prstGeom>
          <a:ln>
            <a:noFill/>
          </a:ln>
          <a:effectLst>
            <a:outerShdw blurRad="292100" dist="139700" dir="2700000" algn="tl" rotWithShape="0">
              <a:srgbClr val="333333">
                <a:alpha val="65000"/>
              </a:srgbClr>
            </a:outerShdw>
          </a:effectLst>
        </p:spPr>
      </p:pic>
      <p:pic>
        <p:nvPicPr>
          <p:cNvPr id="19" name="Picture 4" descr="http://www.bloomberg.com/image/if7vEEiwQQs4.jpg">
            <a:extLst>
              <a:ext uri="{FF2B5EF4-FFF2-40B4-BE49-F238E27FC236}">
                <a16:creationId xmlns:a16="http://schemas.microsoft.com/office/drawing/2014/main" id="{56A83CBA-B768-4B46-9BD6-0A8A489A82AC}"/>
              </a:ext>
            </a:extLst>
          </p:cNvPr>
          <p:cNvPicPr>
            <a:picLocks noChangeAspect="1" noChangeArrowheads="1"/>
          </p:cNvPicPr>
          <p:nvPr/>
        </p:nvPicPr>
        <p:blipFill rotWithShape="1">
          <a:blip r:embed="rId16" cstate="print"/>
          <a:srcRect l="3784"/>
          <a:stretch/>
        </p:blipFill>
        <p:spPr bwMode="auto">
          <a:xfrm>
            <a:off x="105302" y="2503872"/>
            <a:ext cx="1122888" cy="999285"/>
          </a:xfrm>
          <a:prstGeom prst="rect">
            <a:avLst/>
          </a:prstGeom>
          <a:ln>
            <a:noFill/>
          </a:ln>
          <a:effectLst>
            <a:outerShdw blurRad="292100" dist="139700" dir="2700000" algn="tl" rotWithShape="0">
              <a:srgbClr val="333333">
                <a:alpha val="65000"/>
              </a:srgbClr>
            </a:outerShdw>
          </a:effectLst>
        </p:spPr>
      </p:pic>
      <p:pic>
        <p:nvPicPr>
          <p:cNvPr id="20" name="Picture 10" descr="http://www.cumtn.com/all_gallery/32.jpg">
            <a:extLst>
              <a:ext uri="{FF2B5EF4-FFF2-40B4-BE49-F238E27FC236}">
                <a16:creationId xmlns:a16="http://schemas.microsoft.com/office/drawing/2014/main" id="{87765E26-4CC0-4208-BBE5-CB81C600ADE3}"/>
              </a:ext>
            </a:extLst>
          </p:cNvPr>
          <p:cNvPicPr>
            <a:picLocks noChangeAspect="1" noChangeArrowheads="1"/>
          </p:cNvPicPr>
          <p:nvPr/>
        </p:nvPicPr>
        <p:blipFill rotWithShape="1">
          <a:blip r:embed="rId17" cstate="print"/>
          <a:srcRect l="7959" r="21739"/>
          <a:stretch/>
        </p:blipFill>
        <p:spPr bwMode="auto">
          <a:xfrm>
            <a:off x="105302" y="3788082"/>
            <a:ext cx="1122889" cy="1020579"/>
          </a:xfrm>
          <a:prstGeom prst="rect">
            <a:avLst/>
          </a:prstGeom>
          <a:ln>
            <a:noFill/>
          </a:ln>
          <a:effectLst>
            <a:outerShdw blurRad="292100" dist="139700" dir="2700000" algn="tl" rotWithShape="0">
              <a:srgbClr val="333333">
                <a:alpha val="65000"/>
              </a:srgbClr>
            </a:outerShdw>
          </a:effectLst>
        </p:spPr>
      </p:pic>
      <p:pic>
        <p:nvPicPr>
          <p:cNvPr id="21" name="Picture 4" descr="http://www.chinamining.org/News/h002/h73/img201011111346420.jpg">
            <a:extLst>
              <a:ext uri="{FF2B5EF4-FFF2-40B4-BE49-F238E27FC236}">
                <a16:creationId xmlns:a16="http://schemas.microsoft.com/office/drawing/2014/main" id="{15B70283-ECAC-465F-9F05-D26CE40D52E0}"/>
              </a:ext>
            </a:extLst>
          </p:cNvPr>
          <p:cNvPicPr>
            <a:picLocks noChangeAspect="1" noChangeArrowheads="1"/>
          </p:cNvPicPr>
          <p:nvPr/>
        </p:nvPicPr>
        <p:blipFill>
          <a:blip r:embed="rId18" cstate="print"/>
          <a:srcRect/>
          <a:stretch>
            <a:fillRect/>
          </a:stretch>
        </p:blipFill>
        <p:spPr bwMode="auto">
          <a:xfrm>
            <a:off x="105302" y="1334365"/>
            <a:ext cx="1131628" cy="90425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1095413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30E9A40-C847-4AC6-ACEA-AC3E5D3BC369}"/>
              </a:ext>
            </a:extLst>
          </p:cNvPr>
          <p:cNvSpPr/>
          <p:nvPr/>
        </p:nvSpPr>
        <p:spPr>
          <a:xfrm>
            <a:off x="0" y="482089"/>
            <a:ext cx="3556932" cy="58722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ORP in Member States</a:t>
            </a:r>
            <a:endParaRPr lang="en-GB" sz="2600" dirty="0">
              <a:latin typeface="Calibri" panose="020F0502020204030204" pitchFamily="34" charset="0"/>
              <a:cs typeface="Calibri" panose="020F0502020204030204" pitchFamily="34" charset="0"/>
            </a:endParaRPr>
          </a:p>
        </p:txBody>
      </p:sp>
      <p:graphicFrame>
        <p:nvGraphicFramePr>
          <p:cNvPr id="3" name="Diagram 2">
            <a:extLst>
              <a:ext uri="{FF2B5EF4-FFF2-40B4-BE49-F238E27FC236}">
                <a16:creationId xmlns:a16="http://schemas.microsoft.com/office/drawing/2014/main" id="{BD65C7D3-B5A6-42D9-A82F-BE52FDE9B804}"/>
              </a:ext>
            </a:extLst>
          </p:cNvPr>
          <p:cNvGraphicFramePr/>
          <p:nvPr>
            <p:extLst>
              <p:ext uri="{D42A27DB-BD31-4B8C-83A1-F6EECF244321}">
                <p14:modId xmlns:p14="http://schemas.microsoft.com/office/powerpoint/2010/main" val="2985685924"/>
              </p:ext>
            </p:extLst>
          </p:nvPr>
        </p:nvGraphicFramePr>
        <p:xfrm>
          <a:off x="1389926" y="1698682"/>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3">
            <a:extLst>
              <a:ext uri="{FF2B5EF4-FFF2-40B4-BE49-F238E27FC236}">
                <a16:creationId xmlns:a16="http://schemas.microsoft.com/office/drawing/2014/main" id="{4DA39B2C-8740-44FA-901C-85156B94E43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531214" y="1379114"/>
            <a:ext cx="1373266" cy="78697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4">
            <a:extLst>
              <a:ext uri="{FF2B5EF4-FFF2-40B4-BE49-F238E27FC236}">
                <a16:creationId xmlns:a16="http://schemas.microsoft.com/office/drawing/2014/main" id="{482C731D-8B31-4451-8037-86B37617504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094110" y="1341534"/>
            <a:ext cx="1368152" cy="95389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11" descr="STA60036">
            <a:extLst>
              <a:ext uri="{FF2B5EF4-FFF2-40B4-BE49-F238E27FC236}">
                <a16:creationId xmlns:a16="http://schemas.microsoft.com/office/drawing/2014/main" id="{39D5F298-302F-4298-BACE-E2E28112DD0C}"/>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17446" y="4378754"/>
            <a:ext cx="1296144" cy="88314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8">
            <a:extLst>
              <a:ext uri="{FF2B5EF4-FFF2-40B4-BE49-F238E27FC236}">
                <a16:creationId xmlns:a16="http://schemas.microsoft.com/office/drawing/2014/main" id="{EB473B65-0FA4-4DAE-8CD2-5A7253BD10DA}"/>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55930" y="5314858"/>
            <a:ext cx="1257661" cy="88248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type="none" w="sm" len="sm"/>
                <a:tailEnd type="none" w="sm" len="sm"/>
              </a14:hiddenLine>
            </a:ext>
          </a:extLst>
        </p:spPr>
      </p:pic>
      <p:pic>
        <p:nvPicPr>
          <p:cNvPr id="8" name="Picture 17">
            <a:extLst>
              <a:ext uri="{FF2B5EF4-FFF2-40B4-BE49-F238E27FC236}">
                <a16:creationId xmlns:a16="http://schemas.microsoft.com/office/drawing/2014/main" id="{C5FC25BD-41AF-441C-B931-B1FBF163F853}"/>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434800" y="5818811"/>
            <a:ext cx="1384541" cy="88248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type="none" w="sm" len="sm"/>
                <a:tailEnd type="none" w="sm" len="sm"/>
              </a14:hiddenLine>
            </a:ext>
          </a:extLst>
        </p:spPr>
      </p:pic>
      <p:grpSp>
        <p:nvGrpSpPr>
          <p:cNvPr id="9" name="Group 5">
            <a:extLst>
              <a:ext uri="{FF2B5EF4-FFF2-40B4-BE49-F238E27FC236}">
                <a16:creationId xmlns:a16="http://schemas.microsoft.com/office/drawing/2014/main" id="{E26E49AF-1BB7-43E3-B24D-42127B59E8F7}"/>
              </a:ext>
            </a:extLst>
          </p:cNvPr>
          <p:cNvGrpSpPr>
            <a:grpSpLocks/>
          </p:cNvGrpSpPr>
          <p:nvPr/>
        </p:nvGrpSpPr>
        <p:grpSpPr bwMode="auto">
          <a:xfrm>
            <a:off x="2877982" y="5785396"/>
            <a:ext cx="743545" cy="939036"/>
            <a:chOff x="1701" y="1098"/>
            <a:chExt cx="2622" cy="2304"/>
          </a:xfrm>
        </p:grpSpPr>
        <p:pic>
          <p:nvPicPr>
            <p:cNvPr id="10" name="Picture 3">
              <a:extLst>
                <a:ext uri="{FF2B5EF4-FFF2-40B4-BE49-F238E27FC236}">
                  <a16:creationId xmlns:a16="http://schemas.microsoft.com/office/drawing/2014/main" id="{F6B5E415-6BEB-4838-BBC7-0009F0EDB084}"/>
                </a:ext>
              </a:extLst>
            </p:cNvPr>
            <p:cNvPicPr>
              <a:picLocks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701" y="1098"/>
              <a:ext cx="2622" cy="230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4">
              <a:extLst>
                <a:ext uri="{FF2B5EF4-FFF2-40B4-BE49-F238E27FC236}">
                  <a16:creationId xmlns:a16="http://schemas.microsoft.com/office/drawing/2014/main" id="{D11E003A-D087-48EF-BA97-A5949E9769AB}"/>
                </a:ext>
              </a:extLst>
            </p:cNvPr>
            <p:cNvSpPr>
              <a:spLocks noChangeArrowheads="1"/>
            </p:cNvSpPr>
            <p:nvPr/>
          </p:nvSpPr>
          <p:spPr bwMode="auto">
            <a:xfrm>
              <a:off x="1759" y="1127"/>
              <a:ext cx="2466" cy="2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marL="342900" indent="-342900" defTabSz="762000" eaLnBrk="0" hangingPunct="0">
                <a:spcBef>
                  <a:spcPct val="50000"/>
                </a:spcBef>
              </a:pPr>
              <a:endParaRPr lang="de-AT">
                <a:latin typeface="Calibri" panose="020F0502020204030204" pitchFamily="34" charset="0"/>
              </a:endParaRPr>
            </a:p>
          </p:txBody>
        </p:sp>
      </p:grpSp>
      <p:grpSp>
        <p:nvGrpSpPr>
          <p:cNvPr id="12" name="Group 5">
            <a:extLst>
              <a:ext uri="{FF2B5EF4-FFF2-40B4-BE49-F238E27FC236}">
                <a16:creationId xmlns:a16="http://schemas.microsoft.com/office/drawing/2014/main" id="{F2B96D1C-BB91-49D7-8D31-8320B8C571C4}"/>
              </a:ext>
            </a:extLst>
          </p:cNvPr>
          <p:cNvGrpSpPr>
            <a:grpSpLocks/>
          </p:cNvGrpSpPr>
          <p:nvPr/>
        </p:nvGrpSpPr>
        <p:grpSpPr bwMode="auto">
          <a:xfrm>
            <a:off x="3648025" y="5797684"/>
            <a:ext cx="936104" cy="924738"/>
            <a:chOff x="2049" y="786"/>
            <a:chExt cx="2127" cy="2028"/>
          </a:xfrm>
        </p:grpSpPr>
        <p:pic>
          <p:nvPicPr>
            <p:cNvPr id="13" name="Picture 3">
              <a:extLst>
                <a:ext uri="{FF2B5EF4-FFF2-40B4-BE49-F238E27FC236}">
                  <a16:creationId xmlns:a16="http://schemas.microsoft.com/office/drawing/2014/main" id="{5182C926-252F-427C-8ACB-8EA67AF50D45}"/>
                </a:ext>
              </a:extLst>
            </p:cNvPr>
            <p:cNvPicPr>
              <a:picLocks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2049" y="786"/>
              <a:ext cx="2127" cy="202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4">
              <a:extLst>
                <a:ext uri="{FF2B5EF4-FFF2-40B4-BE49-F238E27FC236}">
                  <a16:creationId xmlns:a16="http://schemas.microsoft.com/office/drawing/2014/main" id="{38A2E6B8-5B52-46E7-9689-CA9151A03819}"/>
                </a:ext>
              </a:extLst>
            </p:cNvPr>
            <p:cNvSpPr>
              <a:spLocks noChangeArrowheads="1"/>
            </p:cNvSpPr>
            <p:nvPr/>
          </p:nvSpPr>
          <p:spPr bwMode="auto">
            <a:xfrm>
              <a:off x="2101" y="810"/>
              <a:ext cx="1985" cy="1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marL="342900" indent="-342900" defTabSz="762000" eaLnBrk="0" hangingPunct="0">
                <a:spcBef>
                  <a:spcPct val="50000"/>
                </a:spcBef>
              </a:pPr>
              <a:endParaRPr lang="de-AT">
                <a:latin typeface="Calibri" panose="020F0502020204030204" pitchFamily="34" charset="0"/>
              </a:endParaRPr>
            </a:p>
          </p:txBody>
        </p:sp>
      </p:grpSp>
      <p:pic>
        <p:nvPicPr>
          <p:cNvPr id="15" name="Picture 2" descr="B:\Training\Scratch\Photos\30284.jpg">
            <a:extLst>
              <a:ext uri="{FF2B5EF4-FFF2-40B4-BE49-F238E27FC236}">
                <a16:creationId xmlns:a16="http://schemas.microsoft.com/office/drawing/2014/main" id="{F87445AA-9837-4BF5-8DE1-CA3AEB91BA0C}"/>
              </a:ext>
            </a:extLst>
          </p:cNvPr>
          <p:cNvPicPr>
            <a:picLocks noChangeAspect="1" noChangeArrowheads="1"/>
          </p:cNvPicPr>
          <p:nvPr/>
        </p:nvPicPr>
        <p:blipFill rotWithShape="1">
          <a:blip r:embed="rId14" cstate="screen">
            <a:extLst>
              <a:ext uri="{28A0092B-C50C-407E-A947-70E740481C1C}">
                <a14:useLocalDpi xmlns:a14="http://schemas.microsoft.com/office/drawing/2010/main"/>
              </a:ext>
            </a:extLst>
          </a:blip>
          <a:srcRect t="-1"/>
          <a:stretch/>
        </p:blipFill>
        <p:spPr bwMode="auto">
          <a:xfrm>
            <a:off x="6476510" y="3514659"/>
            <a:ext cx="985752" cy="71256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6" name="Picture 1">
            <a:extLst>
              <a:ext uri="{FF2B5EF4-FFF2-40B4-BE49-F238E27FC236}">
                <a16:creationId xmlns:a16="http://schemas.microsoft.com/office/drawing/2014/main" id="{23DECC9F-5976-4A97-B2EC-CF2A2C9421EE}"/>
              </a:ext>
            </a:extLst>
          </p:cNvPr>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7606279" y="3514659"/>
            <a:ext cx="1047069" cy="71525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7" descr="880elite">
            <a:extLst>
              <a:ext uri="{FF2B5EF4-FFF2-40B4-BE49-F238E27FC236}">
                <a16:creationId xmlns:a16="http://schemas.microsoft.com/office/drawing/2014/main" id="{0C776333-ACF6-4E2D-A976-0400FE191D30}"/>
              </a:ext>
            </a:extLst>
          </p:cNvPr>
          <p:cNvPicPr>
            <a:picLocks noChangeAspect="1" noChangeArrowheads="1"/>
          </p:cNvPicPr>
          <p:nvPr/>
        </p:nvPicPr>
        <p:blipFill>
          <a:blip r:embed="rId16" cstate="print">
            <a:clrChange>
              <a:clrFrom>
                <a:srgbClr val="FFFFFF"/>
              </a:clrFrom>
              <a:clrTo>
                <a:srgbClr val="FFFFFF">
                  <a:alpha val="0"/>
                </a:srgbClr>
              </a:clrTo>
            </a:clrChange>
            <a:extLst>
              <a:ext uri="{28A0092B-C50C-407E-A947-70E740481C1C}">
                <a14:useLocalDpi xmlns:a14="http://schemas.microsoft.com/office/drawing/2010/main" val="0"/>
              </a:ext>
            </a:extLst>
          </a:blip>
          <a:srcRect l="4230" t="6621" r="4652" b="10388"/>
          <a:stretch>
            <a:fillRect/>
          </a:stretch>
        </p:blipFill>
        <p:spPr bwMode="auto">
          <a:xfrm>
            <a:off x="7421229" y="4486058"/>
            <a:ext cx="625360" cy="50405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3">
            <a:extLst>
              <a:ext uri="{FF2B5EF4-FFF2-40B4-BE49-F238E27FC236}">
                <a16:creationId xmlns:a16="http://schemas.microsoft.com/office/drawing/2014/main" id="{2BA57D5A-17FB-4498-9320-8F62520ECF7E}"/>
              </a:ext>
            </a:extLst>
          </p:cNvPr>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8087859" y="4478396"/>
            <a:ext cx="566104" cy="49553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5">
            <a:extLst>
              <a:ext uri="{FF2B5EF4-FFF2-40B4-BE49-F238E27FC236}">
                <a16:creationId xmlns:a16="http://schemas.microsoft.com/office/drawing/2014/main" id="{08A28BF0-1462-4713-9444-D2A45EC5C4BD}"/>
              </a:ext>
            </a:extLst>
          </p:cNvPr>
          <p:cNvPicPr>
            <a:picLocks noChangeAspect="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7504105" y="5013111"/>
            <a:ext cx="1149858" cy="767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9">
            <a:extLst>
              <a:ext uri="{FF2B5EF4-FFF2-40B4-BE49-F238E27FC236}">
                <a16:creationId xmlns:a16="http://schemas.microsoft.com/office/drawing/2014/main" id="{96D75C96-F0D8-492C-A6F4-E1CDAE0EBD3A}"/>
              </a:ext>
            </a:extLst>
          </p:cNvPr>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5085998" y="5837367"/>
            <a:ext cx="1155894" cy="743130"/>
          </a:xfrm>
          <a:prstGeom prst="rect">
            <a:avLst/>
          </a:prstGeom>
          <a:ln>
            <a:noFill/>
          </a:ln>
          <a:effectLst>
            <a:outerShdw blurRad="292100" dist="139700" dir="2700000" algn="tl" rotWithShape="0">
              <a:srgbClr val="333333">
                <a:alpha val="65000"/>
              </a:srgbClr>
            </a:outerShdw>
          </a:effectLst>
        </p:spPr>
      </p:pic>
      <p:pic>
        <p:nvPicPr>
          <p:cNvPr id="21" name="Picture 20">
            <a:extLst>
              <a:ext uri="{FF2B5EF4-FFF2-40B4-BE49-F238E27FC236}">
                <a16:creationId xmlns:a16="http://schemas.microsoft.com/office/drawing/2014/main" id="{65C7EBFD-9706-4F82-822E-665087A96C87}"/>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6347442" y="5837367"/>
            <a:ext cx="992117" cy="743130"/>
          </a:xfrm>
          <a:prstGeom prst="rect">
            <a:avLst/>
          </a:prstGeom>
          <a:ln>
            <a:noFill/>
          </a:ln>
          <a:effectLst>
            <a:outerShdw blurRad="292100" dist="139700" dir="2700000" algn="tl" rotWithShape="0">
              <a:srgbClr val="333333">
                <a:alpha val="65000"/>
              </a:srgbClr>
            </a:outerShdw>
          </a:effectLst>
        </p:spPr>
      </p:pic>
      <p:pic>
        <p:nvPicPr>
          <p:cNvPr id="22" name="Picture 7" descr="075E~1">
            <a:extLst>
              <a:ext uri="{FF2B5EF4-FFF2-40B4-BE49-F238E27FC236}">
                <a16:creationId xmlns:a16="http://schemas.microsoft.com/office/drawing/2014/main" id="{A72FBF80-913E-463B-B11A-27D135EBCAF3}"/>
              </a:ext>
            </a:extLst>
          </p:cNvPr>
          <p:cNvPicPr>
            <a:picLocks noChangeAspect="1" noChangeArrowheads="1"/>
          </p:cNvPicPr>
          <p:nvPr/>
        </p:nvPicPr>
        <p:blipFill>
          <a:blip r:embed="rId2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339559" y="5922511"/>
            <a:ext cx="1027413" cy="67508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5">
            <a:extLst>
              <a:ext uri="{FF2B5EF4-FFF2-40B4-BE49-F238E27FC236}">
                <a16:creationId xmlns:a16="http://schemas.microsoft.com/office/drawing/2014/main" id="{C5716F63-E2B7-4CE8-9D44-DB0F1FF5A4E5}"/>
              </a:ext>
            </a:extLst>
          </p:cNvPr>
          <p:cNvPicPr>
            <a:picLocks noChangeAspect="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8377034" y="5808629"/>
            <a:ext cx="632892" cy="104937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23">
            <a:extLst>
              <a:ext uri="{FF2B5EF4-FFF2-40B4-BE49-F238E27FC236}">
                <a16:creationId xmlns:a16="http://schemas.microsoft.com/office/drawing/2014/main" id="{C1435125-4FB0-4B5E-823D-56A80C68C8E2}"/>
              </a:ext>
            </a:extLst>
          </p:cNvPr>
          <p:cNvSpPr txBox="1"/>
          <p:nvPr/>
        </p:nvSpPr>
        <p:spPr>
          <a:xfrm>
            <a:off x="3357806" y="3156991"/>
            <a:ext cx="2300568" cy="1077218"/>
          </a:xfrm>
          <a:prstGeom prst="rect">
            <a:avLst/>
          </a:prstGeom>
          <a:solidFill>
            <a:srgbClr val="000000"/>
          </a:solidFill>
          <a:ln>
            <a:solidFill>
              <a:srgbClr val="000000"/>
            </a:solidFill>
          </a:ln>
        </p:spPr>
        <p:style>
          <a:lnRef idx="1">
            <a:schemeClr val="accent2"/>
          </a:lnRef>
          <a:fillRef idx="3">
            <a:schemeClr val="accent2"/>
          </a:fillRef>
          <a:effectRef idx="2">
            <a:schemeClr val="accent2"/>
          </a:effectRef>
          <a:fontRef idx="minor">
            <a:schemeClr val="lt1"/>
          </a:fontRef>
        </p:style>
        <p:txBody>
          <a:bodyPr wrap="square" rtlCol="0">
            <a:spAutoFit/>
          </a:bodyPr>
          <a:lstStyle/>
          <a:p>
            <a:pPr algn="ctr"/>
            <a:r>
              <a:rPr lang="en-GB" sz="32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alibri" panose="020F0502020204030204" pitchFamily="34" charset="0"/>
              </a:rPr>
              <a:t>Protection of workers</a:t>
            </a:r>
          </a:p>
        </p:txBody>
      </p:sp>
    </p:spTree>
    <p:extLst>
      <p:ext uri="{BB962C8B-B14F-4D97-AF65-F5344CB8AC3E}">
        <p14:creationId xmlns:p14="http://schemas.microsoft.com/office/powerpoint/2010/main" val="16825867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A45DA3C-5908-4670-BE8F-A4D50FC7D475}"/>
              </a:ext>
            </a:extLst>
          </p:cNvPr>
          <p:cNvSpPr/>
          <p:nvPr/>
        </p:nvSpPr>
        <p:spPr>
          <a:xfrm>
            <a:off x="0" y="381421"/>
            <a:ext cx="4672668" cy="793038"/>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IAEA – Occupational Radiation Protection Program</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3096B1F5-3F28-44CB-970F-F5C104ACA764}"/>
              </a:ext>
            </a:extLst>
          </p:cNvPr>
          <p:cNvSpPr txBox="1">
            <a:spLocks noChangeArrowheads="1"/>
          </p:cNvSpPr>
          <p:nvPr/>
        </p:nvSpPr>
        <p:spPr>
          <a:xfrm>
            <a:off x="71306" y="1491949"/>
            <a:ext cx="8867163" cy="5143743"/>
          </a:xfrm>
          <a:prstGeom prst="rect">
            <a:avLst/>
          </a:prstGeom>
        </p:spPr>
        <p:txBody>
          <a:bodyP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buFont typeface="Wingdings" panose="05000000000000000000" pitchFamily="2" charset="2"/>
              <a:buChar char="§"/>
            </a:pPr>
            <a:r>
              <a:rPr lang="en-US" sz="2400" b="1" dirty="0">
                <a:latin typeface="Calibri" panose="020F0502020204030204" pitchFamily="34" charset="0"/>
              </a:rPr>
              <a:t>Objective</a:t>
            </a:r>
            <a:r>
              <a:rPr lang="en-US" sz="2400" dirty="0">
                <a:latin typeface="Calibri" panose="020F0502020204030204" pitchFamily="34" charset="0"/>
              </a:rPr>
              <a:t>: </a:t>
            </a:r>
            <a:r>
              <a:rPr lang="en-GB" sz="2400" dirty="0">
                <a:latin typeface="Calibri" panose="020F0502020204030204" pitchFamily="34" charset="0"/>
              </a:rPr>
              <a:t>To promote an internationally harmonized approach to ORP through the development and application of standards for optimizing protection and safety, restricting exposures and applying current radiation protection techniques in the workplace</a:t>
            </a:r>
            <a:endParaRPr lang="en-US" sz="2400" dirty="0">
              <a:latin typeface="Calibri" panose="020F0502020204030204" pitchFamily="34" charset="0"/>
            </a:endParaRPr>
          </a:p>
          <a:p>
            <a:pPr marL="400050" lvl="1" indent="0" algn="just">
              <a:spcBef>
                <a:spcPts val="0"/>
              </a:spcBef>
              <a:buFont typeface="Arial" panose="020B0604020202020204" pitchFamily="34" charset="0"/>
              <a:buNone/>
            </a:pPr>
            <a:endParaRPr lang="en-US" sz="2400" dirty="0">
              <a:latin typeface="Calibri" panose="020F0502020204030204" pitchFamily="34" charset="0"/>
            </a:endParaRPr>
          </a:p>
          <a:p>
            <a:pPr marL="400050" lvl="1" indent="0" algn="just">
              <a:spcBef>
                <a:spcPts val="0"/>
              </a:spcBef>
              <a:buFont typeface="Arial" panose="020B0604020202020204" pitchFamily="34" charset="0"/>
              <a:buNone/>
            </a:pPr>
            <a:r>
              <a:rPr lang="en-US" sz="2200" dirty="0">
                <a:latin typeface="Calibri" panose="020F0502020204030204" pitchFamily="34" charset="0"/>
              </a:rPr>
              <a:t>To ensure an appropriate control of occupational exposure due to external and internal irradiation from both artificial sources and </a:t>
            </a:r>
            <a:r>
              <a:rPr lang="en-US" sz="2200" u="sng" dirty="0">
                <a:latin typeface="Calibri" panose="020F0502020204030204" pitchFamily="34" charset="0"/>
              </a:rPr>
              <a:t>natural sources of radiation</a:t>
            </a:r>
            <a:endParaRPr lang="en-US" sz="2200" dirty="0">
              <a:latin typeface="Calibri" panose="020F0502020204030204" pitchFamily="34" charset="0"/>
            </a:endParaRPr>
          </a:p>
          <a:p>
            <a:pPr marL="0" indent="0" algn="just">
              <a:spcBef>
                <a:spcPts val="0"/>
              </a:spcBef>
              <a:buFont typeface="Arial" panose="020B0604020202020204" pitchFamily="34" charset="0"/>
              <a:buNone/>
            </a:pPr>
            <a:endParaRPr lang="en-US" sz="2200" dirty="0">
              <a:latin typeface="Calibri" panose="020F0502020204030204" pitchFamily="34" charset="0"/>
            </a:endParaRPr>
          </a:p>
          <a:p>
            <a:pPr lvl="1" algn="just">
              <a:spcBef>
                <a:spcPts val="0"/>
              </a:spcBef>
              <a:buFont typeface="Arial" panose="020B0604020202020204" pitchFamily="34" charset="0"/>
              <a:buChar char="•"/>
            </a:pPr>
            <a:r>
              <a:rPr lang="en-US" sz="2200" dirty="0">
                <a:latin typeface="Calibri" panose="020F0502020204030204" pitchFamily="34" charset="0"/>
              </a:rPr>
              <a:t>This is achieved through provision of operational services for radiation monitoring and protection to the Agency’s own operations; and </a:t>
            </a:r>
            <a:r>
              <a:rPr lang="en-US" sz="2200" u="sng" dirty="0">
                <a:latin typeface="Calibri" panose="020F0502020204030204" pitchFamily="34" charset="0"/>
              </a:rPr>
              <a:t>through assistance to Member States in establishing, maintaining and, where necessary, improving programs for the radiation protection of workers. </a:t>
            </a:r>
          </a:p>
          <a:p>
            <a:pPr lvl="1" algn="just">
              <a:spcBef>
                <a:spcPts val="0"/>
              </a:spcBef>
              <a:buFont typeface="Arial" panose="020B0604020202020204" pitchFamily="34" charset="0"/>
              <a:buChar char="•"/>
            </a:pPr>
            <a:r>
              <a:rPr lang="en-US" sz="2200" dirty="0">
                <a:latin typeface="Calibri" panose="020F0502020204030204" pitchFamily="34" charset="0"/>
              </a:rPr>
              <a:t>Activities are targeting workers, employers, regulatory authority staff and radiation protection professionals.</a:t>
            </a:r>
            <a:endParaRPr lang="en-GB" altLang="en-US" sz="2200" dirty="0">
              <a:latin typeface="Calibri" panose="020F0502020204030204" pitchFamily="34" charset="0"/>
            </a:endParaRPr>
          </a:p>
        </p:txBody>
      </p:sp>
    </p:spTree>
    <p:extLst>
      <p:ext uri="{BB962C8B-B14F-4D97-AF65-F5344CB8AC3E}">
        <p14:creationId xmlns:p14="http://schemas.microsoft.com/office/powerpoint/2010/main" val="32098528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85099B5-3EF5-4949-8ED1-69DF75780FCC}"/>
              </a:ext>
            </a:extLst>
          </p:cNvPr>
          <p:cNvSpPr/>
          <p:nvPr/>
        </p:nvSpPr>
        <p:spPr>
          <a:xfrm>
            <a:off x="-1" y="482089"/>
            <a:ext cx="3816991" cy="58722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Strategic planning on ORP</a:t>
            </a:r>
            <a:endParaRPr lang="en-GB" sz="2600" dirty="0">
              <a:latin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11675BEB-D1C0-4FBC-9032-9B5FE8142E85}"/>
              </a:ext>
            </a:extLst>
          </p:cNvPr>
          <p:cNvSpPr txBox="1"/>
          <p:nvPr/>
        </p:nvSpPr>
        <p:spPr>
          <a:xfrm>
            <a:off x="243081" y="1381997"/>
            <a:ext cx="8338857" cy="5189113"/>
          </a:xfrm>
          <a:prstGeom prst="rect">
            <a:avLst/>
          </a:prstGeom>
          <a:noFill/>
        </p:spPr>
        <p:txBody>
          <a:bodyPr wrap="square" rtlCol="0">
            <a:spAutoFit/>
          </a:bodyPr>
          <a:lstStyle/>
          <a:p>
            <a:pPr marL="342900" indent="-342900" algn="just">
              <a:spcBef>
                <a:spcPct val="20000"/>
              </a:spcBef>
              <a:buFont typeface="Wingdings" panose="05000000000000000000" pitchFamily="2" charset="2"/>
              <a:buChar char="§"/>
            </a:pPr>
            <a:r>
              <a:rPr lang="en-GB" sz="2400" dirty="0">
                <a:solidFill>
                  <a:srgbClr val="000000"/>
                </a:solidFill>
                <a:latin typeface="Calibri" panose="020F0502020204030204" pitchFamily="34" charset="0"/>
              </a:rPr>
              <a:t>Occupational radiation protection is one of the important milestones for radiation safety. </a:t>
            </a:r>
          </a:p>
          <a:p>
            <a:pPr marL="342900" indent="-342900" algn="just">
              <a:spcBef>
                <a:spcPct val="20000"/>
              </a:spcBef>
              <a:buFont typeface="Wingdings" panose="05000000000000000000" pitchFamily="2" charset="2"/>
              <a:buChar char="§"/>
            </a:pPr>
            <a:r>
              <a:rPr lang="en-GB" sz="2400" dirty="0">
                <a:solidFill>
                  <a:srgbClr val="000000"/>
                </a:solidFill>
                <a:latin typeface="Calibri" panose="020F0502020204030204" pitchFamily="34" charset="0"/>
              </a:rPr>
              <a:t>ORP related Safety Standards benefits from decades of research and developments.</a:t>
            </a:r>
          </a:p>
          <a:p>
            <a:pPr marL="342900" indent="-342900" algn="just">
              <a:spcBef>
                <a:spcPct val="20000"/>
              </a:spcBef>
              <a:buFont typeface="Wingdings" panose="05000000000000000000" pitchFamily="2" charset="2"/>
              <a:buChar char="§"/>
            </a:pPr>
            <a:r>
              <a:rPr lang="en-GB" sz="2400" dirty="0">
                <a:solidFill>
                  <a:srgbClr val="000000"/>
                </a:solidFill>
                <a:latin typeface="Calibri" panose="020F0502020204030204" pitchFamily="34" charset="0"/>
              </a:rPr>
              <a:t>Rapid development in the application of radiation technology in the MSs led to the strong needs on ORP in terms of guidance, training and different kinds of services.</a:t>
            </a:r>
          </a:p>
          <a:p>
            <a:pPr marL="342900" indent="-342900" algn="just">
              <a:spcBef>
                <a:spcPct val="20000"/>
              </a:spcBef>
              <a:buFont typeface="Wingdings" panose="05000000000000000000" pitchFamily="2" charset="2"/>
              <a:buChar char="§"/>
            </a:pPr>
            <a:r>
              <a:rPr lang="en-GB" sz="2400" dirty="0">
                <a:solidFill>
                  <a:srgbClr val="000000"/>
                </a:solidFill>
                <a:latin typeface="Calibri" panose="020F0502020204030204" pitchFamily="34" charset="0"/>
              </a:rPr>
              <a:t>Based on GSR Part  1 &amp; 3, Safety Guide on Occupational Radiation Protection (GSG-7) and Safety Reports specific to industry sectors have been developed or under preparation. </a:t>
            </a:r>
          </a:p>
          <a:p>
            <a:pPr marL="342900" indent="-342900" algn="just">
              <a:spcBef>
                <a:spcPct val="20000"/>
              </a:spcBef>
              <a:buFont typeface="Wingdings" panose="05000000000000000000" pitchFamily="2" charset="2"/>
              <a:buChar char="§"/>
            </a:pPr>
            <a:r>
              <a:rPr lang="en-US" sz="2400" dirty="0">
                <a:solidFill>
                  <a:srgbClr val="000000"/>
                </a:solidFill>
                <a:latin typeface="Calibri" panose="020F0502020204030204" pitchFamily="34" charset="0"/>
              </a:rPr>
              <a:t>So that today, so that tomorrow, ORP is and shall remain a strategic move (</a:t>
            </a:r>
            <a:r>
              <a:rPr lang="en-US" sz="2400" i="1" dirty="0">
                <a:solidFill>
                  <a:srgbClr val="000000"/>
                </a:solidFill>
                <a:latin typeface="Calibri" panose="020F0502020204030204" pitchFamily="34" charset="0"/>
              </a:rPr>
              <a:t>planning &amp; implementation</a:t>
            </a:r>
            <a:r>
              <a:rPr lang="en-US" sz="2400" dirty="0">
                <a:solidFill>
                  <a:srgbClr val="000000"/>
                </a:solidFill>
                <a:latin typeface="Calibri" panose="020F0502020204030204" pitchFamily="34" charset="0"/>
              </a:rPr>
              <a:t>) for safe and secure operation.</a:t>
            </a:r>
            <a:endParaRPr lang="en-GB" sz="2400" dirty="0">
              <a:solidFill>
                <a:srgbClr val="000000"/>
              </a:solidFill>
              <a:latin typeface="Calibri" panose="020F0502020204030204" pitchFamily="34" charset="0"/>
            </a:endParaRPr>
          </a:p>
        </p:txBody>
      </p:sp>
    </p:spTree>
    <p:extLst>
      <p:ext uri="{BB962C8B-B14F-4D97-AF65-F5344CB8AC3E}">
        <p14:creationId xmlns:p14="http://schemas.microsoft.com/office/powerpoint/2010/main" val="34336193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ED48868-3A17-42B2-A4A8-6C60F8D96AD8}"/>
              </a:ext>
            </a:extLst>
          </p:cNvPr>
          <p:cNvSpPr/>
          <p:nvPr/>
        </p:nvSpPr>
        <p:spPr>
          <a:xfrm>
            <a:off x="-1" y="482089"/>
            <a:ext cx="3816991" cy="58722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Occupational Exposure</a:t>
            </a:r>
            <a:endParaRPr lang="en-GB" sz="2600" dirty="0">
              <a:latin typeface="Calibri" panose="020F0502020204030204" pitchFamily="34" charset="0"/>
              <a:cs typeface="Calibri" panose="020F0502020204030204" pitchFamily="34" charset="0"/>
            </a:endParaRPr>
          </a:p>
        </p:txBody>
      </p:sp>
      <p:sp>
        <p:nvSpPr>
          <p:cNvPr id="3" name="Content Placeholder 2">
            <a:extLst>
              <a:ext uri="{FF2B5EF4-FFF2-40B4-BE49-F238E27FC236}">
                <a16:creationId xmlns:a16="http://schemas.microsoft.com/office/drawing/2014/main" id="{E79B7088-B458-4955-81DF-E7E5C2370103}"/>
              </a:ext>
            </a:extLst>
          </p:cNvPr>
          <p:cNvSpPr txBox="1">
            <a:spLocks/>
          </p:cNvSpPr>
          <p:nvPr/>
        </p:nvSpPr>
        <p:spPr>
          <a:xfrm>
            <a:off x="0" y="1313384"/>
            <a:ext cx="7365534" cy="5544616"/>
          </a:xfrm>
          <a:prstGeom prst="rect">
            <a:avLst/>
          </a:prstGeom>
        </p:spPr>
        <p:txBody>
          <a:bodyPr>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r>
              <a:rPr lang="en-GB" sz="2400" dirty="0">
                <a:latin typeface="Calibri" panose="020F0502020204030204" pitchFamily="34" charset="0"/>
              </a:rPr>
              <a:t>All exposure of workers incurred in the course of their work (Glossary &amp; GSR Part 3)</a:t>
            </a:r>
          </a:p>
          <a:p>
            <a:pPr algn="just"/>
            <a:r>
              <a:rPr lang="en-GB" sz="2400" dirty="0">
                <a:latin typeface="Calibri" panose="020F0502020204030204" pitchFamily="34" charset="0"/>
              </a:rPr>
              <a:t>Workers are exposed to ionizing radiation in a wide range of occupational settings (artificial &amp; natural)</a:t>
            </a:r>
          </a:p>
          <a:p>
            <a:pPr algn="just"/>
            <a:r>
              <a:rPr lang="en-GB" sz="2400" dirty="0">
                <a:latin typeface="Calibri" panose="020F0502020204030204" pitchFamily="34" charset="0"/>
              </a:rPr>
              <a:t>Area with multiple actors (global / national level)</a:t>
            </a:r>
          </a:p>
          <a:p>
            <a:pPr lvl="1" algn="just"/>
            <a:r>
              <a:rPr lang="en-GB" sz="2400" dirty="0">
                <a:latin typeface="Calibri" panose="020F0502020204030204" pitchFamily="34" charset="0"/>
              </a:rPr>
              <a:t>Requirements for protection of workers (IAEA - ILO)</a:t>
            </a:r>
          </a:p>
          <a:p>
            <a:pPr lvl="1" algn="just"/>
            <a:r>
              <a:rPr lang="en-GB" sz="2400" dirty="0">
                <a:latin typeface="Calibri" panose="020F0502020204030204" pitchFamily="34" charset="0"/>
              </a:rPr>
              <a:t>Ministries, regulators, OHS, etc.</a:t>
            </a:r>
          </a:p>
          <a:p>
            <a:pPr algn="just"/>
            <a:r>
              <a:rPr lang="en-GB" sz="2400" dirty="0">
                <a:latin typeface="Calibri" panose="020F0502020204030204" pitchFamily="34" charset="0"/>
              </a:rPr>
              <a:t>Guidance to national level implementation (support to Member States)</a:t>
            </a:r>
          </a:p>
          <a:p>
            <a:pPr algn="just"/>
            <a:r>
              <a:rPr lang="en-GB" altLang="en-US" sz="2400" b="1" dirty="0">
                <a:latin typeface="Calibri" panose="020F0502020204030204" pitchFamily="34" charset="0"/>
              </a:rPr>
              <a:t>Safety Standards - </a:t>
            </a:r>
            <a:r>
              <a:rPr lang="en-GB" altLang="en-US" sz="2400" dirty="0">
                <a:latin typeface="Calibri" panose="020F0502020204030204" pitchFamily="34" charset="0"/>
              </a:rPr>
              <a:t>To protect occupationally exposed workers against the risks associated with ionizing radiations - Overall objective </a:t>
            </a:r>
          </a:p>
          <a:p>
            <a:pPr algn="just"/>
            <a:r>
              <a:rPr lang="en-GB" sz="2400" dirty="0">
                <a:latin typeface="Calibri" panose="020F0502020204030204" pitchFamily="34" charset="0"/>
              </a:rPr>
              <a:t>ORP, which is getting more industry characteristics, is resolving itself in favour of personalized, highly efficient and reliable methods and approaches.</a:t>
            </a:r>
            <a:endParaRPr lang="en-GB" altLang="en-US" sz="2400" dirty="0">
              <a:latin typeface="Calibri" panose="020F0502020204030204" pitchFamily="34" charset="0"/>
            </a:endParaRPr>
          </a:p>
          <a:p>
            <a:pPr algn="just"/>
            <a:endParaRPr lang="en-GB" altLang="en-US" sz="2400" dirty="0">
              <a:latin typeface="Calibri" panose="020F0502020204030204" pitchFamily="34" charset="0"/>
            </a:endParaRPr>
          </a:p>
        </p:txBody>
      </p:sp>
      <p:pic>
        <p:nvPicPr>
          <p:cNvPr id="4" name="Picture 17">
            <a:extLst>
              <a:ext uri="{FF2B5EF4-FFF2-40B4-BE49-F238E27FC236}">
                <a16:creationId xmlns:a16="http://schemas.microsoft.com/office/drawing/2014/main" id="{46BEA0EF-4925-4B5B-8BBE-98C70385B72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15977" y="5100700"/>
            <a:ext cx="828718" cy="1203131"/>
          </a:xfrm>
          <a:prstGeom prst="rect">
            <a:avLst/>
          </a:prstGeom>
          <a:ln w="6350">
            <a:solidFill>
              <a:schemeClr val="tx1"/>
            </a:solid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pic>
        <p:nvPicPr>
          <p:cNvPr id="5" name="Picture 15" descr="UNSCEAR">
            <a:extLst>
              <a:ext uri="{FF2B5EF4-FFF2-40B4-BE49-F238E27FC236}">
                <a16:creationId xmlns:a16="http://schemas.microsoft.com/office/drawing/2014/main" id="{2E2EE1A3-2C8B-4DF0-9D4D-04A3603CC36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15977" y="1372107"/>
            <a:ext cx="839586" cy="1189113"/>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6" name="Picture 2" descr="S:\Communication\Images\sf-1.jpg">
            <a:extLst>
              <a:ext uri="{FF2B5EF4-FFF2-40B4-BE49-F238E27FC236}">
                <a16:creationId xmlns:a16="http://schemas.microsoft.com/office/drawing/2014/main" id="{8BD23CDD-335D-4394-9B92-99A1D13AFDB3}"/>
              </a:ext>
            </a:extLst>
          </p:cNvPr>
          <p:cNvPicPr>
            <a:picLocks noChangeAspect="1" noChangeArrowheads="1"/>
          </p:cNvPicPr>
          <p:nvPr/>
        </p:nvPicPr>
        <p:blipFill>
          <a:blip r:embed="rId5"/>
          <a:srcRect/>
          <a:stretch>
            <a:fillRect/>
          </a:stretch>
        </p:blipFill>
        <p:spPr bwMode="auto">
          <a:xfrm>
            <a:off x="8032147" y="3836868"/>
            <a:ext cx="823416" cy="1233876"/>
          </a:xfrm>
          <a:prstGeom prst="rect">
            <a:avLst/>
          </a:prstGeom>
          <a:ln w="6350">
            <a:solidFill>
              <a:srgbClr val="000000"/>
            </a:solidFill>
          </a:ln>
          <a:effectLst>
            <a:outerShdw blurRad="292100" dist="139700" dir="2700000" algn="tl" rotWithShape="0">
              <a:srgbClr val="333333">
                <a:alpha val="65000"/>
              </a:srgbClr>
            </a:outerShdw>
          </a:effectLst>
        </p:spPr>
      </p:pic>
      <p:pic>
        <p:nvPicPr>
          <p:cNvPr id="7" name="Picture 7" descr="Annals of the ICRP on ScienceDirect(Opens new window)">
            <a:hlinkClick r:id="rId6" tooltip="on ScienceDirect (Opens new window)"/>
            <a:extLst>
              <a:ext uri="{FF2B5EF4-FFF2-40B4-BE49-F238E27FC236}">
                <a16:creationId xmlns:a16="http://schemas.microsoft.com/office/drawing/2014/main" id="{6FBCEF59-8644-4860-A3DD-BFFF5588AEB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026845" y="2591176"/>
            <a:ext cx="828720" cy="1215736"/>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3769962"/>
      </p:ext>
    </p:extLst>
  </p:cSld>
  <p:clrMapOvr>
    <a:masterClrMapping/>
  </p:clrMapOvr>
</p:sld>
</file>

<file path=ppt/theme/theme1.xml><?xml version="1.0" encoding="utf-8"?>
<a:theme xmlns:a="http://schemas.openxmlformats.org/drawingml/2006/main" name="IAEA_Presentation_templ_1[1]">
  <a:themeElements>
    <a:clrScheme name="Custom 2">
      <a:dk1>
        <a:srgbClr val="003399"/>
      </a:dk1>
      <a:lt1>
        <a:sysClr val="window" lastClr="FFFFFF"/>
      </a:lt1>
      <a:dk2>
        <a:srgbClr val="3366CC"/>
      </a:dk2>
      <a:lt2>
        <a:srgbClr val="DBDBDD"/>
      </a:lt2>
      <a:accent1>
        <a:srgbClr val="6699CC"/>
      </a:accent1>
      <a:accent2>
        <a:srgbClr val="FF9900"/>
      </a:accent2>
      <a:accent3>
        <a:srgbClr val="99CC00"/>
      </a:accent3>
      <a:accent4>
        <a:srgbClr val="8681B8"/>
      </a:accent4>
      <a:accent5>
        <a:srgbClr val="32A14C"/>
      </a:accent5>
      <a:accent6>
        <a:srgbClr val="99CCFF"/>
      </a:accent6>
      <a:hlink>
        <a:srgbClr val="6699CC"/>
      </a:hlink>
      <a:folHlink>
        <a:srgbClr val="8681B8"/>
      </a:folHlink>
    </a:clrScheme>
    <a:fontScheme name="procureme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IAEA_Presentation_templ_1[1]</Template>
  <TotalTime>85</TotalTime>
  <Words>2423</Words>
  <Application>Microsoft Office PowerPoint</Application>
  <PresentationFormat>On-screen Show (4:3)</PresentationFormat>
  <Paragraphs>306</Paragraphs>
  <Slides>30</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30</vt:i4>
      </vt:variant>
    </vt:vector>
  </HeadingPairs>
  <TitlesOfParts>
    <vt:vector size="36" baseType="lpstr">
      <vt:lpstr>ＭＳ Ｐゴシック</vt:lpstr>
      <vt:lpstr>Arial</vt:lpstr>
      <vt:lpstr>Arial </vt:lpstr>
      <vt:lpstr>Calibri</vt:lpstr>
      <vt:lpstr>Wingdings</vt:lpstr>
      <vt:lpstr>IAEA_Presentation_templ_1[1]</vt:lpstr>
      <vt:lpstr>Occupational Radiation Protection – Principles/ Concepts/GSR Part 3 Requirements IAEA Standards and Guidance on NORM (GSG-7)</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Occupational Radiation Protection – Principles/ Concepts/GSR Part 3 Requirements IAEA Standards and Guidance on NORM (GSG-7)</dc:title>
  <dc:creator>TADIC, Dejana</dc:creator>
  <cp:lastModifiedBy>TADIC, Dejana</cp:lastModifiedBy>
  <cp:revision>8</cp:revision>
  <dcterms:created xsi:type="dcterms:W3CDTF">2019-05-08T12:36:09Z</dcterms:created>
  <dcterms:modified xsi:type="dcterms:W3CDTF">2019-05-08T14:25:34Z</dcterms:modified>
</cp:coreProperties>
</file>