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57895" autoAdjust="0"/>
  </p:normalViewPr>
  <p:slideViewPr>
    <p:cSldViewPr snapToGrid="0">
      <p:cViewPr varScale="1">
        <p:scale>
          <a:sx n="66" d="100"/>
          <a:sy n="66" d="100"/>
        </p:scale>
        <p:origin x="276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5DB155-3B5C-4BA3-8059-0145B30F9E43}" type="datetimeFigureOut">
              <a:rPr lang="en-GB" smtClean="0"/>
              <a:t>2019-05-08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DA1F98-3F4A-4F36-AF23-19660602838E}" type="slidenum">
              <a:rPr lang="en-GB" smtClean="0"/>
              <a:t>‹#›</a:t>
            </a:fld>
            <a:endParaRPr lang="en-GB"/>
          </a:p>
        </p:txBody>
      </p:sp>
    </p:spTree>
    <p:extLst>
      <p:ext uri="{BB962C8B-B14F-4D97-AF65-F5344CB8AC3E}">
        <p14:creationId xmlns:p14="http://schemas.microsoft.com/office/powerpoint/2010/main" val="1814123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r>
              <a:rPr lang="en-GB" altLang="en-US" dirty="0"/>
              <a:t>Accumulations of materials containing radionuclides of the uranium and thorium decay chain can build up in underground and surface operations. The radionuclides of these decay chains include a wide variety of gamma emitters and emission energies. Strong gamma emitters include </a:t>
            </a:r>
            <a:r>
              <a:rPr lang="en-GB" altLang="en-US" baseline="30000" dirty="0"/>
              <a:t>226</a:t>
            </a:r>
            <a:r>
              <a:rPr lang="en-GB" altLang="en-US" dirty="0"/>
              <a:t>Ra and its short lived decay products  (uranium decay chain) and </a:t>
            </a:r>
            <a:r>
              <a:rPr lang="en-GB" altLang="en-US" baseline="30000" dirty="0"/>
              <a:t>208</a:t>
            </a:r>
            <a:r>
              <a:rPr lang="en-GB" altLang="en-US" dirty="0"/>
              <a:t>Tl (thorium decay chain).</a:t>
            </a:r>
          </a:p>
          <a:p>
            <a:pPr algn="just" eaLnBrk="1" hangingPunct="1"/>
            <a:r>
              <a:rPr lang="en-GB" altLang="en-US" dirty="0"/>
              <a:t>Gamma exposures are of particular importance where high grade uranium or thorium ores are mined or where there is a significant enhancement of radionuclide activity in the surface plants (e.g. scales, sediments and wastes).</a:t>
            </a:r>
          </a:p>
          <a:p>
            <a:pPr eaLnBrk="1" hangingPunct="1"/>
            <a:r>
              <a:rPr lang="en-GB" altLang="en-US" dirty="0"/>
              <a:t>Since beta doses are generally less significant than gamma doses, instruments that measure only the gamma dose rate will be adequate in most operations. Workplace gamma dose rates can be routinely measured with portable instruments and individual exposures can be assessed using a variety of active and passive dosimeters.</a:t>
            </a:r>
          </a:p>
          <a:p>
            <a:pPr eaLnBrk="1" hangingPunct="1"/>
            <a:r>
              <a:rPr lang="en-GB" altLang="en-US" dirty="0"/>
              <a:t>Significant beta exposures can occur in certain areas of rare earth extraction plants and uranium plants.</a:t>
            </a:r>
          </a:p>
          <a:p>
            <a:pPr algn="just" eaLnBrk="1" hangingPunct="1"/>
            <a:r>
              <a:rPr lang="en-GB" altLang="en-US" dirty="0"/>
              <a:t>Fixed working stations should be located in areas of low gamma dose rate. In high grade uranium and thorium mines physical shielding may also be required.</a:t>
            </a:r>
          </a:p>
          <a:p>
            <a:pPr eaLnBrk="1" hangingPunct="1"/>
            <a:r>
              <a:rPr lang="en-GB" altLang="en-US" dirty="0"/>
              <a:t>A dose rate meter absorbs energy from penetrating radiation. A suitable and efficient instrument which is matched to the specific task should be capable of providing direct readings of the dose equivalent rate in </a:t>
            </a:r>
            <a:r>
              <a:rPr lang="en-GB" altLang="en-US" dirty="0" err="1"/>
              <a:t>microsieverts</a:t>
            </a:r>
            <a:r>
              <a:rPr lang="en-GB" altLang="en-US" dirty="0"/>
              <a:t> per hour (</a:t>
            </a:r>
            <a:r>
              <a:rPr lang="en-GB" altLang="en-US" dirty="0" err="1"/>
              <a:t>microSv</a:t>
            </a:r>
            <a:r>
              <a:rPr lang="en-GB" altLang="en-US" dirty="0"/>
              <a:t>/h or </a:t>
            </a:r>
            <a:r>
              <a:rPr lang="en-GB" altLang="en-US" dirty="0" err="1"/>
              <a:t>microSv·h</a:t>
            </a:r>
            <a:r>
              <a:rPr lang="en-GB" altLang="en-US" dirty="0"/>
              <a:t>–1). A smaller number of instruments indicate the absorbed dose rate in </a:t>
            </a:r>
            <a:r>
              <a:rPr lang="en-GB" altLang="en-US" dirty="0" err="1"/>
              <a:t>micrograys</a:t>
            </a:r>
            <a:r>
              <a:rPr lang="en-GB" altLang="en-US" dirty="0"/>
              <a:t> per hour (</a:t>
            </a:r>
            <a:r>
              <a:rPr lang="en-GB" altLang="en-US" dirty="0" err="1"/>
              <a:t>microGy·h</a:t>
            </a:r>
            <a:r>
              <a:rPr lang="en-GB" altLang="en-US" dirty="0"/>
              <a:t>–1). These usually respond only to X, gamma and/or beta radiations.</a:t>
            </a:r>
          </a:p>
          <a:p>
            <a:pPr algn="just" eaLnBrk="1" hangingPunct="1"/>
            <a:endParaRPr lang="en-GB" altLang="en-US" dirty="0"/>
          </a:p>
          <a:p>
            <a:pPr eaLnBrk="1" hangingPunct="1"/>
            <a:r>
              <a:rPr lang="en-US" altLang="en-US" b="1" dirty="0"/>
              <a:t>Instructions for the lecturer/trainer</a:t>
            </a:r>
          </a:p>
          <a:p>
            <a:pPr eaLnBrk="1" hangingPunct="1"/>
            <a:r>
              <a:rPr lang="en-US" altLang="en-US" dirty="0"/>
              <a:t>Emphasize that the significance of the gamma exposures depends upon the mixture of gamma emitting radionuclides in the material, the activity concentration and the quantity of material present.</a:t>
            </a:r>
          </a:p>
          <a:p>
            <a:pPr algn="just" eaLnBrk="1" hangingPunct="1"/>
            <a:r>
              <a:rPr lang="en-GB" altLang="en-US" dirty="0"/>
              <a:t>Gamma dose rates in the workplace can be measured with a variety of portable detectors  e.g. ionization chambers, Geiger counters or scintillation detectors. </a:t>
            </a:r>
          </a:p>
          <a:p>
            <a:pPr algn="just" eaLnBrk="1" hangingPunct="1">
              <a:buFontTx/>
              <a:buChar char="•"/>
            </a:pPr>
            <a:r>
              <a:rPr lang="en-GB" altLang="en-US" dirty="0"/>
              <a:t>The frequency of measurements should be specified in the local operating instructions.</a:t>
            </a:r>
          </a:p>
          <a:p>
            <a:pPr algn="just" eaLnBrk="1" hangingPunct="1">
              <a:buFontTx/>
              <a:buChar char="•"/>
            </a:pPr>
            <a:r>
              <a:rPr lang="en-GB" altLang="en-US" dirty="0"/>
              <a:t> The frequency depends upon the historical results and the variability in dose rates;</a:t>
            </a:r>
          </a:p>
          <a:p>
            <a:pPr algn="just" eaLnBrk="1" hangingPunct="1">
              <a:buFontTx/>
              <a:buChar char="•"/>
            </a:pPr>
            <a:r>
              <a:rPr lang="en-GB" altLang="en-US" dirty="0"/>
              <a:t>Each working area should be surveyed, with particular attention paid to fixed working locations and to other areas where workers may remain for a large part of the day;</a:t>
            </a:r>
          </a:p>
          <a:p>
            <a:pPr algn="just" eaLnBrk="1" hangingPunct="1">
              <a:buFontTx/>
              <a:buChar char="•"/>
            </a:pPr>
            <a:r>
              <a:rPr lang="en-GB" altLang="en-US" dirty="0"/>
              <a:t>Details of the workplaces surveyed and the dose rates determined should be recorded.</a:t>
            </a:r>
          </a:p>
          <a:p>
            <a:pPr algn="just" eaLnBrk="1" hangingPunct="1">
              <a:buFontTx/>
              <a:buChar char="•"/>
            </a:pPr>
            <a:r>
              <a:rPr lang="en-GB" altLang="en-US" dirty="0"/>
              <a:t>Particular attention should be paid to areas containing materials (stockpiles of product and residues) with high activity concentrations.</a:t>
            </a:r>
            <a:endParaRPr lang="en-GB" altLang="en-US" b="1" dirty="0"/>
          </a:p>
          <a:p>
            <a:pPr algn="just" eaLnBrk="1" hangingPunct="1">
              <a:lnSpc>
                <a:spcPct val="30000"/>
              </a:lnSpc>
            </a:pPr>
            <a:endParaRPr lang="en-GB" altLang="en-US" b="1" dirty="0"/>
          </a:p>
          <a:p>
            <a:pPr algn="just" eaLnBrk="1" hangingPunct="1"/>
            <a:r>
              <a:rPr lang="en-GB" altLang="en-US" b="1" dirty="0"/>
              <a:t>Individual monitoring:</a:t>
            </a:r>
          </a:p>
          <a:p>
            <a:pPr algn="just" eaLnBrk="1" hangingPunct="1">
              <a:buFontTx/>
              <a:buChar char="•"/>
            </a:pPr>
            <a:r>
              <a:rPr lang="en-GB" altLang="en-US" dirty="0"/>
              <a:t>Individual dosimeters are required where the dose rates give rise to doses that represent a significant fraction of the dose limit. Dosimeter exchange periods of one to three months are typical.</a:t>
            </a:r>
          </a:p>
          <a:p>
            <a:pPr algn="just" eaLnBrk="1" hangingPunct="1">
              <a:buFontTx/>
              <a:buChar char="•"/>
            </a:pPr>
            <a:r>
              <a:rPr lang="en-GB" altLang="en-US" dirty="0"/>
              <a:t>In the mining environment, TLDs are preferable to photographic film dosimeters because they are more durable and less prone to damage.</a:t>
            </a:r>
          </a:p>
          <a:p>
            <a:pPr algn="just" eaLnBrk="1" hangingPunct="1">
              <a:buFontTx/>
              <a:buChar char="•"/>
            </a:pPr>
            <a:r>
              <a:rPr lang="en-US" altLang="en-US" dirty="0"/>
              <a:t>Maintenance operations inside process equipment of certain operations can result in significant gamma exposures from radium scales. Small electronic dosimeters are used to assess full shift exposures in areas of high gamma dose rate. These devices provide an instantaneous readout of dose rates as well as the cumulative dose. They also incorporate dose alarms.</a:t>
            </a:r>
          </a:p>
          <a:p>
            <a:pPr algn="just" eaLnBrk="1" hangingPunct="1">
              <a:lnSpc>
                <a:spcPct val="30000"/>
              </a:lnSpc>
            </a:pPr>
            <a:endParaRPr lang="en-US" altLang="en-US" dirty="0"/>
          </a:p>
          <a:p>
            <a:pPr algn="just" eaLnBrk="1" hangingPunct="1"/>
            <a:r>
              <a:rPr lang="en-US" altLang="en-US" b="1" dirty="0"/>
              <a:t>Instructions for the lecturer/trainer</a:t>
            </a:r>
          </a:p>
          <a:p>
            <a:pPr algn="just" eaLnBrk="1" hangingPunct="1"/>
            <a:r>
              <a:rPr lang="en-US" altLang="en-US" dirty="0"/>
              <a:t>Emphasize that the monitoring program should be related to the risk of exposure.</a:t>
            </a:r>
            <a:endParaRPr lang="en-US" altLang="en-US" sz="900" dirty="0"/>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7</a:t>
            </a:fld>
            <a:endParaRPr lang="en-GB"/>
          </a:p>
        </p:txBody>
      </p:sp>
    </p:spTree>
    <p:extLst>
      <p:ext uri="{BB962C8B-B14F-4D97-AF65-F5344CB8AC3E}">
        <p14:creationId xmlns:p14="http://schemas.microsoft.com/office/powerpoint/2010/main" val="1005086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AU" altLang="en-US" sz="1200" dirty="0"/>
              <a:t>Transparent cassettes: for 37 mm filters, appropriate calibration source should be available</a:t>
            </a:r>
          </a:p>
          <a:p>
            <a:pPr>
              <a:lnSpc>
                <a:spcPct val="80000"/>
              </a:lnSpc>
            </a:pPr>
            <a:r>
              <a:rPr lang="en-AU" altLang="en-US" sz="1200" dirty="0"/>
              <a:t>Second right – cyclone for 25 mm filters (cuts off dust sizes &gt;5 micron and is typically unsuitable in occupational environments where dust particle size is unknown)</a:t>
            </a:r>
          </a:p>
          <a:p>
            <a:pPr>
              <a:lnSpc>
                <a:spcPct val="80000"/>
              </a:lnSpc>
            </a:pPr>
            <a:r>
              <a:rPr lang="en-AU" altLang="en-US" sz="1200" dirty="0"/>
              <a:t>Right top – SKC 7-hole cassette, OK for most situations</a:t>
            </a:r>
          </a:p>
          <a:p>
            <a:pPr>
              <a:lnSpc>
                <a:spcPct val="80000"/>
              </a:lnSpc>
            </a:pPr>
            <a:r>
              <a:rPr lang="en-AU" altLang="en-US" sz="1200" dirty="0"/>
              <a:t>Bottom left – IOM open-face, OK – but filter is weighted together with the cassette (due to the dust adhering to the insides of the cassette more than in the case of the 7-hole one).  Sometimes material from inside of the cassette will need to be washed out and combined with the material on the filter for subsequent analysis (too complex and expensive)</a:t>
            </a:r>
          </a:p>
          <a:p>
            <a:pPr>
              <a:lnSpc>
                <a:spcPct val="80000"/>
              </a:lnSpc>
            </a:pPr>
            <a:r>
              <a:rPr lang="en-AU" altLang="en-US" sz="1200" dirty="0"/>
              <a:t>Bottom right – calibration sources. A standard 25mm diameter source is generally suitable for the active area of 21 mm in diameter (7-hole), may not be appropriate for the 18mm active area (IOM open face).  “Point” calibration sources should be avoided.</a:t>
            </a:r>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22</a:t>
            </a:fld>
            <a:endParaRPr lang="en-GB"/>
          </a:p>
        </p:txBody>
      </p:sp>
    </p:spTree>
    <p:extLst>
      <p:ext uri="{BB962C8B-B14F-4D97-AF65-F5344CB8AC3E}">
        <p14:creationId xmlns:p14="http://schemas.microsoft.com/office/powerpoint/2010/main" val="5809306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 general summary of the process of the monitoring of airborne dusts: sampling </a:t>
            </a:r>
            <a:r>
              <a:rPr lang="en-US" altLang="en-US" dirty="0">
                <a:sym typeface="Wingdings" pitchFamily="2" charset="2"/>
              </a:rPr>
              <a:t> weighting  gross alpha counting  data processing</a:t>
            </a:r>
            <a:endParaRPr lang="en-US" altLang="en-US" dirty="0"/>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23</a:t>
            </a:fld>
            <a:endParaRPr lang="en-GB"/>
          </a:p>
        </p:txBody>
      </p:sp>
    </p:spTree>
    <p:extLst>
      <p:ext uri="{BB962C8B-B14F-4D97-AF65-F5344CB8AC3E}">
        <p14:creationId xmlns:p14="http://schemas.microsoft.com/office/powerpoint/2010/main" val="24858252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If you see dust then it is too dusty already!!!</a:t>
            </a:r>
          </a:p>
          <a:p>
            <a:r>
              <a:rPr lang="en-AU" dirty="0"/>
              <a:t>However, monitoring should</a:t>
            </a:r>
            <a:r>
              <a:rPr lang="en-AU" baseline="0" dirty="0"/>
              <a:t> be done on the truck driver – also any other workers</a:t>
            </a:r>
            <a:endParaRPr lang="en-AU" dirty="0"/>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24</a:t>
            </a:fld>
            <a:endParaRPr lang="en-GB"/>
          </a:p>
        </p:txBody>
      </p:sp>
    </p:spTree>
    <p:extLst>
      <p:ext uri="{BB962C8B-B14F-4D97-AF65-F5344CB8AC3E}">
        <p14:creationId xmlns:p14="http://schemas.microsoft.com/office/powerpoint/2010/main" val="448683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AU" altLang="en-US" sz="1200" dirty="0"/>
              <a:t>On the left – high-volume (70 m3/hour) dust sampler, typically lugged in into a power point.  Where the power not available a diesel generator is typically used.</a:t>
            </a:r>
          </a:p>
          <a:p>
            <a:pPr>
              <a:lnSpc>
                <a:spcPct val="80000"/>
              </a:lnSpc>
            </a:pPr>
            <a:r>
              <a:rPr lang="en-AU" altLang="en-US" sz="1200" dirty="0"/>
              <a:t>Right: another form of</a:t>
            </a:r>
            <a:r>
              <a:rPr lang="en-AU" altLang="en-US" sz="1200" baseline="0" dirty="0"/>
              <a:t> dust measuring – dust deposition – dust falls into jar, which can be analysed at a later stage</a:t>
            </a:r>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25</a:t>
            </a:fld>
            <a:endParaRPr lang="en-GB"/>
          </a:p>
        </p:txBody>
      </p:sp>
    </p:spTree>
    <p:extLst>
      <p:ext uri="{BB962C8B-B14F-4D97-AF65-F5344CB8AC3E}">
        <p14:creationId xmlns:p14="http://schemas.microsoft.com/office/powerpoint/2010/main" val="3874826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Grab</a:t>
            </a:r>
            <a:r>
              <a:rPr lang="en-AU" baseline="0" dirty="0"/>
              <a:t> sampling might give these results</a:t>
            </a:r>
            <a:endParaRPr lang="en-AU" dirty="0"/>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28</a:t>
            </a:fld>
            <a:endParaRPr lang="en-GB"/>
          </a:p>
        </p:txBody>
      </p:sp>
    </p:spTree>
    <p:extLst>
      <p:ext uri="{BB962C8B-B14F-4D97-AF65-F5344CB8AC3E}">
        <p14:creationId xmlns:p14="http://schemas.microsoft.com/office/powerpoint/2010/main" val="3530391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t>But, this is what is happening in real time</a:t>
            </a:r>
          </a:p>
          <a:p>
            <a:endParaRPr lang="en-GB"/>
          </a:p>
        </p:txBody>
      </p:sp>
      <p:sp>
        <p:nvSpPr>
          <p:cNvPr id="4" name="Slide Number Placeholder 3"/>
          <p:cNvSpPr>
            <a:spLocks noGrp="1"/>
          </p:cNvSpPr>
          <p:nvPr>
            <p:ph type="sldNum" sz="quarter" idx="5"/>
          </p:nvPr>
        </p:nvSpPr>
        <p:spPr/>
        <p:txBody>
          <a:bodyPr/>
          <a:lstStyle/>
          <a:p>
            <a:fld id="{7EDA1F98-3F4A-4F36-AF23-19660602838E}" type="slidenum">
              <a:rPr lang="en-GB" smtClean="0"/>
              <a:t>29</a:t>
            </a:fld>
            <a:endParaRPr lang="en-GB"/>
          </a:p>
        </p:txBody>
      </p:sp>
    </p:spTree>
    <p:extLst>
      <p:ext uri="{BB962C8B-B14F-4D97-AF65-F5344CB8AC3E}">
        <p14:creationId xmlns:p14="http://schemas.microsoft.com/office/powerpoint/2010/main" val="2868681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2"/>
            <a:r>
              <a:rPr lang="en-ZA" altLang="en-US" sz="2800" dirty="0">
                <a:latin typeface="Calibri" pitchFamily="34" charset="0"/>
              </a:rPr>
              <a:t>Ensure</a:t>
            </a:r>
            <a:r>
              <a:rPr lang="en-ZA" altLang="en-US" sz="2800" baseline="0" dirty="0">
                <a:latin typeface="Calibri" pitchFamily="34" charset="0"/>
              </a:rPr>
              <a:t> the calibration of the instrument and the units that it is reading</a:t>
            </a:r>
            <a:endParaRPr lang="en-ZA" altLang="en-US" sz="2800" dirty="0">
              <a:latin typeface="Calibri" pitchFamily="34" charset="0"/>
            </a:endParaRPr>
          </a:p>
          <a:p>
            <a:endParaRPr lang="en-ZA" altLang="en-US" sz="2800" dirty="0">
              <a:latin typeface="Calibri" pitchFamily="34" charset="0"/>
            </a:endParaRPr>
          </a:p>
          <a:p>
            <a:r>
              <a:rPr lang="en-ZA" altLang="en-US" sz="2800" dirty="0">
                <a:latin typeface="Calibri" pitchFamily="34" charset="0"/>
              </a:rPr>
              <a:t>High sensitive meters</a:t>
            </a:r>
            <a:r>
              <a:rPr lang="en-ZA" altLang="en-US" sz="2800" baseline="0" dirty="0">
                <a:latin typeface="Calibri" pitchFamily="34" charset="0"/>
              </a:rPr>
              <a:t> are good for baseline surveys (</a:t>
            </a:r>
            <a:r>
              <a:rPr lang="en-ZA" altLang="en-US" sz="2800" baseline="0" dirty="0" err="1">
                <a:latin typeface="Calibri" pitchFamily="34" charset="0"/>
              </a:rPr>
              <a:t>ie</a:t>
            </a:r>
            <a:r>
              <a:rPr lang="en-ZA" altLang="en-US" sz="2800" baseline="0" dirty="0">
                <a:latin typeface="Calibri" pitchFamily="34" charset="0"/>
              </a:rPr>
              <a:t>; for measuring background levels)</a:t>
            </a:r>
            <a:endParaRPr lang="en-US" altLang="en-US" dirty="0"/>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8</a:t>
            </a:fld>
            <a:endParaRPr lang="en-GB"/>
          </a:p>
        </p:txBody>
      </p:sp>
    </p:spTree>
    <p:extLst>
      <p:ext uri="{BB962C8B-B14F-4D97-AF65-F5344CB8AC3E}">
        <p14:creationId xmlns:p14="http://schemas.microsoft.com/office/powerpoint/2010/main" val="2644132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Before attempting to make a radiation measurement it is essential for the user to be completely familiar with the features and controls of the instrument.</a:t>
            </a:r>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11</a:t>
            </a:fld>
            <a:endParaRPr lang="en-GB"/>
          </a:p>
        </p:txBody>
      </p:sp>
    </p:spTree>
    <p:extLst>
      <p:ext uri="{BB962C8B-B14F-4D97-AF65-F5344CB8AC3E}">
        <p14:creationId xmlns:p14="http://schemas.microsoft.com/office/powerpoint/2010/main" val="1696778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There are digital meters, they are also quite rugged and are preferable to </a:t>
            </a:r>
            <a:r>
              <a:rPr lang="en-GB" altLang="en-US" dirty="0" err="1"/>
              <a:t>analog</a:t>
            </a:r>
            <a:r>
              <a:rPr lang="en-GB" altLang="en-US" dirty="0"/>
              <a:t> ones due to the fact that the reading is typically an average over a certain period of time (usually 30 seconds) – instead of instantaneous reading from an </a:t>
            </a:r>
            <a:r>
              <a:rPr lang="en-GB" altLang="en-US" dirty="0" err="1"/>
              <a:t>analog</a:t>
            </a:r>
            <a:r>
              <a:rPr lang="en-GB" altLang="en-US" dirty="0"/>
              <a:t> monitor.  Some of these types of monitors could also be coupled with a GPS receiver for the purposes of recording exact survey locations.</a:t>
            </a:r>
          </a:p>
          <a:p>
            <a:pPr eaLnBrk="1" hangingPunct="1"/>
            <a:r>
              <a:rPr lang="en-GB" altLang="en-US" dirty="0"/>
              <a:t>On the right – a portable gamma-spectrometer.  This monitor is typically used in nuclear security applications, but can also detect natural radioisotopes in relatively significant concentrations</a:t>
            </a:r>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12</a:t>
            </a:fld>
            <a:endParaRPr lang="en-GB"/>
          </a:p>
        </p:txBody>
      </p:sp>
    </p:spTree>
    <p:extLst>
      <p:ext uri="{BB962C8B-B14F-4D97-AF65-F5344CB8AC3E}">
        <p14:creationId xmlns:p14="http://schemas.microsoft.com/office/powerpoint/2010/main" val="2809784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Self-explanatory, with the note about the watch: whilst looking good may not be very accurate, particularly at low exposure levels.</a:t>
            </a:r>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14</a:t>
            </a:fld>
            <a:endParaRPr lang="en-GB"/>
          </a:p>
        </p:txBody>
      </p:sp>
    </p:spTree>
    <p:extLst>
      <p:ext uri="{BB962C8B-B14F-4D97-AF65-F5344CB8AC3E}">
        <p14:creationId xmlns:p14="http://schemas.microsoft.com/office/powerpoint/2010/main" val="1967831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80000"/>
              </a:lnSpc>
            </a:pPr>
            <a:r>
              <a:rPr lang="en-GB" altLang="en-US" sz="1200" dirty="0"/>
              <a:t>Airborne contamination can occur wherever dry materials are handled. Dry process activities can result in the generation of radioactive aerosols. Ores and process materials can contain non-equilibrium mixtures of radionuclides of the uranium and thorium decay chains.</a:t>
            </a:r>
          </a:p>
          <a:p>
            <a:pPr algn="just" eaLnBrk="1" hangingPunct="1">
              <a:lnSpc>
                <a:spcPct val="80000"/>
              </a:lnSpc>
            </a:pPr>
            <a:r>
              <a:rPr lang="en-GB" altLang="en-US" sz="1200" dirty="0"/>
              <a:t>Radioactive aerosols are assessed using active sampling methods. Both workplace and personal monitoring may be required. The counting and analysis of the filter samples needs to be done with care, due to the variety of radionuclide mixtures that can be found in the ores, feed, waste and product materials.</a:t>
            </a:r>
          </a:p>
          <a:p>
            <a:pPr algn="just" eaLnBrk="1" hangingPunct="1">
              <a:lnSpc>
                <a:spcPct val="80000"/>
              </a:lnSpc>
            </a:pPr>
            <a:r>
              <a:rPr lang="en-GB" altLang="en-US" sz="1200" dirty="0"/>
              <a:t>Consideration of the need for monitoring of workers’ exposure to dust should take into account the working conditions, individual working patterns and tasks, the likely doses, and any action levels specified by the regulatory body. Airborne dust monitoring is the method generally used in mines and raw materials processing facilities, and should be performed regularly whenever there is a possibility of receiving significant doses from the inhalation of dust. In deciding on the frequency of this monitoring, the concentrations of radioactive dust, its size distribution and the potential for its inhalation should be taken into account. The monitoring programme for radioactive dust should be described in the local operating instructions. The exposure levels predicted from dust activity concentrations will be a key factor in deciding the nature and extent of any individual monitoring programme necessary</a:t>
            </a:r>
            <a:r>
              <a:rPr lang="en-US" altLang="en-US" sz="1200" dirty="0"/>
              <a:t>.</a:t>
            </a:r>
            <a:r>
              <a:rPr lang="en-GB" altLang="en-US" sz="1200" dirty="0"/>
              <a:t> Intakes are calculated by integrating airborne dust concentrations over time and multiplying by the breathing rate (generally taken to be 1.2 m</a:t>
            </a:r>
            <a:r>
              <a:rPr lang="en-GB" altLang="en-US" sz="1200" baseline="30000" dirty="0"/>
              <a:t>3</a:t>
            </a:r>
            <a:r>
              <a:rPr lang="en-GB" altLang="en-US" sz="1200" dirty="0"/>
              <a:t>/h) and occupancy time (in hours).</a:t>
            </a:r>
          </a:p>
          <a:p>
            <a:pPr eaLnBrk="1" hangingPunct="1">
              <a:lnSpc>
                <a:spcPct val="80000"/>
              </a:lnSpc>
            </a:pPr>
            <a:r>
              <a:rPr lang="en-GB" altLang="en-US" sz="1200" dirty="0"/>
              <a:t>Airborne contamination meters are used to detect radioactive aerosols which may be present within the atmosphere. These may be dispersion aerosols (dusts), condensation aerosols (smoke) or liquid aerosols (mists). The instruments used normally draw potentially contaminated air at a constant rate through a filter. The instrument may then be capable of detecting the accumulated radioactive material on the filter or the filter may need to be assessed elsewhere.</a:t>
            </a:r>
          </a:p>
          <a:p>
            <a:pPr eaLnBrk="1" hangingPunct="1">
              <a:lnSpc>
                <a:spcPct val="80000"/>
              </a:lnSpc>
            </a:pPr>
            <a:r>
              <a:rPr lang="en-GB" altLang="en-US" sz="1200" dirty="0"/>
              <a:t>Gas monitors contain a radiation detector and continuously sample the air directly to measure the presence of radioactive gases. The contaminant must be identified in order to determine the activity concentration in Becquerel's per cubic metre (</a:t>
            </a:r>
            <a:r>
              <a:rPr lang="en-GB" altLang="en-US" sz="1200" dirty="0" err="1"/>
              <a:t>Bq·m</a:t>
            </a:r>
            <a:r>
              <a:rPr lang="en-GB" altLang="en-US" sz="1200" dirty="0"/>
              <a:t>–3). Airborne contamination meters and gas monitors may be used to assess airborne contamination in the workplace. Personal air samplers (PAS) are used to monitor the often more significant hazard within the breathing zone of an individual worker. These instruments are often passive devices which do not provide immediate results. They only provide retrospective assessments of the working conditions but may also provide estimates of intakes. Instruments that are capable of detecting the radionuclide may be used as active devices to provide an alarm signal when the airborne radioactivity concentration reaches a pre-set value.</a:t>
            </a:r>
          </a:p>
          <a:p>
            <a:pPr eaLnBrk="1" hangingPunct="1">
              <a:lnSpc>
                <a:spcPct val="80000"/>
              </a:lnSpc>
            </a:pPr>
            <a:r>
              <a:rPr lang="hu-HU" altLang="en-US" sz="1200" dirty="0"/>
              <a:t>The </a:t>
            </a:r>
            <a:r>
              <a:rPr lang="hu-HU" altLang="en-US" sz="1200" i="1" dirty="0"/>
              <a:t>aerodynamic diameter</a:t>
            </a:r>
            <a:r>
              <a:rPr lang="hu-HU" altLang="en-US" sz="1200" dirty="0"/>
              <a:t> of an airborne particle is the diameter that a sphere of unit density would need to have in order to have the same terminal velocity when settling in air as the particle of interest. </a:t>
            </a:r>
          </a:p>
          <a:p>
            <a:pPr eaLnBrk="1" hangingPunct="1">
              <a:lnSpc>
                <a:spcPct val="80000"/>
              </a:lnSpc>
            </a:pPr>
            <a:r>
              <a:rPr lang="en-US" altLang="en-US" sz="1200" dirty="0"/>
              <a:t>Too much dust  (high self absorption and loss of sample) </a:t>
            </a:r>
          </a:p>
          <a:p>
            <a:pPr eaLnBrk="1" hangingPunct="1">
              <a:lnSpc>
                <a:spcPct val="80000"/>
              </a:lnSpc>
            </a:pPr>
            <a:r>
              <a:rPr lang="en-US" altLang="en-US" sz="1200" dirty="0"/>
              <a:t>Unsure of composition of the dust (ore dust totally different from product dust – Tailings dust) </a:t>
            </a:r>
          </a:p>
          <a:p>
            <a:pPr eaLnBrk="1" hangingPunct="1">
              <a:lnSpc>
                <a:spcPct val="80000"/>
              </a:lnSpc>
            </a:pPr>
            <a:r>
              <a:rPr lang="en-US" altLang="en-US" sz="1200" dirty="0"/>
              <a:t>PAS not being worn or deliberately being placed in unrepresentative air</a:t>
            </a:r>
          </a:p>
          <a:p>
            <a:pPr eaLnBrk="1" hangingPunct="1">
              <a:lnSpc>
                <a:spcPct val="80000"/>
              </a:lnSpc>
            </a:pPr>
            <a:r>
              <a:rPr lang="en-US" altLang="en-US" sz="1200" dirty="0"/>
              <a:t>Area samplers not picking up the </a:t>
            </a:r>
            <a:r>
              <a:rPr lang="ja-JP" altLang="en-US" sz="1200" dirty="0"/>
              <a:t>“</a:t>
            </a:r>
            <a:r>
              <a:rPr lang="en-US" altLang="ja-JP" sz="1200" dirty="0"/>
              <a:t>real</a:t>
            </a:r>
            <a:r>
              <a:rPr lang="ja-JP" altLang="en-US" sz="1200" dirty="0"/>
              <a:t>”</a:t>
            </a:r>
            <a:r>
              <a:rPr lang="en-US" altLang="ja-JP" sz="1200" dirty="0"/>
              <a:t> dust</a:t>
            </a:r>
          </a:p>
          <a:p>
            <a:pPr eaLnBrk="1" hangingPunct="1">
              <a:lnSpc>
                <a:spcPct val="80000"/>
              </a:lnSpc>
            </a:pPr>
            <a:r>
              <a:rPr lang="en-US" altLang="en-US" sz="1200" dirty="0"/>
              <a:t>Time of use changed or incorrect</a:t>
            </a:r>
          </a:p>
          <a:p>
            <a:pPr eaLnBrk="1" hangingPunct="1">
              <a:lnSpc>
                <a:spcPct val="80000"/>
              </a:lnSpc>
            </a:pPr>
            <a:r>
              <a:rPr lang="en-US" altLang="en-US" sz="1200" dirty="0"/>
              <a:t>Loss or damage</a:t>
            </a:r>
          </a:p>
          <a:p>
            <a:pPr eaLnBrk="1" hangingPunct="1">
              <a:lnSpc>
                <a:spcPct val="80000"/>
              </a:lnSpc>
            </a:pPr>
            <a:r>
              <a:rPr lang="en-US" altLang="en-US" sz="1200" dirty="0"/>
              <a:t>Battery failure</a:t>
            </a:r>
          </a:p>
          <a:p>
            <a:pPr eaLnBrk="1" hangingPunct="1">
              <a:lnSpc>
                <a:spcPct val="80000"/>
              </a:lnSpc>
            </a:pPr>
            <a:r>
              <a:rPr lang="en-US" altLang="en-US" sz="1200" i="1" dirty="0">
                <a:sym typeface="Wingdings" pitchFamily="2" charset="2"/>
              </a:rPr>
              <a:t> Note on the difference between personal monitoring data (work practices of a particular employee) and positional monitoring data (operational conditions in the working area)</a:t>
            </a:r>
            <a:endParaRPr lang="en-GB" altLang="en-US" sz="1200" i="1" dirty="0"/>
          </a:p>
          <a:p>
            <a:pPr algn="just" eaLnBrk="1" hangingPunct="1">
              <a:lnSpc>
                <a:spcPct val="80000"/>
              </a:lnSpc>
            </a:pPr>
            <a:r>
              <a:rPr lang="en-US" altLang="en-US" sz="1200" b="1" dirty="0"/>
              <a:t>Instructions for the lecturer/trainer</a:t>
            </a:r>
          </a:p>
          <a:p>
            <a:pPr eaLnBrk="1" hangingPunct="1">
              <a:lnSpc>
                <a:spcPct val="80000"/>
              </a:lnSpc>
            </a:pPr>
            <a:r>
              <a:rPr lang="en-US" altLang="en-US" sz="1200" i="1" dirty="0"/>
              <a:t>Emphasize that the extent of the dust monitoring program requires to be related to the dust potential, its variability and the projected exposure levels.</a:t>
            </a:r>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15</a:t>
            </a:fld>
            <a:endParaRPr lang="en-GB"/>
          </a:p>
        </p:txBody>
      </p:sp>
    </p:spTree>
    <p:extLst>
      <p:ext uri="{BB962C8B-B14F-4D97-AF65-F5344CB8AC3E}">
        <p14:creationId xmlns:p14="http://schemas.microsoft.com/office/powerpoint/2010/main" val="197797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a:ea typeface="+mn-ea"/>
                <a:cs typeface="+mn-cs"/>
              </a:rPr>
              <a:t>Correct position is at breathing height, in work area</a:t>
            </a:r>
          </a:p>
          <a:p>
            <a:pPr eaLnBrk="1" hangingPunct="1">
              <a:defRPr/>
            </a:pPr>
            <a:endParaRPr lang="en-US" dirty="0">
              <a:ea typeface="+mn-ea"/>
              <a:cs typeface="+mn-cs"/>
            </a:endParaRPr>
          </a:p>
          <a:p>
            <a:pPr eaLnBrk="1" hangingPunct="1">
              <a:defRPr/>
            </a:pPr>
            <a:r>
              <a:rPr lang="en-US" dirty="0">
                <a:ea typeface="+mn-ea"/>
                <a:cs typeface="+mn-cs"/>
              </a:rPr>
              <a:t>Incorrect is on floor</a:t>
            </a:r>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17</a:t>
            </a:fld>
            <a:endParaRPr lang="en-GB"/>
          </a:p>
        </p:txBody>
      </p:sp>
    </p:spTree>
    <p:extLst>
      <p:ext uri="{BB962C8B-B14F-4D97-AF65-F5344CB8AC3E}">
        <p14:creationId xmlns:p14="http://schemas.microsoft.com/office/powerpoint/2010/main" val="194839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70000"/>
              </a:lnSpc>
            </a:pPr>
            <a:r>
              <a:rPr lang="en-GB" altLang="en-US" sz="700" noProof="1"/>
              <a:t>Average values of radionuclide concentrations in the workplace air can be measured using static air samplers, which collect radioactive materials from air flowing through the instrument at a prescribed flow rate for a known period of time. These flow rates should be carefully calibrated. A fixed position impactor should be positioned at around 1.5 m from the ground, at the site where occupational exposures may occur. The measured values of interest, however, apply only at the site of sampling, and may differ from that in the breathing zone of the worker by up to an order of magnitude. Moreover, static sampling data usually contain no information on chemical form or particle size, and may cover periods when the worker was not present. For these reasons, static air monitoring is commonly used only to provide information on workplace conditions or to assist in interpreting the results of individual monitoring, but, except for radon, is rarely used to estimate intakes. In setting up static sampling procedures, the sampling time should be determined in such a way as to avoid excessive saturation at any of the sampling stages.</a:t>
            </a:r>
            <a:endParaRPr lang="en-US" altLang="en-US" sz="700" dirty="0"/>
          </a:p>
          <a:p>
            <a:pPr eaLnBrk="1" hangingPunct="1">
              <a:lnSpc>
                <a:spcPct val="70000"/>
              </a:lnSpc>
            </a:pPr>
            <a:r>
              <a:rPr lang="en-US" altLang="en-US" sz="700" noProof="1"/>
              <a:t> Moreover, static sampling data usually contain no information on chemical form or particle size, and may cover periods when the worker was not present. For these reasons, static air monitoring is commonly used only to provide information on workplace conditions or to assist in interpreting the results of individual monitoring, but, except for radon, is rarely used to estimate intakes. In setting up static sampling procedures, the sampling time should be determined in such a way as to avoid excessive saturation at any of the sampling stages.</a:t>
            </a:r>
            <a:endParaRPr lang="en-GB" altLang="en-US" sz="700" dirty="0"/>
          </a:p>
          <a:p>
            <a:pPr eaLnBrk="1" hangingPunct="1">
              <a:lnSpc>
                <a:spcPct val="70000"/>
              </a:lnSpc>
            </a:pPr>
            <a:r>
              <a:rPr lang="en-US" altLang="en-US" sz="700" dirty="0"/>
              <a:t>Area Monitoring</a:t>
            </a:r>
          </a:p>
          <a:p>
            <a:pPr lvl="1" eaLnBrk="1" hangingPunct="1">
              <a:lnSpc>
                <a:spcPct val="70000"/>
              </a:lnSpc>
            </a:pPr>
            <a:r>
              <a:rPr lang="en-US" altLang="en-US" sz="800" dirty="0"/>
              <a:t>Use medium volume air samplers (~30 L/min) to sample the air in a region representative of a work place</a:t>
            </a:r>
          </a:p>
          <a:p>
            <a:pPr lvl="1" eaLnBrk="1" hangingPunct="1">
              <a:lnSpc>
                <a:spcPct val="70000"/>
              </a:lnSpc>
            </a:pPr>
            <a:r>
              <a:rPr lang="en-US" altLang="en-US" sz="800" dirty="0"/>
              <a:t>Collect the dust on a filter paper (~50 mm) </a:t>
            </a:r>
          </a:p>
          <a:p>
            <a:pPr lvl="1" eaLnBrk="1" hangingPunct="1">
              <a:lnSpc>
                <a:spcPct val="70000"/>
              </a:lnSpc>
            </a:pPr>
            <a:r>
              <a:rPr lang="en-US" altLang="en-US" sz="800" dirty="0"/>
              <a:t>Measure the radionuclides by gross alpha (sometimes radiochemical analysis)</a:t>
            </a:r>
          </a:p>
          <a:p>
            <a:pPr lvl="1" eaLnBrk="1" hangingPunct="1">
              <a:lnSpc>
                <a:spcPct val="70000"/>
              </a:lnSpc>
            </a:pPr>
            <a:r>
              <a:rPr lang="en-US" altLang="en-US" sz="800" dirty="0"/>
              <a:t>Use a default ratio of radionuclides to determine the relative contributions of radionuclides</a:t>
            </a:r>
          </a:p>
          <a:p>
            <a:pPr eaLnBrk="1" hangingPunct="1">
              <a:lnSpc>
                <a:spcPct val="70000"/>
              </a:lnSpc>
            </a:pPr>
            <a:r>
              <a:rPr lang="en-GB" altLang="en-US" sz="700" dirty="0"/>
              <a:t>---------------------------------</a:t>
            </a:r>
          </a:p>
          <a:p>
            <a:pPr eaLnBrk="1" hangingPunct="1">
              <a:lnSpc>
                <a:spcPct val="80000"/>
              </a:lnSpc>
            </a:pPr>
            <a:r>
              <a:rPr lang="en-GB" altLang="en-US" sz="800" noProof="1"/>
              <a:t>Personal air sampling is a form of individual monitoring whereby samples of airborne activity in the breathing zone of the worker are collected using self‑powered equipment wom or carried by the worker. The sampler flow rates must be carefully calibrated particularly as intakes estimated by personal air sampling may result in assigned doses. Because activity concentrations can vary by an order of magnitude or more within short distances of the worker, particularly where the worker's own activities lead to resuspension of surface materials, personal air sampling can provide a much more reliable basis for estimating intake than static air monitoring. Moreover, personal air samplers (PASs) can be wom under some forms of protective equipment, and can thus be used to check on the adequacy of protective measures.</a:t>
            </a:r>
          </a:p>
          <a:p>
            <a:pPr eaLnBrk="1" hangingPunct="1">
              <a:lnSpc>
                <a:spcPct val="80000"/>
              </a:lnSpc>
            </a:pPr>
            <a:r>
              <a:rPr lang="en-GB" altLang="en-US" sz="800" noProof="1"/>
              <a:t>Some types of personal air samplers prevent particles of non‑respirable size from reaching the collection medium. In addition, personal cascade impactors provide information on determining particle size distributions. However, the determinations of chemical form and solubility characteristics require separate analyses. Personal air sampling data, together with reasonable assumptions on such factors as chemical form, particle size and breathing rates, are now commonly used to estimate intakes of radionuclides which are difficult to assess by other techniques. PASs are also useful for providing assurance at the end of a potential exposure period that unexpected intakes by inhalation are unlikely to have occurred. It should be noted, however, that this may not be reliable for high specific activity particles ('hot particles'), where the sample collected may not be representative of the activity inhaled.</a:t>
            </a:r>
            <a:endParaRPr lang="en-US" altLang="en-US" sz="800" dirty="0"/>
          </a:p>
          <a:p>
            <a:pPr eaLnBrk="1" hangingPunct="1">
              <a:lnSpc>
                <a:spcPct val="80000"/>
              </a:lnSpc>
            </a:pPr>
            <a:r>
              <a:rPr lang="en-US" altLang="en-US" sz="800" dirty="0"/>
              <a:t>Personal Air Sampling</a:t>
            </a:r>
          </a:p>
          <a:p>
            <a:pPr lvl="1" eaLnBrk="1" hangingPunct="1">
              <a:lnSpc>
                <a:spcPct val="80000"/>
              </a:lnSpc>
            </a:pPr>
            <a:r>
              <a:rPr lang="en-US" altLang="en-US" sz="1000" dirty="0"/>
              <a:t>Small volume air samplers (2-5 L/min) worn on the person sampling air representative of the breathing air</a:t>
            </a:r>
          </a:p>
          <a:p>
            <a:pPr lvl="1" eaLnBrk="1" hangingPunct="1">
              <a:lnSpc>
                <a:spcPct val="80000"/>
              </a:lnSpc>
            </a:pPr>
            <a:r>
              <a:rPr lang="en-US" altLang="en-US" sz="1000" dirty="0"/>
              <a:t>Small filter papers (15 – 37 mm)</a:t>
            </a:r>
          </a:p>
          <a:p>
            <a:pPr lvl="1" eaLnBrk="1" hangingPunct="1">
              <a:lnSpc>
                <a:spcPct val="80000"/>
              </a:lnSpc>
            </a:pPr>
            <a:r>
              <a:rPr lang="en-US" altLang="en-US" sz="1000" dirty="0"/>
              <a:t>Measured by gross alpha</a:t>
            </a:r>
          </a:p>
          <a:p>
            <a:pPr lvl="1" eaLnBrk="1" hangingPunct="1">
              <a:lnSpc>
                <a:spcPct val="80000"/>
              </a:lnSpc>
            </a:pPr>
            <a:r>
              <a:rPr lang="en-US" altLang="en-US" sz="1000" dirty="0"/>
              <a:t>Sometimes convert weight into activity but ONLY if a proven relationship  </a:t>
            </a:r>
            <a:r>
              <a:rPr lang="en-US" altLang="en-US" sz="1000" b="1" noProof="1">
                <a:sym typeface="Wingdings" pitchFamily="2" charset="2"/>
              </a:rPr>
              <a:t></a:t>
            </a:r>
            <a:r>
              <a:rPr lang="en-US" altLang="en-US" sz="1000" b="1" noProof="1"/>
              <a:t>Note on conversion: cannot be used for plants treating monazite in any form: monazite is softer than other heavy mineral sands and its concentration in the dust may be about 30 times higher than its content in the concentrate being treated</a:t>
            </a:r>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18</a:t>
            </a:fld>
            <a:endParaRPr lang="en-GB"/>
          </a:p>
        </p:txBody>
      </p:sp>
    </p:spTree>
    <p:extLst>
      <p:ext uri="{BB962C8B-B14F-4D97-AF65-F5344CB8AC3E}">
        <p14:creationId xmlns:p14="http://schemas.microsoft.com/office/powerpoint/2010/main" val="25211846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AU" altLang="en-US" sz="1200" dirty="0"/>
              <a:t>Self-explanatory:</a:t>
            </a:r>
          </a:p>
          <a:p>
            <a:pPr>
              <a:lnSpc>
                <a:spcPct val="80000"/>
              </a:lnSpc>
            </a:pPr>
            <a:r>
              <a:rPr lang="en-AU" altLang="en-US" sz="1200" dirty="0"/>
              <a:t>Gross alpha counters (some can be used for beta counting as well)</a:t>
            </a:r>
          </a:p>
          <a:p>
            <a:endParaRPr lang="en-GB" dirty="0"/>
          </a:p>
        </p:txBody>
      </p:sp>
      <p:sp>
        <p:nvSpPr>
          <p:cNvPr id="4" name="Slide Number Placeholder 3"/>
          <p:cNvSpPr>
            <a:spLocks noGrp="1"/>
          </p:cNvSpPr>
          <p:nvPr>
            <p:ph type="sldNum" sz="quarter" idx="5"/>
          </p:nvPr>
        </p:nvSpPr>
        <p:spPr/>
        <p:txBody>
          <a:bodyPr/>
          <a:lstStyle/>
          <a:p>
            <a:fld id="{7EDA1F98-3F4A-4F36-AF23-19660602838E}" type="slidenum">
              <a:rPr lang="en-GB" smtClean="0"/>
              <a:t>20</a:t>
            </a:fld>
            <a:endParaRPr lang="en-GB"/>
          </a:p>
        </p:txBody>
      </p:sp>
    </p:spTree>
    <p:extLst>
      <p:ext uri="{BB962C8B-B14F-4D97-AF65-F5344CB8AC3E}">
        <p14:creationId xmlns:p14="http://schemas.microsoft.com/office/powerpoint/2010/main" val="42656362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323528" y="1772816"/>
            <a:ext cx="8568953" cy="1080120"/>
          </a:xfrm>
        </p:spPr>
        <p:txBody>
          <a:bodyPr/>
          <a:lstStyle>
            <a:lvl1pPr algn="l">
              <a:defRPr>
                <a:solidFill>
                  <a:schemeClr val="bg1"/>
                </a:solidFill>
              </a:defRPr>
            </a:lvl1pPr>
          </a:lstStyle>
          <a:p>
            <a:r>
              <a:rPr lang="en-US"/>
              <a:t>Click to edit Master title style</a:t>
            </a:r>
            <a:endParaRPr lang="en-GB" dirty="0"/>
          </a:p>
        </p:txBody>
      </p:sp>
      <p:sp>
        <p:nvSpPr>
          <p:cNvPr id="3" name="Subtitle 2"/>
          <p:cNvSpPr>
            <a:spLocks noGrp="1"/>
          </p:cNvSpPr>
          <p:nvPr>
            <p:ph type="subTitle" idx="1"/>
          </p:nvPr>
        </p:nvSpPr>
        <p:spPr>
          <a:xfrm>
            <a:off x="323528" y="3573016"/>
            <a:ext cx="8568953" cy="1608584"/>
          </a:xfrm>
        </p:spPr>
        <p:txBody>
          <a:bodyPr>
            <a:normAutofit/>
          </a:bodyPr>
          <a:lstStyle>
            <a:lvl1pPr marL="0" indent="0" algn="l">
              <a:buNone/>
              <a:defRPr sz="2800" b="1">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2050" name="Picture 2" descr="\\iaea.org\Secretariat\MTCD\PublishingCurrent\2017\IAEA\17-42841_LOGO_IAEA_update\Design\Presentation_IAEA\IAEA_Logo_E_horizontal_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370" y="260648"/>
            <a:ext cx="2460431" cy="542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5261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2"/>
                </a:solidFill>
              </a:defRPr>
            </a:lvl1pPr>
          </a:lstStyle>
          <a:p>
            <a:r>
              <a:rPr lang="en-US"/>
              <a:t>Click to edit Master title style</a:t>
            </a:r>
            <a:endParaRPr lang="en-GB" dirty="0"/>
          </a:p>
        </p:txBody>
      </p:sp>
      <p:sp>
        <p:nvSpPr>
          <p:cNvPr id="3" name="Picture Placeholder 2"/>
          <p:cNvSpPr>
            <a:spLocks noGrp="1"/>
          </p:cNvSpPr>
          <p:nvPr>
            <p:ph type="pic" idx="1"/>
          </p:nvPr>
        </p:nvSpPr>
        <p:spPr>
          <a:xfrm>
            <a:off x="1792288" y="1124745"/>
            <a:ext cx="5486400" cy="360283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rgbClr val="000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Date Placeholder 13"/>
          <p:cNvSpPr>
            <a:spLocks noGrp="1"/>
          </p:cNvSpPr>
          <p:nvPr>
            <p:ph type="dt" sz="half" idx="10"/>
          </p:nvPr>
        </p:nvSpPr>
        <p:spPr/>
        <p:txBody>
          <a:bodyPr/>
          <a:lstStyle/>
          <a:p>
            <a:fld id="{04D3DF08-F530-43C4-8195-A00DC1AC090E}"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7ED04321-8A8B-44B4-8743-6CB0A28EB4CE}" type="slidenum">
              <a:rPr lang="en-GB" smtClean="0"/>
              <a:t>‹#›</a:t>
            </a:fld>
            <a:endParaRPr lang="en-GB"/>
          </a:p>
        </p:txBody>
      </p:sp>
    </p:spTree>
    <p:extLst>
      <p:ext uri="{BB962C8B-B14F-4D97-AF65-F5344CB8AC3E}">
        <p14:creationId xmlns:p14="http://schemas.microsoft.com/office/powerpoint/2010/main" val="2777211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Date Placeholder 12"/>
          <p:cNvSpPr>
            <a:spLocks noGrp="1"/>
          </p:cNvSpPr>
          <p:nvPr>
            <p:ph type="dt" sz="half" idx="10"/>
          </p:nvPr>
        </p:nvSpPr>
        <p:spPr/>
        <p:txBody>
          <a:bodyPr/>
          <a:lstStyle/>
          <a:p>
            <a:fld id="{04D3DF08-F530-43C4-8195-A00DC1AC090E}"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7ED04321-8A8B-44B4-8743-6CB0A28EB4CE}" type="slidenum">
              <a:rPr lang="en-GB" smtClean="0"/>
              <a:t>‹#›</a:t>
            </a:fld>
            <a:endParaRPr lang="en-GB"/>
          </a:p>
        </p:txBody>
      </p:sp>
    </p:spTree>
    <p:extLst>
      <p:ext uri="{BB962C8B-B14F-4D97-AF65-F5344CB8AC3E}">
        <p14:creationId xmlns:p14="http://schemas.microsoft.com/office/powerpoint/2010/main" val="3128021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Date Placeholder 12"/>
          <p:cNvSpPr>
            <a:spLocks noGrp="1"/>
          </p:cNvSpPr>
          <p:nvPr>
            <p:ph type="dt" sz="half" idx="10"/>
          </p:nvPr>
        </p:nvSpPr>
        <p:spPr/>
        <p:txBody>
          <a:bodyPr/>
          <a:lstStyle/>
          <a:p>
            <a:fld id="{04D3DF08-F530-43C4-8195-A00DC1AC090E}"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7ED04321-8A8B-44B4-8743-6CB0A28EB4CE}" type="slidenum">
              <a:rPr lang="en-GB" smtClean="0"/>
              <a:t>‹#›</a:t>
            </a:fld>
            <a:endParaRPr lang="en-GB"/>
          </a:p>
        </p:txBody>
      </p:sp>
    </p:spTree>
    <p:extLst>
      <p:ext uri="{BB962C8B-B14F-4D97-AF65-F5344CB8AC3E}">
        <p14:creationId xmlns:p14="http://schemas.microsoft.com/office/powerpoint/2010/main" val="530077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p:spPr>
      </p:pic>
      <p:sp>
        <p:nvSpPr>
          <p:cNvPr id="4" name="Title 1"/>
          <p:cNvSpPr>
            <a:spLocks noGrp="1"/>
          </p:cNvSpPr>
          <p:nvPr>
            <p:ph type="ctrTitle"/>
          </p:nvPr>
        </p:nvSpPr>
        <p:spPr>
          <a:xfrm>
            <a:off x="323528" y="1772816"/>
            <a:ext cx="8568953" cy="1080120"/>
          </a:xfrm>
        </p:spPr>
        <p:txBody>
          <a:bodyPr/>
          <a:lstStyle>
            <a:lvl1pPr algn="l">
              <a:defRPr>
                <a:solidFill>
                  <a:schemeClr val="tx2"/>
                </a:solidFill>
              </a:defRPr>
            </a:lvl1pPr>
          </a:lstStyle>
          <a:p>
            <a:r>
              <a:rPr lang="en-US"/>
              <a:t>Click to edit Master title style</a:t>
            </a:r>
            <a:endParaRPr lang="en-GB" dirty="0"/>
          </a:p>
        </p:txBody>
      </p:sp>
      <p:sp>
        <p:nvSpPr>
          <p:cNvPr id="5" name="Subtitle 2"/>
          <p:cNvSpPr>
            <a:spLocks noGrp="1"/>
          </p:cNvSpPr>
          <p:nvPr>
            <p:ph type="subTitle" idx="1"/>
          </p:nvPr>
        </p:nvSpPr>
        <p:spPr>
          <a:xfrm>
            <a:off x="323528" y="3573016"/>
            <a:ext cx="8568953" cy="1608584"/>
          </a:xfrm>
        </p:spPr>
        <p:txBody>
          <a:bodyPr>
            <a:normAutofit/>
          </a:bodyPr>
          <a:lstStyle>
            <a:lvl1pPr marL="0" indent="0" algn="l">
              <a:buNone/>
              <a:defRPr sz="2800" b="1">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3074" name="Picture 2" descr="\\iaea.org\Secretariat\MTCD\PublishingCurrent\2017\IAEA\17-42841_LOGO_IAEA_update\Design\Presentation_IAEA\IAEA_Logo_E_horizontal_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370" y="247450"/>
            <a:ext cx="2520280" cy="555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3467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13" name="Date Placeholder 12"/>
          <p:cNvSpPr>
            <a:spLocks noGrp="1"/>
          </p:cNvSpPr>
          <p:nvPr>
            <p:ph type="dt" sz="half" idx="10"/>
          </p:nvPr>
        </p:nvSpPr>
        <p:spPr/>
        <p:txBody>
          <a:bodyPr/>
          <a:lstStyle/>
          <a:p>
            <a:fld id="{04D3DF08-F530-43C4-8195-A00DC1AC090E}"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7ED04321-8A8B-44B4-8743-6CB0A28EB4CE}" type="slidenum">
              <a:rPr lang="en-GB" smtClean="0"/>
              <a:t>‹#›</a:t>
            </a:fld>
            <a:endParaRPr lang="en-GB"/>
          </a:p>
        </p:txBody>
      </p:sp>
    </p:spTree>
    <p:extLst>
      <p:ext uri="{BB962C8B-B14F-4D97-AF65-F5344CB8AC3E}">
        <p14:creationId xmlns:p14="http://schemas.microsoft.com/office/powerpoint/2010/main" val="1681184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Date Placeholder 13"/>
          <p:cNvSpPr>
            <a:spLocks noGrp="1"/>
          </p:cNvSpPr>
          <p:nvPr>
            <p:ph type="dt" sz="half" idx="10"/>
          </p:nvPr>
        </p:nvSpPr>
        <p:spPr/>
        <p:txBody>
          <a:bodyPr/>
          <a:lstStyle/>
          <a:p>
            <a:fld id="{04D3DF08-F530-43C4-8195-A00DC1AC090E}"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7ED04321-8A8B-44B4-8743-6CB0A28EB4CE}" type="slidenum">
              <a:rPr lang="en-GB" smtClean="0"/>
              <a:t>‹#›</a:t>
            </a:fld>
            <a:endParaRPr lang="en-GB"/>
          </a:p>
        </p:txBody>
      </p:sp>
    </p:spTree>
    <p:extLst>
      <p:ext uri="{BB962C8B-B14F-4D97-AF65-F5344CB8AC3E}">
        <p14:creationId xmlns:p14="http://schemas.microsoft.com/office/powerpoint/2010/main" val="3678334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Date Placeholder 15"/>
          <p:cNvSpPr>
            <a:spLocks noGrp="1"/>
          </p:cNvSpPr>
          <p:nvPr>
            <p:ph type="dt" sz="half" idx="10"/>
          </p:nvPr>
        </p:nvSpPr>
        <p:spPr/>
        <p:txBody>
          <a:bodyPr/>
          <a:lstStyle/>
          <a:p>
            <a:fld id="{04D3DF08-F530-43C4-8195-A00DC1AC090E}" type="datetimeFigureOut">
              <a:rPr lang="en-GB" smtClean="0"/>
              <a:t>2019-05-08</a:t>
            </a:fld>
            <a:endParaRPr lang="en-GB"/>
          </a:p>
        </p:txBody>
      </p:sp>
      <p:sp>
        <p:nvSpPr>
          <p:cNvPr id="17" name="Footer Placeholder 16"/>
          <p:cNvSpPr>
            <a:spLocks noGrp="1"/>
          </p:cNvSpPr>
          <p:nvPr>
            <p:ph type="ftr" sz="quarter" idx="11"/>
          </p:nvPr>
        </p:nvSpPr>
        <p:spPr/>
        <p:txBody>
          <a:bodyPr/>
          <a:lstStyle/>
          <a:p>
            <a:endParaRPr lang="en-GB"/>
          </a:p>
        </p:txBody>
      </p:sp>
      <p:sp>
        <p:nvSpPr>
          <p:cNvPr id="18" name="Slide Number Placeholder 17"/>
          <p:cNvSpPr>
            <a:spLocks noGrp="1"/>
          </p:cNvSpPr>
          <p:nvPr>
            <p:ph type="sldNum" sz="quarter" idx="12"/>
          </p:nvPr>
        </p:nvSpPr>
        <p:spPr/>
        <p:txBody>
          <a:bodyPr/>
          <a:lstStyle/>
          <a:p>
            <a:fld id="{7ED04321-8A8B-44B4-8743-6CB0A28EB4CE}" type="slidenum">
              <a:rPr lang="en-GB" smtClean="0"/>
              <a:t>‹#›</a:t>
            </a:fld>
            <a:endParaRPr lang="en-GB"/>
          </a:p>
        </p:txBody>
      </p:sp>
    </p:spTree>
    <p:extLst>
      <p:ext uri="{BB962C8B-B14F-4D97-AF65-F5344CB8AC3E}">
        <p14:creationId xmlns:p14="http://schemas.microsoft.com/office/powerpoint/2010/main" val="996369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9" name="Date Placeholder 8"/>
          <p:cNvSpPr>
            <a:spLocks noGrp="1"/>
          </p:cNvSpPr>
          <p:nvPr>
            <p:ph type="dt" sz="half" idx="10"/>
          </p:nvPr>
        </p:nvSpPr>
        <p:spPr/>
        <p:txBody>
          <a:bodyPr/>
          <a:lstStyle/>
          <a:p>
            <a:fld id="{04D3DF08-F530-43C4-8195-A00DC1AC090E}" type="datetimeFigureOut">
              <a:rPr lang="en-GB" smtClean="0"/>
              <a:t>2019-05-08</a:t>
            </a:fld>
            <a:endParaRPr lang="en-GB"/>
          </a:p>
        </p:txBody>
      </p:sp>
      <p:sp>
        <p:nvSpPr>
          <p:cNvPr id="10" name="Footer Placeholder 9"/>
          <p:cNvSpPr>
            <a:spLocks noGrp="1"/>
          </p:cNvSpPr>
          <p:nvPr>
            <p:ph type="ftr" sz="quarter" idx="11"/>
          </p:nvPr>
        </p:nvSpPr>
        <p:spPr/>
        <p:txBody>
          <a:bodyPr/>
          <a:lstStyle/>
          <a:p>
            <a:endParaRPr lang="en-GB"/>
          </a:p>
        </p:txBody>
      </p:sp>
      <p:sp>
        <p:nvSpPr>
          <p:cNvPr id="11" name="Slide Number Placeholder 10"/>
          <p:cNvSpPr>
            <a:spLocks noGrp="1"/>
          </p:cNvSpPr>
          <p:nvPr>
            <p:ph type="sldNum" sz="quarter" idx="12"/>
          </p:nvPr>
        </p:nvSpPr>
        <p:spPr/>
        <p:txBody>
          <a:bodyPr/>
          <a:lstStyle/>
          <a:p>
            <a:fld id="{7ED04321-8A8B-44B4-8743-6CB0A28EB4CE}" type="slidenum">
              <a:rPr lang="en-GB" smtClean="0"/>
              <a:t>‹#›</a:t>
            </a:fld>
            <a:endParaRPr lang="en-GB"/>
          </a:p>
        </p:txBody>
      </p:sp>
    </p:spTree>
    <p:extLst>
      <p:ext uri="{BB962C8B-B14F-4D97-AF65-F5344CB8AC3E}">
        <p14:creationId xmlns:p14="http://schemas.microsoft.com/office/powerpoint/2010/main" val="2559791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11" name="Date Placeholder 10"/>
          <p:cNvSpPr>
            <a:spLocks noGrp="1"/>
          </p:cNvSpPr>
          <p:nvPr>
            <p:ph type="dt" sz="half" idx="10"/>
          </p:nvPr>
        </p:nvSpPr>
        <p:spPr/>
        <p:txBody>
          <a:bodyPr/>
          <a:lstStyle/>
          <a:p>
            <a:fld id="{04D3DF08-F530-43C4-8195-A00DC1AC090E}" type="datetimeFigureOut">
              <a:rPr lang="en-GB" smtClean="0"/>
              <a:t>2019-05-08</a:t>
            </a:fld>
            <a:endParaRPr lang="en-GB"/>
          </a:p>
        </p:txBody>
      </p:sp>
      <p:sp>
        <p:nvSpPr>
          <p:cNvPr id="12" name="Footer Placeholder 11"/>
          <p:cNvSpPr>
            <a:spLocks noGrp="1"/>
          </p:cNvSpPr>
          <p:nvPr>
            <p:ph type="ftr" sz="quarter" idx="11"/>
          </p:nvPr>
        </p:nvSpPr>
        <p:spPr/>
        <p:txBody>
          <a:bodyPr/>
          <a:lstStyle/>
          <a:p>
            <a:endParaRPr lang="en-GB"/>
          </a:p>
        </p:txBody>
      </p:sp>
      <p:sp>
        <p:nvSpPr>
          <p:cNvPr id="13" name="Slide Number Placeholder 12"/>
          <p:cNvSpPr>
            <a:spLocks noGrp="1"/>
          </p:cNvSpPr>
          <p:nvPr>
            <p:ph type="sldNum" sz="quarter" idx="12"/>
          </p:nvPr>
        </p:nvSpPr>
        <p:spPr/>
        <p:txBody>
          <a:bodyPr/>
          <a:lstStyle/>
          <a:p>
            <a:fld id="{7ED04321-8A8B-44B4-8743-6CB0A28EB4CE}" type="slidenum">
              <a:rPr lang="en-GB" smtClean="0"/>
              <a:t>‹#›</a:t>
            </a:fld>
            <a:endParaRPr lang="en-GB"/>
          </a:p>
        </p:txBody>
      </p:sp>
    </p:spTree>
    <p:extLst>
      <p:ext uri="{BB962C8B-B14F-4D97-AF65-F5344CB8AC3E}">
        <p14:creationId xmlns:p14="http://schemas.microsoft.com/office/powerpoint/2010/main" val="3116490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Date Placeholder 13"/>
          <p:cNvSpPr>
            <a:spLocks noGrp="1"/>
          </p:cNvSpPr>
          <p:nvPr>
            <p:ph type="dt" sz="half" idx="10"/>
          </p:nvPr>
        </p:nvSpPr>
        <p:spPr/>
        <p:txBody>
          <a:bodyPr/>
          <a:lstStyle/>
          <a:p>
            <a:fld id="{04D3DF08-F530-43C4-8195-A00DC1AC090E}"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7ED04321-8A8B-44B4-8743-6CB0A28EB4CE}" type="slidenum">
              <a:rPr lang="en-GB" smtClean="0"/>
              <a:t>‹#›</a:t>
            </a:fld>
            <a:endParaRPr lang="en-GB"/>
          </a:p>
        </p:txBody>
      </p:sp>
    </p:spTree>
    <p:extLst>
      <p:ext uri="{BB962C8B-B14F-4D97-AF65-F5344CB8AC3E}">
        <p14:creationId xmlns:p14="http://schemas.microsoft.com/office/powerpoint/2010/main" val="1598421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p:nvPr/>
        </p:nvSpPr>
        <p:spPr>
          <a:xfrm flipH="1" flipV="1">
            <a:off x="1" y="5301208"/>
            <a:ext cx="6372200" cy="1556792"/>
          </a:xfrm>
          <a:prstGeom prst="rect">
            <a:avLst/>
          </a:prstGeom>
          <a:gradFill flip="none" rotWithShape="1">
            <a:gsLst>
              <a:gs pos="48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10"/>
          <p:cNvSpPr/>
          <p:nvPr/>
        </p:nvSpPr>
        <p:spPr>
          <a:xfrm>
            <a:off x="1" y="0"/>
            <a:ext cx="9143999" cy="2132856"/>
          </a:xfrm>
          <a:prstGeom prst="rect">
            <a:avLst/>
          </a:prstGeom>
          <a:gradFill flip="none" rotWithShape="1">
            <a:gsLst>
              <a:gs pos="56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Rectangle 5"/>
          <p:cNvSpPr>
            <a:spLocks noGrp="1" noChangeArrowheads="1"/>
          </p:cNvSpPr>
          <p:nvPr>
            <p:ph type="dt" sz="half" idx="2"/>
          </p:nvPr>
        </p:nvSpPr>
        <p:spPr bwMode="white">
          <a:xfrm>
            <a:off x="7524328" y="6482725"/>
            <a:ext cx="935460"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fld id="{04D3DF08-F530-43C4-8195-A00DC1AC090E}" type="datetimeFigureOut">
              <a:rPr lang="en-GB" smtClean="0"/>
              <a:t>2019-05-08</a:t>
            </a:fld>
            <a:endParaRPr lang="en-GB"/>
          </a:p>
        </p:txBody>
      </p:sp>
      <p:sp>
        <p:nvSpPr>
          <p:cNvPr id="9" name="Rectangle 6"/>
          <p:cNvSpPr>
            <a:spLocks noGrp="1" noChangeArrowheads="1"/>
          </p:cNvSpPr>
          <p:nvPr>
            <p:ph type="ftr" sz="quarter" idx="3"/>
          </p:nvPr>
        </p:nvSpPr>
        <p:spPr bwMode="white">
          <a:xfrm>
            <a:off x="5868145" y="6482725"/>
            <a:ext cx="1616025"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endParaRPr lang="en-GB"/>
          </a:p>
        </p:txBody>
      </p:sp>
      <p:sp>
        <p:nvSpPr>
          <p:cNvPr id="10" name="Rectangle 7"/>
          <p:cNvSpPr>
            <a:spLocks noGrp="1" noChangeArrowheads="1"/>
          </p:cNvSpPr>
          <p:nvPr>
            <p:ph type="sldNum" sz="quarter" idx="4"/>
          </p:nvPr>
        </p:nvSpPr>
        <p:spPr bwMode="white">
          <a:xfrm>
            <a:off x="8472489" y="6482725"/>
            <a:ext cx="509587"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fld id="{7ED04321-8A8B-44B4-8743-6CB0A28EB4CE}" type="slidenum">
              <a:rPr lang="en-GB" smtClean="0"/>
              <a:t>‹#›</a:t>
            </a:fld>
            <a:endParaRPr lang="en-GB"/>
          </a:p>
        </p:txBody>
      </p:sp>
      <p:sp>
        <p:nvSpPr>
          <p:cNvPr id="2" name="Title Placeholder 1"/>
          <p:cNvSpPr>
            <a:spLocks noGrp="1"/>
          </p:cNvSpPr>
          <p:nvPr>
            <p:ph type="title"/>
          </p:nvPr>
        </p:nvSpPr>
        <p:spPr>
          <a:xfrm>
            <a:off x="251521" y="116632"/>
            <a:ext cx="6120680" cy="864096"/>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251521" y="1268760"/>
            <a:ext cx="8712968" cy="485740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026" name="Picture 2" descr="\\iaea.org\Secretariat\MTCD\PublishingCurrent\2017\IAEA\17-42841_LOGO_IAEA_update\Design\Presentation_IAEA\IAEA_Logo_SHORT_vertical_whit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312032" y="180054"/>
            <a:ext cx="592928" cy="728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09358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600" b="1" kern="1200">
          <a:solidFill>
            <a:schemeClr val="tx2"/>
          </a:solidFill>
          <a:latin typeface="Arial "/>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2.jpe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emf"/><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6.jpeg"/><Relationship Id="rId5" Type="http://schemas.openxmlformats.org/officeDocument/2006/relationships/image" Target="../media/image15.jpeg"/><Relationship Id="rId10" Type="http://schemas.openxmlformats.org/officeDocument/2006/relationships/image" Target="../media/image20.emf"/><Relationship Id="rId4" Type="http://schemas.openxmlformats.org/officeDocument/2006/relationships/image" Target="../media/image14.jpeg"/><Relationship Id="rId9"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47.jpe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58.JPG"/><Relationship Id="rId2" Type="http://schemas.openxmlformats.org/officeDocument/2006/relationships/image" Target="../media/image53.jpeg"/><Relationship Id="rId1" Type="http://schemas.openxmlformats.org/officeDocument/2006/relationships/slideLayout" Target="../slideLayouts/slideLayout8.xml"/><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image" Target="../media/image55.jpeg"/></Relationships>
</file>

<file path=ppt/slides/_rels/slide33.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5DC07039-0A06-43BE-9B46-7FD245B9267C}"/>
              </a:ext>
            </a:extLst>
          </p:cNvPr>
          <p:cNvSpPr>
            <a:spLocks noGrp="1" noChangeArrowheads="1"/>
          </p:cNvSpPr>
          <p:nvPr>
            <p:ph type="ctrTitle"/>
          </p:nvPr>
        </p:nvSpPr>
        <p:spPr>
          <a:xfrm>
            <a:off x="2002680" y="1957374"/>
            <a:ext cx="5866194" cy="2736304"/>
          </a:xfrm>
        </p:spPr>
        <p:txBody>
          <a:bodyPr>
            <a:normAutofit/>
          </a:bodyPr>
          <a:lstStyle/>
          <a:p>
            <a:r>
              <a:rPr lang="en-GB" altLang="en-US" sz="4000" dirty="0">
                <a:latin typeface="Calibri" pitchFamily="34" charset="0"/>
              </a:rPr>
              <a:t>Radiation Measurements </a:t>
            </a:r>
            <a:endParaRPr lang="en-US" sz="4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32109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11E7A0-47E0-46B7-8786-94C1B28F78EF}"/>
              </a:ext>
            </a:extLst>
          </p:cNvPr>
          <p:cNvSpPr/>
          <p:nvPr/>
        </p:nvSpPr>
        <p:spPr>
          <a:xfrm>
            <a:off x="0" y="486561"/>
            <a:ext cx="5763237"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Example of Instruments Energy Response </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9C0674A2-3B92-434E-859B-5EE75F58922D}"/>
              </a:ext>
            </a:extLst>
          </p:cNvPr>
          <p:cNvSpPr/>
          <p:nvPr/>
        </p:nvSpPr>
        <p:spPr>
          <a:xfrm>
            <a:off x="662609" y="1163865"/>
            <a:ext cx="3993401" cy="369332"/>
          </a:xfrm>
          <a:prstGeom prst="rect">
            <a:avLst/>
          </a:prstGeom>
        </p:spPr>
        <p:txBody>
          <a:bodyPr wrap="none">
            <a:spAutoFit/>
          </a:bodyPr>
          <a:lstStyle/>
          <a:p>
            <a:r>
              <a:rPr lang="en-AU" dirty="0"/>
              <a:t>(From manufacturers documentation)</a:t>
            </a:r>
            <a:endParaRPr lang="en-GB" dirty="0"/>
          </a:p>
        </p:txBody>
      </p:sp>
      <p:pic>
        <p:nvPicPr>
          <p:cNvPr id="4" name="Picture 3">
            <a:extLst>
              <a:ext uri="{FF2B5EF4-FFF2-40B4-BE49-F238E27FC236}">
                <a16:creationId xmlns:a16="http://schemas.microsoft.com/office/drawing/2014/main" id="{00C722EC-CAD8-4518-A093-95CE736BAECD}"/>
              </a:ext>
            </a:extLst>
          </p:cNvPr>
          <p:cNvPicPr>
            <a:picLocks noChangeAspect="1"/>
          </p:cNvPicPr>
          <p:nvPr/>
        </p:nvPicPr>
        <p:blipFill>
          <a:blip r:embed="rId2"/>
          <a:stretch>
            <a:fillRect/>
          </a:stretch>
        </p:blipFill>
        <p:spPr>
          <a:xfrm>
            <a:off x="998867" y="1793774"/>
            <a:ext cx="6840760" cy="4891717"/>
          </a:xfrm>
          <a:prstGeom prst="rect">
            <a:avLst/>
          </a:prstGeom>
        </p:spPr>
      </p:pic>
    </p:spTree>
    <p:extLst>
      <p:ext uri="{BB962C8B-B14F-4D97-AF65-F5344CB8AC3E}">
        <p14:creationId xmlns:p14="http://schemas.microsoft.com/office/powerpoint/2010/main" val="2651098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A25B02F-5F44-424E-86C4-BBF9E836E326}"/>
              </a:ext>
            </a:extLst>
          </p:cNvPr>
          <p:cNvSpPr/>
          <p:nvPr/>
        </p:nvSpPr>
        <p:spPr>
          <a:xfrm>
            <a:off x="1" y="486561"/>
            <a:ext cx="4093828"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Gamma dose rate meters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24E065C7-2413-48BA-821F-EAFE86ECFAFA}"/>
              </a:ext>
            </a:extLst>
          </p:cNvPr>
          <p:cNvSpPr txBox="1">
            <a:spLocks noChangeArrowheads="1"/>
          </p:cNvSpPr>
          <p:nvPr/>
        </p:nvSpPr>
        <p:spPr bwMode="auto">
          <a:xfrm>
            <a:off x="403188" y="1450511"/>
            <a:ext cx="7717355" cy="52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chemeClr val="folHlink"/>
              </a:buClr>
              <a:buSzPct val="110000"/>
              <a:buChar char="•"/>
              <a:defRPr sz="3200">
                <a:solidFill>
                  <a:schemeClr val="tx2"/>
                </a:solidFill>
                <a:latin typeface="Arial"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Arial"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9pPr>
          </a:lstStyle>
          <a:p>
            <a:pPr eaLnBrk="1" hangingPunct="1">
              <a:lnSpc>
                <a:spcPct val="90000"/>
              </a:lnSpc>
              <a:buClr>
                <a:srgbClr val="000000"/>
              </a:buClr>
              <a:buFont typeface="Wingdings" panose="05000000000000000000" pitchFamily="2" charset="2"/>
              <a:buChar char="§"/>
            </a:pPr>
            <a:r>
              <a:rPr lang="en-AU" altLang="en-US" sz="2400" dirty="0">
                <a:solidFill>
                  <a:srgbClr val="000000"/>
                </a:solidFill>
                <a:latin typeface="Calibri" pitchFamily="34" charset="0"/>
              </a:rPr>
              <a:t>The instrument should be suitable for the application. </a:t>
            </a:r>
          </a:p>
          <a:p>
            <a:pPr eaLnBrk="1" hangingPunct="1">
              <a:lnSpc>
                <a:spcPct val="90000"/>
              </a:lnSpc>
              <a:buClr>
                <a:srgbClr val="000000"/>
              </a:buClr>
              <a:buFont typeface="Wingdings" panose="05000000000000000000" pitchFamily="2" charset="2"/>
              <a:buChar char="§"/>
            </a:pPr>
            <a:r>
              <a:rPr lang="en-AU" altLang="en-US" sz="2400" dirty="0">
                <a:solidFill>
                  <a:srgbClr val="000000"/>
                </a:solidFill>
                <a:latin typeface="Calibri" pitchFamily="34" charset="0"/>
              </a:rPr>
              <a:t>An incorrect choice can lead to inaccurate or even erroneous assessments of the external hazard.</a:t>
            </a:r>
          </a:p>
          <a:p>
            <a:pPr eaLnBrk="1" hangingPunct="1">
              <a:lnSpc>
                <a:spcPct val="90000"/>
              </a:lnSpc>
              <a:buClr>
                <a:srgbClr val="000000"/>
              </a:buClr>
              <a:buFont typeface="Wingdings" panose="05000000000000000000" pitchFamily="2" charset="2"/>
              <a:buChar char="§"/>
            </a:pPr>
            <a:endParaRPr lang="en-AU" altLang="en-US" sz="2400" dirty="0">
              <a:solidFill>
                <a:srgbClr val="000000"/>
              </a:solidFill>
              <a:latin typeface="Calibri" pitchFamily="34" charset="0"/>
            </a:endParaRPr>
          </a:p>
          <a:p>
            <a:pPr eaLnBrk="1" hangingPunct="1">
              <a:lnSpc>
                <a:spcPct val="90000"/>
              </a:lnSpc>
              <a:buClr>
                <a:srgbClr val="000000"/>
              </a:buClr>
              <a:buFont typeface="Wingdings" panose="05000000000000000000" pitchFamily="2" charset="2"/>
              <a:buChar char="§"/>
            </a:pPr>
            <a:r>
              <a:rPr lang="en-AU" altLang="en-US" sz="2400" dirty="0">
                <a:solidFill>
                  <a:srgbClr val="000000"/>
                </a:solidFill>
                <a:latin typeface="Calibri" pitchFamily="34" charset="0"/>
              </a:rPr>
              <a:t>Many different types</a:t>
            </a:r>
          </a:p>
          <a:p>
            <a:pPr lvl="1" eaLnBrk="1" hangingPunct="1">
              <a:lnSpc>
                <a:spcPct val="90000"/>
              </a:lnSpc>
              <a:buClr>
                <a:srgbClr val="000000"/>
              </a:buClr>
              <a:buFont typeface="Courier New" panose="02070309020205020404" pitchFamily="49" charset="0"/>
              <a:buChar char="o"/>
            </a:pPr>
            <a:r>
              <a:rPr lang="en-AU" altLang="en-US" sz="2400" dirty="0">
                <a:solidFill>
                  <a:srgbClr val="000000"/>
                </a:solidFill>
                <a:latin typeface="Calibri" pitchFamily="34" charset="0"/>
              </a:rPr>
              <a:t>Gas filled detectors</a:t>
            </a:r>
          </a:p>
          <a:p>
            <a:pPr lvl="1" eaLnBrk="1" hangingPunct="1">
              <a:lnSpc>
                <a:spcPct val="90000"/>
              </a:lnSpc>
              <a:buClr>
                <a:srgbClr val="000000"/>
              </a:buClr>
              <a:buFont typeface="Courier New" panose="02070309020205020404" pitchFamily="49" charset="0"/>
              <a:buChar char="o"/>
            </a:pPr>
            <a:r>
              <a:rPr lang="en-AU" altLang="en-US" sz="2400" dirty="0">
                <a:solidFill>
                  <a:srgbClr val="000000"/>
                </a:solidFill>
                <a:latin typeface="Calibri" pitchFamily="34" charset="0"/>
              </a:rPr>
              <a:t>Ionisation chambers</a:t>
            </a:r>
          </a:p>
          <a:p>
            <a:pPr lvl="1" eaLnBrk="1" hangingPunct="1">
              <a:lnSpc>
                <a:spcPct val="90000"/>
              </a:lnSpc>
              <a:buClr>
                <a:srgbClr val="000000"/>
              </a:buClr>
              <a:buFont typeface="Courier New" panose="02070309020205020404" pitchFamily="49" charset="0"/>
              <a:buChar char="o"/>
            </a:pPr>
            <a:r>
              <a:rPr lang="en-AU" altLang="en-US" sz="2400" dirty="0">
                <a:solidFill>
                  <a:srgbClr val="000000"/>
                </a:solidFill>
                <a:latin typeface="Calibri" pitchFamily="34" charset="0"/>
              </a:rPr>
              <a:t>Proportional counters</a:t>
            </a:r>
          </a:p>
          <a:p>
            <a:pPr lvl="1" eaLnBrk="1" hangingPunct="1">
              <a:lnSpc>
                <a:spcPct val="90000"/>
              </a:lnSpc>
              <a:buClr>
                <a:srgbClr val="000000"/>
              </a:buClr>
              <a:buFont typeface="Courier New" panose="02070309020205020404" pitchFamily="49" charset="0"/>
              <a:buChar char="o"/>
            </a:pPr>
            <a:r>
              <a:rPr lang="en-AU" altLang="en-US" sz="2400" dirty="0">
                <a:solidFill>
                  <a:srgbClr val="000000"/>
                </a:solidFill>
                <a:latin typeface="Calibri" pitchFamily="34" charset="0"/>
              </a:rPr>
              <a:t>Geiger-Müller counters</a:t>
            </a:r>
          </a:p>
          <a:p>
            <a:pPr lvl="1" eaLnBrk="1" hangingPunct="1">
              <a:lnSpc>
                <a:spcPct val="90000"/>
              </a:lnSpc>
              <a:buClr>
                <a:srgbClr val="000000"/>
              </a:buClr>
              <a:buFont typeface="Courier New" panose="02070309020205020404" pitchFamily="49" charset="0"/>
              <a:buChar char="o"/>
            </a:pPr>
            <a:r>
              <a:rPr lang="en-AU" altLang="en-US" sz="2400" dirty="0">
                <a:solidFill>
                  <a:srgbClr val="000000"/>
                </a:solidFill>
                <a:latin typeface="Calibri" pitchFamily="34" charset="0"/>
              </a:rPr>
              <a:t>Scintillation counters</a:t>
            </a:r>
          </a:p>
          <a:p>
            <a:pPr lvl="1" eaLnBrk="1" hangingPunct="1">
              <a:lnSpc>
                <a:spcPct val="90000"/>
              </a:lnSpc>
              <a:buClr>
                <a:srgbClr val="000000"/>
              </a:buClr>
              <a:buFont typeface="Courier New" panose="02070309020205020404" pitchFamily="49" charset="0"/>
              <a:buChar char="o"/>
            </a:pPr>
            <a:r>
              <a:rPr lang="en-AU" altLang="en-US" sz="2400" dirty="0">
                <a:solidFill>
                  <a:srgbClr val="000000"/>
                </a:solidFill>
                <a:latin typeface="Calibri" pitchFamily="34" charset="0"/>
              </a:rPr>
              <a:t>Solid state detectors</a:t>
            </a:r>
          </a:p>
        </p:txBody>
      </p:sp>
      <p:pic>
        <p:nvPicPr>
          <p:cNvPr id="4" name="Picture 2">
            <a:extLst>
              <a:ext uri="{FF2B5EF4-FFF2-40B4-BE49-F238E27FC236}">
                <a16:creationId xmlns:a16="http://schemas.microsoft.com/office/drawing/2014/main" id="{F6DEBD63-F2D7-4EB9-A7E6-59F6BFFA69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2366" y="3142025"/>
            <a:ext cx="4218444" cy="29735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3838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1F38D8-8459-4C0F-BFF1-DDB4BB4F1BCF}"/>
              </a:ext>
            </a:extLst>
          </p:cNvPr>
          <p:cNvSpPr/>
          <p:nvPr/>
        </p:nvSpPr>
        <p:spPr>
          <a:xfrm>
            <a:off x="1" y="486561"/>
            <a:ext cx="4093828"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Gamma dose rate meters</a:t>
            </a:r>
            <a:endParaRPr lang="en-GB" sz="2600" dirty="0">
              <a:latin typeface="Calibri" panose="020F0502020204030204" pitchFamily="34" charset="0"/>
              <a:cs typeface="Calibri" panose="020F0502020204030204" pitchFamily="34" charset="0"/>
            </a:endParaRPr>
          </a:p>
        </p:txBody>
      </p:sp>
      <p:sp>
        <p:nvSpPr>
          <p:cNvPr id="3" name="Rectangle 1">
            <a:extLst>
              <a:ext uri="{FF2B5EF4-FFF2-40B4-BE49-F238E27FC236}">
                <a16:creationId xmlns:a16="http://schemas.microsoft.com/office/drawing/2014/main" id="{38C0D120-1177-42A8-B4A5-C2A16CE0B18F}"/>
              </a:ext>
            </a:extLst>
          </p:cNvPr>
          <p:cNvSpPr>
            <a:spLocks noChangeArrowheads="1"/>
          </p:cNvSpPr>
          <p:nvPr/>
        </p:nvSpPr>
        <p:spPr bwMode="auto">
          <a:xfrm>
            <a:off x="247978" y="1367042"/>
            <a:ext cx="556559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Arial"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9pPr>
          </a:lstStyle>
          <a:p>
            <a:pPr eaLnBrk="1" hangingPunct="1">
              <a:spcBef>
                <a:spcPct val="0"/>
              </a:spcBef>
              <a:buClrTx/>
              <a:buSzTx/>
              <a:buFontTx/>
              <a:buNone/>
            </a:pPr>
            <a:r>
              <a:rPr lang="en-AU" altLang="en-US" sz="2400" dirty="0">
                <a:solidFill>
                  <a:srgbClr val="000000"/>
                </a:solidFill>
                <a:latin typeface="Calibri" pitchFamily="34" charset="0"/>
              </a:rPr>
              <a:t>Survey monitors may have different scales:</a:t>
            </a:r>
          </a:p>
          <a:p>
            <a:pPr eaLnBrk="1" hangingPunct="1">
              <a:spcBef>
                <a:spcPct val="0"/>
              </a:spcBef>
              <a:buClrTx/>
              <a:buSzTx/>
              <a:buFontTx/>
              <a:buNone/>
            </a:pPr>
            <a:endParaRPr lang="en-AU" altLang="en-US" sz="2400" b="1" dirty="0">
              <a:solidFill>
                <a:srgbClr val="000000"/>
              </a:solidFill>
              <a:latin typeface="Calibri" pitchFamily="34" charset="0"/>
            </a:endParaRPr>
          </a:p>
          <a:p>
            <a:pPr marL="285750" indent="-285750" eaLnBrk="1" hangingPunct="1">
              <a:spcBef>
                <a:spcPct val="0"/>
              </a:spcBef>
              <a:buClrTx/>
              <a:buSzTx/>
            </a:pPr>
            <a:r>
              <a:rPr lang="en-AU" altLang="en-US" sz="2400" dirty="0">
                <a:solidFill>
                  <a:srgbClr val="000000"/>
                </a:solidFill>
                <a:latin typeface="Calibri" pitchFamily="34" charset="0"/>
              </a:rPr>
              <a:t>micro-Roentgens per hour (µR/hr) </a:t>
            </a:r>
          </a:p>
          <a:p>
            <a:pPr marL="1028700" lvl="1" eaLnBrk="1" hangingPunct="1">
              <a:spcBef>
                <a:spcPct val="0"/>
              </a:spcBef>
              <a:buClrTx/>
              <a:buSzTx/>
            </a:pPr>
            <a:r>
              <a:rPr lang="en-AU" altLang="en-US" sz="2400" dirty="0">
                <a:solidFill>
                  <a:srgbClr val="000000"/>
                </a:solidFill>
                <a:latin typeface="Calibri" pitchFamily="34" charset="0"/>
              </a:rPr>
              <a:t>amount of ionisation in air</a:t>
            </a:r>
          </a:p>
          <a:p>
            <a:pPr marL="285750" indent="-285750" eaLnBrk="1" hangingPunct="1">
              <a:spcBef>
                <a:spcPct val="0"/>
              </a:spcBef>
              <a:buClrTx/>
              <a:buSzTx/>
            </a:pPr>
            <a:r>
              <a:rPr lang="en-AU" altLang="en-US" sz="2400" dirty="0">
                <a:solidFill>
                  <a:srgbClr val="000000"/>
                </a:solidFill>
                <a:latin typeface="Calibri" pitchFamily="34" charset="0"/>
              </a:rPr>
              <a:t>micro-</a:t>
            </a:r>
            <a:r>
              <a:rPr lang="en-AU" altLang="en-US" sz="2400" dirty="0" err="1">
                <a:solidFill>
                  <a:srgbClr val="000000"/>
                </a:solidFill>
                <a:latin typeface="Calibri" pitchFamily="34" charset="0"/>
              </a:rPr>
              <a:t>Gray</a:t>
            </a:r>
            <a:r>
              <a:rPr lang="en-AU" altLang="en-US" sz="2400" dirty="0">
                <a:solidFill>
                  <a:srgbClr val="000000"/>
                </a:solidFill>
                <a:latin typeface="Calibri" pitchFamily="34" charset="0"/>
              </a:rPr>
              <a:t> per hour (µ</a:t>
            </a:r>
            <a:r>
              <a:rPr lang="en-AU" altLang="en-US" sz="2400" dirty="0" err="1">
                <a:solidFill>
                  <a:srgbClr val="000000"/>
                </a:solidFill>
                <a:latin typeface="Calibri" pitchFamily="34" charset="0"/>
              </a:rPr>
              <a:t>Gy</a:t>
            </a:r>
            <a:r>
              <a:rPr lang="en-AU" altLang="en-US" sz="2400" dirty="0">
                <a:solidFill>
                  <a:srgbClr val="000000"/>
                </a:solidFill>
                <a:latin typeface="Calibri" pitchFamily="34" charset="0"/>
              </a:rPr>
              <a:t>/h)</a:t>
            </a:r>
          </a:p>
          <a:p>
            <a:pPr marL="1028700" lvl="1" eaLnBrk="1" hangingPunct="1">
              <a:spcBef>
                <a:spcPct val="0"/>
              </a:spcBef>
              <a:buClrTx/>
              <a:buSzTx/>
            </a:pPr>
            <a:r>
              <a:rPr lang="en-AU" altLang="en-US" sz="2400" dirty="0">
                <a:solidFill>
                  <a:srgbClr val="000000"/>
                </a:solidFill>
                <a:latin typeface="Calibri" pitchFamily="34" charset="0"/>
              </a:rPr>
              <a:t>absorbed dose in air</a:t>
            </a:r>
          </a:p>
          <a:p>
            <a:pPr marL="285750" indent="-285750" eaLnBrk="1" hangingPunct="1">
              <a:spcBef>
                <a:spcPct val="0"/>
              </a:spcBef>
              <a:buClrTx/>
              <a:buSzTx/>
            </a:pPr>
            <a:r>
              <a:rPr lang="en-AU" altLang="en-US" sz="2400" dirty="0">
                <a:solidFill>
                  <a:srgbClr val="000000"/>
                </a:solidFill>
                <a:latin typeface="Calibri" pitchFamily="34" charset="0"/>
              </a:rPr>
              <a:t>micro-Sievert per hour (µ</a:t>
            </a:r>
            <a:r>
              <a:rPr lang="en-AU" altLang="en-US" sz="2400" dirty="0" err="1">
                <a:solidFill>
                  <a:srgbClr val="000000"/>
                </a:solidFill>
                <a:latin typeface="Calibri" pitchFamily="34" charset="0"/>
              </a:rPr>
              <a:t>Sv</a:t>
            </a:r>
            <a:r>
              <a:rPr lang="en-AU" altLang="en-US" sz="2400" dirty="0">
                <a:solidFill>
                  <a:srgbClr val="000000"/>
                </a:solidFill>
                <a:latin typeface="Calibri" pitchFamily="34" charset="0"/>
              </a:rPr>
              <a:t>/hr)</a:t>
            </a:r>
          </a:p>
          <a:p>
            <a:pPr marL="1028700" lvl="1" eaLnBrk="1" hangingPunct="1">
              <a:spcBef>
                <a:spcPct val="0"/>
              </a:spcBef>
              <a:buClrTx/>
              <a:buSzTx/>
            </a:pPr>
            <a:r>
              <a:rPr lang="en-AU" altLang="en-US" sz="2400" dirty="0">
                <a:solidFill>
                  <a:srgbClr val="000000"/>
                </a:solidFill>
                <a:latin typeface="Calibri" pitchFamily="34" charset="0"/>
              </a:rPr>
              <a:t>equivalent dose</a:t>
            </a:r>
          </a:p>
          <a:p>
            <a:pPr marL="285750" indent="-285750" eaLnBrk="1" hangingPunct="1">
              <a:spcBef>
                <a:spcPct val="0"/>
              </a:spcBef>
              <a:buClrTx/>
              <a:buSzTx/>
            </a:pPr>
            <a:r>
              <a:rPr lang="en-AU" altLang="en-US" sz="2400" dirty="0">
                <a:solidFill>
                  <a:srgbClr val="000000"/>
                </a:solidFill>
                <a:latin typeface="Calibri" pitchFamily="34" charset="0"/>
              </a:rPr>
              <a:t>counts per second/minute</a:t>
            </a:r>
            <a:endParaRPr lang="en-US" altLang="en-US" sz="2400" dirty="0">
              <a:solidFill>
                <a:srgbClr val="000000"/>
              </a:solidFill>
              <a:latin typeface="Times New Roman" pitchFamily="18" charset="0"/>
            </a:endParaRPr>
          </a:p>
        </p:txBody>
      </p:sp>
      <p:pic>
        <p:nvPicPr>
          <p:cNvPr id="4" name="Picture 16">
            <a:extLst>
              <a:ext uri="{FF2B5EF4-FFF2-40B4-BE49-F238E27FC236}">
                <a16:creationId xmlns:a16="http://schemas.microsoft.com/office/drawing/2014/main" id="{A6B0293C-85B2-4A31-854D-0C8F673CF0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6739" y="1746519"/>
            <a:ext cx="1386126" cy="22554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5">
            <a:extLst>
              <a:ext uri="{FF2B5EF4-FFF2-40B4-BE49-F238E27FC236}">
                <a16:creationId xmlns:a16="http://schemas.microsoft.com/office/drawing/2014/main" id="{E74F6E67-853D-436B-9421-532EDC7D2A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3829" y="4230483"/>
            <a:ext cx="2474913" cy="2520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1">
            <a:extLst>
              <a:ext uri="{FF2B5EF4-FFF2-40B4-BE49-F238E27FC236}">
                <a16:creationId xmlns:a16="http://schemas.microsoft.com/office/drawing/2014/main" id="{F5C01DC6-D526-417D-9D87-2D6D7ACEBD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61805" y="4230483"/>
            <a:ext cx="1784436" cy="2520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3031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DAEE6F-F35A-4B73-9674-C5836AAD471B}"/>
              </a:ext>
            </a:extLst>
          </p:cNvPr>
          <p:cNvSpPr/>
          <p:nvPr/>
        </p:nvSpPr>
        <p:spPr>
          <a:xfrm>
            <a:off x="0" y="486561"/>
            <a:ext cx="4110605"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Gamma dose rate meters –</a:t>
            </a:r>
          </a:p>
          <a:p>
            <a:pPr algn="ctr"/>
            <a:r>
              <a:rPr lang="en-US" sz="2600" dirty="0">
                <a:latin typeface="Calibri" panose="020F0502020204030204" pitchFamily="34" charset="0"/>
                <a:cs typeface="Calibri" panose="020F0502020204030204" pitchFamily="34" charset="0"/>
              </a:rPr>
              <a:t>Personal Monitoring</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3554D6E2-9ECD-4E5D-A7C9-45D60F2A4298}"/>
              </a:ext>
            </a:extLst>
          </p:cNvPr>
          <p:cNvSpPr txBox="1">
            <a:spLocks noChangeArrowheads="1"/>
          </p:cNvSpPr>
          <p:nvPr/>
        </p:nvSpPr>
        <p:spPr>
          <a:xfrm>
            <a:off x="373812" y="1793773"/>
            <a:ext cx="8006790" cy="432013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ZA" altLang="en-US" sz="2400" dirty="0">
                <a:latin typeface="Calibri" pitchFamily="34" charset="0"/>
              </a:rPr>
              <a:t>Used for direct measurement of a workers exposure</a:t>
            </a:r>
          </a:p>
          <a:p>
            <a:r>
              <a:rPr lang="en-ZA" altLang="en-US" sz="2400" dirty="0">
                <a:latin typeface="Calibri" pitchFamily="34" charset="0"/>
              </a:rPr>
              <a:t>Integrates the dose rate over any period (for example, from 1 day up to 3 months)</a:t>
            </a:r>
          </a:p>
          <a:p>
            <a:r>
              <a:rPr lang="en-ZA" altLang="en-US" sz="2400" dirty="0">
                <a:latin typeface="Calibri" pitchFamily="34" charset="0"/>
              </a:rPr>
              <a:t>Can be attached to the clothing of the exposed worker</a:t>
            </a:r>
          </a:p>
          <a:p>
            <a:r>
              <a:rPr lang="en-ZA" altLang="en-US" sz="2400" dirty="0">
                <a:latin typeface="Calibri" pitchFamily="34" charset="0"/>
              </a:rPr>
              <a:t>Common types of dosimeter for exposure to NORM:</a:t>
            </a:r>
          </a:p>
          <a:p>
            <a:pPr lvl="1"/>
            <a:r>
              <a:rPr lang="en-ZA" altLang="en-US" sz="2000" dirty="0">
                <a:latin typeface="Calibri" pitchFamily="34" charset="0"/>
              </a:rPr>
              <a:t>Thermo-luminescent dosimeters (TLDs)</a:t>
            </a:r>
          </a:p>
          <a:p>
            <a:pPr lvl="1"/>
            <a:r>
              <a:rPr lang="en-ZA" altLang="en-US" sz="2000" dirty="0">
                <a:latin typeface="Calibri" pitchFamily="34" charset="0"/>
              </a:rPr>
              <a:t>Optically stimulated luminescent dosimeters (OSLDs)</a:t>
            </a:r>
          </a:p>
          <a:p>
            <a:r>
              <a:rPr lang="en-ZA" altLang="en-US" sz="2400" dirty="0">
                <a:latin typeface="Calibri" pitchFamily="34" charset="0"/>
              </a:rPr>
              <a:t>Direct reading dosimeters for higher dose rates:</a:t>
            </a:r>
          </a:p>
          <a:p>
            <a:pPr lvl="1"/>
            <a:r>
              <a:rPr lang="en-ZA" altLang="en-US" sz="2000" dirty="0">
                <a:latin typeface="Calibri" pitchFamily="34" charset="0"/>
              </a:rPr>
              <a:t>Electronic dosimeters </a:t>
            </a:r>
          </a:p>
        </p:txBody>
      </p:sp>
    </p:spTree>
    <p:extLst>
      <p:ext uri="{BB962C8B-B14F-4D97-AF65-F5344CB8AC3E}">
        <p14:creationId xmlns:p14="http://schemas.microsoft.com/office/powerpoint/2010/main" val="3032092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790750-B734-4F70-A49D-C7264BFDADFF}"/>
              </a:ext>
            </a:extLst>
          </p:cNvPr>
          <p:cNvSpPr/>
          <p:nvPr/>
        </p:nvSpPr>
        <p:spPr>
          <a:xfrm>
            <a:off x="0" y="361495"/>
            <a:ext cx="4110605"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Gamma dose rate meters –</a:t>
            </a:r>
          </a:p>
          <a:p>
            <a:pPr algn="ctr"/>
            <a:r>
              <a:rPr lang="en-US" sz="2600" dirty="0">
                <a:latin typeface="Calibri" panose="020F0502020204030204" pitchFamily="34" charset="0"/>
                <a:cs typeface="Calibri" panose="020F0502020204030204" pitchFamily="34" charset="0"/>
              </a:rPr>
              <a:t>Personal Monitoring</a:t>
            </a:r>
            <a:endParaRPr lang="en-GB" sz="2600" dirty="0">
              <a:latin typeface="Calibri" panose="020F0502020204030204" pitchFamily="34" charset="0"/>
              <a:cs typeface="Calibri" panose="020F0502020204030204" pitchFamily="34" charset="0"/>
            </a:endParaRPr>
          </a:p>
        </p:txBody>
      </p:sp>
      <p:sp>
        <p:nvSpPr>
          <p:cNvPr id="3" name="Slide Number Placeholder 2">
            <a:extLst>
              <a:ext uri="{FF2B5EF4-FFF2-40B4-BE49-F238E27FC236}">
                <a16:creationId xmlns:a16="http://schemas.microsoft.com/office/drawing/2014/main" id="{25900BD7-65B9-4554-9122-13FFCACCCA10}"/>
              </a:ext>
            </a:extLst>
          </p:cNvPr>
          <p:cNvSpPr txBox="1">
            <a:spLocks/>
          </p:cNvSpPr>
          <p:nvPr/>
        </p:nvSpPr>
        <p:spPr bwMode="white">
          <a:xfrm>
            <a:off x="9996489" y="6369050"/>
            <a:ext cx="509587"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110000"/>
              <a:buChar char="•"/>
              <a:defRPr sz="3200">
                <a:solidFill>
                  <a:schemeClr val="tx2"/>
                </a:solidFill>
                <a:latin typeface="Arial"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Arial"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9pPr>
          </a:lstStyle>
          <a:p>
            <a:pPr algn="r" eaLnBrk="1" hangingPunct="1">
              <a:spcBef>
                <a:spcPct val="0"/>
              </a:spcBef>
              <a:buClrTx/>
              <a:buSzTx/>
              <a:buFontTx/>
              <a:buNone/>
            </a:pPr>
            <a:fld id="{22BB4C07-A8B8-4575-88B3-C17F3C389DCA}" type="slidenum">
              <a:rPr lang="en-US" altLang="en-US" sz="1000">
                <a:solidFill>
                  <a:srgbClr val="D5D7D8"/>
                </a:solidFill>
                <a:latin typeface="Calibri" pitchFamily="34" charset="0"/>
              </a:rPr>
              <a:pPr algn="r" eaLnBrk="1" hangingPunct="1">
                <a:spcBef>
                  <a:spcPct val="0"/>
                </a:spcBef>
                <a:buClrTx/>
                <a:buSzTx/>
                <a:buFontTx/>
                <a:buNone/>
              </a:pPr>
              <a:t>14</a:t>
            </a:fld>
            <a:endParaRPr lang="en-US" altLang="en-US" sz="1000">
              <a:solidFill>
                <a:srgbClr val="D5D7D8"/>
              </a:solidFill>
              <a:latin typeface="Calibri" pitchFamily="34" charset="0"/>
            </a:endParaRPr>
          </a:p>
        </p:txBody>
      </p:sp>
      <p:sp>
        <p:nvSpPr>
          <p:cNvPr id="4" name="Slide Number Placeholder 5">
            <a:extLst>
              <a:ext uri="{FF2B5EF4-FFF2-40B4-BE49-F238E27FC236}">
                <a16:creationId xmlns:a16="http://schemas.microsoft.com/office/drawing/2014/main" id="{807E7DF9-91C2-447F-A0B9-8364FE2BBA5D}"/>
              </a:ext>
            </a:extLst>
          </p:cNvPr>
          <p:cNvSpPr txBox="1">
            <a:spLocks/>
          </p:cNvSpPr>
          <p:nvPr/>
        </p:nvSpPr>
        <p:spPr bwMode="white">
          <a:xfrm>
            <a:off x="9996489" y="6369050"/>
            <a:ext cx="509587"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110000"/>
              <a:buChar char="•"/>
              <a:defRPr sz="3200">
                <a:solidFill>
                  <a:schemeClr val="tx2"/>
                </a:solidFill>
                <a:latin typeface="Arial"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Arial"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9pPr>
          </a:lstStyle>
          <a:p>
            <a:pPr algn="r" eaLnBrk="1" hangingPunct="1">
              <a:spcBef>
                <a:spcPct val="0"/>
              </a:spcBef>
              <a:buClrTx/>
              <a:buSzTx/>
              <a:buFontTx/>
              <a:buNone/>
            </a:pPr>
            <a:fld id="{0BACFD8A-2FE6-4443-BCFD-1F280D63886B}" type="slidenum">
              <a:rPr lang="en-US" altLang="en-US" sz="1000">
                <a:solidFill>
                  <a:srgbClr val="D5D7D8"/>
                </a:solidFill>
                <a:latin typeface="Calibri" pitchFamily="34" charset="0"/>
              </a:rPr>
              <a:pPr algn="r" eaLnBrk="1" hangingPunct="1">
                <a:spcBef>
                  <a:spcPct val="0"/>
                </a:spcBef>
                <a:buClrTx/>
                <a:buSzTx/>
                <a:buFontTx/>
                <a:buNone/>
              </a:pPr>
              <a:t>14</a:t>
            </a:fld>
            <a:endParaRPr lang="en-US" altLang="en-US" sz="1000">
              <a:solidFill>
                <a:srgbClr val="D5D7D8"/>
              </a:solidFill>
              <a:latin typeface="Calibri" pitchFamily="34" charset="0"/>
            </a:endParaRPr>
          </a:p>
        </p:txBody>
      </p:sp>
      <p:sp>
        <p:nvSpPr>
          <p:cNvPr id="5" name="Slide Number Placeholder 5">
            <a:extLst>
              <a:ext uri="{FF2B5EF4-FFF2-40B4-BE49-F238E27FC236}">
                <a16:creationId xmlns:a16="http://schemas.microsoft.com/office/drawing/2014/main" id="{ABE7E194-3671-4E64-BF79-BC68A1ED0ACD}"/>
              </a:ext>
            </a:extLst>
          </p:cNvPr>
          <p:cNvSpPr txBox="1">
            <a:spLocks/>
          </p:cNvSpPr>
          <p:nvPr/>
        </p:nvSpPr>
        <p:spPr bwMode="white">
          <a:xfrm>
            <a:off x="9996489" y="6369050"/>
            <a:ext cx="509587"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SzPct val="110000"/>
              <a:buChar char="•"/>
              <a:defRPr sz="3200">
                <a:solidFill>
                  <a:schemeClr val="tx2"/>
                </a:solidFill>
                <a:latin typeface="Arial"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Arial"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9pPr>
          </a:lstStyle>
          <a:p>
            <a:pPr algn="r" eaLnBrk="1" hangingPunct="1">
              <a:spcBef>
                <a:spcPct val="0"/>
              </a:spcBef>
              <a:buClrTx/>
              <a:buSzTx/>
              <a:buFontTx/>
              <a:buNone/>
            </a:pPr>
            <a:fld id="{28446D24-B2B5-4083-B9B6-7C59B891E66B}" type="slidenum">
              <a:rPr lang="en-US" altLang="en-US" sz="1000">
                <a:solidFill>
                  <a:srgbClr val="D5D7D8"/>
                </a:solidFill>
                <a:latin typeface="Calibri" pitchFamily="34" charset="0"/>
              </a:rPr>
              <a:pPr algn="r" eaLnBrk="1" hangingPunct="1">
                <a:spcBef>
                  <a:spcPct val="0"/>
                </a:spcBef>
                <a:buClrTx/>
                <a:buSzTx/>
                <a:buFontTx/>
                <a:buNone/>
              </a:pPr>
              <a:t>14</a:t>
            </a:fld>
            <a:endParaRPr lang="en-US" altLang="en-US" sz="1000">
              <a:solidFill>
                <a:srgbClr val="D5D7D8"/>
              </a:solidFill>
              <a:latin typeface="Calibri" pitchFamily="34" charset="0"/>
            </a:endParaRPr>
          </a:p>
        </p:txBody>
      </p:sp>
      <p:pic>
        <p:nvPicPr>
          <p:cNvPr id="6" name="Picture 2">
            <a:extLst>
              <a:ext uri="{FF2B5EF4-FFF2-40B4-BE49-F238E27FC236}">
                <a16:creationId xmlns:a16="http://schemas.microsoft.com/office/drawing/2014/main" id="{8A54F77E-161A-42DF-9F8F-F2FBF8B00CE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4783" y="1305099"/>
            <a:ext cx="1490872" cy="21239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a:extLst>
              <a:ext uri="{FF2B5EF4-FFF2-40B4-BE49-F238E27FC236}">
                <a16:creationId xmlns:a16="http://schemas.microsoft.com/office/drawing/2014/main" id="{7E96C724-8860-4287-9BD9-93B8CB5777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001" y="1485123"/>
            <a:ext cx="2791329" cy="21033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1CCF2724-2EA7-4372-8AC6-C4053053FF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00060" y="1325647"/>
            <a:ext cx="772739" cy="25500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a:extLst>
              <a:ext uri="{FF2B5EF4-FFF2-40B4-BE49-F238E27FC236}">
                <a16:creationId xmlns:a16="http://schemas.microsoft.com/office/drawing/2014/main" id="{80996310-E561-40B1-A587-E5AA22CC60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0632" y="4090055"/>
            <a:ext cx="2318675" cy="167721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a:extLst>
              <a:ext uri="{FF2B5EF4-FFF2-40B4-BE49-F238E27FC236}">
                <a16:creationId xmlns:a16="http://schemas.microsoft.com/office/drawing/2014/main" id="{CC6818C4-1DE9-4C25-995B-D28FB02287B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99637" y="4047086"/>
            <a:ext cx="1500188" cy="25003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a:extLst>
              <a:ext uri="{FF2B5EF4-FFF2-40B4-BE49-F238E27FC236}">
                <a16:creationId xmlns:a16="http://schemas.microsoft.com/office/drawing/2014/main" id="{3DD4DD9E-4AFB-4F82-A159-84095D7F884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79218" y="1459871"/>
            <a:ext cx="1923605" cy="21286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a:extLst>
              <a:ext uri="{FF2B5EF4-FFF2-40B4-BE49-F238E27FC236}">
                <a16:creationId xmlns:a16="http://schemas.microsoft.com/office/drawing/2014/main" id="{524EED54-B400-481F-A244-4EFCF7B83CB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06088" y="4987142"/>
            <a:ext cx="2479987" cy="15602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a:extLst>
              <a:ext uri="{FF2B5EF4-FFF2-40B4-BE49-F238E27FC236}">
                <a16:creationId xmlns:a16="http://schemas.microsoft.com/office/drawing/2014/main" id="{33CEC825-2F4C-4CF7-A677-BEBB96B5D728}"/>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l="12198" r="10165"/>
          <a:stretch>
            <a:fillRect/>
          </a:stretch>
        </p:blipFill>
        <p:spPr bwMode="auto">
          <a:xfrm>
            <a:off x="76795" y="4713052"/>
            <a:ext cx="2296616" cy="1949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2074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out)">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ox(out)">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ox(out)">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out)">
                                      <p:cBhvr>
                                        <p:cTn id="27" dur="1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ox(out)">
                                      <p:cBhvr>
                                        <p:cTn id="32" dur="1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ox(out)">
                                      <p:cBhvr>
                                        <p:cTn id="37" dur="1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96AA82A-76EF-4DD9-A241-A032A6E7E0E9}"/>
              </a:ext>
            </a:extLst>
          </p:cNvPr>
          <p:cNvSpPr/>
          <p:nvPr/>
        </p:nvSpPr>
        <p:spPr>
          <a:xfrm>
            <a:off x="0" y="361495"/>
            <a:ext cx="4471332"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Radionuclides in airborne dust</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28352C65-1885-4A46-BBA0-6009B7A0C3AF}"/>
              </a:ext>
            </a:extLst>
          </p:cNvPr>
          <p:cNvSpPr txBox="1">
            <a:spLocks noChangeArrowheads="1"/>
          </p:cNvSpPr>
          <p:nvPr/>
        </p:nvSpPr>
        <p:spPr bwMode="auto">
          <a:xfrm>
            <a:off x="191344" y="1196752"/>
            <a:ext cx="5664172" cy="566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chemeClr val="folHlink"/>
              </a:buClr>
              <a:buSzPct val="110000"/>
              <a:buChar char="•"/>
              <a:defRPr sz="3200">
                <a:solidFill>
                  <a:schemeClr val="tx2"/>
                </a:solidFill>
                <a:latin typeface="Arial"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Arial"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9pPr>
          </a:lstStyle>
          <a:p>
            <a:pPr eaLnBrk="1" hangingPunct="1">
              <a:buClr>
                <a:schemeClr val="accent6">
                  <a:lumMod val="10000"/>
                </a:schemeClr>
              </a:buClr>
              <a:buFont typeface="Wingdings" panose="05000000000000000000" pitchFamily="2" charset="2"/>
              <a:buChar char="§"/>
            </a:pPr>
            <a:r>
              <a:rPr lang="en-GB" altLang="en-US" sz="2400" dirty="0">
                <a:solidFill>
                  <a:srgbClr val="000000"/>
                </a:solidFill>
                <a:latin typeface="Calibri" panose="020F0502020204030204" pitchFamily="34" charset="0"/>
              </a:rPr>
              <a:t>Airborne contamination can occur wherever dry materials are handled or processed</a:t>
            </a:r>
            <a:endParaRPr lang="en-US" altLang="en-US" sz="2400" dirty="0">
              <a:solidFill>
                <a:srgbClr val="000000"/>
              </a:solidFill>
              <a:latin typeface="Calibri" pitchFamily="34" charset="0"/>
            </a:endParaRPr>
          </a:p>
          <a:p>
            <a:pPr eaLnBrk="1" hangingPunct="1">
              <a:buClr>
                <a:schemeClr val="accent6">
                  <a:lumMod val="10000"/>
                </a:schemeClr>
              </a:buClr>
              <a:buFont typeface="Wingdings" panose="05000000000000000000" pitchFamily="2" charset="2"/>
              <a:buChar char="§"/>
            </a:pPr>
            <a:r>
              <a:rPr lang="en-US" altLang="en-US" sz="2400" dirty="0">
                <a:solidFill>
                  <a:srgbClr val="000000"/>
                </a:solidFill>
                <a:latin typeface="Calibri" pitchFamily="34" charset="0"/>
              </a:rPr>
              <a:t>Dust sampling involves taking a sample of air through a filter medium</a:t>
            </a:r>
          </a:p>
          <a:p>
            <a:pPr eaLnBrk="1" hangingPunct="1">
              <a:buClr>
                <a:schemeClr val="accent6">
                  <a:lumMod val="10000"/>
                </a:schemeClr>
              </a:buClr>
              <a:buFont typeface="Wingdings" panose="05000000000000000000" pitchFamily="2" charset="2"/>
              <a:buChar char="§"/>
            </a:pPr>
            <a:r>
              <a:rPr lang="en-US" altLang="en-US" sz="2400" dirty="0">
                <a:solidFill>
                  <a:srgbClr val="000000"/>
                </a:solidFill>
                <a:latin typeface="Calibri" pitchFamily="34" charset="0"/>
              </a:rPr>
              <a:t>The sample is then analyzed for radionuclides</a:t>
            </a:r>
          </a:p>
          <a:p>
            <a:pPr eaLnBrk="1" hangingPunct="1">
              <a:buClr>
                <a:schemeClr val="accent6">
                  <a:lumMod val="10000"/>
                </a:schemeClr>
              </a:buClr>
              <a:buFont typeface="Wingdings" panose="05000000000000000000" pitchFamily="2" charset="2"/>
              <a:buChar char="§"/>
            </a:pPr>
            <a:r>
              <a:rPr lang="en-US" altLang="en-US" sz="2400" dirty="0">
                <a:solidFill>
                  <a:srgbClr val="000000"/>
                </a:solidFill>
                <a:latin typeface="Calibri" pitchFamily="34" charset="0"/>
              </a:rPr>
              <a:t>Sampling needs to consider:</a:t>
            </a:r>
          </a:p>
          <a:p>
            <a:pPr eaLnBrk="1" hangingPunct="1">
              <a:lnSpc>
                <a:spcPct val="80000"/>
              </a:lnSpc>
              <a:buClr>
                <a:srgbClr val="99CCFF"/>
              </a:buClr>
              <a:buFontTx/>
              <a:buNone/>
            </a:pPr>
            <a:endParaRPr lang="en-US" altLang="en-US" sz="2400" dirty="0">
              <a:solidFill>
                <a:srgbClr val="000000"/>
              </a:solidFill>
              <a:latin typeface="Calibri" pitchFamily="34" charset="0"/>
            </a:endParaRPr>
          </a:p>
          <a:p>
            <a:pPr eaLnBrk="1" hangingPunct="1">
              <a:lnSpc>
                <a:spcPct val="80000"/>
              </a:lnSpc>
              <a:buClrTx/>
              <a:buFont typeface="Courier New" panose="02070309020205020404" pitchFamily="49" charset="0"/>
              <a:buChar char="o"/>
            </a:pPr>
            <a:r>
              <a:rPr lang="en-US" altLang="en-US" sz="2400" dirty="0">
                <a:solidFill>
                  <a:srgbClr val="000000"/>
                </a:solidFill>
                <a:latin typeface="Calibri" pitchFamily="34" charset="0"/>
              </a:rPr>
              <a:t>The occupancy time in the workplace</a:t>
            </a:r>
          </a:p>
          <a:p>
            <a:pPr algn="just" eaLnBrk="1" hangingPunct="1">
              <a:lnSpc>
                <a:spcPct val="80000"/>
              </a:lnSpc>
              <a:buClrTx/>
              <a:buFont typeface="Courier New" panose="02070309020205020404" pitchFamily="49" charset="0"/>
              <a:buChar char="o"/>
            </a:pPr>
            <a:r>
              <a:rPr lang="en-US" altLang="en-US" sz="2400" dirty="0">
                <a:solidFill>
                  <a:srgbClr val="000000"/>
                </a:solidFill>
                <a:latin typeface="Calibri" pitchFamily="34" charset="0"/>
              </a:rPr>
              <a:t>The mass concentration of dusts</a:t>
            </a:r>
          </a:p>
          <a:p>
            <a:pPr algn="just" eaLnBrk="1" hangingPunct="1">
              <a:lnSpc>
                <a:spcPct val="80000"/>
              </a:lnSpc>
              <a:buClrTx/>
              <a:buFont typeface="Courier New" panose="02070309020205020404" pitchFamily="49" charset="0"/>
              <a:buChar char="o"/>
            </a:pPr>
            <a:r>
              <a:rPr lang="en-US" altLang="en-US" sz="2400" dirty="0">
                <a:solidFill>
                  <a:srgbClr val="000000"/>
                </a:solidFill>
                <a:latin typeface="Calibri" pitchFamily="34" charset="0"/>
              </a:rPr>
              <a:t>The radionuclide activity concentration</a:t>
            </a:r>
          </a:p>
          <a:p>
            <a:pPr algn="just" eaLnBrk="1" hangingPunct="1">
              <a:lnSpc>
                <a:spcPct val="80000"/>
              </a:lnSpc>
              <a:buClrTx/>
              <a:buFont typeface="Courier New" panose="02070309020205020404" pitchFamily="49" charset="0"/>
              <a:buChar char="o"/>
            </a:pPr>
            <a:r>
              <a:rPr lang="en-US" altLang="en-US" sz="2400" dirty="0">
                <a:solidFill>
                  <a:srgbClr val="000000"/>
                </a:solidFill>
                <a:latin typeface="Calibri" pitchFamily="34" charset="0"/>
              </a:rPr>
              <a:t>The size distribution and inhalation potential (sampler characteristics)</a:t>
            </a:r>
          </a:p>
          <a:p>
            <a:pPr algn="just" eaLnBrk="1" hangingPunct="1">
              <a:lnSpc>
                <a:spcPct val="80000"/>
              </a:lnSpc>
              <a:buClr>
                <a:srgbClr val="99CCFF"/>
              </a:buClr>
            </a:pPr>
            <a:endParaRPr lang="en-US" altLang="en-US" sz="1800" dirty="0">
              <a:solidFill>
                <a:srgbClr val="003399"/>
              </a:solidFill>
              <a:latin typeface="Calibri" pitchFamily="34" charset="0"/>
            </a:endParaRPr>
          </a:p>
          <a:p>
            <a:pPr eaLnBrk="1" hangingPunct="1">
              <a:lnSpc>
                <a:spcPct val="80000"/>
              </a:lnSpc>
              <a:buClr>
                <a:srgbClr val="99CCFF"/>
              </a:buClr>
              <a:buFontTx/>
              <a:buNone/>
            </a:pPr>
            <a:endParaRPr lang="en-US" altLang="en-US" sz="2000" dirty="0">
              <a:solidFill>
                <a:srgbClr val="003399"/>
              </a:solidFill>
              <a:latin typeface="Calibri" pitchFamily="34" charset="0"/>
            </a:endParaRPr>
          </a:p>
          <a:p>
            <a:pPr eaLnBrk="1" hangingPunct="1">
              <a:lnSpc>
                <a:spcPct val="80000"/>
              </a:lnSpc>
              <a:buClr>
                <a:srgbClr val="99CCFF"/>
              </a:buClr>
              <a:buFontTx/>
              <a:buNone/>
            </a:pPr>
            <a:endParaRPr lang="en-US" altLang="en-US" sz="2000" dirty="0">
              <a:solidFill>
                <a:srgbClr val="003399"/>
              </a:solidFill>
              <a:latin typeface="Calibri" pitchFamily="34" charset="0"/>
            </a:endParaRPr>
          </a:p>
        </p:txBody>
      </p:sp>
      <p:pic>
        <p:nvPicPr>
          <p:cNvPr id="4" name="Picture 3">
            <a:extLst>
              <a:ext uri="{FF2B5EF4-FFF2-40B4-BE49-F238E27FC236}">
                <a16:creationId xmlns:a16="http://schemas.microsoft.com/office/drawing/2014/main" id="{51AFAB58-ABB4-40BC-B659-F91A6828FE57}"/>
              </a:ext>
            </a:extLst>
          </p:cNvPr>
          <p:cNvPicPr>
            <a:picLocks noChangeAspect="1"/>
          </p:cNvPicPr>
          <p:nvPr/>
        </p:nvPicPr>
        <p:blipFill>
          <a:blip r:embed="rId3"/>
          <a:stretch>
            <a:fillRect/>
          </a:stretch>
        </p:blipFill>
        <p:spPr>
          <a:xfrm>
            <a:off x="5503024" y="2906726"/>
            <a:ext cx="3449632" cy="23028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25183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8D96B74-C5F4-476F-A667-487077DA301E}"/>
              </a:ext>
            </a:extLst>
          </p:cNvPr>
          <p:cNvSpPr/>
          <p:nvPr/>
        </p:nvSpPr>
        <p:spPr>
          <a:xfrm>
            <a:off x="0" y="361495"/>
            <a:ext cx="3942826"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Types of Dust Sampling</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ABEBE9C7-EC89-48AA-A2EB-AF2FE28955E2}"/>
              </a:ext>
            </a:extLst>
          </p:cNvPr>
          <p:cNvSpPr txBox="1">
            <a:spLocks noChangeArrowheads="1"/>
          </p:cNvSpPr>
          <p:nvPr/>
        </p:nvSpPr>
        <p:spPr bwMode="auto">
          <a:xfrm>
            <a:off x="301804" y="1419836"/>
            <a:ext cx="7793572" cy="499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chemeClr val="folHlink"/>
              </a:buClr>
              <a:buSzPct val="110000"/>
              <a:buChar char="•"/>
              <a:defRPr sz="3200">
                <a:solidFill>
                  <a:schemeClr val="tx2"/>
                </a:solidFill>
                <a:latin typeface="Arial"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Arial"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9pPr>
          </a:lstStyle>
          <a:p>
            <a:pPr algn="just" eaLnBrk="1" hangingPunct="1">
              <a:lnSpc>
                <a:spcPct val="80000"/>
              </a:lnSpc>
              <a:buClr>
                <a:srgbClr val="99CCFF"/>
              </a:buClr>
              <a:buFontTx/>
              <a:buNone/>
            </a:pPr>
            <a:r>
              <a:rPr lang="en-AU" altLang="en-US" sz="2400" b="1" dirty="0">
                <a:solidFill>
                  <a:srgbClr val="000000"/>
                </a:solidFill>
                <a:latin typeface="Calibri" pitchFamily="34" charset="0"/>
              </a:rPr>
              <a:t>Workplace Sampling:</a:t>
            </a:r>
          </a:p>
          <a:p>
            <a:pPr algn="just" eaLnBrk="1" hangingPunct="1">
              <a:lnSpc>
                <a:spcPct val="80000"/>
              </a:lnSpc>
              <a:buClrTx/>
              <a:buFont typeface="Arial" panose="020B0604020202020204" pitchFamily="34" charset="0"/>
              <a:buChar char="•"/>
            </a:pPr>
            <a:r>
              <a:rPr lang="en-AU" altLang="en-US" sz="2400" dirty="0">
                <a:solidFill>
                  <a:srgbClr val="000000"/>
                </a:solidFill>
                <a:latin typeface="Calibri" pitchFamily="34" charset="0"/>
              </a:rPr>
              <a:t>Locations where workers are working </a:t>
            </a:r>
          </a:p>
          <a:p>
            <a:pPr algn="just" eaLnBrk="1" hangingPunct="1">
              <a:lnSpc>
                <a:spcPct val="80000"/>
              </a:lnSpc>
              <a:buClrTx/>
              <a:buFont typeface="Arial" panose="020B0604020202020204" pitchFamily="34" charset="0"/>
              <a:buChar char="•"/>
            </a:pPr>
            <a:r>
              <a:rPr lang="en-AU" altLang="en-US" sz="2400" dirty="0">
                <a:solidFill>
                  <a:srgbClr val="000000"/>
                </a:solidFill>
                <a:latin typeface="Calibri" pitchFamily="34" charset="0"/>
              </a:rPr>
              <a:t>The frequency of sampling will depend on the level of dust concentration and its variability</a:t>
            </a:r>
          </a:p>
          <a:p>
            <a:pPr algn="just" eaLnBrk="1" hangingPunct="1">
              <a:lnSpc>
                <a:spcPct val="80000"/>
              </a:lnSpc>
              <a:buClrTx/>
              <a:buFont typeface="Arial" panose="020B0604020202020204" pitchFamily="34" charset="0"/>
              <a:buChar char="•"/>
            </a:pPr>
            <a:r>
              <a:rPr lang="en-AU" altLang="en-US" sz="2400" dirty="0">
                <a:solidFill>
                  <a:srgbClr val="000000"/>
                </a:solidFill>
                <a:latin typeface="Calibri" pitchFamily="34" charset="0"/>
              </a:rPr>
              <a:t>May have fixed location sampling  (for identifying trends)</a:t>
            </a:r>
          </a:p>
          <a:p>
            <a:pPr algn="just" eaLnBrk="1" hangingPunct="1">
              <a:lnSpc>
                <a:spcPct val="80000"/>
              </a:lnSpc>
              <a:buClr>
                <a:srgbClr val="99CCFF"/>
              </a:buClr>
              <a:buFontTx/>
              <a:buNone/>
            </a:pPr>
            <a:endParaRPr lang="en-AU" altLang="en-US" sz="2000" i="1" dirty="0">
              <a:solidFill>
                <a:srgbClr val="000000"/>
              </a:solidFill>
              <a:latin typeface="Calibri" pitchFamily="34" charset="0"/>
            </a:endParaRPr>
          </a:p>
          <a:p>
            <a:pPr algn="just" eaLnBrk="1" hangingPunct="1">
              <a:lnSpc>
                <a:spcPct val="80000"/>
              </a:lnSpc>
              <a:buClr>
                <a:srgbClr val="99CCFF"/>
              </a:buClr>
              <a:buFontTx/>
              <a:buNone/>
            </a:pPr>
            <a:r>
              <a:rPr lang="en-AU" altLang="en-US" sz="2400" b="1" dirty="0">
                <a:solidFill>
                  <a:srgbClr val="000000"/>
                </a:solidFill>
                <a:latin typeface="Calibri" pitchFamily="34" charset="0"/>
              </a:rPr>
              <a:t>Personal sampling:</a:t>
            </a:r>
          </a:p>
          <a:p>
            <a:pPr algn="just" eaLnBrk="1" hangingPunct="1">
              <a:lnSpc>
                <a:spcPct val="80000"/>
              </a:lnSpc>
              <a:buClrTx/>
            </a:pPr>
            <a:r>
              <a:rPr lang="en-AU" altLang="en-US" sz="2400" dirty="0">
                <a:solidFill>
                  <a:srgbClr val="000000"/>
                </a:solidFill>
                <a:latin typeface="Calibri" pitchFamily="34" charset="0"/>
              </a:rPr>
              <a:t>Allocation of sampler to a representative worker</a:t>
            </a:r>
          </a:p>
          <a:p>
            <a:pPr algn="just" eaLnBrk="1" hangingPunct="1">
              <a:lnSpc>
                <a:spcPct val="80000"/>
              </a:lnSpc>
              <a:buClrTx/>
            </a:pPr>
            <a:r>
              <a:rPr lang="en-AU" altLang="en-US" sz="2400" dirty="0">
                <a:solidFill>
                  <a:srgbClr val="000000"/>
                </a:solidFill>
                <a:latin typeface="Calibri" pitchFamily="34" charset="0"/>
              </a:rPr>
              <a:t>Consider number of workers involved in a task</a:t>
            </a:r>
          </a:p>
          <a:p>
            <a:pPr algn="just" eaLnBrk="1" hangingPunct="1">
              <a:lnSpc>
                <a:spcPct val="80000"/>
              </a:lnSpc>
              <a:buClrTx/>
            </a:pPr>
            <a:r>
              <a:rPr lang="en-AU" altLang="en-US" sz="2400" dirty="0">
                <a:solidFill>
                  <a:srgbClr val="000000"/>
                </a:solidFill>
                <a:latin typeface="Calibri" pitchFamily="34" charset="0"/>
              </a:rPr>
              <a:t>Consider tasks that contribute to exposure – dust generation during work, job rotation, work shifts, special exposures</a:t>
            </a:r>
          </a:p>
          <a:p>
            <a:pPr algn="just" eaLnBrk="1" hangingPunct="1">
              <a:lnSpc>
                <a:spcPct val="80000"/>
              </a:lnSpc>
              <a:buClrTx/>
            </a:pPr>
            <a:r>
              <a:rPr lang="en-AU" altLang="en-US" sz="2400" dirty="0">
                <a:solidFill>
                  <a:srgbClr val="000000"/>
                </a:solidFill>
                <a:latin typeface="Calibri" pitchFamily="34" charset="0"/>
              </a:rPr>
              <a:t> Individual work practices</a:t>
            </a:r>
          </a:p>
          <a:p>
            <a:pPr algn="just" eaLnBrk="1" hangingPunct="1">
              <a:lnSpc>
                <a:spcPct val="80000"/>
              </a:lnSpc>
              <a:buClrTx/>
            </a:pPr>
            <a:r>
              <a:rPr lang="en-AU" altLang="en-US" sz="2400" dirty="0">
                <a:solidFill>
                  <a:srgbClr val="000000"/>
                </a:solidFill>
                <a:latin typeface="Calibri" pitchFamily="34" charset="0"/>
              </a:rPr>
              <a:t> Location and time in the workplace.</a:t>
            </a:r>
            <a:endParaRPr lang="en-US" altLang="en-US" sz="2400" dirty="0">
              <a:solidFill>
                <a:srgbClr val="000000"/>
              </a:solidFill>
              <a:latin typeface="Calibri" pitchFamily="34" charset="0"/>
            </a:endParaRPr>
          </a:p>
        </p:txBody>
      </p:sp>
    </p:spTree>
    <p:extLst>
      <p:ext uri="{BB962C8B-B14F-4D97-AF65-F5344CB8AC3E}">
        <p14:creationId xmlns:p14="http://schemas.microsoft.com/office/powerpoint/2010/main" val="39265914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BE9796-0B5D-4838-BE27-986A651F3F31}"/>
              </a:ext>
            </a:extLst>
          </p:cNvPr>
          <p:cNvSpPr/>
          <p:nvPr/>
        </p:nvSpPr>
        <p:spPr>
          <a:xfrm>
            <a:off x="0" y="361495"/>
            <a:ext cx="3942826"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Sampling in practice –</a:t>
            </a:r>
          </a:p>
          <a:p>
            <a:pPr algn="ctr"/>
            <a:r>
              <a:rPr lang="en-US" sz="2600" dirty="0">
                <a:latin typeface="Calibri" panose="020F0502020204030204" pitchFamily="34" charset="0"/>
                <a:cs typeface="Calibri" panose="020F0502020204030204" pitchFamily="34" charset="0"/>
              </a:rPr>
              <a:t>Locational sampling</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62E2D741-BB60-4C7F-B41D-4A89D4BAF471}"/>
              </a:ext>
            </a:extLst>
          </p:cNvPr>
          <p:cNvSpPr txBox="1">
            <a:spLocks noChangeArrowheads="1"/>
          </p:cNvSpPr>
          <p:nvPr/>
        </p:nvSpPr>
        <p:spPr bwMode="auto">
          <a:xfrm>
            <a:off x="418563" y="1674924"/>
            <a:ext cx="5400600" cy="2037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chemeClr val="folHlink"/>
              </a:buClr>
              <a:buSzPct val="110000"/>
              <a:buChar char="•"/>
              <a:defRPr sz="3200">
                <a:solidFill>
                  <a:schemeClr val="tx2"/>
                </a:solidFill>
                <a:latin typeface="Arial"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Arial"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9pPr>
          </a:lstStyle>
          <a:p>
            <a:pPr eaLnBrk="1" hangingPunct="1">
              <a:lnSpc>
                <a:spcPct val="80000"/>
              </a:lnSpc>
              <a:buClr>
                <a:srgbClr val="99CCFF"/>
              </a:buClr>
              <a:buNone/>
            </a:pPr>
            <a:r>
              <a:rPr lang="en-AU" altLang="en-US" sz="2400" b="1" u="sng" dirty="0">
                <a:solidFill>
                  <a:srgbClr val="000000"/>
                </a:solidFill>
                <a:latin typeface="Calibri" pitchFamily="34" charset="0"/>
              </a:rPr>
              <a:t>Good Location</a:t>
            </a:r>
          </a:p>
          <a:p>
            <a:pPr eaLnBrk="1" hangingPunct="1">
              <a:lnSpc>
                <a:spcPct val="80000"/>
              </a:lnSpc>
              <a:buClr>
                <a:schemeClr val="accent6">
                  <a:lumMod val="10000"/>
                </a:schemeClr>
              </a:buClr>
              <a:buFont typeface="Courier New" panose="02070309020205020404" pitchFamily="49" charset="0"/>
              <a:buChar char="o"/>
            </a:pPr>
            <a:r>
              <a:rPr lang="en-AU" altLang="en-US" sz="2400" dirty="0">
                <a:solidFill>
                  <a:srgbClr val="000000"/>
                </a:solidFill>
                <a:latin typeface="Calibri" pitchFamily="34" charset="0"/>
              </a:rPr>
              <a:t>Out of the way</a:t>
            </a:r>
          </a:p>
          <a:p>
            <a:pPr eaLnBrk="1" hangingPunct="1">
              <a:lnSpc>
                <a:spcPct val="80000"/>
              </a:lnSpc>
              <a:buClr>
                <a:schemeClr val="accent6">
                  <a:lumMod val="10000"/>
                </a:schemeClr>
              </a:buClr>
              <a:buFont typeface="Courier New" panose="02070309020205020404" pitchFamily="49" charset="0"/>
              <a:buChar char="o"/>
            </a:pPr>
            <a:r>
              <a:rPr lang="en-AU" altLang="en-US" sz="2400" dirty="0">
                <a:solidFill>
                  <a:srgbClr val="000000"/>
                </a:solidFill>
                <a:latin typeface="Calibri" pitchFamily="34" charset="0"/>
              </a:rPr>
              <a:t>Good height (breathing zone height)</a:t>
            </a:r>
          </a:p>
          <a:p>
            <a:pPr eaLnBrk="1" hangingPunct="1">
              <a:lnSpc>
                <a:spcPct val="80000"/>
              </a:lnSpc>
              <a:buClr>
                <a:schemeClr val="accent6">
                  <a:lumMod val="10000"/>
                </a:schemeClr>
              </a:buClr>
              <a:buFont typeface="Courier New" panose="02070309020205020404" pitchFamily="49" charset="0"/>
              <a:buChar char="o"/>
            </a:pPr>
            <a:r>
              <a:rPr lang="en-AU" altLang="en-US" sz="2400" dirty="0">
                <a:solidFill>
                  <a:srgbClr val="000000"/>
                </a:solidFill>
                <a:latin typeface="Calibri" pitchFamily="34" charset="0"/>
              </a:rPr>
              <a:t>Safe</a:t>
            </a:r>
          </a:p>
        </p:txBody>
      </p:sp>
      <p:sp>
        <p:nvSpPr>
          <p:cNvPr id="4" name="Rectangle 3">
            <a:extLst>
              <a:ext uri="{FF2B5EF4-FFF2-40B4-BE49-F238E27FC236}">
                <a16:creationId xmlns:a16="http://schemas.microsoft.com/office/drawing/2014/main" id="{5DF322FC-4358-44E1-9211-01CDFA4DC474}"/>
              </a:ext>
            </a:extLst>
          </p:cNvPr>
          <p:cNvSpPr txBox="1">
            <a:spLocks noChangeArrowheads="1"/>
          </p:cNvSpPr>
          <p:nvPr/>
        </p:nvSpPr>
        <p:spPr bwMode="auto">
          <a:xfrm>
            <a:off x="418563" y="4164391"/>
            <a:ext cx="3865002" cy="2037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chemeClr val="folHlink"/>
              </a:buClr>
              <a:buSzPct val="110000"/>
              <a:buChar char="•"/>
              <a:defRPr sz="3200">
                <a:solidFill>
                  <a:schemeClr val="tx2"/>
                </a:solidFill>
                <a:latin typeface="Arial"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Arial"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9pPr>
          </a:lstStyle>
          <a:p>
            <a:pPr eaLnBrk="1" hangingPunct="1">
              <a:lnSpc>
                <a:spcPct val="80000"/>
              </a:lnSpc>
              <a:buClr>
                <a:srgbClr val="99CCFF"/>
              </a:buClr>
              <a:buFontTx/>
              <a:buNone/>
            </a:pPr>
            <a:r>
              <a:rPr lang="en-AU" altLang="en-US" sz="2400" b="1" u="sng" dirty="0">
                <a:solidFill>
                  <a:srgbClr val="000000"/>
                </a:solidFill>
                <a:latin typeface="Calibri" pitchFamily="34" charset="0"/>
              </a:rPr>
              <a:t>Poor Location</a:t>
            </a:r>
          </a:p>
          <a:p>
            <a:pPr eaLnBrk="1" hangingPunct="1">
              <a:lnSpc>
                <a:spcPct val="80000"/>
              </a:lnSpc>
              <a:buClr>
                <a:schemeClr val="accent6">
                  <a:lumMod val="10000"/>
                </a:schemeClr>
              </a:buClr>
              <a:buFont typeface="Courier New" panose="02070309020205020404" pitchFamily="49" charset="0"/>
              <a:buChar char="o"/>
            </a:pPr>
            <a:r>
              <a:rPr lang="en-AU" altLang="en-US" sz="2400" dirty="0">
                <a:solidFill>
                  <a:srgbClr val="000000"/>
                </a:solidFill>
                <a:latin typeface="Calibri" pitchFamily="34" charset="0"/>
              </a:rPr>
              <a:t>In the way</a:t>
            </a:r>
          </a:p>
          <a:p>
            <a:pPr eaLnBrk="1" hangingPunct="1">
              <a:lnSpc>
                <a:spcPct val="80000"/>
              </a:lnSpc>
              <a:buClr>
                <a:schemeClr val="accent6">
                  <a:lumMod val="10000"/>
                </a:schemeClr>
              </a:buClr>
              <a:buFont typeface="Courier New" panose="02070309020205020404" pitchFamily="49" charset="0"/>
              <a:buChar char="o"/>
            </a:pPr>
            <a:r>
              <a:rPr lang="en-AU" altLang="en-US" sz="2400" dirty="0">
                <a:solidFill>
                  <a:srgbClr val="000000"/>
                </a:solidFill>
                <a:latin typeface="Calibri" pitchFamily="34" charset="0"/>
              </a:rPr>
              <a:t>Poor height</a:t>
            </a:r>
          </a:p>
          <a:p>
            <a:pPr eaLnBrk="1" hangingPunct="1">
              <a:lnSpc>
                <a:spcPct val="80000"/>
              </a:lnSpc>
              <a:buClr>
                <a:schemeClr val="accent6">
                  <a:lumMod val="10000"/>
                </a:schemeClr>
              </a:buClr>
              <a:buFont typeface="Courier New" panose="02070309020205020404" pitchFamily="49" charset="0"/>
              <a:buChar char="o"/>
            </a:pPr>
            <a:r>
              <a:rPr lang="en-AU" altLang="en-US" sz="2400" dirty="0">
                <a:solidFill>
                  <a:srgbClr val="000000"/>
                </a:solidFill>
                <a:latin typeface="Calibri" pitchFamily="34" charset="0"/>
              </a:rPr>
              <a:t>Unsafe – workplace hazard</a:t>
            </a:r>
          </a:p>
        </p:txBody>
      </p:sp>
      <p:pic>
        <p:nvPicPr>
          <p:cNvPr id="5" name="Picture 4">
            <a:extLst>
              <a:ext uri="{FF2B5EF4-FFF2-40B4-BE49-F238E27FC236}">
                <a16:creationId xmlns:a16="http://schemas.microsoft.com/office/drawing/2014/main" id="{124176E6-2F63-4FA4-B02A-4F0AC8225F97}"/>
              </a:ext>
            </a:extLst>
          </p:cNvPr>
          <p:cNvPicPr>
            <a:picLocks noChangeAspect="1"/>
          </p:cNvPicPr>
          <p:nvPr/>
        </p:nvPicPr>
        <p:blipFill>
          <a:blip r:embed="rId3"/>
          <a:stretch>
            <a:fillRect/>
          </a:stretch>
        </p:blipFill>
        <p:spPr>
          <a:xfrm>
            <a:off x="5701559" y="1444385"/>
            <a:ext cx="3023878" cy="2267909"/>
          </a:xfrm>
          <a:prstGeom prst="rect">
            <a:avLst/>
          </a:prstGeom>
          <a:ln>
            <a:noFill/>
          </a:ln>
          <a:effectLst>
            <a:outerShdw blurRad="292100" dist="139700" dir="2700000" algn="tl" rotWithShape="0">
              <a:srgbClr val="333333">
                <a:alpha val="65000"/>
              </a:srgbClr>
            </a:outerShdw>
          </a:effectLst>
        </p:spPr>
      </p:pic>
      <p:pic>
        <p:nvPicPr>
          <p:cNvPr id="6" name="Picture 4">
            <a:extLst>
              <a:ext uri="{FF2B5EF4-FFF2-40B4-BE49-F238E27FC236}">
                <a16:creationId xmlns:a16="http://schemas.microsoft.com/office/drawing/2014/main" id="{72B91525-7381-457B-B78F-A1C76AE2AF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9498" y="3983458"/>
            <a:ext cx="3048000" cy="2286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79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wipe(left)">
                                      <p:cBhvr>
                                        <p:cTn id="27" dur="1000"/>
                                        <p:tgtEl>
                                          <p:spTgt spid="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xEl>
                                              <p:pRg st="1" end="1"/>
                                            </p:txEl>
                                          </p:spTgt>
                                        </p:tgtEl>
                                        <p:attrNameLst>
                                          <p:attrName>style.visibility</p:attrName>
                                        </p:attrNameLst>
                                      </p:cBhvr>
                                      <p:to>
                                        <p:strVal val="visible"/>
                                      </p:to>
                                    </p:set>
                                    <p:animEffect transition="in" filter="wipe(left)">
                                      <p:cBhvr>
                                        <p:cTn id="32" dur="1000"/>
                                        <p:tgtEl>
                                          <p:spTgt spid="4">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animEffect transition="in" filter="wipe(left)">
                                      <p:cBhvr>
                                        <p:cTn id="37" dur="1000"/>
                                        <p:tgtEl>
                                          <p:spTgt spid="4">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
                                            <p:txEl>
                                              <p:pRg st="3" end="3"/>
                                            </p:txEl>
                                          </p:spTgt>
                                        </p:tgtEl>
                                        <p:attrNameLst>
                                          <p:attrName>style.visibility</p:attrName>
                                        </p:attrNameLst>
                                      </p:cBhvr>
                                      <p:to>
                                        <p:strVal val="visible"/>
                                      </p:to>
                                    </p:set>
                                    <p:animEffect transition="in" filter="wipe(left)">
                                      <p:cBhvr>
                                        <p:cTn id="42" dur="1000"/>
                                        <p:tgtEl>
                                          <p:spTgt spid="4">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box(out)">
                                      <p:cBhvr>
                                        <p:cTn id="4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B0651E0-AF73-4C48-89F0-4176EB8F81EB}"/>
              </a:ext>
            </a:extLst>
          </p:cNvPr>
          <p:cNvSpPr/>
          <p:nvPr/>
        </p:nvSpPr>
        <p:spPr>
          <a:xfrm>
            <a:off x="-1" y="395051"/>
            <a:ext cx="4462943"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Types of sampling equipment</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4E800700-80B7-42E4-AB01-E0C44D65FCF7}"/>
              </a:ext>
            </a:extLst>
          </p:cNvPr>
          <p:cNvSpPr txBox="1">
            <a:spLocks noChangeArrowheads="1"/>
          </p:cNvSpPr>
          <p:nvPr/>
        </p:nvSpPr>
        <p:spPr bwMode="auto">
          <a:xfrm>
            <a:off x="216011" y="1384802"/>
            <a:ext cx="5706617" cy="480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chemeClr val="folHlink"/>
              </a:buClr>
              <a:buSzPct val="110000"/>
              <a:buChar char="•"/>
              <a:defRPr sz="3200">
                <a:solidFill>
                  <a:schemeClr val="tx2"/>
                </a:solidFill>
                <a:latin typeface="Arial"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Arial"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9pPr>
          </a:lstStyle>
          <a:p>
            <a:pPr eaLnBrk="1" hangingPunct="1">
              <a:lnSpc>
                <a:spcPct val="80000"/>
              </a:lnSpc>
              <a:buClr>
                <a:srgbClr val="99CCFF"/>
              </a:buClr>
              <a:buFontTx/>
              <a:buNone/>
            </a:pPr>
            <a:endParaRPr lang="en-AU" altLang="en-US" sz="2400" b="1" dirty="0">
              <a:solidFill>
                <a:srgbClr val="000000"/>
              </a:solidFill>
              <a:latin typeface="Calibri" pitchFamily="34" charset="0"/>
            </a:endParaRPr>
          </a:p>
          <a:p>
            <a:pPr eaLnBrk="1" hangingPunct="1">
              <a:lnSpc>
                <a:spcPct val="80000"/>
              </a:lnSpc>
              <a:buClr>
                <a:srgbClr val="99CCFF"/>
              </a:buClr>
              <a:buFontTx/>
              <a:buNone/>
            </a:pPr>
            <a:r>
              <a:rPr lang="en-AU" altLang="en-US" sz="2400" b="1" dirty="0">
                <a:solidFill>
                  <a:srgbClr val="000000"/>
                </a:solidFill>
                <a:latin typeface="Calibri" pitchFamily="34" charset="0"/>
              </a:rPr>
              <a:t>Static air samplers:</a:t>
            </a:r>
          </a:p>
          <a:p>
            <a:pPr eaLnBrk="1" hangingPunct="1">
              <a:lnSpc>
                <a:spcPct val="80000"/>
              </a:lnSpc>
              <a:buClrTx/>
            </a:pPr>
            <a:r>
              <a:rPr lang="en-AU" altLang="en-US" sz="2400" dirty="0">
                <a:solidFill>
                  <a:srgbClr val="000000"/>
                </a:solidFill>
                <a:latin typeface="Calibri" pitchFamily="34" charset="0"/>
              </a:rPr>
              <a:t> Place at fixed locations</a:t>
            </a:r>
          </a:p>
          <a:p>
            <a:pPr eaLnBrk="1" hangingPunct="1">
              <a:lnSpc>
                <a:spcPct val="80000"/>
              </a:lnSpc>
              <a:buClrTx/>
            </a:pPr>
            <a:r>
              <a:rPr lang="en-AU" altLang="en-US" sz="2400" dirty="0">
                <a:solidFill>
                  <a:srgbClr val="000000"/>
                </a:solidFill>
                <a:latin typeface="Calibri" pitchFamily="34" charset="0"/>
              </a:rPr>
              <a:t>Can be high volume or low volumes sampler</a:t>
            </a:r>
          </a:p>
          <a:p>
            <a:pPr eaLnBrk="1" hangingPunct="1">
              <a:lnSpc>
                <a:spcPct val="80000"/>
              </a:lnSpc>
              <a:buClrTx/>
            </a:pPr>
            <a:r>
              <a:rPr lang="en-AU" altLang="en-US" sz="2400" dirty="0">
                <a:solidFill>
                  <a:srgbClr val="000000"/>
                </a:solidFill>
                <a:latin typeface="Calibri" pitchFamily="34" charset="0"/>
              </a:rPr>
              <a:t>Indicator of workplace conditions</a:t>
            </a:r>
          </a:p>
          <a:p>
            <a:pPr marL="0" indent="0" eaLnBrk="1" hangingPunct="1">
              <a:lnSpc>
                <a:spcPct val="80000"/>
              </a:lnSpc>
              <a:buClrTx/>
              <a:buNone/>
            </a:pPr>
            <a:endParaRPr lang="en-AU" altLang="en-US" sz="2400" b="1" dirty="0">
              <a:solidFill>
                <a:srgbClr val="000000"/>
              </a:solidFill>
              <a:latin typeface="Calibri" pitchFamily="34" charset="0"/>
            </a:endParaRPr>
          </a:p>
          <a:p>
            <a:pPr eaLnBrk="1" hangingPunct="1">
              <a:lnSpc>
                <a:spcPct val="80000"/>
              </a:lnSpc>
              <a:buClrTx/>
              <a:buFontTx/>
              <a:buNone/>
            </a:pPr>
            <a:endParaRPr lang="en-AU" altLang="en-US" sz="2400" b="1" dirty="0">
              <a:solidFill>
                <a:srgbClr val="000000"/>
              </a:solidFill>
              <a:latin typeface="Calibri" pitchFamily="34" charset="0"/>
            </a:endParaRPr>
          </a:p>
          <a:p>
            <a:pPr eaLnBrk="1" hangingPunct="1">
              <a:lnSpc>
                <a:spcPct val="80000"/>
              </a:lnSpc>
              <a:buClrTx/>
              <a:buFontTx/>
              <a:buNone/>
            </a:pPr>
            <a:r>
              <a:rPr lang="en-AU" altLang="en-US" sz="2400" b="1" dirty="0">
                <a:solidFill>
                  <a:srgbClr val="000000"/>
                </a:solidFill>
                <a:latin typeface="Calibri" pitchFamily="34" charset="0"/>
              </a:rPr>
              <a:t>Personal air sampling:</a:t>
            </a:r>
          </a:p>
          <a:p>
            <a:pPr eaLnBrk="1" hangingPunct="1">
              <a:lnSpc>
                <a:spcPct val="80000"/>
              </a:lnSpc>
              <a:buClrTx/>
            </a:pPr>
            <a:r>
              <a:rPr lang="en-AU" altLang="en-US" sz="2400" dirty="0">
                <a:solidFill>
                  <a:srgbClr val="000000"/>
                </a:solidFill>
                <a:latin typeface="Calibri" pitchFamily="34" charset="0"/>
              </a:rPr>
              <a:t>Provides measure of worker exposure</a:t>
            </a:r>
            <a:endParaRPr lang="en-AU" altLang="en-US" sz="2000" dirty="0">
              <a:solidFill>
                <a:srgbClr val="000000"/>
              </a:solidFill>
              <a:latin typeface="Calibri" pitchFamily="34" charset="0"/>
            </a:endParaRPr>
          </a:p>
          <a:p>
            <a:pPr eaLnBrk="1" hangingPunct="1">
              <a:lnSpc>
                <a:spcPct val="80000"/>
              </a:lnSpc>
              <a:buClrTx/>
            </a:pPr>
            <a:r>
              <a:rPr lang="en-AU" altLang="en-US" sz="2400" dirty="0">
                <a:solidFill>
                  <a:srgbClr val="000000"/>
                </a:solidFill>
                <a:latin typeface="Calibri" pitchFamily="34" charset="0"/>
              </a:rPr>
              <a:t>Should be small and practical</a:t>
            </a:r>
          </a:p>
          <a:p>
            <a:pPr eaLnBrk="1" hangingPunct="1">
              <a:lnSpc>
                <a:spcPct val="80000"/>
              </a:lnSpc>
              <a:buClr>
                <a:srgbClr val="99CCFF"/>
              </a:buClr>
              <a:buFontTx/>
              <a:buNone/>
            </a:pPr>
            <a:endParaRPr lang="en-AU" altLang="en-US" sz="2000" dirty="0">
              <a:solidFill>
                <a:srgbClr val="003399"/>
              </a:solidFill>
              <a:latin typeface="Calibri" pitchFamily="34" charset="0"/>
            </a:endParaRPr>
          </a:p>
        </p:txBody>
      </p:sp>
      <p:pic>
        <p:nvPicPr>
          <p:cNvPr id="4" name="Picture 3">
            <a:extLst>
              <a:ext uri="{FF2B5EF4-FFF2-40B4-BE49-F238E27FC236}">
                <a16:creationId xmlns:a16="http://schemas.microsoft.com/office/drawing/2014/main" id="{01FA07B5-215D-4888-B99B-0B022B45576B}"/>
              </a:ext>
            </a:extLst>
          </p:cNvPr>
          <p:cNvPicPr>
            <a:picLocks noChangeAspect="1"/>
          </p:cNvPicPr>
          <p:nvPr/>
        </p:nvPicPr>
        <p:blipFill>
          <a:blip r:embed="rId3"/>
          <a:stretch>
            <a:fillRect/>
          </a:stretch>
        </p:blipFill>
        <p:spPr>
          <a:xfrm>
            <a:off x="6664805" y="3889707"/>
            <a:ext cx="1496626" cy="2533650"/>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4F06831E-F6A7-4F70-9484-56817E6C46C5}"/>
              </a:ext>
            </a:extLst>
          </p:cNvPr>
          <p:cNvPicPr>
            <a:picLocks noChangeAspect="1"/>
          </p:cNvPicPr>
          <p:nvPr/>
        </p:nvPicPr>
        <p:blipFill>
          <a:blip r:embed="rId4"/>
          <a:stretch>
            <a:fillRect/>
          </a:stretch>
        </p:blipFill>
        <p:spPr>
          <a:xfrm>
            <a:off x="6146187" y="1384802"/>
            <a:ext cx="2533863" cy="22435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6844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left)">
                                      <p:cBhvr>
                                        <p:cTn id="17" dur="1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1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wipe(left)">
                                      <p:cBhvr>
                                        <p:cTn id="27" dur="10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wipe(left)">
                                      <p:cBhvr>
                                        <p:cTn id="32" dur="1000"/>
                                        <p:tgtEl>
                                          <p:spTgt spid="3">
                                            <p:txEl>
                                              <p:pRg st="9"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wipe(left)">
                                      <p:cBhvr>
                                        <p:cTn id="37"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BC56DC7-8C3D-431F-9CD6-3160325227E1}"/>
              </a:ext>
            </a:extLst>
          </p:cNvPr>
          <p:cNvSpPr/>
          <p:nvPr/>
        </p:nvSpPr>
        <p:spPr>
          <a:xfrm>
            <a:off x="-1" y="395051"/>
            <a:ext cx="4462943"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Types of sampling equipment</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4FBB9CBB-B488-4B1E-8BED-A4FAC9712586}"/>
              </a:ext>
            </a:extLst>
          </p:cNvPr>
          <p:cNvPicPr>
            <a:picLocks noChangeAspect="1"/>
          </p:cNvPicPr>
          <p:nvPr/>
        </p:nvPicPr>
        <p:blipFill>
          <a:blip r:embed="rId2"/>
          <a:stretch>
            <a:fillRect/>
          </a:stretch>
        </p:blipFill>
        <p:spPr>
          <a:xfrm>
            <a:off x="592271" y="3783433"/>
            <a:ext cx="2139056" cy="2927765"/>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AC9E7834-19BD-4ABD-863E-87D484915B0A}"/>
              </a:ext>
            </a:extLst>
          </p:cNvPr>
          <p:cNvPicPr>
            <a:picLocks noChangeAspect="1"/>
          </p:cNvPicPr>
          <p:nvPr/>
        </p:nvPicPr>
        <p:blipFill>
          <a:blip r:embed="rId3"/>
          <a:stretch>
            <a:fillRect/>
          </a:stretch>
        </p:blipFill>
        <p:spPr>
          <a:xfrm>
            <a:off x="5219578" y="1290657"/>
            <a:ext cx="3026882" cy="2268284"/>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BE46CDDF-47CB-4F73-AC77-D1A3F9AD6B69}"/>
              </a:ext>
            </a:extLst>
          </p:cNvPr>
          <p:cNvPicPr>
            <a:picLocks noChangeAspect="1"/>
          </p:cNvPicPr>
          <p:nvPr/>
        </p:nvPicPr>
        <p:blipFill>
          <a:blip r:embed="rId4"/>
          <a:stretch>
            <a:fillRect/>
          </a:stretch>
        </p:blipFill>
        <p:spPr>
          <a:xfrm>
            <a:off x="1486209" y="1290656"/>
            <a:ext cx="2191512" cy="2268285"/>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C062BB56-ACA9-4E4C-ABAA-A748A7A5DCA8}"/>
              </a:ext>
            </a:extLst>
          </p:cNvPr>
          <p:cNvPicPr>
            <a:picLocks noChangeAspect="1"/>
          </p:cNvPicPr>
          <p:nvPr/>
        </p:nvPicPr>
        <p:blipFill>
          <a:blip r:embed="rId5"/>
          <a:stretch>
            <a:fillRect/>
          </a:stretch>
        </p:blipFill>
        <p:spPr>
          <a:xfrm>
            <a:off x="4462942" y="3783432"/>
            <a:ext cx="2713190" cy="29277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26459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4B8FB2D-959F-470C-B969-5DDBFEB1855E}"/>
              </a:ext>
            </a:extLst>
          </p:cNvPr>
          <p:cNvSpPr/>
          <p:nvPr/>
        </p:nvSpPr>
        <p:spPr>
          <a:xfrm>
            <a:off x="0" y="310393"/>
            <a:ext cx="1887523"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Content</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00F211E8-6A08-4C00-A95F-2AC5B0768E41}"/>
              </a:ext>
            </a:extLst>
          </p:cNvPr>
          <p:cNvSpPr txBox="1">
            <a:spLocks noChangeArrowheads="1"/>
          </p:cNvSpPr>
          <p:nvPr/>
        </p:nvSpPr>
        <p:spPr>
          <a:xfrm>
            <a:off x="343750" y="1591257"/>
            <a:ext cx="7130842" cy="4572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ZA" altLang="en-US" sz="2800" dirty="0">
                <a:latin typeface="Calibri" pitchFamily="34" charset="0"/>
              </a:rPr>
              <a:t>Introduction</a:t>
            </a:r>
          </a:p>
          <a:p>
            <a:r>
              <a:rPr lang="en-ZA" altLang="en-US" sz="2800" dirty="0">
                <a:latin typeface="Calibri" pitchFamily="34" charset="0"/>
              </a:rPr>
              <a:t>Why measure ?</a:t>
            </a:r>
          </a:p>
          <a:p>
            <a:r>
              <a:rPr lang="en-ZA" altLang="en-US" sz="2800" dirty="0">
                <a:latin typeface="Calibri" pitchFamily="34" charset="0"/>
              </a:rPr>
              <a:t>Gamma radiation</a:t>
            </a:r>
          </a:p>
          <a:p>
            <a:r>
              <a:rPr lang="en-ZA" altLang="en-US" sz="2800" dirty="0">
                <a:latin typeface="Calibri" pitchFamily="34" charset="0"/>
              </a:rPr>
              <a:t>Radionuclides in airborne dust</a:t>
            </a:r>
          </a:p>
          <a:p>
            <a:r>
              <a:rPr lang="en-ZA" altLang="en-US" sz="2800" dirty="0">
                <a:latin typeface="Calibri" pitchFamily="34" charset="0"/>
              </a:rPr>
              <a:t>Radon (</a:t>
            </a:r>
            <a:r>
              <a:rPr lang="en-ZA" altLang="en-US" sz="2800" baseline="30000" dirty="0">
                <a:latin typeface="Calibri" pitchFamily="34" charset="0"/>
              </a:rPr>
              <a:t>222</a:t>
            </a:r>
            <a:r>
              <a:rPr lang="en-ZA" altLang="en-US" sz="2800" dirty="0">
                <a:latin typeface="Calibri" pitchFamily="34" charset="0"/>
              </a:rPr>
              <a:t>Rn and </a:t>
            </a:r>
            <a:r>
              <a:rPr lang="en-ZA" altLang="en-US" sz="2800" baseline="30000" dirty="0">
                <a:latin typeface="Calibri" pitchFamily="34" charset="0"/>
              </a:rPr>
              <a:t>220</a:t>
            </a:r>
            <a:r>
              <a:rPr lang="en-ZA" altLang="en-US" sz="2800" dirty="0">
                <a:latin typeface="Calibri" pitchFamily="34" charset="0"/>
              </a:rPr>
              <a:t>Rn) and their progeny</a:t>
            </a:r>
          </a:p>
          <a:p>
            <a:r>
              <a:rPr lang="en-ZA" altLang="en-US" sz="2800" dirty="0">
                <a:latin typeface="Calibri" pitchFamily="34" charset="0"/>
              </a:rPr>
              <a:t>Surface contamination</a:t>
            </a:r>
          </a:p>
          <a:p>
            <a:r>
              <a:rPr lang="en-ZA" altLang="en-US" sz="2800" dirty="0">
                <a:latin typeface="Calibri" pitchFamily="34" charset="0"/>
              </a:rPr>
              <a:t>Quality control</a:t>
            </a:r>
          </a:p>
          <a:p>
            <a:r>
              <a:rPr lang="en-ZA" altLang="en-US" sz="2800" dirty="0">
                <a:latin typeface="Calibri" pitchFamily="34" charset="0"/>
              </a:rPr>
              <a:t>Key messages</a:t>
            </a:r>
          </a:p>
        </p:txBody>
      </p:sp>
    </p:spTree>
    <p:extLst>
      <p:ext uri="{BB962C8B-B14F-4D97-AF65-F5344CB8AC3E}">
        <p14:creationId xmlns:p14="http://schemas.microsoft.com/office/powerpoint/2010/main" val="13116176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FC5C22-9D7D-436A-8EA2-8FB235841560}"/>
              </a:ext>
            </a:extLst>
          </p:cNvPr>
          <p:cNvSpPr/>
          <p:nvPr/>
        </p:nvSpPr>
        <p:spPr>
          <a:xfrm>
            <a:off x="-1" y="395051"/>
            <a:ext cx="3372375"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Equipment for analysis of dust samples</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9AB04A7A-B945-41EC-AD45-6324BE7601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388" y="1496237"/>
            <a:ext cx="3025775" cy="2590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0B76488D-79EE-43E5-B607-360BB30B88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5027" y="1496237"/>
            <a:ext cx="3313237" cy="2590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a:extLst>
              <a:ext uri="{FF2B5EF4-FFF2-40B4-BE49-F238E27FC236}">
                <a16:creationId xmlns:a16="http://schemas.microsoft.com/office/drawing/2014/main" id="{8C541051-D9F3-4CD1-B253-8225ACFAFC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1388" y="4320353"/>
            <a:ext cx="3048000" cy="2286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a:extLst>
              <a:ext uri="{FF2B5EF4-FFF2-40B4-BE49-F238E27FC236}">
                <a16:creationId xmlns:a16="http://schemas.microsoft.com/office/drawing/2014/main" id="{64073268-5B1C-470B-8176-C35403ACF1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5027" y="4439897"/>
            <a:ext cx="3313237" cy="21664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2418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out)">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out)">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221829F-C14A-4BD4-9775-2C4545119E7A}"/>
              </a:ext>
            </a:extLst>
          </p:cNvPr>
          <p:cNvSpPr/>
          <p:nvPr/>
        </p:nvSpPr>
        <p:spPr>
          <a:xfrm>
            <a:off x="-1" y="395051"/>
            <a:ext cx="4462943"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Sampling the right dust</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4DBC420D-328A-4291-87E7-2A0BFA29AC84}"/>
              </a:ext>
            </a:extLst>
          </p:cNvPr>
          <p:cNvPicPr>
            <a:picLocks noChangeAspect="1"/>
          </p:cNvPicPr>
          <p:nvPr/>
        </p:nvPicPr>
        <p:blipFill>
          <a:blip r:embed="rId2"/>
          <a:stretch>
            <a:fillRect/>
          </a:stretch>
        </p:blipFill>
        <p:spPr>
          <a:xfrm>
            <a:off x="1659898" y="1523923"/>
            <a:ext cx="5824204" cy="50160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998429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B93B1F-D1B8-40C5-8B10-9B5B264F4AD4}"/>
              </a:ext>
            </a:extLst>
          </p:cNvPr>
          <p:cNvSpPr/>
          <p:nvPr/>
        </p:nvSpPr>
        <p:spPr>
          <a:xfrm>
            <a:off x="-1" y="395051"/>
            <a:ext cx="4756559"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Filter holders (sampling cassettes)</a:t>
            </a:r>
            <a:endParaRPr lang="en-GB" sz="2600" dirty="0">
              <a:latin typeface="Calibri" panose="020F0502020204030204" pitchFamily="34" charset="0"/>
              <a:cs typeface="Calibri" panose="020F0502020204030204" pitchFamily="34" charset="0"/>
            </a:endParaRPr>
          </a:p>
        </p:txBody>
      </p:sp>
      <p:pic>
        <p:nvPicPr>
          <p:cNvPr id="3" name="Picture 4">
            <a:extLst>
              <a:ext uri="{FF2B5EF4-FFF2-40B4-BE49-F238E27FC236}">
                <a16:creationId xmlns:a16="http://schemas.microsoft.com/office/drawing/2014/main" id="{334A2D07-D1E3-4F98-BB9D-8C7E6C3891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6329" y="1610619"/>
            <a:ext cx="1916615" cy="2209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99C90D98-35CA-4124-A7AA-57547E96B8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11736" y="1268835"/>
            <a:ext cx="1346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a:extLst>
              <a:ext uri="{FF2B5EF4-FFF2-40B4-BE49-F238E27FC236}">
                <a16:creationId xmlns:a16="http://schemas.microsoft.com/office/drawing/2014/main" id="{0A0F332D-FE17-4D60-B04F-02E0F74BFA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6248" y="4141120"/>
            <a:ext cx="1828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E0370FDC-955A-40FA-9756-1DC81D68E48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8136" y="1268835"/>
            <a:ext cx="20574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a:extLst>
              <a:ext uri="{FF2B5EF4-FFF2-40B4-BE49-F238E27FC236}">
                <a16:creationId xmlns:a16="http://schemas.microsoft.com/office/drawing/2014/main" id="{9E915860-158B-4113-90EF-42BD9DC42C6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01812" y="4240635"/>
            <a:ext cx="503872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2F3A99E8-839C-4DF2-9D1F-9AF728C3597B}"/>
              </a:ext>
            </a:extLst>
          </p:cNvPr>
          <p:cNvPicPr>
            <a:picLocks noChangeAspect="1"/>
          </p:cNvPicPr>
          <p:nvPr/>
        </p:nvPicPr>
        <p:blipFill>
          <a:blip r:embed="rId8"/>
          <a:stretch>
            <a:fillRect/>
          </a:stretch>
        </p:blipFill>
        <p:spPr>
          <a:xfrm>
            <a:off x="194520" y="1373927"/>
            <a:ext cx="1920406" cy="2719052"/>
          </a:xfrm>
          <a:prstGeom prst="rect">
            <a:avLst/>
          </a:prstGeom>
        </p:spPr>
      </p:pic>
    </p:spTree>
    <p:extLst>
      <p:ext uri="{BB962C8B-B14F-4D97-AF65-F5344CB8AC3E}">
        <p14:creationId xmlns:p14="http://schemas.microsoft.com/office/powerpoint/2010/main" val="331979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out)">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ox(out)">
                                      <p:cBhvr>
                                        <p:cTn id="22" dur="1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ox(out)">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03C811E-843C-46D2-88CC-09ED2A789A63}"/>
              </a:ext>
            </a:extLst>
          </p:cNvPr>
          <p:cNvSpPr/>
          <p:nvPr/>
        </p:nvSpPr>
        <p:spPr>
          <a:xfrm>
            <a:off x="-1" y="395051"/>
            <a:ext cx="4756559"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Radionuclides in airborne dust</a:t>
            </a:r>
            <a:endParaRPr lang="en-GB" sz="2600" dirty="0">
              <a:latin typeface="Calibri" panose="020F0502020204030204" pitchFamily="34" charset="0"/>
              <a:cs typeface="Calibri" panose="020F0502020204030204" pitchFamily="34" charset="0"/>
            </a:endParaRPr>
          </a:p>
        </p:txBody>
      </p:sp>
      <p:pic>
        <p:nvPicPr>
          <p:cNvPr id="3" name="Picture 3">
            <a:extLst>
              <a:ext uri="{FF2B5EF4-FFF2-40B4-BE49-F238E27FC236}">
                <a16:creationId xmlns:a16="http://schemas.microsoft.com/office/drawing/2014/main" id="{25E51BE3-C628-480F-A6BB-B3049ACE3C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025" y="1970015"/>
            <a:ext cx="3759200" cy="428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5BD4C2BF-979B-4AE5-83BF-0E96D46DB1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2876" y="2136704"/>
            <a:ext cx="4564063" cy="343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aea">
            <a:extLst>
              <a:ext uri="{FF2B5EF4-FFF2-40B4-BE49-F238E27FC236}">
                <a16:creationId xmlns:a16="http://schemas.microsoft.com/office/drawing/2014/main" id="{B0806CD3-09F1-4B44-81E7-776AE3A981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6026" y="1817616"/>
            <a:ext cx="1363663"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6">
            <a:extLst>
              <a:ext uri="{FF2B5EF4-FFF2-40B4-BE49-F238E27FC236}">
                <a16:creationId xmlns:a16="http://schemas.microsoft.com/office/drawing/2014/main" id="{87A69855-2B40-40BC-ACA4-642E610502B4}"/>
              </a:ext>
            </a:extLst>
          </p:cNvPr>
          <p:cNvSpPr>
            <a:spLocks noChangeShapeType="1"/>
          </p:cNvSpPr>
          <p:nvPr/>
        </p:nvSpPr>
        <p:spPr bwMode="auto">
          <a:xfrm flipV="1">
            <a:off x="2056875" y="3113015"/>
            <a:ext cx="1200150" cy="476250"/>
          </a:xfrm>
          <a:prstGeom prst="line">
            <a:avLst/>
          </a:prstGeom>
          <a:noFill/>
          <a:ln w="254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7" name="Line 9">
            <a:extLst>
              <a:ext uri="{FF2B5EF4-FFF2-40B4-BE49-F238E27FC236}">
                <a16:creationId xmlns:a16="http://schemas.microsoft.com/office/drawing/2014/main" id="{BECE2776-7668-46EB-9B6F-6E7C6591BF72}"/>
              </a:ext>
            </a:extLst>
          </p:cNvPr>
          <p:cNvSpPr>
            <a:spLocks noChangeShapeType="1"/>
          </p:cNvSpPr>
          <p:nvPr/>
        </p:nvSpPr>
        <p:spPr bwMode="auto">
          <a:xfrm>
            <a:off x="4225401" y="3024116"/>
            <a:ext cx="2371725" cy="371475"/>
          </a:xfrm>
          <a:prstGeom prst="line">
            <a:avLst/>
          </a:prstGeom>
          <a:noFill/>
          <a:ln w="254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8" name="Cloud">
            <a:extLst>
              <a:ext uri="{FF2B5EF4-FFF2-40B4-BE49-F238E27FC236}">
                <a16:creationId xmlns:a16="http://schemas.microsoft.com/office/drawing/2014/main" id="{FCA8F61F-FBCA-4369-ABB3-F1D4E9870DC5}"/>
              </a:ext>
            </a:extLst>
          </p:cNvPr>
          <p:cNvSpPr>
            <a:spLocks noChangeAspect="1" noEditPoints="1" noChangeArrowheads="1"/>
          </p:cNvSpPr>
          <p:nvPr/>
        </p:nvSpPr>
        <p:spPr bwMode="auto">
          <a:xfrm>
            <a:off x="209026" y="1436615"/>
            <a:ext cx="1135063" cy="10239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blipFill dpi="0" rotWithShape="0">
            <a:blip r:embed="rId6">
              <a:alphaModFix amt="98000"/>
            </a:blip>
            <a:srcRect/>
            <a:tile tx="0" ty="0" sx="100000" sy="100000" flip="none" algn="tl"/>
          </a:blipFill>
          <a:ln w="9525">
            <a:solidFill>
              <a:srgbClr val="000000"/>
            </a:solidFill>
            <a:miter lim="800000"/>
            <a:headEnd/>
            <a:tailEnd/>
          </a:ln>
          <a:effectLst>
            <a:outerShdw dist="107763" dir="2700000" algn="ctr" rotWithShape="0">
              <a:srgbClr val="808080"/>
            </a:outerShdw>
          </a:effectLst>
        </p:spPr>
        <p:txBody>
          <a:bodyPr/>
          <a:lstStyle/>
          <a:p>
            <a:endParaRPr lang="en-GB"/>
          </a:p>
        </p:txBody>
      </p:sp>
      <p:sp>
        <p:nvSpPr>
          <p:cNvPr id="9" name="Text Box 16">
            <a:extLst>
              <a:ext uri="{FF2B5EF4-FFF2-40B4-BE49-F238E27FC236}">
                <a16:creationId xmlns:a16="http://schemas.microsoft.com/office/drawing/2014/main" id="{23520599-0014-4416-B0F8-8B550B972AA9}"/>
              </a:ext>
            </a:extLst>
          </p:cNvPr>
          <p:cNvSpPr txBox="1">
            <a:spLocks noChangeArrowheads="1"/>
          </p:cNvSpPr>
          <p:nvPr/>
        </p:nvSpPr>
        <p:spPr bwMode="auto">
          <a:xfrm>
            <a:off x="361426" y="1741415"/>
            <a:ext cx="847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SzPct val="110000"/>
              <a:buChar char="•"/>
              <a:defRPr sz="3200">
                <a:solidFill>
                  <a:schemeClr val="tx2"/>
                </a:solidFill>
                <a:latin typeface="Arial" charset="0"/>
                <a:ea typeface="MS PGothic" pitchFamily="34" charset="-128"/>
              </a:defRPr>
            </a:lvl1pPr>
            <a:lvl2pPr marL="742950" indent="-285750" eaLnBrk="0" hangingPunct="0">
              <a:spcBef>
                <a:spcPct val="20000"/>
              </a:spcBef>
              <a:buClr>
                <a:schemeClr val="folHlink"/>
              </a:buClr>
              <a:buSzPct val="110000"/>
              <a:buChar char="•"/>
              <a:defRPr sz="2800">
                <a:solidFill>
                  <a:schemeClr val="tx2"/>
                </a:solidFill>
                <a:latin typeface="Arial" charset="0"/>
                <a:ea typeface="MS PGothic" pitchFamily="34" charset="-128"/>
              </a:defRPr>
            </a:lvl2pPr>
            <a:lvl3pPr marL="11430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3pPr>
            <a:lvl4pPr marL="16002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4pPr>
            <a:lvl5pPr marL="2057400" indent="-228600" eaLnBrk="0" hangingPunct="0">
              <a:spcBef>
                <a:spcPct val="20000"/>
              </a:spcBef>
              <a:buClr>
                <a:schemeClr val="folHlink"/>
              </a:buClr>
              <a:buSzPct val="110000"/>
              <a:buChar char="•"/>
              <a:defRPr sz="2400">
                <a:solidFill>
                  <a:schemeClr val="tx2"/>
                </a:solidFill>
                <a:latin typeface="Arial" charset="0"/>
                <a:ea typeface="MS PGothic" pitchFamily="34" charset="-128"/>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ea typeface="MS PGothic" pitchFamily="34" charset="-128"/>
              </a:defRPr>
            </a:lvl9pPr>
          </a:lstStyle>
          <a:p>
            <a:pPr eaLnBrk="1" hangingPunct="1">
              <a:spcBef>
                <a:spcPct val="50000"/>
              </a:spcBef>
              <a:buClrTx/>
              <a:buSzTx/>
              <a:buFontTx/>
              <a:buNone/>
            </a:pPr>
            <a:r>
              <a:rPr lang="en-AU" altLang="en-US" sz="1800" b="1">
                <a:solidFill>
                  <a:srgbClr val="000000"/>
                </a:solidFill>
                <a:latin typeface="Calibri" pitchFamily="34" charset="0"/>
              </a:rPr>
              <a:t>DUST</a:t>
            </a:r>
          </a:p>
        </p:txBody>
      </p:sp>
      <p:pic>
        <p:nvPicPr>
          <p:cNvPr id="10" name="Picture 2">
            <a:extLst>
              <a:ext uri="{FF2B5EF4-FFF2-40B4-BE49-F238E27FC236}">
                <a16:creationId xmlns:a16="http://schemas.microsoft.com/office/drawing/2014/main" id="{5D3C5ADD-02BD-4C49-8F92-3C142DE9522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95225" y="5170415"/>
            <a:ext cx="2128838"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12">
            <a:extLst>
              <a:ext uri="{FF2B5EF4-FFF2-40B4-BE49-F238E27FC236}">
                <a16:creationId xmlns:a16="http://schemas.microsoft.com/office/drawing/2014/main" id="{0BDE7DBC-B9F2-4A56-920D-736D4C0AAB3A}"/>
              </a:ext>
            </a:extLst>
          </p:cNvPr>
          <p:cNvSpPr>
            <a:spLocks noChangeShapeType="1"/>
          </p:cNvSpPr>
          <p:nvPr/>
        </p:nvSpPr>
        <p:spPr bwMode="auto">
          <a:xfrm flipH="1">
            <a:off x="5155675" y="3621015"/>
            <a:ext cx="1485900" cy="1905000"/>
          </a:xfrm>
          <a:prstGeom prst="line">
            <a:avLst/>
          </a:prstGeom>
          <a:noFill/>
          <a:ln w="254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Tree>
    <p:extLst>
      <p:ext uri="{BB962C8B-B14F-4D97-AF65-F5344CB8AC3E}">
        <p14:creationId xmlns:p14="http://schemas.microsoft.com/office/powerpoint/2010/main" val="143825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out)">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outVertical)">
                                      <p:cBhvr>
                                        <p:cTn id="17" dur="1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outVertical)">
                                      <p:cBhvr>
                                        <p:cTn id="27" dur="1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1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outVertical)">
                                      <p:cBhvr>
                                        <p:cTn id="37" dur="10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right)">
                                      <p:cBhvr>
                                        <p:cTn id="42" dur="1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arn(outVertical)">
                                      <p:cBhvr>
                                        <p:cTn id="4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AA1C44-EEEB-47AA-B3F0-77062C431DE0}"/>
              </a:ext>
            </a:extLst>
          </p:cNvPr>
          <p:cNvSpPr/>
          <p:nvPr/>
        </p:nvSpPr>
        <p:spPr>
          <a:xfrm>
            <a:off x="0" y="478940"/>
            <a:ext cx="5838739"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Exercise: Where would you monitor dust?</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BB83C756-8A89-4D0E-BC21-EE7821D1B9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9777" y="2122347"/>
            <a:ext cx="2736304" cy="3648405"/>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E43F2B4D-CB8B-40F3-A8F2-71AE61DAA5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08219" y="2122347"/>
            <a:ext cx="2682298" cy="35763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79577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10404A7-0F6D-4B9C-BA4D-B32B283C8C46}"/>
              </a:ext>
            </a:extLst>
          </p:cNvPr>
          <p:cNvSpPr/>
          <p:nvPr/>
        </p:nvSpPr>
        <p:spPr>
          <a:xfrm>
            <a:off x="0" y="395051"/>
            <a:ext cx="3565322"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Sampling equipment</a:t>
            </a:r>
            <a:endParaRPr lang="en-GB" sz="2600" dirty="0">
              <a:latin typeface="Calibri" panose="020F0502020204030204" pitchFamily="34" charset="0"/>
              <a:cs typeface="Calibri" panose="020F0502020204030204" pitchFamily="34" charset="0"/>
            </a:endParaRPr>
          </a:p>
        </p:txBody>
      </p:sp>
      <p:pic>
        <p:nvPicPr>
          <p:cNvPr id="3" name="Picture 6">
            <a:extLst>
              <a:ext uri="{FF2B5EF4-FFF2-40B4-BE49-F238E27FC236}">
                <a16:creationId xmlns:a16="http://schemas.microsoft.com/office/drawing/2014/main" id="{25548A15-3919-4709-907E-C542821CAD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889" y="1730828"/>
            <a:ext cx="4778010" cy="43847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98FBC451-9E47-4A8C-A233-B89F4F634C79}"/>
              </a:ext>
            </a:extLst>
          </p:cNvPr>
          <p:cNvPicPr>
            <a:picLocks noChangeAspect="1"/>
          </p:cNvPicPr>
          <p:nvPr/>
        </p:nvPicPr>
        <p:blipFill rotWithShape="1">
          <a:blip r:embed="rId4"/>
          <a:srcRect t="9054" r="59449"/>
          <a:stretch/>
        </p:blipFill>
        <p:spPr>
          <a:xfrm>
            <a:off x="5860421" y="1730829"/>
            <a:ext cx="2604071" cy="4380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79753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49C3388-4840-4D61-90ED-E18EFD9FF9EB}"/>
              </a:ext>
            </a:extLst>
          </p:cNvPr>
          <p:cNvSpPr/>
          <p:nvPr/>
        </p:nvSpPr>
        <p:spPr>
          <a:xfrm>
            <a:off x="0" y="395051"/>
            <a:ext cx="3565322"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Radon and Thoron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D6C0995E-92A0-4080-9252-157C903EEAA0}"/>
              </a:ext>
            </a:extLst>
          </p:cNvPr>
          <p:cNvSpPr txBox="1">
            <a:spLocks noChangeArrowheads="1"/>
          </p:cNvSpPr>
          <p:nvPr/>
        </p:nvSpPr>
        <p:spPr>
          <a:xfrm>
            <a:off x="249754" y="1621784"/>
            <a:ext cx="8374129" cy="477062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AU" sz="2400" dirty="0">
                <a:latin typeface="Calibri" panose="020F0502020204030204" pitchFamily="34" charset="0"/>
                <a:cs typeface="Calibri" panose="020F0502020204030204" pitchFamily="34" charset="0"/>
              </a:rPr>
              <a:t>Radon is a gas – and it is chemically inert</a:t>
            </a:r>
          </a:p>
          <a:p>
            <a:pPr lvl="1">
              <a:spcBef>
                <a:spcPts val="0"/>
              </a:spcBef>
            </a:pPr>
            <a:r>
              <a:rPr lang="en-AU" sz="2400" dirty="0">
                <a:latin typeface="Calibri" panose="020F0502020204030204" pitchFamily="34" charset="0"/>
                <a:cs typeface="Calibri" panose="020F0502020204030204" pitchFamily="34" charset="0"/>
              </a:rPr>
              <a:t>If it is inhaled it does not accumulate in the lung</a:t>
            </a:r>
          </a:p>
          <a:p>
            <a:pPr lvl="1">
              <a:spcBef>
                <a:spcPts val="0"/>
              </a:spcBef>
            </a:pPr>
            <a:r>
              <a:rPr lang="en-AU" sz="2400" dirty="0">
                <a:latin typeface="Calibri" panose="020F0502020204030204" pitchFamily="34" charset="0"/>
                <a:cs typeface="Calibri" panose="020F0502020204030204" pitchFamily="34" charset="0"/>
              </a:rPr>
              <a:t>Resulting dose is quite small</a:t>
            </a:r>
          </a:p>
          <a:p>
            <a:pPr lvl="1">
              <a:spcBef>
                <a:spcPts val="0"/>
              </a:spcBef>
            </a:pPr>
            <a:r>
              <a:rPr lang="en-AU" sz="2400" dirty="0">
                <a:latin typeface="Calibri" panose="020F0502020204030204" pitchFamily="34" charset="0"/>
                <a:cs typeface="Calibri" panose="020F0502020204030204" pitchFamily="34" charset="0"/>
              </a:rPr>
              <a:t>Exposure occurs from the </a:t>
            </a:r>
            <a:r>
              <a:rPr lang="en-AU" sz="2400" b="1" dirty="0">
                <a:latin typeface="Calibri" panose="020F0502020204030204" pitchFamily="34" charset="0"/>
                <a:cs typeface="Calibri" panose="020F0502020204030204" pitchFamily="34" charset="0"/>
              </a:rPr>
              <a:t>decay products </a:t>
            </a:r>
            <a:r>
              <a:rPr lang="en-AU" sz="2400" dirty="0">
                <a:latin typeface="Calibri" panose="020F0502020204030204" pitchFamily="34" charset="0"/>
                <a:cs typeface="Calibri" panose="020F0502020204030204" pitchFamily="34" charset="0"/>
              </a:rPr>
              <a:t>present in the air</a:t>
            </a:r>
          </a:p>
          <a:p>
            <a:r>
              <a:rPr lang="en-AU" sz="2400" dirty="0">
                <a:latin typeface="Calibri" panose="020F0502020204030204" pitchFamily="34" charset="0"/>
                <a:cs typeface="Calibri" panose="020F0502020204030204" pitchFamily="34" charset="0"/>
              </a:rPr>
              <a:t>Radon and thoron and transport mechanisms for the decay products</a:t>
            </a:r>
          </a:p>
          <a:p>
            <a:r>
              <a:rPr lang="en-AU" sz="2400" dirty="0">
                <a:latin typeface="Calibri" panose="020F0502020204030204" pitchFamily="34" charset="0"/>
                <a:cs typeface="Calibri" panose="020F0502020204030204" pitchFamily="34" charset="0"/>
              </a:rPr>
              <a:t>Consider other factors such as;</a:t>
            </a:r>
          </a:p>
          <a:p>
            <a:pPr lvl="1">
              <a:spcBef>
                <a:spcPts val="0"/>
              </a:spcBef>
            </a:pPr>
            <a:r>
              <a:rPr lang="en-AU" sz="2400" dirty="0">
                <a:latin typeface="Calibri" panose="020F0502020204030204" pitchFamily="34" charset="0"/>
                <a:cs typeface="Calibri" panose="020F0502020204030204" pitchFamily="34" charset="0"/>
              </a:rPr>
              <a:t>Equilibrium factor</a:t>
            </a:r>
          </a:p>
          <a:p>
            <a:pPr lvl="1">
              <a:spcBef>
                <a:spcPts val="0"/>
              </a:spcBef>
            </a:pPr>
            <a:r>
              <a:rPr lang="en-AU" sz="2400" dirty="0">
                <a:latin typeface="Calibri" panose="020F0502020204030204" pitchFamily="34" charset="0"/>
                <a:cs typeface="Calibri" panose="020F0502020204030204" pitchFamily="34" charset="0"/>
              </a:rPr>
              <a:t>Unattached fraction</a:t>
            </a:r>
          </a:p>
          <a:p>
            <a:pPr lvl="1">
              <a:spcBef>
                <a:spcPts val="0"/>
              </a:spcBef>
            </a:pPr>
            <a:r>
              <a:rPr lang="en-AU" sz="2400" dirty="0">
                <a:latin typeface="Calibri" panose="020F0502020204030204" pitchFamily="34" charset="0"/>
                <a:cs typeface="Calibri" panose="020F0502020204030204" pitchFamily="34" charset="0"/>
              </a:rPr>
              <a:t>Particle size</a:t>
            </a:r>
          </a:p>
          <a:p>
            <a:r>
              <a:rPr lang="en-AU" sz="2400" dirty="0">
                <a:latin typeface="Calibri" panose="020F0502020204030204" pitchFamily="34" charset="0"/>
                <a:cs typeface="Calibri" panose="020F0502020204030204" pitchFamily="34" charset="0"/>
              </a:rPr>
              <a:t>(Note that there is a more detailed lecture later)</a:t>
            </a:r>
          </a:p>
        </p:txBody>
      </p:sp>
    </p:spTree>
    <p:extLst>
      <p:ext uri="{BB962C8B-B14F-4D97-AF65-F5344CB8AC3E}">
        <p14:creationId xmlns:p14="http://schemas.microsoft.com/office/powerpoint/2010/main" val="23778326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6D01C12-F29E-4F1E-A080-882348AF44F1}"/>
              </a:ext>
            </a:extLst>
          </p:cNvPr>
          <p:cNvSpPr/>
          <p:nvPr/>
        </p:nvSpPr>
        <p:spPr>
          <a:xfrm>
            <a:off x="0" y="395051"/>
            <a:ext cx="4513277" cy="7298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Workplace radon progeny concentrations are variable</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DEB6D9F2-9B29-4D1E-94EA-C3A22620CF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878" y="1741350"/>
            <a:ext cx="7198243" cy="433217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860948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8B29C31-4DE0-41B9-B772-F630CC0ECF1B}"/>
              </a:ext>
            </a:extLst>
          </p:cNvPr>
          <p:cNvSpPr/>
          <p:nvPr/>
        </p:nvSpPr>
        <p:spPr>
          <a:xfrm>
            <a:off x="0" y="395051"/>
            <a:ext cx="4572000"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Concentrations by Time</a:t>
            </a:r>
            <a:r>
              <a:rPr lang="en-AU" sz="2800" dirty="0">
                <a:solidFill>
                  <a:schemeClr val="tx1"/>
                </a:solidFill>
                <a:latin typeface="Calibri" pitchFamily="34" charset="0"/>
                <a:cs typeface="Calibri" panose="020F0502020204030204" pitchFamily="34" charset="0"/>
              </a:rPr>
              <a:t> </a:t>
            </a:r>
            <a:r>
              <a:rPr lang="en-AU" sz="2600" dirty="0">
                <a:solidFill>
                  <a:schemeClr val="bg1"/>
                </a:solidFill>
                <a:latin typeface="Calibri" pitchFamily="34" charset="0"/>
                <a:cs typeface="Calibri" panose="020F0502020204030204" pitchFamily="34" charset="0"/>
              </a:rPr>
              <a:t>(</a:t>
            </a:r>
            <a:r>
              <a:rPr lang="en-AU" sz="2600" dirty="0" err="1">
                <a:solidFill>
                  <a:schemeClr val="bg1"/>
                </a:solidFill>
                <a:latin typeface="Calibri" pitchFamily="34" charset="0"/>
                <a:cs typeface="Calibri" panose="020F0502020204030204" pitchFamily="34" charset="0"/>
              </a:rPr>
              <a:t>uJ</a:t>
            </a:r>
            <a:r>
              <a:rPr lang="en-AU" sz="2600" dirty="0">
                <a:solidFill>
                  <a:schemeClr val="bg1"/>
                </a:solidFill>
                <a:latin typeface="Calibri" pitchFamily="34" charset="0"/>
                <a:cs typeface="Calibri" panose="020F0502020204030204" pitchFamily="34" charset="0"/>
              </a:rPr>
              <a:t>/m3)</a:t>
            </a:r>
            <a:endParaRPr lang="en-GB" sz="2600" dirty="0">
              <a:solidFill>
                <a:schemeClr val="bg1"/>
              </a:solidFill>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47E5B18D-3E1A-443C-845F-38D56CCC1F1A}"/>
              </a:ext>
            </a:extLst>
          </p:cNvPr>
          <p:cNvPicPr>
            <a:picLocks noChangeAspect="1"/>
          </p:cNvPicPr>
          <p:nvPr/>
        </p:nvPicPr>
        <p:blipFill>
          <a:blip r:embed="rId3"/>
          <a:stretch>
            <a:fillRect/>
          </a:stretch>
        </p:blipFill>
        <p:spPr>
          <a:xfrm>
            <a:off x="975847" y="1290755"/>
            <a:ext cx="7192305" cy="5002014"/>
          </a:xfrm>
          <a:prstGeom prst="rect">
            <a:avLst/>
          </a:prstGeom>
        </p:spPr>
      </p:pic>
    </p:spTree>
    <p:extLst>
      <p:ext uri="{BB962C8B-B14F-4D97-AF65-F5344CB8AC3E}">
        <p14:creationId xmlns:p14="http://schemas.microsoft.com/office/powerpoint/2010/main" val="29908961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28F7774-0A18-408C-A13D-B514261528C9}"/>
              </a:ext>
            </a:extLst>
          </p:cNvPr>
          <p:cNvSpPr/>
          <p:nvPr/>
        </p:nvSpPr>
        <p:spPr>
          <a:xfrm>
            <a:off x="0" y="395051"/>
            <a:ext cx="4572000"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Concentrations by Time</a:t>
            </a:r>
            <a:r>
              <a:rPr lang="en-AU" sz="2800" dirty="0">
                <a:solidFill>
                  <a:schemeClr val="tx1"/>
                </a:solidFill>
                <a:latin typeface="Calibri" pitchFamily="34" charset="0"/>
                <a:cs typeface="Calibri" panose="020F0502020204030204" pitchFamily="34" charset="0"/>
              </a:rPr>
              <a:t> </a:t>
            </a:r>
            <a:r>
              <a:rPr lang="en-AU" sz="2600" dirty="0">
                <a:solidFill>
                  <a:schemeClr val="bg1"/>
                </a:solidFill>
                <a:latin typeface="Calibri" pitchFamily="34" charset="0"/>
                <a:cs typeface="Calibri" panose="020F0502020204030204" pitchFamily="34" charset="0"/>
              </a:rPr>
              <a:t>(</a:t>
            </a:r>
            <a:r>
              <a:rPr lang="en-AU" sz="2600" dirty="0" err="1">
                <a:solidFill>
                  <a:schemeClr val="bg1"/>
                </a:solidFill>
                <a:latin typeface="Calibri" pitchFamily="34" charset="0"/>
                <a:cs typeface="Calibri" panose="020F0502020204030204" pitchFamily="34" charset="0"/>
              </a:rPr>
              <a:t>uJ</a:t>
            </a:r>
            <a:r>
              <a:rPr lang="en-AU" sz="2600" dirty="0">
                <a:solidFill>
                  <a:schemeClr val="bg1"/>
                </a:solidFill>
                <a:latin typeface="Calibri" pitchFamily="34" charset="0"/>
                <a:cs typeface="Calibri" panose="020F0502020204030204" pitchFamily="34" charset="0"/>
              </a:rPr>
              <a:t>/m3)</a:t>
            </a:r>
            <a:endParaRPr lang="en-GB" sz="2600" dirty="0">
              <a:solidFill>
                <a:schemeClr val="bg1"/>
              </a:solidFill>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1C409359-1FA9-4559-BCCA-0DD361FF1670}"/>
              </a:ext>
            </a:extLst>
          </p:cNvPr>
          <p:cNvPicPr>
            <a:picLocks noChangeAspect="1"/>
          </p:cNvPicPr>
          <p:nvPr/>
        </p:nvPicPr>
        <p:blipFill>
          <a:blip r:embed="rId3"/>
          <a:stretch>
            <a:fillRect/>
          </a:stretch>
        </p:blipFill>
        <p:spPr>
          <a:xfrm>
            <a:off x="774453" y="1350381"/>
            <a:ext cx="7716288" cy="5112568"/>
          </a:xfrm>
          <a:prstGeom prst="rect">
            <a:avLst/>
          </a:prstGeom>
        </p:spPr>
      </p:pic>
    </p:spTree>
    <p:extLst>
      <p:ext uri="{BB962C8B-B14F-4D97-AF65-F5344CB8AC3E}">
        <p14:creationId xmlns:p14="http://schemas.microsoft.com/office/powerpoint/2010/main" val="2997254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9FD97CE-CDF2-48FE-9374-DB950A3AE295}"/>
              </a:ext>
            </a:extLst>
          </p:cNvPr>
          <p:cNvSpPr/>
          <p:nvPr/>
        </p:nvSpPr>
        <p:spPr>
          <a:xfrm>
            <a:off x="0" y="486561"/>
            <a:ext cx="2885813"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Why monitor?</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167999B9-BDA7-4E4E-AF4E-6B84E58BCF7C}"/>
              </a:ext>
            </a:extLst>
          </p:cNvPr>
          <p:cNvSpPr txBox="1">
            <a:spLocks/>
          </p:cNvSpPr>
          <p:nvPr/>
        </p:nvSpPr>
        <p:spPr>
          <a:xfrm>
            <a:off x="346998" y="1166018"/>
            <a:ext cx="8450003" cy="5570342"/>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70000"/>
              </a:lnSpc>
              <a:buFont typeface="Wingdings" panose="05000000000000000000" pitchFamily="2" charset="2"/>
              <a:buChar char="§"/>
            </a:pPr>
            <a:r>
              <a:rPr lang="en-AU" sz="2400" dirty="0">
                <a:latin typeface="Calibri" panose="020F0502020204030204" pitchFamily="34" charset="0"/>
                <a:cs typeface="Calibri" panose="020F0502020204030204" pitchFamily="34" charset="0"/>
              </a:rPr>
              <a:t>To identify existing levels </a:t>
            </a:r>
          </a:p>
          <a:p>
            <a:pPr>
              <a:lnSpc>
                <a:spcPct val="170000"/>
              </a:lnSpc>
              <a:buFont typeface="Wingdings" panose="05000000000000000000" pitchFamily="2" charset="2"/>
              <a:buChar char="§"/>
            </a:pPr>
            <a:r>
              <a:rPr lang="en-AU" sz="2400" dirty="0">
                <a:latin typeface="Calibri" panose="020F0502020204030204" pitchFamily="34" charset="0"/>
                <a:cs typeface="Calibri" panose="020F0502020204030204" pitchFamily="34" charset="0"/>
              </a:rPr>
              <a:t>To confirm that the radiation controls are in place and effective</a:t>
            </a:r>
          </a:p>
          <a:p>
            <a:pPr>
              <a:lnSpc>
                <a:spcPct val="170000"/>
              </a:lnSpc>
              <a:buFont typeface="Wingdings" panose="05000000000000000000" pitchFamily="2" charset="2"/>
              <a:buChar char="§"/>
            </a:pPr>
            <a:r>
              <a:rPr lang="en-AU" sz="2400" dirty="0">
                <a:latin typeface="Calibri" panose="020F0502020204030204" pitchFamily="34" charset="0"/>
                <a:cs typeface="Calibri" panose="020F0502020204030204" pitchFamily="34" charset="0"/>
              </a:rPr>
              <a:t>To identify elevated levels of radiation that require control</a:t>
            </a:r>
          </a:p>
          <a:p>
            <a:pPr>
              <a:lnSpc>
                <a:spcPct val="170000"/>
              </a:lnSpc>
              <a:buFont typeface="Wingdings" panose="05000000000000000000" pitchFamily="2" charset="2"/>
              <a:buChar char="§"/>
            </a:pPr>
            <a:r>
              <a:rPr lang="en-AU" sz="2400" dirty="0">
                <a:latin typeface="Calibri" panose="020F0502020204030204" pitchFamily="34" charset="0"/>
                <a:cs typeface="Calibri" panose="020F0502020204030204" pitchFamily="34" charset="0"/>
              </a:rPr>
              <a:t>To confirm other measurements that may be occurring (</a:t>
            </a:r>
            <a:r>
              <a:rPr lang="en-AU" sz="2400" dirty="0" err="1">
                <a:latin typeface="Calibri" panose="020F0502020204030204" pitchFamily="34" charset="0"/>
                <a:cs typeface="Calibri" panose="020F0502020204030204" pitchFamily="34" charset="0"/>
              </a:rPr>
              <a:t>eg</a:t>
            </a:r>
            <a:r>
              <a:rPr lang="en-AU" sz="2400" dirty="0">
                <a:latin typeface="Calibri" panose="020F0502020204030204" pitchFamily="34" charset="0"/>
                <a:cs typeface="Calibri" panose="020F0502020204030204" pitchFamily="34" charset="0"/>
              </a:rPr>
              <a:t>; regulatory check)</a:t>
            </a:r>
          </a:p>
          <a:p>
            <a:pPr>
              <a:lnSpc>
                <a:spcPct val="170000"/>
              </a:lnSpc>
              <a:buFont typeface="Wingdings" panose="05000000000000000000" pitchFamily="2" charset="2"/>
              <a:buChar char="§"/>
            </a:pPr>
            <a:r>
              <a:rPr lang="en-AU" sz="2400" dirty="0">
                <a:latin typeface="Calibri" panose="020F0502020204030204" pitchFamily="34" charset="0"/>
                <a:cs typeface="Calibri" panose="020F0502020204030204" pitchFamily="34" charset="0"/>
              </a:rPr>
              <a:t>For investigative purposes</a:t>
            </a:r>
          </a:p>
          <a:p>
            <a:pPr>
              <a:lnSpc>
                <a:spcPct val="170000"/>
              </a:lnSpc>
              <a:buFont typeface="Wingdings" panose="05000000000000000000" pitchFamily="2" charset="2"/>
              <a:buChar char="§"/>
            </a:pPr>
            <a:r>
              <a:rPr lang="en-AU" sz="2400" dirty="0">
                <a:latin typeface="Calibri" panose="020F0502020204030204" pitchFamily="34" charset="0"/>
                <a:cs typeface="Calibri" panose="020F0502020204030204" pitchFamily="34" charset="0"/>
              </a:rPr>
              <a:t>For licence conditions</a:t>
            </a:r>
          </a:p>
          <a:p>
            <a:pPr>
              <a:lnSpc>
                <a:spcPct val="170000"/>
              </a:lnSpc>
              <a:buFont typeface="Wingdings" panose="05000000000000000000" pitchFamily="2" charset="2"/>
              <a:buChar char="§"/>
            </a:pPr>
            <a:r>
              <a:rPr lang="en-AU" sz="2400" dirty="0">
                <a:latin typeface="Calibri" panose="020F0502020204030204" pitchFamily="34" charset="0"/>
                <a:cs typeface="Calibri" panose="020F0502020204030204" pitchFamily="34" charset="0"/>
              </a:rPr>
              <a:t>For dose assessment and epidemiology</a:t>
            </a:r>
          </a:p>
        </p:txBody>
      </p:sp>
    </p:spTree>
    <p:extLst>
      <p:ext uri="{BB962C8B-B14F-4D97-AF65-F5344CB8AC3E}">
        <p14:creationId xmlns:p14="http://schemas.microsoft.com/office/powerpoint/2010/main" val="17791806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959C2FD-164E-411B-AFB4-85DADD7A5D43}"/>
              </a:ext>
            </a:extLst>
          </p:cNvPr>
          <p:cNvSpPr/>
          <p:nvPr/>
        </p:nvSpPr>
        <p:spPr>
          <a:xfrm>
            <a:off x="0" y="395051"/>
            <a:ext cx="4572000"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Radon and Thoron Monitoring</a:t>
            </a:r>
            <a:endParaRPr lang="en-GB" sz="2600" dirty="0">
              <a:solidFill>
                <a:schemeClr val="bg1"/>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57B187C8-08BB-4A46-A6E0-4B183DE60534}"/>
              </a:ext>
            </a:extLst>
          </p:cNvPr>
          <p:cNvSpPr txBox="1">
            <a:spLocks/>
          </p:cNvSpPr>
          <p:nvPr/>
        </p:nvSpPr>
        <p:spPr>
          <a:xfrm>
            <a:off x="261264" y="1404962"/>
            <a:ext cx="7003604" cy="5453038"/>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AU" sz="3500" b="1" dirty="0">
                <a:latin typeface="Calibri" panose="020F0502020204030204" pitchFamily="34" charset="0"/>
                <a:cs typeface="Calibri" panose="020F0502020204030204" pitchFamily="34" charset="0"/>
              </a:rPr>
              <a:t>Passive monitoring</a:t>
            </a:r>
          </a:p>
          <a:p>
            <a:pPr lvl="1">
              <a:lnSpc>
                <a:spcPct val="120000"/>
              </a:lnSpc>
            </a:pPr>
            <a:r>
              <a:rPr lang="en-AU" sz="3400" dirty="0">
                <a:latin typeface="Calibri" panose="020F0502020204030204" pitchFamily="34" charset="0"/>
                <a:cs typeface="Calibri" panose="020F0502020204030204" pitchFamily="34" charset="0"/>
              </a:rPr>
              <a:t>Track etch </a:t>
            </a:r>
          </a:p>
          <a:p>
            <a:pPr lvl="1">
              <a:lnSpc>
                <a:spcPct val="120000"/>
              </a:lnSpc>
            </a:pPr>
            <a:r>
              <a:rPr lang="en-AU" sz="3400" dirty="0">
                <a:latin typeface="Calibri" panose="020F0502020204030204" pitchFamily="34" charset="0"/>
                <a:cs typeface="Calibri" panose="020F0502020204030204" pitchFamily="34" charset="0"/>
              </a:rPr>
              <a:t>Inexpensive and easy to use</a:t>
            </a:r>
          </a:p>
          <a:p>
            <a:pPr lvl="1">
              <a:lnSpc>
                <a:spcPct val="120000"/>
              </a:lnSpc>
            </a:pPr>
            <a:r>
              <a:rPr lang="en-AU" sz="3400" dirty="0">
                <a:latin typeface="Calibri" panose="020F0502020204030204" pitchFamily="34" charset="0"/>
                <a:cs typeface="Calibri" panose="020F0502020204030204" pitchFamily="34" charset="0"/>
              </a:rPr>
              <a:t>Can be used for personal, locational or environmental</a:t>
            </a:r>
          </a:p>
          <a:p>
            <a:pPr lvl="1">
              <a:lnSpc>
                <a:spcPct val="120000"/>
              </a:lnSpc>
            </a:pPr>
            <a:r>
              <a:rPr lang="en-AU" sz="3400" dirty="0">
                <a:latin typeface="Calibri" panose="020F0502020204030204" pitchFamily="34" charset="0"/>
                <a:cs typeface="Calibri" panose="020F0502020204030204" pitchFamily="34" charset="0"/>
              </a:rPr>
              <a:t>Gives an average for the exposure period</a:t>
            </a:r>
          </a:p>
          <a:p>
            <a:pPr>
              <a:lnSpc>
                <a:spcPct val="120000"/>
              </a:lnSpc>
            </a:pPr>
            <a:r>
              <a:rPr lang="en-AU" sz="3500" b="1" dirty="0">
                <a:latin typeface="Calibri" panose="020F0502020204030204" pitchFamily="34" charset="0"/>
                <a:cs typeface="Calibri" panose="020F0502020204030204" pitchFamily="34" charset="0"/>
              </a:rPr>
              <a:t>Active monitoring</a:t>
            </a:r>
          </a:p>
          <a:p>
            <a:pPr lvl="1">
              <a:lnSpc>
                <a:spcPct val="120000"/>
              </a:lnSpc>
            </a:pPr>
            <a:r>
              <a:rPr lang="en-AU" sz="3400" dirty="0">
                <a:latin typeface="Calibri" panose="020F0502020204030204" pitchFamily="34" charset="0"/>
                <a:cs typeface="Calibri" panose="020F0502020204030204" pitchFamily="34" charset="0"/>
              </a:rPr>
              <a:t>Air sampling (“radon sniffers”)</a:t>
            </a:r>
          </a:p>
          <a:p>
            <a:pPr lvl="1">
              <a:lnSpc>
                <a:spcPct val="120000"/>
              </a:lnSpc>
            </a:pPr>
            <a:r>
              <a:rPr lang="en-AU" sz="3400" dirty="0">
                <a:latin typeface="Calibri" panose="020F0502020204030204" pitchFamily="34" charset="0"/>
                <a:cs typeface="Calibri" panose="020F0502020204030204" pitchFamily="34" charset="0"/>
              </a:rPr>
              <a:t>Sensitive equipment usually</a:t>
            </a:r>
          </a:p>
          <a:p>
            <a:pPr lvl="1">
              <a:lnSpc>
                <a:spcPct val="120000"/>
              </a:lnSpc>
            </a:pPr>
            <a:r>
              <a:rPr lang="en-AU" sz="3400" dirty="0">
                <a:latin typeface="Calibri" panose="020F0502020204030204" pitchFamily="34" charset="0"/>
                <a:cs typeface="Calibri" panose="020F0502020204030204" pitchFamily="34" charset="0"/>
              </a:rPr>
              <a:t>Needs to be calibrated (radon chamber)</a:t>
            </a:r>
          </a:p>
          <a:p>
            <a:pPr lvl="1">
              <a:lnSpc>
                <a:spcPct val="120000"/>
              </a:lnSpc>
            </a:pPr>
            <a:r>
              <a:rPr lang="en-AU" sz="3400" dirty="0">
                <a:latin typeface="Calibri" panose="020F0502020204030204" pitchFamily="34" charset="0"/>
                <a:cs typeface="Calibri" panose="020F0502020204030204" pitchFamily="34" charset="0"/>
              </a:rPr>
              <a:t>Can give either exposure averages or real time readings</a:t>
            </a:r>
          </a:p>
          <a:p>
            <a:pPr lvl="1"/>
            <a:endParaRPr lang="en-AU" dirty="0"/>
          </a:p>
        </p:txBody>
      </p:sp>
    </p:spTree>
    <p:extLst>
      <p:ext uri="{BB962C8B-B14F-4D97-AF65-F5344CB8AC3E}">
        <p14:creationId xmlns:p14="http://schemas.microsoft.com/office/powerpoint/2010/main" val="645539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F388207-5E0B-4F08-BEC6-09885A4B829A}"/>
              </a:ext>
            </a:extLst>
          </p:cNvPr>
          <p:cNvSpPr/>
          <p:nvPr/>
        </p:nvSpPr>
        <p:spPr>
          <a:xfrm>
            <a:off x="0" y="395051"/>
            <a:ext cx="4572000"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Decay Progeny Monitoring</a:t>
            </a:r>
            <a:endParaRPr lang="en-GB" sz="2600" dirty="0">
              <a:solidFill>
                <a:schemeClr val="bg1"/>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8178BC34-325E-4537-B76E-9E24C2D0A7CB}"/>
              </a:ext>
            </a:extLst>
          </p:cNvPr>
          <p:cNvSpPr txBox="1">
            <a:spLocks/>
          </p:cNvSpPr>
          <p:nvPr/>
        </p:nvSpPr>
        <p:spPr>
          <a:xfrm>
            <a:off x="326971" y="1503651"/>
            <a:ext cx="7902629" cy="4857403"/>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AU" sz="3100" b="1" dirty="0">
                <a:latin typeface="Calibri" panose="020F0502020204030204" pitchFamily="34" charset="0"/>
                <a:cs typeface="Calibri" panose="020F0502020204030204" pitchFamily="34" charset="0"/>
              </a:rPr>
              <a:t>Grab sampling</a:t>
            </a:r>
          </a:p>
          <a:p>
            <a:pPr lvl="1">
              <a:lnSpc>
                <a:spcPct val="120000"/>
              </a:lnSpc>
            </a:pPr>
            <a:r>
              <a:rPr lang="en-AU" sz="2600" dirty="0">
                <a:latin typeface="Calibri" panose="020F0502020204030204" pitchFamily="34" charset="0"/>
                <a:cs typeface="Calibri" panose="020F0502020204030204" pitchFamily="34" charset="0"/>
              </a:rPr>
              <a:t>Various techniques</a:t>
            </a:r>
          </a:p>
          <a:p>
            <a:pPr lvl="2">
              <a:lnSpc>
                <a:spcPct val="120000"/>
              </a:lnSpc>
            </a:pPr>
            <a:r>
              <a:rPr lang="en-AU" sz="2600" dirty="0">
                <a:latin typeface="Calibri" panose="020F0502020204030204" pitchFamily="34" charset="0"/>
                <a:cs typeface="Calibri" panose="020F0502020204030204" pitchFamily="34" charset="0"/>
              </a:rPr>
              <a:t>Take air sample and alpha count</a:t>
            </a:r>
          </a:p>
          <a:p>
            <a:pPr lvl="2">
              <a:lnSpc>
                <a:spcPct val="120000"/>
              </a:lnSpc>
            </a:pPr>
            <a:r>
              <a:rPr lang="en-AU" sz="2600" dirty="0">
                <a:latin typeface="Calibri" panose="020F0502020204030204" pitchFamily="34" charset="0"/>
                <a:cs typeface="Calibri" panose="020F0502020204030204" pitchFamily="34" charset="0"/>
              </a:rPr>
              <a:t>Rolle, Borak, </a:t>
            </a:r>
            <a:r>
              <a:rPr lang="en-AU" sz="2600" dirty="0" err="1">
                <a:latin typeface="Calibri" panose="020F0502020204030204" pitchFamily="34" charset="0"/>
                <a:cs typeface="Calibri" panose="020F0502020204030204" pitchFamily="34" charset="0"/>
              </a:rPr>
              <a:t>Kusnetz</a:t>
            </a:r>
            <a:r>
              <a:rPr lang="en-AU" sz="2600" dirty="0">
                <a:latin typeface="Calibri" panose="020F0502020204030204" pitchFamily="34" charset="0"/>
                <a:cs typeface="Calibri" panose="020F0502020204030204" pitchFamily="34" charset="0"/>
              </a:rPr>
              <a:t>, environmental Rolle</a:t>
            </a:r>
          </a:p>
          <a:p>
            <a:pPr>
              <a:lnSpc>
                <a:spcPct val="120000"/>
              </a:lnSpc>
            </a:pPr>
            <a:r>
              <a:rPr lang="en-AU" sz="3100" b="1" dirty="0">
                <a:latin typeface="Calibri" panose="020F0502020204030204" pitchFamily="34" charset="0"/>
                <a:cs typeface="Calibri" panose="020F0502020204030204" pitchFamily="34" charset="0"/>
              </a:rPr>
              <a:t>Active monitoring</a:t>
            </a:r>
          </a:p>
          <a:p>
            <a:pPr lvl="1">
              <a:lnSpc>
                <a:spcPct val="120000"/>
              </a:lnSpc>
            </a:pPr>
            <a:r>
              <a:rPr lang="en-AU" sz="2600" dirty="0">
                <a:latin typeface="Calibri" panose="020F0502020204030204" pitchFamily="34" charset="0"/>
                <a:cs typeface="Calibri" panose="020F0502020204030204" pitchFamily="34" charset="0"/>
              </a:rPr>
              <a:t>Monitors that measure in real time</a:t>
            </a:r>
          </a:p>
          <a:p>
            <a:pPr lvl="1">
              <a:lnSpc>
                <a:spcPct val="120000"/>
              </a:lnSpc>
            </a:pPr>
            <a:r>
              <a:rPr lang="en-AU" sz="2600" dirty="0">
                <a:latin typeface="Calibri" panose="020F0502020204030204" pitchFamily="34" charset="0"/>
                <a:cs typeface="Calibri" panose="020F0502020204030204" pitchFamily="34" charset="0"/>
              </a:rPr>
              <a:t>Can be expensive, require calibration</a:t>
            </a:r>
          </a:p>
          <a:p>
            <a:pPr lvl="1">
              <a:lnSpc>
                <a:spcPct val="120000"/>
              </a:lnSpc>
            </a:pPr>
            <a:r>
              <a:rPr lang="en-AU" sz="2600" dirty="0">
                <a:latin typeface="Calibri" panose="020F0502020204030204" pitchFamily="34" charset="0"/>
                <a:cs typeface="Calibri" panose="020F0502020204030204" pitchFamily="34" charset="0"/>
              </a:rPr>
              <a:t>Able to differentiate between decay products</a:t>
            </a:r>
          </a:p>
          <a:p>
            <a:pPr lvl="1">
              <a:lnSpc>
                <a:spcPct val="120000"/>
              </a:lnSpc>
            </a:pPr>
            <a:r>
              <a:rPr lang="en-AU" sz="2600" dirty="0">
                <a:latin typeface="Calibri" panose="020F0502020204030204" pitchFamily="34" charset="0"/>
                <a:cs typeface="Calibri" panose="020F0502020204030204" pitchFamily="34" charset="0"/>
              </a:rPr>
              <a:t>Advantage is that monitoring identifies concentration variations</a:t>
            </a:r>
            <a:endParaRPr lang="en-US" sz="2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19788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4FE1EA-637F-4DDC-9620-96C6D1004094}"/>
              </a:ext>
            </a:extLst>
          </p:cNvPr>
          <p:cNvSpPr/>
          <p:nvPr/>
        </p:nvSpPr>
        <p:spPr>
          <a:xfrm>
            <a:off x="0" y="395051"/>
            <a:ext cx="2390862"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Equipment</a:t>
            </a:r>
            <a:endParaRPr lang="en-GB" sz="2600" dirty="0">
              <a:solidFill>
                <a:schemeClr val="bg1"/>
              </a:solidFill>
              <a:latin typeface="Calibri" panose="020F0502020204030204" pitchFamily="34" charset="0"/>
              <a:cs typeface="Calibri" panose="020F0502020204030204" pitchFamily="34" charset="0"/>
            </a:endParaRPr>
          </a:p>
        </p:txBody>
      </p:sp>
      <p:pic>
        <p:nvPicPr>
          <p:cNvPr id="3" name="Picture 4" descr="IMG_1095">
            <a:extLst>
              <a:ext uri="{FF2B5EF4-FFF2-40B4-BE49-F238E27FC236}">
                <a16:creationId xmlns:a16="http://schemas.microsoft.com/office/drawing/2014/main" id="{43F08560-B8ED-4538-B3D0-05BFEB8A0668}"/>
              </a:ext>
            </a:extLst>
          </p:cNvPr>
          <p:cNvPicPr>
            <a:picLocks noChangeAspect="1" noChangeArrowheads="1"/>
          </p:cNvPicPr>
          <p:nvPr/>
        </p:nvPicPr>
        <p:blipFill>
          <a:blip r:embed="rId2" cstate="print"/>
          <a:srcRect/>
          <a:stretch>
            <a:fillRect/>
          </a:stretch>
        </p:blipFill>
        <p:spPr bwMode="auto">
          <a:xfrm>
            <a:off x="598953" y="1728032"/>
            <a:ext cx="2669381" cy="2002631"/>
          </a:xfrm>
          <a:prstGeom prst="rect">
            <a:avLst/>
          </a:prstGeom>
          <a:noFill/>
          <a:ln w="9525">
            <a:noFill/>
            <a:miter lim="800000"/>
            <a:headEnd/>
            <a:tailEnd/>
          </a:ln>
        </p:spPr>
      </p:pic>
      <p:pic>
        <p:nvPicPr>
          <p:cNvPr id="4" name="Picture 6" descr="IMG_1093 rot">
            <a:extLst>
              <a:ext uri="{FF2B5EF4-FFF2-40B4-BE49-F238E27FC236}">
                <a16:creationId xmlns:a16="http://schemas.microsoft.com/office/drawing/2014/main" id="{EFF9A5B9-1C77-474D-A173-2BA0A8E11297}"/>
              </a:ext>
            </a:extLst>
          </p:cNvPr>
          <p:cNvPicPr>
            <a:picLocks noChangeAspect="1" noChangeArrowheads="1"/>
          </p:cNvPicPr>
          <p:nvPr/>
        </p:nvPicPr>
        <p:blipFill>
          <a:blip r:embed="rId3" cstate="print"/>
          <a:srcRect/>
          <a:stretch>
            <a:fillRect/>
          </a:stretch>
        </p:blipFill>
        <p:spPr bwMode="auto">
          <a:xfrm>
            <a:off x="6546774" y="4086922"/>
            <a:ext cx="1565379" cy="2086806"/>
          </a:xfrm>
          <a:prstGeom prst="rect">
            <a:avLst/>
          </a:prstGeom>
          <a:noFill/>
          <a:ln w="9525">
            <a:noFill/>
            <a:miter lim="800000"/>
            <a:headEnd/>
            <a:tailEnd/>
          </a:ln>
        </p:spPr>
      </p:pic>
      <p:pic>
        <p:nvPicPr>
          <p:cNvPr id="5" name="Picture 7" descr="IMG_1104">
            <a:extLst>
              <a:ext uri="{FF2B5EF4-FFF2-40B4-BE49-F238E27FC236}">
                <a16:creationId xmlns:a16="http://schemas.microsoft.com/office/drawing/2014/main" id="{F3B5351B-2842-429E-8176-6C49A0175605}"/>
              </a:ext>
            </a:extLst>
          </p:cNvPr>
          <p:cNvPicPr>
            <a:picLocks noChangeAspect="1" noChangeArrowheads="1"/>
          </p:cNvPicPr>
          <p:nvPr/>
        </p:nvPicPr>
        <p:blipFill>
          <a:blip r:embed="rId4" cstate="print"/>
          <a:srcRect/>
          <a:stretch>
            <a:fillRect/>
          </a:stretch>
        </p:blipFill>
        <p:spPr bwMode="auto">
          <a:xfrm>
            <a:off x="598952" y="4074878"/>
            <a:ext cx="2670175" cy="2002631"/>
          </a:xfrm>
          <a:prstGeom prst="rect">
            <a:avLst/>
          </a:prstGeom>
          <a:noFill/>
          <a:ln w="9525">
            <a:noFill/>
            <a:miter lim="800000"/>
            <a:headEnd/>
            <a:tailEnd/>
          </a:ln>
        </p:spPr>
      </p:pic>
      <p:pic>
        <p:nvPicPr>
          <p:cNvPr id="6" name="Picture 5">
            <a:extLst>
              <a:ext uri="{FF2B5EF4-FFF2-40B4-BE49-F238E27FC236}">
                <a16:creationId xmlns:a16="http://schemas.microsoft.com/office/drawing/2014/main" id="{F7838731-7FC8-4087-97F4-F98311FC68A3}"/>
              </a:ext>
            </a:extLst>
          </p:cNvPr>
          <p:cNvPicPr>
            <a:picLocks noChangeAspect="1"/>
          </p:cNvPicPr>
          <p:nvPr/>
        </p:nvPicPr>
        <p:blipFill>
          <a:blip r:embed="rId5"/>
          <a:stretch>
            <a:fillRect/>
          </a:stretch>
        </p:blipFill>
        <p:spPr>
          <a:xfrm>
            <a:off x="6546774" y="1728031"/>
            <a:ext cx="1565379" cy="2014574"/>
          </a:xfrm>
          <a:prstGeom prst="rect">
            <a:avLst/>
          </a:prstGeom>
          <a:ln>
            <a:solidFill>
              <a:schemeClr val="tx1"/>
            </a:solidFill>
          </a:ln>
        </p:spPr>
      </p:pic>
      <p:pic>
        <p:nvPicPr>
          <p:cNvPr id="7" name="Picture 6">
            <a:extLst>
              <a:ext uri="{FF2B5EF4-FFF2-40B4-BE49-F238E27FC236}">
                <a16:creationId xmlns:a16="http://schemas.microsoft.com/office/drawing/2014/main" id="{FFA19DB4-DDE0-4A9F-804E-94950AA119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87989" y="1728031"/>
            <a:ext cx="2144549" cy="2002631"/>
          </a:xfrm>
          <a:prstGeom prst="rect">
            <a:avLst/>
          </a:prstGeom>
        </p:spPr>
      </p:pic>
      <p:pic>
        <p:nvPicPr>
          <p:cNvPr id="8" name="Picture 7">
            <a:extLst>
              <a:ext uri="{FF2B5EF4-FFF2-40B4-BE49-F238E27FC236}">
                <a16:creationId xmlns:a16="http://schemas.microsoft.com/office/drawing/2014/main" id="{88B240B7-EFAE-4EEC-BB1C-C81A0E40987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79010" y="4074878"/>
            <a:ext cx="2153527" cy="2024543"/>
          </a:xfrm>
          <a:prstGeom prst="rect">
            <a:avLst/>
          </a:prstGeom>
        </p:spPr>
      </p:pic>
    </p:spTree>
    <p:extLst>
      <p:ext uri="{BB962C8B-B14F-4D97-AF65-F5344CB8AC3E}">
        <p14:creationId xmlns:p14="http://schemas.microsoft.com/office/powerpoint/2010/main" val="3878022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F290844-D579-432B-9BC4-0295480E4A62}"/>
              </a:ext>
            </a:extLst>
          </p:cNvPr>
          <p:cNvSpPr/>
          <p:nvPr/>
        </p:nvSpPr>
        <p:spPr>
          <a:xfrm>
            <a:off x="0" y="395051"/>
            <a:ext cx="3993160"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Measurement of radon</a:t>
            </a:r>
            <a:endParaRPr lang="en-GB" sz="2600" dirty="0">
              <a:solidFill>
                <a:schemeClr val="bg1"/>
              </a:solidFill>
              <a:latin typeface="Calibri" panose="020F0502020204030204" pitchFamily="34" charset="0"/>
              <a:cs typeface="Calibri" panose="020F0502020204030204" pitchFamily="34" charset="0"/>
            </a:endParaRPr>
          </a:p>
        </p:txBody>
      </p:sp>
      <p:pic>
        <p:nvPicPr>
          <p:cNvPr id="3" name="Picture 5">
            <a:extLst>
              <a:ext uri="{FF2B5EF4-FFF2-40B4-BE49-F238E27FC236}">
                <a16:creationId xmlns:a16="http://schemas.microsoft.com/office/drawing/2014/main" id="{7F4ED428-0A1C-49C0-B40B-20C3A0D0ACF3}"/>
              </a:ext>
            </a:extLst>
          </p:cNvPr>
          <p:cNvPicPr>
            <a:picLocks noChangeAspect="1" noChangeArrowheads="1"/>
          </p:cNvPicPr>
          <p:nvPr/>
        </p:nvPicPr>
        <p:blipFill>
          <a:blip r:embed="rId2"/>
          <a:srcRect r="993"/>
          <a:stretch>
            <a:fillRect/>
          </a:stretch>
        </p:blipFill>
        <p:spPr bwMode="auto">
          <a:xfrm>
            <a:off x="1767685" y="1573306"/>
            <a:ext cx="5256584" cy="40793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4" name="Text Box 4">
            <a:extLst>
              <a:ext uri="{FF2B5EF4-FFF2-40B4-BE49-F238E27FC236}">
                <a16:creationId xmlns:a16="http://schemas.microsoft.com/office/drawing/2014/main" id="{756A6F19-1D93-451F-9B30-88EAF849DEBC}"/>
              </a:ext>
            </a:extLst>
          </p:cNvPr>
          <p:cNvSpPr txBox="1">
            <a:spLocks noChangeArrowheads="1"/>
          </p:cNvSpPr>
          <p:nvPr/>
        </p:nvSpPr>
        <p:spPr bwMode="auto">
          <a:xfrm>
            <a:off x="111315" y="5821599"/>
            <a:ext cx="85693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eaLnBrk="1" hangingPunct="1">
              <a:spcBef>
                <a:spcPct val="50000"/>
              </a:spcBef>
            </a:pPr>
            <a:r>
              <a:rPr lang="en-ZA" altLang="en-US" sz="1800" dirty="0">
                <a:solidFill>
                  <a:srgbClr val="000000"/>
                </a:solidFill>
                <a:latin typeface="Calibri" pitchFamily="34" charset="0"/>
              </a:rPr>
              <a:t>Radon monitoring in an underground mine using a portable </a:t>
            </a:r>
            <a:br>
              <a:rPr lang="en-ZA" altLang="en-US" sz="1800" dirty="0">
                <a:solidFill>
                  <a:srgbClr val="000000"/>
                </a:solidFill>
                <a:latin typeface="Calibri" pitchFamily="34" charset="0"/>
              </a:rPr>
            </a:br>
            <a:r>
              <a:rPr lang="en-ZA" altLang="en-US" sz="1800" dirty="0">
                <a:solidFill>
                  <a:srgbClr val="000000"/>
                </a:solidFill>
                <a:latin typeface="Calibri" pitchFamily="34" charset="0"/>
              </a:rPr>
              <a:t>continuous radon monitor with pulse-counting ionization chamber detector</a:t>
            </a:r>
            <a:endParaRPr lang="en-US" altLang="en-US" sz="1800" dirty="0">
              <a:solidFill>
                <a:srgbClr val="000000"/>
              </a:solidFill>
              <a:latin typeface="Calibri" pitchFamily="34" charset="0"/>
            </a:endParaRPr>
          </a:p>
        </p:txBody>
      </p:sp>
    </p:spTree>
    <p:extLst>
      <p:ext uri="{BB962C8B-B14F-4D97-AF65-F5344CB8AC3E}">
        <p14:creationId xmlns:p14="http://schemas.microsoft.com/office/powerpoint/2010/main" val="3022361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A9A071E-A388-48BC-977F-FB1F5CD578D8}"/>
              </a:ext>
            </a:extLst>
          </p:cNvPr>
          <p:cNvSpPr/>
          <p:nvPr/>
        </p:nvSpPr>
        <p:spPr>
          <a:xfrm>
            <a:off x="0" y="395051"/>
            <a:ext cx="3993160"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Surface contamination</a:t>
            </a:r>
            <a:endParaRPr lang="en-GB" sz="2600" dirty="0">
              <a:solidFill>
                <a:schemeClr val="bg1"/>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17CCDD32-07D0-4D1F-8D3B-3AE8E9F4CABB}"/>
              </a:ext>
            </a:extLst>
          </p:cNvPr>
          <p:cNvSpPr txBox="1">
            <a:spLocks/>
          </p:cNvSpPr>
          <p:nvPr/>
        </p:nvSpPr>
        <p:spPr>
          <a:xfrm>
            <a:off x="0" y="1694576"/>
            <a:ext cx="4983061" cy="461683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AU" sz="2400" dirty="0">
                <a:latin typeface="Calibri" panose="020F0502020204030204" pitchFamily="34" charset="0"/>
                <a:cs typeface="Calibri" panose="020F0502020204030204" pitchFamily="34" charset="0"/>
              </a:rPr>
              <a:t>Identify areas of removeable and non removeable contamination</a:t>
            </a:r>
          </a:p>
          <a:p>
            <a:pPr>
              <a:buFont typeface="Wingdings" panose="05000000000000000000" pitchFamily="2" charset="2"/>
              <a:buChar char="§"/>
            </a:pPr>
            <a:r>
              <a:rPr lang="en-AU" sz="2400" dirty="0">
                <a:latin typeface="Calibri" panose="020F0502020204030204" pitchFamily="34" charset="0"/>
                <a:cs typeface="Calibri" panose="020F0502020204030204" pitchFamily="34" charset="0"/>
              </a:rPr>
              <a:t>Monitor the actual  surface contamination or take a wipe test for later analysis</a:t>
            </a:r>
          </a:p>
          <a:p>
            <a:pPr>
              <a:buFont typeface="Wingdings" panose="05000000000000000000" pitchFamily="2" charset="2"/>
              <a:buChar char="§"/>
            </a:pPr>
            <a:r>
              <a:rPr lang="en-AU" sz="2400" dirty="0">
                <a:latin typeface="Calibri" panose="020F0502020204030204" pitchFamily="34" charset="0"/>
                <a:cs typeface="Calibri" panose="020F0502020204030204" pitchFamily="34" charset="0"/>
              </a:rPr>
              <a:t>Wipe tests can be analysed for different radionuclides</a:t>
            </a:r>
            <a:endParaRPr lang="en-US" sz="2400" dirty="0">
              <a:latin typeface="Calibri" panose="020F0502020204030204" pitchFamily="34" charset="0"/>
              <a:cs typeface="Calibri" panose="020F0502020204030204" pitchFamily="34" charset="0"/>
            </a:endParaRPr>
          </a:p>
          <a:p>
            <a:pPr>
              <a:buFont typeface="Wingdings" panose="05000000000000000000" pitchFamily="2" charset="2"/>
              <a:buChar char="§"/>
            </a:pPr>
            <a:r>
              <a:rPr lang="en-AU" sz="2400" dirty="0">
                <a:latin typeface="Calibri" panose="020F0502020204030204" pitchFamily="34" charset="0"/>
                <a:cs typeface="Calibri" panose="020F0502020204030204" pitchFamily="34" charset="0"/>
              </a:rPr>
              <a:t>Also used to ensure that plant and equipment is free from contamination</a:t>
            </a:r>
          </a:p>
        </p:txBody>
      </p:sp>
      <p:pic>
        <p:nvPicPr>
          <p:cNvPr id="4" name="Picture 3">
            <a:extLst>
              <a:ext uri="{FF2B5EF4-FFF2-40B4-BE49-F238E27FC236}">
                <a16:creationId xmlns:a16="http://schemas.microsoft.com/office/drawing/2014/main" id="{15CEFE06-EF8F-4E8B-9675-E81BA26A206B}"/>
              </a:ext>
            </a:extLst>
          </p:cNvPr>
          <p:cNvPicPr>
            <a:picLocks noChangeAspect="1"/>
          </p:cNvPicPr>
          <p:nvPr/>
        </p:nvPicPr>
        <p:blipFill>
          <a:blip r:embed="rId2"/>
          <a:stretch>
            <a:fillRect/>
          </a:stretch>
        </p:blipFill>
        <p:spPr>
          <a:xfrm>
            <a:off x="4983061" y="2060132"/>
            <a:ext cx="3927098" cy="34563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971241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3888197-0384-4296-A7DB-97E13A131731}"/>
              </a:ext>
            </a:extLst>
          </p:cNvPr>
          <p:cNvSpPr/>
          <p:nvPr/>
        </p:nvSpPr>
        <p:spPr>
          <a:xfrm>
            <a:off x="0" y="395051"/>
            <a:ext cx="3993160"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Measurement of surface contamination</a:t>
            </a:r>
            <a:endParaRPr lang="en-GB" sz="2600" dirty="0">
              <a:solidFill>
                <a:schemeClr val="bg1"/>
              </a:solidFill>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4F1D8A6F-7816-436C-A84C-A713CADADBDA}"/>
              </a:ext>
            </a:extLst>
          </p:cNvPr>
          <p:cNvSpPr txBox="1">
            <a:spLocks noChangeArrowheads="1"/>
          </p:cNvSpPr>
          <p:nvPr/>
        </p:nvSpPr>
        <p:spPr>
          <a:xfrm>
            <a:off x="359988" y="1540111"/>
            <a:ext cx="8121282" cy="49228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ct val="10000"/>
              </a:spcAft>
            </a:pPr>
            <a:r>
              <a:rPr lang="en-ZA" altLang="en-US" sz="2200" dirty="0">
                <a:latin typeface="Calibri" pitchFamily="34" charset="0"/>
              </a:rPr>
              <a:t>Alpha monitors may unsuitable for NORM contaminated items, especially when the surface is rough and/or non-flat:</a:t>
            </a:r>
          </a:p>
          <a:p>
            <a:pPr lvl="1">
              <a:spcAft>
                <a:spcPct val="10000"/>
              </a:spcAft>
            </a:pPr>
            <a:r>
              <a:rPr lang="en-ZA" altLang="en-US" sz="1900" dirty="0">
                <a:latin typeface="Calibri" pitchFamily="34" charset="0"/>
              </a:rPr>
              <a:t>Limited penetrating ability of alpha particles</a:t>
            </a:r>
          </a:p>
          <a:p>
            <a:pPr lvl="1">
              <a:spcAft>
                <a:spcPct val="10000"/>
              </a:spcAft>
            </a:pPr>
            <a:r>
              <a:rPr lang="en-ZA" altLang="en-US" sz="1900" dirty="0">
                <a:latin typeface="Calibri" pitchFamily="34" charset="0"/>
              </a:rPr>
              <a:t>Probe must be held within 5 mm of the contaminant layer</a:t>
            </a:r>
          </a:p>
          <a:p>
            <a:pPr lvl="1">
              <a:spcAft>
                <a:spcPct val="10000"/>
              </a:spcAft>
            </a:pPr>
            <a:r>
              <a:rPr lang="en-ZA" altLang="en-US" sz="1900" dirty="0">
                <a:latin typeface="Calibri" pitchFamily="34" charset="0"/>
              </a:rPr>
              <a:t>Self-absorption within the contaminant layer</a:t>
            </a:r>
          </a:p>
          <a:p>
            <a:pPr lvl="1">
              <a:spcAft>
                <a:spcPct val="10000"/>
              </a:spcAft>
            </a:pPr>
            <a:r>
              <a:rPr lang="en-ZA" altLang="en-US" sz="1900" dirty="0">
                <a:latin typeface="Calibri" pitchFamily="34" charset="0"/>
              </a:rPr>
              <a:t>The surface of the alpha probe is easily damaged</a:t>
            </a:r>
          </a:p>
          <a:p>
            <a:pPr>
              <a:spcAft>
                <a:spcPct val="10000"/>
              </a:spcAft>
            </a:pPr>
            <a:r>
              <a:rPr lang="en-ZA" altLang="en-US" sz="2200" dirty="0">
                <a:latin typeface="Calibri" pitchFamily="34" charset="0"/>
              </a:rPr>
              <a:t>Beta monitors are generally more suitable for NORM, but self-absorption must still be taken into account</a:t>
            </a:r>
          </a:p>
          <a:p>
            <a:pPr>
              <a:spcAft>
                <a:spcPct val="10000"/>
              </a:spcAft>
            </a:pPr>
            <a:r>
              <a:rPr lang="en-ZA" altLang="en-US" sz="2200" dirty="0">
                <a:latin typeface="Calibri" pitchFamily="34" charset="0"/>
              </a:rPr>
              <a:t>Most beta detectors are sensitive to gamma radiation — care is needed to ensure that ambient gamma is not misinterpreted as contamination</a:t>
            </a:r>
          </a:p>
          <a:p>
            <a:pPr>
              <a:spcAft>
                <a:spcPct val="10000"/>
              </a:spcAft>
            </a:pPr>
            <a:r>
              <a:rPr lang="en-ZA" altLang="en-US" sz="2200" dirty="0">
                <a:latin typeface="Calibri" pitchFamily="34" charset="0"/>
              </a:rPr>
              <a:t>The radiological characteristics of the NORM contaminating layer may have to be established in advance</a:t>
            </a:r>
            <a:endParaRPr lang="en-US" altLang="en-US" sz="2200" dirty="0">
              <a:latin typeface="Calibri" pitchFamily="34" charset="0"/>
            </a:endParaRPr>
          </a:p>
        </p:txBody>
      </p:sp>
    </p:spTree>
    <p:extLst>
      <p:ext uri="{BB962C8B-B14F-4D97-AF65-F5344CB8AC3E}">
        <p14:creationId xmlns:p14="http://schemas.microsoft.com/office/powerpoint/2010/main" val="32800385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CF0D49-86C7-4F9E-854D-763336CBFA0B}"/>
              </a:ext>
            </a:extLst>
          </p:cNvPr>
          <p:cNvSpPr/>
          <p:nvPr/>
        </p:nvSpPr>
        <p:spPr>
          <a:xfrm>
            <a:off x="0" y="395051"/>
            <a:ext cx="3993160"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Measurement of surface contamination</a:t>
            </a:r>
            <a:endParaRPr lang="en-GB" sz="2600" dirty="0">
              <a:solidFill>
                <a:schemeClr val="bg1"/>
              </a:solidFill>
              <a:latin typeface="Calibri" panose="020F0502020204030204" pitchFamily="34" charset="0"/>
              <a:cs typeface="Calibri" panose="020F0502020204030204" pitchFamily="34" charset="0"/>
            </a:endParaRPr>
          </a:p>
        </p:txBody>
      </p:sp>
      <p:pic>
        <p:nvPicPr>
          <p:cNvPr id="3" name="Picture 3">
            <a:extLst>
              <a:ext uri="{FF2B5EF4-FFF2-40B4-BE49-F238E27FC236}">
                <a16:creationId xmlns:a16="http://schemas.microsoft.com/office/drawing/2014/main" id="{68057A97-050E-408A-B71A-0B7378D0957C}"/>
              </a:ext>
            </a:extLst>
          </p:cNvPr>
          <p:cNvPicPr>
            <a:picLocks noChangeAspect="1" noChangeArrowheads="1"/>
          </p:cNvPicPr>
          <p:nvPr/>
        </p:nvPicPr>
        <p:blipFill>
          <a:blip r:embed="rId2"/>
          <a:srcRect/>
          <a:stretch>
            <a:fillRect/>
          </a:stretch>
        </p:blipFill>
        <p:spPr bwMode="auto">
          <a:xfrm>
            <a:off x="1257942" y="1759038"/>
            <a:ext cx="6048375" cy="39481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cap="flat" cmpd="sng">
                <a:solidFill>
                  <a:schemeClr val="tx1"/>
                </a:solidFill>
                <a:prstDash val="solid"/>
                <a:miter lim="800000"/>
                <a:headEnd type="none" w="sm" len="sm"/>
                <a:tailEnd type="none" w="sm" len="sm"/>
              </a14:hiddenLine>
            </a:ext>
          </a:extLst>
        </p:spPr>
      </p:pic>
      <p:sp>
        <p:nvSpPr>
          <p:cNvPr id="4" name="Text Box 4">
            <a:extLst>
              <a:ext uri="{FF2B5EF4-FFF2-40B4-BE49-F238E27FC236}">
                <a16:creationId xmlns:a16="http://schemas.microsoft.com/office/drawing/2014/main" id="{7D7E34F9-F022-4202-A089-3FB214D99559}"/>
              </a:ext>
            </a:extLst>
          </p:cNvPr>
          <p:cNvSpPr txBox="1">
            <a:spLocks noChangeArrowheads="1"/>
          </p:cNvSpPr>
          <p:nvPr/>
        </p:nvSpPr>
        <p:spPr bwMode="auto">
          <a:xfrm>
            <a:off x="1689742" y="5862725"/>
            <a:ext cx="5184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p>
            <a:pPr>
              <a:spcBef>
                <a:spcPct val="50000"/>
              </a:spcBef>
              <a:defRPr/>
            </a:pPr>
            <a:r>
              <a:rPr lang="en-ZA" dirty="0">
                <a:solidFill>
                  <a:srgbClr val="000000"/>
                </a:solidFill>
                <a:latin typeface="Calibri" charset="0"/>
                <a:ea typeface="ＭＳ Ｐゴシック" charset="0"/>
                <a:cs typeface="ＭＳ Ｐゴシック" charset="0"/>
              </a:rPr>
              <a:t>Two examples of a surface contamination monitor</a:t>
            </a:r>
            <a:endParaRPr lang="en-US" dirty="0">
              <a:solidFill>
                <a:srgbClr val="000000"/>
              </a:solidFill>
              <a:latin typeface="Calibri" charset="0"/>
              <a:ea typeface="ＭＳ Ｐゴシック" charset="0"/>
              <a:cs typeface="ＭＳ Ｐゴシック" charset="0"/>
            </a:endParaRPr>
          </a:p>
        </p:txBody>
      </p:sp>
    </p:spTree>
    <p:extLst>
      <p:ext uri="{BB962C8B-B14F-4D97-AF65-F5344CB8AC3E}">
        <p14:creationId xmlns:p14="http://schemas.microsoft.com/office/powerpoint/2010/main" val="19987201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F647074-A621-453A-83B1-B856B0152168}"/>
              </a:ext>
            </a:extLst>
          </p:cNvPr>
          <p:cNvSpPr/>
          <p:nvPr/>
        </p:nvSpPr>
        <p:spPr>
          <a:xfrm>
            <a:off x="0" y="395051"/>
            <a:ext cx="3993160"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Measurement of surface contamination</a:t>
            </a:r>
            <a:endParaRPr lang="en-GB" sz="2600" dirty="0">
              <a:solidFill>
                <a:schemeClr val="bg1"/>
              </a:solidFill>
              <a:latin typeface="Calibri" panose="020F0502020204030204" pitchFamily="34" charset="0"/>
              <a:cs typeface="Calibri" panose="020F0502020204030204" pitchFamily="34" charset="0"/>
            </a:endParaRPr>
          </a:p>
        </p:txBody>
      </p:sp>
      <p:sp>
        <p:nvSpPr>
          <p:cNvPr id="3" name="Text Box 3">
            <a:extLst>
              <a:ext uri="{FF2B5EF4-FFF2-40B4-BE49-F238E27FC236}">
                <a16:creationId xmlns:a16="http://schemas.microsoft.com/office/drawing/2014/main" id="{81895056-DF3E-4B85-A0D1-8CB5A2058984}"/>
              </a:ext>
            </a:extLst>
          </p:cNvPr>
          <p:cNvSpPr txBox="1">
            <a:spLocks noChangeArrowheads="1"/>
          </p:cNvSpPr>
          <p:nvPr/>
        </p:nvSpPr>
        <p:spPr bwMode="auto">
          <a:xfrm>
            <a:off x="1134685" y="5644350"/>
            <a:ext cx="67691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spcBef>
                <a:spcPct val="50000"/>
              </a:spcBef>
              <a:defRPr/>
            </a:pPr>
            <a:r>
              <a:rPr lang="en-ZA" altLang="en-US" sz="1800" dirty="0">
                <a:solidFill>
                  <a:srgbClr val="000000"/>
                </a:solidFill>
                <a:latin typeface="Calibri" pitchFamily="34" charset="0"/>
              </a:rPr>
              <a:t>Contamination monitor with beta probe and alpha–beta dual probe</a:t>
            </a:r>
            <a:endParaRPr lang="en-US" altLang="en-US" sz="1800" dirty="0">
              <a:solidFill>
                <a:srgbClr val="000000"/>
              </a:solidFill>
              <a:latin typeface="Calibri" pitchFamily="34" charset="0"/>
            </a:endParaRPr>
          </a:p>
        </p:txBody>
      </p:sp>
      <p:pic>
        <p:nvPicPr>
          <p:cNvPr id="4" name="Picture 4">
            <a:extLst>
              <a:ext uri="{FF2B5EF4-FFF2-40B4-BE49-F238E27FC236}">
                <a16:creationId xmlns:a16="http://schemas.microsoft.com/office/drawing/2014/main" id="{A85E6876-3181-4D44-AD00-1E6C12CE31F8}"/>
              </a:ext>
            </a:extLst>
          </p:cNvPr>
          <p:cNvPicPr>
            <a:picLocks noChangeAspect="1" noChangeArrowheads="1"/>
          </p:cNvPicPr>
          <p:nvPr/>
        </p:nvPicPr>
        <p:blipFill>
          <a:blip r:embed="rId2"/>
          <a:srcRect l="1013" t="739" r="1013"/>
          <a:stretch>
            <a:fillRect/>
          </a:stretch>
        </p:blipFill>
        <p:spPr bwMode="auto">
          <a:xfrm>
            <a:off x="1783973" y="1758150"/>
            <a:ext cx="5256213" cy="3657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2847737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48F4C4-29A3-4BC1-83E4-E9D0F86F1B8A}"/>
              </a:ext>
            </a:extLst>
          </p:cNvPr>
          <p:cNvSpPr/>
          <p:nvPr/>
        </p:nvSpPr>
        <p:spPr>
          <a:xfrm>
            <a:off x="0" y="395051"/>
            <a:ext cx="3556932"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Instrument calibration and maintenance</a:t>
            </a:r>
            <a:endParaRPr lang="en-GB" sz="2600" dirty="0">
              <a:solidFill>
                <a:schemeClr val="bg1"/>
              </a:solidFill>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A0A4C3CA-F649-4EC4-AFF3-A195982F6BF4}"/>
              </a:ext>
            </a:extLst>
          </p:cNvPr>
          <p:cNvSpPr txBox="1">
            <a:spLocks noChangeArrowheads="1"/>
          </p:cNvSpPr>
          <p:nvPr/>
        </p:nvSpPr>
        <p:spPr>
          <a:xfrm>
            <a:off x="234792" y="1771490"/>
            <a:ext cx="6644280" cy="4572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ZA" altLang="en-US" sz="2400" dirty="0">
                <a:latin typeface="Calibri" pitchFamily="34" charset="0"/>
              </a:rPr>
              <a:t>For all measurement methods, instruments must be calibrated regularly and traceable to recognized national standards:</a:t>
            </a:r>
          </a:p>
          <a:p>
            <a:pPr>
              <a:buFont typeface="Wingdings" panose="05000000000000000000" pitchFamily="2" charset="2"/>
              <a:buChar char="§"/>
            </a:pPr>
            <a:r>
              <a:rPr lang="en-ZA" altLang="en-US" sz="2400" dirty="0">
                <a:latin typeface="Calibri" pitchFamily="34" charset="0"/>
              </a:rPr>
              <a:t>Equipment should be maintained in good working order</a:t>
            </a:r>
          </a:p>
          <a:p>
            <a:pPr>
              <a:buFont typeface="Wingdings" panose="05000000000000000000" pitchFamily="2" charset="2"/>
              <a:buChar char="§"/>
            </a:pPr>
            <a:r>
              <a:rPr lang="en-ZA" altLang="en-US" sz="2400" dirty="0">
                <a:latin typeface="Calibri" pitchFamily="34" charset="0"/>
              </a:rPr>
              <a:t>Not only radiation instruments – also applies to pumps, mass balances. </a:t>
            </a:r>
          </a:p>
          <a:p>
            <a:pPr marL="457200" lvl="1" indent="0">
              <a:buFont typeface="Arial" panose="020B0604020202020204" pitchFamily="34" charset="0"/>
              <a:buNone/>
            </a:pPr>
            <a:endParaRPr lang="en-ZA" altLang="en-US" sz="2400" dirty="0">
              <a:latin typeface="Calibri" pitchFamily="34" charset="0"/>
            </a:endParaRPr>
          </a:p>
          <a:p>
            <a:pPr lvl="1"/>
            <a:endParaRPr lang="en-US" altLang="en-US" sz="2400" dirty="0">
              <a:latin typeface="Calibri" pitchFamily="34" charset="0"/>
            </a:endParaRPr>
          </a:p>
        </p:txBody>
      </p:sp>
    </p:spTree>
    <p:extLst>
      <p:ext uri="{BB962C8B-B14F-4D97-AF65-F5344CB8AC3E}">
        <p14:creationId xmlns:p14="http://schemas.microsoft.com/office/powerpoint/2010/main" val="3569395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DE93813-C077-42FE-A419-5DD0066D9408}"/>
              </a:ext>
            </a:extLst>
          </p:cNvPr>
          <p:cNvSpPr/>
          <p:nvPr/>
        </p:nvSpPr>
        <p:spPr>
          <a:xfrm>
            <a:off x="0" y="395051"/>
            <a:ext cx="3556932"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Practical guide for radiation measurement</a:t>
            </a:r>
            <a:endParaRPr lang="en-GB" sz="2600" dirty="0">
              <a:solidFill>
                <a:schemeClr val="bg1"/>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3FBA66F9-E130-407F-98D7-CDA6147E0AFB}"/>
              </a:ext>
            </a:extLst>
          </p:cNvPr>
          <p:cNvSpPr txBox="1">
            <a:spLocks/>
          </p:cNvSpPr>
          <p:nvPr/>
        </p:nvSpPr>
        <p:spPr>
          <a:xfrm>
            <a:off x="319986" y="1803633"/>
            <a:ext cx="7884448" cy="4555221"/>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AU" sz="2400" dirty="0">
                <a:latin typeface="Calibri" panose="020F0502020204030204" pitchFamily="34" charset="0"/>
                <a:cs typeface="Calibri" panose="020F0502020204030204" pitchFamily="34" charset="0"/>
              </a:rPr>
              <a:t>Identify what measurements are to be taken </a:t>
            </a:r>
          </a:p>
          <a:p>
            <a:pPr>
              <a:buFont typeface="Wingdings" panose="05000000000000000000" pitchFamily="2" charset="2"/>
              <a:buChar char="§"/>
            </a:pPr>
            <a:r>
              <a:rPr lang="en-AU" sz="2400" dirty="0">
                <a:latin typeface="Calibri" panose="020F0502020204030204" pitchFamily="34" charset="0"/>
                <a:cs typeface="Calibri" panose="020F0502020204030204" pitchFamily="34" charset="0"/>
              </a:rPr>
              <a:t>Identify what instrument to use </a:t>
            </a:r>
          </a:p>
          <a:p>
            <a:pPr>
              <a:buFont typeface="Wingdings" panose="05000000000000000000" pitchFamily="2" charset="2"/>
              <a:buChar char="§"/>
            </a:pPr>
            <a:r>
              <a:rPr lang="en-AU" sz="2400" dirty="0">
                <a:latin typeface="Calibri" panose="020F0502020204030204" pitchFamily="34" charset="0"/>
                <a:cs typeface="Calibri" panose="020F0502020204030204" pitchFamily="34" charset="0"/>
              </a:rPr>
              <a:t>Pre-use check of any instruments.</a:t>
            </a:r>
          </a:p>
          <a:p>
            <a:pPr>
              <a:buFont typeface="Wingdings" panose="05000000000000000000" pitchFamily="2" charset="2"/>
              <a:buChar char="§"/>
            </a:pPr>
            <a:r>
              <a:rPr lang="en-AU" sz="2400" dirty="0">
                <a:latin typeface="Calibri" panose="020F0502020204030204" pitchFamily="34" charset="0"/>
                <a:cs typeface="Calibri" panose="020F0502020204030204" pitchFamily="34" charset="0"/>
              </a:rPr>
              <a:t>Ensure calibration</a:t>
            </a:r>
          </a:p>
          <a:p>
            <a:pPr>
              <a:buFont typeface="Wingdings" panose="05000000000000000000" pitchFamily="2" charset="2"/>
              <a:buChar char="§"/>
            </a:pPr>
            <a:r>
              <a:rPr lang="en-AU" sz="2400" dirty="0">
                <a:latin typeface="Calibri" panose="020F0502020204030204" pitchFamily="34" charset="0"/>
                <a:cs typeface="Calibri" panose="020F0502020204030204" pitchFamily="34" charset="0"/>
              </a:rPr>
              <a:t>Are there any special considerations – such as access permits ?</a:t>
            </a:r>
          </a:p>
          <a:p>
            <a:pPr>
              <a:buFont typeface="Wingdings" panose="05000000000000000000" pitchFamily="2" charset="2"/>
              <a:buChar char="§"/>
            </a:pPr>
            <a:r>
              <a:rPr lang="en-AU" sz="2400" dirty="0">
                <a:latin typeface="Calibri" panose="020F0502020204030204" pitchFamily="34" charset="0"/>
                <a:cs typeface="Calibri" panose="020F0502020204030204" pitchFamily="34" charset="0"/>
              </a:rPr>
              <a:t>Make sure you are aware of any hazards or risks</a:t>
            </a:r>
          </a:p>
          <a:p>
            <a:pPr>
              <a:buFont typeface="Wingdings" panose="05000000000000000000" pitchFamily="2" charset="2"/>
              <a:buChar char="§"/>
            </a:pPr>
            <a:r>
              <a:rPr lang="en-AU" sz="2400" dirty="0">
                <a:latin typeface="Calibri" panose="020F0502020204030204" pitchFamily="34" charset="0"/>
                <a:cs typeface="Calibri" panose="020F0502020204030204" pitchFamily="34" charset="0"/>
              </a:rPr>
              <a:t>Check that personal protective equipment (PPE) is required </a:t>
            </a:r>
          </a:p>
          <a:p>
            <a:pPr>
              <a:buFont typeface="Wingdings" panose="05000000000000000000" pitchFamily="2" charset="2"/>
              <a:buChar char="§"/>
            </a:pPr>
            <a:r>
              <a:rPr lang="en-AU" sz="2400" dirty="0">
                <a:latin typeface="Calibri" panose="020F0502020204030204" pitchFamily="34" charset="0"/>
                <a:cs typeface="Calibri" panose="020F0502020204030204" pitchFamily="34" charset="0"/>
              </a:rPr>
              <a:t>Stow instruments and equipment securely and safely.</a:t>
            </a:r>
          </a:p>
        </p:txBody>
      </p:sp>
    </p:spTree>
    <p:extLst>
      <p:ext uri="{BB962C8B-B14F-4D97-AF65-F5344CB8AC3E}">
        <p14:creationId xmlns:p14="http://schemas.microsoft.com/office/powerpoint/2010/main" val="797553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870CABD-841B-4FC1-90A5-D25E0629D245}"/>
              </a:ext>
            </a:extLst>
          </p:cNvPr>
          <p:cNvSpPr/>
          <p:nvPr/>
        </p:nvSpPr>
        <p:spPr>
          <a:xfrm>
            <a:off x="0" y="486561"/>
            <a:ext cx="2885813"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When to monitor?</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EAF82D57-221B-4D0A-8A0D-F5D701BC6378}"/>
              </a:ext>
            </a:extLst>
          </p:cNvPr>
          <p:cNvSpPr txBox="1">
            <a:spLocks/>
          </p:cNvSpPr>
          <p:nvPr/>
        </p:nvSpPr>
        <p:spPr>
          <a:xfrm>
            <a:off x="343749" y="1514036"/>
            <a:ext cx="8137521" cy="485740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70000"/>
              </a:lnSpc>
            </a:pPr>
            <a:r>
              <a:rPr lang="en-AU" sz="2400">
                <a:latin typeface="Calibri" panose="020F0502020204030204" pitchFamily="34" charset="0"/>
                <a:cs typeface="Calibri" panose="020F0502020204030204" pitchFamily="34" charset="0"/>
              </a:rPr>
              <a:t>As part of baseline characterisation</a:t>
            </a:r>
          </a:p>
          <a:p>
            <a:pPr>
              <a:lnSpc>
                <a:spcPct val="170000"/>
              </a:lnSpc>
            </a:pPr>
            <a:r>
              <a:rPr lang="en-AU" sz="2400">
                <a:latin typeface="Calibri" panose="020F0502020204030204" pitchFamily="34" charset="0"/>
                <a:cs typeface="Calibri" panose="020F0502020204030204" pitchFamily="34" charset="0"/>
              </a:rPr>
              <a:t>As part of routine or regular monitoring program</a:t>
            </a:r>
          </a:p>
          <a:p>
            <a:pPr>
              <a:lnSpc>
                <a:spcPct val="170000"/>
              </a:lnSpc>
            </a:pPr>
            <a:r>
              <a:rPr lang="en-AU" sz="2400">
                <a:latin typeface="Calibri" panose="020F0502020204030204" pitchFamily="34" charset="0"/>
                <a:cs typeface="Calibri" panose="020F0502020204030204" pitchFamily="34" charset="0"/>
              </a:rPr>
              <a:t>Randomly</a:t>
            </a:r>
          </a:p>
          <a:p>
            <a:pPr>
              <a:lnSpc>
                <a:spcPct val="170000"/>
              </a:lnSpc>
            </a:pPr>
            <a:r>
              <a:rPr lang="en-AU" sz="2400">
                <a:latin typeface="Calibri" panose="020F0502020204030204" pitchFamily="34" charset="0"/>
                <a:cs typeface="Calibri" panose="020F0502020204030204" pitchFamily="34" charset="0"/>
              </a:rPr>
              <a:t>When problems arise</a:t>
            </a:r>
          </a:p>
          <a:p>
            <a:pPr>
              <a:lnSpc>
                <a:spcPct val="170000"/>
              </a:lnSpc>
            </a:pPr>
            <a:r>
              <a:rPr lang="en-AU" sz="2400">
                <a:latin typeface="Calibri" panose="020F0502020204030204" pitchFamily="34" charset="0"/>
                <a:cs typeface="Calibri" panose="020F0502020204030204" pitchFamily="34" charset="0"/>
              </a:rPr>
              <a:t>As required by regulatory agency or when requested by workforce </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033059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EF7E733-6DD3-44EF-A59E-1D02FA49D2AD}"/>
              </a:ext>
            </a:extLst>
          </p:cNvPr>
          <p:cNvSpPr/>
          <p:nvPr/>
        </p:nvSpPr>
        <p:spPr>
          <a:xfrm>
            <a:off x="0" y="395051"/>
            <a:ext cx="3556932"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Practical guide for radiation measurement</a:t>
            </a:r>
            <a:endParaRPr lang="en-GB" sz="2600" dirty="0">
              <a:solidFill>
                <a:schemeClr val="bg1"/>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80B7703B-3B73-494C-A904-F9DB3CFF66CB}"/>
              </a:ext>
            </a:extLst>
          </p:cNvPr>
          <p:cNvSpPr txBox="1">
            <a:spLocks/>
          </p:cNvSpPr>
          <p:nvPr/>
        </p:nvSpPr>
        <p:spPr>
          <a:xfrm>
            <a:off x="214421" y="1551962"/>
            <a:ext cx="8468184" cy="4785919"/>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AU" sz="2200" dirty="0">
                <a:latin typeface="Calibri" panose="020F0502020204030204" pitchFamily="34" charset="0"/>
                <a:cs typeface="Calibri" panose="020F0502020204030204" pitchFamily="34" charset="0"/>
              </a:rPr>
              <a:t>Make sure you know how to use the instrument</a:t>
            </a:r>
          </a:p>
          <a:p>
            <a:pPr>
              <a:lnSpc>
                <a:spcPct val="120000"/>
              </a:lnSpc>
            </a:pPr>
            <a:r>
              <a:rPr lang="en-AU" sz="2200" dirty="0">
                <a:latin typeface="Calibri" panose="020F0502020204030204" pitchFamily="34" charset="0"/>
                <a:cs typeface="Calibri" panose="020F0502020204030204" pitchFamily="34" charset="0"/>
              </a:rPr>
              <a:t>Check that it is calibrated</a:t>
            </a:r>
          </a:p>
          <a:p>
            <a:pPr>
              <a:lnSpc>
                <a:spcPct val="120000"/>
              </a:lnSpc>
            </a:pPr>
            <a:r>
              <a:rPr lang="en-AU" sz="2200" dirty="0">
                <a:latin typeface="Calibri" panose="020F0502020204030204" pitchFamily="34" charset="0"/>
                <a:cs typeface="Calibri" panose="020F0502020204030204" pitchFamily="34" charset="0"/>
              </a:rPr>
              <a:t>Conduct regular instrument checks and minor maintenance (e.g. battery changes) as required.</a:t>
            </a:r>
          </a:p>
          <a:p>
            <a:pPr>
              <a:lnSpc>
                <a:spcPct val="120000"/>
              </a:lnSpc>
            </a:pPr>
            <a:r>
              <a:rPr lang="en-AU" sz="2200" dirty="0">
                <a:latin typeface="Calibri" panose="020F0502020204030204" pitchFamily="34" charset="0"/>
                <a:cs typeface="Calibri" panose="020F0502020204030204" pitchFamily="34" charset="0"/>
              </a:rPr>
              <a:t>Look and then take measurements at correct locations and times.</a:t>
            </a:r>
          </a:p>
          <a:p>
            <a:pPr>
              <a:lnSpc>
                <a:spcPct val="120000"/>
              </a:lnSpc>
            </a:pPr>
            <a:r>
              <a:rPr lang="en-AU" sz="2200" dirty="0">
                <a:latin typeface="Calibri" panose="020F0502020204030204" pitchFamily="34" charset="0"/>
                <a:cs typeface="Calibri" panose="020F0502020204030204" pitchFamily="34" charset="0"/>
              </a:rPr>
              <a:t>Have some idea of what you are measuring </a:t>
            </a:r>
          </a:p>
          <a:p>
            <a:pPr>
              <a:lnSpc>
                <a:spcPct val="120000"/>
              </a:lnSpc>
            </a:pPr>
            <a:r>
              <a:rPr lang="en-AU" sz="2200" dirty="0">
                <a:latin typeface="Calibri" panose="020F0502020204030204" pitchFamily="34" charset="0"/>
                <a:cs typeface="Calibri" panose="020F0502020204030204" pitchFamily="34" charset="0"/>
              </a:rPr>
              <a:t>Take a couple of measurements to ensure reliable data.</a:t>
            </a:r>
          </a:p>
          <a:p>
            <a:pPr>
              <a:lnSpc>
                <a:spcPct val="120000"/>
              </a:lnSpc>
            </a:pPr>
            <a:r>
              <a:rPr lang="en-AU" sz="2200" dirty="0">
                <a:latin typeface="Calibri" panose="020F0502020204030204" pitchFamily="34" charset="0"/>
                <a:cs typeface="Calibri" panose="020F0502020204030204" pitchFamily="34" charset="0"/>
              </a:rPr>
              <a:t>If the results don't seem right, stop and work out why.</a:t>
            </a:r>
          </a:p>
          <a:p>
            <a:pPr>
              <a:lnSpc>
                <a:spcPct val="120000"/>
              </a:lnSpc>
            </a:pPr>
            <a:r>
              <a:rPr lang="en-AU" sz="2200" dirty="0">
                <a:latin typeface="Calibri" panose="020F0502020204030204" pitchFamily="34" charset="0"/>
                <a:cs typeface="Calibri" panose="020F0502020204030204" pitchFamily="34" charset="0"/>
              </a:rPr>
              <a:t>Record data with the required precision, accuracy and units.</a:t>
            </a:r>
          </a:p>
          <a:p>
            <a:pPr>
              <a:lnSpc>
                <a:spcPct val="120000"/>
              </a:lnSpc>
            </a:pPr>
            <a:r>
              <a:rPr lang="en-AU" sz="2200" dirty="0">
                <a:latin typeface="Calibri" panose="020F0502020204030204" pitchFamily="34" charset="0"/>
                <a:cs typeface="Calibri" panose="020F0502020204030204" pitchFamily="34" charset="0"/>
              </a:rPr>
              <a:t>Make notes of site conditions that might affect the data</a:t>
            </a:r>
          </a:p>
        </p:txBody>
      </p:sp>
    </p:spTree>
    <p:extLst>
      <p:ext uri="{BB962C8B-B14F-4D97-AF65-F5344CB8AC3E}">
        <p14:creationId xmlns:p14="http://schemas.microsoft.com/office/powerpoint/2010/main" val="33922197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02E7FC9-C300-4117-AC8A-7117BBC8432A}"/>
              </a:ext>
            </a:extLst>
          </p:cNvPr>
          <p:cNvSpPr/>
          <p:nvPr/>
        </p:nvSpPr>
        <p:spPr>
          <a:xfrm>
            <a:off x="0" y="395051"/>
            <a:ext cx="3556932"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Practical guide for radiation measurement</a:t>
            </a:r>
            <a:endParaRPr lang="en-GB" sz="2600" dirty="0">
              <a:solidFill>
                <a:schemeClr val="bg1"/>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1F9C4815-C39C-4EB4-95B8-A3ACD27FE0CC}"/>
              </a:ext>
            </a:extLst>
          </p:cNvPr>
          <p:cNvSpPr txBox="1">
            <a:spLocks/>
          </p:cNvSpPr>
          <p:nvPr/>
        </p:nvSpPr>
        <p:spPr>
          <a:xfrm>
            <a:off x="255764" y="1513267"/>
            <a:ext cx="8632471" cy="485740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70000"/>
              </a:lnSpc>
              <a:buFont typeface="Wingdings" panose="05000000000000000000" pitchFamily="2" charset="2"/>
              <a:buChar char="§"/>
            </a:pPr>
            <a:r>
              <a:rPr lang="en-AU" sz="2400" dirty="0">
                <a:latin typeface="Calibri" panose="020F0502020204030204" pitchFamily="34" charset="0"/>
                <a:cs typeface="Calibri" panose="020F0502020204030204" pitchFamily="34" charset="0"/>
              </a:rPr>
              <a:t>Record results in accordance with procedures</a:t>
            </a:r>
          </a:p>
          <a:p>
            <a:pPr>
              <a:lnSpc>
                <a:spcPct val="170000"/>
              </a:lnSpc>
              <a:buFont typeface="Wingdings" panose="05000000000000000000" pitchFamily="2" charset="2"/>
              <a:buChar char="§"/>
            </a:pPr>
            <a:r>
              <a:rPr lang="en-AU" sz="2400" dirty="0">
                <a:latin typeface="Calibri" panose="020F0502020204030204" pitchFamily="34" charset="0"/>
                <a:cs typeface="Calibri" panose="020F0502020204030204" pitchFamily="34" charset="0"/>
              </a:rPr>
              <a:t>Check that recorded outcomes are consistent with expectations.</a:t>
            </a:r>
          </a:p>
          <a:p>
            <a:pPr>
              <a:lnSpc>
                <a:spcPct val="170000"/>
              </a:lnSpc>
              <a:buFont typeface="Wingdings" panose="05000000000000000000" pitchFamily="2" charset="2"/>
              <a:buChar char="§"/>
            </a:pPr>
            <a:r>
              <a:rPr lang="en-AU" sz="2400" dirty="0">
                <a:latin typeface="Calibri" panose="020F0502020204030204" pitchFamily="34" charset="0"/>
                <a:cs typeface="Calibri" panose="020F0502020204030204" pitchFamily="34" charset="0"/>
              </a:rPr>
              <a:t>Compare results with relevant radiation limits and identify and record any significant differences.</a:t>
            </a:r>
          </a:p>
          <a:p>
            <a:pPr>
              <a:lnSpc>
                <a:spcPct val="170000"/>
              </a:lnSpc>
              <a:buFont typeface="Wingdings" panose="05000000000000000000" pitchFamily="2" charset="2"/>
              <a:buChar char="§"/>
            </a:pPr>
            <a:r>
              <a:rPr lang="en-AU" sz="2400" dirty="0">
                <a:latin typeface="Calibri" panose="020F0502020204030204" pitchFamily="34" charset="0"/>
                <a:cs typeface="Calibri" panose="020F0502020204030204" pitchFamily="34" charset="0"/>
              </a:rPr>
              <a:t>Identify any issues as a result of the monitoring</a:t>
            </a:r>
          </a:p>
          <a:p>
            <a:pPr>
              <a:lnSpc>
                <a:spcPct val="170000"/>
              </a:lnSpc>
              <a:buFont typeface="Wingdings" panose="05000000000000000000" pitchFamily="2" charset="2"/>
              <a:buChar char="§"/>
            </a:pPr>
            <a:r>
              <a:rPr lang="en-AU" sz="2400" dirty="0">
                <a:latin typeface="Calibri" panose="020F0502020204030204" pitchFamily="34" charset="0"/>
                <a:cs typeface="Calibri" panose="020F0502020204030204" pitchFamily="34" charset="0"/>
              </a:rPr>
              <a:t>Identify any improvements that could be made.</a:t>
            </a:r>
          </a:p>
          <a:p>
            <a:pPr>
              <a:lnSpc>
                <a:spcPct val="170000"/>
              </a:lnSpc>
              <a:buFont typeface="Wingdings" panose="05000000000000000000" pitchFamily="2" charset="2"/>
              <a:buChar char="§"/>
            </a:pPr>
            <a:r>
              <a:rPr lang="en-AU" sz="2400" dirty="0">
                <a:latin typeface="Calibri" panose="020F0502020204030204" pitchFamily="34" charset="0"/>
                <a:cs typeface="Calibri" panose="020F0502020204030204" pitchFamily="34" charset="0"/>
              </a:rPr>
              <a:t>Maintain records that are complete, accurate, legible and secure.</a:t>
            </a:r>
          </a:p>
        </p:txBody>
      </p:sp>
    </p:spTree>
    <p:extLst>
      <p:ext uri="{BB962C8B-B14F-4D97-AF65-F5344CB8AC3E}">
        <p14:creationId xmlns:p14="http://schemas.microsoft.com/office/powerpoint/2010/main" val="10088846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3509EB-90C5-48C6-9535-564CE3F3CFDA}"/>
              </a:ext>
            </a:extLst>
          </p:cNvPr>
          <p:cNvSpPr/>
          <p:nvPr/>
        </p:nvSpPr>
        <p:spPr>
          <a:xfrm>
            <a:off x="0" y="395051"/>
            <a:ext cx="2894202" cy="74585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Key Messages</a:t>
            </a:r>
            <a:endParaRPr lang="en-GB" sz="2600" dirty="0">
              <a:solidFill>
                <a:schemeClr val="bg1"/>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9765E558-904F-4DF4-A581-96CC080ED0B0}"/>
              </a:ext>
            </a:extLst>
          </p:cNvPr>
          <p:cNvSpPr txBox="1">
            <a:spLocks/>
          </p:cNvSpPr>
          <p:nvPr/>
        </p:nvSpPr>
        <p:spPr>
          <a:xfrm>
            <a:off x="326972" y="1545596"/>
            <a:ext cx="7525124" cy="485740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AU" sz="2400">
                <a:latin typeface="Calibri" panose="020F0502020204030204" pitchFamily="34" charset="0"/>
                <a:cs typeface="Calibri" panose="020F0502020204030204" pitchFamily="34" charset="0"/>
              </a:rPr>
              <a:t>Many aspects to monitoring</a:t>
            </a:r>
          </a:p>
          <a:p>
            <a:r>
              <a:rPr lang="en-GB" sz="2400">
                <a:latin typeface="Calibri" panose="020F0502020204030204" pitchFamily="34" charset="0"/>
                <a:cs typeface="Calibri" panose="020F0502020204030204" pitchFamily="34" charset="0"/>
              </a:rPr>
              <a:t>Different consideration for workplace and personal monitoring</a:t>
            </a:r>
          </a:p>
          <a:p>
            <a:r>
              <a:rPr lang="en-GB" sz="2400">
                <a:latin typeface="Calibri" panose="020F0502020204030204" pitchFamily="34" charset="0"/>
                <a:cs typeface="Calibri" panose="020F0502020204030204" pitchFamily="34" charset="0"/>
              </a:rPr>
              <a:t>Different considerations for the different types of radiation</a:t>
            </a:r>
          </a:p>
          <a:p>
            <a:r>
              <a:rPr lang="en-AU" sz="2400">
                <a:latin typeface="Calibri" panose="020F0502020204030204" pitchFamily="34" charset="0"/>
                <a:cs typeface="Calibri" panose="020F0502020204030204" pitchFamily="34" charset="0"/>
              </a:rPr>
              <a:t>Need to understand what you want to measure</a:t>
            </a:r>
          </a:p>
          <a:p>
            <a:r>
              <a:rPr lang="en-AU" sz="2400">
                <a:latin typeface="Calibri" panose="020F0502020204030204" pitchFamily="34" charset="0"/>
                <a:cs typeface="Calibri" panose="020F0502020204030204" pitchFamily="34" charset="0"/>
              </a:rPr>
              <a:t>Need to understand what the instrument is measuring</a:t>
            </a:r>
          </a:p>
          <a:p>
            <a:r>
              <a:rPr lang="en-AU" sz="2400">
                <a:latin typeface="Calibri" panose="020F0502020204030204" pitchFamily="34" charset="0"/>
                <a:cs typeface="Calibri" panose="020F0502020204030204" pitchFamily="34" charset="0"/>
              </a:rPr>
              <a:t>Instruments must be fit for purpose</a:t>
            </a:r>
          </a:p>
          <a:p>
            <a:r>
              <a:rPr lang="en-AU" sz="2400">
                <a:latin typeface="Calibri" panose="020F0502020204030204" pitchFamily="34" charset="0"/>
                <a:cs typeface="Calibri" panose="020F0502020204030204" pitchFamily="34" charset="0"/>
              </a:rPr>
              <a:t>Many equipment options</a:t>
            </a:r>
          </a:p>
          <a:p>
            <a:r>
              <a:rPr lang="en-GB" sz="2400">
                <a:latin typeface="Calibri" panose="020F0502020204030204" pitchFamily="34" charset="0"/>
                <a:cs typeface="Calibri" panose="020F0502020204030204" pitchFamily="34" charset="0"/>
              </a:rPr>
              <a:t>Only use calibrated and maintained equipment</a:t>
            </a:r>
          </a:p>
          <a:p>
            <a:endParaRPr lang="en-AU" sz="2400">
              <a:latin typeface="Calibri" panose="020F0502020204030204" pitchFamily="34" charset="0"/>
              <a:cs typeface="Calibri" panose="020F0502020204030204" pitchFamily="34" charset="0"/>
            </a:endParaRPr>
          </a:p>
          <a:p>
            <a:endParaRPr lang="en-GB" sz="2400">
              <a:latin typeface="Calibri" panose="020F0502020204030204" pitchFamily="34" charset="0"/>
              <a:cs typeface="Calibri" panose="020F0502020204030204" pitchFamily="34" charset="0"/>
            </a:endParaRPr>
          </a:p>
          <a:p>
            <a:endParaRPr lang="en-GB"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5343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877AA72-9473-4837-AA6C-F84AA4602D04}"/>
              </a:ext>
            </a:extLst>
          </p:cNvPr>
          <p:cNvSpPr/>
          <p:nvPr/>
        </p:nvSpPr>
        <p:spPr>
          <a:xfrm>
            <a:off x="0" y="486561"/>
            <a:ext cx="3926048"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Occupational Monitoring</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8F2FDD7B-D1D8-4CB0-AA4D-D197180E3296}"/>
              </a:ext>
            </a:extLst>
          </p:cNvPr>
          <p:cNvSpPr txBox="1">
            <a:spLocks/>
          </p:cNvSpPr>
          <p:nvPr/>
        </p:nvSpPr>
        <p:spPr>
          <a:xfrm>
            <a:off x="128441" y="1536045"/>
            <a:ext cx="6020689" cy="4835394"/>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pPr>
            <a:r>
              <a:rPr lang="en-AU" sz="2600" dirty="0">
                <a:latin typeface="Calibri" panose="020F0502020204030204" pitchFamily="34" charset="0"/>
                <a:cs typeface="Calibri" panose="020F0502020204030204" pitchFamily="34" charset="0"/>
              </a:rPr>
              <a:t>Monitor the exposure pathways</a:t>
            </a:r>
          </a:p>
          <a:p>
            <a:pPr>
              <a:lnSpc>
                <a:spcPct val="150000"/>
              </a:lnSpc>
            </a:pPr>
            <a:r>
              <a:rPr lang="en-AU" sz="2600" dirty="0">
                <a:latin typeface="Calibri" panose="020F0502020204030204" pitchFamily="34" charset="0"/>
                <a:cs typeface="Calibri" panose="020F0502020204030204" pitchFamily="34" charset="0"/>
              </a:rPr>
              <a:t>Workers</a:t>
            </a:r>
          </a:p>
          <a:p>
            <a:pPr lvl="1">
              <a:lnSpc>
                <a:spcPct val="150000"/>
              </a:lnSpc>
            </a:pPr>
            <a:r>
              <a:rPr lang="en-AU" sz="2400" dirty="0">
                <a:latin typeface="Calibri" panose="020F0502020204030204" pitchFamily="34" charset="0"/>
                <a:cs typeface="Calibri" panose="020F0502020204030204" pitchFamily="34" charset="0"/>
              </a:rPr>
              <a:t>Gamma radiation exposure</a:t>
            </a:r>
          </a:p>
          <a:p>
            <a:pPr lvl="1">
              <a:lnSpc>
                <a:spcPct val="150000"/>
              </a:lnSpc>
            </a:pPr>
            <a:r>
              <a:rPr lang="en-AU" sz="2400" dirty="0">
                <a:latin typeface="Calibri" panose="020F0502020204030204" pitchFamily="34" charset="0"/>
                <a:cs typeface="Calibri" panose="020F0502020204030204" pitchFamily="34" charset="0"/>
              </a:rPr>
              <a:t>Inhalation of radionuclides in dust</a:t>
            </a:r>
          </a:p>
          <a:p>
            <a:pPr lvl="1">
              <a:lnSpc>
                <a:spcPct val="150000"/>
              </a:lnSpc>
            </a:pPr>
            <a:r>
              <a:rPr lang="en-AU" sz="2400" dirty="0">
                <a:latin typeface="Calibri" panose="020F0502020204030204" pitchFamily="34" charset="0"/>
                <a:cs typeface="Calibri" panose="020F0502020204030204" pitchFamily="34" charset="0"/>
              </a:rPr>
              <a:t>Inhalation of decay products of radon and thoron</a:t>
            </a:r>
          </a:p>
          <a:p>
            <a:pPr lvl="1">
              <a:lnSpc>
                <a:spcPct val="150000"/>
              </a:lnSpc>
            </a:pPr>
            <a:r>
              <a:rPr lang="en-AU" sz="2400" dirty="0">
                <a:latin typeface="Calibri" panose="020F0502020204030204" pitchFamily="34" charset="0"/>
                <a:cs typeface="Calibri" panose="020F0502020204030204" pitchFamily="34" charset="0"/>
              </a:rPr>
              <a:t>Ingestion of radionuclides</a:t>
            </a:r>
          </a:p>
        </p:txBody>
      </p:sp>
      <p:pic>
        <p:nvPicPr>
          <p:cNvPr id="4" name="Picture 3">
            <a:extLst>
              <a:ext uri="{FF2B5EF4-FFF2-40B4-BE49-F238E27FC236}">
                <a16:creationId xmlns:a16="http://schemas.microsoft.com/office/drawing/2014/main" id="{AAF2E3E9-76A5-4908-8783-3DDB53C72B73}"/>
              </a:ext>
            </a:extLst>
          </p:cNvPr>
          <p:cNvPicPr>
            <a:picLocks noChangeAspect="1"/>
          </p:cNvPicPr>
          <p:nvPr/>
        </p:nvPicPr>
        <p:blipFill>
          <a:blip r:embed="rId2"/>
          <a:stretch>
            <a:fillRect/>
          </a:stretch>
        </p:blipFill>
        <p:spPr>
          <a:xfrm>
            <a:off x="5887290" y="1895855"/>
            <a:ext cx="2720957" cy="38716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52654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7A2A8E5-CDF7-4CD2-A25C-601F57F3F2BB}"/>
              </a:ext>
            </a:extLst>
          </p:cNvPr>
          <p:cNvSpPr/>
          <p:nvPr/>
        </p:nvSpPr>
        <p:spPr>
          <a:xfrm>
            <a:off x="-1" y="486561"/>
            <a:ext cx="4144161"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General types of monitoring</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8B9F64A9-AFE3-4930-9334-7D59DF030FAE}"/>
              </a:ext>
            </a:extLst>
          </p:cNvPr>
          <p:cNvSpPr txBox="1">
            <a:spLocks/>
          </p:cNvSpPr>
          <p:nvPr/>
        </p:nvSpPr>
        <p:spPr>
          <a:xfrm>
            <a:off x="360625" y="1514036"/>
            <a:ext cx="7567069" cy="485740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u="sng" dirty="0">
                <a:latin typeface="Calibri" panose="020F0502020204030204" pitchFamily="34" charset="0"/>
                <a:cs typeface="Calibri" panose="020F0502020204030204" pitchFamily="34" charset="0"/>
              </a:rPr>
              <a:t>Personal</a:t>
            </a:r>
          </a:p>
          <a:p>
            <a:pPr lvl="1"/>
            <a:r>
              <a:rPr lang="en-GB" sz="2000" dirty="0">
                <a:latin typeface="Calibri" panose="020F0502020204030204" pitchFamily="34" charset="0"/>
                <a:cs typeface="Calibri" panose="020F0502020204030204" pitchFamily="34" charset="0"/>
              </a:rPr>
              <a:t>Workers wear the monitor</a:t>
            </a:r>
          </a:p>
          <a:p>
            <a:pPr lvl="1"/>
            <a:r>
              <a:rPr lang="en-GB" sz="2000" dirty="0">
                <a:latin typeface="Calibri" panose="020F0502020204030204" pitchFamily="34" charset="0"/>
                <a:cs typeface="Calibri" panose="020F0502020204030204" pitchFamily="34" charset="0"/>
              </a:rPr>
              <a:t>Portable and practicable</a:t>
            </a:r>
          </a:p>
          <a:p>
            <a:pPr lvl="1"/>
            <a:r>
              <a:rPr lang="en-GB" sz="2000" dirty="0">
                <a:latin typeface="Calibri" panose="020F0502020204030204" pitchFamily="34" charset="0"/>
                <a:cs typeface="Calibri" panose="020F0502020204030204" pitchFamily="34" charset="0"/>
              </a:rPr>
              <a:t>May not be able to sample everyone</a:t>
            </a:r>
          </a:p>
          <a:p>
            <a:pPr lvl="1"/>
            <a:endParaRPr lang="en-GB" sz="2000" dirty="0">
              <a:latin typeface="Calibri" panose="020F0502020204030204" pitchFamily="34" charset="0"/>
              <a:cs typeface="Calibri" panose="020F0502020204030204" pitchFamily="34" charset="0"/>
            </a:endParaRPr>
          </a:p>
          <a:p>
            <a:r>
              <a:rPr lang="en-GB" sz="2400" b="1" u="sng" dirty="0">
                <a:latin typeface="Calibri" panose="020F0502020204030204" pitchFamily="34" charset="0"/>
                <a:cs typeface="Calibri" panose="020F0502020204030204" pitchFamily="34" charset="0"/>
              </a:rPr>
              <a:t>Workplace</a:t>
            </a:r>
            <a:r>
              <a:rPr lang="en-GB" sz="2400" dirty="0">
                <a:latin typeface="Calibri" panose="020F0502020204030204" pitchFamily="34" charset="0"/>
                <a:cs typeface="Calibri" panose="020F0502020204030204" pitchFamily="34" charset="0"/>
              </a:rPr>
              <a:t> </a:t>
            </a:r>
          </a:p>
          <a:p>
            <a:pPr lvl="1"/>
            <a:r>
              <a:rPr lang="en-GB" sz="2000" dirty="0">
                <a:latin typeface="Calibri" panose="020F0502020204030204" pitchFamily="34" charset="0"/>
                <a:cs typeface="Calibri" panose="020F0502020204030204" pitchFamily="34" charset="0"/>
              </a:rPr>
              <a:t>Surveys in area</a:t>
            </a:r>
          </a:p>
          <a:p>
            <a:pPr lvl="1"/>
            <a:r>
              <a:rPr lang="en-GB" sz="2000" dirty="0">
                <a:latin typeface="Calibri" panose="020F0502020204030204" pitchFamily="34" charset="0"/>
                <a:cs typeface="Calibri" panose="020F0502020204030204" pitchFamily="34" charset="0"/>
              </a:rPr>
              <a:t>Where personal monitoring in not practical</a:t>
            </a:r>
          </a:p>
          <a:p>
            <a:pPr lvl="1"/>
            <a:r>
              <a:rPr lang="en-GB" sz="2000" dirty="0">
                <a:latin typeface="Calibri" panose="020F0502020204030204" pitchFamily="34" charset="0"/>
                <a:cs typeface="Calibri" panose="020F0502020204030204" pitchFamily="34" charset="0"/>
              </a:rPr>
              <a:t>Fixed locations (identifying trends)</a:t>
            </a:r>
          </a:p>
          <a:p>
            <a:pPr lvl="1"/>
            <a:r>
              <a:rPr lang="en-GB" sz="2000" dirty="0">
                <a:latin typeface="Calibri" panose="020F0502020204030204" pitchFamily="34" charset="0"/>
                <a:cs typeface="Calibri" panose="020F0502020204030204" pitchFamily="34" charset="0"/>
              </a:rPr>
              <a:t>May be used for sampling a workgroup or activity</a:t>
            </a:r>
          </a:p>
        </p:txBody>
      </p:sp>
    </p:spTree>
    <p:extLst>
      <p:ext uri="{BB962C8B-B14F-4D97-AF65-F5344CB8AC3E}">
        <p14:creationId xmlns:p14="http://schemas.microsoft.com/office/powerpoint/2010/main" val="10357702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FB308C-B42B-4F54-86D3-7D54EEA54213}"/>
              </a:ext>
            </a:extLst>
          </p:cNvPr>
          <p:cNvSpPr/>
          <p:nvPr/>
        </p:nvSpPr>
        <p:spPr>
          <a:xfrm>
            <a:off x="0" y="486561"/>
            <a:ext cx="3531765"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Gamma radiation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F8A3AB46-151E-4360-9E60-9677467EA192}"/>
              </a:ext>
            </a:extLst>
          </p:cNvPr>
          <p:cNvSpPr txBox="1">
            <a:spLocks noChangeArrowheads="1"/>
          </p:cNvSpPr>
          <p:nvPr/>
        </p:nvSpPr>
        <p:spPr>
          <a:xfrm>
            <a:off x="584940" y="1648354"/>
            <a:ext cx="7694994" cy="4876800"/>
          </a:xfrm>
          <a:prstGeom prst="rect">
            <a:avLst/>
          </a:prstGeom>
        </p:spPr>
        <p:txBody>
          <a:bodyPr/>
          <a:lstStyle/>
          <a:p>
            <a:pPr marL="342900" indent="-342900">
              <a:lnSpc>
                <a:spcPct val="90000"/>
              </a:lnSpc>
              <a:spcBef>
                <a:spcPct val="20000"/>
              </a:spcBef>
              <a:buSzPct val="110000"/>
              <a:buFont typeface="Symbol" pitchFamily="18" charset="2"/>
              <a:buChar char="·"/>
              <a:defRPr/>
            </a:pPr>
            <a:r>
              <a:rPr lang="en-GB" sz="2400" kern="0" dirty="0">
                <a:solidFill>
                  <a:srgbClr val="000000"/>
                </a:solidFill>
                <a:latin typeface="Calibri" pitchFamily="34" charset="0"/>
              </a:rPr>
              <a:t>NORM material emit gamma radiation and require monitoring</a:t>
            </a:r>
          </a:p>
          <a:p>
            <a:pPr marL="342900" indent="-342900">
              <a:lnSpc>
                <a:spcPct val="90000"/>
              </a:lnSpc>
              <a:spcBef>
                <a:spcPct val="20000"/>
              </a:spcBef>
              <a:buSzPct val="110000"/>
              <a:buFont typeface="Symbol" pitchFamily="18" charset="2"/>
              <a:buChar char="·"/>
              <a:defRPr/>
            </a:pPr>
            <a:endParaRPr lang="en-US" sz="2400" kern="0" dirty="0">
              <a:solidFill>
                <a:srgbClr val="000000"/>
              </a:solidFill>
              <a:latin typeface="Calibri" pitchFamily="34" charset="0"/>
            </a:endParaRPr>
          </a:p>
          <a:p>
            <a:pPr marL="342900" indent="-342900">
              <a:lnSpc>
                <a:spcPct val="90000"/>
              </a:lnSpc>
              <a:spcBef>
                <a:spcPct val="20000"/>
              </a:spcBef>
              <a:buSzPct val="110000"/>
              <a:buFont typeface="Symbol" pitchFamily="18" charset="2"/>
              <a:buChar char="·"/>
              <a:defRPr/>
            </a:pPr>
            <a:r>
              <a:rPr lang="en-US" sz="2400" kern="0" dirty="0">
                <a:solidFill>
                  <a:srgbClr val="000000"/>
                </a:solidFill>
                <a:latin typeface="Calibri" pitchFamily="34" charset="0"/>
              </a:rPr>
              <a:t>Documented survey strategies are required</a:t>
            </a:r>
          </a:p>
          <a:p>
            <a:pPr marL="342900" indent="-342900">
              <a:lnSpc>
                <a:spcPct val="90000"/>
              </a:lnSpc>
              <a:spcBef>
                <a:spcPct val="20000"/>
              </a:spcBef>
              <a:buSzPct val="110000"/>
              <a:buFont typeface="Symbol" pitchFamily="18" charset="2"/>
              <a:buChar char="·"/>
              <a:defRPr/>
            </a:pPr>
            <a:endParaRPr lang="en-US" sz="2400" kern="0" dirty="0">
              <a:solidFill>
                <a:srgbClr val="000000"/>
              </a:solidFill>
              <a:latin typeface="Calibri" pitchFamily="34" charset="0"/>
            </a:endParaRPr>
          </a:p>
          <a:p>
            <a:pPr marL="342900" indent="-342900">
              <a:lnSpc>
                <a:spcPct val="90000"/>
              </a:lnSpc>
              <a:spcBef>
                <a:spcPct val="20000"/>
              </a:spcBef>
              <a:buSzPct val="110000"/>
              <a:buFont typeface="Symbol" pitchFamily="18" charset="2"/>
              <a:buChar char="·"/>
              <a:defRPr/>
            </a:pPr>
            <a:r>
              <a:rPr lang="en-US" sz="2400" kern="0" dirty="0">
                <a:solidFill>
                  <a:srgbClr val="000000"/>
                </a:solidFill>
                <a:latin typeface="Calibri" pitchFamily="34" charset="0"/>
              </a:rPr>
              <a:t>Portable instruments can be used for routine workplace monitoring</a:t>
            </a:r>
            <a:r>
              <a:rPr lang="en-GB" sz="2400" kern="0" dirty="0">
                <a:solidFill>
                  <a:srgbClr val="000000"/>
                </a:solidFill>
                <a:latin typeface="Calibri" pitchFamily="34" charset="0"/>
              </a:rPr>
              <a:t>  for external gamma radiation exposure </a:t>
            </a:r>
          </a:p>
          <a:p>
            <a:pPr algn="just">
              <a:lnSpc>
                <a:spcPct val="90000"/>
              </a:lnSpc>
              <a:spcBef>
                <a:spcPct val="20000"/>
              </a:spcBef>
              <a:buSzPct val="110000"/>
              <a:defRPr/>
            </a:pPr>
            <a:endParaRPr lang="en-US" sz="2400" kern="0" dirty="0">
              <a:solidFill>
                <a:srgbClr val="000000"/>
              </a:solidFill>
              <a:latin typeface="Calibri" pitchFamily="34" charset="0"/>
            </a:endParaRPr>
          </a:p>
          <a:p>
            <a:pPr marL="342900" indent="-342900">
              <a:lnSpc>
                <a:spcPct val="90000"/>
              </a:lnSpc>
              <a:spcBef>
                <a:spcPct val="20000"/>
              </a:spcBef>
              <a:buSzPct val="110000"/>
              <a:buFont typeface="Symbol" pitchFamily="18" charset="2"/>
              <a:buChar char="·"/>
              <a:defRPr/>
            </a:pPr>
            <a:r>
              <a:rPr lang="en-US" sz="2400" kern="0" dirty="0">
                <a:solidFill>
                  <a:srgbClr val="000000"/>
                </a:solidFill>
                <a:latin typeface="Calibri" pitchFamily="34" charset="0"/>
              </a:rPr>
              <a:t>Personal monitoring is carried out with active dosimeters (e.g. during maintenance activities) or passive dosimeters</a:t>
            </a:r>
          </a:p>
        </p:txBody>
      </p:sp>
    </p:spTree>
    <p:extLst>
      <p:ext uri="{BB962C8B-B14F-4D97-AF65-F5344CB8AC3E}">
        <p14:creationId xmlns:p14="http://schemas.microsoft.com/office/powerpoint/2010/main" val="912193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A6AA0A8-5572-4506-B8DF-33C94C136DCF}"/>
              </a:ext>
            </a:extLst>
          </p:cNvPr>
          <p:cNvSpPr/>
          <p:nvPr/>
        </p:nvSpPr>
        <p:spPr>
          <a:xfrm>
            <a:off x="0" y="486561"/>
            <a:ext cx="3531765"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Gamma radiation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77AE47A3-3182-4C6C-8370-1B3BE74D24CF}"/>
              </a:ext>
            </a:extLst>
          </p:cNvPr>
          <p:cNvSpPr txBox="1">
            <a:spLocks noChangeArrowheads="1"/>
          </p:cNvSpPr>
          <p:nvPr/>
        </p:nvSpPr>
        <p:spPr>
          <a:xfrm>
            <a:off x="256981" y="1412755"/>
            <a:ext cx="7335056" cy="2376487"/>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80000"/>
              </a:lnSpc>
            </a:pPr>
            <a:r>
              <a:rPr lang="en-ZA" altLang="en-US" sz="2400" dirty="0">
                <a:latin typeface="Calibri" pitchFamily="34" charset="0"/>
              </a:rPr>
              <a:t>Portable dose rate instruments:</a:t>
            </a:r>
          </a:p>
          <a:p>
            <a:pPr lvl="1">
              <a:lnSpc>
                <a:spcPct val="80000"/>
              </a:lnSpc>
            </a:pPr>
            <a:r>
              <a:rPr lang="en-ZA" altLang="en-US" sz="2200" dirty="0">
                <a:latin typeface="Calibri" pitchFamily="34" charset="0"/>
              </a:rPr>
              <a:t>Used for workplace and environmental monitoring</a:t>
            </a:r>
          </a:p>
          <a:p>
            <a:pPr lvl="1">
              <a:lnSpc>
                <a:spcPct val="80000"/>
              </a:lnSpc>
            </a:pPr>
            <a:r>
              <a:rPr lang="en-ZA" altLang="en-US" sz="2200" dirty="0">
                <a:latin typeface="Calibri" pitchFamily="34" charset="0"/>
              </a:rPr>
              <a:t>Dose rate can be displayed directly in </a:t>
            </a:r>
            <a:r>
              <a:rPr lang="el-GR" altLang="en-US" sz="2200" dirty="0">
                <a:latin typeface="Calibri" pitchFamily="34" charset="0"/>
              </a:rPr>
              <a:t>μ</a:t>
            </a:r>
            <a:r>
              <a:rPr lang="en-ZA" altLang="en-US" sz="2200" dirty="0" err="1">
                <a:latin typeface="Calibri" pitchFamily="34" charset="0"/>
              </a:rPr>
              <a:t>Sv</a:t>
            </a:r>
            <a:r>
              <a:rPr lang="en-ZA" altLang="en-US" sz="2200" dirty="0">
                <a:latin typeface="Calibri" pitchFamily="34" charset="0"/>
              </a:rPr>
              <a:t>/h</a:t>
            </a:r>
          </a:p>
          <a:p>
            <a:pPr lvl="1">
              <a:lnSpc>
                <a:spcPct val="80000"/>
              </a:lnSpc>
            </a:pPr>
            <a:r>
              <a:rPr lang="en-ZA" altLang="en-US" sz="2200" dirty="0">
                <a:latin typeface="Calibri" pitchFamily="34" charset="0"/>
              </a:rPr>
              <a:t>Instruments with sensitive probes are capable of measuring down to background levels (0.05–0.1 </a:t>
            </a:r>
            <a:r>
              <a:rPr lang="el-GR" altLang="en-US" sz="2200" dirty="0">
                <a:latin typeface="Calibri" pitchFamily="34" charset="0"/>
              </a:rPr>
              <a:t>μ</a:t>
            </a:r>
            <a:r>
              <a:rPr lang="en-ZA" altLang="en-US" sz="2200" dirty="0" err="1">
                <a:latin typeface="Calibri" pitchFamily="34" charset="0"/>
              </a:rPr>
              <a:t>Sv</a:t>
            </a:r>
            <a:r>
              <a:rPr lang="en-ZA" altLang="en-US" sz="2200" dirty="0">
                <a:latin typeface="Calibri" pitchFamily="34" charset="0"/>
              </a:rPr>
              <a:t>/h)</a:t>
            </a:r>
          </a:p>
        </p:txBody>
      </p:sp>
      <p:pic>
        <p:nvPicPr>
          <p:cNvPr id="4" name="Picture 4">
            <a:extLst>
              <a:ext uri="{FF2B5EF4-FFF2-40B4-BE49-F238E27FC236}">
                <a16:creationId xmlns:a16="http://schemas.microsoft.com/office/drawing/2014/main" id="{455EAA36-B300-4592-BBF2-E7EDD72F8AAA}"/>
              </a:ext>
            </a:extLst>
          </p:cNvPr>
          <p:cNvPicPr>
            <a:picLocks noChangeAspect="1" noChangeArrowheads="1"/>
          </p:cNvPicPr>
          <p:nvPr/>
        </p:nvPicPr>
        <p:blipFill>
          <a:blip r:embed="rId3"/>
          <a:srcRect r="21402"/>
          <a:stretch>
            <a:fillRect/>
          </a:stretch>
        </p:blipFill>
        <p:spPr bwMode="auto">
          <a:xfrm>
            <a:off x="2369139" y="3429000"/>
            <a:ext cx="4103687" cy="31067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06626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F19EE4B-6A1A-4244-8A69-EEE21B818C88}"/>
              </a:ext>
            </a:extLst>
          </p:cNvPr>
          <p:cNvSpPr/>
          <p:nvPr/>
        </p:nvSpPr>
        <p:spPr>
          <a:xfrm>
            <a:off x="1" y="486561"/>
            <a:ext cx="4093828"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Gamma dose rate meters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624EAAB9-BCE2-4B6B-8823-2988E6877E1A}"/>
              </a:ext>
            </a:extLst>
          </p:cNvPr>
          <p:cNvSpPr txBox="1">
            <a:spLocks noChangeArrowheads="1"/>
          </p:cNvSpPr>
          <p:nvPr/>
        </p:nvSpPr>
        <p:spPr>
          <a:xfrm>
            <a:off x="402472" y="1773967"/>
            <a:ext cx="7625792" cy="449260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90000"/>
              </a:lnSpc>
              <a:buFont typeface="Arial" panose="020B0604020202020204" pitchFamily="34" charset="0"/>
              <a:buNone/>
            </a:pPr>
            <a:endParaRPr lang="en-ZA" altLang="en-US" sz="800" dirty="0">
              <a:latin typeface="Calibri" pitchFamily="34" charset="0"/>
            </a:endParaRPr>
          </a:p>
          <a:p>
            <a:pPr>
              <a:lnSpc>
                <a:spcPct val="90000"/>
              </a:lnSpc>
              <a:buFont typeface="Wingdings" panose="05000000000000000000" pitchFamily="2" charset="2"/>
              <a:buChar char="§"/>
            </a:pPr>
            <a:r>
              <a:rPr lang="en-ZA" altLang="en-US" sz="2400" dirty="0">
                <a:latin typeface="Calibri" pitchFamily="34" charset="0"/>
              </a:rPr>
              <a:t>The detector characteristics must be chosen such that the energy response matches the energy of the radionuclides to be measured</a:t>
            </a:r>
            <a:endParaRPr lang="en-AU" altLang="en-US" sz="2400" dirty="0">
              <a:latin typeface="Calibri" pitchFamily="34" charset="0"/>
            </a:endParaRPr>
          </a:p>
          <a:p>
            <a:pPr>
              <a:lnSpc>
                <a:spcPct val="90000"/>
              </a:lnSpc>
              <a:buFont typeface="Wingdings" panose="05000000000000000000" pitchFamily="2" charset="2"/>
              <a:buChar char="§"/>
            </a:pPr>
            <a:r>
              <a:rPr lang="en-AU" altLang="en-US" sz="2400" dirty="0">
                <a:latin typeface="Calibri" pitchFamily="34" charset="0"/>
              </a:rPr>
              <a:t>The detector must have a suitable response time to match the rate at which the dose rate varies</a:t>
            </a:r>
          </a:p>
          <a:p>
            <a:pPr>
              <a:lnSpc>
                <a:spcPct val="90000"/>
              </a:lnSpc>
              <a:buFont typeface="Wingdings" panose="05000000000000000000" pitchFamily="2" charset="2"/>
              <a:buChar char="§"/>
            </a:pPr>
            <a:r>
              <a:rPr lang="en-AU" altLang="en-US" sz="2400" dirty="0">
                <a:latin typeface="Calibri" pitchFamily="34" charset="0"/>
              </a:rPr>
              <a:t>The detector must be calibrated for the gamma ray energies of interest</a:t>
            </a:r>
          </a:p>
          <a:p>
            <a:pPr>
              <a:lnSpc>
                <a:spcPct val="90000"/>
              </a:lnSpc>
              <a:buFont typeface="Wingdings" panose="05000000000000000000" pitchFamily="2" charset="2"/>
              <a:buChar char="§"/>
            </a:pPr>
            <a:r>
              <a:rPr lang="en-AU" altLang="en-US" sz="2400" dirty="0">
                <a:latin typeface="Calibri" pitchFamily="34" charset="0"/>
              </a:rPr>
              <a:t>The detector must be sufficiently rugged for the environment in which it is to be used.</a:t>
            </a:r>
          </a:p>
          <a:p>
            <a:pPr>
              <a:lnSpc>
                <a:spcPct val="90000"/>
              </a:lnSpc>
              <a:buFont typeface="Wingdings" panose="05000000000000000000" pitchFamily="2" charset="2"/>
              <a:buChar char="§"/>
            </a:pPr>
            <a:r>
              <a:rPr lang="en-AU" altLang="en-US" sz="2400" dirty="0">
                <a:latin typeface="Calibri" pitchFamily="34" charset="0"/>
              </a:rPr>
              <a:t>Some instruments can identify the radionuclides present</a:t>
            </a:r>
            <a:endParaRPr lang="el-GR" altLang="en-US" sz="2400" dirty="0">
              <a:latin typeface="Calibri" pitchFamily="34" charset="0"/>
            </a:endParaRPr>
          </a:p>
        </p:txBody>
      </p:sp>
    </p:spTree>
    <p:extLst>
      <p:ext uri="{BB962C8B-B14F-4D97-AF65-F5344CB8AC3E}">
        <p14:creationId xmlns:p14="http://schemas.microsoft.com/office/powerpoint/2010/main" val="4245129730"/>
      </p:ext>
    </p:extLst>
  </p:cSld>
  <p:clrMapOvr>
    <a:masterClrMapping/>
  </p:clrMapOvr>
</p:sld>
</file>

<file path=ppt/theme/theme1.xml><?xml version="1.0" encoding="utf-8"?>
<a:theme xmlns:a="http://schemas.openxmlformats.org/drawingml/2006/main" name="IAEA_Presentation_templ_1[1]">
  <a:themeElements>
    <a:clrScheme name="Custom 2">
      <a:dk1>
        <a:srgbClr val="003399"/>
      </a:dk1>
      <a:lt1>
        <a:sysClr val="window" lastClr="FFFFFF"/>
      </a:lt1>
      <a:dk2>
        <a:srgbClr val="3366CC"/>
      </a:dk2>
      <a:lt2>
        <a:srgbClr val="DBDBDD"/>
      </a:lt2>
      <a:accent1>
        <a:srgbClr val="6699CC"/>
      </a:accent1>
      <a:accent2>
        <a:srgbClr val="FF9900"/>
      </a:accent2>
      <a:accent3>
        <a:srgbClr val="99CC00"/>
      </a:accent3>
      <a:accent4>
        <a:srgbClr val="8681B8"/>
      </a:accent4>
      <a:accent5>
        <a:srgbClr val="32A14C"/>
      </a:accent5>
      <a:accent6>
        <a:srgbClr val="99CCFF"/>
      </a:accent6>
      <a:hlink>
        <a:srgbClr val="6699CC"/>
      </a:hlink>
      <a:folHlink>
        <a:srgbClr val="8681B8"/>
      </a:folHlink>
    </a:clrScheme>
    <a:fontScheme name="procureme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IAEA_Presentation_templ_1[1]</Template>
  <TotalTime>52</TotalTime>
  <Words>4004</Words>
  <Application>Microsoft Office PowerPoint</Application>
  <PresentationFormat>On-screen Show (4:3)</PresentationFormat>
  <Paragraphs>341</Paragraphs>
  <Slides>42</Slides>
  <Notes>15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42</vt:i4>
      </vt:variant>
    </vt:vector>
  </HeadingPairs>
  <TitlesOfParts>
    <vt:vector size="53" baseType="lpstr">
      <vt:lpstr>MS PGothic</vt:lpstr>
      <vt:lpstr>MS PGothic</vt:lpstr>
      <vt:lpstr>游ゴシック</vt:lpstr>
      <vt:lpstr>Arial</vt:lpstr>
      <vt:lpstr>Arial </vt:lpstr>
      <vt:lpstr>Calibri</vt:lpstr>
      <vt:lpstr>Courier New</vt:lpstr>
      <vt:lpstr>Symbol</vt:lpstr>
      <vt:lpstr>Times New Roman</vt:lpstr>
      <vt:lpstr>Wingdings</vt:lpstr>
      <vt:lpstr>IAEA_Presentation_templ_1[1]</vt:lpstr>
      <vt:lpstr>Radiation Measurements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Radiation Measurements</dc:title>
  <dc:creator>TADIC, Dejana</dc:creator>
  <cp:lastModifiedBy>TADIC, Dejana</cp:lastModifiedBy>
  <cp:revision>6</cp:revision>
  <dcterms:created xsi:type="dcterms:W3CDTF">2019-05-08T09:50:36Z</dcterms:created>
  <dcterms:modified xsi:type="dcterms:W3CDTF">2019-05-08T10:42:47Z</dcterms:modified>
</cp:coreProperties>
</file>