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4503" autoAdjust="0"/>
  </p:normalViewPr>
  <p:slideViewPr>
    <p:cSldViewPr snapToGrid="0">
      <p:cViewPr varScale="1">
        <p:scale>
          <a:sx n="85" d="100"/>
          <a:sy n="85" d="100"/>
        </p:scale>
        <p:origin x="22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2FD48-09F0-438D-A229-EE1EC84B5F88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1EFCF-E6F1-4D95-94FB-C6EE74E68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5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altLang="en-US" dirty="0">
                <a:latin typeface="Calibri" pitchFamily="34" charset="0"/>
              </a:rPr>
              <a:t>Artificial sources include; industrial radiography and radioactive sources which are generally much greater than hazards due to NORM.</a:t>
            </a:r>
            <a:endParaRPr lang="en-US" altLang="en-US" dirty="0">
              <a:latin typeface="Calibri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1EFCF-E6F1-4D95-94FB-C6EE74E689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773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altLang="en-US" sz="2000" dirty="0">
                <a:latin typeface="Calibri" pitchFamily="34" charset="0"/>
              </a:rPr>
              <a:t>In facilities where the services of a </a:t>
            </a:r>
            <a:r>
              <a:rPr lang="en-ZA" altLang="en-US" sz="2000" u="sng" dirty="0">
                <a:solidFill>
                  <a:srgbClr val="FF0000"/>
                </a:solidFill>
                <a:latin typeface="Calibri" pitchFamily="34" charset="0"/>
              </a:rPr>
              <a:t>ventilation officer</a:t>
            </a:r>
            <a:r>
              <a:rPr lang="en-ZA" altLang="en-US" sz="2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ZA" altLang="en-US" sz="2000" dirty="0">
                <a:latin typeface="Calibri" pitchFamily="34" charset="0"/>
              </a:rPr>
              <a:t>are necessary, the ventilation officer should:</a:t>
            </a:r>
          </a:p>
          <a:p>
            <a:pPr lvl="1"/>
            <a:r>
              <a:rPr lang="en-ZA" altLang="en-US" sz="2000" dirty="0">
                <a:latin typeface="Calibri" pitchFamily="34" charset="0"/>
              </a:rPr>
              <a:t>Advise management on all matters relating to ventilation and air purification systems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1EFCF-E6F1-4D95-94FB-C6EE74E689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766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/>
              <a:t>Refer</a:t>
            </a:r>
            <a:r>
              <a:rPr lang="sv-SE" baseline="0" dirty="0"/>
              <a:t> to para  3.65 and 3.66 of GSG 7</a:t>
            </a:r>
            <a:endParaRPr lang="sv-S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1EFCF-E6F1-4D95-94FB-C6EE74E6897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93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altLang="en-US">
                <a:latin typeface="Calibri" pitchFamily="34" charset="0"/>
              </a:rPr>
              <a:t>In mines, the most practical means of access control may be in the form of cards, tags and supervision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1EFCF-E6F1-4D95-94FB-C6EE74E6897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907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050" name="Picture 2" descr="\\iaea.org\Secretariat\MTCD\PublishingCurrent\2017\IAEA\17-42841_LOGO_IAEA_update\Design\Presentation_IAEA\IAEA_Logo_E_horizontal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60648"/>
            <a:ext cx="2460431" cy="54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96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3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72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895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95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69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14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577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54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52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46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598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8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flipH="1" flipV="1">
            <a:off x="0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0E6C6956-77A5-4FD8-938A-A919DA6E6215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4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8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1037D5E9-09E2-4F7B-AFD7-75F3BD4FEBFE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12068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712968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1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00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4C4061A-BD85-4505-9793-D7DE416736E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18495" y="1814761"/>
            <a:ext cx="7661438" cy="2736304"/>
          </a:xfrm>
        </p:spPr>
        <p:txBody>
          <a:bodyPr>
            <a:normAutofit/>
          </a:bodyPr>
          <a:lstStyle/>
          <a:p>
            <a:r>
              <a:rPr lang="en-GB" altLang="en-US" dirty="0">
                <a:latin typeface="Calibri" pitchFamily="34" charset="0"/>
              </a:rPr>
              <a:t>Radiation Protection Programme (RPP)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21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91A2B8-1862-42A5-A1D9-828155972ABC}"/>
              </a:ext>
            </a:extLst>
          </p:cNvPr>
          <p:cNvSpPr/>
          <p:nvPr/>
        </p:nvSpPr>
        <p:spPr>
          <a:xfrm>
            <a:off x="0" y="461395"/>
            <a:ext cx="4269996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Control of exposure - Radon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718088D-2674-4C18-B0A3-F1495E94A5DA}"/>
              </a:ext>
            </a:extLst>
          </p:cNvPr>
          <p:cNvSpPr txBox="1">
            <a:spLocks noChangeArrowheads="1"/>
          </p:cNvSpPr>
          <p:nvPr/>
        </p:nvSpPr>
        <p:spPr>
          <a:xfrm>
            <a:off x="236095" y="1663729"/>
            <a:ext cx="8228396" cy="45860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endParaRPr lang="en-ZA" altLang="en-US" sz="800" dirty="0">
              <a:latin typeface="Calibri" pitchFamily="34" charset="0"/>
            </a:endParaRPr>
          </a:p>
          <a:p>
            <a:pPr marL="476250" indent="-419100"/>
            <a:r>
              <a:rPr lang="en-ZA" altLang="en-US" sz="2600" dirty="0">
                <a:latin typeface="Calibri" pitchFamily="34" charset="0"/>
              </a:rPr>
              <a:t>Ventilation</a:t>
            </a:r>
          </a:p>
          <a:p>
            <a:pPr marL="895350" lvl="1" indent="-381000"/>
            <a:r>
              <a:rPr lang="en-ZA" altLang="en-US" sz="2400" dirty="0">
                <a:latin typeface="Calibri" pitchFamily="34" charset="0"/>
              </a:rPr>
              <a:t>In underground mines especially, this can be crucial</a:t>
            </a:r>
          </a:p>
          <a:p>
            <a:pPr marL="476250" indent="-419100"/>
            <a:endParaRPr lang="en-ZA" altLang="en-US" sz="1100" dirty="0">
              <a:latin typeface="Calibri" pitchFamily="34" charset="0"/>
            </a:endParaRPr>
          </a:p>
          <a:p>
            <a:pPr marL="476250" indent="-419100"/>
            <a:r>
              <a:rPr lang="en-ZA" altLang="en-US" sz="2600" dirty="0">
                <a:latin typeface="Calibri" pitchFamily="34" charset="0"/>
              </a:rPr>
              <a:t>Occupancy time</a:t>
            </a:r>
          </a:p>
          <a:p>
            <a:pPr marL="895350" lvl="1" indent="-381000"/>
            <a:r>
              <a:rPr lang="en-ZA" altLang="en-US" sz="2400" dirty="0">
                <a:latin typeface="Calibri" pitchFamily="34" charset="0"/>
              </a:rPr>
              <a:t>Where there are practical limitations on the provision of adequate ventilation</a:t>
            </a:r>
          </a:p>
          <a:p>
            <a:pPr marL="476250" indent="-419100"/>
            <a:endParaRPr lang="en-ZA" altLang="en-US" sz="1100" dirty="0">
              <a:latin typeface="Calibri" pitchFamily="34" charset="0"/>
            </a:endParaRPr>
          </a:p>
          <a:p>
            <a:pPr marL="476250" indent="-419100"/>
            <a:r>
              <a:rPr lang="en-ZA" altLang="en-US" sz="2600" dirty="0">
                <a:latin typeface="Calibri" pitchFamily="34" charset="0"/>
              </a:rPr>
              <a:t>Workplaces involving minerals with a high </a:t>
            </a:r>
            <a:r>
              <a:rPr lang="en-ZA" altLang="en-US" sz="2600" baseline="30000" dirty="0">
                <a:latin typeface="Calibri" pitchFamily="34" charset="0"/>
              </a:rPr>
              <a:t>232</a:t>
            </a:r>
            <a:r>
              <a:rPr lang="en-ZA" altLang="en-US" sz="2600" dirty="0">
                <a:latin typeface="Calibri" pitchFamily="34" charset="0"/>
              </a:rPr>
              <a:t>Th content, e.g. monazite, attention may have to be given also to the control of thoron (</a:t>
            </a:r>
            <a:r>
              <a:rPr lang="en-ZA" altLang="en-US" sz="2600" baseline="30000" dirty="0">
                <a:latin typeface="Calibri" pitchFamily="34" charset="0"/>
              </a:rPr>
              <a:t>220</a:t>
            </a:r>
            <a:r>
              <a:rPr lang="en-ZA" altLang="en-US" sz="2600" dirty="0">
                <a:latin typeface="Calibri" pitchFamily="34" charset="0"/>
              </a:rPr>
              <a:t>Rn)</a:t>
            </a:r>
          </a:p>
        </p:txBody>
      </p:sp>
    </p:spTree>
    <p:extLst>
      <p:ext uri="{BB962C8B-B14F-4D97-AF65-F5344CB8AC3E}">
        <p14:creationId xmlns:p14="http://schemas.microsoft.com/office/powerpoint/2010/main" val="1606949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B33A8-17B7-4560-AD59-314771F937E4}"/>
              </a:ext>
            </a:extLst>
          </p:cNvPr>
          <p:cNvSpPr/>
          <p:nvPr/>
        </p:nvSpPr>
        <p:spPr>
          <a:xfrm>
            <a:off x="-1" y="461395"/>
            <a:ext cx="5159229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Personal Protective Equipment (PPE)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5D234D39-AF67-4491-B27D-CC19E9421275}"/>
              </a:ext>
            </a:extLst>
          </p:cNvPr>
          <p:cNvSpPr txBox="1">
            <a:spLocks/>
          </p:cNvSpPr>
          <p:nvPr/>
        </p:nvSpPr>
        <p:spPr>
          <a:xfrm>
            <a:off x="143817" y="1317862"/>
            <a:ext cx="7154606" cy="525071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Selection of PPE depends on the hazards involved in the work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Employer should specify appropriate protective clothing in accordance with risk of internal and external exposure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PPE should provide adequate protection and be comfortable and convenient to use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For example: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overalls or protective coats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head coverings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safety eyewear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gloves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impermeable footwear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respiratory protection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Individuals should be trained and wear PPE provided</a:t>
            </a:r>
          </a:p>
          <a:p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59A616A-9288-428A-9833-7A1B4B87E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339" y="3592601"/>
            <a:ext cx="3220168" cy="224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53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0E2372-7006-48AC-93D5-D3D546B2B751}"/>
              </a:ext>
            </a:extLst>
          </p:cNvPr>
          <p:cNvSpPr/>
          <p:nvPr/>
        </p:nvSpPr>
        <p:spPr>
          <a:xfrm>
            <a:off x="0" y="461395"/>
            <a:ext cx="3363985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Qualified experts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C718E0E-340F-417D-A1BC-DDCBC7072685}"/>
              </a:ext>
            </a:extLst>
          </p:cNvPr>
          <p:cNvSpPr txBox="1">
            <a:spLocks noChangeArrowheads="1"/>
          </p:cNvSpPr>
          <p:nvPr/>
        </p:nvSpPr>
        <p:spPr>
          <a:xfrm>
            <a:off x="219317" y="1383400"/>
            <a:ext cx="8069006" cy="49228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Depending on the nature of the operation and the risks involved, the following expert services may be needed in a NORM facility:</a:t>
            </a:r>
          </a:p>
          <a:p>
            <a:pPr lvl="1"/>
            <a:endParaRPr lang="en-ZA" altLang="en-US" sz="600" dirty="0">
              <a:latin typeface="Calibri" pitchFamily="34" charset="0"/>
            </a:endParaRPr>
          </a:p>
          <a:p>
            <a:pPr lvl="1"/>
            <a:r>
              <a:rPr lang="en-ZA" altLang="en-US" sz="2400" dirty="0">
                <a:latin typeface="Calibri" pitchFamily="34" charset="0"/>
              </a:rPr>
              <a:t>Radiation protection and dosimetry</a:t>
            </a:r>
          </a:p>
          <a:p>
            <a:pPr lvl="2"/>
            <a:r>
              <a:rPr lang="en-ZA" altLang="en-US" dirty="0">
                <a:latin typeface="Calibri" pitchFamily="34" charset="0"/>
              </a:rPr>
              <a:t>Radiation protection officer (RPO)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Ventilation engineer:</a:t>
            </a:r>
          </a:p>
          <a:p>
            <a:pPr lvl="2"/>
            <a:r>
              <a:rPr lang="en-ZA" altLang="en-US" dirty="0">
                <a:latin typeface="Calibri" pitchFamily="34" charset="0"/>
              </a:rPr>
              <a:t>e.g. in underground mines and other facilities with high potential for dust and/or radon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Occupational medicine (for health surveillance)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Industrial hygiene and safety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Environmental practitioner</a:t>
            </a:r>
          </a:p>
        </p:txBody>
      </p:sp>
    </p:spTree>
    <p:extLst>
      <p:ext uri="{BB962C8B-B14F-4D97-AF65-F5344CB8AC3E}">
        <p14:creationId xmlns:p14="http://schemas.microsoft.com/office/powerpoint/2010/main" val="1375009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EC3B2A-9D7C-4B61-BF56-B27D32C13E28}"/>
              </a:ext>
            </a:extLst>
          </p:cNvPr>
          <p:cNvSpPr/>
          <p:nvPr/>
        </p:nvSpPr>
        <p:spPr>
          <a:xfrm>
            <a:off x="-1" y="478173"/>
            <a:ext cx="4160939" cy="75500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Qualified Experts and Radiation Protection Officer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AEF99-6C32-4550-A479-A1681A6902CD}"/>
              </a:ext>
            </a:extLst>
          </p:cNvPr>
          <p:cNvSpPr txBox="1">
            <a:spLocks/>
          </p:cNvSpPr>
          <p:nvPr/>
        </p:nvSpPr>
        <p:spPr>
          <a:xfrm>
            <a:off x="281535" y="1712089"/>
            <a:ext cx="7293726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40"/>
              </a:spcBef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Radiation Protection Officer (RPO) to be appointed to oversee compliance with regulatory requirements</a:t>
            </a:r>
          </a:p>
          <a:p>
            <a:pPr>
              <a:spcBef>
                <a:spcPts val="540"/>
              </a:spcBef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QE and RPO to be provided with adequate equipment, resources and staff </a:t>
            </a:r>
          </a:p>
          <a:p>
            <a:pPr>
              <a:spcBef>
                <a:spcPts val="540"/>
              </a:spcBef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Employer to consult QE as appropriate on all aspects of the RPP</a:t>
            </a:r>
          </a:p>
          <a:p>
            <a:pPr>
              <a:spcBef>
                <a:spcPts val="540"/>
              </a:spcBef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QE to report to employer representative with overall responsibility for safety</a:t>
            </a:r>
          </a:p>
        </p:txBody>
      </p:sp>
    </p:spTree>
    <p:extLst>
      <p:ext uri="{BB962C8B-B14F-4D97-AF65-F5344CB8AC3E}">
        <p14:creationId xmlns:p14="http://schemas.microsoft.com/office/powerpoint/2010/main" val="4291623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2EAB28-6676-4C77-862B-0AC15BFCBAD9}"/>
              </a:ext>
            </a:extLst>
          </p:cNvPr>
          <p:cNvSpPr/>
          <p:nvPr/>
        </p:nvSpPr>
        <p:spPr>
          <a:xfrm>
            <a:off x="0" y="461395"/>
            <a:ext cx="3942826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Local Rules and Procedures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87FEA-2E0E-4637-B410-11FE549E8CA4}"/>
              </a:ext>
            </a:extLst>
          </p:cNvPr>
          <p:cNvSpPr txBox="1">
            <a:spLocks/>
          </p:cNvSpPr>
          <p:nvPr/>
        </p:nvSpPr>
        <p:spPr>
          <a:xfrm>
            <a:off x="318582" y="1824605"/>
            <a:ext cx="7843906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Management required to establish Local Rules, to ensure protection and safety of workers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Local Rules to be made known to workers and be prominently displayed or otherwise made available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Local Rules to be adequately supervised and all workers to be given adequate training to enable them to comply with Local Rules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1048156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7D3396-4D07-41F0-8BE2-962B6658AC7F}"/>
              </a:ext>
            </a:extLst>
          </p:cNvPr>
          <p:cNvSpPr/>
          <p:nvPr/>
        </p:nvSpPr>
        <p:spPr>
          <a:xfrm>
            <a:off x="0" y="461395"/>
            <a:ext cx="3942826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Local Rules and Procedures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33BED5B-730E-4DF3-B62B-6CCA4DDF4C84}"/>
              </a:ext>
            </a:extLst>
          </p:cNvPr>
          <p:cNvSpPr txBox="1">
            <a:spLocks noChangeArrowheads="1"/>
          </p:cNvSpPr>
          <p:nvPr/>
        </p:nvSpPr>
        <p:spPr>
          <a:xfrm>
            <a:off x="407368" y="1585519"/>
            <a:ext cx="8266849" cy="49830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altLang="en-US" sz="2600" dirty="0">
                <a:latin typeface="Calibri" pitchFamily="34" charset="0"/>
              </a:rPr>
              <a:t>Local rules and procedures must be developed and tailored to the type of NORM facility involved</a:t>
            </a:r>
          </a:p>
          <a:p>
            <a:r>
              <a:rPr lang="en-ZA" altLang="en-US" sz="2600" dirty="0">
                <a:latin typeface="Calibri" pitchFamily="34" charset="0"/>
              </a:rPr>
              <a:t>For example, in underground mines and other workplaces where exposure to airborne dust and/or radon is of significant concern, special reference may need to be made to: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Monitoring of dust and/or radon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The maintenance of adequate quality/quantity of ventilation air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The control of ventilation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The provision of alternative means of ventilation if the normal ventilation system fails</a:t>
            </a:r>
            <a:endParaRPr lang="en-US" altLang="en-US" sz="2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300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2BA0EE-703E-4CE7-8E67-7C52F1F2EF41}"/>
              </a:ext>
            </a:extLst>
          </p:cNvPr>
          <p:cNvSpPr/>
          <p:nvPr/>
        </p:nvSpPr>
        <p:spPr>
          <a:xfrm>
            <a:off x="0" y="461395"/>
            <a:ext cx="3942826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Classification of areas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5A6F8-A8E1-492F-8D86-390632C47895}"/>
              </a:ext>
            </a:extLst>
          </p:cNvPr>
          <p:cNvSpPr txBox="1">
            <a:spLocks/>
          </p:cNvSpPr>
          <p:nvPr/>
        </p:nvSpPr>
        <p:spPr>
          <a:xfrm>
            <a:off x="185761" y="1755321"/>
            <a:ext cx="7934782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Area classification should be considered when there is occupational exposure to radiation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Prior radiological evaluation to identify areas in need of classification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Two types of areas to be clearly defined in the RPP;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Controlled Areas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Supervised Areas</a:t>
            </a:r>
          </a:p>
        </p:txBody>
      </p:sp>
    </p:spTree>
    <p:extLst>
      <p:ext uri="{BB962C8B-B14F-4D97-AF65-F5344CB8AC3E}">
        <p14:creationId xmlns:p14="http://schemas.microsoft.com/office/powerpoint/2010/main" val="2498119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02DFD1-D160-4910-8F69-586CB7E1F105}"/>
              </a:ext>
            </a:extLst>
          </p:cNvPr>
          <p:cNvSpPr/>
          <p:nvPr/>
        </p:nvSpPr>
        <p:spPr>
          <a:xfrm>
            <a:off x="0" y="461395"/>
            <a:ext cx="3330429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Controlled areas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6F4B1-42C0-4581-8CE6-E1295A3A0514}"/>
              </a:ext>
            </a:extLst>
          </p:cNvPr>
          <p:cNvSpPr txBox="1">
            <a:spLocks/>
          </p:cNvSpPr>
          <p:nvPr/>
        </p:nvSpPr>
        <p:spPr>
          <a:xfrm>
            <a:off x="201337" y="1539202"/>
            <a:ext cx="8464492" cy="485740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To be designated when specific measures for protection and safety are required for: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Controlling exposures or preventing the spread of contamination</a:t>
            </a:r>
          </a:p>
          <a:p>
            <a:pPr lvl="1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Preventing or limiting the likelihood and magnitude of exposures in anticipated operational occurrences and accident conditions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14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A72D0F7-97D8-4AD1-883D-A83D8D92C328}"/>
              </a:ext>
            </a:extLst>
          </p:cNvPr>
          <p:cNvSpPr/>
          <p:nvPr/>
        </p:nvSpPr>
        <p:spPr>
          <a:xfrm>
            <a:off x="0" y="461395"/>
            <a:ext cx="5259897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Requirements for Controlled Areas -1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74074A-16D1-4C65-8151-D214BDF3A2C7}"/>
              </a:ext>
            </a:extLst>
          </p:cNvPr>
          <p:cNvSpPr txBox="1">
            <a:spLocks/>
          </p:cNvSpPr>
          <p:nvPr/>
        </p:nvSpPr>
        <p:spPr>
          <a:xfrm>
            <a:off x="177373" y="1666535"/>
            <a:ext cx="7959948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Delineated by physical or other suitable means</a:t>
            </a:r>
          </a:p>
          <a:p>
            <a:pPr algn="just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Radiation warning symbol and access instructions to be displayed at access points </a:t>
            </a:r>
          </a:p>
          <a:p>
            <a:pPr algn="just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Access restriction by physical or administrative means as appropriate</a:t>
            </a:r>
          </a:p>
          <a:p>
            <a:pPr algn="just"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Information, instruction and training for persons working in area</a:t>
            </a:r>
          </a:p>
        </p:txBody>
      </p:sp>
    </p:spTree>
    <p:extLst>
      <p:ext uri="{BB962C8B-B14F-4D97-AF65-F5344CB8AC3E}">
        <p14:creationId xmlns:p14="http://schemas.microsoft.com/office/powerpoint/2010/main" val="2050003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5D58A5-4973-44F7-B1EC-5AAB92E2A36A}"/>
              </a:ext>
            </a:extLst>
          </p:cNvPr>
          <p:cNvSpPr/>
          <p:nvPr/>
        </p:nvSpPr>
        <p:spPr>
          <a:xfrm>
            <a:off x="0" y="461395"/>
            <a:ext cx="5259897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Requirements for Controlled Areas -2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338C5-77CA-4CFC-8704-849D1EA34164}"/>
              </a:ext>
            </a:extLst>
          </p:cNvPr>
          <p:cNvSpPr txBox="1">
            <a:spLocks/>
          </p:cNvSpPr>
          <p:nvPr/>
        </p:nvSpPr>
        <p:spPr>
          <a:xfrm>
            <a:off x="180865" y="1649757"/>
            <a:ext cx="8384295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55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Measures for protection and safety within area to be established, e.g.</a:t>
            </a:r>
          </a:p>
          <a:p>
            <a:pPr lvl="1" algn="just">
              <a:spcBef>
                <a:spcPts val="55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Physical measures to control the spread of contamination</a:t>
            </a:r>
          </a:p>
          <a:p>
            <a:pPr lvl="1" algn="just">
              <a:spcBef>
                <a:spcPts val="55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Local rules and procedures</a:t>
            </a:r>
          </a:p>
          <a:p>
            <a:pPr algn="just">
              <a:spcBef>
                <a:spcPts val="55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Personal Protective Equipment, changing facilities and monitoring equipment to be provided at entrance to area (where appropriate)</a:t>
            </a:r>
          </a:p>
          <a:p>
            <a:pPr algn="just">
              <a:spcBef>
                <a:spcPts val="550"/>
              </a:spcBef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Monitoring equipment, washing facilities and storage for contaminated PPE to be provided at exit from area (where appropriate)</a:t>
            </a:r>
          </a:p>
        </p:txBody>
      </p:sp>
    </p:spTree>
    <p:extLst>
      <p:ext uri="{BB962C8B-B14F-4D97-AF65-F5344CB8AC3E}">
        <p14:creationId xmlns:p14="http://schemas.microsoft.com/office/powerpoint/2010/main" val="89746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408601-613B-4A42-A9EB-B3E201554B25}"/>
              </a:ext>
            </a:extLst>
          </p:cNvPr>
          <p:cNvSpPr/>
          <p:nvPr/>
        </p:nvSpPr>
        <p:spPr>
          <a:xfrm>
            <a:off x="0" y="310393"/>
            <a:ext cx="1887523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B67B6D7-6102-4D9D-8589-D10E6F60ABEF}"/>
              </a:ext>
            </a:extLst>
          </p:cNvPr>
          <p:cNvSpPr txBox="1">
            <a:spLocks noChangeArrowheads="1"/>
          </p:cNvSpPr>
          <p:nvPr/>
        </p:nvSpPr>
        <p:spPr>
          <a:xfrm>
            <a:off x="353541" y="1406476"/>
            <a:ext cx="6441541" cy="50673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Radiation protection perspectives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Radiation protection programme – main elements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Control of exposure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Qualified experts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Local operating instructions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Classification of areas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Monitoring for operational control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Monitoring for assessment of dose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Education and training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Workers’ health surveillance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400" dirty="0">
                <a:latin typeface="Calibri" pitchFamily="34" charset="0"/>
              </a:rPr>
              <a:t>Key messages</a:t>
            </a:r>
            <a:endParaRPr lang="en-US" alt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457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DF877B-5E2E-43A7-A8E5-1FE523EF4D43}"/>
              </a:ext>
            </a:extLst>
          </p:cNvPr>
          <p:cNvSpPr/>
          <p:nvPr/>
        </p:nvSpPr>
        <p:spPr>
          <a:xfrm>
            <a:off x="0" y="461395"/>
            <a:ext cx="3330429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Supervised areas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A432B-B931-4AB1-8FCD-81D23F1AC2DE}"/>
              </a:ext>
            </a:extLst>
          </p:cNvPr>
          <p:cNvSpPr txBox="1">
            <a:spLocks/>
          </p:cNvSpPr>
          <p:nvPr/>
        </p:nvSpPr>
        <p:spPr>
          <a:xfrm>
            <a:off x="378707" y="1649757"/>
            <a:ext cx="7876059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To be designated when it is necessary for exposure conditions to be kept under review (when not already designated as a controlled area)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Areas where prior radiological evaluation predicts effective dose greater than 1 mSv per year should be designated as supervised areas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Delineation and signs may be appropriate but not always (</a:t>
            </a:r>
            <a:r>
              <a:rPr lang="en-GB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eg.</a:t>
            </a: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 if accessible to the public) 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713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C8914E-853E-4F59-9C44-692C3AB19F73}"/>
              </a:ext>
            </a:extLst>
          </p:cNvPr>
          <p:cNvSpPr/>
          <p:nvPr/>
        </p:nvSpPr>
        <p:spPr>
          <a:xfrm>
            <a:off x="0" y="461395"/>
            <a:ext cx="3330429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Classification of areas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B274D8A-646F-4868-AA59-F79DDE3B839E}"/>
              </a:ext>
            </a:extLst>
          </p:cNvPr>
          <p:cNvSpPr txBox="1">
            <a:spLocks noChangeArrowheads="1"/>
          </p:cNvSpPr>
          <p:nvPr/>
        </p:nvSpPr>
        <p:spPr>
          <a:xfrm>
            <a:off x="396631" y="1343914"/>
            <a:ext cx="8350738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altLang="en-US" sz="2600" dirty="0">
                <a:latin typeface="Calibri" pitchFamily="34" charset="0"/>
              </a:rPr>
              <a:t>The classification of areas and means of access control may require special consideration in some types of NORM facility.</a:t>
            </a:r>
          </a:p>
          <a:p>
            <a:r>
              <a:rPr lang="en-ZA" altLang="en-US" sz="2600" dirty="0">
                <a:latin typeface="Calibri" pitchFamily="34" charset="0"/>
              </a:rPr>
              <a:t>It may be appropriate in some underground mines with high exposure potential (e.g. radon) to designate the entire underground area as a controlled area, rather than trying to distinguish between controlled and supervised areas</a:t>
            </a:r>
          </a:p>
          <a:p>
            <a:r>
              <a:rPr lang="en-ZA" altLang="en-US" sz="2600" dirty="0">
                <a:latin typeface="Calibri" pitchFamily="34" charset="0"/>
              </a:rPr>
              <a:t>Physical barriers or existing access controls provide a means for classification of areas.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e.g. physical barriers, locks and interlocks</a:t>
            </a:r>
            <a:endParaRPr lang="en-US" alt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225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6227D6-7C33-415B-A63D-42C66346B08F}"/>
              </a:ext>
            </a:extLst>
          </p:cNvPr>
          <p:cNvSpPr/>
          <p:nvPr/>
        </p:nvSpPr>
        <p:spPr>
          <a:xfrm>
            <a:off x="0" y="461395"/>
            <a:ext cx="375826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Overview of 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FCC16E46-1E56-4D81-9DFB-6AA65C9A146C}"/>
              </a:ext>
            </a:extLst>
          </p:cNvPr>
          <p:cNvSpPr txBox="1">
            <a:spLocks noChangeArrowheads="1"/>
          </p:cNvSpPr>
          <p:nvPr/>
        </p:nvSpPr>
        <p:spPr>
          <a:xfrm>
            <a:off x="395486" y="1545596"/>
            <a:ext cx="8203230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Measurement of radiological parameters in an operating NORM facility provides the diagnostic information necessary for maintaining protection and safety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Departures from normal operating conditions and the need for correction are quickly detected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The RPP should include provisions for:</a:t>
            </a:r>
          </a:p>
          <a:p>
            <a:pPr lvl="1">
              <a:lnSpc>
                <a:spcPct val="90000"/>
              </a:lnSpc>
            </a:pPr>
            <a:r>
              <a:rPr lang="en-ZA" altLang="en-US" sz="2200" dirty="0">
                <a:latin typeface="Calibri" pitchFamily="34" charset="0"/>
              </a:rPr>
              <a:t>Monitoring the performance of control equipment such as ventilation</a:t>
            </a:r>
          </a:p>
          <a:p>
            <a:pPr lvl="1">
              <a:lnSpc>
                <a:spcPct val="90000"/>
              </a:lnSpc>
            </a:pPr>
            <a:r>
              <a:rPr lang="en-ZA" altLang="en-US" sz="2200" dirty="0">
                <a:latin typeface="Calibri" pitchFamily="34" charset="0"/>
              </a:rPr>
              <a:t>Identifying deficiencies in design or operation</a:t>
            </a:r>
          </a:p>
          <a:p>
            <a:pPr lvl="1">
              <a:lnSpc>
                <a:spcPct val="90000"/>
              </a:lnSpc>
            </a:pPr>
            <a:r>
              <a:rPr lang="en-ZA" altLang="en-US" sz="2200" dirty="0">
                <a:latin typeface="Calibri" pitchFamily="34" charset="0"/>
              </a:rPr>
              <a:t>Predicting and explaining trends as the operation proceeds</a:t>
            </a:r>
          </a:p>
          <a:p>
            <a:pPr lvl="2">
              <a:lnSpc>
                <a:spcPct val="90000"/>
              </a:lnSpc>
            </a:pPr>
            <a:r>
              <a:rPr lang="en-ZA" altLang="en-US" sz="2200" dirty="0">
                <a:latin typeface="Calibri" pitchFamily="34" charset="0"/>
              </a:rPr>
              <a:t>Enables the planning of mitigatory measures in the longer term</a:t>
            </a:r>
          </a:p>
          <a:p>
            <a:pPr lvl="2">
              <a:lnSpc>
                <a:spcPct val="90000"/>
              </a:lnSpc>
            </a:pPr>
            <a:r>
              <a:rPr lang="en-ZA" altLang="en-US" sz="2200" dirty="0">
                <a:latin typeface="Calibri" pitchFamily="34" charset="0"/>
              </a:rPr>
              <a:t>An essential part of the optimization process </a:t>
            </a:r>
            <a:endParaRPr lang="en-US" altLang="en-US" sz="2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3338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643196E-35F4-409C-8E40-C4B3066F24FA}"/>
              </a:ext>
            </a:extLst>
          </p:cNvPr>
          <p:cNvSpPr/>
          <p:nvPr/>
        </p:nvSpPr>
        <p:spPr>
          <a:xfrm>
            <a:off x="0" y="461395"/>
            <a:ext cx="375826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Overview of 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4C4C7FD-58BA-4AF5-89FF-455566C75CC4}"/>
              </a:ext>
            </a:extLst>
          </p:cNvPr>
          <p:cNvSpPr txBox="1">
            <a:spLocks noChangeArrowheads="1"/>
          </p:cNvSpPr>
          <p:nvPr/>
        </p:nvSpPr>
        <p:spPr>
          <a:xfrm>
            <a:off x="231199" y="1451914"/>
            <a:ext cx="8518518" cy="527186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ZA" altLang="en-US" sz="2800" dirty="0">
                <a:latin typeface="Calibri" pitchFamily="34" charset="0"/>
              </a:rPr>
              <a:t>A comprehensive survey of gamma, dust and radon should be conducted during initial operation, in greater detail than during the pre-operational assessment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altLang="en-US" sz="2800" dirty="0">
                <a:latin typeface="Calibri" pitchFamily="34" charset="0"/>
              </a:rPr>
              <a:t>The frequency and scale of ongoing monitoring depends on the exposure levels and their variability, as determined in the initial and subsequent assessments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altLang="en-US" sz="2800" dirty="0">
                <a:latin typeface="Calibri" pitchFamily="34" charset="0"/>
              </a:rPr>
              <a:t>In facilities with a high potential for radon and/or dust, the RPO and ventilation officer should liaise closely in the execution of the monitoring programme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altLang="en-US" sz="2800" dirty="0">
                <a:latin typeface="Calibri" pitchFamily="34" charset="0"/>
              </a:rPr>
              <a:t>Undertaken by qualified person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altLang="en-US" sz="2800" dirty="0">
                <a:latin typeface="Calibri" pitchFamily="34" charset="0"/>
              </a:rPr>
              <a:t>The monitoring data should be used to predict individual exposures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altLang="en-US" sz="2800" dirty="0">
                <a:latin typeface="Calibri" pitchFamily="34" charset="0"/>
              </a:rPr>
              <a:t>The monitoring programme should be specified in the local operating instructions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ZA" altLang="en-US" sz="2800" dirty="0">
                <a:latin typeface="Calibri" pitchFamily="34" charset="0"/>
              </a:rPr>
              <a:t>Survey locations and monitoring results must be properly recorded </a:t>
            </a:r>
          </a:p>
          <a:p>
            <a:pPr>
              <a:buFont typeface="Wingdings" panose="05000000000000000000" pitchFamily="2" charset="2"/>
              <a:buChar char="§"/>
            </a:pPr>
            <a:endParaRPr lang="en-ZA" altLang="en-US" sz="2800" dirty="0">
              <a:latin typeface="Calibri" pitchFamily="34" charset="0"/>
            </a:endParaRPr>
          </a:p>
          <a:p>
            <a:endParaRPr lang="en-US" altLang="en-US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842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53DDACD-6DAA-4BA3-A59C-7E4E4FEF9A13}"/>
              </a:ext>
            </a:extLst>
          </p:cNvPr>
          <p:cNvSpPr/>
          <p:nvPr/>
        </p:nvSpPr>
        <p:spPr>
          <a:xfrm>
            <a:off x="0" y="461395"/>
            <a:ext cx="2634143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C114BD1B-A988-4E8F-B30E-5A939DE9EA38}"/>
              </a:ext>
            </a:extLst>
          </p:cNvPr>
          <p:cNvSpPr txBox="1">
            <a:spLocks noChangeArrowheads="1"/>
          </p:cNvSpPr>
          <p:nvPr/>
        </p:nvSpPr>
        <p:spPr>
          <a:xfrm>
            <a:off x="134024" y="1545205"/>
            <a:ext cx="8666027" cy="4851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457200"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Monitoring is required where NORM is:</a:t>
            </a:r>
          </a:p>
          <a:p>
            <a:pPr marL="895350" lvl="1" indent="-381000">
              <a:buFont typeface="Arial" panose="020B0604020202020204" pitchFamily="34" charset="0"/>
              <a:buNone/>
            </a:pPr>
            <a:r>
              <a:rPr lang="en-ZA" altLang="en-US" sz="2400" dirty="0">
                <a:latin typeface="Calibri" pitchFamily="34" charset="0"/>
              </a:rPr>
              <a:t>	</a:t>
            </a:r>
            <a:r>
              <a:rPr lang="en-ZA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Produced	Processed		Handled</a:t>
            </a:r>
          </a:p>
          <a:p>
            <a:pPr marL="895350" lvl="1" indent="-381000">
              <a:buFont typeface="Arial" panose="020B0604020202020204" pitchFamily="34" charset="0"/>
              <a:buNone/>
            </a:pPr>
            <a:r>
              <a:rPr lang="en-ZA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	Stored		Transported		Disposed</a:t>
            </a:r>
          </a:p>
          <a:p>
            <a:pPr marL="476250" indent="-419100"/>
            <a:endParaRPr lang="en-ZA" altLang="en-US" sz="2800" dirty="0">
              <a:latin typeface="Calibri" pitchFamily="34" charset="0"/>
            </a:endParaRPr>
          </a:p>
          <a:p>
            <a:pPr marL="514350" indent="-457200"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Three types of monitoring are generally recognized, requiring different levels of expertise: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ZA" altLang="en-US" sz="2400" dirty="0">
                <a:latin typeface="Calibri" pitchFamily="34" charset="0"/>
              </a:rPr>
              <a:t>Task monitoring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ZA" altLang="en-US" sz="2400" dirty="0">
                <a:latin typeface="Calibri" pitchFamily="34" charset="0"/>
              </a:rPr>
              <a:t>Routine monitoring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ZA" altLang="en-US" sz="2400" dirty="0">
                <a:latin typeface="Calibri" pitchFamily="34" charset="0"/>
              </a:rPr>
              <a:t>Special monitoring</a:t>
            </a:r>
            <a:endParaRPr lang="en-US" alt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45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F56077-F8DE-4E03-89A3-8D3FCF24F426}"/>
              </a:ext>
            </a:extLst>
          </p:cNvPr>
          <p:cNvSpPr/>
          <p:nvPr/>
        </p:nvSpPr>
        <p:spPr>
          <a:xfrm>
            <a:off x="0" y="461395"/>
            <a:ext cx="375826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Task 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4608421-7167-4E22-80FF-7BC1DD14DF95}"/>
              </a:ext>
            </a:extLst>
          </p:cNvPr>
          <p:cNvSpPr txBox="1">
            <a:spLocks noChangeArrowheads="1"/>
          </p:cNvSpPr>
          <p:nvPr/>
        </p:nvSpPr>
        <p:spPr>
          <a:xfrm>
            <a:off x="31709" y="1379809"/>
            <a:ext cx="9080581" cy="518457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Wingdings" panose="05000000000000000000" pitchFamily="2" charset="2"/>
              <a:buChar char="§"/>
            </a:pPr>
            <a:r>
              <a:rPr lang="en-GB" altLang="en-US" sz="2600" dirty="0">
                <a:latin typeface="Calibri" pitchFamily="34" charset="0"/>
              </a:rPr>
              <a:t>Monitoring applies to a specific task. </a:t>
            </a:r>
          </a:p>
          <a:p>
            <a:pPr marL="571500" indent="-457200">
              <a:buFont typeface="Wingdings" panose="05000000000000000000" pitchFamily="2" charset="2"/>
              <a:buChar char="§"/>
            </a:pPr>
            <a:r>
              <a:rPr lang="en-GB" altLang="en-US" sz="2600" dirty="0">
                <a:latin typeface="Calibri" pitchFamily="34" charset="0"/>
              </a:rPr>
              <a:t>It provides data to support the immediate decisions on the management of the task. </a:t>
            </a:r>
          </a:p>
          <a:p>
            <a:pPr marL="571500" indent="-457200">
              <a:buFont typeface="Wingdings" panose="05000000000000000000" pitchFamily="2" charset="2"/>
              <a:buChar char="§"/>
            </a:pPr>
            <a:r>
              <a:rPr lang="en-GB" altLang="en-US" sz="2600" dirty="0">
                <a:latin typeface="Calibri" pitchFamily="34" charset="0"/>
              </a:rPr>
              <a:t>It may also support the optimization of protection.</a:t>
            </a:r>
            <a:endParaRPr lang="en-ZA" altLang="en-US" sz="2600" dirty="0">
              <a:latin typeface="Calibri" pitchFamily="34" charset="0"/>
            </a:endParaRPr>
          </a:p>
          <a:p>
            <a:pPr marL="571500" indent="-457200"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Examples:</a:t>
            </a:r>
          </a:p>
          <a:p>
            <a:pPr marL="857250" lvl="1" indent="-342900"/>
            <a:r>
              <a:rPr lang="en-ZA" altLang="en-US" sz="2400" dirty="0">
                <a:latin typeface="Calibri" pitchFamily="34" charset="0"/>
              </a:rPr>
              <a:t>Checking for contamination of clothing before leaving an area where NORM decontamination work is being carried out</a:t>
            </a:r>
          </a:p>
          <a:p>
            <a:pPr marL="857250" lvl="1" indent="-342900"/>
            <a:r>
              <a:rPr lang="en-ZA" altLang="en-US" sz="2400" dirty="0">
                <a:latin typeface="Calibri" pitchFamily="34" charset="0"/>
              </a:rPr>
              <a:t>Monitoring the radon levels at the exit points of fluids and gases in an oil and gas production facility during maintenance </a:t>
            </a:r>
          </a:p>
          <a:p>
            <a:pPr marL="857250" lvl="1" indent="-342900">
              <a:lnSpc>
                <a:spcPct val="90000"/>
              </a:lnSpc>
              <a:defRPr/>
            </a:pPr>
            <a:r>
              <a:rPr lang="en-ZA" sz="2400" dirty="0">
                <a:latin typeface="Calibri" charset="0"/>
                <a:ea typeface="ＭＳ Ｐゴシック" charset="0"/>
              </a:rPr>
              <a:t>Measuring gamma dose rates where high activity NORM may accumulate, including when equipment is opened for operational reasons</a:t>
            </a:r>
          </a:p>
          <a:p>
            <a:pPr marL="857250" lvl="1" indent="-342900">
              <a:lnSpc>
                <a:spcPct val="90000"/>
              </a:lnSpc>
              <a:defRPr/>
            </a:pPr>
            <a:r>
              <a:rPr lang="en-ZA" sz="2400" dirty="0">
                <a:latin typeface="Calibri" charset="0"/>
                <a:ea typeface="ＭＳ Ｐゴシック" charset="0"/>
              </a:rPr>
              <a:t>Determining whether items meet clearance criteria prior to release </a:t>
            </a:r>
            <a:endParaRPr lang="en-US" sz="2400" dirty="0">
              <a:latin typeface="Calibri" charset="0"/>
              <a:ea typeface="ＭＳ Ｐゴシック" charset="0"/>
            </a:endParaRPr>
          </a:p>
          <a:p>
            <a:pPr marL="857250" lvl="1" indent="-342900"/>
            <a:endParaRPr lang="en-ZA" altLang="en-US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718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9D9530-8FF9-4930-AEAE-1D13BB5703E3}"/>
              </a:ext>
            </a:extLst>
          </p:cNvPr>
          <p:cNvSpPr/>
          <p:nvPr/>
        </p:nvSpPr>
        <p:spPr>
          <a:xfrm>
            <a:off x="0" y="461395"/>
            <a:ext cx="375826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Routine 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08BB9D7-7732-43C8-9CDF-3016C5B4A97C}"/>
              </a:ext>
            </a:extLst>
          </p:cNvPr>
          <p:cNvSpPr txBox="1">
            <a:spLocks noChangeArrowheads="1"/>
          </p:cNvSpPr>
          <p:nvPr/>
        </p:nvSpPr>
        <p:spPr>
          <a:xfrm>
            <a:off x="278040" y="1759037"/>
            <a:ext cx="8069006" cy="39035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 lvl="1" indent="-3810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2600" dirty="0">
                <a:latin typeface="Calibri" pitchFamily="34" charset="0"/>
              </a:rPr>
              <a:t>Associated with continuing operations </a:t>
            </a:r>
          </a:p>
          <a:p>
            <a:pPr marL="495300" lvl="1" indent="-3810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2600" dirty="0">
                <a:latin typeface="Calibri" pitchFamily="34" charset="0"/>
              </a:rPr>
              <a:t>Intended to meet regulatory requirements </a:t>
            </a:r>
          </a:p>
          <a:p>
            <a:pPr marL="495300" lvl="1" indent="-3810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GB" sz="2600" dirty="0">
                <a:latin typeface="Calibri" pitchFamily="34" charset="0"/>
              </a:rPr>
              <a:t>Demonstrate that the working conditions, including the levels of individual dose, remain satisfactory.</a:t>
            </a:r>
            <a:endParaRPr lang="en-ZA" sz="2600" dirty="0">
              <a:latin typeface="Calibri" pitchFamily="34" charset="0"/>
            </a:endParaRPr>
          </a:p>
          <a:p>
            <a:pPr marL="495300" indent="-381000">
              <a:lnSpc>
                <a:spcPct val="90000"/>
              </a:lnSpc>
              <a:defRPr/>
            </a:pPr>
            <a:endParaRPr lang="en-ZA" sz="2400" dirty="0">
              <a:latin typeface="Calibri" charset="0"/>
              <a:ea typeface="ＭＳ Ｐゴシック" charset="0"/>
            </a:endParaRPr>
          </a:p>
          <a:p>
            <a:pPr marL="495300" indent="-381000">
              <a:lnSpc>
                <a:spcPct val="90000"/>
              </a:lnSpc>
              <a:defRPr/>
            </a:pPr>
            <a:r>
              <a:rPr lang="en-ZA" sz="2600" dirty="0">
                <a:latin typeface="Calibri" charset="0"/>
                <a:ea typeface="ＭＳ Ｐゴシック" charset="0"/>
              </a:rPr>
              <a:t>Examples:</a:t>
            </a:r>
          </a:p>
          <a:p>
            <a:pPr marL="857250" lvl="1" indent="-342900">
              <a:lnSpc>
                <a:spcPct val="90000"/>
              </a:lnSpc>
              <a:defRPr/>
            </a:pPr>
            <a:r>
              <a:rPr lang="en-ZA" sz="2200" dirty="0">
                <a:latin typeface="Calibri" charset="0"/>
                <a:ea typeface="ＭＳ Ｐゴシック" charset="0"/>
              </a:rPr>
              <a:t>Regular dust monitoring of production workers</a:t>
            </a:r>
          </a:p>
          <a:p>
            <a:pPr marL="857250" lvl="1" indent="-342900">
              <a:lnSpc>
                <a:spcPct val="90000"/>
              </a:lnSpc>
              <a:defRPr/>
            </a:pPr>
            <a:r>
              <a:rPr lang="en-ZA" sz="2200" dirty="0">
                <a:latin typeface="Calibri" charset="0"/>
                <a:ea typeface="ＭＳ Ｐゴシック" charset="0"/>
              </a:rPr>
              <a:t>Monthly gamma survey of workplaces</a:t>
            </a:r>
          </a:p>
          <a:p>
            <a:pPr marL="857250" lvl="1" indent="-342900">
              <a:lnSpc>
                <a:spcPct val="90000"/>
              </a:lnSpc>
              <a:defRPr/>
            </a:pPr>
            <a:endParaRPr lang="en-ZA" sz="2200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40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1CB0245-4AE2-4720-A7CF-B0804578329E}"/>
              </a:ext>
            </a:extLst>
          </p:cNvPr>
          <p:cNvSpPr/>
          <p:nvPr/>
        </p:nvSpPr>
        <p:spPr>
          <a:xfrm>
            <a:off x="0" y="461395"/>
            <a:ext cx="375826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Special 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A0EE5DC-1E78-48B9-A84C-9C435F88E3BA}"/>
              </a:ext>
            </a:extLst>
          </p:cNvPr>
          <p:cNvSpPr txBox="1">
            <a:spLocks noChangeArrowheads="1"/>
          </p:cNvSpPr>
          <p:nvPr/>
        </p:nvSpPr>
        <p:spPr>
          <a:xfrm>
            <a:off x="92279" y="1473767"/>
            <a:ext cx="8783273" cy="49228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5300" indent="-381000">
              <a:defRPr/>
            </a:pPr>
            <a:r>
              <a:rPr lang="en-GB" sz="2600" dirty="0">
                <a:latin typeface="Calibri" charset="0"/>
                <a:ea typeface="ＭＳ Ｐゴシック" charset="0"/>
              </a:rPr>
              <a:t>Investigative in nature </a:t>
            </a:r>
          </a:p>
          <a:p>
            <a:pPr marL="495300" indent="-381000">
              <a:defRPr/>
            </a:pPr>
            <a:r>
              <a:rPr lang="en-GB" sz="2600" dirty="0">
                <a:latin typeface="Calibri" charset="0"/>
                <a:ea typeface="ＭＳ Ｐゴシック" charset="0"/>
              </a:rPr>
              <a:t>Where incomplete information is available </a:t>
            </a:r>
          </a:p>
          <a:p>
            <a:pPr marL="495300" indent="-381000">
              <a:defRPr/>
            </a:pPr>
            <a:r>
              <a:rPr lang="en-GB" sz="2600" dirty="0">
                <a:latin typeface="Calibri" charset="0"/>
                <a:ea typeface="ＭＳ Ｐゴシック" charset="0"/>
              </a:rPr>
              <a:t>It is intended to provide detailed information</a:t>
            </a:r>
          </a:p>
          <a:p>
            <a:pPr marL="495300" indent="-381000">
              <a:defRPr/>
            </a:pPr>
            <a:r>
              <a:rPr lang="en-GB" sz="2600" dirty="0">
                <a:latin typeface="Calibri" charset="0"/>
                <a:ea typeface="ＭＳ Ｐゴシック" charset="0"/>
              </a:rPr>
              <a:t>Examples</a:t>
            </a:r>
          </a:p>
          <a:p>
            <a:pPr marL="895350" lvl="1" indent="-381000">
              <a:defRPr/>
            </a:pPr>
            <a:r>
              <a:rPr lang="en-GB" sz="2400" dirty="0">
                <a:latin typeface="Calibri" charset="0"/>
                <a:ea typeface="ＭＳ Ｐゴシック" charset="0"/>
              </a:rPr>
              <a:t>During commissioning stage of new facilities, </a:t>
            </a:r>
          </a:p>
          <a:p>
            <a:pPr marL="895350" lvl="1" indent="-381000">
              <a:defRPr/>
            </a:pPr>
            <a:r>
              <a:rPr lang="en-GB" sz="2400" dirty="0">
                <a:latin typeface="Calibri" charset="0"/>
                <a:ea typeface="ＭＳ Ｐゴシック" charset="0"/>
              </a:rPr>
              <a:t>During decommissioning </a:t>
            </a:r>
          </a:p>
          <a:p>
            <a:pPr marL="895350" lvl="1" indent="-381000">
              <a:defRPr/>
            </a:pPr>
            <a:r>
              <a:rPr lang="en-GB" sz="2400" dirty="0">
                <a:latin typeface="Calibri" charset="0"/>
                <a:ea typeface="ＭＳ Ｐゴシック" charset="0"/>
              </a:rPr>
              <a:t>Following major modifications to facilities or procedures, </a:t>
            </a:r>
          </a:p>
          <a:p>
            <a:pPr marL="895350" lvl="1" indent="-381000">
              <a:defRPr/>
            </a:pPr>
            <a:r>
              <a:rPr lang="en-GB" sz="2400" dirty="0">
                <a:latin typeface="Calibri" charset="0"/>
                <a:ea typeface="ＭＳ Ｐゴシック" charset="0"/>
              </a:rPr>
              <a:t>When operations are being carried out under abnormal circumstances.</a:t>
            </a:r>
            <a:endParaRPr lang="en-ZA" sz="2400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115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C9BE-8194-46D2-A4B0-334EB0C0F4C8}"/>
              </a:ext>
            </a:extLst>
          </p:cNvPr>
          <p:cNvSpPr/>
          <p:nvPr/>
        </p:nvSpPr>
        <p:spPr>
          <a:xfrm>
            <a:off x="0" y="461395"/>
            <a:ext cx="2978092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0525B26-2C64-491D-8BC7-3597D11F0FF7}"/>
              </a:ext>
            </a:extLst>
          </p:cNvPr>
          <p:cNvSpPr txBox="1">
            <a:spLocks noChangeArrowheads="1"/>
          </p:cNvSpPr>
          <p:nvPr/>
        </p:nvSpPr>
        <p:spPr>
          <a:xfrm>
            <a:off x="118649" y="1475678"/>
            <a:ext cx="7850892" cy="52565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altLang="en-US" sz="2600" dirty="0">
                <a:latin typeface="Calibri" pitchFamily="34" charset="0"/>
              </a:rPr>
              <a:t>Elements of the program will require monitoring of: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Gamma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Dust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ZA" altLang="en-US" sz="2000" dirty="0">
                <a:latin typeface="Calibri" pitchFamily="34" charset="0"/>
              </a:rPr>
              <a:t>dust concentrations,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ZA" altLang="en-US" sz="2000" dirty="0">
                <a:latin typeface="Calibri" pitchFamily="34" charset="0"/>
              </a:rPr>
              <a:t>particle size and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ZA" altLang="en-US" sz="2000" dirty="0">
                <a:latin typeface="Calibri" pitchFamily="34" charset="0"/>
              </a:rPr>
              <a:t>potential for inhalation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Radon and decay products</a:t>
            </a:r>
          </a:p>
          <a:p>
            <a:pPr lvl="1"/>
            <a:r>
              <a:rPr lang="en-ZA" altLang="en-US" sz="2200" dirty="0">
                <a:latin typeface="Calibri" pitchFamily="34" charset="0"/>
              </a:rPr>
              <a:t>Surface contamination</a:t>
            </a:r>
          </a:p>
          <a:p>
            <a:pPr lvl="1"/>
            <a:endParaRPr lang="en-ZA" altLang="en-US" sz="2000" dirty="0">
              <a:latin typeface="Calibri" pitchFamily="34" charset="0"/>
            </a:endParaRPr>
          </a:p>
          <a:p>
            <a:r>
              <a:rPr lang="en-ZA" altLang="en-US" sz="2600" dirty="0">
                <a:latin typeface="Calibri" pitchFamily="34" charset="0"/>
              </a:rPr>
              <a:t>Monitoring depends on the work environment</a:t>
            </a:r>
          </a:p>
          <a:p>
            <a:endParaRPr lang="en-ZA" altLang="en-US" sz="2600" dirty="0">
              <a:latin typeface="Calibri" pitchFamily="34" charset="0"/>
            </a:endParaRPr>
          </a:p>
          <a:p>
            <a:r>
              <a:rPr lang="en-ZA" altLang="en-US" sz="2600" dirty="0">
                <a:latin typeface="Calibri" pitchFamily="34" charset="0"/>
              </a:rPr>
              <a:t>(Refer to earlier lecture on monitoring for more detail)</a:t>
            </a:r>
          </a:p>
          <a:p>
            <a:endParaRPr lang="en-ZA" alt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1630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12650E9-6EB1-4109-9079-5C85F393F595}"/>
              </a:ext>
            </a:extLst>
          </p:cNvPr>
          <p:cNvSpPr/>
          <p:nvPr/>
        </p:nvSpPr>
        <p:spPr>
          <a:xfrm>
            <a:off x="0" y="461395"/>
            <a:ext cx="375826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Monitoring of controls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17FA444-326A-4B62-84A2-69BD2ACBBD61}"/>
              </a:ext>
            </a:extLst>
          </p:cNvPr>
          <p:cNvSpPr txBox="1">
            <a:spLocks noChangeArrowheads="1"/>
          </p:cNvSpPr>
          <p:nvPr/>
        </p:nvSpPr>
        <p:spPr>
          <a:xfrm>
            <a:off x="315090" y="1329351"/>
            <a:ext cx="7939678" cy="51831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ZA" altLang="en-US" sz="2600" dirty="0">
                <a:latin typeface="Calibri" pitchFamily="34" charset="0"/>
              </a:rPr>
              <a:t>Identify the key controls for radiation protection</a:t>
            </a:r>
          </a:p>
          <a:p>
            <a:pPr>
              <a:lnSpc>
                <a:spcPct val="90000"/>
              </a:lnSpc>
            </a:pPr>
            <a:r>
              <a:rPr lang="en-ZA" altLang="en-US" sz="2600" dirty="0">
                <a:latin typeface="Calibri" pitchFamily="34" charset="0"/>
              </a:rPr>
              <a:t>Monitor that the controls are working</a:t>
            </a:r>
          </a:p>
          <a:p>
            <a:pPr>
              <a:lnSpc>
                <a:spcPct val="90000"/>
              </a:lnSpc>
            </a:pPr>
            <a:r>
              <a:rPr lang="en-ZA" altLang="en-US" sz="2600" dirty="0">
                <a:latin typeface="Calibri" pitchFamily="34" charset="0"/>
              </a:rPr>
              <a:t>For example; 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Ventilation system performance</a:t>
            </a:r>
          </a:p>
          <a:p>
            <a:pPr lvl="2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ZA" altLang="en-US" sz="2000" dirty="0">
                <a:latin typeface="Calibri" pitchFamily="34" charset="0"/>
              </a:rPr>
              <a:t>Regular measurements should be made of the flow rates at the inlet and outlet of the auxiliary ventilation duct to demonstrate that leakages are under control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Effectiveness of interlocks and access systems</a:t>
            </a:r>
          </a:p>
          <a:p>
            <a:pPr lvl="2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ZA" altLang="en-US" sz="1800" dirty="0">
                <a:latin typeface="Calibri" pitchFamily="34" charset="0"/>
              </a:rPr>
              <a:t>Checks if they are working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Effectiveness of </a:t>
            </a:r>
            <a:r>
              <a:rPr lang="en-ZA" altLang="en-US" sz="2400" dirty="0" err="1">
                <a:latin typeface="Calibri" pitchFamily="34" charset="0"/>
              </a:rPr>
              <a:t>cleanup</a:t>
            </a:r>
            <a:r>
              <a:rPr lang="en-ZA" altLang="en-US" sz="2400" dirty="0">
                <a:latin typeface="Calibri" pitchFamily="34" charset="0"/>
              </a:rPr>
              <a:t> procedures </a:t>
            </a:r>
          </a:p>
          <a:p>
            <a:pPr lvl="2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ZA" altLang="en-US" sz="1800" dirty="0">
                <a:latin typeface="Calibri" pitchFamily="34" charset="0"/>
              </a:rPr>
              <a:t>Workplace inspections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PPE is maintained and used correctly</a:t>
            </a:r>
          </a:p>
          <a:p>
            <a:pPr lvl="2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ZA" altLang="en-US" sz="1800" dirty="0">
                <a:latin typeface="Calibri" pitchFamily="34" charset="0"/>
              </a:rPr>
              <a:t>Correct use, wear and tear, 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Good housekeeping</a:t>
            </a:r>
          </a:p>
          <a:p>
            <a:pPr lvl="1">
              <a:lnSpc>
                <a:spcPct val="90000"/>
              </a:lnSpc>
            </a:pPr>
            <a:endParaRPr lang="en-ZA" altLang="en-US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85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00DC01-0740-47C2-98A8-56BBC03A7EC4}"/>
              </a:ext>
            </a:extLst>
          </p:cNvPr>
          <p:cNvSpPr/>
          <p:nvPr/>
        </p:nvSpPr>
        <p:spPr>
          <a:xfrm>
            <a:off x="0" y="461395"/>
            <a:ext cx="5536734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Radiation Protection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(RPP)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FF0A1-1502-4C87-A41F-C41340723568}"/>
              </a:ext>
            </a:extLst>
          </p:cNvPr>
          <p:cNvSpPr txBox="1">
            <a:spLocks/>
          </p:cNvSpPr>
          <p:nvPr/>
        </p:nvSpPr>
        <p:spPr>
          <a:xfrm>
            <a:off x="264755" y="1747007"/>
            <a:ext cx="7839010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Purpose to demonstrate management responsibility for protection, safety and optimization using management structures, policies, procedures and organizational arrangements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Employer to establish and manage RPP in close co-operation with company’s Health &amp; Safety team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Roles and responsibilities to be documented</a:t>
            </a:r>
          </a:p>
        </p:txBody>
      </p:sp>
    </p:spTree>
    <p:extLst>
      <p:ext uri="{BB962C8B-B14F-4D97-AF65-F5344CB8AC3E}">
        <p14:creationId xmlns:p14="http://schemas.microsoft.com/office/powerpoint/2010/main" val="1755992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D00AA7B-3B19-41C5-A06E-79486254B201}"/>
              </a:ext>
            </a:extLst>
          </p:cNvPr>
          <p:cNvSpPr/>
          <p:nvPr/>
        </p:nvSpPr>
        <p:spPr>
          <a:xfrm>
            <a:off x="0" y="461395"/>
            <a:ext cx="4890782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Monitoring of assessment of dose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E515C63-5977-47DA-8F57-9606E6DEF417}"/>
              </a:ext>
            </a:extLst>
          </p:cNvPr>
          <p:cNvSpPr txBox="1">
            <a:spLocks noChangeArrowheads="1"/>
          </p:cNvSpPr>
          <p:nvPr/>
        </p:nvSpPr>
        <p:spPr>
          <a:xfrm>
            <a:off x="127038" y="1606186"/>
            <a:ext cx="8773681" cy="50403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ZA" altLang="en-US" sz="2600" dirty="0">
                <a:latin typeface="Calibri" pitchFamily="34" charset="0"/>
              </a:rPr>
              <a:t>Assessment of doses is required for :</a:t>
            </a:r>
          </a:p>
          <a:p>
            <a:pPr lvl="1" algn="just"/>
            <a:r>
              <a:rPr lang="en-ZA" altLang="en-US" sz="2400" dirty="0">
                <a:latin typeface="Calibri" pitchFamily="34" charset="0"/>
              </a:rPr>
              <a:t>Optimization of protection</a:t>
            </a:r>
          </a:p>
          <a:p>
            <a:pPr lvl="1" algn="just"/>
            <a:r>
              <a:rPr lang="en-ZA" altLang="en-US" sz="2400" dirty="0">
                <a:latin typeface="Calibri" pitchFamily="34" charset="0"/>
              </a:rPr>
              <a:t>Compliance with dose limits</a:t>
            </a:r>
          </a:p>
          <a:p>
            <a:pPr lvl="1" algn="just"/>
            <a:r>
              <a:rPr lang="en-ZA" altLang="en-US" sz="2400" dirty="0">
                <a:latin typeface="Calibri" pitchFamily="34" charset="0"/>
              </a:rPr>
              <a:t>Individual dose records</a:t>
            </a:r>
          </a:p>
          <a:p>
            <a:pPr algn="just"/>
            <a:endParaRPr lang="en-ZA" altLang="en-US" sz="2400" dirty="0">
              <a:latin typeface="Calibri" pitchFamily="34" charset="0"/>
            </a:endParaRPr>
          </a:p>
          <a:p>
            <a:pPr algn="just"/>
            <a:r>
              <a:rPr lang="en-ZA" altLang="en-US" sz="2600" dirty="0">
                <a:latin typeface="Calibri" pitchFamily="34" charset="0"/>
              </a:rPr>
              <a:t>Use individual or workplace monitoring, or a combination of both, as appropriate</a:t>
            </a:r>
          </a:p>
          <a:p>
            <a:pPr algn="just"/>
            <a:r>
              <a:rPr lang="en-ZA" altLang="en-US" sz="2600" dirty="0">
                <a:latin typeface="Calibri" pitchFamily="34" charset="0"/>
              </a:rPr>
              <a:t>Individual monitoring of a subset of workers may be appropriate for groups of workers with similar work patterns and moderate exposure levels</a:t>
            </a:r>
          </a:p>
        </p:txBody>
      </p:sp>
    </p:spTree>
    <p:extLst>
      <p:ext uri="{BB962C8B-B14F-4D97-AF65-F5344CB8AC3E}">
        <p14:creationId xmlns:p14="http://schemas.microsoft.com/office/powerpoint/2010/main" val="30083447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8381AE-711A-4AF7-B329-49EF5567FD1B}"/>
              </a:ext>
            </a:extLst>
          </p:cNvPr>
          <p:cNvSpPr/>
          <p:nvPr/>
        </p:nvSpPr>
        <p:spPr>
          <a:xfrm>
            <a:off x="0" y="461395"/>
            <a:ext cx="4890782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Dose Assessment Monitoring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5771A566-C638-4252-92AC-10883695AF4E}"/>
              </a:ext>
            </a:extLst>
          </p:cNvPr>
          <p:cNvSpPr txBox="1">
            <a:spLocks noChangeArrowheads="1"/>
          </p:cNvSpPr>
          <p:nvPr/>
        </p:nvSpPr>
        <p:spPr>
          <a:xfrm>
            <a:off x="199736" y="1341438"/>
            <a:ext cx="8593138" cy="20875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ZA" altLang="en-US" sz="2400" dirty="0">
                <a:latin typeface="Calibri" pitchFamily="34" charset="0"/>
              </a:rPr>
              <a:t>Monitor the exposure pathways;</a:t>
            </a:r>
          </a:p>
          <a:p>
            <a:pPr lvl="1"/>
            <a:r>
              <a:rPr lang="en-ZA" altLang="en-US" sz="2000" dirty="0">
                <a:latin typeface="Calibri" pitchFamily="34" charset="0"/>
              </a:rPr>
              <a:t>Gamma</a:t>
            </a:r>
          </a:p>
          <a:p>
            <a:pPr lvl="1"/>
            <a:r>
              <a:rPr lang="en-ZA" altLang="en-US" sz="2000" dirty="0">
                <a:latin typeface="Calibri" pitchFamily="34" charset="0"/>
              </a:rPr>
              <a:t>Dust</a:t>
            </a:r>
          </a:p>
          <a:p>
            <a:pPr lvl="1"/>
            <a:r>
              <a:rPr lang="en-ZA" altLang="en-US" sz="2000" dirty="0">
                <a:latin typeface="Calibri" pitchFamily="34" charset="0"/>
              </a:rPr>
              <a:t>Radon and decay products</a:t>
            </a:r>
          </a:p>
          <a:p>
            <a:pPr lvl="1"/>
            <a:endParaRPr lang="en-ZA" altLang="en-US" sz="2000" dirty="0">
              <a:latin typeface="Calibri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E4A24D6-CFB6-4B61-88F9-225EE58CC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36" y="3563224"/>
            <a:ext cx="3026450" cy="208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55EBF7B3-ACF5-4B7A-96D2-126D36EE9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389" y="3563224"/>
            <a:ext cx="2782418" cy="2087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57B94B9E-C44A-4F80-9F3E-2E2DF6C1E0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1"/>
          <a:stretch/>
        </p:blipFill>
        <p:spPr bwMode="auto">
          <a:xfrm>
            <a:off x="6567010" y="3563224"/>
            <a:ext cx="2219693" cy="2087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5375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EF0FA6-1376-4A64-BF52-F8EC8E58C357}"/>
              </a:ext>
            </a:extLst>
          </p:cNvPr>
          <p:cNvSpPr/>
          <p:nvPr/>
        </p:nvSpPr>
        <p:spPr>
          <a:xfrm>
            <a:off x="0" y="461395"/>
            <a:ext cx="384215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Education and training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868B0FD-1507-4ACF-85D9-C8F6FB96A375}"/>
              </a:ext>
            </a:extLst>
          </p:cNvPr>
          <p:cNvSpPr txBox="1">
            <a:spLocks noChangeArrowheads="1"/>
          </p:cNvSpPr>
          <p:nvPr/>
        </p:nvSpPr>
        <p:spPr>
          <a:xfrm>
            <a:off x="230697" y="1608035"/>
            <a:ext cx="8682606" cy="4572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The education and training programme should include topics specific to radiation protection in NORM industrial operations</a:t>
            </a:r>
          </a:p>
          <a:p>
            <a:pPr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Depending on the type of NORM facility, such topics might include: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The properties and health effects associated with:</a:t>
            </a:r>
          </a:p>
          <a:p>
            <a:pPr lvl="2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ZA" altLang="en-US" dirty="0">
                <a:latin typeface="Calibri" pitchFamily="34" charset="0"/>
              </a:rPr>
              <a:t>Uranium, thorium, radium, etc. </a:t>
            </a:r>
          </a:p>
          <a:p>
            <a:pPr lvl="2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ZA" altLang="en-US" dirty="0">
                <a:latin typeface="Calibri" pitchFamily="34" charset="0"/>
              </a:rPr>
              <a:t>U, Th series radionuclides in dust</a:t>
            </a:r>
          </a:p>
          <a:p>
            <a:pPr lvl="2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ZA" altLang="en-US" dirty="0">
                <a:latin typeface="Calibri" pitchFamily="34" charset="0"/>
              </a:rPr>
              <a:t>Radon, thoron (where appropriate) and progeny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Measurement of airborne activity (dust, radon)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The functioning and purpose of the ventilation system, and its importance for radiation protection</a:t>
            </a:r>
          </a:p>
          <a:p>
            <a:pPr lvl="1">
              <a:lnSpc>
                <a:spcPct val="90000"/>
              </a:lnSpc>
            </a:pPr>
            <a:r>
              <a:rPr lang="en-ZA" altLang="en-US" sz="2400" dirty="0">
                <a:latin typeface="Calibri" pitchFamily="34" charset="0"/>
              </a:rPr>
              <a:t>The purpose of and methods for controlling and suppressing airborne dust</a:t>
            </a:r>
            <a:endParaRPr lang="en-US" alt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3636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3269F3-4635-4B2A-A594-4D038FAB0AEA}"/>
              </a:ext>
            </a:extLst>
          </p:cNvPr>
          <p:cNvSpPr/>
          <p:nvPr/>
        </p:nvSpPr>
        <p:spPr>
          <a:xfrm>
            <a:off x="0" y="461395"/>
            <a:ext cx="4110606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Worker’s health surveillance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24068EB-1B74-49AE-A083-B3B3B1C7543E}"/>
              </a:ext>
            </a:extLst>
          </p:cNvPr>
          <p:cNvSpPr txBox="1">
            <a:spLocks noChangeArrowheads="1"/>
          </p:cNvSpPr>
          <p:nvPr/>
        </p:nvSpPr>
        <p:spPr>
          <a:xfrm>
            <a:off x="155698" y="1658369"/>
            <a:ext cx="8627575" cy="482431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ZA" altLang="en-US" sz="2700" dirty="0">
                <a:latin typeface="Calibri" pitchFamily="34" charset="0"/>
              </a:rPr>
              <a:t>Health surveillance programmes for workers in NORM industrial facilities need be no different in principle from those for general industrial activities involving exposure to radiation</a:t>
            </a:r>
          </a:p>
          <a:p>
            <a:pPr>
              <a:lnSpc>
                <a:spcPct val="90000"/>
              </a:lnSpc>
            </a:pPr>
            <a:r>
              <a:rPr lang="en-ZA" altLang="en-US" sz="2700" dirty="0">
                <a:latin typeface="Calibri" pitchFamily="34" charset="0"/>
              </a:rPr>
              <a:t>Such programmes are:</a:t>
            </a:r>
          </a:p>
          <a:p>
            <a:pPr lvl="1">
              <a:lnSpc>
                <a:spcPct val="90000"/>
              </a:lnSpc>
            </a:pPr>
            <a:r>
              <a:rPr lang="en-ZA" altLang="en-US" sz="2000" dirty="0">
                <a:latin typeface="Calibri" pitchFamily="34" charset="0"/>
              </a:rPr>
              <a:t>Based on the general principles of occupational health</a:t>
            </a:r>
          </a:p>
          <a:p>
            <a:pPr lvl="1">
              <a:lnSpc>
                <a:spcPct val="90000"/>
              </a:lnSpc>
            </a:pPr>
            <a:r>
              <a:rPr lang="en-ZA" altLang="en-US" sz="2000" dirty="0">
                <a:latin typeface="Calibri" pitchFamily="34" charset="0"/>
              </a:rPr>
              <a:t>Designed to assess the initial and continuing fitness of workers for their intended tasks</a:t>
            </a:r>
          </a:p>
          <a:p>
            <a:pPr>
              <a:lnSpc>
                <a:spcPct val="90000"/>
              </a:lnSpc>
            </a:pPr>
            <a:r>
              <a:rPr lang="en-ZA" altLang="en-US" sz="2700" dirty="0">
                <a:latin typeface="Calibri" pitchFamily="34" charset="0"/>
              </a:rPr>
              <a:t>The working and environmental conditions in many NORM facilities, especially mines, may be different from those in normal facilities involving radiation sources</a:t>
            </a:r>
          </a:p>
          <a:p>
            <a:pPr>
              <a:lnSpc>
                <a:spcPct val="90000"/>
              </a:lnSpc>
            </a:pPr>
            <a:r>
              <a:rPr lang="en-ZA" altLang="en-US" sz="2700" dirty="0">
                <a:latin typeface="Calibri" pitchFamily="34" charset="0"/>
              </a:rPr>
              <a:t>In order to be familiar with such conditions, the occupational physician in charge of the health surveillance programme may need to periodically visit the workplaces concerned.</a:t>
            </a:r>
          </a:p>
          <a:p>
            <a:pPr>
              <a:lnSpc>
                <a:spcPct val="90000"/>
              </a:lnSpc>
            </a:pPr>
            <a:r>
              <a:rPr lang="en-ZA" altLang="en-US" sz="2700" dirty="0">
                <a:latin typeface="Calibri" pitchFamily="34" charset="0"/>
              </a:rPr>
              <a:t>May not be required for all industries</a:t>
            </a:r>
            <a:endParaRPr lang="en-US" altLang="en-US" sz="27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7266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D97911-9AED-4FF6-9D9B-9B8125D751C1}"/>
              </a:ext>
            </a:extLst>
          </p:cNvPr>
          <p:cNvSpPr/>
          <p:nvPr/>
        </p:nvSpPr>
        <p:spPr>
          <a:xfrm>
            <a:off x="0" y="461395"/>
            <a:ext cx="384215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Audit and reviews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D2438-136D-4CF0-99C1-E7B879C5B07B}"/>
              </a:ext>
            </a:extLst>
          </p:cNvPr>
          <p:cNvSpPr txBox="1">
            <a:spLocks/>
          </p:cNvSpPr>
          <p:nvPr/>
        </p:nvSpPr>
        <p:spPr>
          <a:xfrm>
            <a:off x="151002" y="1742036"/>
            <a:ext cx="8699383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RPP should be regularly audited and reviewed by persons who are technically competent to enhance the effectiveness and efficiency of the RPP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Audits and reviews should be performed using written procedures and check lists at appropriate intervals: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When required by the regulatory body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When considered necessary by management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Following implementation of a new RPP or addition of significant new content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Following significant reorganization/revision of the RPP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To implement previously identified corrective actions</a:t>
            </a:r>
          </a:p>
          <a:p>
            <a:pPr lv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0974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EBABCE-07EA-49D5-B16C-28E47EC503C8}"/>
              </a:ext>
            </a:extLst>
          </p:cNvPr>
          <p:cNvSpPr/>
          <p:nvPr/>
        </p:nvSpPr>
        <p:spPr>
          <a:xfrm>
            <a:off x="0" y="461395"/>
            <a:ext cx="3171039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Key Messages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64C9F-215D-43EC-A15D-A368BB1ECF90}"/>
              </a:ext>
            </a:extLst>
          </p:cNvPr>
          <p:cNvSpPr txBox="1">
            <a:spLocks/>
          </p:cNvSpPr>
          <p:nvPr/>
        </p:nvSpPr>
        <p:spPr>
          <a:xfrm>
            <a:off x="66912" y="1621097"/>
            <a:ext cx="8280134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The levels of detail should be commensurate with the risk (i.e.; a graded approach)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RPP should be established and maintained for NORM facilities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The content of an RPP is based on components outlined in  GSR Part 3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Control measures should include; engineered, administrative controls and provide PPE necessary to ensure objective achieved</a:t>
            </a: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7688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60563D-F1BD-4C92-AA8A-5EF22420E9F2}"/>
              </a:ext>
            </a:extLst>
          </p:cNvPr>
          <p:cNvSpPr/>
          <p:nvPr/>
        </p:nvSpPr>
        <p:spPr>
          <a:xfrm>
            <a:off x="0" y="461395"/>
            <a:ext cx="3162650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38C6FC-3D57-4650-9DF1-ACB97130DF79}"/>
              </a:ext>
            </a:extLst>
          </p:cNvPr>
          <p:cNvSpPr txBox="1"/>
          <p:nvPr/>
        </p:nvSpPr>
        <p:spPr>
          <a:xfrm>
            <a:off x="1048623" y="1350628"/>
            <a:ext cx="6660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If you were thinking about a mine what might you think about for ventilation?</a:t>
            </a:r>
            <a:endParaRPr lang="en-GB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467468-228C-4CDE-908A-4010E7C65C68}"/>
              </a:ext>
            </a:extLst>
          </p:cNvPr>
          <p:cNvSpPr txBox="1">
            <a:spLocks noChangeArrowheads="1"/>
          </p:cNvSpPr>
          <p:nvPr/>
        </p:nvSpPr>
        <p:spPr>
          <a:xfrm>
            <a:off x="165491" y="2422073"/>
            <a:ext cx="8567448" cy="41666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250" indent="-419100">
              <a:buFont typeface="Wingdings" panose="05000000000000000000" pitchFamily="2" charset="2"/>
              <a:buChar char="§"/>
            </a:pPr>
            <a:r>
              <a:rPr lang="en-ZA" altLang="en-US" sz="2000" dirty="0">
                <a:latin typeface="Calibri" pitchFamily="34" charset="0"/>
              </a:rPr>
              <a:t>Ventilation systems are crucial in underground mines for the control of dust and/or radon</a:t>
            </a:r>
          </a:p>
          <a:p>
            <a:pPr marL="476250" indent="-419100">
              <a:buFont typeface="Wingdings" panose="05000000000000000000" pitchFamily="2" charset="2"/>
              <a:buChar char="§"/>
            </a:pPr>
            <a:r>
              <a:rPr lang="en-ZA" altLang="en-US" sz="2000" dirty="0">
                <a:latin typeface="Calibri" pitchFamily="34" charset="0"/>
              </a:rPr>
              <a:t>Design should be an integral part of mine planning/development</a:t>
            </a:r>
          </a:p>
          <a:p>
            <a:pPr marL="895350" lvl="1" indent="-381000"/>
            <a:r>
              <a:rPr lang="en-ZA" altLang="en-US" sz="1800" dirty="0">
                <a:latin typeface="Calibri" pitchFamily="34" charset="0"/>
              </a:rPr>
              <a:t>Where possible, radon </a:t>
            </a:r>
            <a:r>
              <a:rPr lang="en-ZA" altLang="en-US" sz="1800" dirty="0" err="1">
                <a:latin typeface="Calibri" pitchFamily="34" charset="0"/>
              </a:rPr>
              <a:t>buildup</a:t>
            </a:r>
            <a:r>
              <a:rPr lang="en-ZA" altLang="en-US" sz="1800" dirty="0">
                <a:latin typeface="Calibri" pitchFamily="34" charset="0"/>
              </a:rPr>
              <a:t> should be minimized by:</a:t>
            </a:r>
          </a:p>
          <a:p>
            <a:pPr marL="1257300" lvl="2" indent="-342900"/>
            <a:r>
              <a:rPr lang="en-ZA" altLang="en-US" sz="1600" dirty="0">
                <a:latin typeface="Calibri" pitchFamily="34" charset="0"/>
              </a:rPr>
              <a:t>Not passing fresh air through mined-out areas</a:t>
            </a:r>
          </a:p>
          <a:p>
            <a:pPr marL="1257300" lvl="2" indent="-342900"/>
            <a:r>
              <a:rPr lang="en-ZA" altLang="en-US" sz="1600" dirty="0">
                <a:latin typeface="Calibri" pitchFamily="34" charset="0"/>
              </a:rPr>
              <a:t>Achieving a ‘one pass’ system</a:t>
            </a:r>
          </a:p>
          <a:p>
            <a:pPr marL="895350" lvl="1" indent="-381000"/>
            <a:r>
              <a:rPr lang="en-ZA" altLang="en-US" sz="1800" dirty="0">
                <a:latin typeface="Calibri" pitchFamily="34" charset="0"/>
              </a:rPr>
              <a:t>Air velocities should not be so high as to resuspend dust</a:t>
            </a:r>
          </a:p>
          <a:p>
            <a:pPr marL="895350" lvl="1" indent="-381000"/>
            <a:r>
              <a:rPr lang="en-ZA" altLang="en-US" sz="1800" dirty="0">
                <a:latin typeface="Calibri" pitchFamily="34" charset="0"/>
              </a:rPr>
              <a:t>Air intakes and exhausts should be well separated</a:t>
            </a:r>
          </a:p>
          <a:p>
            <a:pPr marL="895350" lvl="1" indent="-381000"/>
            <a:r>
              <a:rPr lang="en-ZA" altLang="en-US" sz="1800" dirty="0">
                <a:latin typeface="Calibri" pitchFamily="34" charset="0"/>
              </a:rPr>
              <a:t>Primary ventilation should be operated continuously if possible</a:t>
            </a:r>
          </a:p>
          <a:p>
            <a:pPr marL="895350" lvl="1" indent="-381000"/>
            <a:r>
              <a:rPr lang="en-ZA" altLang="en-US" sz="1800" dirty="0">
                <a:latin typeface="Calibri" pitchFamily="34" charset="0"/>
              </a:rPr>
              <a:t>Access of workers to any non-ventilated areas should be prevented unless specially authorized and adequately protected</a:t>
            </a:r>
          </a:p>
          <a:p>
            <a:pPr marL="895350" lvl="1" indent="-381000"/>
            <a:r>
              <a:rPr lang="en-ZA" altLang="en-US" sz="1800" dirty="0">
                <a:latin typeface="Calibri" pitchFamily="34" charset="0"/>
              </a:rPr>
              <a:t>Fixed work stations in return airways should be avoided</a:t>
            </a:r>
          </a:p>
          <a:p>
            <a:pPr marL="1257300" lvl="2" indent="-342900"/>
            <a:r>
              <a:rPr lang="en-ZA" altLang="en-US" sz="1600" dirty="0">
                <a:latin typeface="Calibri" pitchFamily="34" charset="0"/>
              </a:rPr>
              <a:t>If this is not possible, provide operator booths with filtered air supply</a:t>
            </a:r>
          </a:p>
        </p:txBody>
      </p:sp>
    </p:spTree>
    <p:extLst>
      <p:ext uri="{BB962C8B-B14F-4D97-AF65-F5344CB8AC3E}">
        <p14:creationId xmlns:p14="http://schemas.microsoft.com/office/powerpoint/2010/main" val="368055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0BD02D-DE72-4A3D-A941-BD620C3A68B5}"/>
              </a:ext>
            </a:extLst>
          </p:cNvPr>
          <p:cNvSpPr/>
          <p:nvPr/>
        </p:nvSpPr>
        <p:spPr>
          <a:xfrm>
            <a:off x="0" y="461395"/>
            <a:ext cx="525150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Radiation Protection Perspectives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9FD2F44-93AF-46A0-BAD3-C235540249C1}"/>
              </a:ext>
            </a:extLst>
          </p:cNvPr>
          <p:cNvSpPr txBox="1">
            <a:spLocks noChangeArrowheads="1"/>
          </p:cNvSpPr>
          <p:nvPr/>
        </p:nvSpPr>
        <p:spPr>
          <a:xfrm>
            <a:off x="150802" y="1648259"/>
            <a:ext cx="7567069" cy="485740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ZA" altLang="en-US" sz="2600" dirty="0">
                <a:latin typeface="Calibri" pitchFamily="34" charset="0"/>
              </a:rPr>
              <a:t>Radiation protection is only one element in ensuring the overall health and safety of workers, the public, and protection of the environment</a:t>
            </a:r>
          </a:p>
          <a:p>
            <a:pPr>
              <a:lnSpc>
                <a:spcPct val="90000"/>
              </a:lnSpc>
            </a:pPr>
            <a:r>
              <a:rPr lang="en-ZA" altLang="en-US" sz="2600" dirty="0">
                <a:latin typeface="Calibri" pitchFamily="34" charset="0"/>
              </a:rPr>
              <a:t>The radiation protection programme (RPP) should be established in close cooperation with those responsible for other areas of protection and safety such as: Industrial hygiene, Industrial safety, Fire safety, Environmental protection etc.</a:t>
            </a:r>
          </a:p>
          <a:p>
            <a:pPr>
              <a:lnSpc>
                <a:spcPct val="90000"/>
              </a:lnSpc>
            </a:pPr>
            <a:r>
              <a:rPr lang="en-ZA" altLang="en-US" sz="2600" dirty="0">
                <a:latin typeface="Calibri" pitchFamily="34" charset="0"/>
              </a:rPr>
              <a:t>RPP should consider all radiation sources including natural radioactive sources.</a:t>
            </a:r>
            <a:endParaRPr lang="en-US" altLang="en-US" sz="2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18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83471F-DB99-4F25-BCEB-CE3075CF150C}"/>
              </a:ext>
            </a:extLst>
          </p:cNvPr>
          <p:cNvSpPr/>
          <p:nvPr/>
        </p:nvSpPr>
        <p:spPr>
          <a:xfrm>
            <a:off x="0" y="461395"/>
            <a:ext cx="409382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RPP – main components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C60DB7B-432A-4823-AB58-5B8D9DBD4E79}"/>
              </a:ext>
            </a:extLst>
          </p:cNvPr>
          <p:cNvSpPr txBox="1">
            <a:spLocks noChangeArrowheads="1"/>
          </p:cNvSpPr>
          <p:nvPr/>
        </p:nvSpPr>
        <p:spPr>
          <a:xfrm>
            <a:off x="323478" y="1584735"/>
            <a:ext cx="7075612" cy="47069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The RPP for a NORM industrial facility shall contain the following components: </a:t>
            </a:r>
          </a:p>
          <a:p>
            <a:pPr lvl="1"/>
            <a:endParaRPr lang="en-ZA" altLang="en-US" sz="2600" dirty="0">
              <a:latin typeface="Calibri" pitchFamily="34" charset="0"/>
            </a:endParaRPr>
          </a:p>
          <a:p>
            <a:pPr lvl="1"/>
            <a:r>
              <a:rPr lang="en-ZA" altLang="en-US" sz="2400" dirty="0">
                <a:latin typeface="Calibri" pitchFamily="34" charset="0"/>
              </a:rPr>
              <a:t>Management system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Assignment of responsibilities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Controlled and supervised areas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Local rules and supervision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Monitoring, recording and reporting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Education and training</a:t>
            </a:r>
          </a:p>
          <a:p>
            <a:pPr lvl="1"/>
            <a:r>
              <a:rPr lang="en-ZA" altLang="en-US" sz="2400" dirty="0">
                <a:latin typeface="Calibri" pitchFamily="34" charset="0"/>
              </a:rPr>
              <a:t>Health surveillance</a:t>
            </a:r>
          </a:p>
          <a:p>
            <a:endParaRPr lang="en-US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19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26ADEC5-72D3-4E51-B0F4-D86D233BC0BC}"/>
              </a:ext>
            </a:extLst>
          </p:cNvPr>
          <p:cNvSpPr/>
          <p:nvPr/>
        </p:nvSpPr>
        <p:spPr>
          <a:xfrm>
            <a:off x="0" y="461395"/>
            <a:ext cx="4093828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RPP – main components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59E7C87-0BBB-47A8-A9C6-CF76B94B7E49}"/>
              </a:ext>
            </a:extLst>
          </p:cNvPr>
          <p:cNvSpPr txBox="1">
            <a:spLocks noChangeArrowheads="1"/>
          </p:cNvSpPr>
          <p:nvPr/>
        </p:nvSpPr>
        <p:spPr>
          <a:xfrm>
            <a:off x="260661" y="1666758"/>
            <a:ext cx="7960550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The content of the RPP should be commensurate with the nature and extent of the risks:</a:t>
            </a:r>
          </a:p>
          <a:p>
            <a:pPr marL="876300" lvl="1" indent="-419100"/>
            <a:r>
              <a:rPr lang="en-ZA" altLang="en-US" sz="2400" dirty="0">
                <a:latin typeface="Calibri" pitchFamily="34" charset="0"/>
              </a:rPr>
              <a:t>Many NORM operations involve only low risks</a:t>
            </a:r>
          </a:p>
          <a:p>
            <a:pPr marL="876300" lvl="1" indent="-419100"/>
            <a:r>
              <a:rPr lang="en-ZA" altLang="en-US" sz="2400" dirty="0">
                <a:latin typeface="Calibri" pitchFamily="34" charset="0"/>
              </a:rPr>
              <a:t>There is no real prospect of a radiological emergency</a:t>
            </a:r>
          </a:p>
          <a:p>
            <a:pPr marL="876300" lvl="1" indent="-419100"/>
            <a:r>
              <a:rPr lang="en-ZA" altLang="en-US" sz="2400" dirty="0">
                <a:latin typeface="Calibri" pitchFamily="34" charset="0"/>
              </a:rPr>
              <a:t>It is essential to consider the effectiveness of other forms of regulation in minimizing radiological risks:</a:t>
            </a:r>
          </a:p>
          <a:p>
            <a:pPr marL="1295400" lvl="2" indent="-381000"/>
            <a:r>
              <a:rPr lang="en-ZA" altLang="en-US" sz="2000" dirty="0">
                <a:latin typeface="Calibri" pitchFamily="34" charset="0"/>
              </a:rPr>
              <a:t>OHS regulation</a:t>
            </a:r>
          </a:p>
          <a:p>
            <a:pPr marL="1295400" lvl="2" indent="-381000"/>
            <a:r>
              <a:rPr lang="en-ZA" altLang="en-US" sz="2000" dirty="0">
                <a:latin typeface="Calibri" pitchFamily="34" charset="0"/>
              </a:rPr>
              <a:t>Environmental protection regulation</a:t>
            </a:r>
          </a:p>
        </p:txBody>
      </p:sp>
    </p:spTree>
    <p:extLst>
      <p:ext uri="{BB962C8B-B14F-4D97-AF65-F5344CB8AC3E}">
        <p14:creationId xmlns:p14="http://schemas.microsoft.com/office/powerpoint/2010/main" val="2178127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D0D23A-1768-4218-BE5B-62B1BA1475F6}"/>
              </a:ext>
            </a:extLst>
          </p:cNvPr>
          <p:cNvSpPr/>
          <p:nvPr/>
        </p:nvSpPr>
        <p:spPr>
          <a:xfrm>
            <a:off x="0" y="461395"/>
            <a:ext cx="4806892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The hierarchy of control measures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ustomShape 2">
            <a:extLst>
              <a:ext uri="{FF2B5EF4-FFF2-40B4-BE49-F238E27FC236}">
                <a16:creationId xmlns:a16="http://schemas.microsoft.com/office/drawing/2014/main" id="{5A8AA362-6E19-44C2-B0E5-C89FE746FE24}"/>
              </a:ext>
            </a:extLst>
          </p:cNvPr>
          <p:cNvSpPr/>
          <p:nvPr/>
        </p:nvSpPr>
        <p:spPr>
          <a:xfrm>
            <a:off x="173255" y="1453700"/>
            <a:ext cx="3384370" cy="109947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txBody>
          <a:bodyPr lIns="90000" tIns="45000" rIns="90000" bIns="45000"/>
          <a:lstStyle/>
          <a:p>
            <a:pPr algn="ctr" fontAlgn="base">
              <a:spcBef>
                <a:spcPct val="0"/>
              </a:spcBef>
              <a:spcAft>
                <a:spcPts val="1200"/>
              </a:spcAft>
              <a:buClr>
                <a:srgbClr val="EAEAEA"/>
              </a:buClr>
            </a:pP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Engineered controls and design features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CustomShape 3">
            <a:extLst>
              <a:ext uri="{FF2B5EF4-FFF2-40B4-BE49-F238E27FC236}">
                <a16:creationId xmlns:a16="http://schemas.microsoft.com/office/drawing/2014/main" id="{18F34D01-2C53-4543-9681-F307374B4363}"/>
              </a:ext>
            </a:extLst>
          </p:cNvPr>
          <p:cNvSpPr/>
          <p:nvPr/>
        </p:nvSpPr>
        <p:spPr>
          <a:xfrm>
            <a:off x="6555086" y="6494954"/>
            <a:ext cx="347165" cy="292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2C7B307F-CEC0-44E1-8124-A1318233F71A}"/>
              </a:ext>
            </a:extLst>
          </p:cNvPr>
          <p:cNvSpPr/>
          <p:nvPr/>
        </p:nvSpPr>
        <p:spPr>
          <a:xfrm>
            <a:off x="173255" y="3469300"/>
            <a:ext cx="3384369" cy="977506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</a:ln>
        </p:spPr>
        <p:txBody>
          <a:bodyPr lIns="90000" tIns="45000" rIns="90000" bIns="45000"/>
          <a:lstStyle/>
          <a:p>
            <a:pPr algn="ctr" fontAlgn="base">
              <a:spcBef>
                <a:spcPct val="0"/>
              </a:spcBef>
              <a:spcAft>
                <a:spcPts val="1200"/>
              </a:spcAft>
              <a:buClr>
                <a:srgbClr val="EAEAEA"/>
              </a:buClr>
            </a:pP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Administrative controls (systems of work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A8F03AD2-1751-4BEC-9AD3-31B7A48721BA}"/>
              </a:ext>
            </a:extLst>
          </p:cNvPr>
          <p:cNvSpPr/>
          <p:nvPr/>
        </p:nvSpPr>
        <p:spPr>
          <a:xfrm>
            <a:off x="641304" y="5346195"/>
            <a:ext cx="2376264" cy="113006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txBody>
          <a:bodyPr lIns="90000" tIns="45000" rIns="90000" bIns="45000"/>
          <a:lstStyle/>
          <a:p>
            <a:pPr algn="ctr" fontAlgn="base">
              <a:spcBef>
                <a:spcPct val="0"/>
              </a:spcBef>
              <a:spcAft>
                <a:spcPts val="1200"/>
              </a:spcAft>
              <a:buClr>
                <a:srgbClr val="EAEAEA"/>
              </a:buClr>
            </a:pP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Personal Protective Equipment (PPE)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60687B-6F84-42D1-B523-6CBF69F9132A}"/>
              </a:ext>
            </a:extLst>
          </p:cNvPr>
          <p:cNvSpPr txBox="1"/>
          <p:nvPr/>
        </p:nvSpPr>
        <p:spPr>
          <a:xfrm>
            <a:off x="3899665" y="1394600"/>
            <a:ext cx="499632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2300" b="1" i="1" dirty="0">
                <a:solidFill>
                  <a:srgbClr val="000000"/>
                </a:solidFill>
                <a:latin typeface="Calibri" panose="020F0502020204030204" pitchFamily="34" charset="0"/>
              </a:rPr>
              <a:t>Use these first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300" i="1" dirty="0">
                <a:solidFill>
                  <a:srgbClr val="000000"/>
                </a:solidFill>
                <a:latin typeface="Calibri" panose="020F0502020204030204" pitchFamily="34" charset="0"/>
              </a:rPr>
              <a:t>Containment, ventilation, design for ease of decontamination (and shielding)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95621F-776D-4656-84D5-F91A046C9D17}"/>
              </a:ext>
            </a:extLst>
          </p:cNvPr>
          <p:cNvSpPr txBox="1"/>
          <p:nvPr/>
        </p:nvSpPr>
        <p:spPr>
          <a:xfrm>
            <a:off x="3953674" y="3338810"/>
            <a:ext cx="49963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2200" i="1" dirty="0">
                <a:solidFill>
                  <a:srgbClr val="000000"/>
                </a:solidFill>
                <a:latin typeface="Calibri" panose="020F0502020204030204" pitchFamily="34" charset="0"/>
              </a:rPr>
              <a:t>Where use of engineered controls is not sufficient alone to restrict exposures, consider admin controls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B36CA6-8B68-4871-B87D-D10DB840324E}"/>
              </a:ext>
            </a:extLst>
          </p:cNvPr>
          <p:cNvSpPr txBox="1"/>
          <p:nvPr/>
        </p:nvSpPr>
        <p:spPr>
          <a:xfrm>
            <a:off x="3899666" y="4941857"/>
            <a:ext cx="51096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GB" sz="2200" i="1" dirty="0">
                <a:solidFill>
                  <a:srgbClr val="000000"/>
                </a:solidFill>
                <a:latin typeface="Calibri" panose="020F0502020204030204" pitchFamily="34" charset="0"/>
              </a:rPr>
              <a:t>Use when engineered controls and admin controls are not sufficient to provide adequate protection</a:t>
            </a:r>
          </a:p>
        </p:txBody>
      </p:sp>
      <p:cxnSp>
        <p:nvCxnSpPr>
          <p:cNvPr id="10" name="Straight Arrow Connector 10">
            <a:extLst>
              <a:ext uri="{FF2B5EF4-FFF2-40B4-BE49-F238E27FC236}">
                <a16:creationId xmlns:a16="http://schemas.microsoft.com/office/drawing/2014/main" id="{88945A56-4931-48DF-AE5E-8134252B0573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1865440" y="4446806"/>
            <a:ext cx="17199" cy="85854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9CAD3B-1370-4EEE-98F3-617FDAAD3DE3}"/>
              </a:ext>
            </a:extLst>
          </p:cNvPr>
          <p:cNvCxnSpPr>
            <a:cxnSpLocks/>
          </p:cNvCxnSpPr>
          <p:nvPr/>
        </p:nvCxnSpPr>
        <p:spPr>
          <a:xfrm>
            <a:off x="1829436" y="2546722"/>
            <a:ext cx="17199" cy="85854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005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3190FA-6AEB-4D31-A195-B1D4FB0BF415}"/>
              </a:ext>
            </a:extLst>
          </p:cNvPr>
          <p:cNvSpPr/>
          <p:nvPr/>
        </p:nvSpPr>
        <p:spPr>
          <a:xfrm>
            <a:off x="0" y="461395"/>
            <a:ext cx="4269996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Control of exposure - Gamma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0D51FB2-2535-4FF6-B845-8B3D1D45B491}"/>
              </a:ext>
            </a:extLst>
          </p:cNvPr>
          <p:cNvSpPr txBox="1">
            <a:spLocks noChangeArrowheads="1"/>
          </p:cNvSpPr>
          <p:nvPr/>
        </p:nvSpPr>
        <p:spPr>
          <a:xfrm>
            <a:off x="421798" y="1291906"/>
            <a:ext cx="8300404" cy="51047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ZA" altLang="en-US" sz="2600" dirty="0">
              <a:latin typeface="Calibri" pitchFamily="34" charset="0"/>
            </a:endParaRPr>
          </a:p>
          <a:p>
            <a:pPr marL="514350" indent="-457200"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Time, distance and shielding</a:t>
            </a:r>
          </a:p>
          <a:p>
            <a:pPr marL="514350" indent="-457200">
              <a:buFont typeface="Wingdings" panose="05000000000000000000" pitchFamily="2" charset="2"/>
              <a:buChar char="§"/>
            </a:pPr>
            <a:r>
              <a:rPr lang="en-ZA" altLang="en-US" sz="2600" dirty="0">
                <a:latin typeface="Calibri" pitchFamily="34" charset="0"/>
              </a:rPr>
              <a:t>Control measures are usually only required for high activity NORM:</a:t>
            </a:r>
          </a:p>
          <a:p>
            <a:pPr marL="895350" lvl="1" indent="-381000"/>
            <a:endParaRPr lang="en-ZA" altLang="en-US" sz="800" dirty="0">
              <a:latin typeface="Calibri" pitchFamily="34" charset="0"/>
            </a:endParaRPr>
          </a:p>
          <a:p>
            <a:pPr marL="895350" lvl="1" indent="-381000"/>
            <a:r>
              <a:rPr lang="en-ZA" altLang="en-US" sz="2400" dirty="0">
                <a:latin typeface="Calibri" pitchFamily="34" charset="0"/>
              </a:rPr>
              <a:t>Facility design with respect to bulk material</a:t>
            </a:r>
          </a:p>
          <a:p>
            <a:pPr marL="1257300" lvl="2" indent="-342900"/>
            <a:r>
              <a:rPr lang="en-ZA" altLang="en-US" sz="1800" dirty="0">
                <a:latin typeface="Calibri" pitchFamily="34" charset="0"/>
              </a:rPr>
              <a:t>Distance (dedicated storage areas)</a:t>
            </a:r>
          </a:p>
          <a:p>
            <a:pPr marL="1257300" lvl="2" indent="-342900"/>
            <a:r>
              <a:rPr lang="en-ZA" altLang="en-US" sz="1800" dirty="0">
                <a:latin typeface="Calibri" pitchFamily="34" charset="0"/>
              </a:rPr>
              <a:t>Shielding (walls, stockpiles of low activity material)</a:t>
            </a:r>
          </a:p>
          <a:p>
            <a:pPr marL="895350" lvl="1" indent="-381000"/>
            <a:endParaRPr lang="en-ZA" altLang="en-US" sz="800" dirty="0">
              <a:latin typeface="Calibri" pitchFamily="34" charset="0"/>
            </a:endParaRPr>
          </a:p>
          <a:p>
            <a:pPr marL="857250" lvl="1" indent="-342900"/>
            <a:r>
              <a:rPr lang="en-ZA" altLang="en-US" sz="2200" dirty="0">
                <a:latin typeface="Calibri" pitchFamily="34" charset="0"/>
              </a:rPr>
              <a:t>Rules and working procedures</a:t>
            </a:r>
          </a:p>
          <a:p>
            <a:pPr marL="1257300" lvl="2" indent="-342900"/>
            <a:r>
              <a:rPr lang="en-ZA" altLang="en-US" sz="1800" dirty="0">
                <a:latin typeface="Calibri" pitchFamily="34" charset="0"/>
              </a:rPr>
              <a:t>Exposure times</a:t>
            </a:r>
          </a:p>
          <a:p>
            <a:pPr marL="857250" lvl="1" indent="-342900"/>
            <a:r>
              <a:rPr lang="en-ZA" altLang="en-US" sz="2200" dirty="0">
                <a:latin typeface="Calibri" pitchFamily="34" charset="0"/>
              </a:rPr>
              <a:t>Warning signs, physical barriers</a:t>
            </a:r>
          </a:p>
          <a:p>
            <a:pPr marL="857250" lvl="1" indent="-342900"/>
            <a:r>
              <a:rPr lang="en-ZA" altLang="en-US" sz="2200" dirty="0">
                <a:latin typeface="Calibri" pitchFamily="34" charset="0"/>
              </a:rPr>
              <a:t>Training and awareness</a:t>
            </a:r>
          </a:p>
        </p:txBody>
      </p:sp>
    </p:spTree>
    <p:extLst>
      <p:ext uri="{BB962C8B-B14F-4D97-AF65-F5344CB8AC3E}">
        <p14:creationId xmlns:p14="http://schemas.microsoft.com/office/powerpoint/2010/main" val="2740958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9697A3-6EF2-47E3-BFE4-99F059EBB755}"/>
              </a:ext>
            </a:extLst>
          </p:cNvPr>
          <p:cNvSpPr/>
          <p:nvPr/>
        </p:nvSpPr>
        <p:spPr>
          <a:xfrm>
            <a:off x="0" y="461395"/>
            <a:ext cx="4269996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Control of exposure - Dust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B98EFD1-0100-4CF0-88EE-1B7EB176686A}"/>
              </a:ext>
            </a:extLst>
          </p:cNvPr>
          <p:cNvSpPr txBox="1">
            <a:spLocks noChangeArrowheads="1"/>
          </p:cNvSpPr>
          <p:nvPr/>
        </p:nvSpPr>
        <p:spPr>
          <a:xfrm>
            <a:off x="207436" y="1549313"/>
            <a:ext cx="7208433" cy="49688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250" indent="-419100"/>
            <a:r>
              <a:rPr lang="en-ZA" altLang="en-US" sz="2600" dirty="0">
                <a:latin typeface="Calibri" pitchFamily="34" charset="0"/>
              </a:rPr>
              <a:t>Complete containment of material in NORM industrial facilities is often impractical, especially where large quantities involved</a:t>
            </a:r>
          </a:p>
          <a:p>
            <a:pPr marL="476250" indent="-419100"/>
            <a:r>
              <a:rPr lang="en-ZA" altLang="en-US" sz="2600" dirty="0">
                <a:latin typeface="Calibri" pitchFamily="34" charset="0"/>
              </a:rPr>
              <a:t>Spills and spread of materials to other areas are often of no radiological significance unless activity concentrations are high</a:t>
            </a:r>
          </a:p>
          <a:p>
            <a:pPr marL="476250" indent="-419100"/>
            <a:r>
              <a:rPr lang="en-ZA" altLang="en-US" sz="2600" dirty="0">
                <a:latin typeface="Calibri" pitchFamily="34" charset="0"/>
              </a:rPr>
              <a:t>Workplace ventilation (dust may already be controlled by OHS regulation for non-radiological reasons)</a:t>
            </a:r>
          </a:p>
        </p:txBody>
      </p:sp>
    </p:spTree>
    <p:extLst>
      <p:ext uri="{BB962C8B-B14F-4D97-AF65-F5344CB8AC3E}">
        <p14:creationId xmlns:p14="http://schemas.microsoft.com/office/powerpoint/2010/main" val="908159084"/>
      </p:ext>
    </p:extLst>
  </p:cSld>
  <p:clrMapOvr>
    <a:masterClrMapping/>
  </p:clrMapOvr>
</p:sld>
</file>

<file path=ppt/theme/theme1.xml><?xml version="1.0" encoding="utf-8"?>
<a:theme xmlns:a="http://schemas.openxmlformats.org/drawingml/2006/main" name="IAEA_Presentation_templ_1[1]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IAEA_Presentation_templ_1[1]</Template>
  <TotalTime>48</TotalTime>
  <Words>2353</Words>
  <Application>Microsoft Office PowerPoint</Application>
  <PresentationFormat>On-screen Show (4:3)</PresentationFormat>
  <Paragraphs>285</Paragraphs>
  <Slides>36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ＭＳ Ｐゴシック</vt:lpstr>
      <vt:lpstr>Arial</vt:lpstr>
      <vt:lpstr>Arial </vt:lpstr>
      <vt:lpstr>Calibri</vt:lpstr>
      <vt:lpstr>Courier New</vt:lpstr>
      <vt:lpstr>Times New Roman</vt:lpstr>
      <vt:lpstr>Wingdings</vt:lpstr>
      <vt:lpstr>IAEA_Presentation_templ_1[1]</vt:lpstr>
      <vt:lpstr>Radiation Protection Programme (RPP)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Protection Programme (RPP)</dc:title>
  <dc:creator>TADIC, Dejana</dc:creator>
  <cp:lastModifiedBy>TADIC, Dejana</cp:lastModifiedBy>
  <cp:revision>7</cp:revision>
  <dcterms:created xsi:type="dcterms:W3CDTF">2019-05-08T10:47:58Z</dcterms:created>
  <dcterms:modified xsi:type="dcterms:W3CDTF">2019-05-08T14:26:45Z</dcterms:modified>
</cp:coreProperties>
</file>