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660"/>
  </p:normalViewPr>
  <p:slideViewPr>
    <p:cSldViewPr snapToGrid="0">
      <p:cViewPr varScale="1">
        <p:scale>
          <a:sx n="108" d="100"/>
          <a:sy n="108" d="100"/>
        </p:scale>
        <p:origin x="156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3D117-AC5B-46E0-8BA1-2244AB2BD6DC}" type="datetimeFigureOut">
              <a:rPr lang="en-GB" smtClean="0"/>
              <a:t>2019-05-08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FC05F2-4045-4AC2-9E99-39A4263D9520}" type="slidenum">
              <a:rPr lang="en-GB" smtClean="0"/>
              <a:t>‹#›</a:t>
            </a:fld>
            <a:endParaRPr lang="en-GB"/>
          </a:p>
        </p:txBody>
      </p:sp>
    </p:spTree>
    <p:extLst>
      <p:ext uri="{BB962C8B-B14F-4D97-AF65-F5344CB8AC3E}">
        <p14:creationId xmlns:p14="http://schemas.microsoft.com/office/powerpoint/2010/main" val="571169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altLang="en-US" dirty="0"/>
              <a:t>Radon is an inert gas that is naturally radioactive. Its most common isotope, </a:t>
            </a:r>
            <a:r>
              <a:rPr lang="en-ZA" altLang="en-US" baseline="30000" dirty="0"/>
              <a:t>222</a:t>
            </a:r>
            <a:r>
              <a:rPr lang="en-ZA" altLang="en-US" dirty="0"/>
              <a:t>Rn, is one of the decay progeny of </a:t>
            </a:r>
            <a:r>
              <a:rPr lang="en-ZA" altLang="en-US" baseline="30000" dirty="0"/>
              <a:t>238</a:t>
            </a:r>
            <a:r>
              <a:rPr lang="en-ZA" altLang="en-US" dirty="0"/>
              <a:t>U and is produced by the decay of </a:t>
            </a:r>
            <a:r>
              <a:rPr lang="en-ZA" altLang="en-US" baseline="30000" dirty="0"/>
              <a:t>226</a:t>
            </a:r>
            <a:r>
              <a:rPr lang="en-ZA" altLang="en-US" dirty="0"/>
              <a:t>Ra. The radioactive decay of </a:t>
            </a:r>
            <a:r>
              <a:rPr lang="en-ZA" altLang="en-US" baseline="30000" dirty="0"/>
              <a:t>222</a:t>
            </a:r>
            <a:r>
              <a:rPr lang="en-ZA" altLang="en-US" dirty="0"/>
              <a:t>Rn with a half-life of 3.8235 d generates decay progeny that also have short half-lives: </a:t>
            </a:r>
            <a:r>
              <a:rPr lang="en-ZA" altLang="en-US" baseline="30000" dirty="0"/>
              <a:t>218</a:t>
            </a:r>
            <a:r>
              <a:rPr lang="en-ZA" altLang="en-US" dirty="0"/>
              <a:t>Po, </a:t>
            </a:r>
            <a:r>
              <a:rPr lang="en-ZA" altLang="en-US" baseline="30000" dirty="0"/>
              <a:t>214</a:t>
            </a:r>
            <a:r>
              <a:rPr lang="en-ZA" altLang="en-US" dirty="0"/>
              <a:t>Pb, </a:t>
            </a:r>
            <a:r>
              <a:rPr lang="en-ZA" altLang="en-US" baseline="30000" dirty="0"/>
              <a:t>214</a:t>
            </a:r>
            <a:r>
              <a:rPr lang="en-ZA" altLang="en-US" dirty="0"/>
              <a:t>Bi and </a:t>
            </a:r>
            <a:r>
              <a:rPr lang="en-ZA" altLang="en-US" baseline="30000" dirty="0"/>
              <a:t>214</a:t>
            </a:r>
            <a:r>
              <a:rPr lang="en-ZA" altLang="en-US" dirty="0"/>
              <a:t>Po.</a:t>
            </a:r>
          </a:p>
          <a:p>
            <a:r>
              <a:rPr lang="en-ZA" altLang="en-US" dirty="0"/>
              <a:t>The natural presence of uranium in normal rocks and soil results in the production of </a:t>
            </a:r>
            <a:r>
              <a:rPr lang="en-ZA" altLang="en-US" baseline="30000" dirty="0"/>
              <a:t>222</a:t>
            </a:r>
            <a:r>
              <a:rPr lang="en-ZA" altLang="en-US" dirty="0"/>
              <a:t>Rn, some of which escapes to the air and some of which dissolves in groundwater. Exposure of individuals to </a:t>
            </a:r>
            <a:r>
              <a:rPr lang="en-ZA" altLang="en-US" baseline="30000" dirty="0"/>
              <a:t>222</a:t>
            </a:r>
            <a:r>
              <a:rPr lang="en-ZA" altLang="en-US" dirty="0"/>
              <a:t>Rn and its decay progeny occurs mainly by breathing air, resulting in a dose to the lung and an increased risk of lung cancer. Exposure from ingestion via the groundwater pathway is generally small in comparison.</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a:t>
            </a:fld>
            <a:endParaRPr lang="en-GB"/>
          </a:p>
        </p:txBody>
      </p:sp>
    </p:spTree>
    <p:extLst>
      <p:ext uri="{BB962C8B-B14F-4D97-AF65-F5344CB8AC3E}">
        <p14:creationId xmlns:p14="http://schemas.microsoft.com/office/powerpoint/2010/main" val="3844813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There is an alternative way of referring to the concentration of </a:t>
            </a:r>
            <a:r>
              <a:rPr lang="en-ZA" altLang="en-US" baseline="30000" dirty="0"/>
              <a:t>222</a:t>
            </a:r>
            <a:r>
              <a:rPr lang="en-ZA" altLang="en-US" dirty="0"/>
              <a:t>Rn progeny in air. If the </a:t>
            </a:r>
            <a:r>
              <a:rPr lang="en-ZA" altLang="en-US" baseline="30000" dirty="0"/>
              <a:t>222</a:t>
            </a:r>
            <a:r>
              <a:rPr lang="en-ZA" altLang="en-US" dirty="0"/>
              <a:t>Rn gas concentration (in </a:t>
            </a:r>
            <a:r>
              <a:rPr lang="en-ZA" altLang="en-US" dirty="0" err="1"/>
              <a:t>Bq</a:t>
            </a:r>
            <a:r>
              <a:rPr lang="en-ZA" altLang="en-US" dirty="0"/>
              <a:t>/m</a:t>
            </a:r>
            <a:r>
              <a:rPr lang="en-ZA" altLang="en-US" baseline="30000" dirty="0"/>
              <a:t>3</a:t>
            </a:r>
            <a:r>
              <a:rPr lang="en-ZA" altLang="en-US" dirty="0"/>
              <a:t>) is multiplied by the equilibrium factor </a:t>
            </a:r>
            <a:r>
              <a:rPr lang="en-ZA" altLang="en-US" i="1" dirty="0"/>
              <a:t>F</a:t>
            </a:r>
            <a:r>
              <a:rPr lang="en-ZA" altLang="en-US" dirty="0"/>
              <a:t>, the resulting quantity is called the ‘equilibrium equivalent concentration’ (EEC) of the </a:t>
            </a:r>
            <a:r>
              <a:rPr lang="en-ZA" altLang="en-US" baseline="30000" dirty="0"/>
              <a:t>222</a:t>
            </a:r>
            <a:r>
              <a:rPr lang="en-ZA" altLang="en-US" dirty="0"/>
              <a:t>Rn parent (expressed also in units of </a:t>
            </a:r>
            <a:r>
              <a:rPr lang="en-ZA" altLang="en-US" dirty="0" err="1"/>
              <a:t>Bq</a:t>
            </a:r>
            <a:r>
              <a:rPr lang="en-ZA" altLang="en-US" dirty="0"/>
              <a:t>/m</a:t>
            </a:r>
            <a:r>
              <a:rPr lang="en-ZA" altLang="en-US" baseline="30000" dirty="0"/>
              <a:t>3</a:t>
            </a:r>
            <a:r>
              <a:rPr lang="en-ZA" altLang="en-US" dirty="0"/>
              <a:t>). The EEC can be regarded as the concentration of </a:t>
            </a:r>
            <a:r>
              <a:rPr lang="en-ZA" altLang="en-US" baseline="30000" dirty="0"/>
              <a:t>222</a:t>
            </a:r>
            <a:r>
              <a:rPr lang="en-ZA" altLang="en-US" dirty="0"/>
              <a:t>Rn in equilibrium with its progeny that would give the same potential alpha energy concentration as the actual non-equilibrium mixture. The equation gives the numerical relationship between the PAEC and the EEC.</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18</a:t>
            </a:fld>
            <a:endParaRPr lang="en-GB"/>
          </a:p>
        </p:txBody>
      </p:sp>
    </p:spTree>
    <p:extLst>
      <p:ext uri="{BB962C8B-B14F-4D97-AF65-F5344CB8AC3E}">
        <p14:creationId xmlns:p14="http://schemas.microsoft.com/office/powerpoint/2010/main" val="1215453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There is an alternative way of referring to the concentration of </a:t>
            </a:r>
            <a:r>
              <a:rPr lang="en-ZA" altLang="en-US" baseline="30000" dirty="0"/>
              <a:t>222</a:t>
            </a:r>
            <a:r>
              <a:rPr lang="en-ZA" altLang="en-US" dirty="0"/>
              <a:t>Rn progeny in air. If the </a:t>
            </a:r>
            <a:r>
              <a:rPr lang="en-ZA" altLang="en-US" baseline="30000" dirty="0"/>
              <a:t>222</a:t>
            </a:r>
            <a:r>
              <a:rPr lang="en-ZA" altLang="en-US" dirty="0"/>
              <a:t>Rn gas concentration (in </a:t>
            </a:r>
            <a:r>
              <a:rPr lang="en-ZA" altLang="en-US" dirty="0" err="1"/>
              <a:t>Bq</a:t>
            </a:r>
            <a:r>
              <a:rPr lang="en-ZA" altLang="en-US" dirty="0"/>
              <a:t>/m</a:t>
            </a:r>
            <a:r>
              <a:rPr lang="en-ZA" altLang="en-US" baseline="30000" dirty="0"/>
              <a:t>3</a:t>
            </a:r>
            <a:r>
              <a:rPr lang="en-ZA" altLang="en-US" dirty="0"/>
              <a:t>) is multiplied by the equilibrium factor </a:t>
            </a:r>
            <a:r>
              <a:rPr lang="en-ZA" altLang="en-US" i="1" dirty="0"/>
              <a:t>F</a:t>
            </a:r>
            <a:r>
              <a:rPr lang="en-ZA" altLang="en-US" dirty="0"/>
              <a:t>, the resulting quantity is called the ‘equilibrium equivalent concentration’ (EEC) of the </a:t>
            </a:r>
            <a:r>
              <a:rPr lang="en-ZA" altLang="en-US" baseline="30000" dirty="0"/>
              <a:t>222</a:t>
            </a:r>
            <a:r>
              <a:rPr lang="en-ZA" altLang="en-US" dirty="0"/>
              <a:t>Rn parent (expressed also in units of </a:t>
            </a:r>
            <a:r>
              <a:rPr lang="en-ZA" altLang="en-US" dirty="0" err="1"/>
              <a:t>Bq</a:t>
            </a:r>
            <a:r>
              <a:rPr lang="en-ZA" altLang="en-US" dirty="0"/>
              <a:t>/m</a:t>
            </a:r>
            <a:r>
              <a:rPr lang="en-ZA" altLang="en-US" baseline="30000" dirty="0"/>
              <a:t>3</a:t>
            </a:r>
            <a:r>
              <a:rPr lang="en-ZA" altLang="en-US" dirty="0"/>
              <a:t>). The EEC can be regarded as the concentration of </a:t>
            </a:r>
            <a:r>
              <a:rPr lang="en-ZA" altLang="en-US" baseline="30000" dirty="0"/>
              <a:t>222</a:t>
            </a:r>
            <a:r>
              <a:rPr lang="en-ZA" altLang="en-US" dirty="0"/>
              <a:t>Rn in equilibrium with its progeny that would give the same potential alpha energy concentration as the actual non-equilibrium mixture. The equation gives the numerical relationship between the PAEC and the EEC.</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19</a:t>
            </a:fld>
            <a:endParaRPr lang="en-GB"/>
          </a:p>
        </p:txBody>
      </p:sp>
    </p:spTree>
    <p:extLst>
      <p:ext uri="{BB962C8B-B14F-4D97-AF65-F5344CB8AC3E}">
        <p14:creationId xmlns:p14="http://schemas.microsoft.com/office/powerpoint/2010/main" val="1560456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In many situations involving exposure to </a:t>
            </a:r>
            <a:r>
              <a:rPr lang="en-ZA" altLang="en-US" baseline="30000" dirty="0"/>
              <a:t>222</a:t>
            </a:r>
            <a:r>
              <a:rPr lang="en-ZA" altLang="en-US" dirty="0"/>
              <a:t>Rn progeny, the measurement process can be simplified considerably by using the </a:t>
            </a:r>
            <a:r>
              <a:rPr lang="en-ZA" altLang="en-US" baseline="30000" dirty="0"/>
              <a:t>222</a:t>
            </a:r>
            <a:r>
              <a:rPr lang="en-ZA" altLang="en-US" dirty="0"/>
              <a:t>Rn gas concentration in air (in units of </a:t>
            </a:r>
            <a:r>
              <a:rPr lang="en-ZA" altLang="en-US" dirty="0" err="1"/>
              <a:t>Bq</a:t>
            </a:r>
            <a:r>
              <a:rPr lang="en-ZA" altLang="en-US" dirty="0"/>
              <a:t>/m</a:t>
            </a:r>
            <a:r>
              <a:rPr lang="en-ZA" altLang="en-US" baseline="30000" dirty="0"/>
              <a:t>3</a:t>
            </a:r>
            <a:r>
              <a:rPr lang="en-ZA" altLang="en-US" dirty="0"/>
              <a:t>) as a surrogate for potential alpha energy. For instance, measurements in a large number of buildings over an extended time period are best made using passive track-etch devices that detect </a:t>
            </a:r>
            <a:r>
              <a:rPr lang="en-ZA" altLang="en-US" baseline="30000" dirty="0"/>
              <a:t>222</a:t>
            </a:r>
            <a:r>
              <a:rPr lang="en-ZA" altLang="en-US" dirty="0"/>
              <a:t>Rn. Such devices are small, simple, robust and inexpensive. When adopting this approach, an appropriate value for the equilibrium factor,</a:t>
            </a:r>
            <a:r>
              <a:rPr lang="en-ZA" altLang="en-US" i="1" dirty="0"/>
              <a:t> F</a:t>
            </a:r>
            <a:r>
              <a:rPr lang="en-ZA" altLang="en-US" dirty="0"/>
              <a:t>, has to be assumed. The use of a default value of 0.4 is usually adequate for this purpose. It has been found that most values of </a:t>
            </a:r>
            <a:r>
              <a:rPr lang="en-ZA" altLang="en-US" i="1" dirty="0"/>
              <a:t>F</a:t>
            </a:r>
            <a:r>
              <a:rPr lang="en-ZA" altLang="en-US" dirty="0"/>
              <a:t> in indoor air are within 30% of this value. </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20</a:t>
            </a:fld>
            <a:endParaRPr lang="en-GB"/>
          </a:p>
        </p:txBody>
      </p:sp>
    </p:spTree>
    <p:extLst>
      <p:ext uri="{BB962C8B-B14F-4D97-AF65-F5344CB8AC3E}">
        <p14:creationId xmlns:p14="http://schemas.microsoft.com/office/powerpoint/2010/main" val="227868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Lecture notes</a:t>
            </a:r>
            <a:r>
              <a:rPr lang="en-GB" altLang="en-US" dirty="0"/>
              <a:t> </a:t>
            </a:r>
          </a:p>
          <a:p>
            <a:pPr algn="just" eaLnBrk="1" hangingPunct="1"/>
            <a:r>
              <a:rPr lang="en-GB" altLang="en-US" dirty="0"/>
              <a:t>A wide variety of gas and progeny measurement methods is available. Since the gas and progeny concentrations can fluctuate significantly over time, integrated long term measurements are the preferred method of monitoring.</a:t>
            </a:r>
          </a:p>
          <a:p>
            <a:pPr algn="just" eaLnBrk="1" hangingPunct="1"/>
            <a:endParaRPr lang="en-GB" altLang="en-US" dirty="0"/>
          </a:p>
          <a:p>
            <a:pPr algn="just" eaLnBrk="1" hangingPunct="1"/>
            <a:r>
              <a:rPr lang="en-GB" altLang="en-US" dirty="0"/>
              <a:t>Radon measurements may be used to estimate progeny exposures if an equilibrium factor (F) is assumed. Alternatively, for control purposes, measurements of radon combined with measurements of radon progeny may be useful in determining equilibrium factors and deriving information on the age of the air at particular locations for control purposes e.g. to detect the leakage of radon from worked out areas.</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21</a:t>
            </a:fld>
            <a:endParaRPr lang="en-GB"/>
          </a:p>
        </p:txBody>
      </p:sp>
    </p:spTree>
    <p:extLst>
      <p:ext uri="{BB962C8B-B14F-4D97-AF65-F5344CB8AC3E}">
        <p14:creationId xmlns:p14="http://schemas.microsoft.com/office/powerpoint/2010/main" val="2824940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 axis is log </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22</a:t>
            </a:fld>
            <a:endParaRPr lang="en-GB"/>
          </a:p>
        </p:txBody>
      </p:sp>
    </p:spTree>
    <p:extLst>
      <p:ext uri="{BB962C8B-B14F-4D97-AF65-F5344CB8AC3E}">
        <p14:creationId xmlns:p14="http://schemas.microsoft.com/office/powerpoint/2010/main" val="299167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en-US" altLang="en-US" b="1" dirty="0"/>
              <a:t>Lecture notes</a:t>
            </a:r>
            <a:r>
              <a:rPr lang="en-GB" altLang="en-US" dirty="0"/>
              <a:t> </a:t>
            </a:r>
          </a:p>
          <a:p>
            <a:pPr algn="just" eaLnBrk="1" hangingPunct="1"/>
            <a:endParaRPr lang="en-GB" altLang="en-US" dirty="0"/>
          </a:p>
          <a:p>
            <a:pPr algn="just" eaLnBrk="1" hangingPunct="1"/>
            <a:r>
              <a:rPr lang="en-GB" altLang="en-US" dirty="0"/>
              <a:t>Workplace monitoring of radon progeny concentrations generally involves active air sampling in which a known volume of air is drawn through a filter. Alpha and/or beta activity on the filter is counted during and/or after sampling. Some methods determine gross activities, while others determine the individual radon progeny concentrations. For gross alpha counting, the detection is often done simply with a scintillator disc mounted on a photomultiplier tube and placed a short distance from the filter at atmospheric pressure. Alpha spectroscopy can be used to determine the activity of individual radon progeny.</a:t>
            </a:r>
          </a:p>
          <a:p>
            <a:pPr algn="just" eaLnBrk="1" hangingPunct="1"/>
            <a:endParaRPr lang="en-GB" altLang="en-US" dirty="0"/>
          </a:p>
          <a:p>
            <a:pPr algn="just" eaLnBrk="1" hangingPunct="1"/>
            <a:r>
              <a:rPr lang="en-GB" altLang="en-US" dirty="0"/>
              <a:t>The sample durations can vary from 5 minutes (grab samples) up to several days depending on the method and type of instrument.</a:t>
            </a:r>
          </a:p>
          <a:p>
            <a:pPr algn="just" eaLnBrk="1" hangingPunct="1"/>
            <a:endParaRPr lang="en-GB" altLang="en-US" dirty="0"/>
          </a:p>
          <a:p>
            <a:pPr algn="just" eaLnBrk="1" hangingPunct="1"/>
            <a:endParaRPr lang="en-GB" altLang="en-US" dirty="0"/>
          </a:p>
          <a:p>
            <a:pPr algn="just" eaLnBrk="1" hangingPunct="1"/>
            <a:endParaRPr lang="en-GB" altLang="en-US" dirty="0"/>
          </a:p>
          <a:p>
            <a:pPr algn="just" eaLnBrk="1" hangingPunct="1"/>
            <a:endParaRPr lang="en-GB" altLang="en-US" dirty="0"/>
          </a:p>
          <a:p>
            <a:pPr algn="just" eaLnBrk="1" hangingPunct="1"/>
            <a:r>
              <a:rPr lang="en-US" altLang="en-US" b="1" dirty="0"/>
              <a:t>Instructions for the lecturer/trainer</a:t>
            </a:r>
          </a:p>
          <a:p>
            <a:pPr algn="just" eaLnBrk="1" hangingPunct="1"/>
            <a:r>
              <a:rPr lang="en-US" altLang="en-US" dirty="0"/>
              <a:t>Stress the importance of selecting the optimal method. Continuous measurements (i.e. full shift) are preferred.</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27</a:t>
            </a:fld>
            <a:endParaRPr lang="en-GB"/>
          </a:p>
        </p:txBody>
      </p:sp>
    </p:spTree>
    <p:extLst>
      <p:ext uri="{BB962C8B-B14F-4D97-AF65-F5344CB8AC3E}">
        <p14:creationId xmlns:p14="http://schemas.microsoft.com/office/powerpoint/2010/main" val="948762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Lecture notes</a:t>
            </a:r>
            <a:r>
              <a:rPr lang="en-GB" altLang="en-US" dirty="0"/>
              <a:t> </a:t>
            </a:r>
          </a:p>
          <a:p>
            <a:pPr eaLnBrk="1" hangingPunct="1"/>
            <a:endParaRPr lang="en-GB" altLang="en-US" i="1" dirty="0"/>
          </a:p>
          <a:p>
            <a:pPr eaLnBrk="1" hangingPunct="1"/>
            <a:r>
              <a:rPr lang="en-GB" altLang="en-US" i="1" dirty="0"/>
              <a:t>Workplace monitoring is also used to verify the proper operation and efficiency of the ventilation control system.</a:t>
            </a:r>
          </a:p>
          <a:p>
            <a:pPr algn="just" eaLnBrk="1" hangingPunct="1"/>
            <a:endParaRPr lang="en-GB" altLang="en-US" i="1" dirty="0"/>
          </a:p>
          <a:p>
            <a:pPr algn="just" eaLnBrk="1" hangingPunct="1"/>
            <a:r>
              <a:rPr lang="en-GB" altLang="en-US" i="1" dirty="0"/>
              <a:t>Workplace monitoring for engineering control of concentrations of radon and radon progeny should be undertaken at the intervals stated in the local operating instructions. In setting the frequency of measurements, historical results, expected variations in measurements and the degree of hazard should be taken into account.</a:t>
            </a:r>
            <a:r>
              <a:rPr lang="en-GB" altLang="en-US" dirty="0"/>
              <a:t> </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28</a:t>
            </a:fld>
            <a:endParaRPr lang="en-GB"/>
          </a:p>
        </p:txBody>
      </p:sp>
    </p:spTree>
    <p:extLst>
      <p:ext uri="{BB962C8B-B14F-4D97-AF65-F5344CB8AC3E}">
        <p14:creationId xmlns:p14="http://schemas.microsoft.com/office/powerpoint/2010/main" val="3705881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Lecture notes</a:t>
            </a:r>
            <a:endParaRPr lang="en-GB" altLang="en-US" dirty="0"/>
          </a:p>
          <a:p>
            <a:pPr algn="just" eaLnBrk="1" hangingPunct="1"/>
            <a:r>
              <a:rPr lang="en-GB" altLang="en-US" i="1" dirty="0"/>
              <a:t>Personal radon gas monitors (RGMs) are worn by the individual in the workplace for an extended period (e.g. one month). Personal RGMs are usually passive devices. Passive dosimeters rely on the natural diffusion of radon gas through a filter (to remove radon progeny) into the sensitive volume of the detector. Passive individual dosimeters usually use solid-state (a small piece of alpha-sensitive plastic) nuclear track detectors that are exposed for a specified period and then analysed by a chemical and/or electrochemical etching process. The number of tracks formed on the foil can be counted to assess the integrated exposure level. The integrated exposure to radon gas in Bq</a:t>
            </a:r>
            <a:r>
              <a:rPr lang="en-GB" altLang="en-US" i="1" dirty="0">
                <a:cs typeface="Times New Roman" pitchFamily="18" charset="0"/>
              </a:rPr>
              <a:t>·</a:t>
            </a:r>
            <a:r>
              <a:rPr lang="en-GB" altLang="en-US" i="1" dirty="0"/>
              <a:t>m</a:t>
            </a:r>
            <a:r>
              <a:rPr lang="en-GB" altLang="en-US" i="1" baseline="30000" dirty="0"/>
              <a:t>-3</a:t>
            </a:r>
            <a:r>
              <a:rPr lang="en-GB" altLang="en-US" i="1" dirty="0"/>
              <a:t> h is proportional to the number of tracks. </a:t>
            </a:r>
          </a:p>
          <a:p>
            <a:pPr algn="just" eaLnBrk="1" hangingPunct="1"/>
            <a:r>
              <a:rPr lang="en-GB" altLang="en-US" i="1" dirty="0"/>
              <a:t>Passive devices are simple to use and inexpensive and are suitable for the large scale (e.g. hundreds to thousands) monitoring of workers in underground workplaces.</a:t>
            </a:r>
          </a:p>
          <a:p>
            <a:pPr algn="just" eaLnBrk="1" hangingPunct="1"/>
            <a:r>
              <a:rPr lang="en-GB" altLang="en-US" i="1" dirty="0"/>
              <a:t>Microprocessor-controlled passive radon monitors are now available. These devices can operate on batteries for up to 10 days or more.</a:t>
            </a:r>
          </a:p>
          <a:p>
            <a:pPr algn="just" eaLnBrk="1" hangingPunct="1"/>
            <a:endParaRPr lang="en-US" altLang="en-US" i="1" dirty="0"/>
          </a:p>
          <a:p>
            <a:pPr algn="just" eaLnBrk="1" hangingPunct="1"/>
            <a:r>
              <a:rPr lang="en-US" altLang="en-US" b="1" dirty="0"/>
              <a:t>Instructions for the lecturer/trainer</a:t>
            </a:r>
          </a:p>
          <a:p>
            <a:pPr algn="just" eaLnBrk="1" hangingPunct="1"/>
            <a:r>
              <a:rPr lang="en-US" altLang="en-US" i="1" dirty="0"/>
              <a:t>Emphasize that passive monitors are used over longer integrating periods (1–3 months). Active monitors are short term integrating devices (i.e. full shift up to 10 days). Information on electronic passive devices is given on the websites listed in the reference section.</a:t>
            </a:r>
            <a:endParaRPr lang="en-GB" altLang="en-US" i="1"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30</a:t>
            </a:fld>
            <a:endParaRPr lang="en-GB"/>
          </a:p>
        </p:txBody>
      </p:sp>
    </p:spTree>
    <p:extLst>
      <p:ext uri="{BB962C8B-B14F-4D97-AF65-F5344CB8AC3E}">
        <p14:creationId xmlns:p14="http://schemas.microsoft.com/office/powerpoint/2010/main" val="3027834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en-US" altLang="en-US" b="1" dirty="0"/>
              <a:t>Lecture notes</a:t>
            </a:r>
            <a:endParaRPr lang="en-GB" altLang="en-US" dirty="0"/>
          </a:p>
          <a:p>
            <a:pPr algn="just" eaLnBrk="1" hangingPunct="1"/>
            <a:r>
              <a:rPr lang="en-GB" altLang="en-US" i="1" dirty="0"/>
              <a:t>Active dosimeters collect airborne radioactive contaminants from a known volume of air drawn through a filter by a battery-powered pump. </a:t>
            </a:r>
          </a:p>
          <a:p>
            <a:pPr algn="just" eaLnBrk="1" hangingPunct="1"/>
            <a:r>
              <a:rPr lang="en-GB" altLang="en-US" i="1" dirty="0"/>
              <a:t>The alpha particles emitted by the radon progeny deposited on the filter can be detected by a variety of detectors (e.g. </a:t>
            </a:r>
            <a:r>
              <a:rPr lang="en-GB" altLang="en-US" i="1" dirty="0" err="1"/>
              <a:t>thermoluminescent</a:t>
            </a:r>
            <a:r>
              <a:rPr lang="en-GB" altLang="en-US" i="1" dirty="0"/>
              <a:t> dosimeter, a silicon solid state surface barrier (SSSB) detector with its associated electronics, or a nuclear track foil. </a:t>
            </a:r>
          </a:p>
          <a:p>
            <a:pPr algn="just" eaLnBrk="1" hangingPunct="1"/>
            <a:r>
              <a:rPr lang="en-GB" altLang="en-US" i="1" dirty="0"/>
              <a:t>Devices incorporating nuclear track films and SSSBs have the capability of measuring individual radon progeny rather than just the gross alpha activity produced by the progeny.</a:t>
            </a:r>
          </a:p>
          <a:p>
            <a:pPr algn="just" eaLnBrk="1" hangingPunct="1"/>
            <a:endParaRPr lang="en-GB" altLang="en-US" i="1" dirty="0"/>
          </a:p>
          <a:p>
            <a:pPr algn="just" eaLnBrk="1" hangingPunct="1"/>
            <a:r>
              <a:rPr lang="en-GB" altLang="en-US" i="1" dirty="0"/>
              <a:t>Active radon progeny personal dosimeters are used over short term periods. </a:t>
            </a:r>
          </a:p>
          <a:p>
            <a:pPr algn="just" eaLnBrk="1" hangingPunct="1"/>
            <a:endParaRPr lang="en-US" altLang="en-US" i="1" dirty="0"/>
          </a:p>
          <a:p>
            <a:pPr algn="just" eaLnBrk="1" hangingPunct="1"/>
            <a:endParaRPr lang="en-US" altLang="en-US" i="1" dirty="0"/>
          </a:p>
          <a:p>
            <a:pPr algn="just" eaLnBrk="1" hangingPunct="1"/>
            <a:endParaRPr lang="en-US" altLang="en-US" i="1" dirty="0"/>
          </a:p>
          <a:p>
            <a:pPr algn="just" eaLnBrk="1" hangingPunct="1"/>
            <a:endParaRPr lang="en-US" altLang="en-US" i="1" dirty="0"/>
          </a:p>
          <a:p>
            <a:pPr algn="just" eaLnBrk="1" hangingPunct="1"/>
            <a:r>
              <a:rPr lang="en-US" altLang="en-US" b="1" dirty="0"/>
              <a:t>Instructions for the lecturer/trainer</a:t>
            </a:r>
          </a:p>
          <a:p>
            <a:pPr algn="just" eaLnBrk="1" hangingPunct="1"/>
            <a:r>
              <a:rPr lang="en-US" altLang="en-US" i="1" dirty="0"/>
              <a:t>Emphasize that active radon progeny monitors are short term integrating devices (i.e. full shift up to 50 hours). Information on these devices is given in the web sites listed in the Reference section.</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31</a:t>
            </a:fld>
            <a:endParaRPr lang="en-GB"/>
          </a:p>
        </p:txBody>
      </p:sp>
    </p:spTree>
    <p:extLst>
      <p:ext uri="{BB962C8B-B14F-4D97-AF65-F5344CB8AC3E}">
        <p14:creationId xmlns:p14="http://schemas.microsoft.com/office/powerpoint/2010/main" val="37524712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 accumulation of </a:t>
            </a:r>
            <a:r>
              <a:rPr lang="en-ZA" altLang="en-US" baseline="30000" dirty="0"/>
              <a:t>222</a:t>
            </a:r>
            <a:r>
              <a:rPr lang="en-ZA" altLang="en-US" dirty="0"/>
              <a:t>Rn in the air inside buildings occurs mainly as a result of the entry of </a:t>
            </a:r>
            <a:r>
              <a:rPr lang="en-ZA" altLang="en-US" baseline="30000" dirty="0"/>
              <a:t>222</a:t>
            </a:r>
            <a:r>
              <a:rPr lang="en-ZA" altLang="en-US" dirty="0"/>
              <a:t>Rn directly from the underlying soil through cracks in the floor. In temperate zones, the air inside buildings is normally at a slightly lower pressure than the air outdoors as a consequence of the air inside the building being warmer than the air outside. This causes a convective flow which, together with the effect of the wind blowing over chimneys and other openings, draws soil gas and hence </a:t>
            </a:r>
            <a:r>
              <a:rPr lang="en-ZA" altLang="en-US" baseline="30000" dirty="0"/>
              <a:t>222</a:t>
            </a:r>
            <a:r>
              <a:rPr lang="en-ZA" altLang="en-US" dirty="0"/>
              <a:t>Rn into the building. In addition to pressure differences, other factors, including relative humidity and soil moisture, can also influence </a:t>
            </a:r>
            <a:r>
              <a:rPr lang="en-ZA" altLang="en-US" baseline="30000" dirty="0"/>
              <a:t>222</a:t>
            </a:r>
            <a:r>
              <a:rPr lang="en-ZA" altLang="en-US" dirty="0"/>
              <a:t>Rn levels in buildings.</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32</a:t>
            </a:fld>
            <a:endParaRPr lang="en-GB"/>
          </a:p>
        </p:txBody>
      </p:sp>
    </p:spTree>
    <p:extLst>
      <p:ext uri="{BB962C8B-B14F-4D97-AF65-F5344CB8AC3E}">
        <p14:creationId xmlns:p14="http://schemas.microsoft.com/office/powerpoint/2010/main" val="146328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baseline="30000" dirty="0"/>
              <a:t>222</a:t>
            </a:r>
            <a:r>
              <a:rPr lang="en-ZA" altLang="en-US" dirty="0"/>
              <a:t>Rn is not the only isotope of radon. The isotopes </a:t>
            </a:r>
            <a:r>
              <a:rPr lang="en-ZA" altLang="en-US" baseline="30000" dirty="0"/>
              <a:t>220</a:t>
            </a:r>
            <a:r>
              <a:rPr lang="en-ZA" altLang="en-US" dirty="0"/>
              <a:t>Rn (commonly referred to as thoron) and </a:t>
            </a:r>
            <a:r>
              <a:rPr lang="en-ZA" altLang="en-US" baseline="30000" dirty="0"/>
              <a:t>219</a:t>
            </a:r>
            <a:r>
              <a:rPr lang="en-ZA" altLang="en-US" dirty="0"/>
              <a:t>Rn are decay progeny of </a:t>
            </a:r>
            <a:r>
              <a:rPr lang="en-ZA" altLang="en-US" baseline="30000" dirty="0"/>
              <a:t>232</a:t>
            </a:r>
            <a:r>
              <a:rPr lang="en-ZA" altLang="en-US" dirty="0"/>
              <a:t>Th and </a:t>
            </a:r>
            <a:r>
              <a:rPr lang="en-ZA" altLang="en-US" baseline="30000" dirty="0"/>
              <a:t>235</a:t>
            </a:r>
            <a:r>
              <a:rPr lang="en-ZA" altLang="en-US" dirty="0"/>
              <a:t>U, respectively. Exposures to these isotopes and their progeny are generally small enough to be of no concern, although there are circumstances where exposure to </a:t>
            </a:r>
            <a:r>
              <a:rPr lang="en-ZA" altLang="en-US" baseline="30000" dirty="0"/>
              <a:t>220</a:t>
            </a:r>
            <a:r>
              <a:rPr lang="en-ZA" altLang="en-US" dirty="0"/>
              <a:t>Rn and its progeny may need to be considered in particular where monazite or thorium is processed.</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5</a:t>
            </a:fld>
            <a:endParaRPr lang="en-GB"/>
          </a:p>
        </p:txBody>
      </p:sp>
    </p:spTree>
    <p:extLst>
      <p:ext uri="{BB962C8B-B14F-4D97-AF65-F5344CB8AC3E}">
        <p14:creationId xmlns:p14="http://schemas.microsoft.com/office/powerpoint/2010/main" val="4145664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 accumulation of </a:t>
            </a:r>
            <a:r>
              <a:rPr lang="en-ZA" altLang="en-US" baseline="30000" dirty="0"/>
              <a:t>222</a:t>
            </a:r>
            <a:r>
              <a:rPr lang="en-ZA" altLang="en-US" dirty="0"/>
              <a:t>Rn in buildings also occurs, usually to a lesser extent, through the escape of </a:t>
            </a:r>
            <a:r>
              <a:rPr lang="en-ZA" altLang="en-US" baseline="30000" dirty="0"/>
              <a:t>222</a:t>
            </a:r>
            <a:r>
              <a:rPr lang="en-ZA" altLang="en-US" dirty="0"/>
              <a:t>Rn from building materials into the air inside the building, particularly if such materials are porous and have elevated concentrations of </a:t>
            </a:r>
            <a:r>
              <a:rPr lang="en-ZA" altLang="en-US" baseline="30000" dirty="0"/>
              <a:t>226</a:t>
            </a:r>
            <a:r>
              <a:rPr lang="en-ZA" altLang="en-US" dirty="0"/>
              <a:t>Ra. The water supply can also provide a route for the entry of </a:t>
            </a:r>
            <a:r>
              <a:rPr lang="en-ZA" altLang="en-US" baseline="30000" dirty="0"/>
              <a:t>222</a:t>
            </a:r>
            <a:r>
              <a:rPr lang="en-ZA" altLang="en-US" dirty="0"/>
              <a:t>Rn into the air inside buildings, although </a:t>
            </a:r>
            <a:r>
              <a:rPr lang="en-ZA" altLang="en-US" baseline="30000" dirty="0"/>
              <a:t>222</a:t>
            </a:r>
            <a:r>
              <a:rPr lang="en-ZA" altLang="en-US" dirty="0"/>
              <a:t>Rn levels in domestic water are generally quite low, except possibly when the supply comes from groundwater. If the building is a workplace, the accumulation of </a:t>
            </a:r>
            <a:r>
              <a:rPr lang="en-ZA" altLang="en-US" baseline="30000" dirty="0"/>
              <a:t>222</a:t>
            </a:r>
            <a:r>
              <a:rPr lang="en-ZA" altLang="en-US" dirty="0"/>
              <a:t>Rn in the air may also be influenced by the presence of minerals and raw materials containing elevated concentrations of radionuclides in the </a:t>
            </a:r>
            <a:r>
              <a:rPr lang="en-ZA" altLang="en-US" baseline="30000" dirty="0"/>
              <a:t>238</a:t>
            </a:r>
            <a:r>
              <a:rPr lang="en-ZA" altLang="en-US" dirty="0"/>
              <a:t>U decay series.</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33</a:t>
            </a:fld>
            <a:endParaRPr lang="en-GB"/>
          </a:p>
        </p:txBody>
      </p:sp>
    </p:spTree>
    <p:extLst>
      <p:ext uri="{BB962C8B-B14F-4D97-AF65-F5344CB8AC3E}">
        <p14:creationId xmlns:p14="http://schemas.microsoft.com/office/powerpoint/2010/main" val="2661919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Indoor </a:t>
            </a:r>
            <a:r>
              <a:rPr lang="en-ZA" altLang="en-US" baseline="30000" dirty="0"/>
              <a:t>222</a:t>
            </a:r>
            <a:r>
              <a:rPr lang="en-ZA" altLang="en-US" dirty="0"/>
              <a:t>Rn concentrations differ between countries because of differences in geology, climate, construction materials, construction techniques and domestic habits. Within individual countries, there may be marked regional variations. Data on indoor </a:t>
            </a:r>
            <a:r>
              <a:rPr lang="en-ZA" altLang="en-US" baseline="30000" dirty="0"/>
              <a:t>222</a:t>
            </a:r>
            <a:r>
              <a:rPr lang="en-ZA" altLang="en-US" dirty="0"/>
              <a:t>Rn concentrations around the world are given in Annex E of the 2006 UNSCEAR report. The arithmetic mean values for various countries vary from 7 to 200 </a:t>
            </a:r>
            <a:r>
              <a:rPr lang="en-ZA" altLang="en-US" dirty="0" err="1"/>
              <a:t>Bq</a:t>
            </a:r>
            <a:r>
              <a:rPr lang="en-ZA" altLang="en-US" dirty="0"/>
              <a:t>/m</a:t>
            </a:r>
            <a:r>
              <a:rPr lang="en-ZA" altLang="en-US" baseline="30000" dirty="0"/>
              <a:t>3</a:t>
            </a:r>
            <a:r>
              <a:rPr lang="en-ZA" altLang="en-US" dirty="0"/>
              <a:t>. Arithmetic mean values in high background areas vary from 112 to 2745 </a:t>
            </a:r>
            <a:r>
              <a:rPr lang="en-ZA" altLang="en-US" dirty="0" err="1"/>
              <a:t>Bq</a:t>
            </a:r>
            <a:r>
              <a:rPr lang="en-ZA" altLang="en-US" dirty="0"/>
              <a:t>/m</a:t>
            </a:r>
            <a:r>
              <a:rPr lang="en-ZA" altLang="en-US" baseline="30000" dirty="0"/>
              <a:t>3</a:t>
            </a:r>
            <a:r>
              <a:rPr lang="en-ZA" altLang="en-US" dirty="0"/>
              <a:t>. In some parts of northern Europe, maximum values of up to 84000 </a:t>
            </a:r>
            <a:r>
              <a:rPr lang="en-ZA" altLang="en-US" dirty="0" err="1"/>
              <a:t>Bq</a:t>
            </a:r>
            <a:r>
              <a:rPr lang="en-ZA" altLang="en-US" dirty="0"/>
              <a:t>/m</a:t>
            </a:r>
            <a:r>
              <a:rPr lang="en-ZA" altLang="en-US" baseline="30000" dirty="0"/>
              <a:t>3</a:t>
            </a:r>
            <a:r>
              <a:rPr lang="en-ZA" altLang="en-US" dirty="0"/>
              <a:t> have been reported. The population weighted worldwide arithmetic mean is 39 </a:t>
            </a:r>
            <a:r>
              <a:rPr lang="en-ZA" altLang="en-US" dirty="0" err="1"/>
              <a:t>Bq</a:t>
            </a:r>
            <a:r>
              <a:rPr lang="en-ZA" altLang="en-US" dirty="0"/>
              <a:t>/m</a:t>
            </a:r>
            <a:r>
              <a:rPr lang="en-ZA" altLang="en-US" baseline="30000" dirty="0"/>
              <a:t>3</a:t>
            </a:r>
            <a:r>
              <a:rPr lang="en-ZA" altLang="en-US" dirty="0"/>
              <a:t>.</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34</a:t>
            </a:fld>
            <a:endParaRPr lang="en-GB"/>
          </a:p>
        </p:txBody>
      </p:sp>
    </p:spTree>
    <p:extLst>
      <p:ext uri="{BB962C8B-B14F-4D97-AF65-F5344CB8AC3E}">
        <p14:creationId xmlns:p14="http://schemas.microsoft.com/office/powerpoint/2010/main" val="2541075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As one would expect, the highest concentrations of </a:t>
            </a:r>
            <a:r>
              <a:rPr lang="en-ZA" altLang="en-US" baseline="30000" dirty="0"/>
              <a:t>222</a:t>
            </a:r>
            <a:r>
              <a:rPr lang="en-ZA" altLang="en-US" dirty="0"/>
              <a:t>Rn tend to occur in underground workplaces. Such workplaces include tunnels, basement storage and parking facilities, underground facilities for water treatment and distribution, caves and former mines open to the public, spas and, of course, underground mines. In such workplaces, there are many surfaces via which there may be substantial entry of </a:t>
            </a:r>
            <a:r>
              <a:rPr lang="en-ZA" altLang="en-US" baseline="30000" dirty="0"/>
              <a:t>222</a:t>
            </a:r>
            <a:r>
              <a:rPr lang="en-ZA" altLang="en-US" dirty="0"/>
              <a:t>Rn into the air and there may be practical limitations on the amount of ventilation that can be provided. In some underground mines, including some in which the </a:t>
            </a:r>
            <a:r>
              <a:rPr lang="en-ZA" altLang="en-US" baseline="30000" dirty="0"/>
              <a:t>226</a:t>
            </a:r>
            <a:r>
              <a:rPr lang="en-ZA" altLang="en-US" dirty="0"/>
              <a:t>Ra concentrations in the host rock are not significantly elevated, high concentrations of </a:t>
            </a:r>
            <a:r>
              <a:rPr lang="en-ZA" altLang="en-US" baseline="30000" dirty="0"/>
              <a:t>222</a:t>
            </a:r>
            <a:r>
              <a:rPr lang="en-ZA" altLang="en-US" dirty="0"/>
              <a:t>Rn and its progeny arise from </a:t>
            </a:r>
            <a:r>
              <a:rPr lang="en-ZA" altLang="en-US" baseline="30000" dirty="0"/>
              <a:t>222</a:t>
            </a:r>
            <a:r>
              <a:rPr lang="en-ZA" altLang="en-US" dirty="0"/>
              <a:t>Rn that enters the workings via the groundwater and is subsequently released into the mine atmosphere. A similar situation may be encountered in underground facilities for water treatment and distribution.</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36</a:t>
            </a:fld>
            <a:endParaRPr lang="en-GB"/>
          </a:p>
        </p:txBody>
      </p:sp>
    </p:spTree>
    <p:extLst>
      <p:ext uri="{BB962C8B-B14F-4D97-AF65-F5344CB8AC3E}">
        <p14:creationId xmlns:p14="http://schemas.microsoft.com/office/powerpoint/2010/main" val="1269759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Concentrations of </a:t>
            </a:r>
            <a:r>
              <a:rPr lang="en-ZA" altLang="en-US" baseline="30000" dirty="0"/>
              <a:t>222</a:t>
            </a:r>
            <a:r>
              <a:rPr lang="en-ZA" altLang="en-US" dirty="0"/>
              <a:t>Rn are reported to vary from 20 to more than 20 000 </a:t>
            </a:r>
            <a:r>
              <a:rPr lang="en-ZA" altLang="en-US" dirty="0" err="1"/>
              <a:t>Bq</a:t>
            </a:r>
            <a:r>
              <a:rPr lang="en-ZA" altLang="en-US" dirty="0"/>
              <a:t>/m</a:t>
            </a:r>
            <a:r>
              <a:rPr lang="en-ZA" altLang="en-US" baseline="30000" dirty="0"/>
              <a:t>3</a:t>
            </a:r>
            <a:r>
              <a:rPr lang="en-ZA" altLang="en-US" dirty="0"/>
              <a:t> in workplaces in caves and underground mines open to the public and from about 200 to 7000 </a:t>
            </a:r>
            <a:r>
              <a:rPr lang="en-ZA" altLang="en-US" dirty="0" err="1"/>
              <a:t>Bq</a:t>
            </a:r>
            <a:r>
              <a:rPr lang="en-ZA" altLang="en-US" dirty="0"/>
              <a:t>/m</a:t>
            </a:r>
            <a:r>
              <a:rPr lang="en-ZA" altLang="en-US" baseline="30000" dirty="0"/>
              <a:t>3</a:t>
            </a:r>
            <a:r>
              <a:rPr lang="en-ZA" altLang="en-US" dirty="0"/>
              <a:t> in workplaces in tunnels (see IAEA Safety Reports Series No. 33). Much higher values have been found in some operating underground mines, particularly uranium mines.</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37</a:t>
            </a:fld>
            <a:endParaRPr lang="en-GB"/>
          </a:p>
        </p:txBody>
      </p:sp>
    </p:spTree>
    <p:extLst>
      <p:ext uri="{BB962C8B-B14F-4D97-AF65-F5344CB8AC3E}">
        <p14:creationId xmlns:p14="http://schemas.microsoft.com/office/powerpoint/2010/main" val="2820578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altLang="en-US" dirty="0"/>
              <a:t>The control of exposure to </a:t>
            </a:r>
            <a:r>
              <a:rPr lang="en-ZA" altLang="en-US" baseline="30000" dirty="0"/>
              <a:t>222</a:t>
            </a:r>
            <a:r>
              <a:rPr lang="en-ZA" altLang="en-US" dirty="0"/>
              <a:t>Rn progeny in existing exposure situations does not normally require the calculation of effective dose. Reference levels for </a:t>
            </a:r>
            <a:r>
              <a:rPr lang="en-ZA" altLang="en-US" baseline="30000" dirty="0"/>
              <a:t>222</a:t>
            </a:r>
            <a:r>
              <a:rPr lang="en-ZA" altLang="en-US" dirty="0"/>
              <a:t>Rn progeny exposure are expressed in terms of the time weighted average </a:t>
            </a:r>
            <a:r>
              <a:rPr lang="en-ZA" altLang="en-US" baseline="30000" dirty="0"/>
              <a:t>222</a:t>
            </a:r>
            <a:r>
              <a:rPr lang="en-ZA" altLang="en-US" dirty="0"/>
              <a:t>Rn gas concentration (in </a:t>
            </a:r>
            <a:r>
              <a:rPr lang="en-ZA" altLang="en-US" dirty="0" err="1"/>
              <a:t>Bq</a:t>
            </a:r>
            <a:r>
              <a:rPr lang="en-ZA" altLang="en-US" dirty="0"/>
              <a:t>/m</a:t>
            </a:r>
            <a:r>
              <a:rPr lang="en-ZA" altLang="en-US" baseline="30000" dirty="0"/>
              <a:t>3</a:t>
            </a:r>
            <a:r>
              <a:rPr lang="en-ZA" altLang="en-US" dirty="0"/>
              <a:t>). However, a factor for calculating the effective dose arising from a given exposure to </a:t>
            </a:r>
            <a:r>
              <a:rPr lang="en-ZA" altLang="en-US" baseline="30000" dirty="0"/>
              <a:t>222</a:t>
            </a:r>
            <a:r>
              <a:rPr lang="en-ZA" altLang="en-US" dirty="0"/>
              <a:t>Rn progeny is needed in those special situations where occupational exposure to </a:t>
            </a:r>
            <a:r>
              <a:rPr lang="en-ZA" altLang="en-US" baseline="30000" dirty="0"/>
              <a:t>222</a:t>
            </a:r>
            <a:r>
              <a:rPr lang="en-ZA" altLang="en-US" dirty="0"/>
              <a:t>Rn progeny is subject to the requirements for planned exposure situations. This is necessary in order to ensure that dose limits are not exceeded. In addition, the conversion of </a:t>
            </a:r>
            <a:r>
              <a:rPr lang="en-ZA" altLang="en-US" baseline="30000" dirty="0"/>
              <a:t>222</a:t>
            </a:r>
            <a:r>
              <a:rPr lang="en-ZA" altLang="en-US" dirty="0"/>
              <a:t>Rn progeny exposure to effective dose enables it to be compared with occupational exposures to other sources such as external gamma radiation and inhalation of radionuclides in dust.</a:t>
            </a:r>
          </a:p>
          <a:p>
            <a:endParaRPr lang="en-ZA" altLang="en-US" dirty="0"/>
          </a:p>
          <a:p>
            <a:r>
              <a:rPr lang="en-ZA" altLang="en-US" dirty="0"/>
              <a:t>Discuss</a:t>
            </a:r>
            <a:r>
              <a:rPr lang="en-ZA" altLang="en-US" baseline="0" dirty="0"/>
              <a:t> dose </a:t>
            </a:r>
            <a:r>
              <a:rPr lang="en-ZA" altLang="en-US" baseline="0" dirty="0" err="1"/>
              <a:t>factords</a:t>
            </a:r>
            <a:r>
              <a:rPr lang="en-ZA" altLang="en-US" baseline="0" dirty="0"/>
              <a:t> if necessary</a:t>
            </a:r>
            <a:endParaRPr lang="en-US" altLang="en-US"/>
          </a:p>
          <a:p>
            <a:endParaRPr lang="en-GB"/>
          </a:p>
        </p:txBody>
      </p:sp>
      <p:sp>
        <p:nvSpPr>
          <p:cNvPr id="4" name="Slide Number Placeholder 3"/>
          <p:cNvSpPr>
            <a:spLocks noGrp="1"/>
          </p:cNvSpPr>
          <p:nvPr>
            <p:ph type="sldNum" sz="quarter" idx="5"/>
          </p:nvPr>
        </p:nvSpPr>
        <p:spPr/>
        <p:txBody>
          <a:bodyPr/>
          <a:lstStyle/>
          <a:p>
            <a:fld id="{24FC05F2-4045-4AC2-9E99-39A4263D9520}" type="slidenum">
              <a:rPr lang="en-GB" smtClean="0"/>
              <a:t>38</a:t>
            </a:fld>
            <a:endParaRPr lang="en-GB"/>
          </a:p>
        </p:txBody>
      </p:sp>
    </p:spTree>
    <p:extLst>
      <p:ext uri="{BB962C8B-B14F-4D97-AF65-F5344CB8AC3E}">
        <p14:creationId xmlns:p14="http://schemas.microsoft.com/office/powerpoint/2010/main" val="391038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Only about 1% of the dose to the lung arises from </a:t>
            </a:r>
            <a:r>
              <a:rPr lang="en-ZA" altLang="en-US" baseline="30000" dirty="0"/>
              <a:t>222</a:t>
            </a:r>
            <a:r>
              <a:rPr lang="en-ZA" altLang="en-US" dirty="0"/>
              <a:t>Rn itself because most of the inhaled gas is breathed out again. The dose arises almost entirely from the short-lived decay progeny, atoms of which attach themselves to condensation nuclei and dust particles present in the air. These particles, as well as unattached particles, become deposited along the various airways of the bronchial tree. Exposure of the lung is caused mainly by the alpha particles emitted by the short-lived progeny radionuclides, even though there are also some emissions of beta particles and gamma radiation.</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6</a:t>
            </a:fld>
            <a:endParaRPr lang="en-GB"/>
          </a:p>
        </p:txBody>
      </p:sp>
    </p:spTree>
    <p:extLst>
      <p:ext uri="{BB962C8B-B14F-4D97-AF65-F5344CB8AC3E}">
        <p14:creationId xmlns:p14="http://schemas.microsoft.com/office/powerpoint/2010/main" val="327377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39825" lvl="2"/>
            <a:r>
              <a:rPr lang="en-ZA" altLang="en-US" dirty="0">
                <a:latin typeface="Calibri" pitchFamily="34" charset="0"/>
              </a:rPr>
              <a:t>High </a:t>
            </a:r>
            <a:r>
              <a:rPr lang="en-ZA" altLang="en-US" baseline="30000" dirty="0">
                <a:latin typeface="Calibri" pitchFamily="34" charset="0"/>
              </a:rPr>
              <a:t>222</a:t>
            </a:r>
            <a:r>
              <a:rPr lang="en-ZA" altLang="en-US" dirty="0">
                <a:latin typeface="Calibri" pitchFamily="34" charset="0"/>
              </a:rPr>
              <a:t>Rn levels can usually be reduced to well below the reference level by remedial action:</a:t>
            </a:r>
          </a:p>
          <a:p>
            <a:pPr marL="1547813" lvl="3"/>
            <a:r>
              <a:rPr lang="en-ZA" altLang="en-US" dirty="0">
                <a:latin typeface="Calibri" pitchFamily="34" charset="0"/>
              </a:rPr>
              <a:t>Improved ventilation of the working area</a:t>
            </a:r>
          </a:p>
          <a:p>
            <a:pPr marL="739775" lvl="1"/>
            <a:r>
              <a:rPr lang="en-ZA" altLang="en-US" dirty="0">
                <a:latin typeface="Calibri" pitchFamily="34" charset="0"/>
              </a:rPr>
              <a:t>Remedial action on the building — sub-floor depressurization/</a:t>
            </a:r>
            <a:r>
              <a:rPr lang="en-ZA" altLang="en-US" dirty="0" err="1">
                <a:latin typeface="Calibri" pitchFamily="34" charset="0"/>
              </a:rPr>
              <a:t>ventilation</a:t>
            </a:r>
            <a:r>
              <a:rPr lang="en-ZA" altLang="en-US" sz="2400" i="1" u="sng" dirty="0" err="1">
                <a:latin typeface="Calibri" pitchFamily="34" charset="0"/>
              </a:rPr>
              <a:t>Underground</a:t>
            </a:r>
            <a:r>
              <a:rPr lang="en-ZA" altLang="en-US" sz="2400" i="1" u="sng" dirty="0">
                <a:latin typeface="Calibri" pitchFamily="34" charset="0"/>
              </a:rPr>
              <a:t> workplaces</a:t>
            </a:r>
          </a:p>
          <a:p>
            <a:pPr marL="1139825" lvl="2"/>
            <a:r>
              <a:rPr lang="en-ZA" altLang="en-US" dirty="0">
                <a:latin typeface="Calibri" pitchFamily="34" charset="0"/>
              </a:rPr>
              <a:t>e.g. mining of non-radioactive ore, tunnels, tourist caves, spas, water treatment facilities:</a:t>
            </a:r>
          </a:p>
          <a:p>
            <a:pPr marL="1139825" lvl="2"/>
            <a:endParaRPr lang="en-ZA" altLang="en-US" sz="600" dirty="0">
              <a:latin typeface="Calibri" pitchFamily="34" charset="0"/>
            </a:endParaRPr>
          </a:p>
          <a:p>
            <a:pPr marL="1139825" lvl="2"/>
            <a:r>
              <a:rPr lang="en-ZA" altLang="en-US" baseline="30000" dirty="0">
                <a:latin typeface="Calibri" pitchFamily="34" charset="0"/>
              </a:rPr>
              <a:t>222</a:t>
            </a:r>
            <a:r>
              <a:rPr lang="en-ZA" altLang="en-US" dirty="0">
                <a:latin typeface="Calibri" pitchFamily="34" charset="0"/>
              </a:rPr>
              <a:t>Rn may be more difficult to control by remedial action:</a:t>
            </a:r>
          </a:p>
          <a:p>
            <a:pPr marL="1547813" lvl="3"/>
            <a:r>
              <a:rPr lang="en-ZA" altLang="en-US" sz="1900" dirty="0">
                <a:latin typeface="Calibri" pitchFamily="34" charset="0"/>
              </a:rPr>
              <a:t>High </a:t>
            </a:r>
            <a:r>
              <a:rPr lang="en-ZA" altLang="en-US" sz="1900" baseline="30000" dirty="0">
                <a:latin typeface="Calibri" pitchFamily="34" charset="0"/>
              </a:rPr>
              <a:t>222</a:t>
            </a:r>
            <a:r>
              <a:rPr lang="en-ZA" altLang="en-US" sz="1900" dirty="0">
                <a:latin typeface="Calibri" pitchFamily="34" charset="0"/>
              </a:rPr>
              <a:t>Rn ingress via rock surfaces or water</a:t>
            </a:r>
          </a:p>
          <a:p>
            <a:pPr marL="1547813" lvl="3"/>
            <a:r>
              <a:rPr lang="en-ZA" altLang="en-US" sz="1900" dirty="0">
                <a:latin typeface="Calibri" pitchFamily="34" charset="0"/>
              </a:rPr>
              <a:t>Practical limitations on ventilation</a:t>
            </a:r>
          </a:p>
          <a:p>
            <a:pPr marL="1139825" lvl="2"/>
            <a:endParaRPr lang="en-ZA" altLang="en-US" sz="600" u="sng" dirty="0">
              <a:latin typeface="Calibri" pitchFamily="34" charset="0"/>
            </a:endParaRPr>
          </a:p>
          <a:p>
            <a:pPr marL="1139825" lvl="2"/>
            <a:r>
              <a:rPr lang="en-ZA" altLang="en-US" u="sng" dirty="0">
                <a:latin typeface="Calibri" pitchFamily="34" charset="0"/>
              </a:rPr>
              <a:t>Regulatory control as a planned exposure situation is necessary if the </a:t>
            </a:r>
            <a:r>
              <a:rPr lang="en-ZA" altLang="en-US" u="sng" baseline="30000" dirty="0">
                <a:latin typeface="Calibri" pitchFamily="34" charset="0"/>
              </a:rPr>
              <a:t>222</a:t>
            </a:r>
            <a:r>
              <a:rPr lang="en-ZA" altLang="en-US" u="sng" dirty="0">
                <a:latin typeface="Calibri" pitchFamily="34" charset="0"/>
              </a:rPr>
              <a:t>Rn concentration remains above the reference level</a:t>
            </a:r>
            <a:r>
              <a:rPr lang="en-ZA" altLang="en-US" dirty="0">
                <a:latin typeface="Calibri" pitchFamily="34" charset="0"/>
              </a:rPr>
              <a:t> </a:t>
            </a:r>
          </a:p>
          <a:p>
            <a:pPr marL="1139825" lvl="2"/>
            <a:endParaRPr lang="en-ZA" altLang="en-US" sz="600" dirty="0">
              <a:latin typeface="Calibri" pitchFamily="34" charset="0"/>
            </a:endParaRPr>
          </a:p>
          <a:p>
            <a:pPr marL="1139825" lvl="2"/>
            <a:r>
              <a:rPr lang="en-ZA" altLang="en-US" dirty="0">
                <a:latin typeface="Calibri" pitchFamily="34" charset="0"/>
              </a:rPr>
              <a:t>Control measures must be included in the RPP</a:t>
            </a:r>
            <a:endParaRPr lang="en-US" altLang="en-US" dirty="0">
              <a:latin typeface="Calibri" pitchFamily="34" charset="0"/>
            </a:endParaRP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10</a:t>
            </a:fld>
            <a:endParaRPr lang="en-GB"/>
          </a:p>
        </p:txBody>
      </p:sp>
    </p:spTree>
    <p:extLst>
      <p:ext uri="{BB962C8B-B14F-4D97-AF65-F5344CB8AC3E}">
        <p14:creationId xmlns:p14="http://schemas.microsoft.com/office/powerpoint/2010/main" val="2714437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 progeny of </a:t>
            </a:r>
            <a:r>
              <a:rPr lang="en-ZA" altLang="en-US" baseline="30000" dirty="0"/>
              <a:t>222</a:t>
            </a:r>
            <a:r>
              <a:rPr lang="en-ZA" altLang="en-US" dirty="0"/>
              <a:t>Rn are unlikely to be in equilibrium with the parent radionuclide. For purposes of radiation protection, special quantities are needed to characterize the concentration of </a:t>
            </a:r>
            <a:r>
              <a:rPr lang="en-ZA" altLang="en-US" baseline="30000" dirty="0"/>
              <a:t>222</a:t>
            </a:r>
            <a:r>
              <a:rPr lang="en-ZA" altLang="en-US" dirty="0"/>
              <a:t>Rn progeny in air and the resulting inhalation exposure. These special quantities are derived from the  ‘potential alpha energy’, since most of the dose from </a:t>
            </a:r>
            <a:r>
              <a:rPr lang="en-ZA" altLang="en-US" baseline="30000" dirty="0"/>
              <a:t>222</a:t>
            </a:r>
            <a:r>
              <a:rPr lang="en-ZA" altLang="en-US" dirty="0"/>
              <a:t>Rn progeny comes from alpha particles in the lung</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11</a:t>
            </a:fld>
            <a:endParaRPr lang="en-GB"/>
          </a:p>
        </p:txBody>
      </p:sp>
    </p:spTree>
    <p:extLst>
      <p:ext uri="{BB962C8B-B14F-4D97-AF65-F5344CB8AC3E}">
        <p14:creationId xmlns:p14="http://schemas.microsoft.com/office/powerpoint/2010/main" val="2128803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The key quantity is the ‘potential alpha energy’. The potential alpha energy, </a:t>
            </a:r>
            <a:r>
              <a:rPr lang="en-ZA" altLang="en-US" i="1" dirty="0" err="1"/>
              <a:t>ε</a:t>
            </a:r>
            <a:r>
              <a:rPr lang="en-ZA" altLang="en-US" baseline="-25000" dirty="0" err="1"/>
              <a:t>p</a:t>
            </a:r>
            <a:r>
              <a:rPr lang="en-ZA" altLang="en-US" dirty="0"/>
              <a:t>, of a single atom of a short-lived </a:t>
            </a:r>
            <a:r>
              <a:rPr lang="en-ZA" altLang="en-US" baseline="30000" dirty="0"/>
              <a:t>222</a:t>
            </a:r>
            <a:r>
              <a:rPr lang="en-ZA" altLang="en-US" dirty="0"/>
              <a:t>Rn progeny radionuclide is the total alpha energy emitted by that atom during its progressive radioactive decay down to, but not including, the relatively long-lived radionuclide </a:t>
            </a:r>
            <a:r>
              <a:rPr lang="en-ZA" altLang="en-US" baseline="30000" dirty="0"/>
              <a:t>210</a:t>
            </a:r>
            <a:r>
              <a:rPr lang="en-ZA" altLang="en-US" dirty="0"/>
              <a:t>Pb. </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12</a:t>
            </a:fld>
            <a:endParaRPr lang="en-GB"/>
          </a:p>
        </p:txBody>
      </p:sp>
    </p:spTree>
    <p:extLst>
      <p:ext uri="{BB962C8B-B14F-4D97-AF65-F5344CB8AC3E}">
        <p14:creationId xmlns:p14="http://schemas.microsoft.com/office/powerpoint/2010/main" val="1700323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When considering exposure situations involving </a:t>
            </a:r>
            <a:r>
              <a:rPr lang="en-ZA" altLang="en-US" baseline="30000" dirty="0"/>
              <a:t>222</a:t>
            </a:r>
            <a:r>
              <a:rPr lang="en-ZA" altLang="en-US" dirty="0"/>
              <a:t>Rn progeny, it is usual to express the total potential alpha energy as an energy concentration in air (in units of J/m</a:t>
            </a:r>
            <a:r>
              <a:rPr lang="en-ZA" altLang="en-US" baseline="30000" dirty="0"/>
              <a:t>3</a:t>
            </a:r>
            <a:r>
              <a:rPr lang="en-ZA" altLang="en-US" dirty="0"/>
              <a:t>). This is referred to as the ‘potential alpha energy concentration’ (PAEC). For any mixture of short-lived </a:t>
            </a:r>
            <a:r>
              <a:rPr lang="en-ZA" altLang="en-US" baseline="30000" dirty="0"/>
              <a:t>222</a:t>
            </a:r>
            <a:r>
              <a:rPr lang="en-ZA" altLang="en-US" dirty="0"/>
              <a:t>Rn progeny in air, the contribution of each radionuclide to the PAEC is its potential alpha energy per unit activity (</a:t>
            </a:r>
            <a:r>
              <a:rPr lang="en-ZA" altLang="en-US" i="1" dirty="0" err="1"/>
              <a:t>ε</a:t>
            </a:r>
            <a:r>
              <a:rPr lang="en-ZA" altLang="en-US" baseline="-25000" dirty="0" err="1"/>
              <a:t>p</a:t>
            </a:r>
            <a:r>
              <a:rPr lang="en-ZA" altLang="en-US" dirty="0"/>
              <a:t>/</a:t>
            </a:r>
            <a:r>
              <a:rPr lang="en-ZA" altLang="en-US" i="1" dirty="0"/>
              <a:t>λ</a:t>
            </a:r>
            <a:r>
              <a:rPr lang="en-ZA" altLang="en-US" dirty="0"/>
              <a:t>) given in the previous Table multiplied by its activity concentration, </a:t>
            </a:r>
            <a:r>
              <a:rPr lang="en-ZA" altLang="en-US" i="1" dirty="0"/>
              <a:t>c</a:t>
            </a:r>
            <a:r>
              <a:rPr lang="en-ZA" altLang="en-US" dirty="0"/>
              <a:t>. The total PAEC is then the sum of these individual contributions</a:t>
            </a:r>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13</a:t>
            </a:fld>
            <a:endParaRPr lang="en-GB"/>
          </a:p>
        </p:txBody>
      </p:sp>
    </p:spTree>
    <p:extLst>
      <p:ext uri="{BB962C8B-B14F-4D97-AF65-F5344CB8AC3E}">
        <p14:creationId xmlns:p14="http://schemas.microsoft.com/office/powerpoint/2010/main" val="3617552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In practice, the progeny will rarely, if ever, be in equilibrium, and the PAEC will therefore be some fraction of this value. This fraction is called the equilibrium factor, </a:t>
            </a:r>
            <a:r>
              <a:rPr lang="en-ZA" altLang="en-US" i="1" dirty="0"/>
              <a:t>F</a:t>
            </a:r>
            <a:r>
              <a:rPr lang="en-ZA" altLang="en-US" dirty="0"/>
              <a:t>.  The equation shown here gives the PAEC for a </a:t>
            </a:r>
            <a:r>
              <a:rPr lang="en-ZA" altLang="en-US" baseline="30000" dirty="0"/>
              <a:t>222</a:t>
            </a:r>
            <a:r>
              <a:rPr lang="en-ZA" altLang="en-US" dirty="0"/>
              <a:t>Rn concentration of 1 </a:t>
            </a:r>
            <a:r>
              <a:rPr lang="en-ZA" altLang="en-US" dirty="0" err="1"/>
              <a:t>Bq</a:t>
            </a:r>
            <a:r>
              <a:rPr lang="en-ZA" altLang="en-US" dirty="0"/>
              <a:t>/m</a:t>
            </a:r>
            <a:r>
              <a:rPr lang="en-ZA" altLang="en-US" baseline="30000" dirty="0"/>
              <a:t>3</a:t>
            </a:r>
            <a:endParaRPr lang="en-US"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14</a:t>
            </a:fld>
            <a:endParaRPr lang="en-GB"/>
          </a:p>
        </p:txBody>
      </p:sp>
    </p:spTree>
    <p:extLst>
      <p:ext uri="{BB962C8B-B14F-4D97-AF65-F5344CB8AC3E}">
        <p14:creationId xmlns:p14="http://schemas.microsoft.com/office/powerpoint/2010/main" val="394262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7650" indent="-247650"/>
            <a:r>
              <a:rPr lang="en-ZA" altLang="en-US" dirty="0"/>
              <a:t>The exposure of an individual to </a:t>
            </a:r>
            <a:r>
              <a:rPr lang="en-ZA" altLang="en-US" baseline="30000" dirty="0"/>
              <a:t>222</a:t>
            </a:r>
            <a:r>
              <a:rPr lang="en-ZA" altLang="en-US" dirty="0"/>
              <a:t>Rn progeny is determined by multiplying the PAEC (in J/m</a:t>
            </a:r>
            <a:r>
              <a:rPr lang="en-ZA" altLang="en-US" baseline="30000" dirty="0"/>
              <a:t>3</a:t>
            </a:r>
            <a:r>
              <a:rPr lang="en-ZA" altLang="en-US" dirty="0"/>
              <a:t>) by the exposure period (in h). The exposure is therefore expressed in units of </a:t>
            </a:r>
            <a:r>
              <a:rPr lang="en-ZA" altLang="en-US" dirty="0" err="1"/>
              <a:t>J·h·m</a:t>
            </a:r>
            <a:r>
              <a:rPr lang="en-ZA" altLang="en-US" baseline="30000" dirty="0"/>
              <a:t>–3</a:t>
            </a:r>
            <a:r>
              <a:rPr lang="en-ZA" altLang="en-US" dirty="0"/>
              <a:t>. Since the PAEC will generally vary during the exposure period, the exposure has to be calculated as an integral over time, as shown by the equation here.</a:t>
            </a:r>
          </a:p>
          <a:p>
            <a:pPr marL="247650" indent="-247650"/>
            <a:r>
              <a:rPr lang="en-ZA" altLang="en-US" dirty="0"/>
              <a:t>The exposure period is usually calculated over the course of one year. The individual will generally be exposed for only a percentage of the total time. If this percentage is unknown, it is common to adopt default values of 80% (7000 h/a) for homes and 23% (2000 h/a) for workplaces. It should be borne in mind that the adoption of these default values may lead to a conservative estimate of the annual exposure.</a:t>
            </a:r>
            <a:r>
              <a:rPr lang="en-US" altLang="en-US" dirty="0"/>
              <a:t> </a:t>
            </a:r>
            <a:endParaRPr lang="en-ZA" altLang="en-US" dirty="0"/>
          </a:p>
          <a:p>
            <a:endParaRPr lang="en-GB" dirty="0"/>
          </a:p>
        </p:txBody>
      </p:sp>
      <p:sp>
        <p:nvSpPr>
          <p:cNvPr id="4" name="Slide Number Placeholder 3"/>
          <p:cNvSpPr>
            <a:spLocks noGrp="1"/>
          </p:cNvSpPr>
          <p:nvPr>
            <p:ph type="sldNum" sz="quarter" idx="5"/>
          </p:nvPr>
        </p:nvSpPr>
        <p:spPr/>
        <p:txBody>
          <a:bodyPr/>
          <a:lstStyle/>
          <a:p>
            <a:fld id="{24FC05F2-4045-4AC2-9E99-39A4263D9520}" type="slidenum">
              <a:rPr lang="en-GB" smtClean="0"/>
              <a:t>17</a:t>
            </a:fld>
            <a:endParaRPr lang="en-GB"/>
          </a:p>
        </p:txBody>
      </p:sp>
    </p:spTree>
    <p:extLst>
      <p:ext uri="{BB962C8B-B14F-4D97-AF65-F5344CB8AC3E}">
        <p14:creationId xmlns:p14="http://schemas.microsoft.com/office/powerpoint/2010/main" val="24256725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6435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D147E726-1442-4294-B5A6-55E1138B3BD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69930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D147E726-1442-4294-B5A6-55E1138B3BD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319640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D147E726-1442-4294-B5A6-55E1138B3BD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2474532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827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D147E726-1442-4294-B5A6-55E1138B3BD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614161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D147E726-1442-4294-B5A6-55E1138B3BD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1788302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D147E726-1442-4294-B5A6-55E1138B3BD5}" type="datetimeFigureOut">
              <a:rPr lang="en-GB" smtClean="0"/>
              <a:t>2019-05-08</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3117983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D147E726-1442-4294-B5A6-55E1138B3BD5}" type="datetimeFigureOut">
              <a:rPr lang="en-GB" smtClean="0"/>
              <a:t>2019-05-08</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3690138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D147E726-1442-4294-B5A6-55E1138B3BD5}" type="datetimeFigureOut">
              <a:rPr lang="en-GB" smtClean="0"/>
              <a:t>2019-05-08</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1387796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D147E726-1442-4294-B5A6-55E1138B3BD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F0461E43-B157-47BD-9CB2-5F3E4EDE6DD8}" type="slidenum">
              <a:rPr lang="en-GB" smtClean="0"/>
              <a:t>‹#›</a:t>
            </a:fld>
            <a:endParaRPr lang="en-GB"/>
          </a:p>
        </p:txBody>
      </p:sp>
    </p:spTree>
    <p:extLst>
      <p:ext uri="{BB962C8B-B14F-4D97-AF65-F5344CB8AC3E}">
        <p14:creationId xmlns:p14="http://schemas.microsoft.com/office/powerpoint/2010/main" val="93788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D147E726-1442-4294-B5A6-55E1138B3BD5}" type="datetimeFigureOut">
              <a:rPr lang="en-GB" smtClean="0"/>
              <a:t>2019-05-08</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F0461E43-B157-47BD-9CB2-5F3E4EDE6DD8}"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3104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14.png"/><Relationship Id="rId5" Type="http://schemas.openxmlformats.org/officeDocument/2006/relationships/oleObject" Target="../embeddings/oleObject3.bin"/><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8.xml"/><Relationship Id="rId1" Type="http://schemas.openxmlformats.org/officeDocument/2006/relationships/vmlDrawing" Target="../drawings/vmlDrawing3.v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6.jpeg"/><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hyperlink" Target="http://www.allstar-stei.com.tw/web66/_file/2052/upload/selfpage/pic_sarad/DOSEman_pic.jpg" TargetMode="External"/><Relationship Id="rId5" Type="http://schemas.openxmlformats.org/officeDocument/2006/relationships/image" Target="../media/image14.png"/><Relationship Id="rId4" Type="http://schemas.openxmlformats.org/officeDocument/2006/relationships/oleObject" Target="../embeddings/oleObject5.bin"/></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041E197-8226-438B-8CA8-4FBF34E8D7B4}"/>
              </a:ext>
            </a:extLst>
          </p:cNvPr>
          <p:cNvSpPr>
            <a:spLocks noGrp="1" noChangeArrowheads="1"/>
          </p:cNvSpPr>
          <p:nvPr>
            <p:ph type="ctrTitle"/>
          </p:nvPr>
        </p:nvSpPr>
        <p:spPr>
          <a:xfrm>
            <a:off x="2178849" y="1915429"/>
            <a:ext cx="4624623" cy="1977063"/>
          </a:xfrm>
        </p:spPr>
        <p:txBody>
          <a:bodyPr>
            <a:normAutofit/>
          </a:bodyPr>
          <a:lstStyle/>
          <a:p>
            <a:r>
              <a:rPr lang="en-GB" altLang="en-US" sz="4000" dirty="0">
                <a:latin typeface="Calibri" pitchFamily="34" charset="0"/>
              </a:rPr>
              <a:t>Exposure to Radon</a:t>
            </a:r>
            <a:endParaRPr lang="en-US" sz="4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85018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89F0D-E3C2-4569-A024-C2B4150F074B}"/>
              </a:ext>
            </a:extLst>
          </p:cNvPr>
          <p:cNvSpPr/>
          <p:nvPr/>
        </p:nvSpPr>
        <p:spPr>
          <a:xfrm>
            <a:off x="0" y="414649"/>
            <a:ext cx="4320330" cy="79336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Application of the Standards to </a:t>
            </a:r>
            <a:r>
              <a:rPr lang="en-ZA" altLang="en-US" sz="2800" baseline="30000" dirty="0">
                <a:latin typeface="Calibri" panose="020F0502020204030204" pitchFamily="34" charset="0"/>
                <a:cs typeface="Calibri" panose="020F0502020204030204" pitchFamily="34" charset="0"/>
              </a:rPr>
              <a:t>222</a:t>
            </a:r>
            <a:r>
              <a:rPr lang="en-ZA" altLang="en-US" sz="2800" dirty="0">
                <a:latin typeface="Calibri" panose="020F0502020204030204" pitchFamily="34" charset="0"/>
                <a:cs typeface="Calibri" panose="020F0502020204030204" pitchFamily="34" charset="0"/>
              </a:rPr>
              <a:t>Rn in workplaces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133BE70B-3A0C-4009-BA0D-61F7419FF002}"/>
              </a:ext>
            </a:extLst>
          </p:cNvPr>
          <p:cNvSpPr txBox="1">
            <a:spLocks noChangeArrowheads="1"/>
          </p:cNvSpPr>
          <p:nvPr/>
        </p:nvSpPr>
        <p:spPr>
          <a:xfrm>
            <a:off x="274990" y="1795863"/>
            <a:ext cx="8594019" cy="48958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defRPr/>
            </a:pPr>
            <a:r>
              <a:rPr lang="en-ZA" sz="2400" dirty="0">
                <a:latin typeface="Calibri" charset="0"/>
                <a:ea typeface="ＭＳ Ｐゴシック" charset="0"/>
              </a:rPr>
              <a:t>Workplaces where exposure to other U, Th series radionuclides does not need to be controlled:</a:t>
            </a:r>
            <a:endParaRPr lang="en-ZA" sz="500" i="1" dirty="0">
              <a:latin typeface="Calibri" charset="0"/>
              <a:ea typeface="ＭＳ Ｐゴシック" charset="0"/>
            </a:endParaRPr>
          </a:p>
          <a:p>
            <a:pPr marL="731838" lvl="1">
              <a:defRPr/>
            </a:pPr>
            <a:r>
              <a:rPr lang="en-ZA" sz="2000" i="1" dirty="0">
                <a:latin typeface="Calibri" charset="0"/>
                <a:ea typeface="ＭＳ Ｐゴシック" charset="0"/>
              </a:rPr>
              <a:t>Above-ground workplaces:</a:t>
            </a:r>
          </a:p>
          <a:p>
            <a:pPr marL="1139825" lvl="2">
              <a:defRPr/>
            </a:pPr>
            <a:endParaRPr lang="en-ZA" sz="500" dirty="0">
              <a:latin typeface="Calibri" charset="0"/>
              <a:ea typeface="ＭＳ Ｐゴシック" charset="0"/>
            </a:endParaRPr>
          </a:p>
          <a:p>
            <a:pPr marL="1139825" lvl="2">
              <a:defRPr/>
            </a:pPr>
            <a:r>
              <a:rPr lang="en-ZA" sz="2000" dirty="0">
                <a:latin typeface="Calibri" charset="0"/>
                <a:ea typeface="ＭＳ Ｐゴシック" charset="0"/>
              </a:rPr>
              <a:t>High </a:t>
            </a:r>
            <a:r>
              <a:rPr lang="en-ZA" sz="2000" baseline="30000" dirty="0">
                <a:latin typeface="Calibri" charset="0"/>
                <a:ea typeface="ＭＳ Ｐゴシック" charset="0"/>
              </a:rPr>
              <a:t>222</a:t>
            </a:r>
            <a:r>
              <a:rPr lang="en-ZA" sz="2000" dirty="0">
                <a:latin typeface="Calibri" charset="0"/>
                <a:ea typeface="ＭＳ Ｐゴシック" charset="0"/>
              </a:rPr>
              <a:t>Rn levels can usually be reduced to well below the reference level by remedial action:</a:t>
            </a:r>
          </a:p>
          <a:p>
            <a:pPr marL="1139825" lvl="2">
              <a:defRPr/>
            </a:pPr>
            <a:endParaRPr lang="en-ZA" sz="500" dirty="0">
              <a:latin typeface="Calibri" charset="0"/>
              <a:ea typeface="ＭＳ Ｐゴシック" charset="0"/>
            </a:endParaRPr>
          </a:p>
          <a:p>
            <a:pPr marL="1139825" lvl="2">
              <a:defRPr/>
            </a:pPr>
            <a:r>
              <a:rPr lang="en-ZA" sz="2000" dirty="0">
                <a:latin typeface="Calibri" charset="0"/>
                <a:ea typeface="ＭＳ Ｐゴシック" charset="0"/>
              </a:rPr>
              <a:t>Regulatory control as a planned exposure situation is therefore unlikely to be needed</a:t>
            </a:r>
          </a:p>
          <a:p>
            <a:pPr marL="739775" lvl="1">
              <a:defRPr/>
            </a:pPr>
            <a:r>
              <a:rPr lang="en-ZA" sz="2000" i="1" dirty="0">
                <a:latin typeface="Calibri" charset="0"/>
                <a:ea typeface="ＭＳ Ｐゴシック" charset="0"/>
              </a:rPr>
              <a:t>Underground workplaces</a:t>
            </a:r>
          </a:p>
          <a:p>
            <a:pPr marL="1139825" lvl="2">
              <a:defRPr/>
            </a:pPr>
            <a:endParaRPr lang="en-ZA" sz="500" dirty="0">
              <a:latin typeface="Calibri" charset="0"/>
              <a:ea typeface="ＭＳ Ｐゴシック" charset="0"/>
            </a:endParaRPr>
          </a:p>
          <a:p>
            <a:pPr marL="1139825" lvl="2">
              <a:defRPr/>
            </a:pPr>
            <a:r>
              <a:rPr lang="en-ZA" sz="2000" baseline="30000" dirty="0">
                <a:latin typeface="Calibri" charset="0"/>
                <a:ea typeface="ＭＳ Ｐゴシック" charset="0"/>
              </a:rPr>
              <a:t>222</a:t>
            </a:r>
            <a:r>
              <a:rPr lang="en-ZA" sz="2000" dirty="0">
                <a:latin typeface="Calibri" charset="0"/>
                <a:ea typeface="ＭＳ Ｐゴシック" charset="0"/>
              </a:rPr>
              <a:t>Rn may be more difficult to control by remedial action:</a:t>
            </a:r>
          </a:p>
          <a:p>
            <a:pPr marL="1547813" lvl="3">
              <a:defRPr/>
            </a:pPr>
            <a:r>
              <a:rPr lang="en-ZA" sz="1800" dirty="0">
                <a:latin typeface="Calibri" charset="0"/>
                <a:ea typeface="ＭＳ Ｐゴシック" charset="0"/>
              </a:rPr>
              <a:t>High </a:t>
            </a:r>
            <a:r>
              <a:rPr lang="en-ZA" sz="1800" baseline="30000" dirty="0">
                <a:latin typeface="Calibri" charset="0"/>
                <a:ea typeface="ＭＳ Ｐゴシック" charset="0"/>
              </a:rPr>
              <a:t>222</a:t>
            </a:r>
            <a:r>
              <a:rPr lang="en-ZA" sz="1800" dirty="0">
                <a:latin typeface="Calibri" charset="0"/>
                <a:ea typeface="ＭＳ Ｐゴシック" charset="0"/>
              </a:rPr>
              <a:t>Rn ingress via rock surfaces or water, limitations on ventilation</a:t>
            </a:r>
            <a:endParaRPr lang="en-ZA" sz="500" dirty="0">
              <a:latin typeface="Calibri" charset="0"/>
              <a:ea typeface="ＭＳ Ｐゴシック" charset="0"/>
            </a:endParaRPr>
          </a:p>
          <a:p>
            <a:pPr marL="1139825" lvl="2">
              <a:defRPr/>
            </a:pPr>
            <a:r>
              <a:rPr lang="en-ZA" sz="2000" dirty="0">
                <a:latin typeface="Calibri" charset="0"/>
                <a:ea typeface="ＭＳ Ｐゴシック" charset="0"/>
              </a:rPr>
              <a:t>Regulatory control as a planned exposure situation is necessary if the </a:t>
            </a:r>
            <a:r>
              <a:rPr lang="en-ZA" sz="2000" baseline="30000" dirty="0">
                <a:latin typeface="Calibri" charset="0"/>
                <a:ea typeface="ＭＳ Ｐゴシック" charset="0"/>
              </a:rPr>
              <a:t>222</a:t>
            </a:r>
            <a:r>
              <a:rPr lang="en-ZA" sz="2000" dirty="0">
                <a:latin typeface="Calibri" charset="0"/>
                <a:ea typeface="ＭＳ Ｐゴシック" charset="0"/>
              </a:rPr>
              <a:t>Rn concentration remains above the reference level </a:t>
            </a:r>
            <a:endParaRPr lang="en-US" sz="2000" dirty="0">
              <a:latin typeface="Calibri" charset="0"/>
              <a:ea typeface="ＭＳ Ｐゴシック" charset="0"/>
            </a:endParaRPr>
          </a:p>
          <a:p>
            <a:pPr marL="1139825" lvl="2">
              <a:defRPr/>
            </a:pPr>
            <a:endParaRPr lang="en-ZA" sz="2000" i="1" dirty="0">
              <a:solidFill>
                <a:schemeClr val="tx1"/>
              </a:solidFill>
              <a:latin typeface="Calibri" charset="0"/>
              <a:ea typeface="ＭＳ Ｐゴシック" charset="0"/>
            </a:endParaRPr>
          </a:p>
          <a:p>
            <a:pPr marL="1139825" lvl="2">
              <a:defRPr/>
            </a:pPr>
            <a:endParaRPr lang="en-ZA" sz="2000" dirty="0">
              <a:solidFill>
                <a:schemeClr val="tx1"/>
              </a:solidFill>
              <a:latin typeface="Calibri" charset="0"/>
              <a:ea typeface="ＭＳ Ｐゴシック" charset="0"/>
            </a:endParaRPr>
          </a:p>
          <a:p>
            <a:pPr marL="1139825" lvl="2">
              <a:defRPr/>
            </a:pPr>
            <a:endParaRPr lang="en-ZA" sz="500" dirty="0">
              <a:solidFill>
                <a:schemeClr val="tx1"/>
              </a:solidFill>
              <a:latin typeface="Calibri" charset="0"/>
              <a:ea typeface="ＭＳ Ｐゴシック" charset="0"/>
            </a:endParaRPr>
          </a:p>
        </p:txBody>
      </p:sp>
    </p:spTree>
    <p:extLst>
      <p:ext uri="{BB962C8B-B14F-4D97-AF65-F5344CB8AC3E}">
        <p14:creationId xmlns:p14="http://schemas.microsoft.com/office/powerpoint/2010/main" val="3228831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15796B-9A81-431E-8C44-17A979D022E3}"/>
              </a:ext>
            </a:extLst>
          </p:cNvPr>
          <p:cNvSpPr/>
          <p:nvPr/>
        </p:nvSpPr>
        <p:spPr>
          <a:xfrm>
            <a:off x="0" y="414649"/>
            <a:ext cx="4320330" cy="79336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Special quantities for concentration and exposure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3F6DD6F-2FE4-45F2-9256-AFAB0AB2D3B5}"/>
              </a:ext>
            </a:extLst>
          </p:cNvPr>
          <p:cNvSpPr txBox="1">
            <a:spLocks noChangeArrowheads="1"/>
          </p:cNvSpPr>
          <p:nvPr/>
        </p:nvSpPr>
        <p:spPr>
          <a:xfrm>
            <a:off x="590279" y="1668872"/>
            <a:ext cx="7963442" cy="489743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800" dirty="0">
                <a:latin typeface="Calibri" pitchFamily="34" charset="0"/>
              </a:rPr>
              <a:t>Short-lived </a:t>
            </a:r>
            <a:r>
              <a:rPr lang="en-ZA" altLang="en-US" sz="2800" baseline="30000" dirty="0">
                <a:latin typeface="Calibri" pitchFamily="34" charset="0"/>
              </a:rPr>
              <a:t>222</a:t>
            </a:r>
            <a:r>
              <a:rPr lang="en-ZA" altLang="en-US" sz="2800" dirty="0">
                <a:latin typeface="Calibri" pitchFamily="34" charset="0"/>
              </a:rPr>
              <a:t>Rn progeny are unlikely to be in equilibrium with the parent</a:t>
            </a:r>
          </a:p>
          <a:p>
            <a:endParaRPr lang="en-ZA" altLang="en-US" sz="900" dirty="0">
              <a:latin typeface="Calibri" pitchFamily="34" charset="0"/>
            </a:endParaRPr>
          </a:p>
          <a:p>
            <a:r>
              <a:rPr lang="en-ZA" altLang="en-US" sz="2800" dirty="0">
                <a:latin typeface="Calibri" pitchFamily="34" charset="0"/>
              </a:rPr>
              <a:t>Therefore, for radiation protection purposes, special quantities are needed for </a:t>
            </a:r>
            <a:r>
              <a:rPr lang="en-ZA" altLang="en-US" sz="2800" baseline="30000" dirty="0">
                <a:latin typeface="Calibri" pitchFamily="34" charset="0"/>
              </a:rPr>
              <a:t>222</a:t>
            </a:r>
            <a:r>
              <a:rPr lang="en-ZA" altLang="en-US" sz="2800" dirty="0">
                <a:latin typeface="Calibri" pitchFamily="34" charset="0"/>
              </a:rPr>
              <a:t>Rn progeny:</a:t>
            </a:r>
          </a:p>
          <a:p>
            <a:pPr lvl="1"/>
            <a:r>
              <a:rPr lang="en-ZA" altLang="en-US" sz="2400" dirty="0">
                <a:latin typeface="Calibri" pitchFamily="34" charset="0"/>
              </a:rPr>
              <a:t>Concentration in air</a:t>
            </a:r>
          </a:p>
          <a:p>
            <a:pPr lvl="1"/>
            <a:r>
              <a:rPr lang="en-ZA" altLang="en-US" sz="2400" dirty="0">
                <a:latin typeface="Calibri" pitchFamily="34" charset="0"/>
              </a:rPr>
              <a:t>The resulting exposure</a:t>
            </a:r>
          </a:p>
          <a:p>
            <a:pPr lvl="1"/>
            <a:endParaRPr lang="en-ZA" altLang="en-US" sz="900" dirty="0">
              <a:latin typeface="Calibri" pitchFamily="34" charset="0"/>
            </a:endParaRPr>
          </a:p>
          <a:p>
            <a:r>
              <a:rPr lang="en-ZA" altLang="en-US" sz="2800" dirty="0">
                <a:latin typeface="Calibri" pitchFamily="34" charset="0"/>
              </a:rPr>
              <a:t>These special quantities are derived from a quantity known as the ‘</a:t>
            </a:r>
            <a:r>
              <a:rPr lang="en-ZA" altLang="ja-JP" sz="2800" dirty="0">
                <a:latin typeface="Calibri" pitchFamily="34" charset="0"/>
              </a:rPr>
              <a:t>potential alpha energy</a:t>
            </a:r>
            <a:r>
              <a:rPr lang="en-ZA" altLang="en-US" sz="2800" dirty="0">
                <a:latin typeface="Calibri" pitchFamily="34" charset="0"/>
              </a:rPr>
              <a:t>’</a:t>
            </a:r>
          </a:p>
        </p:txBody>
      </p:sp>
    </p:spTree>
    <p:extLst>
      <p:ext uri="{BB962C8B-B14F-4D97-AF65-F5344CB8AC3E}">
        <p14:creationId xmlns:p14="http://schemas.microsoft.com/office/powerpoint/2010/main" val="391996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14B29B-1A77-4C4D-8EFD-778992EDAACB}"/>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Potential alpha energy</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D4EE624-4AF0-42A3-9E57-0CD209B756EA}"/>
              </a:ext>
            </a:extLst>
          </p:cNvPr>
          <p:cNvSpPr txBox="1">
            <a:spLocks noChangeArrowheads="1"/>
          </p:cNvSpPr>
          <p:nvPr/>
        </p:nvSpPr>
        <p:spPr>
          <a:xfrm>
            <a:off x="710173" y="2114994"/>
            <a:ext cx="7723654" cy="337979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Font typeface="Arial" panose="020B0604020202020204" pitchFamily="34" charset="0"/>
              <a:buNone/>
            </a:pPr>
            <a:r>
              <a:rPr lang="en-ZA" altLang="en-US" sz="2800">
                <a:latin typeface="Calibri" pitchFamily="34" charset="0"/>
              </a:rPr>
              <a:t>The potential alpha energy </a:t>
            </a:r>
            <a:r>
              <a:rPr lang="en-ZA" altLang="en-US" sz="2400" i="1">
                <a:latin typeface="Calibri" pitchFamily="34" charset="0"/>
              </a:rPr>
              <a:t>ε</a:t>
            </a:r>
            <a:r>
              <a:rPr lang="en-ZA" altLang="en-US" sz="2400" baseline="-25000">
                <a:latin typeface="Calibri" pitchFamily="34" charset="0"/>
              </a:rPr>
              <a:t>p</a:t>
            </a:r>
            <a:r>
              <a:rPr lang="en-ZA" altLang="en-US" sz="2800">
                <a:latin typeface="Calibri" pitchFamily="34" charset="0"/>
              </a:rPr>
              <a:t> of a </a:t>
            </a:r>
            <a:r>
              <a:rPr lang="en-ZA" altLang="en-US" sz="2800" u="sng">
                <a:latin typeface="Calibri" pitchFamily="34" charset="0"/>
              </a:rPr>
              <a:t>single atom</a:t>
            </a:r>
            <a:r>
              <a:rPr lang="en-ZA" altLang="en-US" sz="2800">
                <a:latin typeface="Calibri" pitchFamily="34" charset="0"/>
              </a:rPr>
              <a:t> of a short-lived </a:t>
            </a:r>
            <a:r>
              <a:rPr lang="en-ZA" altLang="en-US" sz="2800" baseline="30000">
                <a:latin typeface="Calibri" pitchFamily="34" charset="0"/>
              </a:rPr>
              <a:t>222</a:t>
            </a:r>
            <a:r>
              <a:rPr lang="en-ZA" altLang="en-US" sz="2800">
                <a:latin typeface="Calibri" pitchFamily="34" charset="0"/>
              </a:rPr>
              <a:t>Rn progeny radionuclide is the total alpha energy emitted by that atom during its progressive radioactive decay down to, but not including, the relatively long-lived radionuclide </a:t>
            </a:r>
            <a:r>
              <a:rPr lang="en-ZA" altLang="en-US" sz="2800" baseline="30000">
                <a:latin typeface="Calibri" pitchFamily="34" charset="0"/>
              </a:rPr>
              <a:t>210</a:t>
            </a:r>
            <a:r>
              <a:rPr lang="en-ZA" altLang="en-US" sz="2800">
                <a:latin typeface="Calibri" pitchFamily="34" charset="0"/>
              </a:rPr>
              <a:t>Pb</a:t>
            </a:r>
          </a:p>
          <a:p>
            <a:pPr marL="0" indent="0"/>
            <a:endParaRPr lang="en-ZA" altLang="en-US" sz="2800" dirty="0">
              <a:latin typeface="Calibri" pitchFamily="34" charset="0"/>
            </a:endParaRPr>
          </a:p>
        </p:txBody>
      </p:sp>
    </p:spTree>
    <p:extLst>
      <p:ext uri="{BB962C8B-B14F-4D97-AF65-F5344CB8AC3E}">
        <p14:creationId xmlns:p14="http://schemas.microsoft.com/office/powerpoint/2010/main" val="364559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662CED-6005-4EA3-A31C-8C57D55E7758}"/>
              </a:ext>
            </a:extLst>
          </p:cNvPr>
          <p:cNvSpPr/>
          <p:nvPr/>
        </p:nvSpPr>
        <p:spPr>
          <a:xfrm>
            <a:off x="0" y="407268"/>
            <a:ext cx="5184396"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Potential alpha energy concentration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484DE4D8-4916-445A-B575-34138A46B873}"/>
              </a:ext>
            </a:extLst>
          </p:cNvPr>
          <p:cNvSpPr txBox="1">
            <a:spLocks noChangeArrowheads="1"/>
          </p:cNvSpPr>
          <p:nvPr/>
        </p:nvSpPr>
        <p:spPr>
          <a:xfrm>
            <a:off x="331967" y="1616132"/>
            <a:ext cx="8480066" cy="460851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ZA" altLang="en-US" sz="2800" b="1" i="1" dirty="0">
                <a:effectLst>
                  <a:outerShdw blurRad="38100" dist="38100" dir="2700000" algn="tl">
                    <a:srgbClr val="000000">
                      <a:alpha val="43137"/>
                    </a:srgbClr>
                  </a:outerShdw>
                </a:effectLst>
                <a:latin typeface="Calibri" pitchFamily="34" charset="0"/>
              </a:rPr>
              <a:t>Potential alpha energy concentration (PAEC) in air:</a:t>
            </a:r>
          </a:p>
          <a:p>
            <a:pPr marL="0" indent="0" algn="just">
              <a:buFont typeface="Arial" panose="020B0604020202020204" pitchFamily="34" charset="0"/>
              <a:buNone/>
            </a:pPr>
            <a:r>
              <a:rPr lang="en-ZA" altLang="en-US" sz="2600" dirty="0">
                <a:latin typeface="Calibri" pitchFamily="34" charset="0"/>
              </a:rPr>
              <a:t>For any mixture of short-lived </a:t>
            </a:r>
            <a:r>
              <a:rPr lang="en-ZA" altLang="en-US" sz="2600" baseline="30000" dirty="0">
                <a:latin typeface="Calibri" pitchFamily="34" charset="0"/>
              </a:rPr>
              <a:t>222</a:t>
            </a:r>
            <a:r>
              <a:rPr lang="en-ZA" altLang="en-US" sz="2600" dirty="0">
                <a:latin typeface="Calibri" pitchFamily="34" charset="0"/>
              </a:rPr>
              <a:t>Rn progeny in air, the contribution of each radionuclide to the PAEC is its potential alpha energy per unit activity (</a:t>
            </a:r>
            <a:r>
              <a:rPr lang="en-ZA" altLang="en-US" sz="2600" i="1" dirty="0" err="1">
                <a:latin typeface="Calibri" pitchFamily="34" charset="0"/>
              </a:rPr>
              <a:t>ε</a:t>
            </a:r>
            <a:r>
              <a:rPr lang="en-ZA" altLang="en-US" sz="2600" baseline="-25000" dirty="0" err="1">
                <a:latin typeface="Calibri" pitchFamily="34" charset="0"/>
              </a:rPr>
              <a:t>p</a:t>
            </a:r>
            <a:r>
              <a:rPr lang="en-ZA" altLang="en-US" sz="2600" dirty="0">
                <a:latin typeface="Calibri" pitchFamily="34" charset="0"/>
              </a:rPr>
              <a:t>/</a:t>
            </a:r>
            <a:r>
              <a:rPr lang="en-ZA" altLang="en-US" sz="2600" i="1" dirty="0">
                <a:latin typeface="Calibri" pitchFamily="34" charset="0"/>
              </a:rPr>
              <a:t>λ</a:t>
            </a:r>
            <a:r>
              <a:rPr lang="en-ZA" altLang="en-US" sz="2600" dirty="0">
                <a:latin typeface="Calibri" pitchFamily="34" charset="0"/>
              </a:rPr>
              <a:t>) given in the previous.</a:t>
            </a:r>
          </a:p>
          <a:p>
            <a:pPr marL="0" indent="0" algn="just">
              <a:buFont typeface="Arial" panose="020B0604020202020204" pitchFamily="34" charset="0"/>
              <a:buNone/>
            </a:pPr>
            <a:endParaRPr lang="en-ZA" altLang="en-US" sz="2600" dirty="0">
              <a:latin typeface="Calibri" pitchFamily="34" charset="0"/>
            </a:endParaRPr>
          </a:p>
          <a:p>
            <a:pPr marL="0" indent="0" algn="just">
              <a:buFont typeface="Arial" panose="020B0604020202020204" pitchFamily="34" charset="0"/>
              <a:buNone/>
            </a:pPr>
            <a:r>
              <a:rPr lang="en-ZA" altLang="en-US" sz="2600" dirty="0">
                <a:latin typeface="Calibri" pitchFamily="34" charset="0"/>
              </a:rPr>
              <a:t>Table multiplied by its activity concentration, </a:t>
            </a:r>
            <a:r>
              <a:rPr lang="en-ZA" altLang="en-US" sz="2600" i="1" dirty="0">
                <a:latin typeface="Calibri" pitchFamily="34" charset="0"/>
              </a:rPr>
              <a:t>c</a:t>
            </a:r>
            <a:r>
              <a:rPr lang="en-ZA" altLang="en-US" sz="2600" dirty="0">
                <a:latin typeface="Calibri" pitchFamily="34" charset="0"/>
              </a:rPr>
              <a:t>. The total PAEC is then the sum of these individual contributions</a:t>
            </a:r>
          </a:p>
          <a:p>
            <a:pPr marL="0" indent="0">
              <a:buFont typeface="Arial" panose="020B0604020202020204" pitchFamily="34" charset="0"/>
              <a:buNone/>
            </a:pPr>
            <a:endParaRPr lang="en-ZA" altLang="en-US" dirty="0">
              <a:latin typeface="Calibri" pitchFamily="34" charset="0"/>
            </a:endParaRPr>
          </a:p>
          <a:p>
            <a:pPr marL="0" indent="0">
              <a:buFont typeface="Arial" panose="020B0604020202020204" pitchFamily="34" charset="0"/>
              <a:buNone/>
            </a:pPr>
            <a:endParaRPr lang="en-ZA" altLang="en-US" dirty="0">
              <a:latin typeface="Calibri" pitchFamily="34" charset="0"/>
            </a:endParaRPr>
          </a:p>
        </p:txBody>
      </p:sp>
      <p:graphicFrame>
        <p:nvGraphicFramePr>
          <p:cNvPr id="4" name="Object 5">
            <a:extLst>
              <a:ext uri="{FF2B5EF4-FFF2-40B4-BE49-F238E27FC236}">
                <a16:creationId xmlns:a16="http://schemas.microsoft.com/office/drawing/2014/main" id="{7E81291F-4C31-42B8-93D8-0991F66417F3}"/>
              </a:ext>
            </a:extLst>
          </p:cNvPr>
          <p:cNvGraphicFramePr>
            <a:graphicFrameLocks noChangeAspect="1"/>
          </p:cNvGraphicFramePr>
          <p:nvPr>
            <p:extLst>
              <p:ext uri="{D42A27DB-BD31-4B8C-83A1-F6EECF244321}">
                <p14:modId xmlns:p14="http://schemas.microsoft.com/office/powerpoint/2010/main" val="996079962"/>
              </p:ext>
            </p:extLst>
          </p:nvPr>
        </p:nvGraphicFramePr>
        <p:xfrm>
          <a:off x="2362346" y="5002724"/>
          <a:ext cx="3744913" cy="904875"/>
        </p:xfrm>
        <a:graphic>
          <a:graphicData uri="http://schemas.openxmlformats.org/presentationml/2006/ole">
            <mc:AlternateContent xmlns:mc="http://schemas.openxmlformats.org/markup-compatibility/2006">
              <mc:Choice xmlns:v="urn:schemas-microsoft-com:vml" Requires="v">
                <p:oleObj spid="_x0000_s1028" name="Equation" r:id="rId4" imgW="1422400" imgH="342900" progId="Equation.3">
                  <p:embed/>
                </p:oleObj>
              </mc:Choice>
              <mc:Fallback>
                <p:oleObj name="Equation" r:id="rId4" imgW="1422400" imgH="342900" progId="Equation.3">
                  <p:embed/>
                  <p:pic>
                    <p:nvPicPr>
                      <p:cNvPr id="16389"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346" y="5002724"/>
                        <a:ext cx="3744913" cy="904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26397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A6B062-362D-414D-BC90-8D0564359CA6}"/>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Equilibrium factor</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853DBB4D-0A20-475F-97A5-544233285738}"/>
              </a:ext>
            </a:extLst>
          </p:cNvPr>
          <p:cNvSpPr txBox="1">
            <a:spLocks noChangeArrowheads="1"/>
          </p:cNvSpPr>
          <p:nvPr/>
        </p:nvSpPr>
        <p:spPr>
          <a:xfrm>
            <a:off x="163485" y="1771752"/>
            <a:ext cx="8817029" cy="273685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r>
              <a:rPr lang="en-ZA" altLang="en-US" sz="2600" dirty="0">
                <a:latin typeface="Calibri" pitchFamily="34" charset="0"/>
              </a:rPr>
              <a:t>In practice, the progeny will rarely be in equilibrium</a:t>
            </a:r>
          </a:p>
          <a:p>
            <a:pPr marL="361950" indent="-361950"/>
            <a:r>
              <a:rPr lang="en-ZA" altLang="en-US" sz="2600" dirty="0">
                <a:latin typeface="Calibri" pitchFamily="34" charset="0"/>
              </a:rPr>
              <a:t>The PAEC will therefore be some fraction of 5.56 × 10</a:t>
            </a:r>
            <a:r>
              <a:rPr lang="en-ZA" altLang="en-US" sz="2600" baseline="30000" dirty="0">
                <a:latin typeface="Calibri" pitchFamily="34" charset="0"/>
              </a:rPr>
              <a:t>–9</a:t>
            </a:r>
            <a:r>
              <a:rPr lang="en-ZA" altLang="en-US" sz="2600" dirty="0">
                <a:latin typeface="Calibri" pitchFamily="34" charset="0"/>
              </a:rPr>
              <a:t> J/m</a:t>
            </a:r>
            <a:r>
              <a:rPr lang="en-ZA" altLang="en-US" sz="2600" baseline="30000" dirty="0">
                <a:latin typeface="Calibri" pitchFamily="34" charset="0"/>
              </a:rPr>
              <a:t>3</a:t>
            </a:r>
            <a:r>
              <a:rPr lang="en-ZA" altLang="en-US" sz="2600" dirty="0">
                <a:latin typeface="Calibri" pitchFamily="34" charset="0"/>
              </a:rPr>
              <a:t>.</a:t>
            </a:r>
            <a:r>
              <a:rPr lang="en-US" altLang="en-US" sz="2600" dirty="0">
                <a:latin typeface="Calibri" pitchFamily="34" charset="0"/>
              </a:rPr>
              <a:t> </a:t>
            </a:r>
          </a:p>
          <a:p>
            <a:pPr marL="361950" indent="-361950"/>
            <a:r>
              <a:rPr lang="en-ZA" altLang="en-US" sz="2600" dirty="0">
                <a:latin typeface="Calibri" pitchFamily="34" charset="0"/>
              </a:rPr>
              <a:t>This fraction is called the </a:t>
            </a:r>
            <a:r>
              <a:rPr lang="en-ZA" altLang="en-US" sz="2600" u="sng" dirty="0">
                <a:latin typeface="Calibri" pitchFamily="34" charset="0"/>
              </a:rPr>
              <a:t>equilibrium factor</a:t>
            </a:r>
            <a:r>
              <a:rPr lang="en-ZA" altLang="en-US" sz="2600" dirty="0">
                <a:latin typeface="Calibri" pitchFamily="34" charset="0"/>
              </a:rPr>
              <a:t> (</a:t>
            </a:r>
            <a:r>
              <a:rPr lang="en-ZA" altLang="en-US" sz="2600" i="1" dirty="0">
                <a:latin typeface="Calibri" pitchFamily="34" charset="0"/>
              </a:rPr>
              <a:t>F</a:t>
            </a:r>
            <a:r>
              <a:rPr lang="en-ZA" altLang="en-US" sz="2600" dirty="0">
                <a:latin typeface="Calibri" pitchFamily="34" charset="0"/>
              </a:rPr>
              <a:t>)</a:t>
            </a:r>
          </a:p>
          <a:p>
            <a:pPr marL="361950" indent="-361950"/>
            <a:r>
              <a:rPr lang="en-ZA" altLang="en-US" sz="2600" dirty="0">
                <a:latin typeface="Calibri" pitchFamily="34" charset="0"/>
              </a:rPr>
              <a:t>For a </a:t>
            </a:r>
            <a:r>
              <a:rPr lang="en-ZA" altLang="en-US" sz="2600" baseline="30000" dirty="0">
                <a:latin typeface="Calibri" pitchFamily="34" charset="0"/>
              </a:rPr>
              <a:t>222</a:t>
            </a:r>
            <a:r>
              <a:rPr lang="en-ZA" altLang="en-US" sz="2600" dirty="0">
                <a:latin typeface="Calibri" pitchFamily="34" charset="0"/>
              </a:rPr>
              <a:t>Rn concentration of 1 </a:t>
            </a:r>
            <a:r>
              <a:rPr lang="en-ZA" altLang="en-US" sz="2600" dirty="0" err="1">
                <a:latin typeface="Calibri" pitchFamily="34" charset="0"/>
              </a:rPr>
              <a:t>Bq</a:t>
            </a:r>
            <a:r>
              <a:rPr lang="en-ZA" altLang="en-US" sz="2600" dirty="0">
                <a:latin typeface="Calibri" pitchFamily="34" charset="0"/>
              </a:rPr>
              <a:t>/m</a:t>
            </a:r>
            <a:r>
              <a:rPr lang="en-ZA" altLang="en-US" sz="2600" baseline="30000" dirty="0">
                <a:latin typeface="Calibri" pitchFamily="34" charset="0"/>
              </a:rPr>
              <a:t>3</a:t>
            </a:r>
            <a:r>
              <a:rPr lang="en-ZA" altLang="en-US" sz="2600" dirty="0">
                <a:latin typeface="Calibri" pitchFamily="34" charset="0"/>
              </a:rPr>
              <a:t>, the PAEC of any given non-equilibrium mixture will be:</a:t>
            </a:r>
            <a:endParaRPr lang="en-US" altLang="en-US" sz="2600" dirty="0">
              <a:latin typeface="Calibri" pitchFamily="34" charset="0"/>
            </a:endParaRPr>
          </a:p>
        </p:txBody>
      </p:sp>
      <p:pic>
        <p:nvPicPr>
          <p:cNvPr id="4" name="Picture 5">
            <a:extLst>
              <a:ext uri="{FF2B5EF4-FFF2-40B4-BE49-F238E27FC236}">
                <a16:creationId xmlns:a16="http://schemas.microsoft.com/office/drawing/2014/main" id="{F30EC77E-95AB-4D78-B899-71CF00091A83}"/>
              </a:ext>
            </a:extLst>
          </p:cNvPr>
          <p:cNvPicPr>
            <a:picLocks noChangeAspect="1" noChangeArrowheads="1"/>
          </p:cNvPicPr>
          <p:nvPr/>
        </p:nvPicPr>
        <p:blipFill>
          <a:blip r:embed="rId3"/>
          <a:srcRect/>
          <a:stretch>
            <a:fillRect/>
          </a:stretch>
        </p:blipFill>
        <p:spPr bwMode="auto">
          <a:xfrm>
            <a:off x="1655925" y="5029637"/>
            <a:ext cx="5400675" cy="622300"/>
          </a:xfrm>
          <a:prstGeom prst="rect">
            <a:avLst/>
          </a:prstGeom>
          <a:solidFill>
            <a:srgbClr val="FFFFFF"/>
          </a:solidFill>
          <a:extLst>
            <a:ext uri="{91240B29-F687-4F45-9708-019B960494DF}">
              <a14:hiddenLine xmlns:a14="http://schemas.microsoft.com/office/drawing/2010/main" w="3175"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val="62526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4C3BC7-43F2-4C06-95AF-5D2C56E2B122}"/>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Equilibrium factor</a:t>
            </a:r>
            <a:endParaRPr lang="en-GB" sz="2600" dirty="0">
              <a:latin typeface="Calibri" panose="020F0502020204030204" pitchFamily="34" charset="0"/>
              <a:cs typeface="Calibri" panose="020F0502020204030204" pitchFamily="34" charset="0"/>
            </a:endParaRPr>
          </a:p>
        </p:txBody>
      </p:sp>
      <p:sp>
        <p:nvSpPr>
          <p:cNvPr id="3" name="Content Placeholder 6">
            <a:extLst>
              <a:ext uri="{FF2B5EF4-FFF2-40B4-BE49-F238E27FC236}">
                <a16:creationId xmlns:a16="http://schemas.microsoft.com/office/drawing/2014/main" id="{FF074021-AFDC-4924-AD12-E5595B05A1B4}"/>
              </a:ext>
            </a:extLst>
          </p:cNvPr>
          <p:cNvSpPr txBox="1">
            <a:spLocks/>
          </p:cNvSpPr>
          <p:nvPr/>
        </p:nvSpPr>
        <p:spPr>
          <a:xfrm>
            <a:off x="431933" y="1981825"/>
            <a:ext cx="8280134" cy="401630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90500">
              <a:lnSpc>
                <a:spcPct val="80000"/>
              </a:lnSpc>
              <a:spcAft>
                <a:spcPct val="45000"/>
              </a:spcAft>
              <a:buFont typeface="Arial" panose="020B0604020202020204" pitchFamily="34" charset="0"/>
              <a:buNone/>
            </a:pPr>
            <a:r>
              <a:rPr lang="en-US" altLang="en-US" sz="2400">
                <a:latin typeface="Calibri" panose="020F0502020204030204" pitchFamily="34" charset="0"/>
                <a:cs typeface="Calibri" panose="020F0502020204030204" pitchFamily="34" charset="0"/>
              </a:rPr>
              <a:t>The equilibrium factor can vary from:</a:t>
            </a:r>
          </a:p>
          <a:p>
            <a:pPr marL="381000" lvl="1" indent="-190500" algn="just" defTabSz="190500">
              <a:lnSpc>
                <a:spcPct val="80000"/>
              </a:lnSpc>
              <a:spcAft>
                <a:spcPct val="45000"/>
              </a:spcAft>
            </a:pPr>
            <a:r>
              <a:rPr lang="en-US" altLang="en-US" sz="2400" b="1">
                <a:latin typeface="Calibri" panose="020F0502020204030204" pitchFamily="34" charset="0"/>
                <a:cs typeface="Calibri" panose="020F0502020204030204" pitchFamily="34" charset="0"/>
              </a:rPr>
              <a:t>Zero</a:t>
            </a:r>
            <a:r>
              <a:rPr lang="en-US" altLang="en-US" sz="2400">
                <a:latin typeface="Calibri" panose="020F0502020204030204" pitchFamily="34" charset="0"/>
                <a:cs typeface="Calibri" panose="020F0502020204030204" pitchFamily="34" charset="0"/>
              </a:rPr>
              <a:t> 	(radon gas diffusing out of the grain surface of the 	mineral)</a:t>
            </a:r>
          </a:p>
          <a:p>
            <a:pPr marL="0" indent="0" algn="just" defTabSz="190500">
              <a:lnSpc>
                <a:spcPct val="80000"/>
              </a:lnSpc>
              <a:spcAft>
                <a:spcPct val="45000"/>
              </a:spcAft>
              <a:buFont typeface="Arial" panose="020B0604020202020204" pitchFamily="34" charset="0"/>
              <a:buNone/>
            </a:pPr>
            <a:r>
              <a:rPr lang="en-US" altLang="en-US" sz="2400">
                <a:latin typeface="Calibri" panose="020F0502020204030204" pitchFamily="34" charset="0"/>
                <a:cs typeface="Calibri" panose="020F0502020204030204" pitchFamily="34" charset="0"/>
              </a:rPr>
              <a:t>	   to </a:t>
            </a:r>
          </a:p>
          <a:p>
            <a:pPr marL="381000" lvl="1" indent="-190500" algn="just" defTabSz="190500">
              <a:lnSpc>
                <a:spcPct val="80000"/>
              </a:lnSpc>
              <a:spcAft>
                <a:spcPct val="45000"/>
              </a:spcAft>
            </a:pPr>
            <a:r>
              <a:rPr lang="en-US" altLang="en-US" sz="2400" b="1">
                <a:latin typeface="Calibri" panose="020F0502020204030204" pitchFamily="34" charset="0"/>
                <a:cs typeface="Calibri" panose="020F0502020204030204" pitchFamily="34" charset="0"/>
              </a:rPr>
              <a:t>1 </a:t>
            </a:r>
            <a:r>
              <a:rPr lang="en-US" altLang="en-US" sz="2400">
                <a:latin typeface="Calibri" panose="020F0502020204030204" pitchFamily="34" charset="0"/>
                <a:cs typeface="Calibri" panose="020F0502020204030204" pitchFamily="34" charset="0"/>
              </a:rPr>
              <a:t>	(radon gas after three hours in stagnant air)</a:t>
            </a:r>
          </a:p>
          <a:p>
            <a:pPr marL="0" indent="0" algn="just" defTabSz="190500">
              <a:lnSpc>
                <a:spcPct val="80000"/>
              </a:lnSpc>
              <a:spcAft>
                <a:spcPct val="45000"/>
              </a:spcAft>
              <a:buFont typeface="Arial" panose="020B0604020202020204" pitchFamily="34" charset="0"/>
              <a:buNone/>
            </a:pPr>
            <a:r>
              <a:rPr lang="en-US" altLang="en-US" sz="2400">
                <a:latin typeface="Calibri" panose="020F0502020204030204" pitchFamily="34" charset="0"/>
                <a:cs typeface="Calibri" panose="020F0502020204030204" pitchFamily="34" charset="0"/>
              </a:rPr>
              <a:t>An equilibrium factor of 0.4 is usually taken as a default value </a:t>
            </a:r>
          </a:p>
          <a:p>
            <a:pPr marL="0" indent="0" algn="just" defTabSz="190500">
              <a:lnSpc>
                <a:spcPct val="80000"/>
              </a:lnSpc>
              <a:spcAft>
                <a:spcPct val="45000"/>
              </a:spcAft>
              <a:buFont typeface="Arial" panose="020B0604020202020204" pitchFamily="34" charset="0"/>
              <a:buNone/>
            </a:pPr>
            <a:r>
              <a:rPr lang="en-US" altLang="en-US" sz="2400">
                <a:latin typeface="Calibri" panose="020F0502020204030204" pitchFamily="34" charset="0"/>
                <a:cs typeface="Calibri" panose="020F0502020204030204" pitchFamily="34" charset="0"/>
              </a:rPr>
              <a:t>The older the air the higher the progeny concentrations</a:t>
            </a:r>
          </a:p>
          <a:p>
            <a:endParaRPr lang="en-GB"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79215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7599AF-F930-4A1C-A796-3C8E97D13629}"/>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Equilibrium factor, F</a:t>
            </a:r>
            <a:endParaRPr lang="en-GB" sz="2600" dirty="0">
              <a:latin typeface="Calibri" panose="020F0502020204030204" pitchFamily="34" charset="0"/>
              <a:cs typeface="Calibri" panose="020F0502020204030204" pitchFamily="34" charset="0"/>
            </a:endParaRPr>
          </a:p>
        </p:txBody>
      </p:sp>
      <p:grpSp>
        <p:nvGrpSpPr>
          <p:cNvPr id="3" name="Group 6">
            <a:extLst>
              <a:ext uri="{FF2B5EF4-FFF2-40B4-BE49-F238E27FC236}">
                <a16:creationId xmlns:a16="http://schemas.microsoft.com/office/drawing/2014/main" id="{25D9A759-1A20-4E8F-9356-CD736F4D58C9}"/>
              </a:ext>
            </a:extLst>
          </p:cNvPr>
          <p:cNvGrpSpPr>
            <a:grpSpLocks/>
          </p:cNvGrpSpPr>
          <p:nvPr/>
        </p:nvGrpSpPr>
        <p:grpSpPr bwMode="auto">
          <a:xfrm>
            <a:off x="1712752" y="2297522"/>
            <a:ext cx="5993941" cy="2592388"/>
            <a:chOff x="288" y="864"/>
            <a:chExt cx="5088" cy="1633"/>
          </a:xfrm>
        </p:grpSpPr>
        <p:sp>
          <p:nvSpPr>
            <p:cNvPr id="4" name="Text Box 3">
              <a:extLst>
                <a:ext uri="{FF2B5EF4-FFF2-40B4-BE49-F238E27FC236}">
                  <a16:creationId xmlns:a16="http://schemas.microsoft.com/office/drawing/2014/main" id="{6AD57799-A12F-42E7-BB2D-268BE7CBA169}"/>
                </a:ext>
              </a:extLst>
            </p:cNvPr>
            <p:cNvSpPr txBox="1">
              <a:spLocks noChangeArrowheads="1"/>
            </p:cNvSpPr>
            <p:nvPr/>
          </p:nvSpPr>
          <p:spPr bwMode="auto">
            <a:xfrm>
              <a:off x="288" y="864"/>
              <a:ext cx="2304" cy="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GB" altLang="en-US" dirty="0">
                  <a:latin typeface="Calibri" panose="020F0502020204030204" pitchFamily="34" charset="0"/>
                  <a:cs typeface="Calibri" panose="020F0502020204030204" pitchFamily="34" charset="0"/>
                </a:rPr>
                <a:t>	</a:t>
              </a:r>
              <a:r>
                <a:rPr lang="en-GB" altLang="en-US" i="1" dirty="0">
                  <a:solidFill>
                    <a:srgbClr val="002060"/>
                  </a:solidFill>
                  <a:latin typeface="Calibri" panose="020F0502020204030204" pitchFamily="34" charset="0"/>
                  <a:cs typeface="Calibri" panose="020F0502020204030204" pitchFamily="34" charset="0"/>
                </a:rPr>
                <a:t>F</a:t>
              </a:r>
              <a:r>
                <a:rPr lang="en-GB" altLang="en-US" dirty="0">
                  <a:solidFill>
                    <a:srgbClr val="002060"/>
                  </a:solidFill>
                  <a:latin typeface="Calibri" panose="020F0502020204030204" pitchFamily="34" charset="0"/>
                  <a:cs typeface="Calibri" panose="020F0502020204030204" pitchFamily="34" charset="0"/>
                </a:rPr>
                <a:t>=1</a:t>
              </a:r>
            </a:p>
            <a:p>
              <a:pPr>
                <a:spcBef>
                  <a:spcPct val="50000"/>
                </a:spcBef>
              </a:pPr>
              <a:r>
                <a:rPr lang="en-GB" altLang="en-US" sz="2000" dirty="0">
                  <a:solidFill>
                    <a:srgbClr val="002060"/>
                  </a:solidFill>
                  <a:latin typeface="Calibri" panose="020F0502020204030204" pitchFamily="34" charset="0"/>
                  <a:cs typeface="Calibri" panose="020F0502020204030204" pitchFamily="34" charset="0"/>
                </a:rPr>
                <a:t>Nuclide		</a:t>
              </a:r>
              <a:r>
                <a:rPr lang="en-GB" altLang="en-US" sz="2000" dirty="0" err="1">
                  <a:solidFill>
                    <a:srgbClr val="002060"/>
                  </a:solidFill>
                  <a:latin typeface="Calibri" panose="020F0502020204030204" pitchFamily="34" charset="0"/>
                  <a:cs typeface="Calibri" panose="020F0502020204030204" pitchFamily="34" charset="0"/>
                </a:rPr>
                <a:t>Bq</a:t>
              </a:r>
              <a:r>
                <a:rPr lang="en-GB" altLang="en-US" sz="2000" dirty="0">
                  <a:solidFill>
                    <a:srgbClr val="002060"/>
                  </a:solidFill>
                  <a:latin typeface="Calibri" panose="020F0502020204030204" pitchFamily="34" charset="0"/>
                  <a:cs typeface="Calibri" panose="020F0502020204030204" pitchFamily="34" charset="0"/>
                </a:rPr>
                <a:t> m</a:t>
              </a:r>
              <a:r>
                <a:rPr lang="en-GB" altLang="en-US" sz="2000" baseline="30000" dirty="0">
                  <a:solidFill>
                    <a:srgbClr val="002060"/>
                  </a:solidFill>
                  <a:latin typeface="Calibri" panose="020F0502020204030204" pitchFamily="34" charset="0"/>
                  <a:cs typeface="Calibri" panose="020F0502020204030204" pitchFamily="34" charset="0"/>
                </a:rPr>
                <a:t>-3</a:t>
              </a:r>
              <a:endParaRPr lang="en-GB" altLang="en-US" sz="2000" dirty="0">
                <a:solidFill>
                  <a:srgbClr val="002060"/>
                </a:solidFill>
                <a:latin typeface="Calibri" panose="020F0502020204030204" pitchFamily="34" charset="0"/>
                <a:cs typeface="Calibri" panose="020F0502020204030204" pitchFamily="34" charset="0"/>
              </a:endParaRP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222</a:t>
              </a:r>
              <a:r>
                <a:rPr lang="en-GB" altLang="en-US" sz="2000" dirty="0">
                  <a:latin typeface="Calibri" panose="020F0502020204030204" pitchFamily="34" charset="0"/>
                  <a:cs typeface="Calibri" panose="020F0502020204030204" pitchFamily="34" charset="0"/>
                </a:rPr>
                <a:t>Rn gas	1.0</a:t>
              </a:r>
              <a:endParaRPr lang="en-GB" altLang="en-US" sz="2000" baseline="30000" dirty="0">
                <a:latin typeface="Calibri" panose="020F0502020204030204" pitchFamily="34" charset="0"/>
                <a:cs typeface="Calibri" panose="020F0502020204030204" pitchFamily="34" charset="0"/>
              </a:endParaRP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218</a:t>
              </a:r>
              <a:r>
                <a:rPr lang="en-GB" altLang="en-US" sz="2000" dirty="0">
                  <a:latin typeface="Calibri" panose="020F0502020204030204" pitchFamily="34" charset="0"/>
                  <a:cs typeface="Calibri" panose="020F0502020204030204" pitchFamily="34" charset="0"/>
                </a:rPr>
                <a:t>Po		1.0</a:t>
              </a: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214</a:t>
              </a:r>
              <a:r>
                <a:rPr lang="en-GB" altLang="en-US" sz="2000" dirty="0">
                  <a:latin typeface="Calibri" panose="020F0502020204030204" pitchFamily="34" charset="0"/>
                  <a:cs typeface="Calibri" panose="020F0502020204030204" pitchFamily="34" charset="0"/>
                </a:rPr>
                <a:t>Pb		1.0</a:t>
              </a: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214</a:t>
              </a:r>
              <a:r>
                <a:rPr lang="en-GB" altLang="en-US" sz="2000" dirty="0">
                  <a:latin typeface="Calibri" panose="020F0502020204030204" pitchFamily="34" charset="0"/>
                  <a:cs typeface="Calibri" panose="020F0502020204030204" pitchFamily="34" charset="0"/>
                </a:rPr>
                <a:t>Bi		1.0</a:t>
              </a:r>
              <a:r>
                <a:rPr lang="en-GB" altLang="en-US" dirty="0">
                  <a:latin typeface="Calibri" panose="020F0502020204030204" pitchFamily="34" charset="0"/>
                  <a:cs typeface="Calibri" panose="020F0502020204030204" pitchFamily="34" charset="0"/>
                </a:rPr>
                <a:t> 		</a:t>
              </a:r>
            </a:p>
          </p:txBody>
        </p:sp>
        <p:sp>
          <p:nvSpPr>
            <p:cNvPr id="5" name="Text Box 4">
              <a:extLst>
                <a:ext uri="{FF2B5EF4-FFF2-40B4-BE49-F238E27FC236}">
                  <a16:creationId xmlns:a16="http://schemas.microsoft.com/office/drawing/2014/main" id="{37A81E42-896D-47FD-8587-FA693BB8BB78}"/>
                </a:ext>
              </a:extLst>
            </p:cNvPr>
            <p:cNvSpPr txBox="1">
              <a:spLocks noChangeArrowheads="1"/>
            </p:cNvSpPr>
            <p:nvPr/>
          </p:nvSpPr>
          <p:spPr bwMode="auto">
            <a:xfrm>
              <a:off x="3072" y="864"/>
              <a:ext cx="2304" cy="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GB" altLang="en-US" dirty="0">
                  <a:latin typeface="Calibri" panose="020F0502020204030204" pitchFamily="34" charset="0"/>
                  <a:cs typeface="Calibri" panose="020F0502020204030204" pitchFamily="34" charset="0"/>
                </a:rPr>
                <a:t>	</a:t>
              </a:r>
              <a:r>
                <a:rPr lang="en-GB" altLang="en-US" i="1" dirty="0">
                  <a:solidFill>
                    <a:srgbClr val="002060"/>
                  </a:solidFill>
                  <a:latin typeface="Calibri" panose="020F0502020204030204" pitchFamily="34" charset="0"/>
                  <a:cs typeface="Calibri" panose="020F0502020204030204" pitchFamily="34" charset="0"/>
                </a:rPr>
                <a:t>F</a:t>
              </a:r>
              <a:r>
                <a:rPr lang="en-GB" altLang="en-US" dirty="0">
                  <a:solidFill>
                    <a:srgbClr val="002060"/>
                  </a:solidFill>
                  <a:latin typeface="Calibri" panose="020F0502020204030204" pitchFamily="34" charset="0"/>
                  <a:cs typeface="Calibri" panose="020F0502020204030204" pitchFamily="34" charset="0"/>
                </a:rPr>
                <a:t>=0.4</a:t>
              </a:r>
            </a:p>
            <a:p>
              <a:pPr>
                <a:spcBef>
                  <a:spcPct val="50000"/>
                </a:spcBef>
              </a:pPr>
              <a:r>
                <a:rPr lang="en-GB" altLang="en-US" sz="2000" dirty="0">
                  <a:solidFill>
                    <a:srgbClr val="002060"/>
                  </a:solidFill>
                  <a:latin typeface="Calibri" panose="020F0502020204030204" pitchFamily="34" charset="0"/>
                  <a:cs typeface="Calibri" panose="020F0502020204030204" pitchFamily="34" charset="0"/>
                </a:rPr>
                <a:t>Nuclide		</a:t>
              </a:r>
              <a:r>
                <a:rPr lang="en-GB" altLang="en-US" sz="2000" dirty="0" err="1">
                  <a:solidFill>
                    <a:srgbClr val="002060"/>
                  </a:solidFill>
                  <a:latin typeface="Calibri" panose="020F0502020204030204" pitchFamily="34" charset="0"/>
                  <a:cs typeface="Calibri" panose="020F0502020204030204" pitchFamily="34" charset="0"/>
                </a:rPr>
                <a:t>Bq</a:t>
              </a:r>
              <a:r>
                <a:rPr lang="en-GB" altLang="en-US" sz="2000" dirty="0">
                  <a:solidFill>
                    <a:srgbClr val="002060"/>
                  </a:solidFill>
                  <a:latin typeface="Calibri" panose="020F0502020204030204" pitchFamily="34" charset="0"/>
                  <a:cs typeface="Calibri" panose="020F0502020204030204" pitchFamily="34" charset="0"/>
                </a:rPr>
                <a:t> m</a:t>
              </a:r>
              <a:r>
                <a:rPr lang="en-GB" altLang="en-US" sz="2000" baseline="30000" dirty="0">
                  <a:solidFill>
                    <a:srgbClr val="002060"/>
                  </a:solidFill>
                  <a:latin typeface="Calibri" panose="020F0502020204030204" pitchFamily="34" charset="0"/>
                  <a:cs typeface="Calibri" panose="020F0502020204030204" pitchFamily="34" charset="0"/>
                </a:rPr>
                <a:t>-3</a:t>
              </a:r>
              <a:endParaRPr lang="en-GB" altLang="en-US" sz="2000" dirty="0">
                <a:solidFill>
                  <a:srgbClr val="002060"/>
                </a:solidFill>
                <a:latin typeface="Calibri" panose="020F0502020204030204" pitchFamily="34" charset="0"/>
                <a:cs typeface="Calibri" panose="020F0502020204030204" pitchFamily="34" charset="0"/>
              </a:endParaRP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222</a:t>
              </a:r>
              <a:r>
                <a:rPr lang="en-GB" altLang="en-US" sz="2000" dirty="0">
                  <a:latin typeface="Calibri" panose="020F0502020204030204" pitchFamily="34" charset="0"/>
                  <a:cs typeface="Calibri" panose="020F0502020204030204" pitchFamily="34" charset="0"/>
                </a:rPr>
                <a:t>Rn gas	1.0</a:t>
              </a:r>
              <a:endParaRPr lang="en-GB" altLang="en-US" sz="2000" baseline="30000" dirty="0">
                <a:latin typeface="Calibri" panose="020F0502020204030204" pitchFamily="34" charset="0"/>
                <a:cs typeface="Calibri" panose="020F0502020204030204" pitchFamily="34" charset="0"/>
              </a:endParaRP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218</a:t>
              </a:r>
              <a:r>
                <a:rPr lang="en-GB" altLang="en-US" sz="2000" dirty="0">
                  <a:latin typeface="Calibri" panose="020F0502020204030204" pitchFamily="34" charset="0"/>
                  <a:cs typeface="Calibri" panose="020F0502020204030204" pitchFamily="34" charset="0"/>
                </a:rPr>
                <a:t>Po		0.7</a:t>
              </a: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214</a:t>
              </a:r>
              <a:r>
                <a:rPr lang="en-GB" altLang="en-US" sz="2000" dirty="0">
                  <a:latin typeface="Calibri" panose="020F0502020204030204" pitchFamily="34" charset="0"/>
                  <a:cs typeface="Calibri" panose="020F0502020204030204" pitchFamily="34" charset="0"/>
                </a:rPr>
                <a:t>Pb		0.4</a:t>
              </a:r>
            </a:p>
            <a:p>
              <a:pPr>
                <a:lnSpc>
                  <a:spcPct val="60000"/>
                </a:lnSpc>
                <a:spcBef>
                  <a:spcPct val="50000"/>
                </a:spcBef>
              </a:pPr>
              <a:r>
                <a:rPr lang="en-GB" altLang="en-US" sz="2000" baseline="30000" dirty="0">
                  <a:latin typeface="Calibri" panose="020F0502020204030204" pitchFamily="34" charset="0"/>
                  <a:cs typeface="Calibri" panose="020F0502020204030204" pitchFamily="34" charset="0"/>
                </a:rPr>
                <a:t>214</a:t>
              </a:r>
              <a:r>
                <a:rPr lang="en-GB" altLang="en-US" sz="2000" dirty="0">
                  <a:latin typeface="Calibri" panose="020F0502020204030204" pitchFamily="34" charset="0"/>
                  <a:cs typeface="Calibri" panose="020F0502020204030204" pitchFamily="34" charset="0"/>
                </a:rPr>
                <a:t>Bi		0.3</a:t>
              </a:r>
              <a:r>
                <a:rPr lang="en-GB" altLang="en-US" dirty="0">
                  <a:latin typeface="Calibri" panose="020F0502020204030204" pitchFamily="34" charset="0"/>
                  <a:cs typeface="Calibri" panose="020F0502020204030204" pitchFamily="34" charset="0"/>
                </a:rPr>
                <a:t> 		</a:t>
              </a:r>
            </a:p>
          </p:txBody>
        </p:sp>
      </p:grpSp>
      <p:sp>
        <p:nvSpPr>
          <p:cNvPr id="6" name="Text Box 5">
            <a:extLst>
              <a:ext uri="{FF2B5EF4-FFF2-40B4-BE49-F238E27FC236}">
                <a16:creationId xmlns:a16="http://schemas.microsoft.com/office/drawing/2014/main" id="{4BFE6F58-4E18-4992-B580-C157D9AC260F}"/>
              </a:ext>
            </a:extLst>
          </p:cNvPr>
          <p:cNvSpPr txBox="1">
            <a:spLocks noChangeArrowheads="1"/>
          </p:cNvSpPr>
          <p:nvPr/>
        </p:nvSpPr>
        <p:spPr bwMode="auto">
          <a:xfrm>
            <a:off x="1446280" y="4869272"/>
            <a:ext cx="6599461"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GB" altLang="en-US" dirty="0">
                <a:solidFill>
                  <a:srgbClr val="000000"/>
                </a:solidFill>
                <a:latin typeface="Calibri" panose="020F0502020204030204" pitchFamily="34" charset="0"/>
                <a:cs typeface="Calibri" panose="020F0502020204030204" pitchFamily="34" charset="0"/>
              </a:rPr>
              <a:t>The value of </a:t>
            </a:r>
            <a:r>
              <a:rPr lang="en-GB" altLang="en-US" i="1" dirty="0">
                <a:solidFill>
                  <a:srgbClr val="000000"/>
                </a:solidFill>
                <a:latin typeface="Calibri" panose="020F0502020204030204" pitchFamily="34" charset="0"/>
                <a:cs typeface="Calibri" panose="020F0502020204030204" pitchFamily="34" charset="0"/>
              </a:rPr>
              <a:t>F</a:t>
            </a:r>
            <a:r>
              <a:rPr lang="en-GB" altLang="en-US" dirty="0">
                <a:solidFill>
                  <a:srgbClr val="000000"/>
                </a:solidFill>
                <a:latin typeface="Calibri" panose="020F0502020204030204" pitchFamily="34" charset="0"/>
                <a:cs typeface="Calibri" panose="020F0502020204030204" pitchFamily="34" charset="0"/>
              </a:rPr>
              <a:t> depends on the ventilation rate :</a:t>
            </a:r>
          </a:p>
          <a:p>
            <a:pPr>
              <a:spcBef>
                <a:spcPct val="50000"/>
              </a:spcBef>
            </a:pPr>
            <a:r>
              <a:rPr lang="en-GB" altLang="en-US" dirty="0">
                <a:solidFill>
                  <a:srgbClr val="000000"/>
                </a:solidFill>
                <a:latin typeface="Calibri" panose="020F0502020204030204" pitchFamily="34" charset="0"/>
                <a:cs typeface="Calibri" panose="020F0502020204030204" pitchFamily="34" charset="0"/>
              </a:rPr>
              <a:t>	Indoors :   	F </a:t>
            </a:r>
            <a:r>
              <a:rPr lang="en-GB" altLang="en-US" dirty="0">
                <a:solidFill>
                  <a:srgbClr val="000000"/>
                </a:solidFill>
                <a:latin typeface="Calibri" panose="020F0502020204030204" pitchFamily="34" charset="0"/>
                <a:cs typeface="Calibri" panose="020F0502020204030204" pitchFamily="34" charset="0"/>
                <a:sym typeface="Symbol" pitchFamily="18" charset="2"/>
              </a:rPr>
              <a:t> </a:t>
            </a:r>
            <a:r>
              <a:rPr lang="en-GB" altLang="en-US" dirty="0">
                <a:solidFill>
                  <a:srgbClr val="000000"/>
                </a:solidFill>
                <a:latin typeface="Calibri" panose="020F0502020204030204" pitchFamily="34" charset="0"/>
                <a:cs typeface="Calibri" panose="020F0502020204030204" pitchFamily="34" charset="0"/>
              </a:rPr>
              <a:t>0.4	 Natural ventilation </a:t>
            </a:r>
          </a:p>
          <a:p>
            <a:pPr>
              <a:spcBef>
                <a:spcPct val="50000"/>
              </a:spcBef>
            </a:pPr>
            <a:r>
              <a:rPr lang="en-GB" altLang="en-US" dirty="0">
                <a:solidFill>
                  <a:srgbClr val="000000"/>
                </a:solidFill>
                <a:latin typeface="Calibri" panose="020F0502020204030204" pitchFamily="34" charset="0"/>
                <a:cs typeface="Calibri" panose="020F0502020204030204" pitchFamily="34" charset="0"/>
              </a:rPr>
              <a:t>	Mines :	F </a:t>
            </a:r>
            <a:r>
              <a:rPr lang="en-GB" altLang="en-US" dirty="0">
                <a:solidFill>
                  <a:srgbClr val="000000"/>
                </a:solidFill>
                <a:latin typeface="Calibri" panose="020F0502020204030204" pitchFamily="34" charset="0"/>
                <a:cs typeface="Calibri" panose="020F0502020204030204" pitchFamily="34" charset="0"/>
                <a:sym typeface="Symbol" pitchFamily="18" charset="2"/>
              </a:rPr>
              <a:t></a:t>
            </a:r>
            <a:r>
              <a:rPr lang="en-GB" altLang="en-US" dirty="0">
                <a:solidFill>
                  <a:srgbClr val="000000"/>
                </a:solidFill>
                <a:latin typeface="Calibri" panose="020F0502020204030204" pitchFamily="34" charset="0"/>
                <a:cs typeface="Calibri" panose="020F0502020204030204" pitchFamily="34" charset="0"/>
              </a:rPr>
              <a:t> 0.2	 Forced ventilation</a:t>
            </a:r>
          </a:p>
          <a:p>
            <a:pPr>
              <a:spcBef>
                <a:spcPct val="50000"/>
              </a:spcBef>
            </a:pPr>
            <a:r>
              <a:rPr lang="en-GB" altLang="en-US" dirty="0">
                <a:latin typeface="Calibri" panose="020F0502020204030204" pitchFamily="34" charset="0"/>
                <a:cs typeface="Calibri" panose="020F0502020204030204" pitchFamily="34" charset="0"/>
              </a:rPr>
              <a:t>	      	</a:t>
            </a:r>
          </a:p>
        </p:txBody>
      </p:sp>
      <p:sp>
        <p:nvSpPr>
          <p:cNvPr id="7" name="Text Box 7">
            <a:extLst>
              <a:ext uri="{FF2B5EF4-FFF2-40B4-BE49-F238E27FC236}">
                <a16:creationId xmlns:a16="http://schemas.microsoft.com/office/drawing/2014/main" id="{778B656A-F3F5-4E27-814B-15A60A0FB9A4}"/>
              </a:ext>
            </a:extLst>
          </p:cNvPr>
          <p:cNvSpPr txBox="1">
            <a:spLocks noChangeArrowheads="1"/>
          </p:cNvSpPr>
          <p:nvPr/>
        </p:nvSpPr>
        <p:spPr bwMode="auto">
          <a:xfrm>
            <a:off x="225091" y="1253344"/>
            <a:ext cx="8432348"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GB" altLang="en-US" i="1" dirty="0">
                <a:solidFill>
                  <a:srgbClr val="000000"/>
                </a:solidFill>
                <a:latin typeface="Calibri" panose="020F0502020204030204" pitchFamily="34" charset="0"/>
                <a:cs typeface="Calibri" panose="020F0502020204030204" pitchFamily="34" charset="0"/>
              </a:rPr>
              <a:t>F</a:t>
            </a:r>
            <a:r>
              <a:rPr lang="en-GB" altLang="en-US" dirty="0">
                <a:solidFill>
                  <a:srgbClr val="000000"/>
                </a:solidFill>
                <a:latin typeface="Calibri" panose="020F0502020204030204" pitchFamily="34" charset="0"/>
                <a:cs typeface="Calibri" panose="020F0502020204030204" pitchFamily="34" charset="0"/>
              </a:rPr>
              <a:t> is a measure of the degree of dis-equilibrium between radon gas and its progeny</a:t>
            </a:r>
          </a:p>
        </p:txBody>
      </p:sp>
    </p:spTree>
    <p:extLst>
      <p:ext uri="{BB962C8B-B14F-4D97-AF65-F5344CB8AC3E}">
        <p14:creationId xmlns:p14="http://schemas.microsoft.com/office/powerpoint/2010/main" val="343936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2B44AA-ABAC-488F-965B-494EE40BBDE7}"/>
              </a:ext>
            </a:extLst>
          </p:cNvPr>
          <p:cNvSpPr/>
          <p:nvPr/>
        </p:nvSpPr>
        <p:spPr>
          <a:xfrm>
            <a:off x="0" y="407268"/>
            <a:ext cx="3665989" cy="817525"/>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Potential alpha energy concentration Exposure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BC908D31-CEA0-4CF1-B46F-4BB9F2B6C23B}"/>
              </a:ext>
            </a:extLst>
          </p:cNvPr>
          <p:cNvSpPr txBox="1">
            <a:spLocks noChangeArrowheads="1"/>
          </p:cNvSpPr>
          <p:nvPr/>
        </p:nvSpPr>
        <p:spPr>
          <a:xfrm>
            <a:off x="331365" y="2132826"/>
            <a:ext cx="8481270" cy="437703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pPr>
            <a:r>
              <a:rPr lang="en-ZA" altLang="en-US" sz="2600" dirty="0">
                <a:latin typeface="Calibri" pitchFamily="34" charset="0"/>
              </a:rPr>
              <a:t>Multiply PAEC (J/m</a:t>
            </a:r>
            <a:r>
              <a:rPr lang="en-ZA" altLang="en-US" sz="2600" baseline="30000" dirty="0">
                <a:latin typeface="Calibri" pitchFamily="34" charset="0"/>
              </a:rPr>
              <a:t>3</a:t>
            </a:r>
            <a:r>
              <a:rPr lang="en-ZA" altLang="en-US" sz="2600" dirty="0">
                <a:latin typeface="Calibri" pitchFamily="34" charset="0"/>
              </a:rPr>
              <a:t>) by occupancy (h) to give exposure in units of J</a:t>
            </a:r>
            <a:r>
              <a:rPr lang="en-US" altLang="en-US" sz="2600" dirty="0">
                <a:latin typeface="Calibri" pitchFamily="34" charset="0"/>
              </a:rPr>
              <a:t>·</a:t>
            </a:r>
            <a:r>
              <a:rPr lang="en-US" altLang="en-US" sz="2600" dirty="0" err="1">
                <a:latin typeface="Calibri" pitchFamily="34" charset="0"/>
              </a:rPr>
              <a:t>h·m</a:t>
            </a:r>
            <a:r>
              <a:rPr lang="en-US" altLang="en-US" sz="2600" baseline="30000" dirty="0">
                <a:latin typeface="Calibri" pitchFamily="34" charset="0"/>
              </a:rPr>
              <a:t>–3</a:t>
            </a:r>
          </a:p>
          <a:p>
            <a:pPr algn="just">
              <a:buFont typeface="Wingdings" panose="05000000000000000000" pitchFamily="2" charset="2"/>
              <a:buChar char="§"/>
            </a:pPr>
            <a:r>
              <a:rPr lang="en-US" altLang="en-US" sz="2600" dirty="0">
                <a:latin typeface="Calibri" pitchFamily="34" charset="0"/>
              </a:rPr>
              <a:t>The PAEC will vary with time, so the exposure has to be calculated as an integral over time (which in practice is the average concentration): </a:t>
            </a:r>
          </a:p>
          <a:p>
            <a:pPr algn="just">
              <a:buFont typeface="Wingdings" panose="05000000000000000000" pitchFamily="2" charset="2"/>
              <a:buChar char="§"/>
            </a:pPr>
            <a:r>
              <a:rPr lang="en-ZA" altLang="en-US" sz="2600" dirty="0">
                <a:latin typeface="Calibri" pitchFamily="34" charset="0"/>
              </a:rPr>
              <a:t>Exposure usually determined over 1 year</a:t>
            </a:r>
          </a:p>
          <a:p>
            <a:pPr algn="just">
              <a:buFont typeface="Wingdings" panose="05000000000000000000" pitchFamily="2" charset="2"/>
              <a:buChar char="§"/>
            </a:pPr>
            <a:r>
              <a:rPr lang="en-ZA" altLang="en-US" sz="2600" dirty="0">
                <a:latin typeface="Calibri" pitchFamily="34" charset="0"/>
              </a:rPr>
              <a:t>A default annual occupancy time of 2000 h may be assumed for workplaces (often conservative) </a:t>
            </a:r>
          </a:p>
        </p:txBody>
      </p:sp>
    </p:spTree>
    <p:extLst>
      <p:ext uri="{BB962C8B-B14F-4D97-AF65-F5344CB8AC3E}">
        <p14:creationId xmlns:p14="http://schemas.microsoft.com/office/powerpoint/2010/main" val="985338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F117A7-9AC6-47EC-AA14-6F1B5072E922}"/>
              </a:ext>
            </a:extLst>
          </p:cNvPr>
          <p:cNvSpPr/>
          <p:nvPr/>
        </p:nvSpPr>
        <p:spPr>
          <a:xfrm>
            <a:off x="0" y="407268"/>
            <a:ext cx="5654180" cy="68330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Equilibrium equivalent concentration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2854E6E5-3C84-4CBA-BD85-468BBB5FF7B5}"/>
              </a:ext>
            </a:extLst>
          </p:cNvPr>
          <p:cNvSpPr txBox="1">
            <a:spLocks noChangeArrowheads="1"/>
          </p:cNvSpPr>
          <p:nvPr/>
        </p:nvSpPr>
        <p:spPr>
          <a:xfrm>
            <a:off x="257770" y="1673225"/>
            <a:ext cx="8567448" cy="30162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600" dirty="0">
                <a:latin typeface="Calibri" pitchFamily="34" charset="0"/>
              </a:rPr>
              <a:t>Equilibrium equivalent concentration (EEC) is an alternative to using PAEC</a:t>
            </a:r>
          </a:p>
          <a:p>
            <a:pPr>
              <a:buFont typeface="Wingdings" panose="05000000000000000000" pitchFamily="2" charset="2"/>
              <a:buChar char="§"/>
            </a:pPr>
            <a:r>
              <a:rPr lang="en-GB" altLang="en-US" sz="2600" dirty="0">
                <a:latin typeface="Calibri" pitchFamily="34" charset="0"/>
              </a:rPr>
              <a:t>EEC is the concentration of </a:t>
            </a:r>
            <a:r>
              <a:rPr lang="en-GB" altLang="en-US" sz="2600" baseline="30000" dirty="0">
                <a:latin typeface="Calibri" pitchFamily="34" charset="0"/>
              </a:rPr>
              <a:t>222</a:t>
            </a:r>
            <a:r>
              <a:rPr lang="en-GB" altLang="en-US" sz="2600" dirty="0">
                <a:latin typeface="Calibri" pitchFamily="34" charset="0"/>
              </a:rPr>
              <a:t>Rn in equilibrium with its progeny that would give the same PAEC as the actual non-equilibrium mixture</a:t>
            </a:r>
          </a:p>
          <a:p>
            <a:pPr>
              <a:buFont typeface="Wingdings" panose="05000000000000000000" pitchFamily="2" charset="2"/>
              <a:buChar char="§"/>
            </a:pPr>
            <a:r>
              <a:rPr lang="en-ZA" altLang="en-US" sz="2600" dirty="0">
                <a:latin typeface="Calibri" pitchFamily="34" charset="0"/>
              </a:rPr>
              <a:t>The EEC is related to the PAEC by a constant factor:</a:t>
            </a:r>
          </a:p>
          <a:p>
            <a:pPr marL="361950" indent="-361950"/>
            <a:endParaRPr lang="en-ZA" altLang="en-US" dirty="0">
              <a:solidFill>
                <a:schemeClr val="tx1"/>
              </a:solidFill>
              <a:latin typeface="Calibri" pitchFamily="34" charset="0"/>
            </a:endParaRPr>
          </a:p>
          <a:p>
            <a:pPr marL="361950" indent="-361950"/>
            <a:endParaRPr lang="en-ZA" altLang="en-US" dirty="0">
              <a:solidFill>
                <a:schemeClr val="tx1"/>
              </a:solidFill>
              <a:latin typeface="Calibri" pitchFamily="34" charset="0"/>
            </a:endParaRPr>
          </a:p>
        </p:txBody>
      </p:sp>
      <p:pic>
        <p:nvPicPr>
          <p:cNvPr id="4" name="Picture 5">
            <a:extLst>
              <a:ext uri="{FF2B5EF4-FFF2-40B4-BE49-F238E27FC236}">
                <a16:creationId xmlns:a16="http://schemas.microsoft.com/office/drawing/2014/main" id="{A806A9D2-4689-4F50-B102-9841D7EAE2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020" y="5272102"/>
            <a:ext cx="5754688" cy="446088"/>
          </a:xfrm>
          <a:prstGeom prst="rect">
            <a:avLst/>
          </a:prstGeom>
          <a:solidFill>
            <a:srgbClr val="6AFFED"/>
          </a:solidFill>
        </p:spPr>
      </p:pic>
    </p:spTree>
    <p:extLst>
      <p:ext uri="{BB962C8B-B14F-4D97-AF65-F5344CB8AC3E}">
        <p14:creationId xmlns:p14="http://schemas.microsoft.com/office/powerpoint/2010/main" val="3185858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63A4C7-A963-4D4D-ABEA-D13DC2A4E51D}"/>
              </a:ext>
            </a:extLst>
          </p:cNvPr>
          <p:cNvSpPr/>
          <p:nvPr/>
        </p:nvSpPr>
        <p:spPr>
          <a:xfrm>
            <a:off x="-1" y="407268"/>
            <a:ext cx="5897461" cy="68330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Historical unit of exposure (for awareness)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74BDB8D-50BF-42FC-BAC0-9494260D94AB}"/>
              </a:ext>
            </a:extLst>
          </p:cNvPr>
          <p:cNvSpPr txBox="1">
            <a:spLocks noChangeArrowheads="1"/>
          </p:cNvSpPr>
          <p:nvPr/>
        </p:nvSpPr>
        <p:spPr>
          <a:xfrm>
            <a:off x="489098" y="1955254"/>
            <a:ext cx="8394844" cy="35059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r>
              <a:rPr lang="en-ZA" altLang="en-US" sz="2600" dirty="0">
                <a:latin typeface="Calibri" pitchFamily="34" charset="0"/>
              </a:rPr>
              <a:t>Exposure is sometimes expressed in historical units of ‘working level month’ (WLM)</a:t>
            </a:r>
          </a:p>
          <a:p>
            <a:pPr marL="361950" indent="-361950"/>
            <a:endParaRPr lang="en-ZA" altLang="en-US" dirty="0">
              <a:latin typeface="Calibri" pitchFamily="34" charset="0"/>
            </a:endParaRPr>
          </a:p>
          <a:p>
            <a:pPr marL="361950" indent="-361950"/>
            <a:endParaRPr lang="en-ZA" altLang="en-US" dirty="0">
              <a:latin typeface="Calibri" pitchFamily="34" charset="0"/>
            </a:endParaRPr>
          </a:p>
          <a:p>
            <a:pPr marL="361950" indent="-361950"/>
            <a:r>
              <a:rPr lang="en-ZA" altLang="en-US" sz="2600" dirty="0">
                <a:latin typeface="Calibri" pitchFamily="34" charset="0"/>
              </a:rPr>
              <a:t>Commonly used in uranium mines</a:t>
            </a:r>
          </a:p>
          <a:p>
            <a:pPr marL="361950" indent="-361950"/>
            <a:r>
              <a:rPr lang="en-ZA" altLang="en-US" sz="2600" dirty="0">
                <a:latin typeface="Calibri" pitchFamily="34" charset="0"/>
              </a:rPr>
              <a:t>The use of this unit is discouraged</a:t>
            </a:r>
          </a:p>
        </p:txBody>
      </p:sp>
      <p:sp>
        <p:nvSpPr>
          <p:cNvPr id="4" name="Text Box 5">
            <a:extLst>
              <a:ext uri="{FF2B5EF4-FFF2-40B4-BE49-F238E27FC236}">
                <a16:creationId xmlns:a16="http://schemas.microsoft.com/office/drawing/2014/main" id="{9DE404D9-8B1F-4E00-A230-D9EA6597BDB2}"/>
              </a:ext>
            </a:extLst>
          </p:cNvPr>
          <p:cNvSpPr txBox="1">
            <a:spLocks noChangeArrowheads="1"/>
          </p:cNvSpPr>
          <p:nvPr/>
        </p:nvSpPr>
        <p:spPr bwMode="auto">
          <a:xfrm>
            <a:off x="2394417" y="3200400"/>
            <a:ext cx="3744913" cy="457200"/>
          </a:xfrm>
          <a:prstGeom prst="rect">
            <a:avLst/>
          </a:prstGeom>
          <a:solidFill>
            <a:srgbClr val="FFFFFF"/>
          </a:solidFill>
          <a:ln>
            <a:noFill/>
          </a:ln>
          <a:effectLst/>
          <a:extLst>
            <a:ext uri="{91240B29-F687-4F45-9708-019B960494DF}">
              <a14:hiddenLine xmlns:a14="http://schemas.microsoft.com/office/drawing/2010/main" w="317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spcBef>
                <a:spcPct val="50000"/>
              </a:spcBef>
              <a:defRPr/>
            </a:pPr>
            <a:r>
              <a:rPr lang="en-ZA" altLang="en-US" dirty="0">
                <a:solidFill>
                  <a:srgbClr val="000000"/>
                </a:solidFill>
              </a:rPr>
              <a:t>1 WLM = 0.00354 </a:t>
            </a:r>
            <a:r>
              <a:rPr lang="en-ZA" altLang="en-US" dirty="0" err="1">
                <a:solidFill>
                  <a:srgbClr val="000000"/>
                </a:solidFill>
              </a:rPr>
              <a:t>J·h·m</a:t>
            </a:r>
            <a:r>
              <a:rPr lang="en-ZA" altLang="en-US" baseline="30000" dirty="0">
                <a:solidFill>
                  <a:srgbClr val="000000"/>
                </a:solidFill>
              </a:rPr>
              <a:t>–3</a:t>
            </a:r>
            <a:endParaRPr lang="en-US" altLang="en-US" baseline="30000" dirty="0">
              <a:solidFill>
                <a:srgbClr val="000000"/>
              </a:solidFill>
            </a:endParaRPr>
          </a:p>
        </p:txBody>
      </p:sp>
    </p:spTree>
    <p:extLst>
      <p:ext uri="{BB962C8B-B14F-4D97-AF65-F5344CB8AC3E}">
        <p14:creationId xmlns:p14="http://schemas.microsoft.com/office/powerpoint/2010/main" val="742550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28BD28-68DC-476E-AC39-C3E8134D1426}"/>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Content</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138A7270-5627-44A6-BBC2-D7894213C306}"/>
              </a:ext>
            </a:extLst>
          </p:cNvPr>
          <p:cNvSpPr txBox="1">
            <a:spLocks noChangeArrowheads="1"/>
          </p:cNvSpPr>
          <p:nvPr/>
        </p:nvSpPr>
        <p:spPr>
          <a:xfrm>
            <a:off x="450716" y="1513374"/>
            <a:ext cx="7678216" cy="486605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400" dirty="0">
                <a:latin typeface="Calibri" pitchFamily="34" charset="0"/>
              </a:rPr>
              <a:t>Radon/thoron</a:t>
            </a:r>
          </a:p>
          <a:p>
            <a:pPr>
              <a:buFont typeface="Wingdings" panose="05000000000000000000" pitchFamily="2" charset="2"/>
              <a:buChar char="§"/>
            </a:pPr>
            <a:r>
              <a:rPr lang="en-ZA" altLang="en-US" sz="2400" dirty="0">
                <a:latin typeface="Calibri" pitchFamily="34" charset="0"/>
              </a:rPr>
              <a:t>Exposure of the lung</a:t>
            </a:r>
          </a:p>
          <a:p>
            <a:pPr>
              <a:buFont typeface="Wingdings" panose="05000000000000000000" pitchFamily="2" charset="2"/>
              <a:buChar char="§"/>
            </a:pPr>
            <a:r>
              <a:rPr lang="en-ZA" altLang="en-US" sz="2400" dirty="0">
                <a:latin typeface="Calibri" pitchFamily="34" charset="0"/>
              </a:rPr>
              <a:t>Application of the Standards to radon in workplaces</a:t>
            </a:r>
          </a:p>
          <a:p>
            <a:pPr>
              <a:buFont typeface="Wingdings" panose="05000000000000000000" pitchFamily="2" charset="2"/>
              <a:buChar char="§"/>
            </a:pPr>
            <a:r>
              <a:rPr lang="en-GB" altLang="en-US" sz="2400" dirty="0">
                <a:latin typeface="Calibri" pitchFamily="34" charset="0"/>
              </a:rPr>
              <a:t>Special quantities for concentration and exposure</a:t>
            </a:r>
          </a:p>
          <a:p>
            <a:pPr>
              <a:buFont typeface="Wingdings" panose="05000000000000000000" pitchFamily="2" charset="2"/>
              <a:buChar char="§"/>
            </a:pPr>
            <a:r>
              <a:rPr lang="en-GB" altLang="en-US" sz="2400" dirty="0">
                <a:latin typeface="Calibri" pitchFamily="34" charset="0"/>
              </a:rPr>
              <a:t>Measurements</a:t>
            </a:r>
          </a:p>
          <a:p>
            <a:pPr>
              <a:buFont typeface="Wingdings" panose="05000000000000000000" pitchFamily="2" charset="2"/>
              <a:buChar char="§"/>
            </a:pPr>
            <a:r>
              <a:rPr lang="en-GB" altLang="en-US" sz="2400" dirty="0">
                <a:latin typeface="Calibri" pitchFamily="34" charset="0"/>
              </a:rPr>
              <a:t>Equipment and monitoring for radon</a:t>
            </a:r>
          </a:p>
          <a:p>
            <a:pPr>
              <a:buFont typeface="Wingdings" panose="05000000000000000000" pitchFamily="2" charset="2"/>
              <a:buChar char="§"/>
            </a:pPr>
            <a:r>
              <a:rPr lang="en-ZA" altLang="en-US" sz="2400" dirty="0">
                <a:latin typeface="Calibri" pitchFamily="34" charset="0"/>
              </a:rPr>
              <a:t>Radon concentrations</a:t>
            </a:r>
          </a:p>
          <a:p>
            <a:pPr>
              <a:buFont typeface="Wingdings" panose="05000000000000000000" pitchFamily="2" charset="2"/>
              <a:buChar char="§"/>
            </a:pPr>
            <a:r>
              <a:rPr lang="en-ZA" altLang="en-US" sz="2400" dirty="0">
                <a:latin typeface="Calibri" pitchFamily="34" charset="0"/>
              </a:rPr>
              <a:t>Calculation of dose</a:t>
            </a:r>
          </a:p>
          <a:p>
            <a:pPr>
              <a:buFont typeface="Wingdings" panose="05000000000000000000" pitchFamily="2" charset="2"/>
              <a:buChar char="§"/>
            </a:pPr>
            <a:r>
              <a:rPr lang="en-ZA" altLang="en-US" sz="2400" dirty="0">
                <a:latin typeface="Calibri" pitchFamily="34" charset="0"/>
              </a:rPr>
              <a:t>Thoron</a:t>
            </a:r>
          </a:p>
          <a:p>
            <a:pPr>
              <a:buFont typeface="Wingdings" panose="05000000000000000000" pitchFamily="2" charset="2"/>
              <a:buChar char="§"/>
            </a:pPr>
            <a:r>
              <a:rPr lang="en-ZA" altLang="en-US" sz="2400" dirty="0">
                <a:latin typeface="Calibri" pitchFamily="34" charset="0"/>
              </a:rPr>
              <a:t>Key messages</a:t>
            </a:r>
          </a:p>
        </p:txBody>
      </p:sp>
    </p:spTree>
    <p:extLst>
      <p:ext uri="{BB962C8B-B14F-4D97-AF65-F5344CB8AC3E}">
        <p14:creationId xmlns:p14="http://schemas.microsoft.com/office/powerpoint/2010/main" val="3416684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102C3D-2C45-425C-BC86-B57DC7E911D3}"/>
              </a:ext>
            </a:extLst>
          </p:cNvPr>
          <p:cNvSpPr/>
          <p:nvPr/>
        </p:nvSpPr>
        <p:spPr>
          <a:xfrm>
            <a:off x="-1" y="407268"/>
            <a:ext cx="5889073" cy="834303"/>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altLang="en-US" sz="2600" baseline="30000" dirty="0">
                <a:solidFill>
                  <a:schemeClr val="bg1"/>
                </a:solidFill>
                <a:latin typeface="Calibri" panose="020F0502020204030204" pitchFamily="34" charset="0"/>
                <a:cs typeface="Calibri" panose="020F0502020204030204" pitchFamily="34" charset="0"/>
              </a:rPr>
              <a:t>222</a:t>
            </a:r>
            <a:r>
              <a:rPr lang="en-ZA" altLang="en-US" sz="2600" dirty="0">
                <a:solidFill>
                  <a:schemeClr val="bg1"/>
                </a:solidFill>
                <a:latin typeface="Calibri" panose="020F0502020204030204" pitchFamily="34" charset="0"/>
                <a:cs typeface="Calibri" panose="020F0502020204030204" pitchFamily="34" charset="0"/>
              </a:rPr>
              <a:t>Rn gas concentration as a surrogate for </a:t>
            </a:r>
            <a:r>
              <a:rPr lang="en-ZA" altLang="en-US" sz="2600" baseline="30000" dirty="0">
                <a:solidFill>
                  <a:schemeClr val="bg1"/>
                </a:solidFill>
                <a:latin typeface="Calibri" panose="020F0502020204030204" pitchFamily="34" charset="0"/>
                <a:cs typeface="Calibri" panose="020F0502020204030204" pitchFamily="34" charset="0"/>
              </a:rPr>
              <a:t>222</a:t>
            </a:r>
            <a:r>
              <a:rPr lang="en-ZA" altLang="en-US" sz="2600" dirty="0">
                <a:solidFill>
                  <a:schemeClr val="bg1"/>
                </a:solidFill>
                <a:latin typeface="Calibri" panose="020F0502020204030204" pitchFamily="34" charset="0"/>
                <a:cs typeface="Calibri" panose="020F0502020204030204" pitchFamily="34" charset="0"/>
              </a:rPr>
              <a:t>Rn progeny concentration</a:t>
            </a:r>
            <a:endParaRPr lang="en-GB" sz="2600" dirty="0">
              <a:solidFill>
                <a:schemeClr val="bg1"/>
              </a:solidFill>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D1414D9-0243-451A-8107-12B9348C7BBD}"/>
              </a:ext>
            </a:extLst>
          </p:cNvPr>
          <p:cNvSpPr txBox="1">
            <a:spLocks noChangeArrowheads="1"/>
          </p:cNvSpPr>
          <p:nvPr/>
        </p:nvSpPr>
        <p:spPr>
          <a:xfrm>
            <a:off x="440925" y="1637267"/>
            <a:ext cx="8501740" cy="496887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buFont typeface="Arial" panose="020B0604020202020204" pitchFamily="34" charset="0"/>
              <a:buNone/>
            </a:pPr>
            <a:endParaRPr lang="en-ZA" altLang="en-US" sz="600" dirty="0">
              <a:solidFill>
                <a:schemeClr val="tx1"/>
              </a:solidFill>
              <a:latin typeface="Calibri" pitchFamily="34" charset="0"/>
            </a:endParaRPr>
          </a:p>
          <a:p>
            <a:pPr marL="361950" indent="-361950"/>
            <a:r>
              <a:rPr lang="en-ZA" altLang="en-US" sz="2600" dirty="0">
                <a:latin typeface="Calibri" pitchFamily="34" charset="0"/>
              </a:rPr>
              <a:t>Measurement of </a:t>
            </a:r>
            <a:r>
              <a:rPr lang="en-ZA" altLang="en-US" sz="2600" baseline="30000" dirty="0">
                <a:latin typeface="Calibri" pitchFamily="34" charset="0"/>
              </a:rPr>
              <a:t>222</a:t>
            </a:r>
            <a:r>
              <a:rPr lang="en-ZA" altLang="en-US" sz="2600" dirty="0">
                <a:latin typeface="Calibri" pitchFamily="34" charset="0"/>
              </a:rPr>
              <a:t>Rn gas concentration is simpler</a:t>
            </a:r>
          </a:p>
          <a:p>
            <a:pPr marL="541338" lvl="1" indent="0">
              <a:buFont typeface="Arial" panose="020B0604020202020204" pitchFamily="34" charset="0"/>
              <a:buNone/>
            </a:pPr>
            <a:r>
              <a:rPr lang="en-ZA" altLang="en-US" sz="1800" dirty="0">
                <a:latin typeface="Calibri" pitchFamily="34" charset="0"/>
              </a:rPr>
              <a:t>e.g. measurements in buildings over extended periods</a:t>
            </a:r>
          </a:p>
          <a:p>
            <a:pPr marL="361950" indent="-361950"/>
            <a:r>
              <a:rPr lang="en-ZA" altLang="en-US" sz="2600" dirty="0">
                <a:latin typeface="Calibri" pitchFamily="34" charset="0"/>
              </a:rPr>
              <a:t>Passive radon track-etch devices are small, simple, robust, inexpensive</a:t>
            </a:r>
          </a:p>
          <a:p>
            <a:pPr marL="361950" indent="-361950"/>
            <a:r>
              <a:rPr lang="en-ZA" altLang="en-US" sz="2600" dirty="0">
                <a:latin typeface="Calibri" pitchFamily="34" charset="0"/>
              </a:rPr>
              <a:t>An equilibrium factor has to be assumed</a:t>
            </a:r>
          </a:p>
          <a:p>
            <a:pPr marL="361950" indent="-361950"/>
            <a:r>
              <a:rPr lang="en-ZA" altLang="en-US" sz="2600" dirty="0">
                <a:latin typeface="Calibri" pitchFamily="34" charset="0"/>
              </a:rPr>
              <a:t>An assumed value of 0.4 is usually adequate for buildings, but can be significantly different in underground mines</a:t>
            </a:r>
          </a:p>
          <a:p>
            <a:pPr marL="361950" indent="-361950"/>
            <a:r>
              <a:rPr lang="en-ZA" altLang="en-US" sz="2600" dirty="0">
                <a:latin typeface="Calibri" pitchFamily="34" charset="0"/>
              </a:rPr>
              <a:t>Usual approach in buildings</a:t>
            </a:r>
          </a:p>
          <a:p>
            <a:pPr marL="361950" indent="-361950"/>
            <a:r>
              <a:rPr lang="en-ZA" altLang="en-US" sz="2600" dirty="0">
                <a:latin typeface="Calibri" pitchFamily="34" charset="0"/>
              </a:rPr>
              <a:t>It is also acceptable in many underground workplaces </a:t>
            </a:r>
          </a:p>
          <a:p>
            <a:pPr marL="361950" indent="-361950"/>
            <a:endParaRPr lang="en-ZA" altLang="en-US" sz="2400" dirty="0">
              <a:latin typeface="Calibri" pitchFamily="34" charset="0"/>
            </a:endParaRPr>
          </a:p>
        </p:txBody>
      </p:sp>
    </p:spTree>
    <p:extLst>
      <p:ext uri="{BB962C8B-B14F-4D97-AF65-F5344CB8AC3E}">
        <p14:creationId xmlns:p14="http://schemas.microsoft.com/office/powerpoint/2010/main" val="3881020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BB65F0-3B2A-41BE-9625-E6A82AB8EC6D}"/>
              </a:ext>
            </a:extLst>
          </p:cNvPr>
          <p:cNvSpPr/>
          <p:nvPr/>
        </p:nvSpPr>
        <p:spPr>
          <a:xfrm>
            <a:off x="-1" y="407268"/>
            <a:ext cx="3078761" cy="68330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Measurement</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D3967176-6F7B-4503-9371-2F2994DDDD8B}"/>
              </a:ext>
            </a:extLst>
          </p:cNvPr>
          <p:cNvSpPr txBox="1">
            <a:spLocks noChangeArrowheads="1"/>
          </p:cNvSpPr>
          <p:nvPr/>
        </p:nvSpPr>
        <p:spPr>
          <a:xfrm>
            <a:off x="503941" y="1672205"/>
            <a:ext cx="7985116" cy="4648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80000"/>
              </a:lnSpc>
              <a:buClr>
                <a:srgbClr val="000000"/>
              </a:buClr>
              <a:buFont typeface="Symbol" pitchFamily="18" charset="2"/>
              <a:buChar char="·"/>
            </a:pPr>
            <a:r>
              <a:rPr lang="en-US" altLang="en-US" sz="2600" dirty="0">
                <a:latin typeface="Calibri" pitchFamily="34" charset="0"/>
              </a:rPr>
              <a:t>A wide variety of measurement methods are available</a:t>
            </a:r>
          </a:p>
          <a:p>
            <a:pPr algn="just">
              <a:lnSpc>
                <a:spcPct val="80000"/>
              </a:lnSpc>
              <a:buClr>
                <a:srgbClr val="000000"/>
              </a:buClr>
              <a:buFont typeface="Symbol" pitchFamily="18" charset="2"/>
              <a:buChar char="·"/>
            </a:pPr>
            <a:endParaRPr lang="en-US" altLang="en-US" sz="2600" dirty="0">
              <a:latin typeface="Calibri" pitchFamily="34" charset="0"/>
            </a:endParaRPr>
          </a:p>
          <a:p>
            <a:pPr algn="just">
              <a:lnSpc>
                <a:spcPct val="80000"/>
              </a:lnSpc>
              <a:buClr>
                <a:srgbClr val="000000"/>
              </a:buClr>
              <a:buFont typeface="Symbol" pitchFamily="18" charset="2"/>
              <a:buChar char="·"/>
            </a:pPr>
            <a:r>
              <a:rPr lang="en-US" altLang="en-US" sz="2600" dirty="0">
                <a:latin typeface="Calibri" pitchFamily="34" charset="0"/>
              </a:rPr>
              <a:t>Either the gas or the progeny can be measured</a:t>
            </a:r>
          </a:p>
          <a:p>
            <a:pPr algn="just">
              <a:lnSpc>
                <a:spcPct val="80000"/>
              </a:lnSpc>
              <a:buClr>
                <a:srgbClr val="000000"/>
              </a:buClr>
              <a:buFont typeface="Symbol" pitchFamily="18" charset="2"/>
              <a:buChar char="·"/>
            </a:pPr>
            <a:endParaRPr lang="en-US" altLang="en-US" sz="2600" dirty="0">
              <a:latin typeface="Calibri" pitchFamily="34" charset="0"/>
            </a:endParaRPr>
          </a:p>
          <a:p>
            <a:pPr algn="just">
              <a:lnSpc>
                <a:spcPct val="80000"/>
              </a:lnSpc>
              <a:buClr>
                <a:srgbClr val="000000"/>
              </a:buClr>
              <a:buFont typeface="Symbol" pitchFamily="18" charset="2"/>
              <a:buChar char="·"/>
            </a:pPr>
            <a:r>
              <a:rPr lang="en-US" altLang="en-US" sz="2600" dirty="0">
                <a:latin typeface="Calibri" pitchFamily="34" charset="0"/>
              </a:rPr>
              <a:t>Rapid temporal variations can occur</a:t>
            </a:r>
          </a:p>
          <a:p>
            <a:pPr algn="just">
              <a:lnSpc>
                <a:spcPct val="80000"/>
              </a:lnSpc>
              <a:buClr>
                <a:srgbClr val="000000"/>
              </a:buClr>
              <a:buFont typeface="Symbol" pitchFamily="18" charset="2"/>
              <a:buChar char="·"/>
            </a:pPr>
            <a:endParaRPr lang="en-US" altLang="en-US" sz="2600" dirty="0">
              <a:latin typeface="Calibri" pitchFamily="34" charset="0"/>
            </a:endParaRPr>
          </a:p>
          <a:p>
            <a:pPr algn="just">
              <a:lnSpc>
                <a:spcPct val="80000"/>
              </a:lnSpc>
              <a:buClr>
                <a:srgbClr val="000000"/>
              </a:buClr>
              <a:buFont typeface="Symbol" pitchFamily="18" charset="2"/>
              <a:buChar char="·"/>
            </a:pPr>
            <a:r>
              <a:rPr lang="en-US" altLang="en-US" sz="2600" dirty="0">
                <a:latin typeface="Calibri" pitchFamily="34" charset="0"/>
              </a:rPr>
              <a:t>Integrated (long term measurements) are preferred due to the variability in the gas and progeny concentrations</a:t>
            </a:r>
          </a:p>
          <a:p>
            <a:pPr algn="just">
              <a:lnSpc>
                <a:spcPct val="80000"/>
              </a:lnSpc>
              <a:buClr>
                <a:srgbClr val="000000"/>
              </a:buClr>
              <a:buFont typeface="Symbol" pitchFamily="18" charset="2"/>
              <a:buChar char="·"/>
            </a:pPr>
            <a:endParaRPr lang="en-US" altLang="en-US" sz="2600" dirty="0">
              <a:latin typeface="Calibri" pitchFamily="34" charset="0"/>
            </a:endParaRPr>
          </a:p>
          <a:p>
            <a:pPr algn="just">
              <a:lnSpc>
                <a:spcPct val="80000"/>
              </a:lnSpc>
              <a:buClr>
                <a:srgbClr val="000000"/>
              </a:buClr>
              <a:buFont typeface="Symbol" pitchFamily="18" charset="2"/>
              <a:buChar char="·"/>
            </a:pPr>
            <a:r>
              <a:rPr lang="en-US" altLang="en-US" sz="2600" dirty="0">
                <a:latin typeface="Calibri" pitchFamily="34" charset="0"/>
              </a:rPr>
              <a:t>Equipment calibration is important</a:t>
            </a:r>
          </a:p>
          <a:p>
            <a:pPr>
              <a:lnSpc>
                <a:spcPct val="80000"/>
              </a:lnSpc>
              <a:buClr>
                <a:schemeClr val="tx1"/>
              </a:buClr>
              <a:buFont typeface="Symbol" pitchFamily="18" charset="2"/>
              <a:buChar char="·"/>
            </a:pPr>
            <a:endParaRPr lang="en-US" altLang="en-US" sz="1600" dirty="0">
              <a:latin typeface="Calibri" pitchFamily="34" charset="0"/>
            </a:endParaRPr>
          </a:p>
        </p:txBody>
      </p:sp>
    </p:spTree>
    <p:extLst>
      <p:ext uri="{BB962C8B-B14F-4D97-AF65-F5344CB8AC3E}">
        <p14:creationId xmlns:p14="http://schemas.microsoft.com/office/powerpoint/2010/main" val="243190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var">
            <a:extLst>
              <a:ext uri="{FF2B5EF4-FFF2-40B4-BE49-F238E27FC236}">
                <a16:creationId xmlns:a16="http://schemas.microsoft.com/office/drawing/2014/main" id="{41013118-3EB5-409B-BC33-4087163E41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11" y="2046160"/>
            <a:ext cx="8338578" cy="32640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6544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9FC262-3F45-466C-BA36-E0D8E66AA641}"/>
              </a:ext>
            </a:extLst>
          </p:cNvPr>
          <p:cNvSpPr/>
          <p:nvPr/>
        </p:nvSpPr>
        <p:spPr>
          <a:xfrm>
            <a:off x="-1" y="407268"/>
            <a:ext cx="3078761" cy="68330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Variations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747D627A-A37F-4068-A401-4D52B6CCB3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4304" y="2290195"/>
            <a:ext cx="3989205" cy="2991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3C33DF1A-FE76-44D2-89F9-B600B577B6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66" y="2290195"/>
            <a:ext cx="3989205" cy="2991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6012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1766505-2D1E-4AE1-9E41-2EAA7F451E5E}"/>
              </a:ext>
            </a:extLst>
          </p:cNvPr>
          <p:cNvSpPr/>
          <p:nvPr/>
        </p:nvSpPr>
        <p:spPr>
          <a:xfrm>
            <a:off x="-1" y="407268"/>
            <a:ext cx="3934438" cy="68330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gas passive monitor</a:t>
            </a:r>
            <a:endParaRPr lang="en-GB" sz="2600" dirty="0">
              <a:latin typeface="Calibri" panose="020F0502020204030204" pitchFamily="34" charset="0"/>
              <a:cs typeface="Calibri" panose="020F0502020204030204" pitchFamily="34" charset="0"/>
            </a:endParaRPr>
          </a:p>
        </p:txBody>
      </p:sp>
      <p:sp>
        <p:nvSpPr>
          <p:cNvPr id="3" name="Rectangle 6">
            <a:extLst>
              <a:ext uri="{FF2B5EF4-FFF2-40B4-BE49-F238E27FC236}">
                <a16:creationId xmlns:a16="http://schemas.microsoft.com/office/drawing/2014/main" id="{FCF684B3-E137-42D0-94DB-F54C3878970E}"/>
              </a:ext>
            </a:extLst>
          </p:cNvPr>
          <p:cNvSpPr>
            <a:spLocks noChangeArrowheads="1"/>
          </p:cNvSpPr>
          <p:nvPr/>
        </p:nvSpPr>
        <p:spPr bwMode="auto">
          <a:xfrm>
            <a:off x="535841" y="1808455"/>
            <a:ext cx="6989074"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342900" indent="-342900" algn="just">
              <a:lnSpc>
                <a:spcPct val="80000"/>
              </a:lnSpc>
              <a:spcBef>
                <a:spcPct val="20000"/>
              </a:spcBef>
              <a:buClr>
                <a:srgbClr val="000000"/>
              </a:buClr>
              <a:buFont typeface="Symbol" pitchFamily="18" charset="2"/>
              <a:buChar char="·"/>
            </a:pPr>
            <a:r>
              <a:rPr lang="en-US" sz="2400" dirty="0">
                <a:solidFill>
                  <a:srgbClr val="000000"/>
                </a:solidFill>
                <a:latin typeface="Calibri" pitchFamily="34" charset="0"/>
              </a:rPr>
              <a:t>Some alpha particles emitted by radon and daughters strike detector</a:t>
            </a:r>
          </a:p>
          <a:p>
            <a:endParaRPr lang="en-US" dirty="0"/>
          </a:p>
        </p:txBody>
      </p:sp>
      <p:grpSp>
        <p:nvGrpSpPr>
          <p:cNvPr id="15" name="Group 14">
            <a:extLst>
              <a:ext uri="{FF2B5EF4-FFF2-40B4-BE49-F238E27FC236}">
                <a16:creationId xmlns:a16="http://schemas.microsoft.com/office/drawing/2014/main" id="{9078CF29-F250-4B41-AF43-B1C060CF9E78}"/>
              </a:ext>
            </a:extLst>
          </p:cNvPr>
          <p:cNvGrpSpPr/>
          <p:nvPr/>
        </p:nvGrpSpPr>
        <p:grpSpPr>
          <a:xfrm>
            <a:off x="322019" y="3137483"/>
            <a:ext cx="4249981" cy="2076914"/>
            <a:chOff x="755650" y="2276475"/>
            <a:chExt cx="7651750" cy="4124200"/>
          </a:xfrm>
        </p:grpSpPr>
        <p:sp>
          <p:nvSpPr>
            <p:cNvPr id="16" name="Rectangle 4">
              <a:extLst>
                <a:ext uri="{FF2B5EF4-FFF2-40B4-BE49-F238E27FC236}">
                  <a16:creationId xmlns:a16="http://schemas.microsoft.com/office/drawing/2014/main" id="{21D8C788-EEE9-41B9-B53E-D1E698E20ACD}"/>
                </a:ext>
              </a:extLst>
            </p:cNvPr>
            <p:cNvSpPr>
              <a:spLocks noChangeArrowheads="1"/>
            </p:cNvSpPr>
            <p:nvPr/>
          </p:nvSpPr>
          <p:spPr bwMode="auto">
            <a:xfrm>
              <a:off x="3563938" y="4724401"/>
              <a:ext cx="2813389" cy="53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b="1" dirty="0">
                  <a:solidFill>
                    <a:srgbClr val="F48000"/>
                  </a:solidFill>
                </a:rPr>
                <a:t>CR-39 detector</a:t>
              </a:r>
              <a:endParaRPr lang="en-US" b="1" dirty="0"/>
            </a:p>
          </p:txBody>
        </p:sp>
        <p:sp>
          <p:nvSpPr>
            <p:cNvPr id="17" name="Rectangle 5">
              <a:extLst>
                <a:ext uri="{FF2B5EF4-FFF2-40B4-BE49-F238E27FC236}">
                  <a16:creationId xmlns:a16="http://schemas.microsoft.com/office/drawing/2014/main" id="{A3226F5E-DA2F-4006-88D0-AB4E41271B58}"/>
                </a:ext>
              </a:extLst>
            </p:cNvPr>
            <p:cNvSpPr>
              <a:spLocks noChangeArrowheads="1"/>
            </p:cNvSpPr>
            <p:nvPr/>
          </p:nvSpPr>
          <p:spPr bwMode="auto">
            <a:xfrm>
              <a:off x="1371600" y="5867400"/>
              <a:ext cx="4110185" cy="53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b="1" dirty="0"/>
                <a:t>Radon gas diffuses in</a:t>
              </a:r>
            </a:p>
          </p:txBody>
        </p:sp>
        <p:cxnSp>
          <p:nvCxnSpPr>
            <p:cNvPr id="18" name="Straight Arrow Connector 17">
              <a:extLst>
                <a:ext uri="{FF2B5EF4-FFF2-40B4-BE49-F238E27FC236}">
                  <a16:creationId xmlns:a16="http://schemas.microsoft.com/office/drawing/2014/main" id="{4E7BAC65-B977-423F-9E33-0471C90872E8}"/>
                </a:ext>
              </a:extLst>
            </p:cNvPr>
            <p:cNvCxnSpPr/>
            <p:nvPr/>
          </p:nvCxnSpPr>
          <p:spPr>
            <a:xfrm flipH="1" flipV="1">
              <a:off x="2771800" y="2924944"/>
              <a:ext cx="1440160" cy="432048"/>
            </a:xfrm>
            <a:prstGeom prst="straightConnector1">
              <a:avLst/>
            </a:prstGeom>
            <a:ln w="76200">
              <a:solidFill>
                <a:schemeClr val="bg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1780E36-F96D-4E09-B17C-0377E012AEA8}"/>
                </a:ext>
              </a:extLst>
            </p:cNvPr>
            <p:cNvCxnSpPr/>
            <p:nvPr/>
          </p:nvCxnSpPr>
          <p:spPr>
            <a:xfrm flipV="1">
              <a:off x="5259685" y="3501008"/>
              <a:ext cx="1584176" cy="144016"/>
            </a:xfrm>
            <a:prstGeom prst="straightConnector1">
              <a:avLst/>
            </a:prstGeom>
            <a:ln w="76200">
              <a:solidFill>
                <a:schemeClr val="bg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0821187-C155-460E-B66A-0D59B1260921}"/>
                </a:ext>
              </a:extLst>
            </p:cNvPr>
            <p:cNvCxnSpPr/>
            <p:nvPr/>
          </p:nvCxnSpPr>
          <p:spPr>
            <a:xfrm>
              <a:off x="2771800" y="3933056"/>
              <a:ext cx="720080" cy="1224136"/>
            </a:xfrm>
            <a:prstGeom prst="straightConnector1">
              <a:avLst/>
            </a:prstGeom>
            <a:ln w="76200">
              <a:solidFill>
                <a:schemeClr val="bg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321A63B-46BC-4360-9BFC-197F6A26761A}"/>
                </a:ext>
              </a:extLst>
            </p:cNvPr>
            <p:cNvCxnSpPr/>
            <p:nvPr/>
          </p:nvCxnSpPr>
          <p:spPr>
            <a:xfrm flipH="1">
              <a:off x="5796137" y="4365104"/>
              <a:ext cx="1047724" cy="792088"/>
            </a:xfrm>
            <a:prstGeom prst="straightConnector1">
              <a:avLst/>
            </a:prstGeom>
            <a:ln w="76200">
              <a:solidFill>
                <a:schemeClr val="bg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Freeform 21">
              <a:extLst>
                <a:ext uri="{FF2B5EF4-FFF2-40B4-BE49-F238E27FC236}">
                  <a16:creationId xmlns:a16="http://schemas.microsoft.com/office/drawing/2014/main" id="{3D35D18B-2716-4ED1-A3A2-11D56BA50FC0}"/>
                </a:ext>
              </a:extLst>
            </p:cNvPr>
            <p:cNvSpPr/>
            <p:nvPr/>
          </p:nvSpPr>
          <p:spPr>
            <a:xfrm>
              <a:off x="6244182" y="4929187"/>
              <a:ext cx="2047875" cy="1233487"/>
            </a:xfrm>
            <a:custGeom>
              <a:avLst/>
              <a:gdLst>
                <a:gd name="connsiteX0" fmla="*/ 1962150 w 1962150"/>
                <a:gd name="connsiteY0" fmla="*/ 1181100 h 1181100"/>
                <a:gd name="connsiteX1" fmla="*/ 1819275 w 1962150"/>
                <a:gd name="connsiteY1" fmla="*/ 1100138 h 1181100"/>
                <a:gd name="connsiteX2" fmla="*/ 1752600 w 1962150"/>
                <a:gd name="connsiteY2" fmla="*/ 981075 h 1181100"/>
                <a:gd name="connsiteX3" fmla="*/ 1719263 w 1962150"/>
                <a:gd name="connsiteY3" fmla="*/ 852488 h 1181100"/>
                <a:gd name="connsiteX4" fmla="*/ 1714500 w 1962150"/>
                <a:gd name="connsiteY4" fmla="*/ 542925 h 1181100"/>
                <a:gd name="connsiteX5" fmla="*/ 1714500 w 1962150"/>
                <a:gd name="connsiteY5" fmla="*/ 376238 h 1181100"/>
                <a:gd name="connsiteX6" fmla="*/ 1690688 w 1962150"/>
                <a:gd name="connsiteY6" fmla="*/ 257175 h 1181100"/>
                <a:gd name="connsiteX7" fmla="*/ 1576388 w 1962150"/>
                <a:gd name="connsiteY7" fmla="*/ 119063 h 1181100"/>
                <a:gd name="connsiteX8" fmla="*/ 1490663 w 1962150"/>
                <a:gd name="connsiteY8" fmla="*/ 90488 h 1181100"/>
                <a:gd name="connsiteX9" fmla="*/ 1400175 w 1962150"/>
                <a:gd name="connsiteY9" fmla="*/ 85725 h 1181100"/>
                <a:gd name="connsiteX10" fmla="*/ 1319213 w 1962150"/>
                <a:gd name="connsiteY10" fmla="*/ 104775 h 1181100"/>
                <a:gd name="connsiteX11" fmla="*/ 1104900 w 1962150"/>
                <a:gd name="connsiteY11" fmla="*/ 161925 h 1181100"/>
                <a:gd name="connsiteX12" fmla="*/ 852488 w 1962150"/>
                <a:gd name="connsiteY12" fmla="*/ 209550 h 1181100"/>
                <a:gd name="connsiteX13" fmla="*/ 671513 w 1962150"/>
                <a:gd name="connsiteY13" fmla="*/ 219075 h 1181100"/>
                <a:gd name="connsiteX14" fmla="*/ 466725 w 1962150"/>
                <a:gd name="connsiteY14" fmla="*/ 200025 h 1181100"/>
                <a:gd name="connsiteX15" fmla="*/ 295275 w 1962150"/>
                <a:gd name="connsiteY15" fmla="*/ 138113 h 1181100"/>
                <a:gd name="connsiteX16" fmla="*/ 104775 w 1962150"/>
                <a:gd name="connsiteY16" fmla="*/ 61913 h 1181100"/>
                <a:gd name="connsiteX17" fmla="*/ 0 w 1962150"/>
                <a:gd name="connsiteY17" fmla="*/ 0 h 1181100"/>
                <a:gd name="connsiteX0" fmla="*/ 2047875 w 2047875"/>
                <a:gd name="connsiteY0" fmla="*/ 1233487 h 1233487"/>
                <a:gd name="connsiteX1" fmla="*/ 1905000 w 2047875"/>
                <a:gd name="connsiteY1" fmla="*/ 1152525 h 1233487"/>
                <a:gd name="connsiteX2" fmla="*/ 1838325 w 2047875"/>
                <a:gd name="connsiteY2" fmla="*/ 1033462 h 1233487"/>
                <a:gd name="connsiteX3" fmla="*/ 1804988 w 2047875"/>
                <a:gd name="connsiteY3" fmla="*/ 904875 h 1233487"/>
                <a:gd name="connsiteX4" fmla="*/ 1800225 w 2047875"/>
                <a:gd name="connsiteY4" fmla="*/ 595312 h 1233487"/>
                <a:gd name="connsiteX5" fmla="*/ 1800225 w 2047875"/>
                <a:gd name="connsiteY5" fmla="*/ 428625 h 1233487"/>
                <a:gd name="connsiteX6" fmla="*/ 1776413 w 2047875"/>
                <a:gd name="connsiteY6" fmla="*/ 309562 h 1233487"/>
                <a:gd name="connsiteX7" fmla="*/ 1662113 w 2047875"/>
                <a:gd name="connsiteY7" fmla="*/ 171450 h 1233487"/>
                <a:gd name="connsiteX8" fmla="*/ 1576388 w 2047875"/>
                <a:gd name="connsiteY8" fmla="*/ 142875 h 1233487"/>
                <a:gd name="connsiteX9" fmla="*/ 1485900 w 2047875"/>
                <a:gd name="connsiteY9" fmla="*/ 138112 h 1233487"/>
                <a:gd name="connsiteX10" fmla="*/ 1404938 w 2047875"/>
                <a:gd name="connsiteY10" fmla="*/ 157162 h 1233487"/>
                <a:gd name="connsiteX11" fmla="*/ 1190625 w 2047875"/>
                <a:gd name="connsiteY11" fmla="*/ 214312 h 1233487"/>
                <a:gd name="connsiteX12" fmla="*/ 938213 w 2047875"/>
                <a:gd name="connsiteY12" fmla="*/ 261937 h 1233487"/>
                <a:gd name="connsiteX13" fmla="*/ 757238 w 2047875"/>
                <a:gd name="connsiteY13" fmla="*/ 271462 h 1233487"/>
                <a:gd name="connsiteX14" fmla="*/ 552450 w 2047875"/>
                <a:gd name="connsiteY14" fmla="*/ 252412 h 1233487"/>
                <a:gd name="connsiteX15" fmla="*/ 381000 w 2047875"/>
                <a:gd name="connsiteY15" fmla="*/ 190500 h 1233487"/>
                <a:gd name="connsiteX16" fmla="*/ 190500 w 2047875"/>
                <a:gd name="connsiteY16" fmla="*/ 114300 h 1233487"/>
                <a:gd name="connsiteX17" fmla="*/ 0 w 2047875"/>
                <a:gd name="connsiteY17" fmla="*/ 0 h 1233487"/>
                <a:gd name="connsiteX0" fmla="*/ 2047875 w 2047875"/>
                <a:gd name="connsiteY0" fmla="*/ 1233487 h 1233487"/>
                <a:gd name="connsiteX1" fmla="*/ 1905000 w 2047875"/>
                <a:gd name="connsiteY1" fmla="*/ 1152525 h 1233487"/>
                <a:gd name="connsiteX2" fmla="*/ 1838325 w 2047875"/>
                <a:gd name="connsiteY2" fmla="*/ 1033462 h 1233487"/>
                <a:gd name="connsiteX3" fmla="*/ 1804988 w 2047875"/>
                <a:gd name="connsiteY3" fmla="*/ 904875 h 1233487"/>
                <a:gd name="connsiteX4" fmla="*/ 1800225 w 2047875"/>
                <a:gd name="connsiteY4" fmla="*/ 595312 h 1233487"/>
                <a:gd name="connsiteX5" fmla="*/ 1800225 w 2047875"/>
                <a:gd name="connsiteY5" fmla="*/ 428625 h 1233487"/>
                <a:gd name="connsiteX6" fmla="*/ 1776413 w 2047875"/>
                <a:gd name="connsiteY6" fmla="*/ 309562 h 1233487"/>
                <a:gd name="connsiteX7" fmla="*/ 1662113 w 2047875"/>
                <a:gd name="connsiteY7" fmla="*/ 171450 h 1233487"/>
                <a:gd name="connsiteX8" fmla="*/ 1576388 w 2047875"/>
                <a:gd name="connsiteY8" fmla="*/ 142875 h 1233487"/>
                <a:gd name="connsiteX9" fmla="*/ 1485900 w 2047875"/>
                <a:gd name="connsiteY9" fmla="*/ 138112 h 1233487"/>
                <a:gd name="connsiteX10" fmla="*/ 1404938 w 2047875"/>
                <a:gd name="connsiteY10" fmla="*/ 157162 h 1233487"/>
                <a:gd name="connsiteX11" fmla="*/ 1190625 w 2047875"/>
                <a:gd name="connsiteY11" fmla="*/ 214312 h 1233487"/>
                <a:gd name="connsiteX12" fmla="*/ 938213 w 2047875"/>
                <a:gd name="connsiteY12" fmla="*/ 261937 h 1233487"/>
                <a:gd name="connsiteX13" fmla="*/ 757238 w 2047875"/>
                <a:gd name="connsiteY13" fmla="*/ 271462 h 1233487"/>
                <a:gd name="connsiteX14" fmla="*/ 552450 w 2047875"/>
                <a:gd name="connsiteY14" fmla="*/ 252412 h 1233487"/>
                <a:gd name="connsiteX15" fmla="*/ 381000 w 2047875"/>
                <a:gd name="connsiteY15" fmla="*/ 190500 h 1233487"/>
                <a:gd name="connsiteX16" fmla="*/ 228600 w 2047875"/>
                <a:gd name="connsiteY16" fmla="*/ 128587 h 1233487"/>
                <a:gd name="connsiteX17" fmla="*/ 0 w 2047875"/>
                <a:gd name="connsiteY17" fmla="*/ 0 h 123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47875" h="1233487">
                  <a:moveTo>
                    <a:pt x="2047875" y="1233487"/>
                  </a:moveTo>
                  <a:cubicBezTo>
                    <a:pt x="1993900" y="1209674"/>
                    <a:pt x="1939925" y="1185862"/>
                    <a:pt x="1905000" y="1152525"/>
                  </a:cubicBezTo>
                  <a:cubicBezTo>
                    <a:pt x="1870075" y="1119187"/>
                    <a:pt x="1854994" y="1074737"/>
                    <a:pt x="1838325" y="1033462"/>
                  </a:cubicBezTo>
                  <a:cubicBezTo>
                    <a:pt x="1821656" y="992187"/>
                    <a:pt x="1811338" y="977900"/>
                    <a:pt x="1804988" y="904875"/>
                  </a:cubicBezTo>
                  <a:cubicBezTo>
                    <a:pt x="1798638" y="831850"/>
                    <a:pt x="1801019" y="674687"/>
                    <a:pt x="1800225" y="595312"/>
                  </a:cubicBezTo>
                  <a:cubicBezTo>
                    <a:pt x="1799431" y="515937"/>
                    <a:pt x="1804194" y="476250"/>
                    <a:pt x="1800225" y="428625"/>
                  </a:cubicBezTo>
                  <a:cubicBezTo>
                    <a:pt x="1796256" y="381000"/>
                    <a:pt x="1799432" y="352424"/>
                    <a:pt x="1776413" y="309562"/>
                  </a:cubicBezTo>
                  <a:cubicBezTo>
                    <a:pt x="1753394" y="266699"/>
                    <a:pt x="1695450" y="199231"/>
                    <a:pt x="1662113" y="171450"/>
                  </a:cubicBezTo>
                  <a:cubicBezTo>
                    <a:pt x="1628775" y="143669"/>
                    <a:pt x="1605757" y="148431"/>
                    <a:pt x="1576388" y="142875"/>
                  </a:cubicBezTo>
                  <a:cubicBezTo>
                    <a:pt x="1547019" y="137319"/>
                    <a:pt x="1514475" y="135731"/>
                    <a:pt x="1485900" y="138112"/>
                  </a:cubicBezTo>
                  <a:cubicBezTo>
                    <a:pt x="1457325" y="140493"/>
                    <a:pt x="1404938" y="157162"/>
                    <a:pt x="1404938" y="157162"/>
                  </a:cubicBezTo>
                  <a:cubicBezTo>
                    <a:pt x="1355726" y="169862"/>
                    <a:pt x="1268412" y="196850"/>
                    <a:pt x="1190625" y="214312"/>
                  </a:cubicBezTo>
                  <a:cubicBezTo>
                    <a:pt x="1112838" y="231774"/>
                    <a:pt x="1010444" y="252412"/>
                    <a:pt x="938213" y="261937"/>
                  </a:cubicBezTo>
                  <a:cubicBezTo>
                    <a:pt x="865982" y="271462"/>
                    <a:pt x="821532" y="273049"/>
                    <a:pt x="757238" y="271462"/>
                  </a:cubicBezTo>
                  <a:cubicBezTo>
                    <a:pt x="692944" y="269875"/>
                    <a:pt x="615156" y="265906"/>
                    <a:pt x="552450" y="252412"/>
                  </a:cubicBezTo>
                  <a:cubicBezTo>
                    <a:pt x="489744" y="238918"/>
                    <a:pt x="434975" y="211138"/>
                    <a:pt x="381000" y="190500"/>
                  </a:cubicBezTo>
                  <a:cubicBezTo>
                    <a:pt x="327025" y="169863"/>
                    <a:pt x="292100" y="160337"/>
                    <a:pt x="228600" y="128587"/>
                  </a:cubicBezTo>
                  <a:cubicBezTo>
                    <a:pt x="165100" y="96837"/>
                    <a:pt x="27781" y="19447"/>
                    <a:pt x="0" y="0"/>
                  </a:cubicBezTo>
                </a:path>
              </a:pathLst>
            </a:custGeom>
            <a:noFill/>
            <a:ln w="7620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22">
              <a:extLst>
                <a:ext uri="{FF2B5EF4-FFF2-40B4-BE49-F238E27FC236}">
                  <a16:creationId xmlns:a16="http://schemas.microsoft.com/office/drawing/2014/main" id="{EE5CB175-2C6D-4D49-9D46-FC95B6D9E9C8}"/>
                </a:ext>
              </a:extLst>
            </p:cNvPr>
            <p:cNvSpPr/>
            <p:nvPr/>
          </p:nvSpPr>
          <p:spPr>
            <a:xfrm>
              <a:off x="842963" y="5051232"/>
              <a:ext cx="595313" cy="1120967"/>
            </a:xfrm>
            <a:custGeom>
              <a:avLst/>
              <a:gdLst>
                <a:gd name="connsiteX0" fmla="*/ 0 w 571500"/>
                <a:gd name="connsiteY0" fmla="*/ 1106441 h 1106441"/>
                <a:gd name="connsiteX1" fmla="*/ 166687 w 571500"/>
                <a:gd name="connsiteY1" fmla="*/ 1006429 h 1106441"/>
                <a:gd name="connsiteX2" fmla="*/ 228600 w 571500"/>
                <a:gd name="connsiteY2" fmla="*/ 901654 h 1106441"/>
                <a:gd name="connsiteX3" fmla="*/ 247650 w 571500"/>
                <a:gd name="connsiteY3" fmla="*/ 758779 h 1106441"/>
                <a:gd name="connsiteX4" fmla="*/ 247650 w 571500"/>
                <a:gd name="connsiteY4" fmla="*/ 430166 h 1106441"/>
                <a:gd name="connsiteX5" fmla="*/ 266700 w 571500"/>
                <a:gd name="connsiteY5" fmla="*/ 220616 h 1106441"/>
                <a:gd name="connsiteX6" fmla="*/ 333375 w 571500"/>
                <a:gd name="connsiteY6" fmla="*/ 92029 h 1106441"/>
                <a:gd name="connsiteX7" fmla="*/ 419100 w 571500"/>
                <a:gd name="connsiteY7" fmla="*/ 39641 h 1106441"/>
                <a:gd name="connsiteX8" fmla="*/ 538162 w 571500"/>
                <a:gd name="connsiteY8" fmla="*/ 1541 h 1106441"/>
                <a:gd name="connsiteX9" fmla="*/ 571500 w 571500"/>
                <a:gd name="connsiteY9" fmla="*/ 11066 h 1106441"/>
                <a:gd name="connsiteX0" fmla="*/ 0 w 571500"/>
                <a:gd name="connsiteY0" fmla="*/ 1111969 h 1111969"/>
                <a:gd name="connsiteX1" fmla="*/ 166687 w 571500"/>
                <a:gd name="connsiteY1" fmla="*/ 1011957 h 1111969"/>
                <a:gd name="connsiteX2" fmla="*/ 228600 w 571500"/>
                <a:gd name="connsiteY2" fmla="*/ 907182 h 1111969"/>
                <a:gd name="connsiteX3" fmla="*/ 247650 w 571500"/>
                <a:gd name="connsiteY3" fmla="*/ 764307 h 1111969"/>
                <a:gd name="connsiteX4" fmla="*/ 247650 w 571500"/>
                <a:gd name="connsiteY4" fmla="*/ 435694 h 1111969"/>
                <a:gd name="connsiteX5" fmla="*/ 266700 w 571500"/>
                <a:gd name="connsiteY5" fmla="*/ 226144 h 1111969"/>
                <a:gd name="connsiteX6" fmla="*/ 333375 w 571500"/>
                <a:gd name="connsiteY6" fmla="*/ 97557 h 1111969"/>
                <a:gd name="connsiteX7" fmla="*/ 442913 w 571500"/>
                <a:gd name="connsiteY7" fmla="*/ 7069 h 1111969"/>
                <a:gd name="connsiteX8" fmla="*/ 538162 w 571500"/>
                <a:gd name="connsiteY8" fmla="*/ 7069 h 1111969"/>
                <a:gd name="connsiteX9" fmla="*/ 571500 w 571500"/>
                <a:gd name="connsiteY9" fmla="*/ 16594 h 1111969"/>
                <a:gd name="connsiteX0" fmla="*/ 0 w 619125"/>
                <a:gd name="connsiteY0" fmla="*/ 1111603 h 1111603"/>
                <a:gd name="connsiteX1" fmla="*/ 166687 w 619125"/>
                <a:gd name="connsiteY1" fmla="*/ 1011591 h 1111603"/>
                <a:gd name="connsiteX2" fmla="*/ 228600 w 619125"/>
                <a:gd name="connsiteY2" fmla="*/ 906816 h 1111603"/>
                <a:gd name="connsiteX3" fmla="*/ 247650 w 619125"/>
                <a:gd name="connsiteY3" fmla="*/ 763941 h 1111603"/>
                <a:gd name="connsiteX4" fmla="*/ 247650 w 619125"/>
                <a:gd name="connsiteY4" fmla="*/ 435328 h 1111603"/>
                <a:gd name="connsiteX5" fmla="*/ 266700 w 619125"/>
                <a:gd name="connsiteY5" fmla="*/ 225778 h 1111603"/>
                <a:gd name="connsiteX6" fmla="*/ 333375 w 619125"/>
                <a:gd name="connsiteY6" fmla="*/ 97191 h 1111603"/>
                <a:gd name="connsiteX7" fmla="*/ 442913 w 619125"/>
                <a:gd name="connsiteY7" fmla="*/ 6703 h 1111603"/>
                <a:gd name="connsiteX8" fmla="*/ 538162 w 619125"/>
                <a:gd name="connsiteY8" fmla="*/ 6703 h 1111603"/>
                <a:gd name="connsiteX9" fmla="*/ 619125 w 619125"/>
                <a:gd name="connsiteY9" fmla="*/ 6703 h 1111603"/>
                <a:gd name="connsiteX0" fmla="*/ 0 w 619125"/>
                <a:gd name="connsiteY0" fmla="*/ 1108674 h 1108674"/>
                <a:gd name="connsiteX1" fmla="*/ 166687 w 619125"/>
                <a:gd name="connsiteY1" fmla="*/ 1008662 h 1108674"/>
                <a:gd name="connsiteX2" fmla="*/ 228600 w 619125"/>
                <a:gd name="connsiteY2" fmla="*/ 903887 h 1108674"/>
                <a:gd name="connsiteX3" fmla="*/ 247650 w 619125"/>
                <a:gd name="connsiteY3" fmla="*/ 761012 h 1108674"/>
                <a:gd name="connsiteX4" fmla="*/ 247650 w 619125"/>
                <a:gd name="connsiteY4" fmla="*/ 432399 h 1108674"/>
                <a:gd name="connsiteX5" fmla="*/ 266700 w 619125"/>
                <a:gd name="connsiteY5" fmla="*/ 222849 h 1108674"/>
                <a:gd name="connsiteX6" fmla="*/ 333375 w 619125"/>
                <a:gd name="connsiteY6" fmla="*/ 94262 h 1108674"/>
                <a:gd name="connsiteX7" fmla="*/ 400050 w 619125"/>
                <a:gd name="connsiteY7" fmla="*/ 18062 h 1108674"/>
                <a:gd name="connsiteX8" fmla="*/ 538162 w 619125"/>
                <a:gd name="connsiteY8" fmla="*/ 3774 h 1108674"/>
                <a:gd name="connsiteX9" fmla="*/ 619125 w 619125"/>
                <a:gd name="connsiteY9" fmla="*/ 3774 h 1108674"/>
                <a:gd name="connsiteX0" fmla="*/ 0 w 619125"/>
                <a:gd name="connsiteY0" fmla="*/ 1111086 h 1111086"/>
                <a:gd name="connsiteX1" fmla="*/ 166687 w 619125"/>
                <a:gd name="connsiteY1" fmla="*/ 1011074 h 1111086"/>
                <a:gd name="connsiteX2" fmla="*/ 228600 w 619125"/>
                <a:gd name="connsiteY2" fmla="*/ 906299 h 1111086"/>
                <a:gd name="connsiteX3" fmla="*/ 247650 w 619125"/>
                <a:gd name="connsiteY3" fmla="*/ 763424 h 1111086"/>
                <a:gd name="connsiteX4" fmla="*/ 247650 w 619125"/>
                <a:gd name="connsiteY4" fmla="*/ 434811 h 1111086"/>
                <a:gd name="connsiteX5" fmla="*/ 266700 w 619125"/>
                <a:gd name="connsiteY5" fmla="*/ 225261 h 1111086"/>
                <a:gd name="connsiteX6" fmla="*/ 333375 w 619125"/>
                <a:gd name="connsiteY6" fmla="*/ 96674 h 1111086"/>
                <a:gd name="connsiteX7" fmla="*/ 400050 w 619125"/>
                <a:gd name="connsiteY7" fmla="*/ 20474 h 1111086"/>
                <a:gd name="connsiteX8" fmla="*/ 481012 w 619125"/>
                <a:gd name="connsiteY8" fmla="*/ 1424 h 1111086"/>
                <a:gd name="connsiteX9" fmla="*/ 619125 w 619125"/>
                <a:gd name="connsiteY9" fmla="*/ 6186 h 1111086"/>
                <a:gd name="connsiteX0" fmla="*/ 0 w 566738"/>
                <a:gd name="connsiteY0" fmla="*/ 1117299 h 1117299"/>
                <a:gd name="connsiteX1" fmla="*/ 166687 w 566738"/>
                <a:gd name="connsiteY1" fmla="*/ 1017287 h 1117299"/>
                <a:gd name="connsiteX2" fmla="*/ 228600 w 566738"/>
                <a:gd name="connsiteY2" fmla="*/ 912512 h 1117299"/>
                <a:gd name="connsiteX3" fmla="*/ 247650 w 566738"/>
                <a:gd name="connsiteY3" fmla="*/ 769637 h 1117299"/>
                <a:gd name="connsiteX4" fmla="*/ 247650 w 566738"/>
                <a:gd name="connsiteY4" fmla="*/ 441024 h 1117299"/>
                <a:gd name="connsiteX5" fmla="*/ 266700 w 566738"/>
                <a:gd name="connsiteY5" fmla="*/ 231474 h 1117299"/>
                <a:gd name="connsiteX6" fmla="*/ 333375 w 566738"/>
                <a:gd name="connsiteY6" fmla="*/ 102887 h 1117299"/>
                <a:gd name="connsiteX7" fmla="*/ 400050 w 566738"/>
                <a:gd name="connsiteY7" fmla="*/ 26687 h 1117299"/>
                <a:gd name="connsiteX8" fmla="*/ 481012 w 566738"/>
                <a:gd name="connsiteY8" fmla="*/ 7637 h 1117299"/>
                <a:gd name="connsiteX9" fmla="*/ 566738 w 566738"/>
                <a:gd name="connsiteY9" fmla="*/ 2874 h 1117299"/>
                <a:gd name="connsiteX0" fmla="*/ 0 w 566738"/>
                <a:gd name="connsiteY0" fmla="*/ 1119724 h 1119724"/>
                <a:gd name="connsiteX1" fmla="*/ 166687 w 566738"/>
                <a:gd name="connsiteY1" fmla="*/ 1019712 h 1119724"/>
                <a:gd name="connsiteX2" fmla="*/ 228600 w 566738"/>
                <a:gd name="connsiteY2" fmla="*/ 914937 h 1119724"/>
                <a:gd name="connsiteX3" fmla="*/ 247650 w 566738"/>
                <a:gd name="connsiteY3" fmla="*/ 772062 h 1119724"/>
                <a:gd name="connsiteX4" fmla="*/ 247650 w 566738"/>
                <a:gd name="connsiteY4" fmla="*/ 443449 h 1119724"/>
                <a:gd name="connsiteX5" fmla="*/ 266700 w 566738"/>
                <a:gd name="connsiteY5" fmla="*/ 233899 h 1119724"/>
                <a:gd name="connsiteX6" fmla="*/ 333375 w 566738"/>
                <a:gd name="connsiteY6" fmla="*/ 105312 h 1119724"/>
                <a:gd name="connsiteX7" fmla="*/ 400050 w 566738"/>
                <a:gd name="connsiteY7" fmla="*/ 29112 h 1119724"/>
                <a:gd name="connsiteX8" fmla="*/ 419100 w 566738"/>
                <a:gd name="connsiteY8" fmla="*/ 537 h 1119724"/>
                <a:gd name="connsiteX9" fmla="*/ 481012 w 566738"/>
                <a:gd name="connsiteY9" fmla="*/ 10062 h 1119724"/>
                <a:gd name="connsiteX10" fmla="*/ 566738 w 566738"/>
                <a:gd name="connsiteY10" fmla="*/ 5299 h 1119724"/>
                <a:gd name="connsiteX0" fmla="*/ 0 w 595313"/>
                <a:gd name="connsiteY0" fmla="*/ 1120967 h 1120967"/>
                <a:gd name="connsiteX1" fmla="*/ 166687 w 595313"/>
                <a:gd name="connsiteY1" fmla="*/ 1020955 h 1120967"/>
                <a:gd name="connsiteX2" fmla="*/ 228600 w 595313"/>
                <a:gd name="connsiteY2" fmla="*/ 916180 h 1120967"/>
                <a:gd name="connsiteX3" fmla="*/ 247650 w 595313"/>
                <a:gd name="connsiteY3" fmla="*/ 773305 h 1120967"/>
                <a:gd name="connsiteX4" fmla="*/ 247650 w 595313"/>
                <a:gd name="connsiteY4" fmla="*/ 444692 h 1120967"/>
                <a:gd name="connsiteX5" fmla="*/ 266700 w 595313"/>
                <a:gd name="connsiteY5" fmla="*/ 235142 h 1120967"/>
                <a:gd name="connsiteX6" fmla="*/ 333375 w 595313"/>
                <a:gd name="connsiteY6" fmla="*/ 106555 h 1120967"/>
                <a:gd name="connsiteX7" fmla="*/ 400050 w 595313"/>
                <a:gd name="connsiteY7" fmla="*/ 30355 h 1120967"/>
                <a:gd name="connsiteX8" fmla="*/ 419100 w 595313"/>
                <a:gd name="connsiteY8" fmla="*/ 1780 h 1120967"/>
                <a:gd name="connsiteX9" fmla="*/ 481012 w 595313"/>
                <a:gd name="connsiteY9" fmla="*/ 11305 h 1120967"/>
                <a:gd name="connsiteX10" fmla="*/ 595313 w 595313"/>
                <a:gd name="connsiteY10" fmla="*/ 1779 h 1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313" h="1120967">
                  <a:moveTo>
                    <a:pt x="0" y="1120967"/>
                  </a:moveTo>
                  <a:cubicBezTo>
                    <a:pt x="64293" y="1088026"/>
                    <a:pt x="128587" y="1055086"/>
                    <a:pt x="166687" y="1020955"/>
                  </a:cubicBezTo>
                  <a:cubicBezTo>
                    <a:pt x="204787" y="986824"/>
                    <a:pt x="215106" y="957455"/>
                    <a:pt x="228600" y="916180"/>
                  </a:cubicBezTo>
                  <a:cubicBezTo>
                    <a:pt x="242094" y="874905"/>
                    <a:pt x="244475" y="851886"/>
                    <a:pt x="247650" y="773305"/>
                  </a:cubicBezTo>
                  <a:cubicBezTo>
                    <a:pt x="250825" y="694724"/>
                    <a:pt x="244475" y="534386"/>
                    <a:pt x="247650" y="444692"/>
                  </a:cubicBezTo>
                  <a:cubicBezTo>
                    <a:pt x="250825" y="354998"/>
                    <a:pt x="252413" y="291498"/>
                    <a:pt x="266700" y="235142"/>
                  </a:cubicBezTo>
                  <a:cubicBezTo>
                    <a:pt x="280988" y="178786"/>
                    <a:pt x="311150" y="140686"/>
                    <a:pt x="333375" y="106555"/>
                  </a:cubicBezTo>
                  <a:cubicBezTo>
                    <a:pt x="355600" y="72424"/>
                    <a:pt x="385763" y="47817"/>
                    <a:pt x="400050" y="30355"/>
                  </a:cubicBezTo>
                  <a:cubicBezTo>
                    <a:pt x="414337" y="12893"/>
                    <a:pt x="405606" y="4955"/>
                    <a:pt x="419100" y="1780"/>
                  </a:cubicBezTo>
                  <a:cubicBezTo>
                    <a:pt x="432594" y="-1395"/>
                    <a:pt x="451643" y="11305"/>
                    <a:pt x="481012" y="11305"/>
                  </a:cubicBezTo>
                  <a:cubicBezTo>
                    <a:pt x="510381" y="11305"/>
                    <a:pt x="591344" y="-5365"/>
                    <a:pt x="595313" y="1779"/>
                  </a:cubicBezTo>
                </a:path>
              </a:pathLst>
            </a:custGeom>
            <a:noFill/>
            <a:ln w="7620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23">
              <a:extLst>
                <a:ext uri="{FF2B5EF4-FFF2-40B4-BE49-F238E27FC236}">
                  <a16:creationId xmlns:a16="http://schemas.microsoft.com/office/drawing/2014/main" id="{12799862-849B-4318-A441-7F496381F18A}"/>
                </a:ext>
              </a:extLst>
            </p:cNvPr>
            <p:cNvSpPr/>
            <p:nvPr/>
          </p:nvSpPr>
          <p:spPr>
            <a:xfrm>
              <a:off x="1314450" y="4943474"/>
              <a:ext cx="1552575" cy="257175"/>
            </a:xfrm>
            <a:custGeom>
              <a:avLst/>
              <a:gdLst>
                <a:gd name="connsiteX0" fmla="*/ 0 w 1552575"/>
                <a:gd name="connsiteY0" fmla="*/ 104775 h 257794"/>
                <a:gd name="connsiteX1" fmla="*/ 123825 w 1552575"/>
                <a:gd name="connsiteY1" fmla="*/ 119063 h 257794"/>
                <a:gd name="connsiteX2" fmla="*/ 195263 w 1552575"/>
                <a:gd name="connsiteY2" fmla="*/ 133350 h 257794"/>
                <a:gd name="connsiteX3" fmla="*/ 309563 w 1552575"/>
                <a:gd name="connsiteY3" fmla="*/ 176213 h 257794"/>
                <a:gd name="connsiteX4" fmla="*/ 495300 w 1552575"/>
                <a:gd name="connsiteY4" fmla="*/ 219075 h 257794"/>
                <a:gd name="connsiteX5" fmla="*/ 638175 w 1552575"/>
                <a:gd name="connsiteY5" fmla="*/ 233363 h 257794"/>
                <a:gd name="connsiteX6" fmla="*/ 785813 w 1552575"/>
                <a:gd name="connsiteY6" fmla="*/ 257175 h 257794"/>
                <a:gd name="connsiteX7" fmla="*/ 933450 w 1552575"/>
                <a:gd name="connsiteY7" fmla="*/ 247650 h 257794"/>
                <a:gd name="connsiteX8" fmla="*/ 1128713 w 1552575"/>
                <a:gd name="connsiteY8" fmla="*/ 214313 h 257794"/>
                <a:gd name="connsiteX9" fmla="*/ 1271588 w 1552575"/>
                <a:gd name="connsiteY9" fmla="*/ 157163 h 257794"/>
                <a:gd name="connsiteX10" fmla="*/ 1400175 w 1552575"/>
                <a:gd name="connsiteY10" fmla="*/ 95250 h 257794"/>
                <a:gd name="connsiteX11" fmla="*/ 1552575 w 1552575"/>
                <a:gd name="connsiteY11" fmla="*/ 0 h 257794"/>
                <a:gd name="connsiteX0" fmla="*/ 0 w 1552575"/>
                <a:gd name="connsiteY0" fmla="*/ 104775 h 257522"/>
                <a:gd name="connsiteX1" fmla="*/ 123825 w 1552575"/>
                <a:gd name="connsiteY1" fmla="*/ 119063 h 257522"/>
                <a:gd name="connsiteX2" fmla="*/ 195263 w 1552575"/>
                <a:gd name="connsiteY2" fmla="*/ 133350 h 257522"/>
                <a:gd name="connsiteX3" fmla="*/ 309563 w 1552575"/>
                <a:gd name="connsiteY3" fmla="*/ 176213 h 257522"/>
                <a:gd name="connsiteX4" fmla="*/ 495300 w 1552575"/>
                <a:gd name="connsiteY4" fmla="*/ 219075 h 257522"/>
                <a:gd name="connsiteX5" fmla="*/ 642937 w 1552575"/>
                <a:gd name="connsiteY5" fmla="*/ 238126 h 257522"/>
                <a:gd name="connsiteX6" fmla="*/ 785813 w 1552575"/>
                <a:gd name="connsiteY6" fmla="*/ 257175 h 257522"/>
                <a:gd name="connsiteX7" fmla="*/ 933450 w 1552575"/>
                <a:gd name="connsiteY7" fmla="*/ 247650 h 257522"/>
                <a:gd name="connsiteX8" fmla="*/ 1128713 w 1552575"/>
                <a:gd name="connsiteY8" fmla="*/ 214313 h 257522"/>
                <a:gd name="connsiteX9" fmla="*/ 1271588 w 1552575"/>
                <a:gd name="connsiteY9" fmla="*/ 157163 h 257522"/>
                <a:gd name="connsiteX10" fmla="*/ 1400175 w 1552575"/>
                <a:gd name="connsiteY10" fmla="*/ 95250 h 257522"/>
                <a:gd name="connsiteX11" fmla="*/ 1552575 w 1552575"/>
                <a:gd name="connsiteY11" fmla="*/ 0 h 257522"/>
                <a:gd name="connsiteX0" fmla="*/ 0 w 1552575"/>
                <a:gd name="connsiteY0" fmla="*/ 104775 h 257175"/>
                <a:gd name="connsiteX1" fmla="*/ 123825 w 1552575"/>
                <a:gd name="connsiteY1" fmla="*/ 119063 h 257175"/>
                <a:gd name="connsiteX2" fmla="*/ 195263 w 1552575"/>
                <a:gd name="connsiteY2" fmla="*/ 133350 h 257175"/>
                <a:gd name="connsiteX3" fmla="*/ 309563 w 1552575"/>
                <a:gd name="connsiteY3" fmla="*/ 176213 h 257175"/>
                <a:gd name="connsiteX4" fmla="*/ 495300 w 1552575"/>
                <a:gd name="connsiteY4" fmla="*/ 219075 h 257175"/>
                <a:gd name="connsiteX5" fmla="*/ 638175 w 1552575"/>
                <a:gd name="connsiteY5" fmla="*/ 247651 h 257175"/>
                <a:gd name="connsiteX6" fmla="*/ 785813 w 1552575"/>
                <a:gd name="connsiteY6" fmla="*/ 257175 h 257175"/>
                <a:gd name="connsiteX7" fmla="*/ 933450 w 1552575"/>
                <a:gd name="connsiteY7" fmla="*/ 247650 h 257175"/>
                <a:gd name="connsiteX8" fmla="*/ 1128713 w 1552575"/>
                <a:gd name="connsiteY8" fmla="*/ 214313 h 257175"/>
                <a:gd name="connsiteX9" fmla="*/ 1271588 w 1552575"/>
                <a:gd name="connsiteY9" fmla="*/ 157163 h 257175"/>
                <a:gd name="connsiteX10" fmla="*/ 1400175 w 1552575"/>
                <a:gd name="connsiteY10" fmla="*/ 95250 h 257175"/>
                <a:gd name="connsiteX11" fmla="*/ 1552575 w 1552575"/>
                <a:gd name="connsiteY11"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2575" h="257175">
                  <a:moveTo>
                    <a:pt x="0" y="104775"/>
                  </a:moveTo>
                  <a:cubicBezTo>
                    <a:pt x="45640" y="109538"/>
                    <a:pt x="91281" y="114301"/>
                    <a:pt x="123825" y="119063"/>
                  </a:cubicBezTo>
                  <a:cubicBezTo>
                    <a:pt x="156369" y="123825"/>
                    <a:pt x="164307" y="123825"/>
                    <a:pt x="195263" y="133350"/>
                  </a:cubicBezTo>
                  <a:cubicBezTo>
                    <a:pt x="226219" y="142875"/>
                    <a:pt x="259557" y="161926"/>
                    <a:pt x="309563" y="176213"/>
                  </a:cubicBezTo>
                  <a:cubicBezTo>
                    <a:pt x="359569" y="190501"/>
                    <a:pt x="440531" y="207169"/>
                    <a:pt x="495300" y="219075"/>
                  </a:cubicBezTo>
                  <a:cubicBezTo>
                    <a:pt x="550069" y="230981"/>
                    <a:pt x="589756" y="241301"/>
                    <a:pt x="638175" y="247651"/>
                  </a:cubicBezTo>
                  <a:cubicBezTo>
                    <a:pt x="686594" y="254001"/>
                    <a:pt x="736601" y="257175"/>
                    <a:pt x="785813" y="257175"/>
                  </a:cubicBezTo>
                  <a:cubicBezTo>
                    <a:pt x="835025" y="257175"/>
                    <a:pt x="876300" y="254794"/>
                    <a:pt x="933450" y="247650"/>
                  </a:cubicBezTo>
                  <a:cubicBezTo>
                    <a:pt x="990600" y="240506"/>
                    <a:pt x="1072357" y="229394"/>
                    <a:pt x="1128713" y="214313"/>
                  </a:cubicBezTo>
                  <a:cubicBezTo>
                    <a:pt x="1185069" y="199232"/>
                    <a:pt x="1226344" y="177007"/>
                    <a:pt x="1271588" y="157163"/>
                  </a:cubicBezTo>
                  <a:cubicBezTo>
                    <a:pt x="1316832" y="137319"/>
                    <a:pt x="1353344" y="121444"/>
                    <a:pt x="1400175" y="95250"/>
                  </a:cubicBezTo>
                  <a:cubicBezTo>
                    <a:pt x="1447006" y="69056"/>
                    <a:pt x="1499790" y="34528"/>
                    <a:pt x="1552575" y="0"/>
                  </a:cubicBezTo>
                </a:path>
              </a:pathLst>
            </a:custGeom>
            <a:noFill/>
            <a:ln w="7620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5" name="Object 2">
              <a:extLst>
                <a:ext uri="{FF2B5EF4-FFF2-40B4-BE49-F238E27FC236}">
                  <a16:creationId xmlns:a16="http://schemas.microsoft.com/office/drawing/2014/main" id="{9EF970B0-3DBD-4316-92DC-8254EE047EED}"/>
                </a:ext>
              </a:extLst>
            </p:cNvPr>
            <p:cNvGraphicFramePr>
              <a:graphicFrameLocks noChangeAspect="1"/>
            </p:cNvGraphicFramePr>
            <p:nvPr>
              <p:extLst>
                <p:ext uri="{D42A27DB-BD31-4B8C-83A1-F6EECF244321}">
                  <p14:modId xmlns:p14="http://schemas.microsoft.com/office/powerpoint/2010/main" val="2845566102"/>
                </p:ext>
              </p:extLst>
            </p:nvPr>
          </p:nvGraphicFramePr>
          <p:xfrm>
            <a:off x="755650" y="2276475"/>
            <a:ext cx="7651750" cy="3930649"/>
          </p:xfrm>
          <a:graphic>
            <a:graphicData uri="http://schemas.openxmlformats.org/presentationml/2006/ole">
              <mc:AlternateContent xmlns:mc="http://schemas.openxmlformats.org/markup-compatibility/2006">
                <mc:Choice xmlns:v="urn:schemas-microsoft-com:vml" Requires="v">
                  <p:oleObj spid="_x0000_s2054" name="CorelDRAW" r:id="rId3" imgW="9035640" imgH="4641840" progId="">
                    <p:embed/>
                  </p:oleObj>
                </mc:Choice>
                <mc:Fallback>
                  <p:oleObj name="CorelDRAW" r:id="rId3" imgW="9035640" imgH="4641840" progId="">
                    <p:embed/>
                    <p:pic>
                      <p:nvPicPr>
                        <p:cNvPr id="717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276475"/>
                          <a:ext cx="7651750" cy="39306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 name="Object 25">
            <a:extLst>
              <a:ext uri="{FF2B5EF4-FFF2-40B4-BE49-F238E27FC236}">
                <a16:creationId xmlns:a16="http://schemas.microsoft.com/office/drawing/2014/main" id="{CEE13236-AF27-4B9D-BA5B-3BBD2BD1381F}"/>
              </a:ext>
            </a:extLst>
          </p:cNvPr>
          <p:cNvGraphicFramePr>
            <a:graphicFrameLocks noChangeAspect="1"/>
          </p:cNvGraphicFramePr>
          <p:nvPr>
            <p:extLst>
              <p:ext uri="{D42A27DB-BD31-4B8C-83A1-F6EECF244321}">
                <p14:modId xmlns:p14="http://schemas.microsoft.com/office/powerpoint/2010/main" val="3683983425"/>
              </p:ext>
            </p:extLst>
          </p:nvPr>
        </p:nvGraphicFramePr>
        <p:xfrm>
          <a:off x="5312674" y="3020126"/>
          <a:ext cx="3685755" cy="2338347"/>
        </p:xfrm>
        <a:graphic>
          <a:graphicData uri="http://schemas.openxmlformats.org/presentationml/2006/ole">
            <mc:AlternateContent xmlns:mc="http://schemas.openxmlformats.org/markup-compatibility/2006">
              <mc:Choice xmlns:v="urn:schemas-microsoft-com:vml" Requires="v">
                <p:oleObj spid="_x0000_s2055" name="Photo Editor Photo" r:id="rId5" imgW="13961905" imgH="8857143" progId="">
                  <p:embed/>
                </p:oleObj>
              </mc:Choice>
              <mc:Fallback>
                <p:oleObj name="Photo Editor Photo" r:id="rId5" imgW="13961905" imgH="8857143" progId="">
                  <p:embed/>
                  <p:pic>
                    <p:nvPicPr>
                      <p:cNvPr id="2"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2674" y="3020126"/>
                        <a:ext cx="3685755" cy="233834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198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4BB2FD-AD4B-4766-8BB9-5785CCACC9A9}"/>
              </a:ext>
            </a:extLst>
          </p:cNvPr>
          <p:cNvSpPr/>
          <p:nvPr/>
        </p:nvSpPr>
        <p:spPr>
          <a:xfrm>
            <a:off x="0" y="474380"/>
            <a:ext cx="5243120"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Workplace monitoring – radon gas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2D10D5A4-9E91-44BD-BE3F-43C7E1DA569B}"/>
              </a:ext>
            </a:extLst>
          </p:cNvPr>
          <p:cNvSpPr txBox="1">
            <a:spLocks noChangeArrowheads="1"/>
          </p:cNvSpPr>
          <p:nvPr/>
        </p:nvSpPr>
        <p:spPr>
          <a:xfrm>
            <a:off x="390591" y="1926192"/>
            <a:ext cx="8057124" cy="445742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80000"/>
              </a:lnSpc>
              <a:buClr>
                <a:srgbClr val="000000"/>
              </a:buClr>
              <a:buFont typeface="Wingdings" panose="05000000000000000000" pitchFamily="2" charset="2"/>
              <a:buChar char="§"/>
            </a:pPr>
            <a:r>
              <a:rPr lang="en-GB" altLang="en-US" sz="2600" dirty="0">
                <a:latin typeface="Calibri" pitchFamily="34" charset="0"/>
              </a:rPr>
              <a:t>Grab sampling: Lucas cells</a:t>
            </a:r>
          </a:p>
          <a:p>
            <a:pPr algn="just">
              <a:lnSpc>
                <a:spcPct val="80000"/>
              </a:lnSpc>
              <a:buClr>
                <a:srgbClr val="000000"/>
              </a:buClr>
              <a:buFont typeface="Wingdings" panose="05000000000000000000" pitchFamily="2" charset="2"/>
              <a:buChar char="§"/>
            </a:pPr>
            <a:endParaRPr lang="en-GB" altLang="en-US" sz="2600" dirty="0">
              <a:latin typeface="Calibri" pitchFamily="34" charset="0"/>
            </a:endParaRPr>
          </a:p>
          <a:p>
            <a:pPr algn="just">
              <a:lnSpc>
                <a:spcPct val="80000"/>
              </a:lnSpc>
              <a:buClr>
                <a:srgbClr val="000000"/>
              </a:buClr>
              <a:buFont typeface="Wingdings" panose="05000000000000000000" pitchFamily="2" charset="2"/>
              <a:buChar char="§"/>
            </a:pPr>
            <a:r>
              <a:rPr lang="en-GB" altLang="en-US" sz="2600" dirty="0">
                <a:latin typeface="Calibri" pitchFamily="34" charset="0"/>
              </a:rPr>
              <a:t>Grab sampling: pulse ionization chambers</a:t>
            </a:r>
          </a:p>
          <a:p>
            <a:pPr algn="just">
              <a:lnSpc>
                <a:spcPct val="80000"/>
              </a:lnSpc>
              <a:buClr>
                <a:srgbClr val="000000"/>
              </a:buClr>
              <a:buFont typeface="Wingdings" panose="05000000000000000000" pitchFamily="2" charset="2"/>
              <a:buChar char="§"/>
            </a:pPr>
            <a:endParaRPr lang="en-GB" altLang="en-US" sz="2600" dirty="0">
              <a:latin typeface="Calibri" pitchFamily="34" charset="0"/>
            </a:endParaRPr>
          </a:p>
          <a:p>
            <a:pPr algn="just">
              <a:lnSpc>
                <a:spcPct val="80000"/>
              </a:lnSpc>
              <a:buClr>
                <a:srgbClr val="000000"/>
              </a:buClr>
              <a:buFont typeface="Wingdings" panose="05000000000000000000" pitchFamily="2" charset="2"/>
              <a:buChar char="§"/>
            </a:pPr>
            <a:r>
              <a:rPr lang="en-GB" altLang="en-US" sz="2600" dirty="0">
                <a:latin typeface="Calibri" pitchFamily="34" charset="0"/>
              </a:rPr>
              <a:t>Grab sampling: two filter method</a:t>
            </a:r>
          </a:p>
          <a:p>
            <a:pPr algn="just">
              <a:lnSpc>
                <a:spcPct val="80000"/>
              </a:lnSpc>
              <a:buClr>
                <a:srgbClr val="000000"/>
              </a:buClr>
              <a:buFont typeface="Wingdings" panose="05000000000000000000" pitchFamily="2" charset="2"/>
              <a:buChar char="§"/>
            </a:pPr>
            <a:endParaRPr lang="en-GB" altLang="en-US" sz="2600" dirty="0">
              <a:latin typeface="Calibri" pitchFamily="34" charset="0"/>
            </a:endParaRPr>
          </a:p>
          <a:p>
            <a:pPr algn="just">
              <a:lnSpc>
                <a:spcPct val="80000"/>
              </a:lnSpc>
              <a:buClr>
                <a:srgbClr val="000000"/>
              </a:buClr>
              <a:buFont typeface="Wingdings" panose="05000000000000000000" pitchFamily="2" charset="2"/>
              <a:buChar char="§"/>
            </a:pPr>
            <a:r>
              <a:rPr lang="en-GB" altLang="en-US" sz="2600" dirty="0">
                <a:latin typeface="Calibri" pitchFamily="34" charset="0"/>
              </a:rPr>
              <a:t>Integrated measurements using nuclear track detectors (radon cup)</a:t>
            </a:r>
          </a:p>
          <a:p>
            <a:pPr algn="just">
              <a:lnSpc>
                <a:spcPct val="80000"/>
              </a:lnSpc>
              <a:buClr>
                <a:srgbClr val="000000"/>
              </a:buClr>
              <a:buFont typeface="Wingdings" panose="05000000000000000000" pitchFamily="2" charset="2"/>
              <a:buChar char="§"/>
            </a:pPr>
            <a:endParaRPr lang="en-GB" altLang="en-US" sz="2600" dirty="0">
              <a:latin typeface="Calibri" pitchFamily="34" charset="0"/>
            </a:endParaRPr>
          </a:p>
          <a:p>
            <a:pPr algn="just">
              <a:lnSpc>
                <a:spcPct val="80000"/>
              </a:lnSpc>
              <a:buClr>
                <a:srgbClr val="000000"/>
              </a:buClr>
              <a:buFont typeface="Wingdings" panose="05000000000000000000" pitchFamily="2" charset="2"/>
              <a:buChar char="§"/>
            </a:pPr>
            <a:r>
              <a:rPr lang="en-GB" altLang="en-US" sz="2600" dirty="0">
                <a:latin typeface="Calibri" pitchFamily="34" charset="0"/>
              </a:rPr>
              <a:t>Continuous monitoring</a:t>
            </a:r>
            <a:endParaRPr lang="en-US" altLang="en-US" sz="2600" dirty="0">
              <a:latin typeface="Calibri" pitchFamily="34" charset="0"/>
            </a:endParaRPr>
          </a:p>
        </p:txBody>
      </p:sp>
    </p:spTree>
    <p:extLst>
      <p:ext uri="{BB962C8B-B14F-4D97-AF65-F5344CB8AC3E}">
        <p14:creationId xmlns:p14="http://schemas.microsoft.com/office/powerpoint/2010/main" val="3236040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0FA6D6-7DC3-4A1C-B6D3-99D6C8212F93}"/>
              </a:ext>
            </a:extLst>
          </p:cNvPr>
          <p:cNvSpPr/>
          <p:nvPr/>
        </p:nvSpPr>
        <p:spPr>
          <a:xfrm>
            <a:off x="0" y="474380"/>
            <a:ext cx="4261607"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Types of radon detectors</a:t>
            </a:r>
            <a:endParaRPr lang="en-GB" sz="2600" dirty="0">
              <a:latin typeface="Calibri" panose="020F0502020204030204" pitchFamily="34" charset="0"/>
              <a:cs typeface="Calibri" panose="020F0502020204030204" pitchFamily="34" charset="0"/>
            </a:endParaRPr>
          </a:p>
        </p:txBody>
      </p:sp>
      <p:graphicFrame>
        <p:nvGraphicFramePr>
          <p:cNvPr id="3" name="Object 2">
            <a:extLst>
              <a:ext uri="{FF2B5EF4-FFF2-40B4-BE49-F238E27FC236}">
                <a16:creationId xmlns:a16="http://schemas.microsoft.com/office/drawing/2014/main" id="{904B7F6A-ED22-47C5-AD13-6BEC42566E03}"/>
              </a:ext>
            </a:extLst>
          </p:cNvPr>
          <p:cNvGraphicFramePr>
            <a:graphicFrameLocks noChangeAspect="1"/>
          </p:cNvGraphicFramePr>
          <p:nvPr>
            <p:extLst>
              <p:ext uri="{D42A27DB-BD31-4B8C-83A1-F6EECF244321}">
                <p14:modId xmlns:p14="http://schemas.microsoft.com/office/powerpoint/2010/main" val="1175811009"/>
              </p:ext>
            </p:extLst>
          </p:nvPr>
        </p:nvGraphicFramePr>
        <p:xfrm>
          <a:off x="1167358" y="1731558"/>
          <a:ext cx="6809283" cy="4536539"/>
        </p:xfrm>
        <a:graphic>
          <a:graphicData uri="http://schemas.openxmlformats.org/presentationml/2006/ole">
            <mc:AlternateContent xmlns:mc="http://schemas.openxmlformats.org/markup-compatibility/2006">
              <mc:Choice xmlns:v="urn:schemas-microsoft-com:vml" Requires="v">
                <p:oleObj spid="_x0000_s3076" name="Photo Editor Photo" r:id="rId3" imgW="9752381" imgH="6496957" progId="">
                  <p:embed/>
                </p:oleObj>
              </mc:Choice>
              <mc:Fallback>
                <p:oleObj name="Photo Editor Photo" r:id="rId3" imgW="9752381" imgH="6496957" progId="">
                  <p:embed/>
                  <p:pic>
                    <p:nvPicPr>
                      <p:cNvPr id="9"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7358" y="1731558"/>
                        <a:ext cx="6809283" cy="4536539"/>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218253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D6A918-EB7E-4D13-B3BD-40227C4329D8}"/>
              </a:ext>
            </a:extLst>
          </p:cNvPr>
          <p:cNvSpPr/>
          <p:nvPr/>
        </p:nvSpPr>
        <p:spPr>
          <a:xfrm>
            <a:off x="0" y="474380"/>
            <a:ext cx="5603846"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Workplace monitoring – radon progeny</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30E0100E-7FD4-463C-AE21-CD006C7CB31F}"/>
              </a:ext>
            </a:extLst>
          </p:cNvPr>
          <p:cNvSpPr txBox="1">
            <a:spLocks noChangeArrowheads="1"/>
          </p:cNvSpPr>
          <p:nvPr/>
        </p:nvSpPr>
        <p:spPr>
          <a:xfrm>
            <a:off x="436127" y="1897310"/>
            <a:ext cx="8271745" cy="383237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80000"/>
              </a:lnSpc>
              <a:buClr>
                <a:srgbClr val="000000"/>
              </a:buClr>
              <a:buFont typeface="Symbol" pitchFamily="18" charset="2"/>
              <a:buChar char="·"/>
            </a:pPr>
            <a:endParaRPr lang="en-US" altLang="en-US" sz="2400">
              <a:latin typeface="Calibri" pitchFamily="34" charset="0"/>
            </a:endParaRPr>
          </a:p>
          <a:p>
            <a:pPr algn="just">
              <a:lnSpc>
                <a:spcPct val="80000"/>
              </a:lnSpc>
              <a:spcAft>
                <a:spcPct val="50000"/>
              </a:spcAft>
              <a:buClr>
                <a:srgbClr val="000000"/>
              </a:buClr>
              <a:buFont typeface="Symbol" pitchFamily="18" charset="2"/>
              <a:buChar char="·"/>
            </a:pPr>
            <a:r>
              <a:rPr lang="en-US" altLang="en-US" sz="2400">
                <a:latin typeface="Calibri" pitchFamily="34" charset="0"/>
              </a:rPr>
              <a:t>Air is drawn through a filter</a:t>
            </a:r>
          </a:p>
          <a:p>
            <a:pPr algn="just">
              <a:lnSpc>
                <a:spcPct val="80000"/>
              </a:lnSpc>
              <a:spcAft>
                <a:spcPct val="50000"/>
              </a:spcAft>
              <a:buClr>
                <a:srgbClr val="000000"/>
              </a:buClr>
              <a:buFont typeface="Symbol" pitchFamily="18" charset="2"/>
              <a:buChar char="·"/>
            </a:pPr>
            <a:r>
              <a:rPr lang="en-US" altLang="en-US" sz="2400">
                <a:latin typeface="Calibri" pitchFamily="34" charset="0"/>
              </a:rPr>
              <a:t>The particulate progeny are collected</a:t>
            </a:r>
          </a:p>
          <a:p>
            <a:pPr algn="just">
              <a:lnSpc>
                <a:spcPct val="80000"/>
              </a:lnSpc>
              <a:spcAft>
                <a:spcPct val="50000"/>
              </a:spcAft>
              <a:buClr>
                <a:srgbClr val="000000"/>
              </a:buClr>
              <a:buFont typeface="Symbol" pitchFamily="18" charset="2"/>
              <a:buChar char="·"/>
            </a:pPr>
            <a:r>
              <a:rPr lang="en-US" altLang="en-US" sz="2400">
                <a:latin typeface="Calibri" pitchFamily="34" charset="0"/>
              </a:rPr>
              <a:t>The gross alpha (and/or beta) decay is measured</a:t>
            </a:r>
          </a:p>
          <a:p>
            <a:pPr marL="0" indent="0" algn="just">
              <a:lnSpc>
                <a:spcPct val="80000"/>
              </a:lnSpc>
              <a:spcAft>
                <a:spcPct val="50000"/>
              </a:spcAft>
              <a:buClr>
                <a:srgbClr val="000000"/>
              </a:buClr>
              <a:buFont typeface="Arial" panose="020B0604020202020204" pitchFamily="34" charset="0"/>
              <a:buNone/>
            </a:pPr>
            <a:r>
              <a:rPr lang="en-US" altLang="en-US" sz="2400">
                <a:latin typeface="Calibri" pitchFamily="34" charset="0"/>
              </a:rPr>
              <a:t>or</a:t>
            </a:r>
          </a:p>
          <a:p>
            <a:pPr algn="just">
              <a:lnSpc>
                <a:spcPct val="80000"/>
              </a:lnSpc>
              <a:spcAft>
                <a:spcPct val="50000"/>
              </a:spcAft>
              <a:buClr>
                <a:srgbClr val="000000"/>
              </a:buClr>
              <a:buFont typeface="Symbol" pitchFamily="18" charset="2"/>
              <a:buChar char="·"/>
            </a:pPr>
            <a:r>
              <a:rPr lang="en-US" altLang="en-US" sz="2400">
                <a:latin typeface="Calibri" pitchFamily="34" charset="0"/>
              </a:rPr>
              <a:t>Alpha spectrometry can be used to measure each radon progeny</a:t>
            </a:r>
            <a:endParaRPr lang="en-US" altLang="en-US" sz="2400" dirty="0">
              <a:latin typeface="Calibri" pitchFamily="34" charset="0"/>
            </a:endParaRPr>
          </a:p>
        </p:txBody>
      </p:sp>
    </p:spTree>
    <p:extLst>
      <p:ext uri="{BB962C8B-B14F-4D97-AF65-F5344CB8AC3E}">
        <p14:creationId xmlns:p14="http://schemas.microsoft.com/office/powerpoint/2010/main" val="2235319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E18A1E7-5939-43EA-996C-6F1DEE26A3D4}"/>
              </a:ext>
            </a:extLst>
          </p:cNvPr>
          <p:cNvSpPr/>
          <p:nvPr/>
        </p:nvSpPr>
        <p:spPr>
          <a:xfrm>
            <a:off x="0" y="474380"/>
            <a:ext cx="4261607"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Sampling strategies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FD5A1394-9651-46F0-96EB-E03BE2D80F87}"/>
              </a:ext>
            </a:extLst>
          </p:cNvPr>
          <p:cNvSpPr txBox="1">
            <a:spLocks noChangeArrowheads="1"/>
          </p:cNvSpPr>
          <p:nvPr/>
        </p:nvSpPr>
        <p:spPr>
          <a:xfrm>
            <a:off x="503239" y="1506820"/>
            <a:ext cx="8137521" cy="48768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80000"/>
              </a:lnSpc>
              <a:buFontTx/>
              <a:buNone/>
            </a:pPr>
            <a:endParaRPr lang="en-US" altLang="en-US" sz="2600" b="1" dirty="0">
              <a:solidFill>
                <a:srgbClr val="003399"/>
              </a:solidFill>
              <a:latin typeface="Calibri" pitchFamily="34" charset="0"/>
            </a:endParaRPr>
          </a:p>
          <a:p>
            <a:pPr>
              <a:lnSpc>
                <a:spcPct val="80000"/>
              </a:lnSpc>
            </a:pPr>
            <a:r>
              <a:rPr lang="en-US" altLang="en-US" sz="2600" dirty="0">
                <a:latin typeface="Calibri" pitchFamily="34" charset="0"/>
              </a:rPr>
              <a:t>Sampling strategies require to be statistically based – random/ extensive screening</a:t>
            </a:r>
          </a:p>
          <a:p>
            <a:pPr>
              <a:lnSpc>
                <a:spcPct val="80000"/>
              </a:lnSpc>
            </a:pPr>
            <a:endParaRPr lang="en-US" altLang="en-US" sz="2600" dirty="0">
              <a:latin typeface="Calibri" pitchFamily="34" charset="0"/>
            </a:endParaRPr>
          </a:p>
          <a:p>
            <a:pPr>
              <a:lnSpc>
                <a:spcPct val="80000"/>
              </a:lnSpc>
            </a:pPr>
            <a:r>
              <a:rPr lang="en-US" altLang="en-US" sz="2600" dirty="0">
                <a:latin typeface="Calibri" pitchFamily="34" charset="0"/>
              </a:rPr>
              <a:t>Usually assessed by grab sampling (10–30 minutes)</a:t>
            </a:r>
          </a:p>
          <a:p>
            <a:pPr>
              <a:lnSpc>
                <a:spcPct val="80000"/>
              </a:lnSpc>
              <a:buFontTx/>
              <a:buNone/>
            </a:pPr>
            <a:endParaRPr lang="en-US" altLang="en-US" sz="2600" dirty="0">
              <a:latin typeface="Calibri" pitchFamily="34" charset="0"/>
            </a:endParaRPr>
          </a:p>
          <a:p>
            <a:pPr>
              <a:lnSpc>
                <a:spcPct val="80000"/>
              </a:lnSpc>
            </a:pPr>
            <a:r>
              <a:rPr lang="en-US" altLang="en-US" sz="2600" dirty="0">
                <a:latin typeface="Calibri" pitchFamily="34" charset="0"/>
              </a:rPr>
              <a:t>Requires a documented monitoring </a:t>
            </a:r>
            <a:r>
              <a:rPr lang="en-US" altLang="en-US" sz="2600" dirty="0" err="1">
                <a:latin typeface="Calibri" pitchFamily="34" charset="0"/>
              </a:rPr>
              <a:t>programme</a:t>
            </a:r>
            <a:endParaRPr lang="en-US" altLang="en-US" sz="2600" dirty="0">
              <a:latin typeface="Calibri" pitchFamily="34" charset="0"/>
            </a:endParaRPr>
          </a:p>
          <a:p>
            <a:pPr>
              <a:lnSpc>
                <a:spcPct val="80000"/>
              </a:lnSpc>
              <a:buFontTx/>
              <a:buNone/>
            </a:pPr>
            <a:r>
              <a:rPr lang="en-US" altLang="en-US" sz="2600" dirty="0">
                <a:latin typeface="Calibri" pitchFamily="34" charset="0"/>
              </a:rPr>
              <a:t> </a:t>
            </a:r>
          </a:p>
          <a:p>
            <a:pPr>
              <a:lnSpc>
                <a:spcPct val="80000"/>
              </a:lnSpc>
            </a:pPr>
            <a:r>
              <a:rPr lang="en-US" altLang="en-US" sz="2600" dirty="0">
                <a:latin typeface="Calibri" pitchFamily="34" charset="0"/>
              </a:rPr>
              <a:t>The monitoring  frequency depends upon:</a:t>
            </a:r>
          </a:p>
          <a:p>
            <a:pPr lvl="1">
              <a:lnSpc>
                <a:spcPct val="80000"/>
              </a:lnSpc>
            </a:pPr>
            <a:r>
              <a:rPr lang="en-US" altLang="en-US" sz="2400" dirty="0">
                <a:latin typeface="Calibri" pitchFamily="34" charset="0"/>
              </a:rPr>
              <a:t>The level of concentration</a:t>
            </a:r>
          </a:p>
          <a:p>
            <a:pPr lvl="1">
              <a:lnSpc>
                <a:spcPct val="80000"/>
              </a:lnSpc>
            </a:pPr>
            <a:r>
              <a:rPr lang="en-US" altLang="en-US" sz="2400" dirty="0">
                <a:latin typeface="Calibri" pitchFamily="34" charset="0"/>
              </a:rPr>
              <a:t>The variability of concentration</a:t>
            </a:r>
          </a:p>
        </p:txBody>
      </p:sp>
    </p:spTree>
    <p:extLst>
      <p:ext uri="{BB962C8B-B14F-4D97-AF65-F5344CB8AC3E}">
        <p14:creationId xmlns:p14="http://schemas.microsoft.com/office/powerpoint/2010/main" val="1906115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D16873-8C9A-439C-99A3-7BC3145C74CA}"/>
              </a:ext>
            </a:extLst>
          </p:cNvPr>
          <p:cNvSpPr/>
          <p:nvPr/>
        </p:nvSpPr>
        <p:spPr>
          <a:xfrm>
            <a:off x="0" y="474380"/>
            <a:ext cx="4261607"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Sampling strategies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E98AB2AA-2019-400D-9AA1-B9C3AA44AC46}"/>
              </a:ext>
            </a:extLst>
          </p:cNvPr>
          <p:cNvSpPr txBox="1">
            <a:spLocks noChangeArrowheads="1"/>
          </p:cNvSpPr>
          <p:nvPr/>
        </p:nvSpPr>
        <p:spPr>
          <a:xfrm>
            <a:off x="273244" y="2111824"/>
            <a:ext cx="8631068" cy="427179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81000" indent="-381000">
              <a:lnSpc>
                <a:spcPct val="80000"/>
              </a:lnSpc>
              <a:buFont typeface="Arial" panose="020B0604020202020204" pitchFamily="34" charset="0"/>
              <a:buNone/>
            </a:pPr>
            <a:r>
              <a:rPr lang="en-US" altLang="en-US" sz="2600" dirty="0">
                <a:latin typeface="Calibri" pitchFamily="34" charset="0"/>
              </a:rPr>
              <a:t>The sampling frequency is increased when:</a:t>
            </a:r>
          </a:p>
          <a:p>
            <a:pPr marL="381000" indent="-381000">
              <a:lnSpc>
                <a:spcPct val="50000"/>
              </a:lnSpc>
              <a:buFont typeface="Arial" panose="020B0604020202020204" pitchFamily="34" charset="0"/>
              <a:buNone/>
            </a:pPr>
            <a:endParaRPr lang="en-US" altLang="en-US" sz="2600" dirty="0">
              <a:latin typeface="Calibri" pitchFamily="34" charset="0"/>
            </a:endParaRPr>
          </a:p>
          <a:p>
            <a:pPr marL="381000" indent="-381000">
              <a:lnSpc>
                <a:spcPct val="80000"/>
              </a:lnSpc>
              <a:spcAft>
                <a:spcPct val="40000"/>
              </a:spcAft>
            </a:pPr>
            <a:r>
              <a:rPr lang="en-GB" altLang="en-US" sz="2600" dirty="0">
                <a:latin typeface="Calibri" pitchFamily="34" charset="0"/>
              </a:rPr>
              <a:t>measured concentrations exceed the usual range</a:t>
            </a:r>
          </a:p>
          <a:p>
            <a:pPr marL="381000" indent="-381000">
              <a:lnSpc>
                <a:spcPct val="80000"/>
              </a:lnSpc>
              <a:spcAft>
                <a:spcPct val="40000"/>
              </a:spcAft>
            </a:pPr>
            <a:r>
              <a:rPr lang="en-GB" altLang="en-US" sz="2600" dirty="0">
                <a:latin typeface="Calibri" pitchFamily="34" charset="0"/>
              </a:rPr>
              <a:t>major changes are made to the ventilation system</a:t>
            </a:r>
          </a:p>
          <a:p>
            <a:pPr marL="381000" indent="-381000">
              <a:lnSpc>
                <a:spcPct val="80000"/>
              </a:lnSpc>
              <a:spcAft>
                <a:spcPct val="40000"/>
              </a:spcAft>
            </a:pPr>
            <a:r>
              <a:rPr lang="en-GB" altLang="en-US" sz="2600" dirty="0">
                <a:latin typeface="Calibri" pitchFamily="34" charset="0"/>
              </a:rPr>
              <a:t>reference levels are exceeded</a:t>
            </a:r>
          </a:p>
          <a:p>
            <a:pPr marL="381000" indent="-381000">
              <a:lnSpc>
                <a:spcPct val="80000"/>
              </a:lnSpc>
              <a:spcAft>
                <a:spcPct val="40000"/>
              </a:spcAft>
            </a:pPr>
            <a:r>
              <a:rPr lang="en-GB" altLang="en-US" sz="2600" dirty="0">
                <a:latin typeface="Calibri" pitchFamily="34" charset="0"/>
              </a:rPr>
              <a:t>the effectiveness of corrective actions is to be assessed</a:t>
            </a:r>
          </a:p>
          <a:p>
            <a:pPr marL="381000" indent="-381000">
              <a:lnSpc>
                <a:spcPct val="80000"/>
              </a:lnSpc>
              <a:spcAft>
                <a:spcPct val="40000"/>
              </a:spcAft>
            </a:pPr>
            <a:r>
              <a:rPr lang="en-GB" altLang="en-US" sz="2600" dirty="0">
                <a:latin typeface="Calibri" pitchFamily="34" charset="0"/>
              </a:rPr>
              <a:t>ingress of radon into the working area is suspected</a:t>
            </a:r>
            <a:endParaRPr lang="en-US" altLang="en-US" sz="2600" dirty="0">
              <a:latin typeface="Calibri" pitchFamily="34" charset="0"/>
            </a:endParaRPr>
          </a:p>
        </p:txBody>
      </p:sp>
    </p:spTree>
    <p:extLst>
      <p:ext uri="{BB962C8B-B14F-4D97-AF65-F5344CB8AC3E}">
        <p14:creationId xmlns:p14="http://schemas.microsoft.com/office/powerpoint/2010/main" val="2074082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ED37AA-3001-4949-AD8F-DD194428087B}"/>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0EFEE607-F78F-4F93-B890-43F7611C9421}"/>
              </a:ext>
            </a:extLst>
          </p:cNvPr>
          <p:cNvSpPr txBox="1">
            <a:spLocks noChangeArrowheads="1"/>
          </p:cNvSpPr>
          <p:nvPr/>
        </p:nvSpPr>
        <p:spPr>
          <a:xfrm>
            <a:off x="316747" y="1373765"/>
            <a:ext cx="8315525" cy="51831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en-GB" altLang="en-US" sz="2800" b="1">
                <a:effectLst>
                  <a:outerShdw blurRad="38100" dist="38100" dir="2700000" algn="tl">
                    <a:srgbClr val="000000">
                      <a:alpha val="43137"/>
                    </a:srgbClr>
                  </a:outerShdw>
                </a:effectLst>
                <a:latin typeface="Calibri" pitchFamily="34" charset="0"/>
              </a:rPr>
              <a:t>Radon (</a:t>
            </a:r>
            <a:r>
              <a:rPr lang="en-GB" altLang="en-US" sz="2800" b="1" baseline="30000">
                <a:effectLst>
                  <a:outerShdw blurRad="38100" dist="38100" dir="2700000" algn="tl">
                    <a:srgbClr val="000000">
                      <a:alpha val="43137"/>
                    </a:srgbClr>
                  </a:outerShdw>
                </a:effectLst>
                <a:latin typeface="Calibri" pitchFamily="34" charset="0"/>
              </a:rPr>
              <a:t>222</a:t>
            </a:r>
            <a:r>
              <a:rPr lang="en-GB" altLang="en-US" sz="2800" b="1">
                <a:effectLst>
                  <a:outerShdw blurRad="38100" dist="38100" dir="2700000" algn="tl">
                    <a:srgbClr val="000000">
                      <a:alpha val="43137"/>
                    </a:srgbClr>
                  </a:outerShdw>
                </a:effectLst>
                <a:latin typeface="Calibri" pitchFamily="34" charset="0"/>
              </a:rPr>
              <a:t>Rn)</a:t>
            </a:r>
          </a:p>
          <a:p>
            <a:pPr lvl="1">
              <a:lnSpc>
                <a:spcPct val="90000"/>
              </a:lnSpc>
            </a:pPr>
            <a:r>
              <a:rPr lang="en-GB" altLang="en-US" sz="2400">
                <a:latin typeface="Calibri" pitchFamily="34" charset="0"/>
              </a:rPr>
              <a:t>inert gas </a:t>
            </a:r>
          </a:p>
          <a:p>
            <a:pPr lvl="1">
              <a:lnSpc>
                <a:spcPct val="90000"/>
              </a:lnSpc>
            </a:pPr>
            <a:r>
              <a:rPr lang="en-GB" altLang="en-US" sz="2400">
                <a:latin typeface="Calibri" pitchFamily="34" charset="0"/>
              </a:rPr>
              <a:t>naturally radioactive</a:t>
            </a:r>
          </a:p>
          <a:p>
            <a:pPr lvl="1">
              <a:lnSpc>
                <a:spcPct val="90000"/>
              </a:lnSpc>
            </a:pPr>
            <a:r>
              <a:rPr lang="en-GB" altLang="en-US" sz="2400">
                <a:latin typeface="Calibri" pitchFamily="34" charset="0"/>
              </a:rPr>
              <a:t>Part of </a:t>
            </a:r>
            <a:r>
              <a:rPr lang="en-GB" altLang="en-US" sz="2400" baseline="30000">
                <a:latin typeface="Calibri" pitchFamily="34" charset="0"/>
              </a:rPr>
              <a:t>238</a:t>
            </a:r>
            <a:r>
              <a:rPr lang="en-GB" altLang="en-US" sz="2400">
                <a:latin typeface="Calibri" pitchFamily="34" charset="0"/>
              </a:rPr>
              <a:t>U decay series</a:t>
            </a:r>
          </a:p>
          <a:p>
            <a:pPr lvl="1">
              <a:lnSpc>
                <a:spcPct val="90000"/>
              </a:lnSpc>
            </a:pPr>
            <a:r>
              <a:rPr lang="en-GB" altLang="en-US" sz="2400">
                <a:latin typeface="Calibri" pitchFamily="34" charset="0"/>
              </a:rPr>
              <a:t> </a:t>
            </a:r>
            <a:r>
              <a:rPr lang="en-GB" altLang="en-US" sz="2400" baseline="30000">
                <a:latin typeface="Calibri" pitchFamily="34" charset="0"/>
              </a:rPr>
              <a:t>226</a:t>
            </a:r>
            <a:r>
              <a:rPr lang="en-GB" altLang="en-US" sz="2400">
                <a:latin typeface="Calibri" pitchFamily="34" charset="0"/>
              </a:rPr>
              <a:t>Ra as its immediate parent</a:t>
            </a:r>
          </a:p>
          <a:p>
            <a:pPr lvl="1">
              <a:lnSpc>
                <a:spcPct val="90000"/>
              </a:lnSpc>
            </a:pPr>
            <a:r>
              <a:rPr lang="en-GB" altLang="en-US" sz="2400">
                <a:latin typeface="Calibri" pitchFamily="34" charset="0"/>
              </a:rPr>
              <a:t>Half-life 3.8 days</a:t>
            </a:r>
          </a:p>
          <a:p>
            <a:pPr lvl="1">
              <a:lnSpc>
                <a:spcPct val="90000"/>
              </a:lnSpc>
            </a:pPr>
            <a:r>
              <a:rPr lang="en-GB" altLang="en-US" sz="2400">
                <a:latin typeface="Calibri" pitchFamily="34" charset="0"/>
              </a:rPr>
              <a:t>Short-lived decay progeny: </a:t>
            </a:r>
            <a:r>
              <a:rPr lang="en-GB" altLang="en-US" sz="2400" baseline="30000">
                <a:latin typeface="Calibri" pitchFamily="34" charset="0"/>
              </a:rPr>
              <a:t>218</a:t>
            </a:r>
            <a:r>
              <a:rPr lang="en-GB" altLang="en-US" sz="2400">
                <a:latin typeface="Calibri" pitchFamily="34" charset="0"/>
              </a:rPr>
              <a:t>Po, </a:t>
            </a:r>
            <a:r>
              <a:rPr lang="en-GB" altLang="en-US" sz="2400" baseline="30000">
                <a:latin typeface="Calibri" pitchFamily="34" charset="0"/>
              </a:rPr>
              <a:t>214</a:t>
            </a:r>
            <a:r>
              <a:rPr lang="en-GB" altLang="en-US" sz="2400">
                <a:latin typeface="Calibri" pitchFamily="34" charset="0"/>
              </a:rPr>
              <a:t>Pb, </a:t>
            </a:r>
            <a:r>
              <a:rPr lang="en-GB" altLang="en-US" sz="2400" baseline="30000">
                <a:latin typeface="Calibri" pitchFamily="34" charset="0"/>
              </a:rPr>
              <a:t>214</a:t>
            </a:r>
            <a:r>
              <a:rPr lang="en-GB" altLang="en-US" sz="2400">
                <a:latin typeface="Calibri" pitchFamily="34" charset="0"/>
              </a:rPr>
              <a:t>Bi, </a:t>
            </a:r>
            <a:r>
              <a:rPr lang="en-GB" altLang="en-US" sz="2400" baseline="30000">
                <a:latin typeface="Calibri" pitchFamily="34" charset="0"/>
              </a:rPr>
              <a:t>214</a:t>
            </a:r>
            <a:r>
              <a:rPr lang="en-GB" altLang="en-US" sz="2400">
                <a:latin typeface="Calibri" pitchFamily="34" charset="0"/>
              </a:rPr>
              <a:t>Po</a:t>
            </a:r>
          </a:p>
          <a:p>
            <a:pPr lvl="1">
              <a:lnSpc>
                <a:spcPct val="90000"/>
              </a:lnSpc>
            </a:pPr>
            <a:r>
              <a:rPr lang="en-GB" altLang="en-US" sz="2400">
                <a:latin typeface="Calibri" pitchFamily="34" charset="0"/>
              </a:rPr>
              <a:t>Main exposure pathway — Escape of </a:t>
            </a:r>
            <a:r>
              <a:rPr lang="en-GB" altLang="en-US" sz="2400" baseline="30000">
                <a:latin typeface="Calibri" pitchFamily="34" charset="0"/>
              </a:rPr>
              <a:t>222</a:t>
            </a:r>
            <a:r>
              <a:rPr lang="en-GB" altLang="en-US" sz="2400">
                <a:latin typeface="Calibri" pitchFamily="34" charset="0"/>
              </a:rPr>
              <a:t>Rn to the air and subsequent inhalation</a:t>
            </a:r>
          </a:p>
          <a:p>
            <a:pPr lvl="1">
              <a:lnSpc>
                <a:spcPct val="90000"/>
              </a:lnSpc>
            </a:pPr>
            <a:r>
              <a:rPr lang="en-GB" altLang="en-US" sz="2400">
                <a:latin typeface="Calibri" pitchFamily="34" charset="0"/>
              </a:rPr>
              <a:t>Secondary exposure pathway — Dissolution of </a:t>
            </a:r>
            <a:r>
              <a:rPr lang="en-GB" altLang="en-US" sz="2400" baseline="30000">
                <a:latin typeface="Calibri" pitchFamily="34" charset="0"/>
              </a:rPr>
              <a:t>222</a:t>
            </a:r>
            <a:r>
              <a:rPr lang="en-GB" altLang="en-US" sz="2400">
                <a:latin typeface="Calibri" pitchFamily="34" charset="0"/>
              </a:rPr>
              <a:t>Rn in groundwater and subsequent ingestion (or inhalation on release from water into the air)</a:t>
            </a:r>
          </a:p>
          <a:p>
            <a:pPr lvl="1">
              <a:lnSpc>
                <a:spcPct val="90000"/>
              </a:lnSpc>
            </a:pPr>
            <a:endParaRPr lang="en-GB" altLang="en-US" sz="2400" dirty="0">
              <a:latin typeface="Calibri" pitchFamily="34" charset="0"/>
            </a:endParaRPr>
          </a:p>
        </p:txBody>
      </p:sp>
    </p:spTree>
    <p:extLst>
      <p:ext uri="{BB962C8B-B14F-4D97-AF65-F5344CB8AC3E}">
        <p14:creationId xmlns:p14="http://schemas.microsoft.com/office/powerpoint/2010/main" val="1873292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F3EDF7-F556-49EE-8FC8-7056849D7526}"/>
              </a:ext>
            </a:extLst>
          </p:cNvPr>
          <p:cNvSpPr/>
          <p:nvPr/>
        </p:nvSpPr>
        <p:spPr>
          <a:xfrm>
            <a:off x="0" y="346753"/>
            <a:ext cx="5083728" cy="65813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Individual passive radon monitoring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5A34B426-FB40-46D4-87BB-9E7AC7048D48}"/>
              </a:ext>
            </a:extLst>
          </p:cNvPr>
          <p:cNvSpPr txBox="1">
            <a:spLocks noChangeArrowheads="1"/>
          </p:cNvSpPr>
          <p:nvPr/>
        </p:nvSpPr>
        <p:spPr>
          <a:xfrm>
            <a:off x="215825" y="1281016"/>
            <a:ext cx="5866193" cy="557698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Tx/>
              <a:buNone/>
            </a:pPr>
            <a:r>
              <a:rPr lang="en-GB" altLang="en-US" sz="2400" b="1" dirty="0">
                <a:latin typeface="Calibri" pitchFamily="34" charset="0"/>
              </a:rPr>
              <a:t>Radon gas</a:t>
            </a:r>
          </a:p>
          <a:p>
            <a:pPr>
              <a:buFontTx/>
              <a:buNone/>
            </a:pPr>
            <a:endParaRPr lang="en-GB" altLang="en-US" sz="2400" b="1" dirty="0">
              <a:latin typeface="Calibri" pitchFamily="34" charset="0"/>
            </a:endParaRPr>
          </a:p>
          <a:p>
            <a:pPr>
              <a:buFont typeface="Wingdings" panose="05000000000000000000" pitchFamily="2" charset="2"/>
              <a:buChar char="§"/>
            </a:pPr>
            <a:r>
              <a:rPr lang="en-GB" altLang="en-US" sz="2400" dirty="0">
                <a:latin typeface="Calibri" pitchFamily="34" charset="0"/>
              </a:rPr>
              <a:t>Personal radon monitors are usually passive devices</a:t>
            </a:r>
          </a:p>
          <a:p>
            <a:pPr algn="just"/>
            <a:r>
              <a:rPr lang="en-GB" altLang="en-US" sz="2400" dirty="0">
                <a:latin typeface="Calibri" pitchFamily="34" charset="0"/>
              </a:rPr>
              <a:t>Passive monitors rely on radon diffusion into the detector </a:t>
            </a:r>
          </a:p>
          <a:p>
            <a:pPr algn="just"/>
            <a:r>
              <a:rPr lang="en-GB" altLang="en-US" sz="2400" dirty="0">
                <a:latin typeface="Calibri" pitchFamily="34" charset="0"/>
              </a:rPr>
              <a:t>Track-etch detectors are solid state devices, i.e. plastic</a:t>
            </a:r>
          </a:p>
          <a:p>
            <a:pPr algn="just"/>
            <a:r>
              <a:rPr lang="en-GB" altLang="en-US" sz="2400" dirty="0">
                <a:latin typeface="Calibri" pitchFamily="34" charset="0"/>
              </a:rPr>
              <a:t>Radon decays through alpha decay</a:t>
            </a:r>
          </a:p>
          <a:p>
            <a:pPr algn="just"/>
            <a:r>
              <a:rPr lang="en-GB" altLang="en-US" sz="2400" dirty="0">
                <a:latin typeface="Calibri" pitchFamily="34" charset="0"/>
              </a:rPr>
              <a:t>The alpha particle marks the detector</a:t>
            </a:r>
          </a:p>
          <a:p>
            <a:pPr algn="just"/>
            <a:r>
              <a:rPr lang="en-GB" altLang="en-US" sz="2400" dirty="0">
                <a:latin typeface="Calibri" pitchFamily="34" charset="0"/>
              </a:rPr>
              <a:t>Passive detectors are integrating devices</a:t>
            </a:r>
          </a:p>
          <a:p>
            <a:pPr algn="just"/>
            <a:r>
              <a:rPr lang="en-GB" altLang="en-US" sz="2400" dirty="0">
                <a:latin typeface="Calibri" pitchFamily="34" charset="0"/>
              </a:rPr>
              <a:t>Their exposure periods can range up to three months</a:t>
            </a:r>
          </a:p>
        </p:txBody>
      </p:sp>
      <p:graphicFrame>
        <p:nvGraphicFramePr>
          <p:cNvPr id="4" name="Object 3">
            <a:extLst>
              <a:ext uri="{FF2B5EF4-FFF2-40B4-BE49-F238E27FC236}">
                <a16:creationId xmlns:a16="http://schemas.microsoft.com/office/drawing/2014/main" id="{B2DC5E27-CA63-4BA4-84A7-31026817C05A}"/>
              </a:ext>
            </a:extLst>
          </p:cNvPr>
          <p:cNvGraphicFramePr>
            <a:graphicFrameLocks noChangeAspect="1"/>
          </p:cNvGraphicFramePr>
          <p:nvPr>
            <p:extLst>
              <p:ext uri="{D42A27DB-BD31-4B8C-83A1-F6EECF244321}">
                <p14:modId xmlns:p14="http://schemas.microsoft.com/office/powerpoint/2010/main" val="1366066095"/>
              </p:ext>
            </p:extLst>
          </p:nvPr>
        </p:nvGraphicFramePr>
        <p:xfrm>
          <a:off x="6082018" y="1668773"/>
          <a:ext cx="2924722" cy="1855526"/>
        </p:xfrm>
        <a:graphic>
          <a:graphicData uri="http://schemas.openxmlformats.org/presentationml/2006/ole">
            <mc:AlternateContent xmlns:mc="http://schemas.openxmlformats.org/markup-compatibility/2006">
              <mc:Choice xmlns:v="urn:schemas-microsoft-com:vml" Requires="v">
                <p:oleObj spid="_x0000_s4100" name="Photo Editor Photo" r:id="rId4" imgW="13961905" imgH="8857143" progId="">
                  <p:embed/>
                </p:oleObj>
              </mc:Choice>
              <mc:Fallback>
                <p:oleObj name="Photo Editor Photo" r:id="rId4" imgW="13961905" imgH="8857143" progId="">
                  <p:embed/>
                  <p:pic>
                    <p:nvPicPr>
                      <p:cNvPr id="2"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2018" y="1668773"/>
                        <a:ext cx="2924722" cy="1855526"/>
                      </a:xfrm>
                      <a:prstGeom prst="rect">
                        <a:avLst/>
                      </a:prstGeom>
                      <a:noFill/>
                      <a:ln>
                        <a:noFill/>
                      </a:ln>
                      <a:effectLst/>
                    </p:spPr>
                  </p:pic>
                </p:oleObj>
              </mc:Fallback>
            </mc:AlternateContent>
          </a:graphicData>
        </a:graphic>
      </p:graphicFrame>
      <p:pic>
        <p:nvPicPr>
          <p:cNvPr id="5" name="Picture 4" descr="DOSEman_pic">
            <a:hlinkClick r:id="rId6"/>
            <a:extLst>
              <a:ext uri="{FF2B5EF4-FFF2-40B4-BE49-F238E27FC236}">
                <a16:creationId xmlns:a16="http://schemas.microsoft.com/office/drawing/2014/main" id="{C56B3021-A802-4071-9C5B-1B361DCAE2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280" y="4261464"/>
            <a:ext cx="2840460" cy="21415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867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7B14C0-1DC0-4225-959D-80BB1B9BE533}"/>
              </a:ext>
            </a:extLst>
          </p:cNvPr>
          <p:cNvSpPr/>
          <p:nvPr/>
        </p:nvSpPr>
        <p:spPr>
          <a:xfrm>
            <a:off x="0" y="606811"/>
            <a:ext cx="5972962" cy="55086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Individual active radon progeny monitoring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8F9A3951-AF24-4AE3-BCFB-607655F9B736}"/>
              </a:ext>
            </a:extLst>
          </p:cNvPr>
          <p:cNvSpPr txBox="1">
            <a:spLocks noChangeArrowheads="1"/>
          </p:cNvSpPr>
          <p:nvPr/>
        </p:nvSpPr>
        <p:spPr>
          <a:xfrm>
            <a:off x="264755" y="1602989"/>
            <a:ext cx="5708207" cy="4648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buFontTx/>
              <a:buNone/>
            </a:pPr>
            <a:r>
              <a:rPr lang="en-GB" altLang="en-US" sz="2800" b="1" dirty="0">
                <a:latin typeface="Calibri" pitchFamily="34" charset="0"/>
              </a:rPr>
              <a:t>Radon progeny </a:t>
            </a:r>
          </a:p>
          <a:p>
            <a:pPr algn="ctr">
              <a:lnSpc>
                <a:spcPct val="80000"/>
              </a:lnSpc>
              <a:buFontTx/>
              <a:buNone/>
            </a:pPr>
            <a:r>
              <a:rPr lang="en-GB" altLang="en-US" sz="2000" dirty="0">
                <a:latin typeface="Calibri" pitchFamily="34" charset="0"/>
              </a:rPr>
              <a:t> </a:t>
            </a:r>
          </a:p>
          <a:p>
            <a:pPr algn="just">
              <a:lnSpc>
                <a:spcPct val="80000"/>
              </a:lnSpc>
            </a:pPr>
            <a:r>
              <a:rPr lang="en-GB" altLang="en-US" sz="2400" dirty="0">
                <a:latin typeface="Calibri" pitchFamily="34" charset="0"/>
              </a:rPr>
              <a:t>Active monitors use pumps and filters</a:t>
            </a:r>
          </a:p>
          <a:p>
            <a:pPr algn="just">
              <a:lnSpc>
                <a:spcPct val="80000"/>
              </a:lnSpc>
            </a:pPr>
            <a:r>
              <a:rPr lang="en-GB" altLang="en-US" sz="2400" dirty="0">
                <a:latin typeface="Calibri" pitchFamily="34" charset="0"/>
              </a:rPr>
              <a:t>Known volumes of air are sampled</a:t>
            </a:r>
          </a:p>
          <a:p>
            <a:pPr algn="just">
              <a:lnSpc>
                <a:spcPct val="80000"/>
              </a:lnSpc>
            </a:pPr>
            <a:r>
              <a:rPr lang="en-GB" altLang="en-US" sz="2400" dirty="0">
                <a:latin typeface="Calibri" pitchFamily="34" charset="0"/>
              </a:rPr>
              <a:t>Short term integrating devices, e.g. full shift</a:t>
            </a:r>
          </a:p>
          <a:p>
            <a:pPr algn="just">
              <a:lnSpc>
                <a:spcPct val="80000"/>
              </a:lnSpc>
            </a:pPr>
            <a:r>
              <a:rPr lang="en-GB" altLang="en-US" sz="2400" dirty="0">
                <a:latin typeface="Calibri" pitchFamily="34" charset="0"/>
              </a:rPr>
              <a:t>Collects the particulate radon progeny</a:t>
            </a:r>
          </a:p>
          <a:p>
            <a:pPr algn="just">
              <a:lnSpc>
                <a:spcPct val="80000"/>
              </a:lnSpc>
              <a:buFontTx/>
              <a:buNone/>
            </a:pPr>
            <a:endParaRPr lang="en-GB" altLang="en-US" sz="2400" dirty="0">
              <a:latin typeface="Calibri" pitchFamily="34" charset="0"/>
            </a:endParaRPr>
          </a:p>
          <a:p>
            <a:pPr algn="just">
              <a:lnSpc>
                <a:spcPct val="80000"/>
              </a:lnSpc>
              <a:buFontTx/>
              <a:buNone/>
            </a:pPr>
            <a:r>
              <a:rPr lang="en-GB" altLang="en-US" sz="2400" dirty="0">
                <a:latin typeface="Calibri" pitchFamily="34" charset="0"/>
              </a:rPr>
              <a:t>Types of detector: </a:t>
            </a:r>
          </a:p>
          <a:p>
            <a:pPr algn="just">
              <a:lnSpc>
                <a:spcPct val="80000"/>
              </a:lnSpc>
            </a:pPr>
            <a:endParaRPr lang="en-GB" altLang="en-US" sz="2400" dirty="0">
              <a:latin typeface="Calibri" pitchFamily="34" charset="0"/>
            </a:endParaRPr>
          </a:p>
          <a:p>
            <a:pPr algn="just">
              <a:lnSpc>
                <a:spcPct val="80000"/>
              </a:lnSpc>
            </a:pPr>
            <a:r>
              <a:rPr lang="en-GB" altLang="en-US" sz="2400" dirty="0">
                <a:latin typeface="Calibri" pitchFamily="34" charset="0"/>
              </a:rPr>
              <a:t>Solid state silicon detectors</a:t>
            </a:r>
          </a:p>
          <a:p>
            <a:pPr algn="just">
              <a:lnSpc>
                <a:spcPct val="80000"/>
              </a:lnSpc>
            </a:pPr>
            <a:r>
              <a:rPr lang="en-GB" altLang="en-US" sz="2400" dirty="0">
                <a:latin typeface="Calibri" pitchFamily="34" charset="0"/>
              </a:rPr>
              <a:t>Track etch</a:t>
            </a:r>
          </a:p>
        </p:txBody>
      </p:sp>
      <p:pic>
        <p:nvPicPr>
          <p:cNvPr id="4" name="Picture 3" descr="monitor01">
            <a:extLst>
              <a:ext uri="{FF2B5EF4-FFF2-40B4-BE49-F238E27FC236}">
                <a16:creationId xmlns:a16="http://schemas.microsoft.com/office/drawing/2014/main" id="{42FC3CA8-85B8-466F-9E9E-19C4A3D46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4928" y="2383092"/>
            <a:ext cx="2880102" cy="35338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60358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900647-D3EB-4256-A348-EF98F50D8CE6}"/>
              </a:ext>
            </a:extLst>
          </p:cNvPr>
          <p:cNvSpPr/>
          <p:nvPr/>
        </p:nvSpPr>
        <p:spPr>
          <a:xfrm>
            <a:off x="0" y="606811"/>
            <a:ext cx="3733101" cy="55086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in buildings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CA521975-29E0-4A63-918D-D954F28E2D15}"/>
              </a:ext>
            </a:extLst>
          </p:cNvPr>
          <p:cNvSpPr txBox="1">
            <a:spLocks noChangeArrowheads="1"/>
          </p:cNvSpPr>
          <p:nvPr/>
        </p:nvSpPr>
        <p:spPr>
          <a:xfrm>
            <a:off x="117446" y="1436614"/>
            <a:ext cx="6006517"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400" dirty="0">
                <a:latin typeface="Calibri" pitchFamily="34" charset="0"/>
              </a:rPr>
              <a:t>Ingress mainly from underlying soil through cracks in floor:</a:t>
            </a:r>
          </a:p>
          <a:p>
            <a:pPr lvl="1"/>
            <a:r>
              <a:rPr lang="en-ZA" altLang="en-US" sz="2000" dirty="0">
                <a:latin typeface="Calibri" pitchFamily="34" charset="0"/>
              </a:rPr>
              <a:t>Indoor air pressure usually lower than outside</a:t>
            </a:r>
          </a:p>
          <a:p>
            <a:pPr lvl="2"/>
            <a:r>
              <a:rPr lang="en-ZA" altLang="en-US" sz="1800" dirty="0">
                <a:latin typeface="Calibri" pitchFamily="34" charset="0"/>
              </a:rPr>
              <a:t>Indoor air is warmer — convective flow</a:t>
            </a:r>
          </a:p>
          <a:p>
            <a:pPr lvl="2"/>
            <a:r>
              <a:rPr lang="en-ZA" altLang="en-US" sz="1800" dirty="0">
                <a:latin typeface="Calibri" pitchFamily="34" charset="0"/>
              </a:rPr>
              <a:t>Wind blowing over chimneys and other openings</a:t>
            </a:r>
          </a:p>
          <a:p>
            <a:pPr lvl="2"/>
            <a:endParaRPr lang="en-ZA" altLang="en-US" sz="1800" dirty="0">
              <a:latin typeface="Calibri" pitchFamily="34" charset="0"/>
            </a:endParaRPr>
          </a:p>
          <a:p>
            <a:pPr lvl="1"/>
            <a:r>
              <a:rPr lang="en-ZA" altLang="en-US" sz="2000" dirty="0">
                <a:latin typeface="Calibri" pitchFamily="34" charset="0"/>
              </a:rPr>
              <a:t>Other factors affecting ingress through floor:</a:t>
            </a:r>
          </a:p>
          <a:p>
            <a:pPr lvl="2"/>
            <a:r>
              <a:rPr lang="en-ZA" altLang="en-US" sz="1800" dirty="0">
                <a:latin typeface="Calibri" pitchFamily="34" charset="0"/>
              </a:rPr>
              <a:t>Relative humidity</a:t>
            </a:r>
          </a:p>
          <a:p>
            <a:pPr lvl="2"/>
            <a:r>
              <a:rPr lang="en-ZA" altLang="en-US" sz="1800" dirty="0">
                <a:latin typeface="Calibri" pitchFamily="34" charset="0"/>
              </a:rPr>
              <a:t>Soil moisture</a:t>
            </a:r>
          </a:p>
          <a:p>
            <a:pPr lvl="2"/>
            <a:r>
              <a:rPr lang="en-ZA" altLang="en-US" sz="1800" dirty="0">
                <a:latin typeface="Calibri" pitchFamily="34" charset="0"/>
              </a:rPr>
              <a:t>etc. </a:t>
            </a:r>
            <a:endParaRPr lang="en-US" altLang="en-US" sz="1800" dirty="0">
              <a:latin typeface="Calibri" pitchFamily="34" charset="0"/>
            </a:endParaRPr>
          </a:p>
        </p:txBody>
      </p:sp>
      <p:pic>
        <p:nvPicPr>
          <p:cNvPr id="4" name="Picture 2">
            <a:extLst>
              <a:ext uri="{FF2B5EF4-FFF2-40B4-BE49-F238E27FC236}">
                <a16:creationId xmlns:a16="http://schemas.microsoft.com/office/drawing/2014/main" id="{0973022F-AC35-45FE-9997-71F65C2040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2785" y="3987842"/>
            <a:ext cx="3489821" cy="26982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310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7B2595-BE7A-4BC6-AE5C-145697B99833}"/>
              </a:ext>
            </a:extLst>
          </p:cNvPr>
          <p:cNvSpPr/>
          <p:nvPr/>
        </p:nvSpPr>
        <p:spPr>
          <a:xfrm>
            <a:off x="0" y="606811"/>
            <a:ext cx="3733101" cy="55086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in buildings (2)</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7BD2243-3D79-4A67-ADA8-3913394E1D26}"/>
              </a:ext>
            </a:extLst>
          </p:cNvPr>
          <p:cNvSpPr txBox="1">
            <a:spLocks noChangeArrowheads="1"/>
          </p:cNvSpPr>
          <p:nvPr/>
        </p:nvSpPr>
        <p:spPr>
          <a:xfrm>
            <a:off x="437431" y="1635387"/>
            <a:ext cx="7775391" cy="5080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Font typeface="Wingdings" panose="05000000000000000000" pitchFamily="2" charset="2"/>
              <a:buChar char="§"/>
            </a:pPr>
            <a:r>
              <a:rPr lang="en-ZA" altLang="en-US" sz="2400" dirty="0">
                <a:latin typeface="Calibri" pitchFamily="34" charset="0"/>
              </a:rPr>
              <a:t>Other (usually less prominent) forms of ingress:</a:t>
            </a:r>
          </a:p>
          <a:p>
            <a:pPr lvl="1">
              <a:lnSpc>
                <a:spcPct val="90000"/>
              </a:lnSpc>
            </a:pPr>
            <a:r>
              <a:rPr lang="en-ZA" altLang="en-US" sz="2400" dirty="0">
                <a:latin typeface="Calibri" pitchFamily="34" charset="0"/>
              </a:rPr>
              <a:t>Emission from building materials:</a:t>
            </a:r>
          </a:p>
          <a:p>
            <a:pPr lvl="2">
              <a:lnSpc>
                <a:spcPct val="90000"/>
              </a:lnSpc>
            </a:pPr>
            <a:r>
              <a:rPr lang="en-ZA" altLang="en-US" sz="2000" dirty="0">
                <a:latin typeface="Calibri" pitchFamily="34" charset="0"/>
              </a:rPr>
              <a:t>Type of material</a:t>
            </a:r>
          </a:p>
          <a:p>
            <a:pPr lvl="2">
              <a:lnSpc>
                <a:spcPct val="90000"/>
              </a:lnSpc>
            </a:pPr>
            <a:r>
              <a:rPr lang="en-ZA" altLang="en-US" sz="2000" dirty="0">
                <a:latin typeface="Calibri" pitchFamily="34" charset="0"/>
              </a:rPr>
              <a:t>Porosity</a:t>
            </a:r>
          </a:p>
          <a:p>
            <a:pPr lvl="2">
              <a:lnSpc>
                <a:spcPct val="90000"/>
              </a:lnSpc>
            </a:pPr>
            <a:r>
              <a:rPr lang="en-ZA" altLang="en-US" sz="2000" baseline="30000" dirty="0">
                <a:latin typeface="Calibri" pitchFamily="34" charset="0"/>
              </a:rPr>
              <a:t>226</a:t>
            </a:r>
            <a:r>
              <a:rPr lang="en-ZA" altLang="en-US" sz="2000" dirty="0">
                <a:latin typeface="Calibri" pitchFamily="34" charset="0"/>
              </a:rPr>
              <a:t>Ra concentrations</a:t>
            </a:r>
          </a:p>
          <a:p>
            <a:pPr lvl="1">
              <a:lnSpc>
                <a:spcPct val="90000"/>
              </a:lnSpc>
            </a:pPr>
            <a:r>
              <a:rPr lang="en-ZA" altLang="en-US" sz="2400" dirty="0">
                <a:latin typeface="Calibri" pitchFamily="34" charset="0"/>
              </a:rPr>
              <a:t>Emission from water supply:</a:t>
            </a:r>
          </a:p>
          <a:p>
            <a:pPr lvl="2">
              <a:lnSpc>
                <a:spcPct val="90000"/>
              </a:lnSpc>
            </a:pPr>
            <a:r>
              <a:rPr lang="en-ZA" altLang="en-US" sz="2000" baseline="30000" dirty="0">
                <a:latin typeface="Calibri" pitchFamily="34" charset="0"/>
              </a:rPr>
              <a:t>222</a:t>
            </a:r>
            <a:r>
              <a:rPr lang="en-ZA" altLang="en-US" sz="2000" dirty="0">
                <a:latin typeface="Calibri" pitchFamily="34" charset="0"/>
              </a:rPr>
              <a:t>Rn concentration in water usually low</a:t>
            </a:r>
          </a:p>
          <a:p>
            <a:pPr lvl="2">
              <a:lnSpc>
                <a:spcPct val="90000"/>
              </a:lnSpc>
            </a:pPr>
            <a:r>
              <a:rPr lang="en-ZA" altLang="en-US" sz="2000" dirty="0">
                <a:latin typeface="Calibri" pitchFamily="34" charset="0"/>
              </a:rPr>
              <a:t>May be higher if originating from groundwater</a:t>
            </a:r>
          </a:p>
          <a:p>
            <a:pPr lvl="1">
              <a:lnSpc>
                <a:spcPct val="90000"/>
              </a:lnSpc>
            </a:pPr>
            <a:r>
              <a:rPr lang="en-ZA" altLang="en-US" sz="2400" dirty="0">
                <a:latin typeface="Calibri" pitchFamily="34" charset="0"/>
              </a:rPr>
              <a:t>Minerals and raw materials in workplaces, depending on:</a:t>
            </a:r>
          </a:p>
          <a:p>
            <a:pPr lvl="2">
              <a:lnSpc>
                <a:spcPct val="90000"/>
              </a:lnSpc>
            </a:pPr>
            <a:r>
              <a:rPr lang="en-ZA" altLang="en-US" sz="2000" baseline="30000" dirty="0">
                <a:latin typeface="Calibri" pitchFamily="34" charset="0"/>
              </a:rPr>
              <a:t>226</a:t>
            </a:r>
            <a:r>
              <a:rPr lang="en-ZA" altLang="en-US" sz="2000" dirty="0">
                <a:latin typeface="Calibri" pitchFamily="34" charset="0"/>
              </a:rPr>
              <a:t>Ra concentrations, surface area (particle size), porosity, radon emanation coefficient</a:t>
            </a:r>
          </a:p>
        </p:txBody>
      </p:sp>
    </p:spTree>
    <p:extLst>
      <p:ext uri="{BB962C8B-B14F-4D97-AF65-F5344CB8AC3E}">
        <p14:creationId xmlns:p14="http://schemas.microsoft.com/office/powerpoint/2010/main" val="13956446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9F1B87-3706-436E-BC1C-F386F1AB7C2A}"/>
              </a:ext>
            </a:extLst>
          </p:cNvPr>
          <p:cNvSpPr/>
          <p:nvPr/>
        </p:nvSpPr>
        <p:spPr>
          <a:xfrm>
            <a:off x="0" y="606811"/>
            <a:ext cx="3733101" cy="55086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in buildings (3)</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687D8A8-EECE-4328-9A74-560F782FFFF3}"/>
              </a:ext>
            </a:extLst>
          </p:cNvPr>
          <p:cNvSpPr txBox="1">
            <a:spLocks noChangeArrowheads="1"/>
          </p:cNvSpPr>
          <p:nvPr/>
        </p:nvSpPr>
        <p:spPr>
          <a:xfrm>
            <a:off x="510126" y="1679189"/>
            <a:ext cx="7358748"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800" dirty="0">
                <a:latin typeface="Calibri" pitchFamily="34" charset="0"/>
              </a:rPr>
              <a:t>Indoor concentrations:</a:t>
            </a:r>
          </a:p>
          <a:p>
            <a:pPr lvl="1"/>
            <a:r>
              <a:rPr lang="en-ZA" altLang="en-US" sz="2400" dirty="0">
                <a:latin typeface="Calibri" pitchFamily="34" charset="0"/>
              </a:rPr>
              <a:t>Variation between countries:</a:t>
            </a:r>
          </a:p>
          <a:p>
            <a:pPr lvl="2"/>
            <a:r>
              <a:rPr lang="en-ZA" altLang="en-US" sz="2000" dirty="0">
                <a:latin typeface="Calibri" pitchFamily="34" charset="0"/>
              </a:rPr>
              <a:t>Geology</a:t>
            </a:r>
          </a:p>
          <a:p>
            <a:pPr lvl="2"/>
            <a:r>
              <a:rPr lang="en-ZA" altLang="en-US" sz="2000" dirty="0">
                <a:latin typeface="Calibri" pitchFamily="34" charset="0"/>
              </a:rPr>
              <a:t>Climate</a:t>
            </a:r>
          </a:p>
          <a:p>
            <a:pPr lvl="2"/>
            <a:r>
              <a:rPr lang="en-ZA" altLang="en-US" sz="2000" dirty="0">
                <a:latin typeface="Calibri" pitchFamily="34" charset="0"/>
              </a:rPr>
              <a:t>Construction techniques</a:t>
            </a:r>
          </a:p>
          <a:p>
            <a:pPr lvl="2"/>
            <a:r>
              <a:rPr lang="en-ZA" altLang="en-US" sz="2000" dirty="0">
                <a:latin typeface="Calibri" pitchFamily="34" charset="0"/>
              </a:rPr>
              <a:t>Domestic habits</a:t>
            </a:r>
          </a:p>
          <a:p>
            <a:pPr lvl="2"/>
            <a:r>
              <a:rPr lang="en-ZA" altLang="en-US" sz="2000" dirty="0">
                <a:latin typeface="Calibri" pitchFamily="34" charset="0"/>
              </a:rPr>
              <a:t>National mean values: 7–200 </a:t>
            </a:r>
            <a:r>
              <a:rPr lang="en-ZA" altLang="en-US" sz="2000" dirty="0" err="1">
                <a:latin typeface="Calibri" pitchFamily="34" charset="0"/>
              </a:rPr>
              <a:t>Bq</a:t>
            </a:r>
            <a:r>
              <a:rPr lang="en-ZA" altLang="en-US" sz="2000" dirty="0">
                <a:latin typeface="Calibri" pitchFamily="34" charset="0"/>
              </a:rPr>
              <a:t>/m</a:t>
            </a:r>
            <a:r>
              <a:rPr lang="en-ZA" altLang="en-US" sz="2000" baseline="30000" dirty="0">
                <a:latin typeface="Calibri" pitchFamily="34" charset="0"/>
              </a:rPr>
              <a:t>3</a:t>
            </a:r>
          </a:p>
          <a:p>
            <a:pPr lvl="2"/>
            <a:r>
              <a:rPr lang="en-ZA" altLang="en-US" sz="2000" dirty="0">
                <a:latin typeface="Calibri" pitchFamily="34" charset="0"/>
              </a:rPr>
              <a:t>Population weighted worldwide mean: 39 </a:t>
            </a:r>
            <a:r>
              <a:rPr lang="en-ZA" altLang="en-US" sz="2000" dirty="0" err="1">
                <a:latin typeface="Calibri" pitchFamily="34" charset="0"/>
              </a:rPr>
              <a:t>Bq</a:t>
            </a:r>
            <a:r>
              <a:rPr lang="en-ZA" altLang="en-US" sz="2000" dirty="0">
                <a:latin typeface="Calibri" pitchFamily="34" charset="0"/>
              </a:rPr>
              <a:t>/m</a:t>
            </a:r>
            <a:r>
              <a:rPr lang="en-ZA" altLang="en-US" sz="2000" baseline="30000" dirty="0">
                <a:latin typeface="Calibri" pitchFamily="34" charset="0"/>
              </a:rPr>
              <a:t>3</a:t>
            </a:r>
          </a:p>
          <a:p>
            <a:pPr lvl="1"/>
            <a:r>
              <a:rPr lang="en-ZA" altLang="en-US" sz="2400" dirty="0">
                <a:latin typeface="Calibri" pitchFamily="34" charset="0"/>
              </a:rPr>
              <a:t>Variation within individual countries</a:t>
            </a:r>
          </a:p>
          <a:p>
            <a:pPr lvl="2"/>
            <a:r>
              <a:rPr lang="en-ZA" altLang="en-US" sz="2000" dirty="0">
                <a:latin typeface="Calibri" pitchFamily="34" charset="0"/>
              </a:rPr>
              <a:t>High background areas: 112 – 2745 </a:t>
            </a:r>
            <a:r>
              <a:rPr lang="en-ZA" altLang="en-US" sz="2000" dirty="0" err="1">
                <a:latin typeface="Calibri" pitchFamily="34" charset="0"/>
              </a:rPr>
              <a:t>Bq</a:t>
            </a:r>
            <a:r>
              <a:rPr lang="en-ZA" altLang="en-US" sz="2000" dirty="0">
                <a:latin typeface="Calibri" pitchFamily="34" charset="0"/>
              </a:rPr>
              <a:t>/m</a:t>
            </a:r>
            <a:r>
              <a:rPr lang="en-ZA" altLang="en-US" sz="2000" baseline="30000" dirty="0">
                <a:latin typeface="Calibri" pitchFamily="34" charset="0"/>
              </a:rPr>
              <a:t>3</a:t>
            </a:r>
          </a:p>
          <a:p>
            <a:pPr lvl="2"/>
            <a:r>
              <a:rPr lang="en-ZA" altLang="en-US" sz="2000" dirty="0">
                <a:latin typeface="Calibri" pitchFamily="34" charset="0"/>
              </a:rPr>
              <a:t>Up to 84 000 </a:t>
            </a:r>
            <a:r>
              <a:rPr lang="en-ZA" altLang="en-US" sz="2000" dirty="0" err="1">
                <a:latin typeface="Calibri" pitchFamily="34" charset="0"/>
              </a:rPr>
              <a:t>Bq</a:t>
            </a:r>
            <a:r>
              <a:rPr lang="en-ZA" altLang="en-US" sz="2000" dirty="0">
                <a:latin typeface="Calibri" pitchFamily="34" charset="0"/>
              </a:rPr>
              <a:t>/m</a:t>
            </a:r>
            <a:r>
              <a:rPr lang="en-ZA" altLang="en-US" sz="2000" baseline="30000" dirty="0">
                <a:latin typeface="Calibri" pitchFamily="34" charset="0"/>
              </a:rPr>
              <a:t>3</a:t>
            </a:r>
            <a:r>
              <a:rPr lang="en-ZA" altLang="en-US" sz="2000" dirty="0">
                <a:latin typeface="Calibri" pitchFamily="34" charset="0"/>
              </a:rPr>
              <a:t> in some parts of northern Europe</a:t>
            </a:r>
          </a:p>
          <a:p>
            <a:pPr lvl="3"/>
            <a:endParaRPr lang="en-ZA" altLang="en-US" dirty="0">
              <a:solidFill>
                <a:schemeClr val="tx1"/>
              </a:solidFill>
              <a:latin typeface="Calibri" pitchFamily="34" charset="0"/>
            </a:endParaRPr>
          </a:p>
        </p:txBody>
      </p:sp>
    </p:spTree>
    <p:extLst>
      <p:ext uri="{BB962C8B-B14F-4D97-AF65-F5344CB8AC3E}">
        <p14:creationId xmlns:p14="http://schemas.microsoft.com/office/powerpoint/2010/main" val="1874717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0B42ED-63DE-42F1-BFDE-DF8DDE2BFAF1}"/>
              </a:ext>
            </a:extLst>
          </p:cNvPr>
          <p:cNvSpPr/>
          <p:nvPr/>
        </p:nvSpPr>
        <p:spPr>
          <a:xfrm>
            <a:off x="0" y="606811"/>
            <a:ext cx="3733101" cy="55086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Mitigation - buildings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C2A96057-1C45-4D61-85D0-B70CBB5478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0588" y="3935480"/>
            <a:ext cx="394268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056D65F0-8B9F-453B-B01F-79D1085E57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50" y="1415201"/>
            <a:ext cx="2987429" cy="2013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633DF5E9-A3D3-4CD7-B1CD-17FA4045EC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2794" y="1425633"/>
            <a:ext cx="3545552" cy="2111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DDE713F8-18AA-40D1-934F-ED52FCCE2F6D}"/>
              </a:ext>
            </a:extLst>
          </p:cNvPr>
          <p:cNvSpPr txBox="1"/>
          <p:nvPr/>
        </p:nvSpPr>
        <p:spPr>
          <a:xfrm>
            <a:off x="1060386" y="3647448"/>
            <a:ext cx="1933298" cy="369332"/>
          </a:xfrm>
          <a:prstGeom prst="rect">
            <a:avLst/>
          </a:prstGeom>
          <a:noFill/>
        </p:spPr>
        <p:txBody>
          <a:bodyPr wrap="square" rtlCol="0">
            <a:spAutoFit/>
          </a:bodyPr>
          <a:lstStyle/>
          <a:p>
            <a:r>
              <a:rPr lang="en-GB" dirty="0">
                <a:solidFill>
                  <a:srgbClr val="000000"/>
                </a:solidFill>
                <a:latin typeface="Calibri" panose="020F0502020204030204" pitchFamily="34" charset="0"/>
                <a:cs typeface="Calibri" panose="020F0502020204030204" pitchFamily="34" charset="0"/>
              </a:rPr>
              <a:t>Radon Sump</a:t>
            </a:r>
          </a:p>
        </p:txBody>
      </p:sp>
      <p:sp>
        <p:nvSpPr>
          <p:cNvPr id="7" name="TextBox 6">
            <a:extLst>
              <a:ext uri="{FF2B5EF4-FFF2-40B4-BE49-F238E27FC236}">
                <a16:creationId xmlns:a16="http://schemas.microsoft.com/office/drawing/2014/main" id="{52BEA7EF-7650-4765-BC98-288A4B62513C}"/>
              </a:ext>
            </a:extLst>
          </p:cNvPr>
          <p:cNvSpPr txBox="1"/>
          <p:nvPr/>
        </p:nvSpPr>
        <p:spPr>
          <a:xfrm>
            <a:off x="6172954" y="5195620"/>
            <a:ext cx="2643875" cy="369332"/>
          </a:xfrm>
          <a:prstGeom prst="rect">
            <a:avLst/>
          </a:prstGeom>
          <a:noFill/>
        </p:spPr>
        <p:txBody>
          <a:bodyPr wrap="square" rtlCol="0">
            <a:spAutoFit/>
          </a:bodyPr>
          <a:lstStyle/>
          <a:p>
            <a:r>
              <a:rPr lang="en-GB" dirty="0">
                <a:solidFill>
                  <a:srgbClr val="000000"/>
                </a:solidFill>
                <a:latin typeface="Calibri" panose="020F0502020204030204" pitchFamily="34" charset="0"/>
                <a:cs typeface="Calibri" panose="020F0502020204030204" pitchFamily="34" charset="0"/>
              </a:rPr>
              <a:t>Underfloor Ventilation</a:t>
            </a:r>
          </a:p>
        </p:txBody>
      </p:sp>
      <p:sp>
        <p:nvSpPr>
          <p:cNvPr id="8" name="TextBox 7">
            <a:extLst>
              <a:ext uri="{FF2B5EF4-FFF2-40B4-BE49-F238E27FC236}">
                <a16:creationId xmlns:a16="http://schemas.microsoft.com/office/drawing/2014/main" id="{167197D9-C2B7-452C-A9C5-015D9EA17038}"/>
              </a:ext>
            </a:extLst>
          </p:cNvPr>
          <p:cNvSpPr txBox="1"/>
          <p:nvPr/>
        </p:nvSpPr>
        <p:spPr>
          <a:xfrm>
            <a:off x="6028938" y="3737564"/>
            <a:ext cx="1933298" cy="369332"/>
          </a:xfrm>
          <a:prstGeom prst="rect">
            <a:avLst/>
          </a:prstGeom>
          <a:noFill/>
        </p:spPr>
        <p:txBody>
          <a:bodyPr wrap="square" rtlCol="0">
            <a:spAutoFit/>
          </a:bodyPr>
          <a:lstStyle/>
          <a:p>
            <a:r>
              <a:rPr lang="en-GB" dirty="0">
                <a:solidFill>
                  <a:srgbClr val="000000"/>
                </a:solidFill>
                <a:latin typeface="Calibri" panose="020F0502020204030204" pitchFamily="34" charset="0"/>
                <a:cs typeface="Calibri" panose="020F0502020204030204" pitchFamily="34" charset="0"/>
              </a:rPr>
              <a:t>Roof Fan</a:t>
            </a:r>
          </a:p>
        </p:txBody>
      </p:sp>
    </p:spTree>
    <p:extLst>
      <p:ext uri="{BB962C8B-B14F-4D97-AF65-F5344CB8AC3E}">
        <p14:creationId xmlns:p14="http://schemas.microsoft.com/office/powerpoint/2010/main" val="17371157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3454CA-B97A-4DAF-97E4-EDFED481B081}"/>
              </a:ext>
            </a:extLst>
          </p:cNvPr>
          <p:cNvSpPr/>
          <p:nvPr/>
        </p:nvSpPr>
        <p:spPr>
          <a:xfrm>
            <a:off x="0" y="606811"/>
            <a:ext cx="510050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in underground workplaces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5E06C171-7A59-460E-87E3-992AE3B960DE}"/>
              </a:ext>
            </a:extLst>
          </p:cNvPr>
          <p:cNvSpPr txBox="1">
            <a:spLocks noChangeArrowheads="1"/>
          </p:cNvSpPr>
          <p:nvPr/>
        </p:nvSpPr>
        <p:spPr>
          <a:xfrm>
            <a:off x="538099" y="1536598"/>
            <a:ext cx="7892837" cy="525621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Font typeface="Wingdings" panose="05000000000000000000" pitchFamily="2" charset="2"/>
              <a:buChar char="§"/>
            </a:pPr>
            <a:r>
              <a:rPr lang="en-ZA" altLang="en-US" sz="2400" dirty="0">
                <a:latin typeface="Calibri" pitchFamily="34" charset="0"/>
              </a:rPr>
              <a:t>Examples:</a:t>
            </a:r>
          </a:p>
          <a:p>
            <a:pPr lvl="1">
              <a:lnSpc>
                <a:spcPct val="90000"/>
              </a:lnSpc>
            </a:pPr>
            <a:r>
              <a:rPr lang="en-ZA" altLang="en-US" sz="2400" dirty="0">
                <a:latin typeface="Calibri" pitchFamily="34" charset="0"/>
              </a:rPr>
              <a:t>Tunnels</a:t>
            </a:r>
          </a:p>
          <a:p>
            <a:pPr lvl="1">
              <a:lnSpc>
                <a:spcPct val="90000"/>
              </a:lnSpc>
            </a:pPr>
            <a:r>
              <a:rPr lang="en-ZA" altLang="en-US" sz="2400" dirty="0">
                <a:latin typeface="Calibri" pitchFamily="34" charset="0"/>
              </a:rPr>
              <a:t>Basement storage &amp; parking facilities</a:t>
            </a:r>
          </a:p>
          <a:p>
            <a:pPr lvl="1">
              <a:lnSpc>
                <a:spcPct val="90000"/>
              </a:lnSpc>
            </a:pPr>
            <a:r>
              <a:rPr lang="en-ZA" altLang="en-US" sz="2400" dirty="0">
                <a:latin typeface="Calibri" pitchFamily="34" charset="0"/>
              </a:rPr>
              <a:t>Underground water treatment plants</a:t>
            </a:r>
          </a:p>
          <a:p>
            <a:pPr lvl="1">
              <a:lnSpc>
                <a:spcPct val="90000"/>
              </a:lnSpc>
            </a:pPr>
            <a:r>
              <a:rPr lang="en-ZA" altLang="en-US" sz="2400" dirty="0">
                <a:latin typeface="Calibri" pitchFamily="34" charset="0"/>
              </a:rPr>
              <a:t>Caves and former mines open to the public</a:t>
            </a:r>
          </a:p>
          <a:p>
            <a:pPr lvl="1">
              <a:lnSpc>
                <a:spcPct val="90000"/>
              </a:lnSpc>
            </a:pPr>
            <a:r>
              <a:rPr lang="en-ZA" altLang="en-US" sz="2400" dirty="0">
                <a:latin typeface="Calibri" pitchFamily="34" charset="0"/>
              </a:rPr>
              <a:t>Spas</a:t>
            </a:r>
          </a:p>
          <a:p>
            <a:pPr lvl="1">
              <a:lnSpc>
                <a:spcPct val="90000"/>
              </a:lnSpc>
            </a:pPr>
            <a:r>
              <a:rPr lang="en-ZA" altLang="en-US" sz="2400" dirty="0">
                <a:latin typeface="Calibri" pitchFamily="34" charset="0"/>
              </a:rPr>
              <a:t>Underground mines</a:t>
            </a:r>
          </a:p>
          <a:p>
            <a:pPr>
              <a:lnSpc>
                <a:spcPct val="90000"/>
              </a:lnSpc>
              <a:buFont typeface="Wingdings" panose="05000000000000000000" pitchFamily="2" charset="2"/>
              <a:buChar char="§"/>
            </a:pPr>
            <a:r>
              <a:rPr lang="en-ZA" altLang="en-US" sz="2400" dirty="0">
                <a:latin typeface="Calibri" pitchFamily="34" charset="0"/>
              </a:rPr>
              <a:t>Causes of high concentrations:</a:t>
            </a:r>
          </a:p>
          <a:p>
            <a:pPr lvl="1">
              <a:lnSpc>
                <a:spcPct val="90000"/>
              </a:lnSpc>
            </a:pPr>
            <a:r>
              <a:rPr lang="en-ZA" altLang="en-US" sz="2400" dirty="0">
                <a:latin typeface="Calibri" pitchFamily="34" charset="0"/>
              </a:rPr>
              <a:t>Large areas of interface with the ground</a:t>
            </a:r>
          </a:p>
          <a:p>
            <a:pPr lvl="1">
              <a:lnSpc>
                <a:spcPct val="90000"/>
              </a:lnSpc>
            </a:pPr>
            <a:r>
              <a:rPr lang="en-ZA" altLang="en-US" sz="2400" dirty="0">
                <a:latin typeface="Calibri" pitchFamily="34" charset="0"/>
              </a:rPr>
              <a:t>Practical limitations on ventilation</a:t>
            </a:r>
          </a:p>
          <a:p>
            <a:pPr lvl="1">
              <a:lnSpc>
                <a:spcPct val="90000"/>
              </a:lnSpc>
            </a:pPr>
            <a:r>
              <a:rPr lang="en-ZA" altLang="en-US" sz="2400" dirty="0">
                <a:latin typeface="Calibri" pitchFamily="34" charset="0"/>
              </a:rPr>
              <a:t>Ingress of water laden with </a:t>
            </a:r>
            <a:r>
              <a:rPr lang="en-ZA" altLang="en-US" sz="2400" baseline="30000" dirty="0">
                <a:latin typeface="Calibri" pitchFamily="34" charset="0"/>
              </a:rPr>
              <a:t>222</a:t>
            </a:r>
            <a:r>
              <a:rPr lang="en-ZA" altLang="en-US" sz="2400" dirty="0">
                <a:latin typeface="Calibri" pitchFamily="34" charset="0"/>
              </a:rPr>
              <a:t>Rn</a:t>
            </a:r>
          </a:p>
          <a:p>
            <a:pPr lvl="1">
              <a:lnSpc>
                <a:spcPct val="90000"/>
              </a:lnSpc>
            </a:pPr>
            <a:r>
              <a:rPr lang="en-ZA" altLang="en-US" sz="2400" dirty="0">
                <a:latin typeface="Calibri" pitchFamily="34" charset="0"/>
              </a:rPr>
              <a:t>High </a:t>
            </a:r>
            <a:r>
              <a:rPr lang="en-ZA" altLang="en-US" sz="2400" baseline="30000" dirty="0">
                <a:latin typeface="Calibri" pitchFamily="34" charset="0"/>
              </a:rPr>
              <a:t>226</a:t>
            </a:r>
            <a:r>
              <a:rPr lang="en-ZA" altLang="en-US" sz="2400" dirty="0">
                <a:latin typeface="Calibri" pitchFamily="34" charset="0"/>
              </a:rPr>
              <a:t>Ra concentrations in the ground (certain mines)</a:t>
            </a:r>
          </a:p>
        </p:txBody>
      </p:sp>
    </p:spTree>
    <p:extLst>
      <p:ext uri="{BB962C8B-B14F-4D97-AF65-F5344CB8AC3E}">
        <p14:creationId xmlns:p14="http://schemas.microsoft.com/office/powerpoint/2010/main" val="4865683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1A0416-F2B3-4C42-B500-B65DF59D766F}"/>
              </a:ext>
            </a:extLst>
          </p:cNvPr>
          <p:cNvSpPr/>
          <p:nvPr/>
        </p:nvSpPr>
        <p:spPr>
          <a:xfrm>
            <a:off x="0" y="606811"/>
            <a:ext cx="510050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in underground workplaces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CC90CB9-3FAB-45CA-9E0B-7F657B83CEBA}"/>
              </a:ext>
            </a:extLst>
          </p:cNvPr>
          <p:cNvSpPr txBox="1">
            <a:spLocks noChangeArrowheads="1"/>
          </p:cNvSpPr>
          <p:nvPr/>
        </p:nvSpPr>
        <p:spPr>
          <a:xfrm>
            <a:off x="276637" y="1587196"/>
            <a:ext cx="7667737" cy="31358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800" dirty="0">
                <a:latin typeface="Calibri" pitchFamily="34" charset="0"/>
              </a:rPr>
              <a:t>Concentrations:</a:t>
            </a:r>
          </a:p>
          <a:p>
            <a:pPr lvl="1"/>
            <a:r>
              <a:rPr lang="en-ZA" altLang="en-US" sz="2400" dirty="0">
                <a:latin typeface="Calibri" pitchFamily="34" charset="0"/>
              </a:rPr>
              <a:t>Caves and mines open to the public: 20 to &gt;20 000 </a:t>
            </a:r>
            <a:r>
              <a:rPr lang="en-ZA" altLang="en-US" sz="2400" dirty="0" err="1">
                <a:latin typeface="Calibri" pitchFamily="34" charset="0"/>
              </a:rPr>
              <a:t>Bq</a:t>
            </a:r>
            <a:r>
              <a:rPr lang="en-ZA" altLang="en-US" sz="2400" dirty="0">
                <a:latin typeface="Calibri" pitchFamily="34" charset="0"/>
              </a:rPr>
              <a:t>/m</a:t>
            </a:r>
            <a:r>
              <a:rPr lang="en-ZA" altLang="en-US" sz="2400" baseline="30000" dirty="0">
                <a:latin typeface="Calibri" pitchFamily="34" charset="0"/>
              </a:rPr>
              <a:t>3</a:t>
            </a:r>
          </a:p>
          <a:p>
            <a:pPr lvl="1"/>
            <a:r>
              <a:rPr lang="en-ZA" altLang="en-US" sz="2400" dirty="0">
                <a:latin typeface="Calibri" pitchFamily="34" charset="0"/>
              </a:rPr>
              <a:t>Workplaces in tunnels: 200 to 7000 </a:t>
            </a:r>
            <a:r>
              <a:rPr lang="en-ZA" altLang="en-US" sz="2400" dirty="0" err="1">
                <a:latin typeface="Calibri" pitchFamily="34" charset="0"/>
              </a:rPr>
              <a:t>Bq</a:t>
            </a:r>
            <a:r>
              <a:rPr lang="en-ZA" altLang="en-US" sz="2400" dirty="0">
                <a:latin typeface="Calibri" pitchFamily="34" charset="0"/>
              </a:rPr>
              <a:t>/m</a:t>
            </a:r>
            <a:r>
              <a:rPr lang="en-ZA" altLang="en-US" sz="2400" baseline="30000" dirty="0">
                <a:latin typeface="Calibri" pitchFamily="34" charset="0"/>
              </a:rPr>
              <a:t>3</a:t>
            </a:r>
          </a:p>
          <a:p>
            <a:pPr lvl="1"/>
            <a:r>
              <a:rPr lang="en-ZA" altLang="en-US" sz="2400" dirty="0">
                <a:latin typeface="Calibri" pitchFamily="34" charset="0"/>
              </a:rPr>
              <a:t>Even higher values possible in underground mines</a:t>
            </a:r>
          </a:p>
          <a:p>
            <a:pPr lvl="2"/>
            <a:r>
              <a:rPr lang="en-ZA" altLang="en-US" sz="2000" dirty="0">
                <a:latin typeface="Calibri" pitchFamily="34" charset="0"/>
              </a:rPr>
              <a:t>Particularly uranium mines</a:t>
            </a:r>
          </a:p>
        </p:txBody>
      </p:sp>
      <p:pic>
        <p:nvPicPr>
          <p:cNvPr id="4" name="Picture 2">
            <a:extLst>
              <a:ext uri="{FF2B5EF4-FFF2-40B4-BE49-F238E27FC236}">
                <a16:creationId xmlns:a16="http://schemas.microsoft.com/office/drawing/2014/main" id="{F82EAB66-E842-44F2-8009-53072B826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792" y="3859280"/>
            <a:ext cx="3888432" cy="28230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642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CE9512-CE39-4FB6-814D-0B9550AE0799}"/>
              </a:ext>
            </a:extLst>
          </p:cNvPr>
          <p:cNvSpPr/>
          <p:nvPr/>
        </p:nvSpPr>
        <p:spPr>
          <a:xfrm>
            <a:off x="0" y="606811"/>
            <a:ext cx="343948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Calculation of dose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E92E73FB-EE81-495E-ABCF-8828274A99D2}"/>
              </a:ext>
            </a:extLst>
          </p:cNvPr>
          <p:cNvSpPr txBox="1">
            <a:spLocks noChangeArrowheads="1"/>
          </p:cNvSpPr>
          <p:nvPr/>
        </p:nvSpPr>
        <p:spPr>
          <a:xfrm>
            <a:off x="444517" y="1931491"/>
            <a:ext cx="8372412" cy="412536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400">
                <a:latin typeface="Calibri" pitchFamily="34" charset="0"/>
              </a:rPr>
              <a:t>Reference levels are expressed in terms of </a:t>
            </a:r>
            <a:r>
              <a:rPr lang="en-ZA" altLang="en-US" sz="2400" baseline="30000">
                <a:latin typeface="Calibri" pitchFamily="34" charset="0"/>
              </a:rPr>
              <a:t>222</a:t>
            </a:r>
            <a:r>
              <a:rPr lang="en-ZA" altLang="en-US" sz="2400">
                <a:latin typeface="Calibri" pitchFamily="34" charset="0"/>
              </a:rPr>
              <a:t>Rn concentrations rather than dose</a:t>
            </a:r>
          </a:p>
          <a:p>
            <a:r>
              <a:rPr lang="en-ZA" altLang="en-US" sz="2400">
                <a:latin typeface="Calibri" pitchFamily="34" charset="0"/>
              </a:rPr>
              <a:t>Conversion to dose is however necessary when exposure to</a:t>
            </a:r>
            <a:r>
              <a:rPr lang="en-ZA" altLang="en-US" sz="2400" baseline="30000">
                <a:latin typeface="Calibri" pitchFamily="34" charset="0"/>
              </a:rPr>
              <a:t> 222</a:t>
            </a:r>
            <a:r>
              <a:rPr lang="en-ZA" altLang="en-US" sz="2400">
                <a:latin typeface="Calibri" pitchFamily="34" charset="0"/>
              </a:rPr>
              <a:t>Rn progeny is treated as a planned exposure situation</a:t>
            </a:r>
          </a:p>
          <a:p>
            <a:pPr lvl="1"/>
            <a:r>
              <a:rPr lang="en-ZA" altLang="en-US" sz="2400">
                <a:latin typeface="Calibri" pitchFamily="34" charset="0"/>
              </a:rPr>
              <a:t>UNSCEAR recommend a dose factor of 9 nSv per Bq</a:t>
            </a:r>
            <a:r>
              <a:rPr lang="en-US" altLang="en-US" sz="2400">
                <a:latin typeface="Calibri" pitchFamily="34" charset="0"/>
              </a:rPr>
              <a:t>·h·m</a:t>
            </a:r>
            <a:r>
              <a:rPr lang="en-US" altLang="en-US" sz="2400" baseline="30000">
                <a:latin typeface="Calibri" pitchFamily="34" charset="0"/>
              </a:rPr>
              <a:t>–3</a:t>
            </a:r>
            <a:r>
              <a:rPr lang="en-US" altLang="en-US" sz="2400">
                <a:latin typeface="Calibri" pitchFamily="34" charset="0"/>
              </a:rPr>
              <a:t> </a:t>
            </a:r>
            <a:endParaRPr lang="en-ZA" altLang="en-US" sz="2400">
              <a:latin typeface="Calibri" pitchFamily="34" charset="0"/>
            </a:endParaRPr>
          </a:p>
          <a:p>
            <a:pPr lvl="1"/>
            <a:r>
              <a:rPr lang="en-ZA" altLang="en-US" sz="2400">
                <a:latin typeface="Calibri" pitchFamily="34" charset="0"/>
              </a:rPr>
              <a:t>1.6 Sv per J</a:t>
            </a:r>
            <a:r>
              <a:rPr lang="en-US" altLang="en-US" sz="2400">
                <a:latin typeface="Calibri" pitchFamily="34" charset="0"/>
              </a:rPr>
              <a:t>·h·m</a:t>
            </a:r>
            <a:r>
              <a:rPr lang="en-US" altLang="en-US" sz="2400" baseline="30000">
                <a:latin typeface="Calibri" pitchFamily="34" charset="0"/>
              </a:rPr>
              <a:t>–3</a:t>
            </a:r>
            <a:r>
              <a:rPr lang="en-US" altLang="en-US" sz="2400">
                <a:latin typeface="Calibri" pitchFamily="34" charset="0"/>
              </a:rPr>
              <a:t> potential alpha energy exposure</a:t>
            </a:r>
            <a:endParaRPr lang="en-US" altLang="en-US" sz="2400" baseline="30000">
              <a:latin typeface="Calibri" pitchFamily="34" charset="0"/>
            </a:endParaRPr>
          </a:p>
          <a:p>
            <a:r>
              <a:rPr lang="en-ZA" altLang="en-US" sz="2400">
                <a:latin typeface="Calibri" pitchFamily="34" charset="0"/>
              </a:rPr>
              <a:t>Dose due to </a:t>
            </a:r>
            <a:r>
              <a:rPr lang="en-ZA" altLang="en-US" sz="2400" baseline="30000">
                <a:latin typeface="Calibri" pitchFamily="34" charset="0"/>
              </a:rPr>
              <a:t>222</a:t>
            </a:r>
            <a:r>
              <a:rPr lang="en-ZA" altLang="en-US" sz="2400">
                <a:latin typeface="Calibri" pitchFamily="34" charset="0"/>
              </a:rPr>
              <a:t>Rn progeny has to be added to doses from external gamma and inhaled or ingested dust</a:t>
            </a:r>
          </a:p>
          <a:p>
            <a:endParaRPr lang="en-US" altLang="en-US" sz="2400" dirty="0">
              <a:latin typeface="Calibri" pitchFamily="34" charset="0"/>
            </a:endParaRPr>
          </a:p>
        </p:txBody>
      </p:sp>
    </p:spTree>
    <p:extLst>
      <p:ext uri="{BB962C8B-B14F-4D97-AF65-F5344CB8AC3E}">
        <p14:creationId xmlns:p14="http://schemas.microsoft.com/office/powerpoint/2010/main" val="33746178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1651D4-4E53-4FF1-BD28-A3FAC505AD1B}"/>
              </a:ext>
            </a:extLst>
          </p:cNvPr>
          <p:cNvSpPr/>
          <p:nvPr/>
        </p:nvSpPr>
        <p:spPr>
          <a:xfrm>
            <a:off x="0" y="422253"/>
            <a:ext cx="343948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Thoron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8500751F-8148-43E0-BAB8-682AF90AD7D6}"/>
              </a:ext>
            </a:extLst>
          </p:cNvPr>
          <p:cNvSpPr txBox="1">
            <a:spLocks noChangeArrowheads="1"/>
          </p:cNvSpPr>
          <p:nvPr/>
        </p:nvSpPr>
        <p:spPr>
          <a:xfrm>
            <a:off x="278140" y="1431643"/>
            <a:ext cx="8587719" cy="50673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400" dirty="0">
                <a:latin typeface="Calibri" pitchFamily="34" charset="0"/>
              </a:rPr>
              <a:t>Thoron (</a:t>
            </a:r>
            <a:r>
              <a:rPr lang="en-ZA" altLang="en-US" sz="2400" baseline="30000" dirty="0">
                <a:latin typeface="Calibri" pitchFamily="34" charset="0"/>
              </a:rPr>
              <a:t>220</a:t>
            </a:r>
            <a:r>
              <a:rPr lang="en-ZA" altLang="en-US" sz="2400" dirty="0">
                <a:latin typeface="Calibri" pitchFamily="34" charset="0"/>
              </a:rPr>
              <a:t>Rn) is not normally of concern in NORM industries, except where material with a high  thorium content is processed, </a:t>
            </a:r>
            <a:br>
              <a:rPr lang="en-ZA" altLang="en-US" sz="2400" dirty="0">
                <a:latin typeface="Calibri" pitchFamily="34" charset="0"/>
              </a:rPr>
            </a:br>
            <a:r>
              <a:rPr lang="en-ZA" altLang="en-US" sz="2400" dirty="0">
                <a:latin typeface="Calibri" pitchFamily="34" charset="0"/>
              </a:rPr>
              <a:t>e.g. monazite</a:t>
            </a:r>
          </a:p>
          <a:p>
            <a:r>
              <a:rPr lang="en-ZA" altLang="en-US" sz="2400" dirty="0">
                <a:latin typeface="Calibri" pitchFamily="34" charset="0"/>
              </a:rPr>
              <a:t>Short lived progeny are likely to be severely out of equilibrium with the parent</a:t>
            </a:r>
          </a:p>
          <a:p>
            <a:r>
              <a:rPr lang="en-ZA" altLang="en-US" sz="2400" dirty="0">
                <a:latin typeface="Calibri" pitchFamily="34" charset="0"/>
              </a:rPr>
              <a:t>In enclosed workplaces, the short half-life of thoron (55.6 s) means that the spatial distribution of thoron is much different from that of its progeny</a:t>
            </a:r>
          </a:p>
          <a:p>
            <a:pPr lvl="1"/>
            <a:r>
              <a:rPr lang="en-ZA" altLang="en-US" sz="2400" dirty="0">
                <a:latin typeface="Calibri" pitchFamily="34" charset="0"/>
              </a:rPr>
              <a:t>Assessment of equilibrium factor is difficult</a:t>
            </a:r>
          </a:p>
          <a:p>
            <a:pPr lvl="1"/>
            <a:r>
              <a:rPr lang="en-ZA" altLang="en-US" sz="2400" dirty="0">
                <a:latin typeface="Calibri" pitchFamily="34" charset="0"/>
              </a:rPr>
              <a:t>For dose assessment, an approach based on measurement of progeny concentration is easier and more appropriate than an approach based on measurement of thoron concentration</a:t>
            </a:r>
          </a:p>
        </p:txBody>
      </p:sp>
    </p:spTree>
    <p:extLst>
      <p:ext uri="{BB962C8B-B14F-4D97-AF65-F5344CB8AC3E}">
        <p14:creationId xmlns:p14="http://schemas.microsoft.com/office/powerpoint/2010/main" val="603820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E38C33-BB64-425C-96C9-CAEA87C6086A}"/>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Decay chain of Rn-222</a:t>
            </a:r>
            <a:endParaRPr lang="en-GB" sz="2600"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A53C599E-9D8D-4341-9B1B-6C724F359E4F}"/>
              </a:ext>
            </a:extLst>
          </p:cNvPr>
          <p:cNvGrpSpPr>
            <a:grpSpLocks/>
          </p:cNvGrpSpPr>
          <p:nvPr/>
        </p:nvGrpSpPr>
        <p:grpSpPr bwMode="auto">
          <a:xfrm>
            <a:off x="1224651" y="1585921"/>
            <a:ext cx="6066980" cy="5028209"/>
            <a:chOff x="1008" y="288"/>
            <a:chExt cx="3762" cy="3697"/>
          </a:xfrm>
        </p:grpSpPr>
        <p:sp>
          <p:nvSpPr>
            <p:cNvPr id="4" name="Text Box 3">
              <a:extLst>
                <a:ext uri="{FF2B5EF4-FFF2-40B4-BE49-F238E27FC236}">
                  <a16:creationId xmlns:a16="http://schemas.microsoft.com/office/drawing/2014/main" id="{D76F4434-3E01-445C-A954-3B3A13FA67C4}"/>
                </a:ext>
              </a:extLst>
            </p:cNvPr>
            <p:cNvSpPr txBox="1">
              <a:spLocks noChangeArrowheads="1"/>
            </p:cNvSpPr>
            <p:nvPr/>
          </p:nvSpPr>
          <p:spPr bwMode="auto">
            <a:xfrm>
              <a:off x="2688" y="288"/>
              <a:ext cx="1008"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dirty="0">
                  <a:latin typeface="Calibri" panose="020F0502020204030204" pitchFamily="34" charset="0"/>
                  <a:cs typeface="Calibri" panose="020F0502020204030204" pitchFamily="34" charset="0"/>
                </a:rPr>
                <a:t>222</a:t>
              </a:r>
              <a:r>
                <a:rPr lang="en-GB" altLang="en-US" sz="2800" dirty="0">
                  <a:latin typeface="Calibri" panose="020F0502020204030204" pitchFamily="34" charset="0"/>
                  <a:cs typeface="Calibri" panose="020F0502020204030204" pitchFamily="34" charset="0"/>
                </a:rPr>
                <a:t>Rn</a:t>
              </a:r>
            </a:p>
          </p:txBody>
        </p:sp>
        <p:sp>
          <p:nvSpPr>
            <p:cNvPr id="5" name="Text Box 4">
              <a:extLst>
                <a:ext uri="{FF2B5EF4-FFF2-40B4-BE49-F238E27FC236}">
                  <a16:creationId xmlns:a16="http://schemas.microsoft.com/office/drawing/2014/main" id="{DD614F87-B688-4A53-B173-DBE50D4BE036}"/>
                </a:ext>
              </a:extLst>
            </p:cNvPr>
            <p:cNvSpPr txBox="1">
              <a:spLocks noChangeArrowheads="1"/>
            </p:cNvSpPr>
            <p:nvPr/>
          </p:nvSpPr>
          <p:spPr bwMode="auto">
            <a:xfrm>
              <a:off x="1008" y="288"/>
              <a:ext cx="1344"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dirty="0">
                  <a:latin typeface="Calibri" panose="020F0502020204030204" pitchFamily="34" charset="0"/>
                  <a:cs typeface="Calibri" panose="020F0502020204030204" pitchFamily="34" charset="0"/>
                </a:rPr>
                <a:t>Radon gas</a:t>
              </a:r>
            </a:p>
          </p:txBody>
        </p:sp>
        <p:sp>
          <p:nvSpPr>
            <p:cNvPr id="6" name="Text Box 5">
              <a:extLst>
                <a:ext uri="{FF2B5EF4-FFF2-40B4-BE49-F238E27FC236}">
                  <a16:creationId xmlns:a16="http://schemas.microsoft.com/office/drawing/2014/main" id="{30B97AD7-805F-4299-A1B4-994AE45ACE32}"/>
                </a:ext>
              </a:extLst>
            </p:cNvPr>
            <p:cNvSpPr txBox="1">
              <a:spLocks noChangeArrowheads="1"/>
            </p:cNvSpPr>
            <p:nvPr/>
          </p:nvSpPr>
          <p:spPr bwMode="auto">
            <a:xfrm>
              <a:off x="4032" y="288"/>
              <a:ext cx="720"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3.8 d</a:t>
              </a:r>
            </a:p>
          </p:txBody>
        </p:sp>
        <p:sp>
          <p:nvSpPr>
            <p:cNvPr id="7" name="Text Box 6">
              <a:extLst>
                <a:ext uri="{FF2B5EF4-FFF2-40B4-BE49-F238E27FC236}">
                  <a16:creationId xmlns:a16="http://schemas.microsoft.com/office/drawing/2014/main" id="{11ECCFA5-2EB3-4DBF-980C-3861C5D34BB7}"/>
                </a:ext>
              </a:extLst>
            </p:cNvPr>
            <p:cNvSpPr txBox="1">
              <a:spLocks noChangeArrowheads="1"/>
            </p:cNvSpPr>
            <p:nvPr/>
          </p:nvSpPr>
          <p:spPr bwMode="auto">
            <a:xfrm>
              <a:off x="1008" y="960"/>
              <a:ext cx="1533"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1">
                  <a:latin typeface="Calibri" panose="020F0502020204030204" pitchFamily="34" charset="0"/>
                  <a:cs typeface="Calibri" panose="020F0502020204030204" pitchFamily="34" charset="0"/>
                </a:rPr>
                <a:t>Polonium</a:t>
              </a:r>
            </a:p>
          </p:txBody>
        </p:sp>
        <p:sp>
          <p:nvSpPr>
            <p:cNvPr id="8" name="Text Box 7">
              <a:extLst>
                <a:ext uri="{FF2B5EF4-FFF2-40B4-BE49-F238E27FC236}">
                  <a16:creationId xmlns:a16="http://schemas.microsoft.com/office/drawing/2014/main" id="{A7A33517-1A23-4A49-BB6C-21793EA93FA0}"/>
                </a:ext>
              </a:extLst>
            </p:cNvPr>
            <p:cNvSpPr txBox="1">
              <a:spLocks noChangeArrowheads="1"/>
            </p:cNvSpPr>
            <p:nvPr/>
          </p:nvSpPr>
          <p:spPr bwMode="auto">
            <a:xfrm>
              <a:off x="2688" y="960"/>
              <a:ext cx="816"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a:latin typeface="Calibri" panose="020F0502020204030204" pitchFamily="34" charset="0"/>
                  <a:cs typeface="Calibri" panose="020F0502020204030204" pitchFamily="34" charset="0"/>
                </a:rPr>
                <a:t>218</a:t>
              </a:r>
              <a:r>
                <a:rPr lang="en-GB" altLang="en-US" sz="2800">
                  <a:latin typeface="Calibri" panose="020F0502020204030204" pitchFamily="34" charset="0"/>
                  <a:cs typeface="Calibri" panose="020F0502020204030204" pitchFamily="34" charset="0"/>
                </a:rPr>
                <a:t>Po</a:t>
              </a:r>
            </a:p>
          </p:txBody>
        </p:sp>
        <p:sp>
          <p:nvSpPr>
            <p:cNvPr id="9" name="Rectangle 8">
              <a:extLst>
                <a:ext uri="{FF2B5EF4-FFF2-40B4-BE49-F238E27FC236}">
                  <a16:creationId xmlns:a16="http://schemas.microsoft.com/office/drawing/2014/main" id="{B3F96C5F-F623-4212-8DFE-DCE6BAE2C658}"/>
                </a:ext>
              </a:extLst>
            </p:cNvPr>
            <p:cNvSpPr>
              <a:spLocks noChangeArrowheads="1"/>
            </p:cNvSpPr>
            <p:nvPr/>
          </p:nvSpPr>
          <p:spPr bwMode="auto">
            <a:xfrm>
              <a:off x="4032" y="960"/>
              <a:ext cx="624"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3 min</a:t>
              </a:r>
            </a:p>
          </p:txBody>
        </p:sp>
        <p:sp>
          <p:nvSpPr>
            <p:cNvPr id="10" name="Line 9">
              <a:extLst>
                <a:ext uri="{FF2B5EF4-FFF2-40B4-BE49-F238E27FC236}">
                  <a16:creationId xmlns:a16="http://schemas.microsoft.com/office/drawing/2014/main" id="{3A5DB665-D802-4628-BCC8-08BE14116363}"/>
                </a:ext>
              </a:extLst>
            </p:cNvPr>
            <p:cNvSpPr>
              <a:spLocks noChangeShapeType="1"/>
            </p:cNvSpPr>
            <p:nvPr/>
          </p:nvSpPr>
          <p:spPr bwMode="auto">
            <a:xfrm>
              <a:off x="2976" y="651"/>
              <a:ext cx="0" cy="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6C61EF7-78D6-439A-B1EE-2D6D97EAFC64}"/>
                </a:ext>
              </a:extLst>
            </p:cNvPr>
            <p:cNvSpPr>
              <a:spLocks noChangeArrowheads="1"/>
            </p:cNvSpPr>
            <p:nvPr/>
          </p:nvSpPr>
          <p:spPr bwMode="auto">
            <a:xfrm>
              <a:off x="1008" y="1584"/>
              <a:ext cx="1195"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1">
                  <a:latin typeface="Calibri" panose="020F0502020204030204" pitchFamily="34" charset="0"/>
                  <a:cs typeface="Calibri" panose="020F0502020204030204" pitchFamily="34" charset="0"/>
                </a:rPr>
                <a:t>Lead</a:t>
              </a:r>
              <a:endParaRPr lang="en-GB" altLang="en-US" sz="2800">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C645C2A-F295-45F1-9DF8-D02D0D830E54}"/>
                </a:ext>
              </a:extLst>
            </p:cNvPr>
            <p:cNvSpPr>
              <a:spLocks noChangeArrowheads="1"/>
            </p:cNvSpPr>
            <p:nvPr/>
          </p:nvSpPr>
          <p:spPr bwMode="auto">
            <a:xfrm>
              <a:off x="2688" y="1632"/>
              <a:ext cx="816"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dirty="0">
                  <a:latin typeface="Calibri" panose="020F0502020204030204" pitchFamily="34" charset="0"/>
                  <a:cs typeface="Calibri" panose="020F0502020204030204" pitchFamily="34" charset="0"/>
                </a:rPr>
                <a:t>214</a:t>
              </a:r>
              <a:r>
                <a:rPr lang="en-GB" altLang="en-US" sz="2800" dirty="0">
                  <a:latin typeface="Calibri" panose="020F0502020204030204" pitchFamily="34" charset="0"/>
                  <a:cs typeface="Calibri" panose="020F0502020204030204" pitchFamily="34" charset="0"/>
                </a:rPr>
                <a:t>Pb</a:t>
              </a:r>
            </a:p>
          </p:txBody>
        </p:sp>
        <p:sp>
          <p:nvSpPr>
            <p:cNvPr id="13" name="Rectangle 12">
              <a:extLst>
                <a:ext uri="{FF2B5EF4-FFF2-40B4-BE49-F238E27FC236}">
                  <a16:creationId xmlns:a16="http://schemas.microsoft.com/office/drawing/2014/main" id="{7F7C55DA-554F-424E-955E-69662C599C09}"/>
                </a:ext>
              </a:extLst>
            </p:cNvPr>
            <p:cNvSpPr>
              <a:spLocks noChangeArrowheads="1"/>
            </p:cNvSpPr>
            <p:nvPr/>
          </p:nvSpPr>
          <p:spPr bwMode="auto">
            <a:xfrm>
              <a:off x="4032" y="1632"/>
              <a:ext cx="738"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27 min</a:t>
              </a:r>
            </a:p>
          </p:txBody>
        </p:sp>
        <p:sp>
          <p:nvSpPr>
            <p:cNvPr id="14" name="Rectangle 13">
              <a:extLst>
                <a:ext uri="{FF2B5EF4-FFF2-40B4-BE49-F238E27FC236}">
                  <a16:creationId xmlns:a16="http://schemas.microsoft.com/office/drawing/2014/main" id="{1AB82F6F-827A-4E89-B695-D154DF0FDF79}"/>
                </a:ext>
              </a:extLst>
            </p:cNvPr>
            <p:cNvSpPr>
              <a:spLocks noChangeArrowheads="1"/>
            </p:cNvSpPr>
            <p:nvPr/>
          </p:nvSpPr>
          <p:spPr bwMode="auto">
            <a:xfrm>
              <a:off x="1008" y="2208"/>
              <a:ext cx="1195"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1">
                  <a:latin typeface="Calibri" panose="020F0502020204030204" pitchFamily="34" charset="0"/>
                  <a:cs typeface="Calibri" panose="020F0502020204030204" pitchFamily="34" charset="0"/>
                </a:rPr>
                <a:t>Bismuth</a:t>
              </a:r>
            </a:p>
          </p:txBody>
        </p:sp>
        <p:sp>
          <p:nvSpPr>
            <p:cNvPr id="15" name="Rectangle 14">
              <a:extLst>
                <a:ext uri="{FF2B5EF4-FFF2-40B4-BE49-F238E27FC236}">
                  <a16:creationId xmlns:a16="http://schemas.microsoft.com/office/drawing/2014/main" id="{D8E0DD49-5647-4AE2-9B02-32B05C1173DA}"/>
                </a:ext>
              </a:extLst>
            </p:cNvPr>
            <p:cNvSpPr>
              <a:spLocks noChangeArrowheads="1"/>
            </p:cNvSpPr>
            <p:nvPr/>
          </p:nvSpPr>
          <p:spPr bwMode="auto">
            <a:xfrm>
              <a:off x="2688" y="2256"/>
              <a:ext cx="816"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a:latin typeface="Calibri" panose="020F0502020204030204" pitchFamily="34" charset="0"/>
                  <a:cs typeface="Calibri" panose="020F0502020204030204" pitchFamily="34" charset="0"/>
                </a:rPr>
                <a:t>214</a:t>
              </a:r>
              <a:r>
                <a:rPr lang="en-GB" altLang="en-US" sz="2800">
                  <a:latin typeface="Calibri" panose="020F0502020204030204" pitchFamily="34" charset="0"/>
                  <a:cs typeface="Calibri" panose="020F0502020204030204" pitchFamily="34" charset="0"/>
                </a:rPr>
                <a:t>Bi</a:t>
              </a:r>
            </a:p>
          </p:txBody>
        </p:sp>
        <p:sp>
          <p:nvSpPr>
            <p:cNvPr id="16" name="Rectangle 15">
              <a:extLst>
                <a:ext uri="{FF2B5EF4-FFF2-40B4-BE49-F238E27FC236}">
                  <a16:creationId xmlns:a16="http://schemas.microsoft.com/office/drawing/2014/main" id="{84A652DB-2F2C-40EA-BD95-986F5DFE184E}"/>
                </a:ext>
              </a:extLst>
            </p:cNvPr>
            <p:cNvSpPr>
              <a:spLocks noChangeArrowheads="1"/>
            </p:cNvSpPr>
            <p:nvPr/>
          </p:nvSpPr>
          <p:spPr bwMode="auto">
            <a:xfrm>
              <a:off x="4032" y="2256"/>
              <a:ext cx="738"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20 min</a:t>
              </a:r>
            </a:p>
          </p:txBody>
        </p:sp>
        <p:sp>
          <p:nvSpPr>
            <p:cNvPr id="17" name="Rectangle 16">
              <a:extLst>
                <a:ext uri="{FF2B5EF4-FFF2-40B4-BE49-F238E27FC236}">
                  <a16:creationId xmlns:a16="http://schemas.microsoft.com/office/drawing/2014/main" id="{90E3339C-AFE3-43BA-BA71-B02092D68CAD}"/>
                </a:ext>
              </a:extLst>
            </p:cNvPr>
            <p:cNvSpPr>
              <a:spLocks noChangeArrowheads="1"/>
            </p:cNvSpPr>
            <p:nvPr/>
          </p:nvSpPr>
          <p:spPr bwMode="auto">
            <a:xfrm>
              <a:off x="4032" y="2928"/>
              <a:ext cx="721"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160 </a:t>
              </a:r>
              <a:r>
                <a:rPr lang="en-GB" altLang="en-US" sz="2800">
                  <a:latin typeface="Calibri" panose="020F0502020204030204" pitchFamily="34" charset="0"/>
                  <a:cs typeface="Calibri" panose="020F0502020204030204" pitchFamily="34" charset="0"/>
                  <a:sym typeface="Symbol" pitchFamily="18" charset="2"/>
                </a:rPr>
                <a:t>s</a:t>
              </a:r>
              <a:endParaRPr lang="en-GB" altLang="en-US" sz="2800">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C9792D15-5E08-42B4-91F0-1DD369B1371D}"/>
                </a:ext>
              </a:extLst>
            </p:cNvPr>
            <p:cNvSpPr>
              <a:spLocks noChangeArrowheads="1"/>
            </p:cNvSpPr>
            <p:nvPr/>
          </p:nvSpPr>
          <p:spPr bwMode="auto">
            <a:xfrm>
              <a:off x="2688" y="2928"/>
              <a:ext cx="816"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a:latin typeface="Calibri" panose="020F0502020204030204" pitchFamily="34" charset="0"/>
                  <a:cs typeface="Calibri" panose="020F0502020204030204" pitchFamily="34" charset="0"/>
                </a:rPr>
                <a:t>214</a:t>
              </a:r>
              <a:r>
                <a:rPr lang="en-GB" altLang="en-US" sz="2800">
                  <a:latin typeface="Calibri" panose="020F0502020204030204" pitchFamily="34" charset="0"/>
                  <a:cs typeface="Calibri" panose="020F0502020204030204" pitchFamily="34" charset="0"/>
                </a:rPr>
                <a:t>Po</a:t>
              </a:r>
            </a:p>
          </p:txBody>
        </p:sp>
        <p:sp>
          <p:nvSpPr>
            <p:cNvPr id="19" name="Rectangle 18">
              <a:extLst>
                <a:ext uri="{FF2B5EF4-FFF2-40B4-BE49-F238E27FC236}">
                  <a16:creationId xmlns:a16="http://schemas.microsoft.com/office/drawing/2014/main" id="{AEAB6A47-6510-4DB8-97B1-D934DF2E0514}"/>
                </a:ext>
              </a:extLst>
            </p:cNvPr>
            <p:cNvSpPr>
              <a:spLocks noChangeArrowheads="1"/>
            </p:cNvSpPr>
            <p:nvPr/>
          </p:nvSpPr>
          <p:spPr bwMode="auto">
            <a:xfrm>
              <a:off x="2688" y="3600"/>
              <a:ext cx="816"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baseline="30000">
                  <a:latin typeface="Calibri" panose="020F0502020204030204" pitchFamily="34" charset="0"/>
                  <a:cs typeface="Calibri" panose="020F0502020204030204" pitchFamily="34" charset="0"/>
                </a:rPr>
                <a:t>210</a:t>
              </a:r>
              <a:r>
                <a:rPr lang="en-GB" altLang="en-US" sz="2800">
                  <a:latin typeface="Calibri" panose="020F0502020204030204" pitchFamily="34" charset="0"/>
                  <a:cs typeface="Calibri" panose="020F0502020204030204" pitchFamily="34" charset="0"/>
                </a:rPr>
                <a:t>Pb</a:t>
              </a:r>
            </a:p>
          </p:txBody>
        </p:sp>
        <p:sp>
          <p:nvSpPr>
            <p:cNvPr id="20" name="Rectangle 19">
              <a:extLst>
                <a:ext uri="{FF2B5EF4-FFF2-40B4-BE49-F238E27FC236}">
                  <a16:creationId xmlns:a16="http://schemas.microsoft.com/office/drawing/2014/main" id="{DCE9B6D5-32A5-4D57-B03A-D452E6B8BEC1}"/>
                </a:ext>
              </a:extLst>
            </p:cNvPr>
            <p:cNvSpPr>
              <a:spLocks noChangeArrowheads="1"/>
            </p:cNvSpPr>
            <p:nvPr/>
          </p:nvSpPr>
          <p:spPr bwMode="auto">
            <a:xfrm>
              <a:off x="4032" y="3550"/>
              <a:ext cx="492"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2800">
                  <a:latin typeface="Calibri" panose="020F0502020204030204" pitchFamily="34" charset="0"/>
                  <a:cs typeface="Calibri" panose="020F0502020204030204" pitchFamily="34" charset="0"/>
                </a:rPr>
                <a:t>22 y</a:t>
              </a:r>
            </a:p>
          </p:txBody>
        </p:sp>
        <p:sp>
          <p:nvSpPr>
            <p:cNvPr id="21" name="Line 20">
              <a:extLst>
                <a:ext uri="{FF2B5EF4-FFF2-40B4-BE49-F238E27FC236}">
                  <a16:creationId xmlns:a16="http://schemas.microsoft.com/office/drawing/2014/main" id="{93182212-6FD9-47A4-BE2B-80CF000F4F20}"/>
                </a:ext>
              </a:extLst>
            </p:cNvPr>
            <p:cNvSpPr>
              <a:spLocks noChangeShapeType="1"/>
            </p:cNvSpPr>
            <p:nvPr/>
          </p:nvSpPr>
          <p:spPr bwMode="auto">
            <a:xfrm>
              <a:off x="2976" y="1296"/>
              <a:ext cx="0" cy="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22" name="Text Box 21">
              <a:extLst>
                <a:ext uri="{FF2B5EF4-FFF2-40B4-BE49-F238E27FC236}">
                  <a16:creationId xmlns:a16="http://schemas.microsoft.com/office/drawing/2014/main" id="{1DCBA92C-BD88-4B07-A116-7E5780B774D0}"/>
                </a:ext>
              </a:extLst>
            </p:cNvPr>
            <p:cNvSpPr txBox="1">
              <a:spLocks noChangeArrowheads="1"/>
            </p:cNvSpPr>
            <p:nvPr/>
          </p:nvSpPr>
          <p:spPr bwMode="auto">
            <a:xfrm>
              <a:off x="3072" y="1200"/>
              <a:ext cx="336" cy="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3600" b="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itchFamily="18" charset="2"/>
                </a:rPr>
                <a:t></a:t>
              </a:r>
            </a:p>
          </p:txBody>
        </p:sp>
        <p:sp>
          <p:nvSpPr>
            <p:cNvPr id="23" name="Line 22">
              <a:extLst>
                <a:ext uri="{FF2B5EF4-FFF2-40B4-BE49-F238E27FC236}">
                  <a16:creationId xmlns:a16="http://schemas.microsoft.com/office/drawing/2014/main" id="{559D944A-7D42-4539-9FBA-BED22C47595A}"/>
                </a:ext>
              </a:extLst>
            </p:cNvPr>
            <p:cNvSpPr>
              <a:spLocks noChangeShapeType="1"/>
            </p:cNvSpPr>
            <p:nvPr/>
          </p:nvSpPr>
          <p:spPr bwMode="auto">
            <a:xfrm>
              <a:off x="2976" y="3291"/>
              <a:ext cx="0" cy="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24" name="Text Box 23">
              <a:extLst>
                <a:ext uri="{FF2B5EF4-FFF2-40B4-BE49-F238E27FC236}">
                  <a16:creationId xmlns:a16="http://schemas.microsoft.com/office/drawing/2014/main" id="{E12BF8CF-2245-4C0E-BA92-8D2B6B64933F}"/>
                </a:ext>
              </a:extLst>
            </p:cNvPr>
            <p:cNvSpPr txBox="1">
              <a:spLocks noChangeArrowheads="1"/>
            </p:cNvSpPr>
            <p:nvPr/>
          </p:nvSpPr>
          <p:spPr bwMode="auto">
            <a:xfrm>
              <a:off x="3072" y="3216"/>
              <a:ext cx="336" cy="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spcBef>
                  <a:spcPct val="50000"/>
                </a:spcBef>
                <a:buClrTx/>
                <a:buSzTx/>
                <a:buFontTx/>
                <a:buNone/>
              </a:pPr>
              <a:r>
                <a:rPr lang="en-GB" altLang="en-US" sz="3600" b="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Symbol" pitchFamily="18" charset="2"/>
                </a:rPr>
                <a:t></a:t>
              </a:r>
            </a:p>
          </p:txBody>
        </p:sp>
        <p:sp>
          <p:nvSpPr>
            <p:cNvPr id="25" name="Line 24">
              <a:extLst>
                <a:ext uri="{FF2B5EF4-FFF2-40B4-BE49-F238E27FC236}">
                  <a16:creationId xmlns:a16="http://schemas.microsoft.com/office/drawing/2014/main" id="{497B61C3-DE54-4AB9-974B-D662AAD9350D}"/>
                </a:ext>
              </a:extLst>
            </p:cNvPr>
            <p:cNvSpPr>
              <a:spLocks noChangeShapeType="1"/>
            </p:cNvSpPr>
            <p:nvPr/>
          </p:nvSpPr>
          <p:spPr bwMode="auto">
            <a:xfrm>
              <a:off x="2976" y="1968"/>
              <a:ext cx="0" cy="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26" name="Line 25">
              <a:extLst>
                <a:ext uri="{FF2B5EF4-FFF2-40B4-BE49-F238E27FC236}">
                  <a16:creationId xmlns:a16="http://schemas.microsoft.com/office/drawing/2014/main" id="{5101AD89-EB95-4DC6-9929-2A9CA83C81F6}"/>
                </a:ext>
              </a:extLst>
            </p:cNvPr>
            <p:cNvSpPr>
              <a:spLocks noChangeShapeType="1"/>
            </p:cNvSpPr>
            <p:nvPr/>
          </p:nvSpPr>
          <p:spPr bwMode="auto">
            <a:xfrm>
              <a:off x="2976" y="2640"/>
              <a:ext cx="0" cy="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grpSp>
      <p:sp>
        <p:nvSpPr>
          <p:cNvPr id="27" name="TextBox 26">
            <a:extLst>
              <a:ext uri="{FF2B5EF4-FFF2-40B4-BE49-F238E27FC236}">
                <a16:creationId xmlns:a16="http://schemas.microsoft.com/office/drawing/2014/main" id="{B1B34040-98E4-40E8-90FC-527A36C9F2FF}"/>
              </a:ext>
            </a:extLst>
          </p:cNvPr>
          <p:cNvSpPr txBox="1">
            <a:spLocks noChangeArrowheads="1"/>
          </p:cNvSpPr>
          <p:nvPr/>
        </p:nvSpPr>
        <p:spPr bwMode="auto">
          <a:xfrm>
            <a:off x="5710027" y="961726"/>
            <a:ext cx="1552575" cy="461665"/>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lvl1pPr>
              <a:spcBef>
                <a:spcPct val="20000"/>
              </a:spcBef>
              <a:buClr>
                <a:srgbClr val="083763"/>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rgbClr val="083763"/>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rgbClr val="083763"/>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083763"/>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083763"/>
              </a:buClr>
              <a:buSzPct val="65000"/>
              <a:buFont typeface="Wingdings 2" pitchFamily="18" charset="2"/>
              <a:buChar char=""/>
              <a:defRPr sz="2000">
                <a:solidFill>
                  <a:schemeClr val="tx1"/>
                </a:solidFill>
                <a:latin typeface="Constantia" pitchFamily="18" charset="0"/>
              </a:defRPr>
            </a:lvl9pPr>
          </a:lstStyle>
          <a:p>
            <a:pPr algn="ctr" eaLnBrk="1" hangingPunct="1">
              <a:spcBef>
                <a:spcPct val="0"/>
              </a:spcBef>
              <a:buClrTx/>
              <a:buSzTx/>
              <a:buFontTx/>
              <a:buNone/>
            </a:pPr>
            <a:r>
              <a:rPr lang="en-GB" altLang="en-US" sz="2400" b="1" dirty="0">
                <a:solidFill>
                  <a:schemeClr val="bg1"/>
                </a:solidFill>
                <a:latin typeface="Calibri" panose="020F0502020204030204" pitchFamily="34" charset="0"/>
                <a:cs typeface="Calibri" panose="020F0502020204030204" pitchFamily="34" charset="0"/>
              </a:rPr>
              <a:t>Half-life</a:t>
            </a:r>
          </a:p>
        </p:txBody>
      </p:sp>
    </p:spTree>
    <p:extLst>
      <p:ext uri="{BB962C8B-B14F-4D97-AF65-F5344CB8AC3E}">
        <p14:creationId xmlns:p14="http://schemas.microsoft.com/office/powerpoint/2010/main" val="29251173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7ADDCB-DA29-48B8-9E25-02F4734B2BC4}"/>
              </a:ext>
            </a:extLst>
          </p:cNvPr>
          <p:cNvSpPr/>
          <p:nvPr/>
        </p:nvSpPr>
        <p:spPr>
          <a:xfrm>
            <a:off x="0" y="422253"/>
            <a:ext cx="343948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Thoron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D832100A-05EB-42FA-96A6-044DB8F94DB2}"/>
              </a:ext>
            </a:extLst>
          </p:cNvPr>
          <p:cNvSpPr txBox="1">
            <a:spLocks noChangeArrowheads="1"/>
          </p:cNvSpPr>
          <p:nvPr/>
        </p:nvSpPr>
        <p:spPr>
          <a:xfrm>
            <a:off x="142413" y="1821030"/>
            <a:ext cx="8590526" cy="453650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400" dirty="0">
                <a:latin typeface="Calibri" pitchFamily="34" charset="0"/>
                <a:cs typeface="Times New Roman" pitchFamily="18" charset="0"/>
              </a:rPr>
              <a:t>Dose factors:</a:t>
            </a:r>
          </a:p>
          <a:p>
            <a:pPr lvl="1"/>
            <a:r>
              <a:rPr lang="en-ZA" altLang="en-US" sz="2400" dirty="0">
                <a:latin typeface="Calibri" pitchFamily="34" charset="0"/>
                <a:cs typeface="Times New Roman" pitchFamily="18" charset="0"/>
              </a:rPr>
              <a:t>The UNSCEAR value for dose from inhalation of thoron is 40 </a:t>
            </a:r>
            <a:r>
              <a:rPr lang="en-ZA" altLang="en-US" sz="2400" dirty="0" err="1">
                <a:latin typeface="Calibri" pitchFamily="34" charset="0"/>
                <a:cs typeface="Times New Roman" pitchFamily="18" charset="0"/>
              </a:rPr>
              <a:t>nSv</a:t>
            </a:r>
            <a:r>
              <a:rPr lang="en-ZA" altLang="en-US" sz="2400" dirty="0">
                <a:latin typeface="Calibri" pitchFamily="34" charset="0"/>
                <a:cs typeface="Times New Roman" pitchFamily="18" charset="0"/>
              </a:rPr>
              <a:t> per </a:t>
            </a:r>
            <a:r>
              <a:rPr lang="en-ZA" altLang="en-US" sz="2400" dirty="0" err="1">
                <a:latin typeface="Calibri" pitchFamily="34" charset="0"/>
                <a:cs typeface="Times New Roman" pitchFamily="18" charset="0"/>
              </a:rPr>
              <a:t>Bq</a:t>
            </a:r>
            <a:r>
              <a:rPr lang="en-US" altLang="en-US" sz="2400" dirty="0">
                <a:latin typeface="Calibri" pitchFamily="34" charset="0"/>
                <a:cs typeface="Times New Roman" pitchFamily="18" charset="0"/>
              </a:rPr>
              <a:t>·</a:t>
            </a:r>
            <a:r>
              <a:rPr lang="en-US" altLang="en-US" sz="2400" dirty="0" err="1">
                <a:latin typeface="Calibri" pitchFamily="34" charset="0"/>
                <a:cs typeface="Times New Roman" pitchFamily="18" charset="0"/>
              </a:rPr>
              <a:t>h·m</a:t>
            </a:r>
            <a:r>
              <a:rPr lang="en-US" altLang="en-US" sz="2400" baseline="30000" dirty="0">
                <a:latin typeface="Calibri" pitchFamily="34" charset="0"/>
                <a:cs typeface="Times New Roman" pitchFamily="18" charset="0"/>
              </a:rPr>
              <a:t>–3</a:t>
            </a:r>
            <a:r>
              <a:rPr lang="en-US" altLang="en-US" sz="2400" dirty="0">
                <a:latin typeface="Calibri" pitchFamily="34" charset="0"/>
                <a:cs typeface="Times New Roman" pitchFamily="18" charset="0"/>
              </a:rPr>
              <a:t> equilibrium equivalent exposure</a:t>
            </a:r>
          </a:p>
          <a:p>
            <a:pPr lvl="1"/>
            <a:r>
              <a:rPr lang="en-US" altLang="en-US" sz="2400" dirty="0">
                <a:latin typeface="Calibri" pitchFamily="34" charset="0"/>
                <a:cs typeface="Times New Roman" pitchFamily="18" charset="0"/>
              </a:rPr>
              <a:t>Using this value:</a:t>
            </a:r>
            <a:endParaRPr lang="en-ZA" altLang="en-US" sz="2400" dirty="0">
              <a:latin typeface="Calibri" pitchFamily="34" charset="0"/>
              <a:cs typeface="Times New Roman" pitchFamily="18" charset="0"/>
            </a:endParaRPr>
          </a:p>
          <a:p>
            <a:pPr lvl="2"/>
            <a:r>
              <a:rPr lang="en-ZA" altLang="en-US" dirty="0">
                <a:latin typeface="Calibri" pitchFamily="34" charset="0"/>
                <a:cs typeface="Times New Roman" pitchFamily="18" charset="0"/>
              </a:rPr>
              <a:t>A thoron progeny potential alpha energy exposure of 1 </a:t>
            </a:r>
            <a:r>
              <a:rPr lang="en-ZA" altLang="en-US" dirty="0" err="1">
                <a:latin typeface="Calibri" pitchFamily="34" charset="0"/>
                <a:cs typeface="Times New Roman" pitchFamily="18" charset="0"/>
              </a:rPr>
              <a:t>mJ</a:t>
            </a:r>
            <a:r>
              <a:rPr lang="en-US" altLang="en-US" dirty="0">
                <a:latin typeface="Calibri" pitchFamily="34" charset="0"/>
                <a:cs typeface="Times New Roman" pitchFamily="18" charset="0"/>
              </a:rPr>
              <a:t>·</a:t>
            </a:r>
            <a:r>
              <a:rPr lang="en-US" altLang="en-US" dirty="0" err="1">
                <a:latin typeface="Calibri" pitchFamily="34" charset="0"/>
                <a:cs typeface="Times New Roman" pitchFamily="18" charset="0"/>
              </a:rPr>
              <a:t>h·m</a:t>
            </a:r>
            <a:r>
              <a:rPr lang="en-US" altLang="en-US" baseline="30000" dirty="0">
                <a:latin typeface="Calibri" pitchFamily="34" charset="0"/>
                <a:cs typeface="Times New Roman" pitchFamily="18" charset="0"/>
              </a:rPr>
              <a:t>–3</a:t>
            </a:r>
            <a:r>
              <a:rPr lang="en-US" altLang="en-US" dirty="0">
                <a:latin typeface="Calibri" pitchFamily="34" charset="0"/>
                <a:cs typeface="Times New Roman" pitchFamily="18" charset="0"/>
              </a:rPr>
              <a:t> gives a committed effective dose of about 0.5 mSv</a:t>
            </a:r>
          </a:p>
          <a:p>
            <a:pPr lvl="3">
              <a:buFontTx/>
              <a:buNone/>
            </a:pPr>
            <a:r>
              <a:rPr lang="en-US" altLang="en-US" sz="2400" dirty="0">
                <a:latin typeface="Calibri" pitchFamily="34" charset="0"/>
                <a:cs typeface="Times New Roman" pitchFamily="18" charset="0"/>
              </a:rPr>
              <a:t>	(Compared with 1.6 mSv for </a:t>
            </a:r>
            <a:r>
              <a:rPr lang="en-US" altLang="en-US" sz="2400" baseline="30000" dirty="0">
                <a:latin typeface="Calibri" pitchFamily="34" charset="0"/>
                <a:cs typeface="Times New Roman" pitchFamily="18" charset="0"/>
              </a:rPr>
              <a:t>222</a:t>
            </a:r>
            <a:r>
              <a:rPr lang="en-US" altLang="en-US" sz="2400" dirty="0">
                <a:latin typeface="Calibri" pitchFamily="34" charset="0"/>
                <a:cs typeface="Times New Roman" pitchFamily="18" charset="0"/>
              </a:rPr>
              <a:t>Rn progeny) </a:t>
            </a:r>
          </a:p>
        </p:txBody>
      </p:sp>
    </p:spTree>
    <p:extLst>
      <p:ext uri="{BB962C8B-B14F-4D97-AF65-F5344CB8AC3E}">
        <p14:creationId xmlns:p14="http://schemas.microsoft.com/office/powerpoint/2010/main" val="1328886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E6FCD0-697B-4C81-B2D2-3F9071B028DD}"/>
              </a:ext>
            </a:extLst>
          </p:cNvPr>
          <p:cNvSpPr/>
          <p:nvPr/>
        </p:nvSpPr>
        <p:spPr>
          <a:xfrm>
            <a:off x="0" y="422253"/>
            <a:ext cx="3439486" cy="58442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Key messages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04C13FB-C44F-4A79-B9A1-E3C95AB8A98C}"/>
              </a:ext>
            </a:extLst>
          </p:cNvPr>
          <p:cNvSpPr txBox="1">
            <a:spLocks noChangeArrowheads="1"/>
          </p:cNvSpPr>
          <p:nvPr/>
        </p:nvSpPr>
        <p:spPr>
          <a:xfrm>
            <a:off x="320428" y="1986803"/>
            <a:ext cx="8503143" cy="426858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pPr>
            <a:r>
              <a:rPr lang="en-GB" altLang="en-US" sz="2600" dirty="0">
                <a:latin typeface="Calibri" pitchFamily="34" charset="0"/>
              </a:rPr>
              <a:t>Radon is everywhere and concentrations can vary significantly </a:t>
            </a:r>
          </a:p>
          <a:p>
            <a:pPr>
              <a:lnSpc>
                <a:spcPct val="80000"/>
              </a:lnSpc>
            </a:pPr>
            <a:r>
              <a:rPr lang="en-GB" altLang="en-US" sz="2600" dirty="0">
                <a:latin typeface="Calibri" pitchFamily="34" charset="0"/>
              </a:rPr>
              <a:t>Exposure is subject to regulation</a:t>
            </a:r>
          </a:p>
          <a:p>
            <a:pPr>
              <a:lnSpc>
                <a:spcPct val="80000"/>
              </a:lnSpc>
            </a:pPr>
            <a:r>
              <a:rPr lang="en-GB" altLang="en-US" sz="2600" dirty="0">
                <a:latin typeface="Calibri" pitchFamily="34" charset="0"/>
              </a:rPr>
              <a:t>Dose comes from the radon progeny</a:t>
            </a:r>
          </a:p>
          <a:p>
            <a:pPr>
              <a:lnSpc>
                <a:spcPct val="80000"/>
              </a:lnSpc>
            </a:pPr>
            <a:r>
              <a:rPr lang="en-GB" altLang="en-US" sz="2600" dirty="0">
                <a:latin typeface="Calibri" pitchFamily="34" charset="0"/>
              </a:rPr>
              <a:t>Special quantities for concentrations and exposures</a:t>
            </a:r>
          </a:p>
          <a:p>
            <a:pPr>
              <a:lnSpc>
                <a:spcPct val="80000"/>
              </a:lnSpc>
            </a:pPr>
            <a:r>
              <a:rPr lang="en-GB" altLang="en-US" sz="2600" dirty="0">
                <a:latin typeface="Calibri" pitchFamily="34" charset="0"/>
              </a:rPr>
              <a:t>Many measurement methods exist and vary from simple to complex</a:t>
            </a:r>
          </a:p>
          <a:p>
            <a:pPr>
              <a:lnSpc>
                <a:spcPct val="80000"/>
              </a:lnSpc>
            </a:pPr>
            <a:r>
              <a:rPr lang="en-GB" altLang="en-US" sz="2600" dirty="0">
                <a:latin typeface="Calibri" pitchFamily="34" charset="0"/>
              </a:rPr>
              <a:t>Selection depends upon the situation and the possible  concentration</a:t>
            </a:r>
          </a:p>
          <a:p>
            <a:pPr>
              <a:lnSpc>
                <a:spcPct val="80000"/>
              </a:lnSpc>
            </a:pPr>
            <a:endParaRPr lang="en-US" altLang="en-US" sz="2800" dirty="0">
              <a:latin typeface="Calibri" pitchFamily="34" charset="0"/>
            </a:endParaRPr>
          </a:p>
          <a:p>
            <a:pPr>
              <a:lnSpc>
                <a:spcPct val="80000"/>
              </a:lnSpc>
            </a:pPr>
            <a:endParaRPr lang="en-ZA" altLang="en-US" sz="2800" dirty="0">
              <a:latin typeface="Calibri" pitchFamily="34" charset="0"/>
            </a:endParaRPr>
          </a:p>
        </p:txBody>
      </p:sp>
    </p:spTree>
    <p:extLst>
      <p:ext uri="{BB962C8B-B14F-4D97-AF65-F5344CB8AC3E}">
        <p14:creationId xmlns:p14="http://schemas.microsoft.com/office/powerpoint/2010/main" val="3168125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54ABAB-1BB2-428E-856C-DD4D841DAEE8}"/>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Thoron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C56E2C7-C7BB-4D65-9D2B-8AC8C15CF303}"/>
              </a:ext>
            </a:extLst>
          </p:cNvPr>
          <p:cNvSpPr txBox="1">
            <a:spLocks noChangeArrowheads="1"/>
          </p:cNvSpPr>
          <p:nvPr/>
        </p:nvSpPr>
        <p:spPr>
          <a:xfrm>
            <a:off x="318582" y="1568304"/>
            <a:ext cx="8338857" cy="49672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altLang="en-US" sz="2800" b="1" baseline="30000" dirty="0">
                <a:effectLst>
                  <a:outerShdw blurRad="38100" dist="38100" dir="2700000" algn="tl">
                    <a:srgbClr val="000000">
                      <a:alpha val="43137"/>
                    </a:srgbClr>
                  </a:outerShdw>
                </a:effectLst>
                <a:latin typeface="Calibri" pitchFamily="34" charset="0"/>
              </a:rPr>
              <a:t>220</a:t>
            </a:r>
            <a:r>
              <a:rPr lang="en-GB" altLang="en-US" sz="2800" b="1" dirty="0">
                <a:effectLst>
                  <a:outerShdw blurRad="38100" dist="38100" dir="2700000" algn="tl">
                    <a:srgbClr val="000000">
                      <a:alpha val="43137"/>
                    </a:srgbClr>
                  </a:outerShdw>
                </a:effectLst>
                <a:latin typeface="Calibri" pitchFamily="34" charset="0"/>
              </a:rPr>
              <a:t>Rn (thoron)</a:t>
            </a:r>
          </a:p>
          <a:p>
            <a:pPr lvl="1"/>
            <a:r>
              <a:rPr lang="en-GB" altLang="en-US" sz="2000" dirty="0">
                <a:latin typeface="Calibri" pitchFamily="34" charset="0"/>
              </a:rPr>
              <a:t>Part of </a:t>
            </a:r>
            <a:r>
              <a:rPr lang="en-GB" altLang="en-US" sz="2000" baseline="30000" dirty="0">
                <a:latin typeface="Calibri" pitchFamily="34" charset="0"/>
              </a:rPr>
              <a:t>232</a:t>
            </a:r>
            <a:r>
              <a:rPr lang="en-GB" altLang="en-US" sz="2000" dirty="0">
                <a:latin typeface="Calibri" pitchFamily="34" charset="0"/>
              </a:rPr>
              <a:t>Th decay series</a:t>
            </a:r>
          </a:p>
          <a:p>
            <a:pPr lvl="1"/>
            <a:r>
              <a:rPr lang="en-GB" altLang="en-US" sz="2000" baseline="30000" dirty="0">
                <a:latin typeface="Calibri" pitchFamily="34" charset="0"/>
              </a:rPr>
              <a:t>224</a:t>
            </a:r>
            <a:r>
              <a:rPr lang="en-GB" altLang="en-US" sz="2000" dirty="0">
                <a:latin typeface="Calibri" pitchFamily="34" charset="0"/>
              </a:rPr>
              <a:t>Ra as its immediate parent</a:t>
            </a:r>
          </a:p>
          <a:p>
            <a:pPr lvl="1"/>
            <a:r>
              <a:rPr lang="en-GB" altLang="en-US" sz="2000" dirty="0">
                <a:latin typeface="Calibri" pitchFamily="34" charset="0"/>
              </a:rPr>
              <a:t>Gaseous form</a:t>
            </a:r>
          </a:p>
          <a:p>
            <a:pPr lvl="1"/>
            <a:r>
              <a:rPr lang="en-GB" altLang="en-US" sz="2000" dirty="0">
                <a:latin typeface="Calibri" pitchFamily="34" charset="0"/>
              </a:rPr>
              <a:t>Short half-life </a:t>
            </a:r>
            <a:r>
              <a:rPr lang="en-US" altLang="en-US" sz="2000" dirty="0">
                <a:latin typeface="Arial" pitchFamily="34" charset="0"/>
              </a:rPr>
              <a:t>~</a:t>
            </a:r>
            <a:r>
              <a:rPr lang="en-GB" altLang="en-US" sz="2000" dirty="0">
                <a:latin typeface="Calibri" pitchFamily="34" charset="0"/>
              </a:rPr>
              <a:t>56 seconds</a:t>
            </a:r>
          </a:p>
          <a:p>
            <a:pPr lvl="1"/>
            <a:r>
              <a:rPr lang="en-US" altLang="en-US" sz="2000" dirty="0">
                <a:latin typeface="Calibri" pitchFamily="34" charset="0"/>
              </a:rPr>
              <a:t>Rapidly decays into thoron progeny</a:t>
            </a:r>
          </a:p>
          <a:p>
            <a:pPr lvl="1"/>
            <a:r>
              <a:rPr lang="en-US" altLang="en-US" sz="2000" dirty="0">
                <a:latin typeface="Calibri" pitchFamily="34" charset="0"/>
              </a:rPr>
              <a:t>Progeny  have a half-life of up to 10.66 hours</a:t>
            </a:r>
          </a:p>
          <a:p>
            <a:pPr lvl="1"/>
            <a:r>
              <a:rPr lang="en-GB" altLang="en-US" sz="2000" dirty="0">
                <a:latin typeface="Calibri" pitchFamily="34" charset="0"/>
              </a:rPr>
              <a:t>Exposures from progenies </a:t>
            </a:r>
            <a:r>
              <a:rPr lang="en-GB" altLang="en-US" sz="2000" baseline="30000" dirty="0">
                <a:latin typeface="Calibri" pitchFamily="34" charset="0"/>
              </a:rPr>
              <a:t>212</a:t>
            </a:r>
            <a:r>
              <a:rPr lang="en-GB" altLang="en-US" sz="2000" dirty="0">
                <a:latin typeface="Calibri" pitchFamily="34" charset="0"/>
              </a:rPr>
              <a:t>Pb and </a:t>
            </a:r>
            <a:r>
              <a:rPr lang="en-GB" altLang="en-US" sz="2000" baseline="30000" dirty="0">
                <a:latin typeface="Calibri" pitchFamily="34" charset="0"/>
              </a:rPr>
              <a:t>212</a:t>
            </a:r>
            <a:r>
              <a:rPr lang="en-GB" altLang="en-US" sz="2000" dirty="0">
                <a:latin typeface="Calibri" pitchFamily="34" charset="0"/>
              </a:rPr>
              <a:t>Bi </a:t>
            </a:r>
          </a:p>
          <a:p>
            <a:pPr lvl="1"/>
            <a:r>
              <a:rPr lang="en-GB" altLang="en-US" sz="2000" dirty="0">
                <a:latin typeface="Calibri" pitchFamily="34" charset="0"/>
              </a:rPr>
              <a:t>Inhalation exposure is the main concern particularly in thorium processing facilities</a:t>
            </a:r>
          </a:p>
          <a:p>
            <a:pPr lvl="1"/>
            <a:r>
              <a:rPr lang="en-US" altLang="en-US" sz="2000" dirty="0">
                <a:latin typeface="Calibri" pitchFamily="34" charset="0"/>
              </a:rPr>
              <a:t>Only transported over short distances</a:t>
            </a:r>
          </a:p>
          <a:p>
            <a:pPr lvl="1"/>
            <a:r>
              <a:rPr lang="en-US" altLang="en-US" sz="2000" dirty="0">
                <a:latin typeface="Calibri" pitchFamily="34" charset="0"/>
              </a:rPr>
              <a:t>In the absence of thoron gas the progeny concentrations decline slowly</a:t>
            </a:r>
          </a:p>
        </p:txBody>
      </p:sp>
    </p:spTree>
    <p:extLst>
      <p:ext uri="{BB962C8B-B14F-4D97-AF65-F5344CB8AC3E}">
        <p14:creationId xmlns:p14="http://schemas.microsoft.com/office/powerpoint/2010/main" val="2243423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05FBE2E-BF09-4221-B1E5-9A3F135DCBC7}"/>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Exposure of the lung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B4B9369-EA9D-496F-9A74-18909E05E594}"/>
              </a:ext>
            </a:extLst>
          </p:cNvPr>
          <p:cNvSpPr txBox="1">
            <a:spLocks noChangeArrowheads="1"/>
          </p:cNvSpPr>
          <p:nvPr/>
        </p:nvSpPr>
        <p:spPr>
          <a:xfrm>
            <a:off x="403875" y="1318485"/>
            <a:ext cx="8530400" cy="525621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800">
                <a:latin typeface="Calibri" pitchFamily="34" charset="0"/>
              </a:rPr>
              <a:t>Contribution of </a:t>
            </a:r>
            <a:r>
              <a:rPr lang="en-ZA" altLang="en-US" sz="2800" baseline="30000">
                <a:latin typeface="Calibri" pitchFamily="34" charset="0"/>
              </a:rPr>
              <a:t>222</a:t>
            </a:r>
            <a:r>
              <a:rPr lang="en-ZA" altLang="en-US" sz="2800">
                <a:latin typeface="Calibri" pitchFamily="34" charset="0"/>
              </a:rPr>
              <a:t>Rn itself to the lung dose is very small</a:t>
            </a:r>
          </a:p>
          <a:p>
            <a:pPr lvl="1"/>
            <a:r>
              <a:rPr lang="en-ZA" altLang="en-US" sz="2400">
                <a:latin typeface="Calibri" pitchFamily="34" charset="0"/>
              </a:rPr>
              <a:t>Most of the inhaled gas is breathed out again</a:t>
            </a:r>
          </a:p>
          <a:p>
            <a:r>
              <a:rPr lang="en-ZA" altLang="en-US" sz="2800">
                <a:latin typeface="Calibri" pitchFamily="34" charset="0"/>
              </a:rPr>
              <a:t>Short-lived progeny are responsible for about 99% of the dose:</a:t>
            </a:r>
          </a:p>
          <a:p>
            <a:pPr lvl="1"/>
            <a:r>
              <a:rPr lang="en-ZA" altLang="en-US" sz="2400">
                <a:latin typeface="Calibri" pitchFamily="34" charset="0"/>
              </a:rPr>
              <a:t>Atoms attach to condensation nuclei and dust particles in the air that is inhaled</a:t>
            </a:r>
          </a:p>
          <a:p>
            <a:pPr lvl="1"/>
            <a:r>
              <a:rPr lang="en-ZA" altLang="en-US" sz="2400">
                <a:latin typeface="Calibri" pitchFamily="34" charset="0"/>
              </a:rPr>
              <a:t>Unattached progeny also inhaled</a:t>
            </a:r>
          </a:p>
          <a:p>
            <a:pPr lvl="1"/>
            <a:r>
              <a:rPr lang="en-ZA" altLang="en-US" sz="2400">
                <a:latin typeface="Calibri" pitchFamily="34" charset="0"/>
              </a:rPr>
              <a:t>Deposited along the various airways in the bronchial tree</a:t>
            </a:r>
          </a:p>
          <a:p>
            <a:pPr lvl="1"/>
            <a:r>
              <a:rPr lang="en-ZA" altLang="en-US" sz="2400">
                <a:latin typeface="Calibri" pitchFamily="34" charset="0"/>
              </a:rPr>
              <a:t>Most exposure comes from alpha particles</a:t>
            </a:r>
          </a:p>
          <a:p>
            <a:pPr lvl="1"/>
            <a:r>
              <a:rPr lang="en-ZA" altLang="en-US" sz="2400">
                <a:latin typeface="Calibri" pitchFamily="34" charset="0"/>
              </a:rPr>
              <a:t>Contributions from beta and gamma emissions are small in comparison</a:t>
            </a:r>
            <a:endParaRPr lang="en-ZA" altLang="en-US" sz="2400" dirty="0">
              <a:latin typeface="Calibri" pitchFamily="34" charset="0"/>
            </a:endParaRPr>
          </a:p>
        </p:txBody>
      </p:sp>
    </p:spTree>
    <p:extLst>
      <p:ext uri="{BB962C8B-B14F-4D97-AF65-F5344CB8AC3E}">
        <p14:creationId xmlns:p14="http://schemas.microsoft.com/office/powerpoint/2010/main" val="243102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C0A631-F6EB-47D7-AB89-06D592CC5EF4}"/>
              </a:ext>
            </a:extLst>
          </p:cNvPr>
          <p:cNvSpPr/>
          <p:nvPr/>
        </p:nvSpPr>
        <p:spPr>
          <a:xfrm>
            <a:off x="0" y="414649"/>
            <a:ext cx="5142451"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Formation of radon progeny aerosol</a:t>
            </a:r>
            <a:endParaRPr lang="en-GB" sz="2600"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2359B17D-9B21-409C-A4EA-EF86A5591625}"/>
              </a:ext>
            </a:extLst>
          </p:cNvPr>
          <p:cNvGrpSpPr>
            <a:grpSpLocks/>
          </p:cNvGrpSpPr>
          <p:nvPr/>
        </p:nvGrpSpPr>
        <p:grpSpPr bwMode="auto">
          <a:xfrm>
            <a:off x="112655" y="1260446"/>
            <a:ext cx="8710612" cy="5454650"/>
            <a:chOff x="0" y="288"/>
            <a:chExt cx="5487" cy="3744"/>
          </a:xfrm>
        </p:grpSpPr>
        <p:grpSp>
          <p:nvGrpSpPr>
            <p:cNvPr id="4" name="Group 3">
              <a:extLst>
                <a:ext uri="{FF2B5EF4-FFF2-40B4-BE49-F238E27FC236}">
                  <a16:creationId xmlns:a16="http://schemas.microsoft.com/office/drawing/2014/main" id="{277E7283-6D87-44CF-99F6-2D4477651E69}"/>
                </a:ext>
              </a:extLst>
            </p:cNvPr>
            <p:cNvGrpSpPr>
              <a:grpSpLocks/>
            </p:cNvGrpSpPr>
            <p:nvPr/>
          </p:nvGrpSpPr>
          <p:grpSpPr bwMode="auto">
            <a:xfrm>
              <a:off x="0" y="1728"/>
              <a:ext cx="1344" cy="407"/>
              <a:chOff x="0" y="1824"/>
              <a:chExt cx="1344" cy="407"/>
            </a:xfrm>
          </p:grpSpPr>
          <p:sp>
            <p:nvSpPr>
              <p:cNvPr id="30" name="Line 4">
                <a:extLst>
                  <a:ext uri="{FF2B5EF4-FFF2-40B4-BE49-F238E27FC236}">
                    <a16:creationId xmlns:a16="http://schemas.microsoft.com/office/drawing/2014/main" id="{5C89F1F3-5378-465B-BD9F-65B7C79B7629}"/>
                  </a:ext>
                </a:extLst>
              </p:cNvPr>
              <p:cNvSpPr>
                <a:spLocks noChangeShapeType="1"/>
              </p:cNvSpPr>
              <p:nvPr/>
            </p:nvSpPr>
            <p:spPr bwMode="auto">
              <a:xfrm>
                <a:off x="192" y="1824"/>
                <a:ext cx="672" cy="0"/>
              </a:xfrm>
              <a:prstGeom prst="line">
                <a:avLst/>
              </a:prstGeom>
              <a:noFill/>
              <a:ln w="9525">
                <a:solidFill>
                  <a:schemeClr val="tx2"/>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31" name="Text Box 5">
                <a:extLst>
                  <a:ext uri="{FF2B5EF4-FFF2-40B4-BE49-F238E27FC236}">
                    <a16:creationId xmlns:a16="http://schemas.microsoft.com/office/drawing/2014/main" id="{6D0EE034-9881-4CD5-839F-4295695BABFA}"/>
                  </a:ext>
                </a:extLst>
              </p:cNvPr>
              <p:cNvSpPr txBox="1">
                <a:spLocks noChangeArrowheads="1"/>
              </p:cNvSpPr>
              <p:nvPr/>
            </p:nvSpPr>
            <p:spPr bwMode="auto">
              <a:xfrm>
                <a:off x="0" y="1872"/>
                <a:ext cx="1344"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Ventilation</a:t>
                </a:r>
                <a:endParaRPr lang="en-US" altLang="en-US" sz="2800">
                  <a:solidFill>
                    <a:schemeClr val="tx2"/>
                  </a:solidFill>
                  <a:latin typeface="Calibri" panose="020F0502020204030204" pitchFamily="34" charset="0"/>
                  <a:cs typeface="Calibri" panose="020F0502020204030204" pitchFamily="34" charset="0"/>
                </a:endParaRPr>
              </a:p>
            </p:txBody>
          </p:sp>
        </p:grpSp>
        <p:sp>
          <p:nvSpPr>
            <p:cNvPr id="5" name="Line 6">
              <a:extLst>
                <a:ext uri="{FF2B5EF4-FFF2-40B4-BE49-F238E27FC236}">
                  <a16:creationId xmlns:a16="http://schemas.microsoft.com/office/drawing/2014/main" id="{AC86D63A-155F-4E76-9EC7-E75EC5E59F0B}"/>
                </a:ext>
              </a:extLst>
            </p:cNvPr>
            <p:cNvSpPr>
              <a:spLocks noChangeShapeType="1"/>
            </p:cNvSpPr>
            <p:nvPr/>
          </p:nvSpPr>
          <p:spPr bwMode="auto">
            <a:xfrm flipV="1">
              <a:off x="2160" y="3600"/>
              <a:ext cx="0" cy="432"/>
            </a:xfrm>
            <a:prstGeom prst="line">
              <a:avLst/>
            </a:prstGeom>
            <a:noFill/>
            <a:ln w="9525">
              <a:solidFill>
                <a:schemeClr val="tx2"/>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6" name="Line 7">
              <a:extLst>
                <a:ext uri="{FF2B5EF4-FFF2-40B4-BE49-F238E27FC236}">
                  <a16:creationId xmlns:a16="http://schemas.microsoft.com/office/drawing/2014/main" id="{59342412-63AA-4C06-BF74-86A12A2687B6}"/>
                </a:ext>
              </a:extLst>
            </p:cNvPr>
            <p:cNvSpPr>
              <a:spLocks noChangeShapeType="1"/>
            </p:cNvSpPr>
            <p:nvPr/>
          </p:nvSpPr>
          <p:spPr bwMode="auto">
            <a:xfrm flipV="1">
              <a:off x="3744" y="3600"/>
              <a:ext cx="0" cy="432"/>
            </a:xfrm>
            <a:prstGeom prst="line">
              <a:avLst/>
            </a:prstGeom>
            <a:noFill/>
            <a:ln w="9525">
              <a:solidFill>
                <a:schemeClr val="tx2"/>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7" name="Text Box 8">
              <a:extLst>
                <a:ext uri="{FF2B5EF4-FFF2-40B4-BE49-F238E27FC236}">
                  <a16:creationId xmlns:a16="http://schemas.microsoft.com/office/drawing/2014/main" id="{B65C28B3-B2E4-49CF-A4B0-3DE5A7C94E4C}"/>
                </a:ext>
              </a:extLst>
            </p:cNvPr>
            <p:cNvSpPr txBox="1">
              <a:spLocks noChangeArrowheads="1"/>
            </p:cNvSpPr>
            <p:nvPr/>
          </p:nvSpPr>
          <p:spPr bwMode="auto">
            <a:xfrm>
              <a:off x="2352" y="3600"/>
              <a:ext cx="1536"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Radon</a:t>
              </a:r>
              <a:r>
                <a:rPr lang="en-US" altLang="en-US" sz="2000">
                  <a:solidFill>
                    <a:schemeClr val="accent1"/>
                  </a:solidFill>
                  <a:latin typeface="Calibri" panose="020F0502020204030204" pitchFamily="34" charset="0"/>
                  <a:cs typeface="Calibri" panose="020F0502020204030204" pitchFamily="34" charset="0"/>
                </a:rPr>
                <a:t> </a:t>
              </a:r>
              <a:r>
                <a:rPr lang="en-US" altLang="en-US" sz="2800">
                  <a:solidFill>
                    <a:schemeClr val="accent1"/>
                  </a:solidFill>
                  <a:latin typeface="Calibri" panose="020F0502020204030204" pitchFamily="34" charset="0"/>
                  <a:cs typeface="Calibri" panose="020F0502020204030204" pitchFamily="34" charset="0"/>
                </a:rPr>
                <a:t>gas</a:t>
              </a:r>
              <a:endParaRPr lang="en-US" altLang="en-US" sz="2800">
                <a:solidFill>
                  <a:schemeClr val="tx2"/>
                </a:solidFill>
                <a:latin typeface="Calibri" panose="020F0502020204030204" pitchFamily="34" charset="0"/>
                <a:cs typeface="Calibri" panose="020F0502020204030204" pitchFamily="34" charset="0"/>
              </a:endParaRPr>
            </a:p>
          </p:txBody>
        </p:sp>
        <p:sp>
          <p:nvSpPr>
            <p:cNvPr id="8" name="Oval 7">
              <a:extLst>
                <a:ext uri="{FF2B5EF4-FFF2-40B4-BE49-F238E27FC236}">
                  <a16:creationId xmlns:a16="http://schemas.microsoft.com/office/drawing/2014/main" id="{0E122EAC-21A1-44AC-A4C5-3A208BCBDD00}"/>
                </a:ext>
              </a:extLst>
            </p:cNvPr>
            <p:cNvSpPr>
              <a:spLocks noChangeArrowheads="1"/>
            </p:cNvSpPr>
            <p:nvPr/>
          </p:nvSpPr>
          <p:spPr bwMode="auto">
            <a:xfrm>
              <a:off x="2767" y="3072"/>
              <a:ext cx="228" cy="227"/>
            </a:xfrm>
            <a:prstGeom prst="ellipse">
              <a:avLst/>
            </a:prstGeom>
            <a:solidFill>
              <a:schemeClr val="hlink"/>
            </a:solidFill>
            <a:ln w="9525">
              <a:solidFill>
                <a:schemeClr val="hlink"/>
              </a:solidFill>
              <a:round/>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9" name="Line 10">
              <a:extLst>
                <a:ext uri="{FF2B5EF4-FFF2-40B4-BE49-F238E27FC236}">
                  <a16:creationId xmlns:a16="http://schemas.microsoft.com/office/drawing/2014/main" id="{911BB762-A474-436C-9A31-EEAC71ADA430}"/>
                </a:ext>
              </a:extLst>
            </p:cNvPr>
            <p:cNvSpPr>
              <a:spLocks noChangeShapeType="1"/>
            </p:cNvSpPr>
            <p:nvPr/>
          </p:nvSpPr>
          <p:spPr bwMode="auto">
            <a:xfrm flipV="1">
              <a:off x="2880" y="2640"/>
              <a:ext cx="0" cy="336"/>
            </a:xfrm>
            <a:prstGeom prst="line">
              <a:avLst/>
            </a:prstGeom>
            <a:noFill/>
            <a:ln w="9525">
              <a:solidFill>
                <a:schemeClr val="accent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10" name="Text Box 11">
              <a:extLst>
                <a:ext uri="{FF2B5EF4-FFF2-40B4-BE49-F238E27FC236}">
                  <a16:creationId xmlns:a16="http://schemas.microsoft.com/office/drawing/2014/main" id="{86E575A9-34E8-4BF9-9A22-0D345E2A3C4F}"/>
                </a:ext>
              </a:extLst>
            </p:cNvPr>
            <p:cNvSpPr txBox="1">
              <a:spLocks noChangeArrowheads="1"/>
            </p:cNvSpPr>
            <p:nvPr/>
          </p:nvSpPr>
          <p:spPr bwMode="auto">
            <a:xfrm>
              <a:off x="816" y="2972"/>
              <a:ext cx="1536"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Radon gas</a:t>
              </a:r>
              <a:endParaRPr lang="en-US" altLang="en-US" sz="2000">
                <a:solidFill>
                  <a:schemeClr val="tx2"/>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8AE1B4C0-FF2E-471C-8D71-A07AB8B46606}"/>
                </a:ext>
              </a:extLst>
            </p:cNvPr>
            <p:cNvGrpSpPr>
              <a:grpSpLocks/>
            </p:cNvGrpSpPr>
            <p:nvPr/>
          </p:nvGrpSpPr>
          <p:grpSpPr bwMode="auto">
            <a:xfrm>
              <a:off x="816" y="2208"/>
              <a:ext cx="2195" cy="359"/>
              <a:chOff x="816" y="2328"/>
              <a:chExt cx="2195" cy="359"/>
            </a:xfrm>
          </p:grpSpPr>
          <p:sp>
            <p:nvSpPr>
              <p:cNvPr id="28" name="Oval 13">
                <a:extLst>
                  <a:ext uri="{FF2B5EF4-FFF2-40B4-BE49-F238E27FC236}">
                    <a16:creationId xmlns:a16="http://schemas.microsoft.com/office/drawing/2014/main" id="{91965165-EAA1-4822-81BD-85E8AC293D70}"/>
                  </a:ext>
                </a:extLst>
              </p:cNvPr>
              <p:cNvSpPr>
                <a:spLocks noChangeArrowheads="1"/>
              </p:cNvSpPr>
              <p:nvPr/>
            </p:nvSpPr>
            <p:spPr bwMode="auto">
              <a:xfrm>
                <a:off x="2784" y="2378"/>
                <a:ext cx="227" cy="227"/>
              </a:xfrm>
              <a:prstGeom prst="ellipse">
                <a:avLst/>
              </a:prstGeom>
              <a:solidFill>
                <a:schemeClr val="tx1"/>
              </a:solidFill>
              <a:ln w="9525">
                <a:solidFill>
                  <a:schemeClr val="tx2"/>
                </a:solidFill>
                <a:round/>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29" name="Text Box 14">
                <a:extLst>
                  <a:ext uri="{FF2B5EF4-FFF2-40B4-BE49-F238E27FC236}">
                    <a16:creationId xmlns:a16="http://schemas.microsoft.com/office/drawing/2014/main" id="{5A2B2B3E-BB03-4C27-9ACC-A630377F87A4}"/>
                  </a:ext>
                </a:extLst>
              </p:cNvPr>
              <p:cNvSpPr txBox="1">
                <a:spLocks noChangeArrowheads="1"/>
              </p:cNvSpPr>
              <p:nvPr/>
            </p:nvSpPr>
            <p:spPr bwMode="auto">
              <a:xfrm>
                <a:off x="816" y="2328"/>
                <a:ext cx="19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Radon progeny</a:t>
                </a:r>
                <a:endParaRPr lang="en-US" altLang="en-US" sz="2000">
                  <a:solidFill>
                    <a:schemeClr val="tx2"/>
                  </a:solidFill>
                  <a:latin typeface="Calibri" panose="020F0502020204030204" pitchFamily="34" charset="0"/>
                  <a:cs typeface="Calibri" panose="020F0502020204030204" pitchFamily="34" charset="0"/>
                </a:endParaRPr>
              </a:p>
            </p:txBody>
          </p:sp>
        </p:grpSp>
        <p:sp>
          <p:nvSpPr>
            <p:cNvPr id="12" name="Line 15">
              <a:extLst>
                <a:ext uri="{FF2B5EF4-FFF2-40B4-BE49-F238E27FC236}">
                  <a16:creationId xmlns:a16="http://schemas.microsoft.com/office/drawing/2014/main" id="{87B1233F-A707-4CEE-A545-65C2893D2085}"/>
                </a:ext>
              </a:extLst>
            </p:cNvPr>
            <p:cNvSpPr>
              <a:spLocks noChangeShapeType="1"/>
            </p:cNvSpPr>
            <p:nvPr/>
          </p:nvSpPr>
          <p:spPr bwMode="auto">
            <a:xfrm flipV="1">
              <a:off x="2880" y="1392"/>
              <a:ext cx="0" cy="528"/>
            </a:xfrm>
            <a:prstGeom prst="line">
              <a:avLst/>
            </a:prstGeom>
            <a:noFill/>
            <a:ln w="9525">
              <a:solidFill>
                <a:schemeClr val="accent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13" name="Text Box 16">
              <a:extLst>
                <a:ext uri="{FF2B5EF4-FFF2-40B4-BE49-F238E27FC236}">
                  <a16:creationId xmlns:a16="http://schemas.microsoft.com/office/drawing/2014/main" id="{377F9DD2-3AE3-46B1-BDC4-F707BF7DC5C4}"/>
                </a:ext>
              </a:extLst>
            </p:cNvPr>
            <p:cNvSpPr txBox="1">
              <a:spLocks noChangeArrowheads="1"/>
            </p:cNvSpPr>
            <p:nvPr/>
          </p:nvSpPr>
          <p:spPr bwMode="auto">
            <a:xfrm>
              <a:off x="816" y="624"/>
              <a:ext cx="1440" cy="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Aerosol</a:t>
              </a:r>
              <a:r>
                <a:rPr lang="en-US" altLang="en-US" sz="2000">
                  <a:solidFill>
                    <a:schemeClr val="tx2"/>
                  </a:solidFill>
                  <a:latin typeface="Calibri" panose="020F0502020204030204" pitchFamily="34" charset="0"/>
                  <a:cs typeface="Calibri" panose="020F0502020204030204" pitchFamily="34" charset="0"/>
                </a:rPr>
                <a:t> </a:t>
              </a:r>
              <a:r>
                <a:rPr lang="en-US" altLang="en-US" sz="2800">
                  <a:solidFill>
                    <a:schemeClr val="accent1"/>
                  </a:solidFill>
                  <a:latin typeface="Calibri" panose="020F0502020204030204" pitchFamily="34" charset="0"/>
                  <a:cs typeface="Calibri" panose="020F0502020204030204" pitchFamily="34" charset="0"/>
                </a:rPr>
                <a:t>particle</a:t>
              </a:r>
              <a:endParaRPr lang="en-US" altLang="en-US" sz="2000">
                <a:solidFill>
                  <a:schemeClr val="tx2"/>
                </a:solidFill>
                <a:latin typeface="Calibri" panose="020F0502020204030204" pitchFamily="34" charset="0"/>
                <a:cs typeface="Calibri" panose="020F0502020204030204" pitchFamily="34" charset="0"/>
              </a:endParaRPr>
            </a:p>
          </p:txBody>
        </p:sp>
        <p:grpSp>
          <p:nvGrpSpPr>
            <p:cNvPr id="14" name="Group 17">
              <a:extLst>
                <a:ext uri="{FF2B5EF4-FFF2-40B4-BE49-F238E27FC236}">
                  <a16:creationId xmlns:a16="http://schemas.microsoft.com/office/drawing/2014/main" id="{4762A1EF-E893-4A77-981C-90B44E68CA93}"/>
                </a:ext>
              </a:extLst>
            </p:cNvPr>
            <p:cNvGrpSpPr>
              <a:grpSpLocks/>
            </p:cNvGrpSpPr>
            <p:nvPr/>
          </p:nvGrpSpPr>
          <p:grpSpPr bwMode="auto">
            <a:xfrm>
              <a:off x="3600" y="624"/>
              <a:ext cx="1280" cy="359"/>
              <a:chOff x="3600" y="624"/>
              <a:chExt cx="1280" cy="359"/>
            </a:xfrm>
          </p:grpSpPr>
          <p:sp>
            <p:nvSpPr>
              <p:cNvPr id="26" name="Line 18">
                <a:extLst>
                  <a:ext uri="{FF2B5EF4-FFF2-40B4-BE49-F238E27FC236}">
                    <a16:creationId xmlns:a16="http://schemas.microsoft.com/office/drawing/2014/main" id="{43E042E8-EFBF-4AFB-995B-6F60FDA9CD81}"/>
                  </a:ext>
                </a:extLst>
              </p:cNvPr>
              <p:cNvSpPr>
                <a:spLocks noChangeShapeType="1"/>
              </p:cNvSpPr>
              <p:nvPr/>
            </p:nvSpPr>
            <p:spPr bwMode="auto">
              <a:xfrm>
                <a:off x="3696" y="960"/>
                <a:ext cx="1024" cy="0"/>
              </a:xfrm>
              <a:prstGeom prst="line">
                <a:avLst/>
              </a:prstGeom>
              <a:noFill/>
              <a:ln w="9525">
                <a:solidFill>
                  <a:schemeClr val="tx2"/>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27" name="Text Box 19">
                <a:extLst>
                  <a:ext uri="{FF2B5EF4-FFF2-40B4-BE49-F238E27FC236}">
                    <a16:creationId xmlns:a16="http://schemas.microsoft.com/office/drawing/2014/main" id="{2DE6EA69-A16E-47F6-9063-990C3AB05976}"/>
                  </a:ext>
                </a:extLst>
              </p:cNvPr>
              <p:cNvSpPr txBox="1">
                <a:spLocks noChangeArrowheads="1"/>
              </p:cNvSpPr>
              <p:nvPr/>
            </p:nvSpPr>
            <p:spPr bwMode="auto">
              <a:xfrm>
                <a:off x="3600" y="624"/>
                <a:ext cx="1280"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deposition</a:t>
                </a:r>
                <a:endParaRPr lang="en-US" altLang="en-US" sz="2000">
                  <a:solidFill>
                    <a:schemeClr val="accent1"/>
                  </a:solidFill>
                  <a:latin typeface="Calibri" panose="020F0502020204030204" pitchFamily="34" charset="0"/>
                  <a:cs typeface="Calibri" panose="020F0502020204030204" pitchFamily="34" charset="0"/>
                </a:endParaRPr>
              </a:p>
            </p:txBody>
          </p:sp>
        </p:grpSp>
        <p:sp>
          <p:nvSpPr>
            <p:cNvPr id="15" name="Rectangle 20">
              <a:extLst>
                <a:ext uri="{FF2B5EF4-FFF2-40B4-BE49-F238E27FC236}">
                  <a16:creationId xmlns:a16="http://schemas.microsoft.com/office/drawing/2014/main" id="{07C6974E-ADA0-4641-B11B-70338B0A8C6F}"/>
                </a:ext>
              </a:extLst>
            </p:cNvPr>
            <p:cNvSpPr>
              <a:spLocks noChangeArrowheads="1"/>
            </p:cNvSpPr>
            <p:nvPr/>
          </p:nvSpPr>
          <p:spPr bwMode="auto">
            <a:xfrm>
              <a:off x="273" y="288"/>
              <a:ext cx="5214" cy="96"/>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16" name="Rectangle 21">
              <a:extLst>
                <a:ext uri="{FF2B5EF4-FFF2-40B4-BE49-F238E27FC236}">
                  <a16:creationId xmlns:a16="http://schemas.microsoft.com/office/drawing/2014/main" id="{AE6FAD29-DE49-4F1C-986E-73B3072952BA}"/>
                </a:ext>
              </a:extLst>
            </p:cNvPr>
            <p:cNvSpPr>
              <a:spLocks noChangeArrowheads="1"/>
            </p:cNvSpPr>
            <p:nvPr/>
          </p:nvSpPr>
          <p:spPr bwMode="auto">
            <a:xfrm>
              <a:off x="273" y="384"/>
              <a:ext cx="96" cy="119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17" name="Rectangle 22">
              <a:extLst>
                <a:ext uri="{FF2B5EF4-FFF2-40B4-BE49-F238E27FC236}">
                  <a16:creationId xmlns:a16="http://schemas.microsoft.com/office/drawing/2014/main" id="{33D3DD18-4B17-46EB-82FD-F4F6DB521E66}"/>
                </a:ext>
              </a:extLst>
            </p:cNvPr>
            <p:cNvSpPr>
              <a:spLocks noChangeArrowheads="1"/>
            </p:cNvSpPr>
            <p:nvPr/>
          </p:nvSpPr>
          <p:spPr bwMode="auto">
            <a:xfrm>
              <a:off x="273" y="2256"/>
              <a:ext cx="96" cy="119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18" name="Rectangle 23">
              <a:extLst>
                <a:ext uri="{FF2B5EF4-FFF2-40B4-BE49-F238E27FC236}">
                  <a16:creationId xmlns:a16="http://schemas.microsoft.com/office/drawing/2014/main" id="{51F1AC06-7BA7-4707-A2A0-B280CC477E08}"/>
                </a:ext>
              </a:extLst>
            </p:cNvPr>
            <p:cNvSpPr>
              <a:spLocks noChangeArrowheads="1"/>
            </p:cNvSpPr>
            <p:nvPr/>
          </p:nvSpPr>
          <p:spPr bwMode="auto">
            <a:xfrm>
              <a:off x="5391" y="384"/>
              <a:ext cx="96" cy="306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19" name="Rectangle 24">
              <a:extLst>
                <a:ext uri="{FF2B5EF4-FFF2-40B4-BE49-F238E27FC236}">
                  <a16:creationId xmlns:a16="http://schemas.microsoft.com/office/drawing/2014/main" id="{6D6D2E50-EF75-4EA2-8A11-C27DD75CD372}"/>
                </a:ext>
              </a:extLst>
            </p:cNvPr>
            <p:cNvSpPr>
              <a:spLocks noChangeArrowheads="1"/>
            </p:cNvSpPr>
            <p:nvPr/>
          </p:nvSpPr>
          <p:spPr bwMode="auto">
            <a:xfrm>
              <a:off x="273" y="3456"/>
              <a:ext cx="5214" cy="96"/>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grpSp>
          <p:nvGrpSpPr>
            <p:cNvPr id="20" name="Group 25">
              <a:extLst>
                <a:ext uri="{FF2B5EF4-FFF2-40B4-BE49-F238E27FC236}">
                  <a16:creationId xmlns:a16="http://schemas.microsoft.com/office/drawing/2014/main" id="{7B0C3DD1-2584-48F5-B5C0-F3E856C5488A}"/>
                </a:ext>
              </a:extLst>
            </p:cNvPr>
            <p:cNvGrpSpPr>
              <a:grpSpLocks/>
            </p:cNvGrpSpPr>
            <p:nvPr/>
          </p:nvGrpSpPr>
          <p:grpSpPr bwMode="auto">
            <a:xfrm>
              <a:off x="2400" y="480"/>
              <a:ext cx="889" cy="786"/>
              <a:chOff x="2416" y="593"/>
              <a:chExt cx="889" cy="786"/>
            </a:xfrm>
          </p:grpSpPr>
          <p:sp>
            <p:nvSpPr>
              <p:cNvPr id="24" name="Oval 26">
                <a:extLst>
                  <a:ext uri="{FF2B5EF4-FFF2-40B4-BE49-F238E27FC236}">
                    <a16:creationId xmlns:a16="http://schemas.microsoft.com/office/drawing/2014/main" id="{B6F001BD-85C8-4D17-A0AF-773048F052F1}"/>
                  </a:ext>
                </a:extLst>
              </p:cNvPr>
              <p:cNvSpPr>
                <a:spLocks noChangeArrowheads="1"/>
              </p:cNvSpPr>
              <p:nvPr/>
            </p:nvSpPr>
            <p:spPr bwMode="auto">
              <a:xfrm>
                <a:off x="2767" y="1152"/>
                <a:ext cx="227" cy="227"/>
              </a:xfrm>
              <a:prstGeom prst="ellipse">
                <a:avLst/>
              </a:prstGeom>
              <a:solidFill>
                <a:schemeClr val="tx1"/>
              </a:solidFill>
              <a:ln w="9525">
                <a:solidFill>
                  <a:schemeClr val="tx2"/>
                </a:solidFill>
                <a:round/>
                <a:headEnd/>
                <a:tailEnd/>
              </a:ln>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endParaRPr lang="en-US" altLang="en-US">
                  <a:latin typeface="Calibri" panose="020F0502020204030204" pitchFamily="34" charset="0"/>
                  <a:cs typeface="Calibri" panose="020F0502020204030204" pitchFamily="34" charset="0"/>
                </a:endParaRPr>
              </a:p>
            </p:txBody>
          </p:sp>
          <p:sp>
            <p:nvSpPr>
              <p:cNvPr id="25" name="Freeform 27">
                <a:extLst>
                  <a:ext uri="{FF2B5EF4-FFF2-40B4-BE49-F238E27FC236}">
                    <a16:creationId xmlns:a16="http://schemas.microsoft.com/office/drawing/2014/main" id="{6A80BB4D-0D84-49D6-A4DC-830299345591}"/>
                  </a:ext>
                </a:extLst>
              </p:cNvPr>
              <p:cNvSpPr>
                <a:spLocks/>
              </p:cNvSpPr>
              <p:nvPr/>
            </p:nvSpPr>
            <p:spPr bwMode="auto">
              <a:xfrm>
                <a:off x="2416" y="593"/>
                <a:ext cx="889" cy="623"/>
              </a:xfrm>
              <a:custGeom>
                <a:avLst/>
                <a:gdLst>
                  <a:gd name="T0" fmla="*/ 384 w 808"/>
                  <a:gd name="T1" fmla="*/ 905 h 567"/>
                  <a:gd name="T2" fmla="*/ 1164 w 808"/>
                  <a:gd name="T3" fmla="*/ 351 h 567"/>
                  <a:gd name="T4" fmla="*/ 2962 w 808"/>
                  <a:gd name="T5" fmla="*/ 550 h 567"/>
                  <a:gd name="T6" fmla="*/ 5103 w 808"/>
                  <a:gd name="T7" fmla="*/ 905 h 567"/>
                  <a:gd name="T8" fmla="*/ 7188 w 808"/>
                  <a:gd name="T9" fmla="*/ 821 h 567"/>
                  <a:gd name="T10" fmla="*/ 8353 w 808"/>
                  <a:gd name="T11" fmla="*/ 994 h 567"/>
                  <a:gd name="T12" fmla="*/ 8912 w 808"/>
                  <a:gd name="T13" fmla="*/ 1091 h 567"/>
                  <a:gd name="T14" fmla="*/ 9695 w 808"/>
                  <a:gd name="T15" fmla="*/ 2315 h 567"/>
                  <a:gd name="T16" fmla="*/ 9110 w 808"/>
                  <a:gd name="T17" fmla="*/ 3706 h 567"/>
                  <a:gd name="T18" fmla="*/ 8064 w 808"/>
                  <a:gd name="T19" fmla="*/ 5461 h 567"/>
                  <a:gd name="T20" fmla="*/ 7398 w 808"/>
                  <a:gd name="T21" fmla="*/ 5640 h 567"/>
                  <a:gd name="T22" fmla="*/ 4597 w 808"/>
                  <a:gd name="T23" fmla="*/ 6108 h 567"/>
                  <a:gd name="T24" fmla="*/ 3451 w 808"/>
                  <a:gd name="T25" fmla="*/ 6573 h 567"/>
                  <a:gd name="T26" fmla="*/ 2499 w 808"/>
                  <a:gd name="T27" fmla="*/ 5830 h 567"/>
                  <a:gd name="T28" fmla="*/ 1911 w 808"/>
                  <a:gd name="T29" fmla="*/ 5461 h 567"/>
                  <a:gd name="T30" fmla="*/ 678 w 808"/>
                  <a:gd name="T31" fmla="*/ 5074 h 567"/>
                  <a:gd name="T32" fmla="*/ 0 w 808"/>
                  <a:gd name="T33" fmla="*/ 4252 h 567"/>
                  <a:gd name="T34" fmla="*/ 288 w 808"/>
                  <a:gd name="T35" fmla="*/ 3317 h 567"/>
                  <a:gd name="T36" fmla="*/ 384 w 808"/>
                  <a:gd name="T37" fmla="*/ 3046 h 567"/>
                  <a:gd name="T38" fmla="*/ 384 w 808"/>
                  <a:gd name="T39" fmla="*/ 905 h 5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08"/>
                  <a:gd name="T61" fmla="*/ 0 h 567"/>
                  <a:gd name="T62" fmla="*/ 808 w 808"/>
                  <a:gd name="T63" fmla="*/ 567 h 5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08" h="567">
                    <a:moveTo>
                      <a:pt x="32" y="79"/>
                    </a:moveTo>
                    <a:cubicBezTo>
                      <a:pt x="53" y="63"/>
                      <a:pt x="75" y="47"/>
                      <a:pt x="96" y="31"/>
                    </a:cubicBezTo>
                    <a:cubicBezTo>
                      <a:pt x="137" y="0"/>
                      <a:pt x="248" y="47"/>
                      <a:pt x="248" y="47"/>
                    </a:cubicBezTo>
                    <a:cubicBezTo>
                      <a:pt x="306" y="66"/>
                      <a:pt x="363" y="69"/>
                      <a:pt x="424" y="79"/>
                    </a:cubicBezTo>
                    <a:cubicBezTo>
                      <a:pt x="483" y="76"/>
                      <a:pt x="541" y="69"/>
                      <a:pt x="600" y="71"/>
                    </a:cubicBezTo>
                    <a:cubicBezTo>
                      <a:pt x="632" y="72"/>
                      <a:pt x="664" y="82"/>
                      <a:pt x="696" y="87"/>
                    </a:cubicBezTo>
                    <a:cubicBezTo>
                      <a:pt x="712" y="90"/>
                      <a:pt x="744" y="95"/>
                      <a:pt x="744" y="95"/>
                    </a:cubicBezTo>
                    <a:cubicBezTo>
                      <a:pt x="785" y="123"/>
                      <a:pt x="787" y="157"/>
                      <a:pt x="808" y="199"/>
                    </a:cubicBezTo>
                    <a:cubicBezTo>
                      <a:pt x="800" y="255"/>
                      <a:pt x="793" y="275"/>
                      <a:pt x="760" y="319"/>
                    </a:cubicBezTo>
                    <a:cubicBezTo>
                      <a:pt x="743" y="371"/>
                      <a:pt x="720" y="439"/>
                      <a:pt x="672" y="471"/>
                    </a:cubicBezTo>
                    <a:cubicBezTo>
                      <a:pt x="665" y="476"/>
                      <a:pt x="621" y="486"/>
                      <a:pt x="616" y="487"/>
                    </a:cubicBezTo>
                    <a:cubicBezTo>
                      <a:pt x="532" y="512"/>
                      <a:pt x="474" y="516"/>
                      <a:pt x="384" y="527"/>
                    </a:cubicBezTo>
                    <a:cubicBezTo>
                      <a:pt x="349" y="539"/>
                      <a:pt x="322" y="556"/>
                      <a:pt x="288" y="567"/>
                    </a:cubicBezTo>
                    <a:cubicBezTo>
                      <a:pt x="259" y="548"/>
                      <a:pt x="237" y="523"/>
                      <a:pt x="208" y="503"/>
                    </a:cubicBezTo>
                    <a:cubicBezTo>
                      <a:pt x="192" y="492"/>
                      <a:pt x="160" y="471"/>
                      <a:pt x="160" y="471"/>
                    </a:cubicBezTo>
                    <a:cubicBezTo>
                      <a:pt x="140" y="411"/>
                      <a:pt x="167" y="469"/>
                      <a:pt x="56" y="439"/>
                    </a:cubicBezTo>
                    <a:cubicBezTo>
                      <a:pt x="27" y="431"/>
                      <a:pt x="0" y="367"/>
                      <a:pt x="0" y="367"/>
                    </a:cubicBezTo>
                    <a:cubicBezTo>
                      <a:pt x="12" y="319"/>
                      <a:pt x="5" y="345"/>
                      <a:pt x="24" y="287"/>
                    </a:cubicBezTo>
                    <a:cubicBezTo>
                      <a:pt x="27" y="279"/>
                      <a:pt x="32" y="263"/>
                      <a:pt x="32" y="263"/>
                    </a:cubicBezTo>
                    <a:cubicBezTo>
                      <a:pt x="44" y="54"/>
                      <a:pt x="32" y="178"/>
                      <a:pt x="32" y="79"/>
                    </a:cubicBezTo>
                    <a:close/>
                  </a:path>
                </a:pathLst>
              </a:custGeom>
              <a:solidFill>
                <a:schemeClr val="accent1"/>
              </a:solidFill>
              <a:ln w="9525">
                <a:solidFill>
                  <a:schemeClr val="tx1"/>
                </a:solidFill>
                <a:round/>
                <a:headEnd/>
                <a:tailEnd/>
              </a:ln>
            </p:spPr>
            <p:txBody>
              <a:bodyPr wrap="none" anchor="ctr"/>
              <a:lstStyle/>
              <a:p>
                <a:endParaRPr lang="en-GB">
                  <a:latin typeface="Calibri" panose="020F0502020204030204" pitchFamily="34" charset="0"/>
                  <a:cs typeface="Calibri" panose="020F0502020204030204" pitchFamily="34" charset="0"/>
                </a:endParaRPr>
              </a:p>
            </p:txBody>
          </p:sp>
        </p:grpSp>
        <p:grpSp>
          <p:nvGrpSpPr>
            <p:cNvPr id="21" name="Group 28">
              <a:extLst>
                <a:ext uri="{FF2B5EF4-FFF2-40B4-BE49-F238E27FC236}">
                  <a16:creationId xmlns:a16="http://schemas.microsoft.com/office/drawing/2014/main" id="{51B6BCF4-512E-4A73-8320-5C9B552240AA}"/>
                </a:ext>
              </a:extLst>
            </p:cNvPr>
            <p:cNvGrpSpPr>
              <a:grpSpLocks/>
            </p:cNvGrpSpPr>
            <p:nvPr/>
          </p:nvGrpSpPr>
          <p:grpSpPr bwMode="auto">
            <a:xfrm>
              <a:off x="3600" y="2064"/>
              <a:ext cx="1280" cy="359"/>
              <a:chOff x="3600" y="624"/>
              <a:chExt cx="1280" cy="359"/>
            </a:xfrm>
          </p:grpSpPr>
          <p:sp>
            <p:nvSpPr>
              <p:cNvPr id="22" name="Line 29">
                <a:extLst>
                  <a:ext uri="{FF2B5EF4-FFF2-40B4-BE49-F238E27FC236}">
                    <a16:creationId xmlns:a16="http://schemas.microsoft.com/office/drawing/2014/main" id="{14E39A2F-D817-45E6-A818-EABA040FA127}"/>
                  </a:ext>
                </a:extLst>
              </p:cNvPr>
              <p:cNvSpPr>
                <a:spLocks noChangeShapeType="1"/>
              </p:cNvSpPr>
              <p:nvPr/>
            </p:nvSpPr>
            <p:spPr bwMode="auto">
              <a:xfrm>
                <a:off x="3696" y="960"/>
                <a:ext cx="1024" cy="0"/>
              </a:xfrm>
              <a:prstGeom prst="line">
                <a:avLst/>
              </a:prstGeom>
              <a:noFill/>
              <a:ln w="9525">
                <a:solidFill>
                  <a:schemeClr val="tx2"/>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GB">
                  <a:latin typeface="Calibri" panose="020F0502020204030204" pitchFamily="34" charset="0"/>
                  <a:cs typeface="Calibri" panose="020F0502020204030204" pitchFamily="34" charset="0"/>
                </a:endParaRPr>
              </a:p>
            </p:txBody>
          </p:sp>
          <p:sp>
            <p:nvSpPr>
              <p:cNvPr id="23" name="Text Box 30">
                <a:extLst>
                  <a:ext uri="{FF2B5EF4-FFF2-40B4-BE49-F238E27FC236}">
                    <a16:creationId xmlns:a16="http://schemas.microsoft.com/office/drawing/2014/main" id="{EC8A7367-3396-4F82-A3C8-DE1E77D0DBD3}"/>
                  </a:ext>
                </a:extLst>
              </p:cNvPr>
              <p:cNvSpPr txBox="1">
                <a:spLocks noChangeArrowheads="1"/>
              </p:cNvSpPr>
              <p:nvPr/>
            </p:nvSpPr>
            <p:spPr bwMode="auto">
              <a:xfrm>
                <a:off x="3600" y="624"/>
                <a:ext cx="1280"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altLang="en-US" sz="2800">
                    <a:solidFill>
                      <a:schemeClr val="accent1"/>
                    </a:solidFill>
                    <a:latin typeface="Calibri" panose="020F0502020204030204" pitchFamily="34" charset="0"/>
                    <a:cs typeface="Calibri" panose="020F0502020204030204" pitchFamily="34" charset="0"/>
                  </a:rPr>
                  <a:t>deposition</a:t>
                </a:r>
                <a:endParaRPr lang="en-US" altLang="en-US" sz="2000">
                  <a:solidFill>
                    <a:schemeClr val="tx2"/>
                  </a:solidFill>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192576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513CB7-DB18-47A9-A018-D1DCB18F4FC3}"/>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Respiratory tract</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8C73EFC8-3DA2-42AB-B5F0-D1FF9F9360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0472" y="1416269"/>
            <a:ext cx="5638800" cy="4876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5929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0F98F34-B881-43F2-A2C7-29019DDCDF37}"/>
              </a:ext>
            </a:extLst>
          </p:cNvPr>
          <p:cNvSpPr/>
          <p:nvPr/>
        </p:nvSpPr>
        <p:spPr>
          <a:xfrm>
            <a:off x="0" y="414649"/>
            <a:ext cx="4320330" cy="793366"/>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Application of the Standards to </a:t>
            </a:r>
            <a:r>
              <a:rPr lang="en-ZA" altLang="en-US" sz="2800" baseline="30000" dirty="0">
                <a:latin typeface="Calibri" panose="020F0502020204030204" pitchFamily="34" charset="0"/>
                <a:cs typeface="Calibri" panose="020F0502020204030204" pitchFamily="34" charset="0"/>
              </a:rPr>
              <a:t>222</a:t>
            </a:r>
            <a:r>
              <a:rPr lang="en-ZA" altLang="en-US" sz="2800" dirty="0">
                <a:latin typeface="Calibri" panose="020F0502020204030204" pitchFamily="34" charset="0"/>
                <a:cs typeface="Calibri" panose="020F0502020204030204" pitchFamily="34" charset="0"/>
              </a:rPr>
              <a:t>Rn in workplaces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F3CD5510-E564-4E68-AB6E-F56217CAFFD2}"/>
              </a:ext>
            </a:extLst>
          </p:cNvPr>
          <p:cNvSpPr txBox="1">
            <a:spLocks noChangeArrowheads="1"/>
          </p:cNvSpPr>
          <p:nvPr/>
        </p:nvSpPr>
        <p:spPr>
          <a:xfrm>
            <a:off x="462598" y="1603695"/>
            <a:ext cx="7926393" cy="493971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pPr>
            <a:r>
              <a:rPr lang="en-ZA" altLang="en-US" sz="2800" dirty="0">
                <a:latin typeface="Calibri" pitchFamily="34" charset="0"/>
              </a:rPr>
              <a:t>Workplaces where exposure to other U, Th series radionuclides already needs to be controlled as a planned exposure situation:</a:t>
            </a:r>
          </a:p>
          <a:p>
            <a:pPr marL="865188" lvl="1" indent="-419100" algn="just"/>
            <a:endParaRPr lang="en-ZA" altLang="en-US" sz="600" dirty="0">
              <a:latin typeface="Calibri" pitchFamily="34" charset="0"/>
            </a:endParaRPr>
          </a:p>
          <a:p>
            <a:pPr marL="865188" lvl="1" indent="-419100" algn="just"/>
            <a:r>
              <a:rPr lang="en-ZA" altLang="en-US" dirty="0">
                <a:latin typeface="Calibri" pitchFamily="34" charset="0"/>
              </a:rPr>
              <a:t>Exposure to </a:t>
            </a:r>
            <a:r>
              <a:rPr lang="en-ZA" altLang="en-US" baseline="30000" dirty="0">
                <a:latin typeface="Calibri" pitchFamily="34" charset="0"/>
              </a:rPr>
              <a:t>222</a:t>
            </a:r>
            <a:r>
              <a:rPr lang="en-ZA" altLang="en-US" dirty="0">
                <a:latin typeface="Calibri" pitchFamily="34" charset="0"/>
              </a:rPr>
              <a:t>Rn is subject to the requirements for planned exposure situations, regardless of the radon concentration</a:t>
            </a:r>
            <a:endParaRPr lang="en-ZA" altLang="en-US" sz="600" dirty="0">
              <a:latin typeface="Calibri" pitchFamily="34" charset="0"/>
            </a:endParaRPr>
          </a:p>
          <a:p>
            <a:pPr marL="865188" lvl="1" indent="-419100" algn="just"/>
            <a:endParaRPr lang="en-ZA" altLang="en-US" sz="600" dirty="0">
              <a:latin typeface="Calibri" pitchFamily="34" charset="0"/>
            </a:endParaRPr>
          </a:p>
          <a:p>
            <a:pPr marL="865188" lvl="1" indent="-419100" algn="just"/>
            <a:r>
              <a:rPr lang="en-ZA" altLang="en-US" dirty="0">
                <a:latin typeface="Calibri" pitchFamily="34" charset="0"/>
              </a:rPr>
              <a:t>Regulatory control must be considered</a:t>
            </a:r>
            <a:endParaRPr lang="en-ZA" altLang="en-US" sz="600" dirty="0">
              <a:latin typeface="Calibri" pitchFamily="34" charset="0"/>
            </a:endParaRPr>
          </a:p>
          <a:p>
            <a:pPr marL="865188" lvl="1" indent="-419100" algn="just"/>
            <a:endParaRPr lang="en-ZA" altLang="en-US" sz="600" dirty="0">
              <a:latin typeface="Calibri" pitchFamily="34" charset="0"/>
            </a:endParaRPr>
          </a:p>
          <a:p>
            <a:pPr marL="865188" lvl="1" indent="-419100" algn="just"/>
            <a:r>
              <a:rPr lang="en-ZA" altLang="en-US" dirty="0">
                <a:latin typeface="Calibri" pitchFamily="34" charset="0"/>
              </a:rPr>
              <a:t>Any necessary control measures for </a:t>
            </a:r>
            <a:r>
              <a:rPr lang="en-ZA" altLang="en-US" baseline="30000" dirty="0">
                <a:latin typeface="Calibri" pitchFamily="34" charset="0"/>
              </a:rPr>
              <a:t>222</a:t>
            </a:r>
            <a:r>
              <a:rPr lang="en-ZA" altLang="en-US" dirty="0">
                <a:latin typeface="Calibri" pitchFamily="34" charset="0"/>
              </a:rPr>
              <a:t>Rn must be included in the RPP</a:t>
            </a:r>
          </a:p>
        </p:txBody>
      </p:sp>
    </p:spTree>
    <p:extLst>
      <p:ext uri="{BB962C8B-B14F-4D97-AF65-F5344CB8AC3E}">
        <p14:creationId xmlns:p14="http://schemas.microsoft.com/office/powerpoint/2010/main" val="1465218865"/>
      </p:ext>
    </p:extLst>
  </p:cSld>
  <p:clrMapOvr>
    <a:masterClrMapping/>
  </p:clrMapOvr>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41</TotalTime>
  <Words>4426</Words>
  <Application>Microsoft Office PowerPoint</Application>
  <PresentationFormat>On-screen Show (4:3)</PresentationFormat>
  <Paragraphs>415</Paragraphs>
  <Slides>41</Slides>
  <Notes>24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3</vt:i4>
      </vt:variant>
      <vt:variant>
        <vt:lpstr>Slide Titles</vt:lpstr>
      </vt:variant>
      <vt:variant>
        <vt:i4>41</vt:i4>
      </vt:variant>
    </vt:vector>
  </HeadingPairs>
  <TitlesOfParts>
    <vt:vector size="53" baseType="lpstr">
      <vt:lpstr>MS PGothic</vt:lpstr>
      <vt:lpstr>MS PGothic</vt:lpstr>
      <vt:lpstr>Arial</vt:lpstr>
      <vt:lpstr>Arial </vt:lpstr>
      <vt:lpstr>Calibri</vt:lpstr>
      <vt:lpstr>Symbol</vt:lpstr>
      <vt:lpstr>Times New Roman</vt:lpstr>
      <vt:lpstr>Wingdings</vt:lpstr>
      <vt:lpstr>IAEA_Presentation_templ_1[1]</vt:lpstr>
      <vt:lpstr>Equation</vt:lpstr>
      <vt:lpstr>CorelDRAW</vt:lpstr>
      <vt:lpstr>Photo Editor Photo</vt:lpstr>
      <vt:lpstr>Exposure to Radon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Exposure to Radon</dc:title>
  <dc:creator>TADIC, Dejana</dc:creator>
  <cp:lastModifiedBy>TADIC, Dejana</cp:lastModifiedBy>
  <cp:revision>6</cp:revision>
  <dcterms:created xsi:type="dcterms:W3CDTF">2019-05-06T16:24:56Z</dcterms:created>
  <dcterms:modified xsi:type="dcterms:W3CDTF">2019-05-08T14:28:56Z</dcterms:modified>
</cp:coreProperties>
</file>