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4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156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FD4826-018C-48FA-9C60-6753798BD40D}" type="datetimeFigureOut">
              <a:rPr lang="en-GB" smtClean="0"/>
              <a:t>2019-05-08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839D8A-E519-4ABE-B2A6-B86E0151F4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80970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b="1" dirty="0"/>
              <a:t>Radiation is just one of many </a:t>
            </a:r>
            <a:r>
              <a:rPr lang="en-AU" sz="1200" b="1" dirty="0" err="1"/>
              <a:t>many</a:t>
            </a:r>
            <a:r>
              <a:rPr lang="en-AU" sz="1200" b="1" dirty="0"/>
              <a:t> </a:t>
            </a:r>
            <a:r>
              <a:rPr lang="en-AU" sz="1200" b="1" dirty="0" err="1"/>
              <a:t>many</a:t>
            </a:r>
            <a:r>
              <a:rPr lang="en-AU" sz="1200" b="1" dirty="0"/>
              <a:t> hazards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839D8A-E519-4ABE-B2A6-B86E0151F4FC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1955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3528" y="1772816"/>
            <a:ext cx="8568953" cy="108012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3528" y="3573016"/>
            <a:ext cx="8568953" cy="1608584"/>
          </a:xfrm>
        </p:spPr>
        <p:txBody>
          <a:bodyPr>
            <a:normAutofit/>
          </a:bodyPr>
          <a:lstStyle>
            <a:lvl1pPr marL="0" indent="0" algn="l">
              <a:buNone/>
              <a:defRPr sz="2800" b="1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2050" name="Picture 2" descr="\\iaea.org\Secretariat\MTCD\PublishingCurrent\2017\IAEA\17-42841_LOGO_IAEA_update\Design\Presentation_IAEA\IAEA_Logo_E_horizontal_whit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370" y="260648"/>
            <a:ext cx="2460431" cy="542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81884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24745"/>
            <a:ext cx="5486400" cy="360283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rgbClr val="00000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6CDF4-1F24-45DF-960C-3D225801A4AB}" type="datetimeFigureOut">
              <a:rPr lang="en-GB" smtClean="0"/>
              <a:t>2019-05-08</a:t>
            </a:fld>
            <a:endParaRPr lang="en-GB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DEA5D-63AE-495B-9A27-1664D7DDA4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9326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6CDF4-1F24-45DF-960C-3D225801A4AB}" type="datetimeFigureOut">
              <a:rPr lang="en-GB" smtClean="0"/>
              <a:t>2019-05-08</a:t>
            </a:fld>
            <a:endParaRPr lang="en-GB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DEA5D-63AE-495B-9A27-1664D7DDA4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9187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6CDF4-1F24-45DF-960C-3D225801A4AB}" type="datetimeFigureOut">
              <a:rPr lang="en-GB" smtClean="0"/>
              <a:t>2019-05-08</a:t>
            </a:fld>
            <a:endParaRPr lang="en-GB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DEA5D-63AE-495B-9A27-1664D7DDA4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80988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</p:pic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323528" y="1772816"/>
            <a:ext cx="8568953" cy="108012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323528" y="3573016"/>
            <a:ext cx="8568953" cy="1608584"/>
          </a:xfrm>
        </p:spPr>
        <p:txBody>
          <a:bodyPr>
            <a:normAutofit/>
          </a:bodyPr>
          <a:lstStyle>
            <a:lvl1pPr marL="0" indent="0" algn="l">
              <a:buNone/>
              <a:defRPr sz="2800" b="1">
                <a:solidFill>
                  <a:srgbClr val="00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3074" name="Picture 2" descr="\\iaea.org\Secretariat\MTCD\PublishingCurrent\2017\IAEA\17-42841_LOGO_IAEA_update\Design\Presentation_IAEA\IAEA_Logo_E_horizontal_Blu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370" y="247450"/>
            <a:ext cx="2520280" cy="555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16014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6CDF4-1F24-45DF-960C-3D225801A4AB}" type="datetimeFigureOut">
              <a:rPr lang="en-GB" smtClean="0"/>
              <a:t>2019-05-08</a:t>
            </a:fld>
            <a:endParaRPr lang="en-GB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DEA5D-63AE-495B-9A27-1664D7DDA4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1317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6CDF4-1F24-45DF-960C-3D225801A4AB}" type="datetimeFigureOut">
              <a:rPr lang="en-GB" smtClean="0"/>
              <a:t>2019-05-08</a:t>
            </a:fld>
            <a:endParaRPr lang="en-GB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DEA5D-63AE-495B-9A27-1664D7DDA4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4837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6CDF4-1F24-45DF-960C-3D225801A4AB}" type="datetimeFigureOut">
              <a:rPr lang="en-GB" smtClean="0"/>
              <a:t>2019-05-08</a:t>
            </a:fld>
            <a:endParaRPr lang="en-GB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DEA5D-63AE-495B-9A27-1664D7DDA4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91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6CDF4-1F24-45DF-960C-3D225801A4AB}" type="datetimeFigureOut">
              <a:rPr lang="en-GB" smtClean="0"/>
              <a:t>2019-05-08</a:t>
            </a:fld>
            <a:endParaRPr lang="en-GB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DEA5D-63AE-495B-9A27-1664D7DDA4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30818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6CDF4-1F24-45DF-960C-3D225801A4AB}" type="datetimeFigureOut">
              <a:rPr lang="en-GB" smtClean="0"/>
              <a:t>2019-05-08</a:t>
            </a:fld>
            <a:endParaRPr lang="en-GB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DEA5D-63AE-495B-9A27-1664D7DDA4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2662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6CDF4-1F24-45DF-960C-3D225801A4AB}" type="datetimeFigureOut">
              <a:rPr lang="en-GB" smtClean="0"/>
              <a:t>2019-05-08</a:t>
            </a:fld>
            <a:endParaRPr lang="en-GB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DEA5D-63AE-495B-9A27-1664D7DDA4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3518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 flipH="1" flipV="1">
            <a:off x="1" y="5301208"/>
            <a:ext cx="6372200" cy="1556792"/>
          </a:xfrm>
          <a:prstGeom prst="rect">
            <a:avLst/>
          </a:prstGeom>
          <a:gradFill flip="none" rotWithShape="1">
            <a:gsLst>
              <a:gs pos="48000">
                <a:schemeClr val="bg1"/>
              </a:gs>
              <a:gs pos="0">
                <a:schemeClr val="accent6"/>
              </a:gs>
            </a:gsLst>
            <a:lin ang="6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11" name="Rectangle 10"/>
          <p:cNvSpPr/>
          <p:nvPr/>
        </p:nvSpPr>
        <p:spPr>
          <a:xfrm>
            <a:off x="1" y="0"/>
            <a:ext cx="9143999" cy="2132856"/>
          </a:xfrm>
          <a:prstGeom prst="rect">
            <a:avLst/>
          </a:prstGeom>
          <a:gradFill flip="none" rotWithShape="1">
            <a:gsLst>
              <a:gs pos="56000">
                <a:schemeClr val="bg1"/>
              </a:gs>
              <a:gs pos="0">
                <a:schemeClr val="accent6"/>
              </a:gs>
            </a:gsLst>
            <a:lin ang="6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dt" sz="half" idx="2"/>
          </p:nvPr>
        </p:nvSpPr>
        <p:spPr bwMode="white">
          <a:xfrm>
            <a:off x="7524328" y="6482725"/>
            <a:ext cx="935460" cy="29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fld id="{AB56CDF4-1F24-45DF-960C-3D225801A4AB}" type="datetimeFigureOut">
              <a:rPr lang="en-GB" smtClean="0"/>
              <a:t>2019-05-08</a:t>
            </a:fld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ftr" sz="quarter" idx="3"/>
          </p:nvPr>
        </p:nvSpPr>
        <p:spPr bwMode="white">
          <a:xfrm>
            <a:off x="5868145" y="6482725"/>
            <a:ext cx="1616025" cy="29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10" name="Rectangle 7"/>
          <p:cNvSpPr>
            <a:spLocks noGrp="1" noChangeArrowheads="1"/>
          </p:cNvSpPr>
          <p:nvPr>
            <p:ph type="sldNum" sz="quarter" idx="4"/>
          </p:nvPr>
        </p:nvSpPr>
        <p:spPr bwMode="white">
          <a:xfrm>
            <a:off x="8472489" y="6482725"/>
            <a:ext cx="509587" cy="29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fld id="{F9BDEA5D-63AE-495B-9A27-1664D7DDA437}" type="slidenum">
              <a:rPr lang="en-GB" smtClean="0"/>
              <a:t>‹#›</a:t>
            </a:fld>
            <a:endParaRPr lang="en-GB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521" y="116632"/>
            <a:ext cx="612068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521" y="1268760"/>
            <a:ext cx="8712968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pic>
        <p:nvPicPr>
          <p:cNvPr id="1026" name="Picture 2" descr="\\iaea.org\Secretariat\MTCD\PublishingCurrent\2017\IAEA\17-42841_LOGO_IAEA_update\Design\Presentation_IAEA\IAEA_Logo_SHORT_vertical_white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2032" y="180054"/>
            <a:ext cx="592928" cy="728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007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b="1" kern="1200">
          <a:solidFill>
            <a:schemeClr val="tx2"/>
          </a:solidFill>
          <a:latin typeface="Arial 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Arial 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rgbClr val="000000"/>
          </a:solidFill>
          <a:latin typeface="Arial 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rgbClr val="000000"/>
          </a:solidFill>
          <a:latin typeface="Arial 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rgbClr val="000000"/>
          </a:solidFill>
          <a:latin typeface="Arial 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rgbClr val="000000"/>
          </a:solidFill>
          <a:latin typeface="Arial 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8EC141A-7A47-41AB-83F1-E47089DAF4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7963" y="2290439"/>
            <a:ext cx="6654084" cy="3480943"/>
          </a:xfrm>
        </p:spPr>
        <p:txBody>
          <a:bodyPr>
            <a:noAutofit/>
          </a:bodyPr>
          <a:lstStyle/>
          <a:p>
            <a:r>
              <a:rPr lang="en-AU" dirty="0">
                <a:latin typeface="Calibri" panose="020F0502020204030204" pitchFamily="34" charset="0"/>
                <a:cs typeface="Calibri" panose="020F0502020204030204" pitchFamily="34" charset="0"/>
              </a:rPr>
              <a:t>    </a:t>
            </a:r>
            <a:r>
              <a:rPr lang="en-AU" sz="3600" dirty="0">
                <a:latin typeface="Calibri" panose="020F0502020204030204" pitchFamily="34" charset="0"/>
                <a:cs typeface="Calibri" panose="020F0502020204030204" pitchFamily="34" charset="0"/>
              </a:rPr>
              <a:t>Mining and Processing Safety </a:t>
            </a:r>
            <a:br>
              <a:rPr lang="en-AU" sz="36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AU" sz="3600" dirty="0">
                <a:latin typeface="Calibri" panose="020F0502020204030204" pitchFamily="34" charset="0"/>
                <a:cs typeface="Calibri" panose="020F0502020204030204" pitchFamily="34" charset="0"/>
              </a:rPr>
              <a:t>    			and </a:t>
            </a:r>
            <a:br>
              <a:rPr lang="en-AU" sz="36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AU" sz="3600" dirty="0">
                <a:latin typeface="Calibri" panose="020F0502020204030204" pitchFamily="34" charset="0"/>
                <a:cs typeface="Calibri" panose="020F0502020204030204" pitchFamily="34" charset="0"/>
              </a:rPr>
              <a:t>	Radiation Protection </a:t>
            </a:r>
            <a:br>
              <a:rPr lang="en-AU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AU" dirty="0">
                <a:latin typeface="Calibri" panose="020F0502020204030204" pitchFamily="34" charset="0"/>
                <a:cs typeface="Calibri" panose="020F0502020204030204" pitchFamily="34" charset="0"/>
              </a:rPr>
              <a:t>		   </a:t>
            </a:r>
            <a:br>
              <a:rPr lang="en-AU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AU" dirty="0">
                <a:latin typeface="Calibri" panose="020F0502020204030204" pitchFamily="34" charset="0"/>
                <a:cs typeface="Calibri" panose="020F0502020204030204" pitchFamily="34" charset="0"/>
              </a:rPr>
              <a:t>		A</a:t>
            </a:r>
            <a:r>
              <a:rPr lang="en-AU" sz="3600" dirty="0">
                <a:latin typeface="Calibri" panose="020F0502020204030204" pitchFamily="34" charset="0"/>
                <a:cs typeface="Calibri" panose="020F0502020204030204" pitchFamily="34" charset="0"/>
              </a:rPr>
              <a:t> Balance </a:t>
            </a:r>
            <a:br>
              <a:rPr lang="en-AU" sz="36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AU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89480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0397CF6-7535-4BA2-BBA4-9B81549CF0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680" y="1216403"/>
            <a:ext cx="6828639" cy="5121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6421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2875FF0-49B0-49F1-A707-10427C70CA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293" y="1414149"/>
            <a:ext cx="6922267" cy="4599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0581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7D44533-EF79-4B91-951A-CBFB7B5F61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9095" y="1259922"/>
            <a:ext cx="6860136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8669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2DF7A98-F0F1-4BE8-A0DB-2A339727E8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43162" y="1948422"/>
            <a:ext cx="5149518" cy="3861151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B31C012-1C83-494C-9D48-DBE18A36C8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04477" y="1947929"/>
            <a:ext cx="5149517" cy="386213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676648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3593A57-B7A4-487C-BD95-3D79FA39CB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762" y="1293478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5903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32B5D31-0C10-4D00-8586-29B294776B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3" y="1478036"/>
            <a:ext cx="7440934" cy="471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2055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E3DD01B-29DE-4FA7-96A9-E76C8B76B7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7736" y="1216404"/>
            <a:ext cx="6509858" cy="4882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0198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DF41B02-3BDC-4F6E-B220-C94902B3B66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08" b="18589"/>
          <a:stretch>
            <a:fillRect/>
          </a:stretch>
        </p:blipFill>
        <p:spPr>
          <a:xfrm>
            <a:off x="742425" y="1117728"/>
            <a:ext cx="7659149" cy="5292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9784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B2C0113-1670-4C50-9631-5E6B585FF60A}"/>
              </a:ext>
            </a:extLst>
          </p:cNvPr>
          <p:cNvSpPr/>
          <p:nvPr/>
        </p:nvSpPr>
        <p:spPr>
          <a:xfrm>
            <a:off x="0" y="578840"/>
            <a:ext cx="3179428" cy="58722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Radionuclide Content</a:t>
            </a:r>
            <a:endParaRPr lang="en-GB" sz="2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664CE99-510C-4E6B-82A4-653AAA7438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4953631"/>
              </p:ext>
            </p:extLst>
          </p:nvPr>
        </p:nvGraphicFramePr>
        <p:xfrm>
          <a:off x="433288" y="1731558"/>
          <a:ext cx="8277423" cy="47525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2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0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07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59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444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956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1059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0547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9122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141050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 dirty="0">
                          <a:effectLst/>
                        </a:rPr>
                        <a:t>Radio Nuclide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 dirty="0">
                          <a:effectLst/>
                        </a:rPr>
                        <a:t>Ore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Beneficiation Tailings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Beneficiation Concentrate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 dirty="0">
                          <a:effectLst/>
                        </a:rPr>
                        <a:t>Residue Facility Tailings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Carbonate Product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Chloride Product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977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 dirty="0" err="1">
                          <a:effectLst/>
                        </a:rPr>
                        <a:t>Bq</a:t>
                      </a:r>
                      <a:r>
                        <a:rPr lang="en-AU" sz="1400" dirty="0">
                          <a:effectLst/>
                        </a:rPr>
                        <a:t>/g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Solids (Bq/g)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Liquids (Bq/l)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Solids (Bq/g)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Solids (Bq/g)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Liquids (Bq/l)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Solids (Bq/g)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Solids (Bq/g)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171">
                <a:tc>
                  <a:txBody>
                    <a:bodyPr/>
                    <a:lstStyle/>
                    <a:p>
                      <a:pPr marL="0" marR="0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Th232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9.6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5.0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19.0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8.3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92.4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0.35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0.00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171">
                <a:tc>
                  <a:txBody>
                    <a:bodyPr/>
                    <a:lstStyle/>
                    <a:p>
                      <a:pPr marL="0" marR="0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Ra228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9.6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5.5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18.0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10.1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145.4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0.10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0.46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5171">
                <a:tc>
                  <a:txBody>
                    <a:bodyPr/>
                    <a:lstStyle/>
                    <a:p>
                      <a:pPr marL="0" marR="0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Th228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9.6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5.0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19.0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9.5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93.5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0.29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0.08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5171">
                <a:tc>
                  <a:txBody>
                    <a:bodyPr/>
                    <a:lstStyle/>
                    <a:p>
                      <a:pPr marL="0" marR="0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U238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2.1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1.0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4.5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2.8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17.3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0.05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0.00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5171">
                <a:tc>
                  <a:txBody>
                    <a:bodyPr/>
                    <a:lstStyle/>
                    <a:p>
                      <a:pPr marL="0" marR="0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U234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2.1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0.9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4.6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3.0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16.3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0.06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0.00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5171">
                <a:tc>
                  <a:txBody>
                    <a:bodyPr/>
                    <a:lstStyle/>
                    <a:p>
                      <a:pPr marL="0" marR="0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Th230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2.1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0.5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5.5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4.7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34.7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0.19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0.00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5171">
                <a:tc>
                  <a:txBody>
                    <a:bodyPr/>
                    <a:lstStyle/>
                    <a:p>
                      <a:pPr marL="0" marR="0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Ra226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2.1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0.8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4.8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2.2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12.9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0.04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0.04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5171">
                <a:tc>
                  <a:txBody>
                    <a:bodyPr/>
                    <a:lstStyle/>
                    <a:p>
                      <a:pPr marL="0" marR="0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Pb210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2.1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0.7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5.1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2.6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0.2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0.06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0.00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5171">
                <a:tc>
                  <a:txBody>
                    <a:bodyPr/>
                    <a:lstStyle/>
                    <a:p>
                      <a:pPr marL="0" marR="0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Po210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2.1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1.0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4.5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2.0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0.3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0.02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0.00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5171">
                <a:tc>
                  <a:txBody>
                    <a:bodyPr/>
                    <a:lstStyle/>
                    <a:p>
                      <a:pPr marL="0" marR="0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Ac227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0.0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0.0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0.0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0.0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0.0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>
                          <a:effectLst/>
                        </a:rPr>
                        <a:t>0.03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AU" sz="1400" dirty="0">
                          <a:effectLst/>
                        </a:rPr>
                        <a:t>0.35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79426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6FB4A6E-EB25-45FC-AB07-CBEA3473C85D}"/>
              </a:ext>
            </a:extLst>
          </p:cNvPr>
          <p:cNvSpPr/>
          <p:nvPr/>
        </p:nvSpPr>
        <p:spPr>
          <a:xfrm>
            <a:off x="0" y="461394"/>
            <a:ext cx="3179428" cy="58722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Radionuclide Content</a:t>
            </a:r>
            <a:endParaRPr lang="en-GB" sz="2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07D1694-1054-4780-9F90-DDE3BA6A6D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5385" y="1638256"/>
            <a:ext cx="7000892" cy="4640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7268217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72F9445-AA23-4008-9FCB-91A558BF7661}"/>
              </a:ext>
            </a:extLst>
          </p:cNvPr>
          <p:cNvSpPr/>
          <p:nvPr/>
        </p:nvSpPr>
        <p:spPr>
          <a:xfrm>
            <a:off x="0" y="310393"/>
            <a:ext cx="1887523" cy="58722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Content</a:t>
            </a:r>
            <a:endParaRPr lang="en-GB" sz="2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12103D-84A6-47E8-A35E-2EBCCE1FBBD0}"/>
              </a:ext>
            </a:extLst>
          </p:cNvPr>
          <p:cNvSpPr txBox="1">
            <a:spLocks/>
          </p:cNvSpPr>
          <p:nvPr/>
        </p:nvSpPr>
        <p:spPr>
          <a:xfrm>
            <a:off x="457200" y="1382086"/>
            <a:ext cx="8229600" cy="4525963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AU" sz="2600" dirty="0">
                <a:latin typeface="Calibri" panose="020F0502020204030204" pitchFamily="34" charset="0"/>
                <a:cs typeface="Calibri" panose="020F0502020204030204" pitchFamily="34" charset="0"/>
              </a:rPr>
              <a:t>Safety is a priority for all mining and processing operations</a:t>
            </a:r>
          </a:p>
          <a:p>
            <a:pPr>
              <a:defRPr/>
            </a:pPr>
            <a:r>
              <a:rPr lang="en-AU" sz="2600" dirty="0">
                <a:latin typeface="Calibri" panose="020F0502020204030204" pitchFamily="34" charset="0"/>
                <a:cs typeface="Calibri" panose="020F0502020204030204" pitchFamily="34" charset="0"/>
              </a:rPr>
              <a:t>Acute and chronic exposure hazards and risks</a:t>
            </a:r>
          </a:p>
          <a:p>
            <a:pPr>
              <a:defRPr/>
            </a:pPr>
            <a:r>
              <a:rPr lang="en-AU" sz="2600" dirty="0">
                <a:latin typeface="Calibri" panose="020F0502020204030204" pitchFamily="34" charset="0"/>
                <a:cs typeface="Calibri" panose="020F0502020204030204" pitchFamily="34" charset="0"/>
              </a:rPr>
              <a:t>Risk management approach:</a:t>
            </a:r>
          </a:p>
          <a:p>
            <a:pPr lvl="1">
              <a:defRPr/>
            </a:pPr>
            <a:r>
              <a:rPr lang="en-AU" sz="2600" dirty="0">
                <a:latin typeface="Calibri" panose="020F0502020204030204" pitchFamily="34" charset="0"/>
                <a:cs typeface="Calibri" panose="020F0502020204030204" pitchFamily="34" charset="0"/>
              </a:rPr>
              <a:t>Identify</a:t>
            </a:r>
          </a:p>
          <a:p>
            <a:pPr lvl="1">
              <a:defRPr/>
            </a:pPr>
            <a:r>
              <a:rPr lang="en-AU" sz="2600" dirty="0">
                <a:latin typeface="Calibri" panose="020F0502020204030204" pitchFamily="34" charset="0"/>
                <a:cs typeface="Calibri" panose="020F0502020204030204" pitchFamily="34" charset="0"/>
              </a:rPr>
              <a:t>Quantify</a:t>
            </a:r>
          </a:p>
          <a:p>
            <a:pPr lvl="1">
              <a:defRPr/>
            </a:pPr>
            <a:r>
              <a:rPr lang="en-AU" sz="2600" dirty="0">
                <a:latin typeface="Calibri" panose="020F0502020204030204" pitchFamily="34" charset="0"/>
                <a:cs typeface="Calibri" panose="020F0502020204030204" pitchFamily="34" charset="0"/>
              </a:rPr>
              <a:t>Control</a:t>
            </a:r>
          </a:p>
          <a:p>
            <a:pPr>
              <a:defRPr/>
            </a:pPr>
            <a:r>
              <a:rPr lang="en-AU" sz="2600" dirty="0">
                <a:latin typeface="Calibri" panose="020F0502020204030204" pitchFamily="34" charset="0"/>
                <a:cs typeface="Calibri" panose="020F0502020204030204" pitchFamily="34" charset="0"/>
              </a:rPr>
              <a:t>Standardised approach (avoid risk prioritisation) </a:t>
            </a:r>
          </a:p>
          <a:p>
            <a:pPr>
              <a:defRPr/>
            </a:pPr>
            <a:r>
              <a:rPr lang="en-AU" sz="2600" dirty="0">
                <a:latin typeface="Calibri" panose="020F0502020204030204" pitchFamily="34" charset="0"/>
                <a:cs typeface="Calibri" panose="020F0502020204030204" pitchFamily="34" charset="0"/>
              </a:rPr>
              <a:t>Control commensurate with the level of risk for all risks</a:t>
            </a:r>
          </a:p>
          <a:p>
            <a:pPr>
              <a:defRPr/>
            </a:pPr>
            <a:r>
              <a:rPr lang="en-AU" sz="2600" dirty="0">
                <a:latin typeface="Calibri" panose="020F0502020204030204" pitchFamily="34" charset="0"/>
                <a:cs typeface="Calibri" panose="020F0502020204030204" pitchFamily="34" charset="0"/>
              </a:rPr>
              <a:t>Limited resources to address issues (money, time, effort)</a:t>
            </a:r>
          </a:p>
          <a:p>
            <a:pPr>
              <a:defRPr/>
            </a:pPr>
            <a:endParaRPr lang="en-AU" altLang="en-US" sz="2400" dirty="0"/>
          </a:p>
          <a:p>
            <a:pPr>
              <a:defRPr/>
            </a:pPr>
            <a:endParaRPr lang="en-AU" altLang="en-US" sz="2400" dirty="0"/>
          </a:p>
          <a:p>
            <a:pPr>
              <a:defRPr/>
            </a:pPr>
            <a:endParaRPr lang="en-AU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2205713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F5EAD8F-9C20-475C-B9FA-4D7DD7F7DF1E}"/>
              </a:ext>
            </a:extLst>
          </p:cNvPr>
          <p:cNvSpPr/>
          <p:nvPr/>
        </p:nvSpPr>
        <p:spPr>
          <a:xfrm>
            <a:off x="0" y="461394"/>
            <a:ext cx="4026716" cy="58722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“It is not just the Radiation”</a:t>
            </a:r>
            <a:endParaRPr lang="en-GB" sz="2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28B9A729-C45A-4A9D-98A6-86D44E8018D3}"/>
              </a:ext>
            </a:extLst>
          </p:cNvPr>
          <p:cNvSpPr txBox="1">
            <a:spLocks/>
          </p:cNvSpPr>
          <p:nvPr/>
        </p:nvSpPr>
        <p:spPr>
          <a:xfrm>
            <a:off x="457200" y="1398476"/>
            <a:ext cx="8229600" cy="532110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2600" dirty="0">
                <a:latin typeface="Calibri" panose="020F0502020204030204" pitchFamily="34" charset="0"/>
                <a:cs typeface="Calibri" panose="020F0502020204030204" pitchFamily="34" charset="0"/>
              </a:rPr>
              <a:t>Risks in perspective</a:t>
            </a:r>
          </a:p>
          <a:p>
            <a:pPr lvl="1"/>
            <a:r>
              <a:rPr lang="en-AU" sz="2300" dirty="0">
                <a:latin typeface="Calibri" panose="020F0502020204030204" pitchFamily="34" charset="0"/>
                <a:cs typeface="Calibri" panose="020F0502020204030204" pitchFamily="34" charset="0"/>
              </a:rPr>
              <a:t>Radiation is one of a number of hazards</a:t>
            </a:r>
          </a:p>
          <a:p>
            <a:pPr lvl="1"/>
            <a:r>
              <a:rPr lang="en-AU" sz="2300" dirty="0">
                <a:latin typeface="Calibri" panose="020F0502020204030204" pitchFamily="34" charset="0"/>
                <a:cs typeface="Calibri" panose="020F0502020204030204" pitchFamily="34" charset="0"/>
              </a:rPr>
              <a:t>Controls commensurate with risk</a:t>
            </a:r>
          </a:p>
          <a:p>
            <a:pPr lvl="1"/>
            <a:r>
              <a:rPr lang="en-AU" sz="2300" dirty="0">
                <a:latin typeface="Calibri" panose="020F0502020204030204" pitchFamily="34" charset="0"/>
                <a:cs typeface="Calibri" panose="020F0502020204030204" pitchFamily="34" charset="0"/>
              </a:rPr>
              <a:t>Radiation risk well defined</a:t>
            </a:r>
          </a:p>
          <a:p>
            <a:r>
              <a:rPr lang="en-AU" sz="2600" dirty="0">
                <a:latin typeface="Calibri" panose="020F0502020204030204" pitchFamily="34" charset="0"/>
                <a:cs typeface="Calibri" panose="020F0502020204030204" pitchFamily="34" charset="0"/>
              </a:rPr>
              <a:t>IAEA</a:t>
            </a:r>
          </a:p>
          <a:p>
            <a:pPr lvl="1"/>
            <a:r>
              <a:rPr lang="en-AU" sz="2300" dirty="0">
                <a:latin typeface="Calibri" panose="020F0502020204030204" pitchFamily="34" charset="0"/>
                <a:cs typeface="Calibri" panose="020F0502020204030204" pitchFamily="34" charset="0"/>
              </a:rPr>
              <a:t>Graded approach to regulation</a:t>
            </a:r>
          </a:p>
          <a:p>
            <a:pPr lvl="1"/>
            <a:r>
              <a:rPr lang="en-AU" sz="2300" dirty="0">
                <a:latin typeface="Calibri" panose="020F0502020204030204" pitchFamily="34" charset="0"/>
                <a:cs typeface="Calibri" panose="020F0502020204030204" pitchFamily="34" charset="0"/>
              </a:rPr>
              <a:t>Controls commensurate with the risk</a:t>
            </a:r>
          </a:p>
          <a:p>
            <a:pPr lvl="1"/>
            <a:r>
              <a:rPr lang="en-AU" sz="2300" dirty="0">
                <a:latin typeface="Calibri" panose="020F0502020204030204" pitchFamily="34" charset="0"/>
                <a:cs typeface="Calibri" panose="020F0502020204030204" pitchFamily="34" charset="0"/>
              </a:rPr>
              <a:t>Understand the risks</a:t>
            </a:r>
          </a:p>
          <a:p>
            <a:r>
              <a:rPr lang="en-AU" sz="2600" dirty="0">
                <a:latin typeface="Calibri" panose="020F0502020204030204" pitchFamily="34" charset="0"/>
                <a:cs typeface="Calibri" panose="020F0502020204030204" pitchFamily="34" charset="0"/>
              </a:rPr>
              <a:t>Management Plans</a:t>
            </a:r>
          </a:p>
          <a:p>
            <a:pPr lvl="1"/>
            <a:r>
              <a:rPr lang="en-AU" sz="2300" dirty="0">
                <a:latin typeface="Calibri" panose="020F0502020204030204" pitchFamily="34" charset="0"/>
                <a:cs typeface="Calibri" panose="020F0502020204030204" pitchFamily="34" charset="0"/>
              </a:rPr>
              <a:t>Compliance basis</a:t>
            </a:r>
          </a:p>
          <a:p>
            <a:pPr lvl="1"/>
            <a:r>
              <a:rPr lang="en-AU" sz="2300" dirty="0">
                <a:latin typeface="Calibri" panose="020F0502020204030204" pitchFamily="34" charset="0"/>
                <a:cs typeface="Calibri" panose="020F0502020204030204" pitchFamily="34" charset="0"/>
              </a:rPr>
              <a:t>Consider all hazards (</a:t>
            </a:r>
            <a:r>
              <a:rPr lang="en-AU" sz="2300" dirty="0" err="1">
                <a:latin typeface="Calibri" panose="020F0502020204030204" pitchFamily="34" charset="0"/>
                <a:cs typeface="Calibri" panose="020F0502020204030204" pitchFamily="34" charset="0"/>
              </a:rPr>
              <a:t>eg</a:t>
            </a:r>
            <a:r>
              <a:rPr lang="en-AU" sz="2300" dirty="0">
                <a:latin typeface="Calibri" panose="020F0502020204030204" pitchFamily="34" charset="0"/>
                <a:cs typeface="Calibri" panose="020F0502020204030204" pitchFamily="34" charset="0"/>
              </a:rPr>
              <a:t>; OHSMP)</a:t>
            </a:r>
          </a:p>
          <a:p>
            <a:pPr lvl="1"/>
            <a:r>
              <a:rPr lang="en-AU" sz="2300" dirty="0">
                <a:latin typeface="Calibri" panose="020F0502020204030204" pitchFamily="34" charset="0"/>
                <a:cs typeface="Calibri" panose="020F0502020204030204" pitchFamily="34" charset="0"/>
              </a:rPr>
              <a:t>Must be useful and practical</a:t>
            </a:r>
          </a:p>
        </p:txBody>
      </p:sp>
    </p:spTree>
    <p:extLst>
      <p:ext uri="{BB962C8B-B14F-4D97-AF65-F5344CB8AC3E}">
        <p14:creationId xmlns:p14="http://schemas.microsoft.com/office/powerpoint/2010/main" val="35012387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426E27A-9F7E-4B8F-A020-B3D5D619ECED}"/>
              </a:ext>
            </a:extLst>
          </p:cNvPr>
          <p:cNvSpPr/>
          <p:nvPr/>
        </p:nvSpPr>
        <p:spPr>
          <a:xfrm>
            <a:off x="0" y="310393"/>
            <a:ext cx="2659310" cy="58722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Mining Hazards</a:t>
            </a:r>
            <a:endParaRPr lang="en-GB" sz="2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FD97E54-794C-4A0D-93C5-8D24356719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6" t="27449" b="17301"/>
          <a:stretch/>
        </p:blipFill>
        <p:spPr>
          <a:xfrm>
            <a:off x="264253" y="1939193"/>
            <a:ext cx="8615493" cy="3528393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E3988976-5EEC-4EDF-874A-031B5D0E2077}"/>
              </a:ext>
            </a:extLst>
          </p:cNvPr>
          <p:cNvSpPr/>
          <p:nvPr/>
        </p:nvSpPr>
        <p:spPr>
          <a:xfrm>
            <a:off x="5880728" y="3193392"/>
            <a:ext cx="1186997" cy="122413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23009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042761C-7C7A-43C8-8DC8-CBBCA9B55888}"/>
              </a:ext>
            </a:extLst>
          </p:cNvPr>
          <p:cNvSpPr/>
          <p:nvPr/>
        </p:nvSpPr>
        <p:spPr>
          <a:xfrm>
            <a:off x="0" y="310393"/>
            <a:ext cx="3179428" cy="58722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Occupational Health</a:t>
            </a:r>
            <a:endParaRPr lang="en-GB" sz="2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9EA70C-9419-414B-9678-08AED7F32EF9}"/>
              </a:ext>
            </a:extLst>
          </p:cNvPr>
          <p:cNvSpPr txBox="1">
            <a:spLocks/>
          </p:cNvSpPr>
          <p:nvPr/>
        </p:nvSpPr>
        <p:spPr>
          <a:xfrm>
            <a:off x="457200" y="1417639"/>
            <a:ext cx="7847901" cy="487410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Dust (inorganic, silica)</a:t>
            </a:r>
          </a:p>
          <a:p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Diesel exhaust emissions</a:t>
            </a:r>
          </a:p>
          <a:p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Hazardous substances:</a:t>
            </a:r>
          </a:p>
          <a:p>
            <a:pPr lvl="1"/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Gases and </a:t>
            </a:r>
            <a:r>
              <a:rPr lang="en-US" sz="2600" dirty="0" err="1">
                <a:latin typeface="Calibri" panose="020F0502020204030204" pitchFamily="34" charset="0"/>
                <a:cs typeface="Calibri" panose="020F0502020204030204" pitchFamily="34" charset="0"/>
              </a:rPr>
              <a:t>vapours</a:t>
            </a:r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lvl="1"/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Solids and liquids </a:t>
            </a:r>
          </a:p>
          <a:p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Noise, Vibration</a:t>
            </a:r>
          </a:p>
          <a:p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Thermal / heat stress</a:t>
            </a:r>
          </a:p>
          <a:p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Asbestos and synthetic mineral </a:t>
            </a:r>
            <a:r>
              <a:rPr lang="en-US" sz="2600" dirty="0" err="1">
                <a:latin typeface="Calibri" panose="020F0502020204030204" pitchFamily="34" charset="0"/>
                <a:cs typeface="Calibri" panose="020F0502020204030204" pitchFamily="34" charset="0"/>
              </a:rPr>
              <a:t>fibres</a:t>
            </a:r>
            <a:endParaRPr lang="en-US" sz="2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Non-</a:t>
            </a:r>
            <a:r>
              <a:rPr lang="en-US" sz="2600" dirty="0" err="1">
                <a:latin typeface="Calibri" panose="020F0502020204030204" pitchFamily="34" charset="0"/>
                <a:cs typeface="Calibri" panose="020F0502020204030204" pitchFamily="34" charset="0"/>
              </a:rPr>
              <a:t>ionising</a:t>
            </a:r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 radiation (e.g. welding flash)</a:t>
            </a:r>
          </a:p>
          <a:p>
            <a:r>
              <a:rPr lang="en-US" sz="2600" dirty="0" err="1">
                <a:latin typeface="Calibri" panose="020F0502020204030204" pitchFamily="34" charset="0"/>
                <a:cs typeface="Calibri" panose="020F0502020204030204" pitchFamily="34" charset="0"/>
              </a:rPr>
              <a:t>Ionising</a:t>
            </a:r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 Radiation</a:t>
            </a:r>
          </a:p>
        </p:txBody>
      </p:sp>
    </p:spTree>
    <p:extLst>
      <p:ext uri="{BB962C8B-B14F-4D97-AF65-F5344CB8AC3E}">
        <p14:creationId xmlns:p14="http://schemas.microsoft.com/office/powerpoint/2010/main" val="3634987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1443303-9DE4-4098-888E-6AC76E6CC966}"/>
              </a:ext>
            </a:extLst>
          </p:cNvPr>
          <p:cNvSpPr/>
          <p:nvPr/>
        </p:nvSpPr>
        <p:spPr>
          <a:xfrm>
            <a:off x="0" y="310393"/>
            <a:ext cx="3179428" cy="58722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Mine Ventilation</a:t>
            </a:r>
            <a:endParaRPr lang="en-GB" sz="2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4F427B4-EBA5-4FDA-9559-0BE025DC56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751433"/>
            <a:ext cx="3528392" cy="178767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ED11F39-210F-4175-A3AD-562F66306F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4007" y="1751433"/>
            <a:ext cx="3418050" cy="1787671"/>
          </a:xfrm>
          <a:prstGeom prst="rect">
            <a:avLst/>
          </a:prstGeom>
          <a:ln w="12700">
            <a:solidFill>
              <a:schemeClr val="accent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B942197-3A68-462B-A51E-B3CCE1CCEF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4007" y="4093791"/>
            <a:ext cx="3418050" cy="170962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5DCCBF4-AD5C-4CCD-8A6A-025D432CC8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552" y="4097494"/>
            <a:ext cx="3552724" cy="1709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2475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A0DDFF4-4F1F-4A06-B709-9A6CA4D2C4E3}"/>
              </a:ext>
            </a:extLst>
          </p:cNvPr>
          <p:cNvSpPr/>
          <p:nvPr/>
        </p:nvSpPr>
        <p:spPr>
          <a:xfrm>
            <a:off x="0" y="310393"/>
            <a:ext cx="3179428" cy="58722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Mine Ventilation</a:t>
            </a:r>
            <a:endParaRPr lang="en-GB" sz="2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1D9C05-C44D-42DB-A831-989ED0D57D03}"/>
              </a:ext>
            </a:extLst>
          </p:cNvPr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en-AU" sz="2600" dirty="0">
                <a:latin typeface="Calibri" panose="020F0502020204030204" pitchFamily="34" charset="0"/>
                <a:cs typeface="Calibri" panose="020F0502020204030204" pitchFamily="34" charset="0"/>
              </a:rPr>
              <a:t>What should it control ?</a:t>
            </a:r>
          </a:p>
          <a:p>
            <a:pPr lvl="1"/>
            <a:r>
              <a:rPr lang="en-AU" sz="2600" dirty="0">
                <a:latin typeface="Calibri" panose="020F0502020204030204" pitchFamily="34" charset="0"/>
                <a:cs typeface="Calibri" panose="020F0502020204030204" pitchFamily="34" charset="0"/>
              </a:rPr>
              <a:t>Radon and radioactive dust</a:t>
            </a:r>
          </a:p>
          <a:p>
            <a:pPr lvl="1"/>
            <a:r>
              <a:rPr lang="en-AU" sz="2600" dirty="0">
                <a:latin typeface="Calibri" panose="020F0502020204030204" pitchFamily="34" charset="0"/>
                <a:cs typeface="Calibri" panose="020F0502020204030204" pitchFamily="34" charset="0"/>
              </a:rPr>
              <a:t>Blasting fumes</a:t>
            </a:r>
          </a:p>
          <a:p>
            <a:pPr lvl="1"/>
            <a:r>
              <a:rPr lang="en-AU" sz="2600" dirty="0">
                <a:latin typeface="Calibri" panose="020F0502020204030204" pitchFamily="34" charset="0"/>
                <a:cs typeface="Calibri" panose="020F0502020204030204" pitchFamily="34" charset="0"/>
              </a:rPr>
              <a:t>Dust, silica</a:t>
            </a:r>
          </a:p>
          <a:p>
            <a:pPr lvl="1"/>
            <a:r>
              <a:rPr lang="en-AU" sz="2600" dirty="0">
                <a:latin typeface="Calibri" panose="020F0502020204030204" pitchFamily="34" charset="0"/>
                <a:cs typeface="Calibri" panose="020F0502020204030204" pitchFamily="34" charset="0"/>
              </a:rPr>
              <a:t>Diesel fumes</a:t>
            </a:r>
          </a:p>
          <a:p>
            <a:pPr lvl="1"/>
            <a:r>
              <a:rPr lang="en-AU" sz="2600" dirty="0">
                <a:latin typeface="Calibri" panose="020F0502020204030204" pitchFamily="34" charset="0"/>
                <a:cs typeface="Calibri" panose="020F0502020204030204" pitchFamily="34" charset="0"/>
              </a:rPr>
              <a:t>Heat</a:t>
            </a:r>
            <a:endParaRPr lang="en-US" sz="2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28694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BC155D0-8933-4EF5-854D-3AEDC7DAE7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2276872"/>
            <a:ext cx="3518218" cy="221123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2B0677E-D3C3-45EF-B5BB-37540EA932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276872"/>
            <a:ext cx="3783435" cy="221123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968B2F0-F770-4242-B1E3-942F029708F5}"/>
              </a:ext>
            </a:extLst>
          </p:cNvPr>
          <p:cNvSpPr/>
          <p:nvPr/>
        </p:nvSpPr>
        <p:spPr>
          <a:xfrm>
            <a:off x="0" y="578840"/>
            <a:ext cx="3179428" cy="58722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Processing Plant</a:t>
            </a:r>
            <a:endParaRPr lang="en-GB" sz="2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1727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CD0B16-5683-45B6-9BD2-6263D22F45D6}"/>
              </a:ext>
            </a:extLst>
          </p:cNvPr>
          <p:cNvSpPr txBox="1">
            <a:spLocks/>
          </p:cNvSpPr>
          <p:nvPr/>
        </p:nvSpPr>
        <p:spPr>
          <a:xfrm>
            <a:off x="549479" y="1851871"/>
            <a:ext cx="8229600" cy="327380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rgbClr val="000000"/>
                </a:solidFill>
                <a:latin typeface="Arial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en-AU" sz="2600" dirty="0">
                <a:latin typeface="Calibri" panose="020F0502020204030204" pitchFamily="34" charset="0"/>
                <a:cs typeface="Calibri" panose="020F0502020204030204" pitchFamily="34" charset="0"/>
              </a:rPr>
              <a:t>What should be controlled ?</a:t>
            </a:r>
          </a:p>
          <a:p>
            <a:pPr lvl="1"/>
            <a:r>
              <a:rPr lang="en-AU" sz="2600" dirty="0">
                <a:latin typeface="Calibri" panose="020F0502020204030204" pitchFamily="34" charset="0"/>
                <a:cs typeface="Calibri" panose="020F0502020204030204" pitchFamily="34" charset="0"/>
              </a:rPr>
              <a:t>Working at heights</a:t>
            </a:r>
          </a:p>
          <a:p>
            <a:pPr lvl="1"/>
            <a:r>
              <a:rPr lang="en-AU" sz="2600" dirty="0">
                <a:latin typeface="Calibri" panose="020F0502020204030204" pitchFamily="34" charset="0"/>
                <a:cs typeface="Calibri" panose="020F0502020204030204" pitchFamily="34" charset="0"/>
              </a:rPr>
              <a:t>Hazardous chemicals</a:t>
            </a:r>
          </a:p>
          <a:p>
            <a:pPr lvl="1"/>
            <a:r>
              <a:rPr lang="en-AU" sz="2600" dirty="0">
                <a:latin typeface="Calibri" panose="020F0502020204030204" pitchFamily="34" charset="0"/>
                <a:cs typeface="Calibri" panose="020F0502020204030204" pitchFamily="34" charset="0"/>
              </a:rPr>
              <a:t>Moving parts</a:t>
            </a:r>
          </a:p>
          <a:p>
            <a:pPr lvl="1"/>
            <a:r>
              <a:rPr lang="en-AU" sz="2600" dirty="0">
                <a:latin typeface="Calibri" panose="020F0502020204030204" pitchFamily="34" charset="0"/>
                <a:cs typeface="Calibri" panose="020F0502020204030204" pitchFamily="34" charset="0"/>
              </a:rPr>
              <a:t>Confined spaces…</a:t>
            </a:r>
            <a:endParaRPr lang="en-US" sz="2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AACDB85-FAE5-470A-881F-6D93A15BC324}"/>
              </a:ext>
            </a:extLst>
          </p:cNvPr>
          <p:cNvSpPr/>
          <p:nvPr/>
        </p:nvSpPr>
        <p:spPr>
          <a:xfrm>
            <a:off x="0" y="578840"/>
            <a:ext cx="3179428" cy="58722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Processing Plant</a:t>
            </a:r>
            <a:endParaRPr lang="en-GB" sz="2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07047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foto01">
            <a:extLst>
              <a:ext uri="{FF2B5EF4-FFF2-40B4-BE49-F238E27FC236}">
                <a16:creationId xmlns:a16="http://schemas.microsoft.com/office/drawing/2014/main" id="{FA40083B-CEB3-4DF0-A9DE-4402A9561F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3718" y="1497322"/>
            <a:ext cx="4074785" cy="5148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5" descr="foto03">
            <a:extLst>
              <a:ext uri="{FF2B5EF4-FFF2-40B4-BE49-F238E27FC236}">
                <a16:creationId xmlns:a16="http://schemas.microsoft.com/office/drawing/2014/main" id="{B90C7F0D-2B9A-4F68-8CCA-2F425D61D4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893" y="1029244"/>
            <a:ext cx="3656858" cy="5616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5770105"/>
      </p:ext>
    </p:extLst>
  </p:cSld>
  <p:clrMapOvr>
    <a:masterClrMapping/>
  </p:clrMapOvr>
</p:sld>
</file>

<file path=ppt/theme/theme1.xml><?xml version="1.0" encoding="utf-8"?>
<a:theme xmlns:a="http://schemas.openxmlformats.org/drawingml/2006/main" name="IAEA_Presentation_templ_1[1]">
  <a:themeElements>
    <a:clrScheme name="Custom 2">
      <a:dk1>
        <a:srgbClr val="003399"/>
      </a:dk1>
      <a:lt1>
        <a:sysClr val="window" lastClr="FFFFFF"/>
      </a:lt1>
      <a:dk2>
        <a:srgbClr val="3366CC"/>
      </a:dk2>
      <a:lt2>
        <a:srgbClr val="DBDBDD"/>
      </a:lt2>
      <a:accent1>
        <a:srgbClr val="6699CC"/>
      </a:accent1>
      <a:accent2>
        <a:srgbClr val="FF9900"/>
      </a:accent2>
      <a:accent3>
        <a:srgbClr val="99CC00"/>
      </a:accent3>
      <a:accent4>
        <a:srgbClr val="8681B8"/>
      </a:accent4>
      <a:accent5>
        <a:srgbClr val="32A14C"/>
      </a:accent5>
      <a:accent6>
        <a:srgbClr val="99CCFF"/>
      </a:accent6>
      <a:hlink>
        <a:srgbClr val="6699CC"/>
      </a:hlink>
      <a:folHlink>
        <a:srgbClr val="8681B8"/>
      </a:folHlink>
    </a:clrScheme>
    <a:fontScheme name="procureme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IAEA_Presentation_templ_1[1]</Template>
  <TotalTime>26</TotalTime>
  <Words>365</Words>
  <Application>Microsoft Office PowerPoint</Application>
  <PresentationFormat>On-screen Show (4:3)</PresentationFormat>
  <Paragraphs>161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Arial</vt:lpstr>
      <vt:lpstr>Arial </vt:lpstr>
      <vt:lpstr>Calibri</vt:lpstr>
      <vt:lpstr>Times New Roman</vt:lpstr>
      <vt:lpstr>Wingdings</vt:lpstr>
      <vt:lpstr>IAEA_Presentation_templ_1[1]</vt:lpstr>
      <vt:lpstr>    Mining and Processing Safety         and   Radiation Protection          A Balance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Mining and Processing Safety      and Radiation Protection       A Balance</dc:title>
  <dc:creator>TADIC, Dejana</dc:creator>
  <cp:lastModifiedBy>TADIC, Dejana</cp:lastModifiedBy>
  <cp:revision>3</cp:revision>
  <dcterms:created xsi:type="dcterms:W3CDTF">2019-05-08T07:54:51Z</dcterms:created>
  <dcterms:modified xsi:type="dcterms:W3CDTF">2019-05-08T08:20:59Z</dcterms:modified>
</cp:coreProperties>
</file>