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3626" autoAdjust="0"/>
  </p:normalViewPr>
  <p:slideViewPr>
    <p:cSldViewPr snapToGrid="0">
      <p:cViewPr varScale="1">
        <p:scale>
          <a:sx n="96" d="100"/>
          <a:sy n="96" d="100"/>
        </p:scale>
        <p:origin x="189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F1248-A95B-4FAC-8D2E-3E2DBA457D4C}" type="datetimeFigureOut">
              <a:rPr lang="en-GB" smtClean="0"/>
              <a:t>2019-05-08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23FCFF-64B7-4FAA-84F2-C25138C7A7BF}" type="slidenum">
              <a:rPr lang="en-GB" smtClean="0"/>
              <a:t>‹#›</a:t>
            </a:fld>
            <a:endParaRPr lang="en-GB"/>
          </a:p>
        </p:txBody>
      </p:sp>
    </p:spTree>
    <p:extLst>
      <p:ext uri="{BB962C8B-B14F-4D97-AF65-F5344CB8AC3E}">
        <p14:creationId xmlns:p14="http://schemas.microsoft.com/office/powerpoint/2010/main" val="295833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altLang="en-US" dirty="0"/>
              <a:t>When determining which exposures should be subject to the requirements for existing exposure situations, only exposures that are amenable to control should be considered. Exposures that are unamenable to control are excluded from the IAEA safety standards and should thus be similarly excluded from the legal and regulatory framework for protection and safety. </a:t>
            </a:r>
          </a:p>
          <a:p>
            <a:endParaRPr lang="en-ZA" altLang="en-US" dirty="0"/>
          </a:p>
          <a:p>
            <a:r>
              <a:rPr lang="en-ZA" altLang="en-US" dirty="0"/>
              <a:t>Example</a:t>
            </a:r>
            <a:r>
              <a:rPr lang="en-ZA" altLang="en-US" baseline="0" dirty="0"/>
              <a:t> of exclusion;</a:t>
            </a:r>
          </a:p>
          <a:p>
            <a:pPr marL="171450" indent="-171450">
              <a:buFontTx/>
              <a:buChar char="-"/>
            </a:pPr>
            <a:r>
              <a:rPr lang="en-ZA" altLang="en-US" baseline="0" dirty="0"/>
              <a:t>Cosmic radiation at surface of earth</a:t>
            </a:r>
          </a:p>
          <a:p>
            <a:pPr marL="171450" indent="-171450">
              <a:buFontTx/>
              <a:buChar char="-"/>
            </a:pPr>
            <a:r>
              <a:rPr lang="en-ZA" altLang="en-US" baseline="0" dirty="0"/>
              <a:t>K40 in the body</a:t>
            </a:r>
          </a:p>
          <a:p>
            <a:endParaRPr lang="en-GB" dirty="0"/>
          </a:p>
        </p:txBody>
      </p:sp>
      <p:sp>
        <p:nvSpPr>
          <p:cNvPr id="4" name="Slide Number Placeholder 3"/>
          <p:cNvSpPr>
            <a:spLocks noGrp="1"/>
          </p:cNvSpPr>
          <p:nvPr>
            <p:ph type="sldNum" sz="quarter" idx="5"/>
          </p:nvPr>
        </p:nvSpPr>
        <p:spPr/>
        <p:txBody>
          <a:bodyPr/>
          <a:lstStyle/>
          <a:p>
            <a:fld id="{A623FCFF-64B7-4FAA-84F2-C25138C7A7BF}" type="slidenum">
              <a:rPr lang="en-GB" smtClean="0"/>
              <a:t>5</a:t>
            </a:fld>
            <a:endParaRPr lang="en-GB"/>
          </a:p>
        </p:txBody>
      </p:sp>
    </p:spTree>
    <p:extLst>
      <p:ext uri="{BB962C8B-B14F-4D97-AF65-F5344CB8AC3E}">
        <p14:creationId xmlns:p14="http://schemas.microsoft.com/office/powerpoint/2010/main" val="242902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altLang="en-US" dirty="0"/>
              <a:t>This picture shows the basis for the value of 1 </a:t>
            </a:r>
            <a:r>
              <a:rPr lang="en-ZA" altLang="en-US" dirty="0" err="1"/>
              <a:t>Bq</a:t>
            </a:r>
            <a:r>
              <a:rPr lang="en-ZA" altLang="en-US" dirty="0"/>
              <a:t>/g for uranium and thorium series radionuclides. It represents the upper bound of activity concentrations in normal rocks and soil (green bands). Most industrial minerals have similar activity concentrations to normal rocks and soil, but a few have distinctly elevated concentrations (red bands). In many instances, the activity concentrations may still be below 1 </a:t>
            </a:r>
            <a:r>
              <a:rPr lang="en-ZA" altLang="en-US" dirty="0" err="1"/>
              <a:t>Bq</a:t>
            </a:r>
            <a:r>
              <a:rPr lang="en-ZA" altLang="en-US" dirty="0"/>
              <a:t>/g but in other instances the activity concentrations are well above 1 </a:t>
            </a:r>
            <a:r>
              <a:rPr lang="en-ZA" altLang="en-US" dirty="0" err="1"/>
              <a:t>Bq</a:t>
            </a:r>
            <a:r>
              <a:rPr lang="en-ZA" altLang="en-US" dirty="0"/>
              <a:t>/g. The value of 1 </a:t>
            </a:r>
            <a:r>
              <a:rPr lang="en-ZA" altLang="en-US" dirty="0" err="1"/>
              <a:t>Bq</a:t>
            </a:r>
            <a:r>
              <a:rPr lang="en-ZA" altLang="en-US" dirty="0"/>
              <a:t>/g serves as an entry level for regulation as a planned exposure situation. Below this entry level, it would be a waste of regulatory resources to regulate as a planned exposure situation.  </a:t>
            </a:r>
            <a:endParaRPr lang="en-US" altLang="en-US" dirty="0"/>
          </a:p>
          <a:p>
            <a:endParaRPr lang="en-GB" dirty="0"/>
          </a:p>
        </p:txBody>
      </p:sp>
      <p:sp>
        <p:nvSpPr>
          <p:cNvPr id="4" name="Slide Number Placeholder 3"/>
          <p:cNvSpPr>
            <a:spLocks noGrp="1"/>
          </p:cNvSpPr>
          <p:nvPr>
            <p:ph type="sldNum" sz="quarter" idx="5"/>
          </p:nvPr>
        </p:nvSpPr>
        <p:spPr/>
        <p:txBody>
          <a:bodyPr/>
          <a:lstStyle/>
          <a:p>
            <a:fld id="{A623FCFF-64B7-4FAA-84F2-C25138C7A7BF}" type="slidenum">
              <a:rPr lang="en-GB" smtClean="0"/>
              <a:t>6</a:t>
            </a:fld>
            <a:endParaRPr lang="en-GB"/>
          </a:p>
        </p:txBody>
      </p:sp>
    </p:spTree>
    <p:extLst>
      <p:ext uri="{BB962C8B-B14F-4D97-AF65-F5344CB8AC3E}">
        <p14:creationId xmlns:p14="http://schemas.microsoft.com/office/powerpoint/2010/main" val="504918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ZA" altLang="en-US" sz="1400" dirty="0">
                <a:latin typeface="Calibri" pitchFamily="34" charset="0"/>
              </a:rPr>
              <a:t>Criterion for </a:t>
            </a:r>
            <a:r>
              <a:rPr lang="en-ZA" altLang="en-US" sz="1400" u="sng" dirty="0">
                <a:latin typeface="Calibri" pitchFamily="34" charset="0"/>
              </a:rPr>
              <a:t>automatic exemption without further consideration</a:t>
            </a:r>
            <a:r>
              <a:rPr lang="en-ZA" altLang="en-US" sz="1400" dirty="0">
                <a:latin typeface="Calibri" pitchFamily="34" charset="0"/>
              </a:rPr>
              <a:t> (for radionuclides of natural origin):</a:t>
            </a:r>
          </a:p>
          <a:p>
            <a:pPr>
              <a:lnSpc>
                <a:spcPct val="80000"/>
              </a:lnSpc>
            </a:pPr>
            <a:r>
              <a:rPr lang="en-ZA" altLang="en-US" dirty="0">
                <a:latin typeface="Calibri" pitchFamily="34" charset="0"/>
              </a:rPr>
              <a:t>Annual effective dose is of the order of 1 mSv or less </a:t>
            </a:r>
          </a:p>
          <a:p>
            <a:pPr>
              <a:lnSpc>
                <a:spcPct val="80000"/>
              </a:lnSpc>
            </a:pPr>
            <a:r>
              <a:rPr lang="en-ZA" altLang="en-US" sz="1200" dirty="0">
                <a:latin typeface="Calibri" pitchFamily="34" charset="0"/>
              </a:rPr>
              <a:t>In NORM industries, the 1 mSv criterion can usually be applied to worker doses, since public doses are likely to be at least an order of magnitude lower</a:t>
            </a:r>
          </a:p>
          <a:p>
            <a:endParaRPr lang="en-GB" dirty="0"/>
          </a:p>
        </p:txBody>
      </p:sp>
      <p:sp>
        <p:nvSpPr>
          <p:cNvPr id="4" name="Slide Number Placeholder 3"/>
          <p:cNvSpPr>
            <a:spLocks noGrp="1"/>
          </p:cNvSpPr>
          <p:nvPr>
            <p:ph type="sldNum" sz="quarter" idx="5"/>
          </p:nvPr>
        </p:nvSpPr>
        <p:spPr/>
        <p:txBody>
          <a:bodyPr/>
          <a:lstStyle/>
          <a:p>
            <a:fld id="{A623FCFF-64B7-4FAA-84F2-C25138C7A7BF}" type="slidenum">
              <a:rPr lang="en-GB" smtClean="0"/>
              <a:t>10</a:t>
            </a:fld>
            <a:endParaRPr lang="en-GB"/>
          </a:p>
        </p:txBody>
      </p:sp>
    </p:spTree>
    <p:extLst>
      <p:ext uri="{BB962C8B-B14F-4D97-AF65-F5344CB8AC3E}">
        <p14:creationId xmlns:p14="http://schemas.microsoft.com/office/powerpoint/2010/main" val="4007017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tLang="en-US" sz="2000" dirty="0">
                <a:latin typeface="Calibri" pitchFamily="34" charset="0"/>
              </a:rPr>
              <a:t>Radiation risks from the cleared material are sufficiently low as not to warrant regulatory control</a:t>
            </a:r>
          </a:p>
          <a:p>
            <a:pPr lvl="1"/>
            <a:r>
              <a:rPr lang="en-US" altLang="en-US" sz="2000" dirty="0">
                <a:latin typeface="Calibri" pitchFamily="34" charset="0"/>
              </a:rPr>
              <a:t>Continued regulatory control of the material would yield no net benefit, in that no reasonable control measures would achieve a worthwhile return in terms of reduction of individual doses</a:t>
            </a:r>
          </a:p>
          <a:p>
            <a:endParaRPr lang="en-GB" dirty="0"/>
          </a:p>
        </p:txBody>
      </p:sp>
      <p:sp>
        <p:nvSpPr>
          <p:cNvPr id="4" name="Slide Number Placeholder 3"/>
          <p:cNvSpPr>
            <a:spLocks noGrp="1"/>
          </p:cNvSpPr>
          <p:nvPr>
            <p:ph type="sldNum" sz="quarter" idx="5"/>
          </p:nvPr>
        </p:nvSpPr>
        <p:spPr/>
        <p:txBody>
          <a:bodyPr/>
          <a:lstStyle/>
          <a:p>
            <a:fld id="{A623FCFF-64B7-4FAA-84F2-C25138C7A7BF}" type="slidenum">
              <a:rPr lang="en-GB" smtClean="0"/>
              <a:t>14</a:t>
            </a:fld>
            <a:endParaRPr lang="en-GB"/>
          </a:p>
        </p:txBody>
      </p:sp>
    </p:spTree>
    <p:extLst>
      <p:ext uri="{BB962C8B-B14F-4D97-AF65-F5344CB8AC3E}">
        <p14:creationId xmlns:p14="http://schemas.microsoft.com/office/powerpoint/2010/main" val="3229674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altLang="en-US" dirty="0">
                <a:latin typeface="Calibri" pitchFamily="34" charset="0"/>
              </a:rPr>
              <a:t>Zircon occurs naturally as a component of heavy-mineral sands.</a:t>
            </a:r>
          </a:p>
          <a:p>
            <a:r>
              <a:rPr lang="en-ZA" altLang="en-US" dirty="0">
                <a:solidFill>
                  <a:srgbClr val="800000"/>
                </a:solidFill>
                <a:latin typeface="Calibri" pitchFamily="34" charset="0"/>
              </a:rPr>
              <a:t>Zirconia is manufactured from zircon or baddeleyite by fusion or chemical processing.</a:t>
            </a:r>
            <a:endParaRPr lang="en-US" altLang="en-US"/>
          </a:p>
          <a:p>
            <a:endParaRPr lang="en-GB"/>
          </a:p>
        </p:txBody>
      </p:sp>
      <p:sp>
        <p:nvSpPr>
          <p:cNvPr id="4" name="Slide Number Placeholder 3"/>
          <p:cNvSpPr>
            <a:spLocks noGrp="1"/>
          </p:cNvSpPr>
          <p:nvPr>
            <p:ph type="sldNum" sz="quarter" idx="5"/>
          </p:nvPr>
        </p:nvSpPr>
        <p:spPr/>
        <p:txBody>
          <a:bodyPr/>
          <a:lstStyle/>
          <a:p>
            <a:fld id="{A623FCFF-64B7-4FAA-84F2-C25138C7A7BF}" type="slidenum">
              <a:rPr lang="en-GB" smtClean="0"/>
              <a:t>43</a:t>
            </a:fld>
            <a:endParaRPr lang="en-GB"/>
          </a:p>
        </p:txBody>
      </p:sp>
    </p:spTree>
    <p:extLst>
      <p:ext uri="{BB962C8B-B14F-4D97-AF65-F5344CB8AC3E}">
        <p14:creationId xmlns:p14="http://schemas.microsoft.com/office/powerpoint/2010/main" val="25138829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802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E1E98592-B40D-4ED0-A49D-6BA234529DAA}"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103419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E1E98592-B40D-4ED0-A49D-6BA234529DAA}"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3136113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E1E98592-B40D-4ED0-A49D-6BA234529DAA}"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2831233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194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E1E98592-B40D-4ED0-A49D-6BA234529DAA}" type="datetimeFigureOut">
              <a:rPr lang="en-GB" smtClean="0"/>
              <a:t>2019-05-08</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4147683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E1E98592-B40D-4ED0-A49D-6BA234529DAA}"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410765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E1E98592-B40D-4ED0-A49D-6BA234529DAA}" type="datetimeFigureOut">
              <a:rPr lang="en-GB" smtClean="0"/>
              <a:t>2019-05-08</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3957853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E1E98592-B40D-4ED0-A49D-6BA234529DAA}" type="datetimeFigureOut">
              <a:rPr lang="en-GB" smtClean="0"/>
              <a:t>2019-05-08</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4128121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E1E98592-B40D-4ED0-A49D-6BA234529DAA}" type="datetimeFigureOut">
              <a:rPr lang="en-GB" smtClean="0"/>
              <a:t>2019-05-08</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3598944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E1E98592-B40D-4ED0-A49D-6BA234529DAA}" type="datetimeFigureOut">
              <a:rPr lang="en-GB" smtClean="0"/>
              <a:t>2019-05-08</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4D95C46E-57C7-4CF8-81FE-ECA11C1FF5A7}" type="slidenum">
              <a:rPr lang="en-GB" smtClean="0"/>
              <a:t>‹#›</a:t>
            </a:fld>
            <a:endParaRPr lang="en-GB"/>
          </a:p>
        </p:txBody>
      </p:sp>
    </p:spTree>
    <p:extLst>
      <p:ext uri="{BB962C8B-B14F-4D97-AF65-F5344CB8AC3E}">
        <p14:creationId xmlns:p14="http://schemas.microsoft.com/office/powerpoint/2010/main" val="2208807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E1E98592-B40D-4ED0-A49D-6BA234529DAA}" type="datetimeFigureOut">
              <a:rPr lang="en-GB" smtClean="0"/>
              <a:t>2019-05-08</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4D95C46E-57C7-4CF8-81FE-ECA11C1FF5A7}"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9761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hyperlink" Target="http://www-pub.iaea.org/MTCD/publications/PDF/Pub1168_web.pdf" TargetMode="External"/><Relationship Id="rId3" Type="http://schemas.openxmlformats.org/officeDocument/2006/relationships/hyperlink" Target="http://www-pub.iaea.org/MTCD/Publications/PDF/Pub1568_web.pdf" TargetMode="External"/><Relationship Id="rId7" Type="http://schemas.openxmlformats.org/officeDocument/2006/relationships/hyperlink" Target="http://www-pub.iaea.org/MTCD/publications/PDF/Pub1171_web.pdf" TargetMode="External"/><Relationship Id="rId2" Type="http://schemas.openxmlformats.org/officeDocument/2006/relationships/hyperlink" Target="http://www-pub.iaea.org/MTCD/Publications/PDF/Pub1582_web.pdf" TargetMode="External"/><Relationship Id="rId1" Type="http://schemas.openxmlformats.org/officeDocument/2006/relationships/slideLayout" Target="../slideLayouts/slideLayout8.xml"/><Relationship Id="rId6" Type="http://schemas.openxmlformats.org/officeDocument/2006/relationships/hyperlink" Target="http://www-pub.iaea.org/MTCD/publications/PDF/Pub1257_web.pdf" TargetMode="External"/><Relationship Id="rId5" Type="http://schemas.openxmlformats.org/officeDocument/2006/relationships/hyperlink" Target="http://www-pub.iaea.org/MTCD/publications/PDF/Pub1289_Web.pdf" TargetMode="External"/><Relationship Id="rId4" Type="http://schemas.openxmlformats.org/officeDocument/2006/relationships/hyperlink" Target="http://www-pub.iaea.org/MTCD/Publications/PDF/Pub1512_web.pdf" TargetMode="External"/><Relationship Id="rId9" Type="http://schemas.openxmlformats.org/officeDocument/2006/relationships/hyperlink" Target="http://www-pub.iaea.org/MTCD/publications/PDF/Pub1146_scr.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783DB26-7952-485C-BAD2-FF52DF301B7A}"/>
              </a:ext>
            </a:extLst>
          </p:cNvPr>
          <p:cNvSpPr>
            <a:spLocks noGrp="1" noChangeArrowheads="1"/>
          </p:cNvSpPr>
          <p:nvPr>
            <p:ph type="ctrTitle"/>
          </p:nvPr>
        </p:nvSpPr>
        <p:spPr>
          <a:xfrm>
            <a:off x="1795244" y="1948985"/>
            <a:ext cx="5553512" cy="2736304"/>
          </a:xfrm>
        </p:spPr>
        <p:txBody>
          <a:bodyPr>
            <a:normAutofit/>
          </a:bodyPr>
          <a:lstStyle/>
          <a:p>
            <a:r>
              <a:rPr lang="en-GB" altLang="en-US" dirty="0">
                <a:latin typeface="Calibri" pitchFamily="34" charset="0"/>
              </a:rPr>
              <a:t>	NORM Industries </a:t>
            </a:r>
            <a:br>
              <a:rPr lang="en-GB" altLang="en-US" dirty="0">
                <a:latin typeface="Calibri" pitchFamily="34" charset="0"/>
              </a:rPr>
            </a:br>
            <a:r>
              <a:rPr lang="en-GB" altLang="en-US" dirty="0">
                <a:latin typeface="Calibri" pitchFamily="34" charset="0"/>
              </a:rPr>
              <a:t>		and </a:t>
            </a:r>
            <a:br>
              <a:rPr lang="en-GB" altLang="en-US" dirty="0">
                <a:latin typeface="Calibri" pitchFamily="34" charset="0"/>
              </a:rPr>
            </a:br>
            <a:r>
              <a:rPr lang="en-GB" altLang="en-US" dirty="0">
                <a:latin typeface="Calibri" pitchFamily="34" charset="0"/>
              </a:rPr>
              <a:t>Regulatory Considerations</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5172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3C4F62-1CE8-4B3D-BD5D-672AA5437256}"/>
              </a:ext>
            </a:extLst>
          </p:cNvPr>
          <p:cNvSpPr/>
          <p:nvPr/>
        </p:nvSpPr>
        <p:spPr>
          <a:xfrm>
            <a:off x="-1" y="407268"/>
            <a:ext cx="3162651"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 Exemption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C7AB6C48-18DD-446E-B0BA-B4560A235756}"/>
              </a:ext>
            </a:extLst>
          </p:cNvPr>
          <p:cNvSpPr txBox="1">
            <a:spLocks noChangeArrowheads="1"/>
          </p:cNvSpPr>
          <p:nvPr/>
        </p:nvSpPr>
        <p:spPr>
          <a:xfrm>
            <a:off x="385694" y="1700313"/>
            <a:ext cx="8171077" cy="46753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pPr>
            <a:r>
              <a:rPr lang="en-ZA" altLang="en-US" sz="2800" dirty="0">
                <a:latin typeface="Calibri" pitchFamily="34" charset="0"/>
              </a:rPr>
              <a:t>Exemption is the lowest level of the graded approach</a:t>
            </a:r>
          </a:p>
          <a:p>
            <a:pPr lvl="1">
              <a:lnSpc>
                <a:spcPct val="80000"/>
              </a:lnSpc>
            </a:pPr>
            <a:r>
              <a:rPr lang="en-ZA" altLang="en-US" sz="2400" dirty="0">
                <a:latin typeface="Calibri" pitchFamily="34" charset="0"/>
              </a:rPr>
              <a:t>Always the first consideration</a:t>
            </a:r>
            <a:endParaRPr lang="en-US" altLang="en-US" sz="2400" dirty="0">
              <a:latin typeface="Calibri" pitchFamily="34" charset="0"/>
            </a:endParaRPr>
          </a:p>
          <a:p>
            <a:pPr>
              <a:lnSpc>
                <a:spcPct val="80000"/>
              </a:lnSpc>
            </a:pPr>
            <a:endParaRPr lang="en-ZA" altLang="en-US" sz="2800" dirty="0">
              <a:latin typeface="Calibri" pitchFamily="34" charset="0"/>
            </a:endParaRPr>
          </a:p>
          <a:p>
            <a:pPr>
              <a:lnSpc>
                <a:spcPct val="80000"/>
              </a:lnSpc>
            </a:pPr>
            <a:r>
              <a:rPr lang="en-ZA" altLang="en-US" sz="2800" dirty="0">
                <a:latin typeface="Calibri" pitchFamily="34" charset="0"/>
              </a:rPr>
              <a:t>Criteria for exemption:</a:t>
            </a:r>
          </a:p>
          <a:p>
            <a:pPr lvl="1">
              <a:lnSpc>
                <a:spcPct val="80000"/>
              </a:lnSpc>
            </a:pPr>
            <a:r>
              <a:rPr lang="en-ZA" altLang="en-US" sz="2400" dirty="0">
                <a:latin typeface="Calibri" pitchFamily="34" charset="0"/>
              </a:rPr>
              <a:t>“Trivial dose” concept  –  The radiation risk is sufficiently low as to not warrant regulatory control</a:t>
            </a:r>
          </a:p>
          <a:p>
            <a:pPr lvl="1">
              <a:lnSpc>
                <a:spcPct val="80000"/>
              </a:lnSpc>
              <a:buFontTx/>
              <a:buNone/>
            </a:pPr>
            <a:r>
              <a:rPr lang="en-ZA" altLang="en-US" sz="2400" dirty="0">
                <a:latin typeface="Calibri" pitchFamily="34" charset="0"/>
              </a:rPr>
              <a:t>		</a:t>
            </a:r>
            <a:r>
              <a:rPr lang="en-ZA" altLang="en-US" sz="2400" i="1" dirty="0">
                <a:latin typeface="Calibri" pitchFamily="34" charset="0"/>
              </a:rPr>
              <a:t>or</a:t>
            </a:r>
          </a:p>
          <a:p>
            <a:pPr lvl="1">
              <a:lnSpc>
                <a:spcPct val="80000"/>
              </a:lnSpc>
            </a:pPr>
            <a:r>
              <a:rPr lang="en-ZA" altLang="en-US" sz="2400" dirty="0">
                <a:latin typeface="Calibri" pitchFamily="34" charset="0"/>
              </a:rPr>
              <a:t>“No net benefit” concept  –  No reasonable control measures would achieve a worthwhile reduction in doses</a:t>
            </a:r>
          </a:p>
          <a:p>
            <a:pPr lvl="2">
              <a:lnSpc>
                <a:spcPct val="80000"/>
              </a:lnSpc>
            </a:pPr>
            <a:r>
              <a:rPr lang="en-ZA" altLang="en-US" sz="2200" dirty="0">
                <a:latin typeface="Calibri" pitchFamily="34" charset="0"/>
              </a:rPr>
              <a:t>Could be important for NORM industries, where the dose may not necessarily be trivial</a:t>
            </a:r>
          </a:p>
          <a:p>
            <a:pPr>
              <a:lnSpc>
                <a:spcPct val="80000"/>
              </a:lnSpc>
            </a:pPr>
            <a:endParaRPr lang="en-ZA" altLang="en-US" sz="1000" dirty="0">
              <a:latin typeface="Calibri" pitchFamily="34" charset="0"/>
            </a:endParaRPr>
          </a:p>
        </p:txBody>
      </p:sp>
    </p:spTree>
    <p:extLst>
      <p:ext uri="{BB962C8B-B14F-4D97-AF65-F5344CB8AC3E}">
        <p14:creationId xmlns:p14="http://schemas.microsoft.com/office/powerpoint/2010/main" val="2811607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46DC7B-212B-490D-AAD7-85C356ECF0C5}"/>
              </a:ext>
            </a:extLst>
          </p:cNvPr>
          <p:cNvSpPr/>
          <p:nvPr/>
        </p:nvSpPr>
        <p:spPr>
          <a:xfrm>
            <a:off x="-1" y="407268"/>
            <a:ext cx="3481432"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2. Notification only</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00D2FAE5-EE6A-4330-8A84-EF9DF08F5D71}"/>
              </a:ext>
            </a:extLst>
          </p:cNvPr>
          <p:cNvSpPr txBox="1">
            <a:spLocks noChangeArrowheads="1"/>
          </p:cNvSpPr>
          <p:nvPr/>
        </p:nvSpPr>
        <p:spPr>
          <a:xfrm>
            <a:off x="405721" y="1681688"/>
            <a:ext cx="8332557" cy="432070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600" dirty="0">
                <a:latin typeface="Calibri" pitchFamily="34" charset="0"/>
              </a:rPr>
              <a:t>The requirement for notification (without the need for an authorization) is appropriate when the annual effective dose is small compared to the relevant dose limit</a:t>
            </a:r>
          </a:p>
          <a:p>
            <a:r>
              <a:rPr lang="en-ZA" altLang="en-US" sz="2600" dirty="0">
                <a:latin typeface="Calibri" pitchFamily="34" charset="0"/>
              </a:rPr>
              <a:t>The responsible person must formally submit a notification to the regulatory body of the intention to carry out the practice</a:t>
            </a:r>
          </a:p>
          <a:p>
            <a:r>
              <a:rPr lang="en-ZA" altLang="en-US" sz="2600" dirty="0">
                <a:latin typeface="Calibri" pitchFamily="34" charset="0"/>
              </a:rPr>
              <a:t>Similar to exemption, but provides the reassurance that the regulatory body remains informed of all such practices.</a:t>
            </a:r>
            <a:endParaRPr lang="en-US" altLang="en-US" sz="2600" dirty="0">
              <a:latin typeface="Calibri" pitchFamily="34" charset="0"/>
            </a:endParaRPr>
          </a:p>
        </p:txBody>
      </p:sp>
    </p:spTree>
    <p:extLst>
      <p:ext uri="{BB962C8B-B14F-4D97-AF65-F5344CB8AC3E}">
        <p14:creationId xmlns:p14="http://schemas.microsoft.com/office/powerpoint/2010/main" val="360492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FBB2A5-1D52-452F-A62C-17A08B8C77BC}"/>
              </a:ext>
            </a:extLst>
          </p:cNvPr>
          <p:cNvSpPr/>
          <p:nvPr/>
        </p:nvSpPr>
        <p:spPr>
          <a:xfrm>
            <a:off x="0" y="499547"/>
            <a:ext cx="475655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3. Notification + Registration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8D49059C-0652-426E-8C3F-5285307FA372}"/>
              </a:ext>
            </a:extLst>
          </p:cNvPr>
          <p:cNvSpPr txBox="1">
            <a:spLocks noChangeArrowheads="1"/>
          </p:cNvSpPr>
          <p:nvPr/>
        </p:nvSpPr>
        <p:spPr>
          <a:xfrm>
            <a:off x="534606" y="1603710"/>
            <a:ext cx="8240278"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
            </a:pPr>
            <a:r>
              <a:rPr lang="en-ZA" altLang="en-US" sz="2400" dirty="0">
                <a:latin typeface="Calibri" pitchFamily="34" charset="0"/>
              </a:rPr>
              <a:t>Registration is the lower of the two levels of authorization</a:t>
            </a:r>
          </a:p>
          <a:p>
            <a:pPr algn="just">
              <a:buFont typeface="Wingdings" panose="05000000000000000000" pitchFamily="2" charset="2"/>
              <a:buChar char="§"/>
            </a:pPr>
            <a:r>
              <a:rPr lang="en-ZA" altLang="en-US" sz="2400" dirty="0">
                <a:latin typeface="Calibri" pitchFamily="34" charset="0"/>
              </a:rPr>
              <a:t>Appropriate for situations where notification alone is not sufficient for providing an optimized regulatory approach</a:t>
            </a:r>
          </a:p>
          <a:p>
            <a:pPr algn="just">
              <a:buFont typeface="Wingdings" panose="05000000000000000000" pitchFamily="2" charset="2"/>
              <a:buChar char="§"/>
            </a:pPr>
            <a:r>
              <a:rPr lang="en-ZA" altLang="en-US" sz="2400" dirty="0">
                <a:latin typeface="Calibri" pitchFamily="34" charset="0"/>
              </a:rPr>
              <a:t>The regulatory body may decide that the responsible person has to meet additional (but limited) requirements to ensure adequate protection</a:t>
            </a:r>
          </a:p>
          <a:p>
            <a:pPr>
              <a:buFont typeface="Wingdings" panose="05000000000000000000" pitchFamily="2" charset="2"/>
              <a:buChar char="§"/>
            </a:pPr>
            <a:r>
              <a:rPr lang="en-ZA" altLang="en-US" sz="2400" dirty="0">
                <a:latin typeface="Calibri" pitchFamily="34" charset="0"/>
              </a:rPr>
              <a:t>Typical requirements :</a:t>
            </a:r>
          </a:p>
          <a:p>
            <a:pPr lvl="1"/>
            <a:r>
              <a:rPr lang="en-ZA" altLang="en-US" sz="2000" dirty="0">
                <a:latin typeface="Calibri" pitchFamily="34" charset="0"/>
              </a:rPr>
              <a:t>Measures to keep exposures under review</a:t>
            </a:r>
          </a:p>
          <a:p>
            <a:pPr lvl="1"/>
            <a:r>
              <a:rPr lang="en-ZA" altLang="en-US" sz="2000" dirty="0">
                <a:latin typeface="Calibri" pitchFamily="34" charset="0"/>
              </a:rPr>
              <a:t>Measures to ensure that the working conditions are such that exposures remain at moderate levels, with little likelihood of doses approaching or  exceeding the dose limit</a:t>
            </a:r>
          </a:p>
          <a:p>
            <a:endParaRPr lang="en-US" altLang="en-US" dirty="0">
              <a:latin typeface="Calibri" pitchFamily="34" charset="0"/>
            </a:endParaRPr>
          </a:p>
        </p:txBody>
      </p:sp>
    </p:spTree>
    <p:extLst>
      <p:ext uri="{BB962C8B-B14F-4D97-AF65-F5344CB8AC3E}">
        <p14:creationId xmlns:p14="http://schemas.microsoft.com/office/powerpoint/2010/main" val="652559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F084413-DDBC-4FF0-8D03-2427CD0AF3E3}"/>
              </a:ext>
            </a:extLst>
          </p:cNvPr>
          <p:cNvSpPr/>
          <p:nvPr/>
        </p:nvSpPr>
        <p:spPr>
          <a:xfrm>
            <a:off x="0" y="499547"/>
            <a:ext cx="475655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4. Notification + Licensing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F20438C2-B668-48DE-9F02-FC45CE9FD6A5}"/>
              </a:ext>
            </a:extLst>
          </p:cNvPr>
          <p:cNvSpPr txBox="1">
            <a:spLocks noChangeArrowheads="1"/>
          </p:cNvSpPr>
          <p:nvPr/>
        </p:nvSpPr>
        <p:spPr>
          <a:xfrm>
            <a:off x="377305" y="1533694"/>
            <a:ext cx="8103965" cy="482475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ZA" altLang="en-US" sz="2400" dirty="0">
                <a:latin typeface="Calibri" pitchFamily="34" charset="0"/>
              </a:rPr>
              <a:t>Licensing is the upper of the two levels of authorization</a:t>
            </a:r>
          </a:p>
          <a:p>
            <a:pPr>
              <a:buFont typeface="Wingdings" panose="05000000000000000000" pitchFamily="2" charset="2"/>
              <a:buChar char="§"/>
            </a:pPr>
            <a:r>
              <a:rPr lang="en-ZA" altLang="en-US" sz="2400" dirty="0">
                <a:latin typeface="Calibri" pitchFamily="34" charset="0"/>
              </a:rPr>
              <a:t>Appropriate for situations where:</a:t>
            </a:r>
          </a:p>
          <a:p>
            <a:pPr lvl="1"/>
            <a:r>
              <a:rPr lang="en-ZA" altLang="en-US" sz="2000" dirty="0">
                <a:latin typeface="Calibri" pitchFamily="34" charset="0"/>
              </a:rPr>
              <a:t>Notification alone is not sufficient for providing an optimized regulatory approach</a:t>
            </a:r>
          </a:p>
          <a:p>
            <a:pPr lvl="1"/>
            <a:r>
              <a:rPr lang="en-ZA" altLang="en-US" sz="2000" dirty="0">
                <a:latin typeface="Calibri" pitchFamily="34" charset="0"/>
              </a:rPr>
              <a:t>An acceptable level of protection can be ensured only through the enforcement of more stringent exposure control measures</a:t>
            </a:r>
          </a:p>
          <a:p>
            <a:pPr>
              <a:buFont typeface="Wingdings" panose="05000000000000000000" pitchFamily="2" charset="2"/>
              <a:buChar char="§"/>
            </a:pPr>
            <a:r>
              <a:rPr lang="en-ZA" altLang="en-US" sz="2400" dirty="0">
                <a:latin typeface="Calibri" pitchFamily="34" charset="0"/>
              </a:rPr>
              <a:t>Represents the highest level of the graded approach</a:t>
            </a:r>
          </a:p>
          <a:p>
            <a:pPr>
              <a:buFont typeface="Wingdings" panose="05000000000000000000" pitchFamily="2" charset="2"/>
              <a:buChar char="§"/>
            </a:pPr>
            <a:r>
              <a:rPr lang="en-ZA" altLang="en-US" sz="2400" dirty="0">
                <a:latin typeface="Calibri" pitchFamily="34" charset="0"/>
              </a:rPr>
              <a:t>For exposure to NORM, licensing is likely to be appropriate only in those situations involving substantial quantities of material with high activity concentrations (</a:t>
            </a:r>
            <a:r>
              <a:rPr lang="en-ZA" altLang="en-US" sz="2400" dirty="0" err="1">
                <a:latin typeface="Calibri" pitchFamily="34" charset="0"/>
              </a:rPr>
              <a:t>eg</a:t>
            </a:r>
            <a:r>
              <a:rPr lang="en-ZA" altLang="en-US" sz="2400" dirty="0">
                <a:latin typeface="Calibri" pitchFamily="34" charset="0"/>
              </a:rPr>
              <a:t>; uranium mining)</a:t>
            </a:r>
          </a:p>
          <a:p>
            <a:endParaRPr lang="en-US" altLang="en-US" sz="2800" dirty="0">
              <a:latin typeface="Calibri" pitchFamily="34" charset="0"/>
            </a:endParaRPr>
          </a:p>
        </p:txBody>
      </p:sp>
    </p:spTree>
    <p:extLst>
      <p:ext uri="{BB962C8B-B14F-4D97-AF65-F5344CB8AC3E}">
        <p14:creationId xmlns:p14="http://schemas.microsoft.com/office/powerpoint/2010/main" val="2291824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D19949-760B-4B70-9202-C75E338DBB75}"/>
              </a:ext>
            </a:extLst>
          </p:cNvPr>
          <p:cNvSpPr/>
          <p:nvPr/>
        </p:nvSpPr>
        <p:spPr>
          <a:xfrm>
            <a:off x="0" y="499547"/>
            <a:ext cx="4714613" cy="750413"/>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Removal of regulatory control from material (clearance)</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447130DF-A2B2-4391-8561-5D32CF51DB5B}"/>
              </a:ext>
            </a:extLst>
          </p:cNvPr>
          <p:cNvSpPr txBox="1">
            <a:spLocks noChangeArrowheads="1"/>
          </p:cNvSpPr>
          <p:nvPr/>
        </p:nvSpPr>
        <p:spPr>
          <a:xfrm>
            <a:off x="377305" y="1796920"/>
            <a:ext cx="8112354" cy="475297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400" dirty="0">
                <a:latin typeface="Calibri" pitchFamily="34" charset="0"/>
              </a:rPr>
              <a:t>Criteria for clearance:</a:t>
            </a:r>
          </a:p>
          <a:p>
            <a:pPr lvl="1"/>
            <a:r>
              <a:rPr lang="en-US" altLang="en-US" sz="2200" dirty="0">
                <a:latin typeface="Calibri" pitchFamily="34" charset="0"/>
              </a:rPr>
              <a:t>‘Trivial dose’ concept  or‘ No net benefit’ concept </a:t>
            </a:r>
            <a:endParaRPr lang="en-US" altLang="en-US" sz="2200" dirty="0">
              <a:solidFill>
                <a:srgbClr val="FF1005"/>
              </a:solidFill>
              <a:latin typeface="Calibri" pitchFamily="34" charset="0"/>
            </a:endParaRPr>
          </a:p>
          <a:p>
            <a:pPr lvl="1">
              <a:buFontTx/>
              <a:buNone/>
            </a:pPr>
            <a:r>
              <a:rPr lang="en-US" altLang="en-US" sz="2200" dirty="0">
                <a:latin typeface="Calibri" pitchFamily="34" charset="0"/>
              </a:rPr>
              <a:t>	</a:t>
            </a:r>
          </a:p>
          <a:p>
            <a:pPr lvl="1">
              <a:buFontTx/>
              <a:buNone/>
            </a:pPr>
            <a:r>
              <a:rPr lang="en-ZA" altLang="en-US" sz="2200" dirty="0">
                <a:latin typeface="Calibri" pitchFamily="34" charset="0"/>
              </a:rPr>
              <a:t>Since the dose criterion for exemption is a dose of the order of </a:t>
            </a:r>
            <a:br>
              <a:rPr lang="en-ZA" altLang="en-US" sz="2200" dirty="0">
                <a:latin typeface="Calibri" pitchFamily="34" charset="0"/>
              </a:rPr>
            </a:br>
            <a:r>
              <a:rPr lang="en-ZA" altLang="en-US" sz="2200" dirty="0">
                <a:latin typeface="Calibri" pitchFamily="34" charset="0"/>
              </a:rPr>
              <a:t>1 mSv per year, a similar dose criterion is appropriate for clearance</a:t>
            </a:r>
          </a:p>
          <a:p>
            <a:endParaRPr lang="en-ZA" altLang="en-US" sz="600" dirty="0">
              <a:latin typeface="Calibri" pitchFamily="34" charset="0"/>
            </a:endParaRPr>
          </a:p>
          <a:p>
            <a:r>
              <a:rPr lang="en-ZA" altLang="en-US" sz="2400" dirty="0">
                <a:latin typeface="Calibri" pitchFamily="34" charset="0"/>
              </a:rPr>
              <a:t>Automatic clearance without further consideration:</a:t>
            </a:r>
          </a:p>
          <a:p>
            <a:pPr lvl="1"/>
            <a:r>
              <a:rPr lang="en-ZA" altLang="en-US" sz="2200" dirty="0">
                <a:latin typeface="Calibri" pitchFamily="34" charset="0"/>
              </a:rPr>
              <a:t>Activity concentration does not exceed</a:t>
            </a:r>
          </a:p>
          <a:p>
            <a:pPr lvl="2"/>
            <a:r>
              <a:rPr lang="en-ZA" altLang="en-US" sz="2200" dirty="0">
                <a:latin typeface="Calibri" pitchFamily="34" charset="0"/>
              </a:rPr>
              <a:t>1 </a:t>
            </a:r>
            <a:r>
              <a:rPr lang="en-ZA" altLang="en-US" sz="2200" dirty="0" err="1">
                <a:latin typeface="Calibri" pitchFamily="34" charset="0"/>
              </a:rPr>
              <a:t>Bq</a:t>
            </a:r>
            <a:r>
              <a:rPr lang="en-ZA" altLang="en-US" sz="2200" dirty="0">
                <a:latin typeface="Calibri" pitchFamily="34" charset="0"/>
              </a:rPr>
              <a:t>/g (U, Th series)</a:t>
            </a:r>
          </a:p>
          <a:p>
            <a:pPr lvl="2"/>
            <a:r>
              <a:rPr lang="en-ZA" altLang="en-US" sz="2200" dirty="0">
                <a:latin typeface="Calibri" pitchFamily="34" charset="0"/>
              </a:rPr>
              <a:t>10 </a:t>
            </a:r>
            <a:r>
              <a:rPr lang="en-ZA" altLang="en-US" sz="2200" dirty="0" err="1">
                <a:latin typeface="Calibri" pitchFamily="34" charset="0"/>
              </a:rPr>
              <a:t>Bq</a:t>
            </a:r>
            <a:r>
              <a:rPr lang="en-ZA" altLang="en-US" sz="2200" dirty="0">
                <a:latin typeface="Calibri" pitchFamily="34" charset="0"/>
              </a:rPr>
              <a:t>/g (</a:t>
            </a:r>
            <a:r>
              <a:rPr lang="en-ZA" altLang="en-US" sz="2200" baseline="30000" dirty="0">
                <a:latin typeface="Calibri" pitchFamily="34" charset="0"/>
              </a:rPr>
              <a:t>40</a:t>
            </a:r>
            <a:r>
              <a:rPr lang="en-ZA" altLang="en-US" sz="2200" dirty="0">
                <a:latin typeface="Calibri" pitchFamily="34" charset="0"/>
              </a:rPr>
              <a:t>K)</a:t>
            </a:r>
            <a:endParaRPr lang="en-US" altLang="en-US" sz="2200" dirty="0">
              <a:latin typeface="Calibri" pitchFamily="34" charset="0"/>
            </a:endParaRPr>
          </a:p>
        </p:txBody>
      </p:sp>
    </p:spTree>
    <p:extLst>
      <p:ext uri="{BB962C8B-B14F-4D97-AF65-F5344CB8AC3E}">
        <p14:creationId xmlns:p14="http://schemas.microsoft.com/office/powerpoint/2010/main" val="2448509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E1CE6A-888A-4405-A78E-BC4E5BC22577}"/>
              </a:ext>
            </a:extLst>
          </p:cNvPr>
          <p:cNvSpPr/>
          <p:nvPr/>
        </p:nvSpPr>
        <p:spPr>
          <a:xfrm>
            <a:off x="0" y="499547"/>
            <a:ext cx="475655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Pre-requisites for decision making</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0BEDF7F-9BEE-42CB-AADE-0812259A016F}"/>
              </a:ext>
            </a:extLst>
          </p:cNvPr>
          <p:cNvSpPr txBox="1">
            <a:spLocks noChangeArrowheads="1"/>
          </p:cNvSpPr>
          <p:nvPr/>
        </p:nvSpPr>
        <p:spPr>
          <a:xfrm>
            <a:off x="459548" y="1700314"/>
            <a:ext cx="8224904" cy="484309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825500">
              <a:lnSpc>
                <a:spcPct val="80000"/>
              </a:lnSpc>
            </a:pPr>
            <a:r>
              <a:rPr lang="en-ZA" altLang="en-US" sz="2600" dirty="0">
                <a:latin typeface="Calibri" pitchFamily="34" charset="0"/>
              </a:rPr>
              <a:t>Successful implementation of a graded approach is possible only if you understand the operation;</a:t>
            </a:r>
          </a:p>
          <a:p>
            <a:pPr lvl="1" defTabSz="825500">
              <a:lnSpc>
                <a:spcPct val="80000"/>
              </a:lnSpc>
              <a:buFont typeface="Courier New" panose="02070309020205020404" pitchFamily="49" charset="0"/>
              <a:buChar char="o"/>
            </a:pPr>
            <a:r>
              <a:rPr lang="en-ZA" altLang="en-US" sz="2400" dirty="0">
                <a:latin typeface="Calibri" pitchFamily="34" charset="0"/>
              </a:rPr>
              <a:t>Processes, </a:t>
            </a:r>
          </a:p>
          <a:p>
            <a:pPr lvl="1" defTabSz="825500">
              <a:lnSpc>
                <a:spcPct val="80000"/>
              </a:lnSpc>
              <a:buFont typeface="Courier New" panose="02070309020205020404" pitchFamily="49" charset="0"/>
              <a:buChar char="o"/>
            </a:pPr>
            <a:r>
              <a:rPr lang="en-ZA" altLang="en-US" sz="2400" dirty="0">
                <a:latin typeface="Calibri" pitchFamily="34" charset="0"/>
              </a:rPr>
              <a:t>Materials involved </a:t>
            </a:r>
          </a:p>
          <a:p>
            <a:pPr lvl="1" defTabSz="825500">
              <a:lnSpc>
                <a:spcPct val="80000"/>
              </a:lnSpc>
              <a:buFont typeface="Courier New" panose="02070309020205020404" pitchFamily="49" charset="0"/>
              <a:buChar char="o"/>
            </a:pPr>
            <a:r>
              <a:rPr lang="en-ZA" altLang="en-US" sz="2400" dirty="0">
                <a:latin typeface="Calibri" pitchFamily="34" charset="0"/>
              </a:rPr>
              <a:t>Exposure pathways</a:t>
            </a:r>
          </a:p>
          <a:p>
            <a:pPr lvl="1" defTabSz="825500">
              <a:lnSpc>
                <a:spcPct val="80000"/>
              </a:lnSpc>
              <a:buFont typeface="Courier New" panose="02070309020205020404" pitchFamily="49" charset="0"/>
              <a:buChar char="o"/>
            </a:pPr>
            <a:r>
              <a:rPr lang="en-ZA" altLang="en-US" sz="2400" dirty="0">
                <a:latin typeface="Calibri" pitchFamily="34" charset="0"/>
              </a:rPr>
              <a:t>Potential exposures and doses</a:t>
            </a:r>
          </a:p>
          <a:p>
            <a:pPr lvl="1" defTabSz="825500">
              <a:lnSpc>
                <a:spcPct val="80000"/>
              </a:lnSpc>
              <a:buFont typeface="Courier New" panose="02070309020205020404" pitchFamily="49" charset="0"/>
              <a:buChar char="o"/>
            </a:pPr>
            <a:r>
              <a:rPr lang="en-ZA" altLang="en-US" sz="2400" dirty="0">
                <a:latin typeface="Calibri" pitchFamily="34" charset="0"/>
              </a:rPr>
              <a:t>The environmental factors</a:t>
            </a:r>
          </a:p>
          <a:p>
            <a:pPr lvl="1" defTabSz="825500">
              <a:lnSpc>
                <a:spcPct val="80000"/>
              </a:lnSpc>
            </a:pPr>
            <a:endParaRPr lang="en-ZA" altLang="en-US" sz="2400" dirty="0">
              <a:latin typeface="Calibri" pitchFamily="34" charset="0"/>
            </a:endParaRPr>
          </a:p>
          <a:p>
            <a:pPr defTabSz="825500">
              <a:lnSpc>
                <a:spcPct val="80000"/>
              </a:lnSpc>
            </a:pPr>
            <a:r>
              <a:rPr lang="en-ZA" altLang="en-US" sz="2600" dirty="0">
                <a:latin typeface="Calibri" pitchFamily="34" charset="0"/>
              </a:rPr>
              <a:t>Requires discussion with industry sector or operator</a:t>
            </a:r>
          </a:p>
          <a:p>
            <a:pPr lvl="1" defTabSz="825500">
              <a:lnSpc>
                <a:spcPct val="80000"/>
              </a:lnSpc>
            </a:pPr>
            <a:endParaRPr lang="en-ZA" altLang="en-US" sz="2400" dirty="0">
              <a:latin typeface="Calibri" pitchFamily="34" charset="0"/>
            </a:endParaRPr>
          </a:p>
          <a:p>
            <a:pPr lvl="1" defTabSz="825500">
              <a:lnSpc>
                <a:spcPct val="80000"/>
              </a:lnSpc>
            </a:pPr>
            <a:endParaRPr lang="en-ZA" altLang="en-US" dirty="0">
              <a:solidFill>
                <a:srgbClr val="FF1005"/>
              </a:solidFill>
              <a:latin typeface="Calibri" pitchFamily="34" charset="0"/>
            </a:endParaRPr>
          </a:p>
          <a:p>
            <a:pPr defTabSz="825500">
              <a:lnSpc>
                <a:spcPct val="80000"/>
              </a:lnSpc>
              <a:buFont typeface="Arial" panose="020B0604020202020204" pitchFamily="34" charset="0"/>
              <a:buNone/>
            </a:pPr>
            <a:endParaRPr lang="en-ZA" altLang="en-US" sz="800" dirty="0">
              <a:latin typeface="Calibri" pitchFamily="34" charset="0"/>
            </a:endParaRPr>
          </a:p>
          <a:p>
            <a:pPr algn="ctr" defTabSz="825500">
              <a:lnSpc>
                <a:spcPct val="80000"/>
              </a:lnSpc>
              <a:buFont typeface="Arial" panose="020B0604020202020204" pitchFamily="34" charset="0"/>
              <a:buNone/>
            </a:pPr>
            <a:r>
              <a:rPr lang="en-ZA" altLang="en-US" sz="1800" dirty="0">
                <a:latin typeface="Calibri" pitchFamily="34" charset="0"/>
              </a:rPr>
              <a:t>(see IAEA Safety Guide GSG-7)</a:t>
            </a:r>
            <a:endParaRPr lang="en-US" altLang="en-US" sz="1800" dirty="0">
              <a:latin typeface="Calibri" pitchFamily="34" charset="0"/>
            </a:endParaRPr>
          </a:p>
        </p:txBody>
      </p:sp>
    </p:spTree>
    <p:extLst>
      <p:ext uri="{BB962C8B-B14F-4D97-AF65-F5344CB8AC3E}">
        <p14:creationId xmlns:p14="http://schemas.microsoft.com/office/powerpoint/2010/main" val="3779375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3ABD65-BB38-4596-A5E7-D44569296DFD}"/>
              </a:ext>
            </a:extLst>
          </p:cNvPr>
          <p:cNvSpPr/>
          <p:nvPr/>
        </p:nvSpPr>
        <p:spPr>
          <a:xfrm>
            <a:off x="0" y="499547"/>
            <a:ext cx="4790114" cy="742024"/>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Industrial sectors that may require regulatory considerations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6F74042B-F626-41DB-AA3D-4276C8074803}"/>
              </a:ext>
            </a:extLst>
          </p:cNvPr>
          <p:cNvSpPr txBox="1">
            <a:spLocks noChangeArrowheads="1"/>
          </p:cNvSpPr>
          <p:nvPr/>
        </p:nvSpPr>
        <p:spPr>
          <a:xfrm>
            <a:off x="206084" y="1786453"/>
            <a:ext cx="8593138" cy="457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nSpc>
                <a:spcPct val="80000"/>
              </a:lnSpc>
              <a:buFont typeface="Wingdings" pitchFamily="2" charset="2"/>
              <a:buAutoNum type="arabicPeriod"/>
            </a:pPr>
            <a:r>
              <a:rPr lang="en-ZA" altLang="en-US" sz="2400" dirty="0">
                <a:latin typeface="Calibri" pitchFamily="34" charset="0"/>
              </a:rPr>
              <a:t>Mining and processing of uranium ore 		 </a:t>
            </a:r>
            <a:r>
              <a:rPr lang="en-ZA" altLang="en-US" sz="2000" b="1" dirty="0">
                <a:latin typeface="Calibri" pitchFamily="34" charset="0"/>
              </a:rPr>
              <a:t>HIGHER CONCERN</a:t>
            </a:r>
          </a:p>
          <a:p>
            <a:pPr marL="457200" indent="-457200">
              <a:lnSpc>
                <a:spcPct val="80000"/>
              </a:lnSpc>
              <a:buFont typeface="Wingdings" pitchFamily="2" charset="2"/>
              <a:buAutoNum type="arabicPeriod"/>
            </a:pPr>
            <a:r>
              <a:rPr lang="en-ZA" altLang="en-US" sz="2400" dirty="0">
                <a:latin typeface="Calibri" pitchFamily="34" charset="0"/>
              </a:rPr>
              <a:t>Extraction of rare earth elements		</a:t>
            </a:r>
            <a:endParaRPr lang="en-ZA" altLang="en-US" sz="2400" dirty="0">
              <a:solidFill>
                <a:srgbClr val="FFFF00"/>
              </a:solidFill>
              <a:latin typeface="Calibri" pitchFamily="34" charset="0"/>
            </a:endParaRPr>
          </a:p>
          <a:p>
            <a:pPr marL="457200" indent="-457200">
              <a:lnSpc>
                <a:spcPct val="80000"/>
              </a:lnSpc>
              <a:buFont typeface="Wingdings" pitchFamily="2" charset="2"/>
              <a:buAutoNum type="arabicPeriod"/>
            </a:pPr>
            <a:r>
              <a:rPr lang="en-ZA" altLang="en-US" sz="2400" dirty="0">
                <a:latin typeface="Calibri" pitchFamily="34" charset="0"/>
              </a:rPr>
              <a:t>Production and use of thorium and its compounds</a:t>
            </a:r>
          </a:p>
          <a:p>
            <a:pPr marL="457200" indent="-457200">
              <a:lnSpc>
                <a:spcPct val="80000"/>
              </a:lnSpc>
              <a:buFont typeface="Wingdings" pitchFamily="2" charset="2"/>
              <a:buAutoNum type="arabicPeriod"/>
            </a:pPr>
            <a:r>
              <a:rPr lang="en-ZA" altLang="en-US" sz="2400" dirty="0">
                <a:latin typeface="Calibri" pitchFamily="34" charset="0"/>
              </a:rPr>
              <a:t>Production of niobium and ferroniobium</a:t>
            </a:r>
          </a:p>
          <a:p>
            <a:pPr marL="457200" indent="-457200">
              <a:lnSpc>
                <a:spcPct val="80000"/>
              </a:lnSpc>
              <a:buFont typeface="Wingdings" pitchFamily="2" charset="2"/>
              <a:buAutoNum type="arabicPeriod"/>
            </a:pPr>
            <a:r>
              <a:rPr lang="en-ZA" altLang="en-US" sz="2400" dirty="0">
                <a:latin typeface="Calibri" pitchFamily="34" charset="0"/>
              </a:rPr>
              <a:t>Mining of ores other than uranium ore</a:t>
            </a:r>
          </a:p>
          <a:p>
            <a:pPr marL="457200" indent="-457200">
              <a:lnSpc>
                <a:spcPct val="80000"/>
              </a:lnSpc>
              <a:buFont typeface="Wingdings" pitchFamily="2" charset="2"/>
              <a:buAutoNum type="arabicPeriod"/>
            </a:pPr>
            <a:r>
              <a:rPr lang="en-ZA" altLang="en-US" sz="2400" dirty="0">
                <a:latin typeface="Calibri" pitchFamily="34" charset="0"/>
              </a:rPr>
              <a:t>Production of oil and gas</a:t>
            </a:r>
          </a:p>
          <a:p>
            <a:pPr marL="457200" indent="-457200">
              <a:lnSpc>
                <a:spcPct val="80000"/>
              </a:lnSpc>
              <a:buFont typeface="Wingdings" pitchFamily="2" charset="2"/>
              <a:buAutoNum type="arabicPeriod"/>
            </a:pPr>
            <a:r>
              <a:rPr lang="en-ZA" altLang="en-US" sz="2400" dirty="0">
                <a:latin typeface="Calibri" pitchFamily="34" charset="0"/>
              </a:rPr>
              <a:t>The zircon and zirconia industries</a:t>
            </a:r>
          </a:p>
          <a:p>
            <a:pPr marL="457200" indent="-457200">
              <a:lnSpc>
                <a:spcPct val="80000"/>
              </a:lnSpc>
              <a:buFont typeface="Wingdings" pitchFamily="2" charset="2"/>
              <a:buAutoNum type="arabicPeriod"/>
            </a:pPr>
            <a:r>
              <a:rPr lang="en-ZA" altLang="en-US" sz="2400" dirty="0">
                <a:latin typeface="Calibri" pitchFamily="34" charset="0"/>
              </a:rPr>
              <a:t>Manufacture of titanium dioxide pigment</a:t>
            </a:r>
          </a:p>
          <a:p>
            <a:pPr marL="457200" indent="-457200">
              <a:lnSpc>
                <a:spcPct val="80000"/>
              </a:lnSpc>
              <a:buFont typeface="Wingdings" pitchFamily="2" charset="2"/>
              <a:buAutoNum type="arabicPeriod"/>
            </a:pPr>
            <a:r>
              <a:rPr lang="en-ZA" altLang="en-US" sz="2400" dirty="0">
                <a:latin typeface="Calibri" pitchFamily="34" charset="0"/>
              </a:rPr>
              <a:t>The phosphate industry</a:t>
            </a:r>
          </a:p>
          <a:p>
            <a:pPr marL="457200" indent="-457200">
              <a:lnSpc>
                <a:spcPct val="80000"/>
              </a:lnSpc>
              <a:buFont typeface="Wingdings" pitchFamily="2" charset="2"/>
              <a:buAutoNum type="arabicPeriod"/>
            </a:pPr>
            <a:r>
              <a:rPr lang="en-ZA" altLang="en-US" sz="2400" dirty="0">
                <a:latin typeface="Calibri" pitchFamily="34" charset="0"/>
              </a:rPr>
              <a:t>Production of tin, copper, aluminium, zinc, lead, iron &amp; steel</a:t>
            </a:r>
          </a:p>
          <a:p>
            <a:pPr marL="457200" indent="-457200">
              <a:lnSpc>
                <a:spcPct val="80000"/>
              </a:lnSpc>
              <a:buFont typeface="Wingdings" pitchFamily="2" charset="2"/>
              <a:buAutoNum type="arabicPeriod"/>
            </a:pPr>
            <a:r>
              <a:rPr lang="en-ZA" altLang="en-US" sz="2400" dirty="0">
                <a:latin typeface="Calibri" pitchFamily="34" charset="0"/>
              </a:rPr>
              <a:t>Combustion of coal</a:t>
            </a:r>
          </a:p>
          <a:p>
            <a:pPr marL="457200" indent="-457200">
              <a:lnSpc>
                <a:spcPct val="80000"/>
              </a:lnSpc>
              <a:buFont typeface="Wingdings" pitchFamily="2" charset="2"/>
              <a:buAutoNum type="arabicPeriod"/>
            </a:pPr>
            <a:r>
              <a:rPr lang="en-ZA" altLang="en-US" sz="2400" dirty="0">
                <a:latin typeface="Calibri" pitchFamily="34" charset="0"/>
              </a:rPr>
              <a:t>Water treatment</a:t>
            </a:r>
            <a:r>
              <a:rPr lang="en-ZA" altLang="en-US" sz="2000" dirty="0">
                <a:latin typeface="Calibri" pitchFamily="34" charset="0"/>
              </a:rPr>
              <a:t>					</a:t>
            </a:r>
            <a:endParaRPr lang="en-US" altLang="en-US" sz="2000" dirty="0">
              <a:solidFill>
                <a:srgbClr val="FF1005"/>
              </a:solidFill>
              <a:latin typeface="Calibri" pitchFamily="34" charset="0"/>
            </a:endParaRPr>
          </a:p>
        </p:txBody>
      </p:sp>
      <p:sp>
        <p:nvSpPr>
          <p:cNvPr id="4" name="Up Arrow 1">
            <a:extLst>
              <a:ext uri="{FF2B5EF4-FFF2-40B4-BE49-F238E27FC236}">
                <a16:creationId xmlns:a16="http://schemas.microsoft.com/office/drawing/2014/main" id="{A94D6FD8-0C66-4D03-A87F-3880307C8BEF}"/>
              </a:ext>
            </a:extLst>
          </p:cNvPr>
          <p:cNvSpPr>
            <a:spLocks noChangeArrowheads="1"/>
          </p:cNvSpPr>
          <p:nvPr/>
        </p:nvSpPr>
        <p:spPr bwMode="auto">
          <a:xfrm flipH="1">
            <a:off x="8188282" y="2264124"/>
            <a:ext cx="215900" cy="3455988"/>
          </a:xfrm>
          <a:prstGeom prst="upArrow">
            <a:avLst>
              <a:gd name="adj1" fmla="val 50000"/>
              <a:gd name="adj2" fmla="val 50023"/>
            </a:avLst>
          </a:prstGeom>
          <a:gradFill rotWithShape="1">
            <a:gsLst>
              <a:gs pos="0">
                <a:srgbClr val="83C6FF"/>
              </a:gs>
              <a:gs pos="20000">
                <a:srgbClr val="85C6FF"/>
              </a:gs>
              <a:gs pos="100000">
                <a:srgbClr val="6597C9"/>
              </a:gs>
            </a:gsLst>
            <a:lin ang="5400000"/>
          </a:gradFill>
          <a:ln w="9525">
            <a:solidFill>
              <a:srgbClr val="93C7FC"/>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endParaRPr>
          </a:p>
        </p:txBody>
      </p:sp>
    </p:spTree>
    <p:extLst>
      <p:ext uri="{BB962C8B-B14F-4D97-AF65-F5344CB8AC3E}">
        <p14:creationId xmlns:p14="http://schemas.microsoft.com/office/powerpoint/2010/main" val="3303372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8A4944-0497-407F-A849-301681A187B4}"/>
              </a:ext>
            </a:extLst>
          </p:cNvPr>
          <p:cNvSpPr/>
          <p:nvPr/>
        </p:nvSpPr>
        <p:spPr>
          <a:xfrm>
            <a:off x="0" y="499547"/>
            <a:ext cx="2852257"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Other areas</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36FAF20-88C0-41C8-96BF-62549ACB13A6}"/>
              </a:ext>
            </a:extLst>
          </p:cNvPr>
          <p:cNvSpPr txBox="1">
            <a:spLocks/>
          </p:cNvSpPr>
          <p:nvPr/>
        </p:nvSpPr>
        <p:spPr>
          <a:xfrm>
            <a:off x="103274" y="1393892"/>
            <a:ext cx="4888176" cy="546410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sz="2600" dirty="0">
                <a:latin typeface="Calibri" panose="020F0502020204030204" pitchFamily="34" charset="0"/>
                <a:cs typeface="Calibri" panose="020F0502020204030204" pitchFamily="34" charset="0"/>
              </a:rPr>
              <a:t>Spas</a:t>
            </a:r>
          </a:p>
          <a:p>
            <a:pPr>
              <a:lnSpc>
                <a:spcPct val="120000"/>
              </a:lnSpc>
            </a:pPr>
            <a:r>
              <a:rPr lang="en-AU" sz="2600" dirty="0">
                <a:latin typeface="Calibri" panose="020F0502020204030204" pitchFamily="34" charset="0"/>
                <a:cs typeface="Calibri" panose="020F0502020204030204" pitchFamily="34" charset="0"/>
              </a:rPr>
              <a:t>Paper and pulp</a:t>
            </a:r>
          </a:p>
          <a:p>
            <a:pPr>
              <a:lnSpc>
                <a:spcPct val="120000"/>
              </a:lnSpc>
            </a:pPr>
            <a:r>
              <a:rPr lang="en-AU" sz="2600" dirty="0">
                <a:latin typeface="Calibri" panose="020F0502020204030204" pitchFamily="34" charset="0"/>
                <a:cs typeface="Calibri" panose="020F0502020204030204" pitchFamily="34" charset="0"/>
              </a:rPr>
              <a:t>Ceramics</a:t>
            </a:r>
          </a:p>
          <a:p>
            <a:pPr>
              <a:lnSpc>
                <a:spcPct val="120000"/>
              </a:lnSpc>
            </a:pPr>
            <a:r>
              <a:rPr lang="en-AU" sz="2600" dirty="0">
                <a:latin typeface="Calibri" panose="020F0502020204030204" pitchFamily="34" charset="0"/>
                <a:cs typeface="Calibri" panose="020F0502020204030204" pitchFamily="34" charset="0"/>
              </a:rPr>
              <a:t>Paints and pigments</a:t>
            </a:r>
          </a:p>
          <a:p>
            <a:pPr>
              <a:lnSpc>
                <a:spcPct val="120000"/>
              </a:lnSpc>
            </a:pPr>
            <a:r>
              <a:rPr lang="en-AU" sz="2600" dirty="0">
                <a:latin typeface="Calibri" panose="020F0502020204030204" pitchFamily="34" charset="0"/>
                <a:cs typeface="Calibri" panose="020F0502020204030204" pitchFamily="34" charset="0"/>
              </a:rPr>
              <a:t>Foundries</a:t>
            </a:r>
          </a:p>
          <a:p>
            <a:pPr>
              <a:lnSpc>
                <a:spcPct val="120000"/>
              </a:lnSpc>
            </a:pPr>
            <a:r>
              <a:rPr lang="en-AU" sz="2600" dirty="0">
                <a:latin typeface="Calibri" panose="020F0502020204030204" pitchFamily="34" charset="0"/>
                <a:cs typeface="Calibri" panose="020F0502020204030204" pitchFamily="34" charset="0"/>
              </a:rPr>
              <a:t>Optics</a:t>
            </a:r>
          </a:p>
          <a:p>
            <a:pPr>
              <a:lnSpc>
                <a:spcPct val="120000"/>
              </a:lnSpc>
            </a:pPr>
            <a:r>
              <a:rPr lang="en-AU" sz="2600" dirty="0">
                <a:latin typeface="Calibri" panose="020F0502020204030204" pitchFamily="34" charset="0"/>
                <a:cs typeface="Calibri" panose="020F0502020204030204" pitchFamily="34" charset="0"/>
              </a:rPr>
              <a:t>Refractory and abrasive sands</a:t>
            </a:r>
          </a:p>
          <a:p>
            <a:pPr>
              <a:lnSpc>
                <a:spcPct val="120000"/>
              </a:lnSpc>
            </a:pPr>
            <a:r>
              <a:rPr lang="en-AU" sz="2600" dirty="0">
                <a:latin typeface="Calibri" panose="020F0502020204030204" pitchFamily="34" charset="0"/>
                <a:cs typeface="Calibri" panose="020F0502020204030204" pitchFamily="34" charset="0"/>
              </a:rPr>
              <a:t>Electronics</a:t>
            </a:r>
          </a:p>
          <a:p>
            <a:pPr>
              <a:lnSpc>
                <a:spcPct val="120000"/>
              </a:lnSpc>
            </a:pPr>
            <a:r>
              <a:rPr lang="en-AU" sz="2600" dirty="0">
                <a:latin typeface="Calibri" panose="020F0502020204030204" pitchFamily="34" charset="0"/>
                <a:cs typeface="Calibri" panose="020F0502020204030204" pitchFamily="34" charset="0"/>
              </a:rPr>
              <a:t>Slag wool (insulation)</a:t>
            </a:r>
          </a:p>
        </p:txBody>
      </p:sp>
      <p:pic>
        <p:nvPicPr>
          <p:cNvPr id="4" name="Picture 3">
            <a:extLst>
              <a:ext uri="{FF2B5EF4-FFF2-40B4-BE49-F238E27FC236}">
                <a16:creationId xmlns:a16="http://schemas.microsoft.com/office/drawing/2014/main" id="{562BD821-7A99-4B05-99E9-542B537040A3}"/>
              </a:ext>
            </a:extLst>
          </p:cNvPr>
          <p:cNvPicPr>
            <a:picLocks noChangeAspect="1"/>
          </p:cNvPicPr>
          <p:nvPr/>
        </p:nvPicPr>
        <p:blipFill>
          <a:blip r:embed="rId2"/>
          <a:stretch>
            <a:fillRect/>
          </a:stretch>
        </p:blipFill>
        <p:spPr>
          <a:xfrm>
            <a:off x="4714615" y="2250988"/>
            <a:ext cx="4071215" cy="31427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37027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00C45B-A058-4A5D-9655-30A508D01F63}"/>
              </a:ext>
            </a:extLst>
          </p:cNvPr>
          <p:cNvSpPr/>
          <p:nvPr/>
        </p:nvSpPr>
        <p:spPr>
          <a:xfrm>
            <a:off x="0" y="499547"/>
            <a:ext cx="475655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IAEA Safety Report Series</a:t>
            </a:r>
            <a:endParaRPr lang="en-GB" sz="2600" dirty="0">
              <a:latin typeface="Calibri" panose="020F0502020204030204" pitchFamily="34" charset="0"/>
              <a:cs typeface="Calibri" panose="020F0502020204030204" pitchFamily="34" charset="0"/>
            </a:endParaRPr>
          </a:p>
        </p:txBody>
      </p:sp>
      <p:sp>
        <p:nvSpPr>
          <p:cNvPr id="3" name="Content Placeholder 3">
            <a:extLst>
              <a:ext uri="{FF2B5EF4-FFF2-40B4-BE49-F238E27FC236}">
                <a16:creationId xmlns:a16="http://schemas.microsoft.com/office/drawing/2014/main" id="{42D93A1F-174C-4CD5-8084-D81802589AF7}"/>
              </a:ext>
            </a:extLst>
          </p:cNvPr>
          <p:cNvSpPr txBox="1">
            <a:spLocks/>
          </p:cNvSpPr>
          <p:nvPr/>
        </p:nvSpPr>
        <p:spPr>
          <a:xfrm>
            <a:off x="363776" y="1555389"/>
            <a:ext cx="8416447" cy="518457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1800" dirty="0">
                <a:latin typeface="Calibri" panose="020F0502020204030204" pitchFamily="34" charset="0"/>
                <a:cs typeface="Calibri" panose="020F0502020204030204" pitchFamily="34" charset="0"/>
              </a:rPr>
              <a:t>Radiation protection and management of NORM residues in the Phosphate industry, </a:t>
            </a:r>
            <a:r>
              <a:rPr lang="en-AU" sz="1800" dirty="0">
                <a:latin typeface="Calibri" panose="020F0502020204030204" pitchFamily="34" charset="0"/>
                <a:cs typeface="Calibri" panose="020F0502020204030204" pitchFamily="34" charset="0"/>
                <a:hlinkClick r:id="rId2"/>
              </a:rPr>
              <a:t>Safety Report No. 78</a:t>
            </a:r>
            <a:r>
              <a:rPr lang="en-AU" sz="1800" dirty="0">
                <a:latin typeface="Calibri" panose="020F0502020204030204" pitchFamily="34" charset="0"/>
                <a:cs typeface="Calibri" panose="020F0502020204030204" pitchFamily="34" charset="0"/>
              </a:rPr>
              <a:t>, 2013</a:t>
            </a:r>
          </a:p>
          <a:p>
            <a:r>
              <a:rPr lang="en-AU" sz="1800" dirty="0">
                <a:latin typeface="Calibri" panose="020F0502020204030204" pitchFamily="34" charset="0"/>
                <a:cs typeface="Calibri" panose="020F0502020204030204" pitchFamily="34" charset="0"/>
              </a:rPr>
              <a:t>Radiation Protection and NORM Residue Management in the Titanium Dioxide and Related Industries, </a:t>
            </a:r>
            <a:r>
              <a:rPr lang="en-AU" sz="1800" dirty="0">
                <a:latin typeface="Calibri" panose="020F0502020204030204" pitchFamily="34" charset="0"/>
                <a:cs typeface="Calibri" panose="020F0502020204030204" pitchFamily="34" charset="0"/>
                <a:hlinkClick r:id="rId3"/>
              </a:rPr>
              <a:t>Safety Report Series No. 76</a:t>
            </a:r>
            <a:r>
              <a:rPr lang="en-AU" sz="1800" dirty="0">
                <a:latin typeface="Calibri" panose="020F0502020204030204" pitchFamily="34" charset="0"/>
                <a:cs typeface="Calibri" panose="020F0502020204030204" pitchFamily="34" charset="0"/>
              </a:rPr>
              <a:t>, 2012</a:t>
            </a:r>
          </a:p>
          <a:p>
            <a:r>
              <a:rPr lang="en-AU" sz="1800" dirty="0">
                <a:latin typeface="Calibri" panose="020F0502020204030204" pitchFamily="34" charset="0"/>
                <a:cs typeface="Calibri" panose="020F0502020204030204" pitchFamily="34" charset="0"/>
              </a:rPr>
              <a:t>Radiation Protection and NORM Residue Management in the Production of Rare Earths from Thorium containing Minerals, </a:t>
            </a:r>
            <a:r>
              <a:rPr lang="en-AU" sz="1800" dirty="0">
                <a:latin typeface="Calibri" panose="020F0502020204030204" pitchFamily="34" charset="0"/>
                <a:cs typeface="Calibri" panose="020F0502020204030204" pitchFamily="34" charset="0"/>
                <a:hlinkClick r:id="rId4"/>
              </a:rPr>
              <a:t>Safety Report Series No. 68</a:t>
            </a:r>
            <a:r>
              <a:rPr lang="en-AU" sz="1800" dirty="0">
                <a:latin typeface="Calibri" panose="020F0502020204030204" pitchFamily="34" charset="0"/>
                <a:cs typeface="Calibri" panose="020F0502020204030204" pitchFamily="34" charset="0"/>
              </a:rPr>
              <a:t>, 2011</a:t>
            </a:r>
          </a:p>
          <a:p>
            <a:r>
              <a:rPr lang="en-AU" sz="1800" dirty="0">
                <a:latin typeface="Calibri" panose="020F0502020204030204" pitchFamily="34" charset="0"/>
                <a:cs typeface="Calibri" panose="020F0502020204030204" pitchFamily="34" charset="0"/>
              </a:rPr>
              <a:t>Radiation Protection and NORM Residue Management in the Zircon and Zirconia Industries, </a:t>
            </a:r>
            <a:r>
              <a:rPr lang="en-AU" sz="1800" dirty="0">
                <a:latin typeface="Calibri" panose="020F0502020204030204" pitchFamily="34" charset="0"/>
                <a:cs typeface="Calibri" panose="020F0502020204030204" pitchFamily="34" charset="0"/>
                <a:hlinkClick r:id="rId5"/>
              </a:rPr>
              <a:t>Safety Reports Series No. 51</a:t>
            </a:r>
            <a:r>
              <a:rPr lang="en-AU" sz="1800" dirty="0">
                <a:latin typeface="Calibri" panose="020F0502020204030204" pitchFamily="34" charset="0"/>
                <a:cs typeface="Calibri" panose="020F0502020204030204" pitchFamily="34" charset="0"/>
              </a:rPr>
              <a:t>, 2007 </a:t>
            </a:r>
          </a:p>
          <a:p>
            <a:r>
              <a:rPr lang="en-AU" sz="1800" dirty="0">
                <a:latin typeface="Calibri" panose="020F0502020204030204" pitchFamily="34" charset="0"/>
                <a:cs typeface="Calibri" panose="020F0502020204030204" pitchFamily="34" charset="0"/>
              </a:rPr>
              <a:t>Assessing the Need for Radiation Protection Measures in Work Involving Minerals and Raw Materials, </a:t>
            </a:r>
            <a:r>
              <a:rPr lang="en-AU" sz="1800" dirty="0">
                <a:latin typeface="Calibri" panose="020F0502020204030204" pitchFamily="34" charset="0"/>
                <a:cs typeface="Calibri" panose="020F0502020204030204" pitchFamily="34" charset="0"/>
                <a:hlinkClick r:id="rId6"/>
              </a:rPr>
              <a:t>Safety Reports Series No. 49</a:t>
            </a:r>
            <a:r>
              <a:rPr lang="en-AU" sz="1800" dirty="0">
                <a:latin typeface="Calibri" panose="020F0502020204030204" pitchFamily="34" charset="0"/>
                <a:cs typeface="Calibri" panose="020F0502020204030204" pitchFamily="34" charset="0"/>
              </a:rPr>
              <a:t>, 2006 </a:t>
            </a:r>
          </a:p>
          <a:p>
            <a:r>
              <a:rPr lang="en-AU" sz="1800" dirty="0">
                <a:latin typeface="Calibri" panose="020F0502020204030204" pitchFamily="34" charset="0"/>
                <a:cs typeface="Calibri" panose="020F0502020204030204" pitchFamily="34" charset="0"/>
              </a:rPr>
              <a:t>Radiation Protection and the Management of Radioactive Waste in the Oil and Gas Industry, </a:t>
            </a:r>
            <a:r>
              <a:rPr lang="en-AU" sz="1800" dirty="0">
                <a:latin typeface="Calibri" panose="020F0502020204030204" pitchFamily="34" charset="0"/>
                <a:cs typeface="Calibri" panose="020F0502020204030204" pitchFamily="34" charset="0"/>
                <a:hlinkClick r:id="rId7"/>
              </a:rPr>
              <a:t>Safety Reports Series No. 34</a:t>
            </a:r>
            <a:r>
              <a:rPr lang="en-AU" sz="1800" dirty="0">
                <a:latin typeface="Calibri" panose="020F0502020204030204" pitchFamily="34" charset="0"/>
                <a:cs typeface="Calibri" panose="020F0502020204030204" pitchFamily="34" charset="0"/>
              </a:rPr>
              <a:t> , 2003 </a:t>
            </a:r>
          </a:p>
          <a:p>
            <a:r>
              <a:rPr lang="en-AU" sz="1800" dirty="0">
                <a:latin typeface="Calibri" panose="020F0502020204030204" pitchFamily="34" charset="0"/>
                <a:cs typeface="Calibri" panose="020F0502020204030204" pitchFamily="34" charset="0"/>
              </a:rPr>
              <a:t>Radiation Protection against Radon in Workplaces other than Mines, </a:t>
            </a:r>
            <a:r>
              <a:rPr lang="en-AU" sz="1800" dirty="0">
                <a:latin typeface="Calibri" panose="020F0502020204030204" pitchFamily="34" charset="0"/>
                <a:cs typeface="Calibri" panose="020F0502020204030204" pitchFamily="34" charset="0"/>
                <a:hlinkClick r:id="rId8"/>
              </a:rPr>
              <a:t>Safety Reports Series No. 33</a:t>
            </a:r>
            <a:r>
              <a:rPr lang="en-AU" sz="1800" dirty="0">
                <a:latin typeface="Calibri" panose="020F0502020204030204" pitchFamily="34" charset="0"/>
                <a:cs typeface="Calibri" panose="020F0502020204030204" pitchFamily="34" charset="0"/>
              </a:rPr>
              <a:t>, 2003 </a:t>
            </a:r>
          </a:p>
          <a:p>
            <a:r>
              <a:rPr lang="en-AU" sz="1800" dirty="0">
                <a:latin typeface="Calibri" panose="020F0502020204030204" pitchFamily="34" charset="0"/>
                <a:cs typeface="Calibri" panose="020F0502020204030204" pitchFamily="34" charset="0"/>
              </a:rPr>
              <a:t>Monitoring and Surveillance of Residues from the Mining and Milling of Uranium and Thorium, </a:t>
            </a:r>
            <a:r>
              <a:rPr lang="en-AU" sz="1800" dirty="0">
                <a:latin typeface="Calibri" panose="020F0502020204030204" pitchFamily="34" charset="0"/>
                <a:cs typeface="Calibri" panose="020F0502020204030204" pitchFamily="34" charset="0"/>
                <a:hlinkClick r:id="rId9"/>
              </a:rPr>
              <a:t>Safety Reports Series No. 27</a:t>
            </a:r>
            <a:r>
              <a:rPr lang="en-AU" sz="1800" dirty="0">
                <a:latin typeface="Calibri" panose="020F0502020204030204" pitchFamily="34" charset="0"/>
                <a:cs typeface="Calibri" panose="020F0502020204030204" pitchFamily="34" charset="0"/>
              </a:rPr>
              <a:t>, 2002 </a:t>
            </a:r>
          </a:p>
          <a:p>
            <a:endParaRPr lang="en-US" sz="1800" dirty="0"/>
          </a:p>
        </p:txBody>
      </p:sp>
    </p:spTree>
    <p:extLst>
      <p:ext uri="{BB962C8B-B14F-4D97-AF65-F5344CB8AC3E}">
        <p14:creationId xmlns:p14="http://schemas.microsoft.com/office/powerpoint/2010/main" val="4238912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5E40E4-9EB2-4278-8818-CA4C39B807D1}"/>
              </a:ext>
            </a:extLst>
          </p:cNvPr>
          <p:cNvPicPr>
            <a:picLocks noChangeAspect="1"/>
          </p:cNvPicPr>
          <p:nvPr/>
        </p:nvPicPr>
        <p:blipFill>
          <a:blip r:embed="rId2"/>
          <a:stretch>
            <a:fillRect/>
          </a:stretch>
        </p:blipFill>
        <p:spPr>
          <a:xfrm>
            <a:off x="126351" y="1328169"/>
            <a:ext cx="3162341" cy="4699590"/>
          </a:xfrm>
          <a:prstGeom prst="rect">
            <a:avLst/>
          </a:prstGeom>
        </p:spPr>
      </p:pic>
      <p:pic>
        <p:nvPicPr>
          <p:cNvPr id="3" name="Picture 2">
            <a:extLst>
              <a:ext uri="{FF2B5EF4-FFF2-40B4-BE49-F238E27FC236}">
                <a16:creationId xmlns:a16="http://schemas.microsoft.com/office/drawing/2014/main" id="{602A0CC3-9069-4948-B382-98681531CC18}"/>
              </a:ext>
            </a:extLst>
          </p:cNvPr>
          <p:cNvPicPr>
            <a:picLocks noChangeAspect="1"/>
          </p:cNvPicPr>
          <p:nvPr/>
        </p:nvPicPr>
        <p:blipFill>
          <a:blip r:embed="rId3"/>
          <a:stretch>
            <a:fillRect/>
          </a:stretch>
        </p:blipFill>
        <p:spPr>
          <a:xfrm>
            <a:off x="3716314" y="1238599"/>
            <a:ext cx="4991459" cy="2935935"/>
          </a:xfrm>
          <a:prstGeom prst="rect">
            <a:avLst/>
          </a:prstGeom>
        </p:spPr>
      </p:pic>
      <p:pic>
        <p:nvPicPr>
          <p:cNvPr id="4" name="Picture 3">
            <a:extLst>
              <a:ext uri="{FF2B5EF4-FFF2-40B4-BE49-F238E27FC236}">
                <a16:creationId xmlns:a16="http://schemas.microsoft.com/office/drawing/2014/main" id="{A1E31B5E-9DD0-4CDB-A94E-69C350834FA1}"/>
              </a:ext>
            </a:extLst>
          </p:cNvPr>
          <p:cNvPicPr>
            <a:picLocks noChangeAspect="1"/>
          </p:cNvPicPr>
          <p:nvPr/>
        </p:nvPicPr>
        <p:blipFill>
          <a:blip r:embed="rId4"/>
          <a:stretch>
            <a:fillRect/>
          </a:stretch>
        </p:blipFill>
        <p:spPr>
          <a:xfrm>
            <a:off x="3661277" y="4491625"/>
            <a:ext cx="5356372" cy="1967898"/>
          </a:xfrm>
          <a:prstGeom prst="rect">
            <a:avLst/>
          </a:prstGeom>
        </p:spPr>
      </p:pic>
    </p:spTree>
    <p:extLst>
      <p:ext uri="{BB962C8B-B14F-4D97-AF65-F5344CB8AC3E}">
        <p14:creationId xmlns:p14="http://schemas.microsoft.com/office/powerpoint/2010/main" val="1760999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451AB3-85A4-4159-B787-4F643BCFA91C}"/>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Content</a:t>
            </a:r>
            <a:endParaRPr lang="en-GB" sz="2600" dirty="0">
              <a:latin typeface="Calibri" panose="020F0502020204030204" pitchFamily="34" charset="0"/>
              <a:cs typeface="Calibri" panose="020F0502020204030204" pitchFamily="34" charset="0"/>
            </a:endParaRPr>
          </a:p>
        </p:txBody>
      </p:sp>
      <p:sp>
        <p:nvSpPr>
          <p:cNvPr id="3" name="Rectangle 7">
            <a:extLst>
              <a:ext uri="{FF2B5EF4-FFF2-40B4-BE49-F238E27FC236}">
                <a16:creationId xmlns:a16="http://schemas.microsoft.com/office/drawing/2014/main" id="{4CE56917-55D6-4DF7-8E73-ADC26B89C1F1}"/>
              </a:ext>
            </a:extLst>
          </p:cNvPr>
          <p:cNvSpPr txBox="1">
            <a:spLocks noChangeArrowheads="1"/>
          </p:cNvSpPr>
          <p:nvPr/>
        </p:nvSpPr>
        <p:spPr>
          <a:xfrm>
            <a:off x="380112" y="1946980"/>
            <a:ext cx="7446817" cy="358136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ZA" altLang="en-US" sz="2600" dirty="0">
                <a:latin typeface="Calibri" pitchFamily="34" charset="0"/>
              </a:rPr>
              <a:t>What is NORM ?</a:t>
            </a:r>
          </a:p>
          <a:p>
            <a:r>
              <a:rPr lang="en-ZA" altLang="en-US" sz="2600" dirty="0">
                <a:latin typeface="Calibri" pitchFamily="34" charset="0"/>
              </a:rPr>
              <a:t>Criteria for regulation</a:t>
            </a:r>
          </a:p>
          <a:p>
            <a:r>
              <a:rPr lang="en-ZA" altLang="en-US" sz="2600" dirty="0">
                <a:latin typeface="Calibri" pitchFamily="34" charset="0"/>
              </a:rPr>
              <a:t>Graded approach to regulation</a:t>
            </a:r>
          </a:p>
          <a:p>
            <a:r>
              <a:rPr lang="en-ZA" altLang="en-US" sz="2600" dirty="0">
                <a:latin typeface="Calibri" pitchFamily="34" charset="0"/>
              </a:rPr>
              <a:t>Understanding the project</a:t>
            </a:r>
          </a:p>
          <a:p>
            <a:r>
              <a:rPr lang="en-ZA" altLang="en-US" sz="2600" dirty="0">
                <a:latin typeface="Calibri" pitchFamily="34" charset="0"/>
              </a:rPr>
              <a:t>Industrial sectors involving NORM</a:t>
            </a:r>
          </a:p>
          <a:p>
            <a:r>
              <a:rPr lang="en-ZA" altLang="en-US" sz="2600" dirty="0">
                <a:latin typeface="Calibri" pitchFamily="34" charset="0"/>
              </a:rPr>
              <a:t>Key messages</a:t>
            </a:r>
          </a:p>
          <a:p>
            <a:pPr marL="0" indent="0">
              <a:buFont typeface="Arial" panose="020B0604020202020204" pitchFamily="34" charset="0"/>
              <a:buNone/>
            </a:pPr>
            <a:endParaRPr lang="en-US" altLang="en-US" dirty="0">
              <a:latin typeface="Calibri" pitchFamily="34" charset="0"/>
            </a:endParaRPr>
          </a:p>
          <a:p>
            <a:endParaRPr lang="en-ZA" altLang="en-US" dirty="0">
              <a:latin typeface="Calibri" pitchFamily="34" charset="0"/>
            </a:endParaRPr>
          </a:p>
        </p:txBody>
      </p:sp>
    </p:spTree>
    <p:extLst>
      <p:ext uri="{BB962C8B-B14F-4D97-AF65-F5344CB8AC3E}">
        <p14:creationId xmlns:p14="http://schemas.microsoft.com/office/powerpoint/2010/main" val="2469417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913F67-B3AD-4D1C-99C6-5698F6C19325}"/>
              </a:ext>
            </a:extLst>
          </p:cNvPr>
          <p:cNvSpPr/>
          <p:nvPr/>
        </p:nvSpPr>
        <p:spPr>
          <a:xfrm>
            <a:off x="1" y="499547"/>
            <a:ext cx="3791824"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Occupational exposure </a:t>
            </a:r>
          </a:p>
          <a:p>
            <a:pPr algn="ctr"/>
            <a:r>
              <a:rPr lang="en-US" sz="2600" dirty="0">
                <a:latin typeface="Calibri" panose="020F0502020204030204" pitchFamily="34" charset="0"/>
                <a:cs typeface="Calibri" panose="020F0502020204030204" pitchFamily="34" charset="0"/>
              </a:rPr>
              <a:t>to potassium -40</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D4D6CF24-0254-4AD3-8648-0FF1E6FE36A6}"/>
              </a:ext>
            </a:extLst>
          </p:cNvPr>
          <p:cNvSpPr txBox="1">
            <a:spLocks noChangeArrowheads="1"/>
          </p:cNvSpPr>
          <p:nvPr/>
        </p:nvSpPr>
        <p:spPr>
          <a:xfrm>
            <a:off x="343849" y="1651830"/>
            <a:ext cx="8456302" cy="486251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en-ZA" altLang="en-US" sz="2200" dirty="0">
                <a:latin typeface="Calibri" pitchFamily="34" charset="0"/>
              </a:rPr>
              <a:t>Potassium-40 (K-40) is present naturally in human body</a:t>
            </a:r>
          </a:p>
          <a:p>
            <a:pPr>
              <a:lnSpc>
                <a:spcPct val="90000"/>
              </a:lnSpc>
            </a:pPr>
            <a:r>
              <a:rPr lang="en-ZA" altLang="en-US" sz="2200" dirty="0">
                <a:latin typeface="Calibri" pitchFamily="34" charset="0"/>
              </a:rPr>
              <a:t>Amount in body  in metabolic equilibrium so internal exposures not considered</a:t>
            </a:r>
          </a:p>
          <a:p>
            <a:pPr>
              <a:lnSpc>
                <a:spcPct val="90000"/>
              </a:lnSpc>
            </a:pPr>
            <a:r>
              <a:rPr lang="en-ZA" altLang="en-US" sz="2200" dirty="0">
                <a:latin typeface="Calibri" pitchFamily="34" charset="0"/>
              </a:rPr>
              <a:t>IAEA Safety Report No 49 considers K-40 exposures</a:t>
            </a:r>
          </a:p>
          <a:p>
            <a:pPr lvl="1">
              <a:lnSpc>
                <a:spcPct val="90000"/>
              </a:lnSpc>
            </a:pPr>
            <a:r>
              <a:rPr lang="en-ZA" altLang="en-US" sz="2000" dirty="0">
                <a:latin typeface="Calibri" pitchFamily="34" charset="0"/>
              </a:rPr>
              <a:t>Predicted annual dose  per  unit activity concentration of </a:t>
            </a:r>
            <a:r>
              <a:rPr lang="en-ZA" altLang="en-US" sz="2000" baseline="30000" dirty="0">
                <a:latin typeface="Calibri" pitchFamily="34" charset="0"/>
              </a:rPr>
              <a:t>40</a:t>
            </a:r>
            <a:r>
              <a:rPr lang="en-ZA" altLang="en-US" sz="2000" dirty="0">
                <a:latin typeface="Calibri" pitchFamily="34" charset="0"/>
              </a:rPr>
              <a:t>K is 0.02–0.03 mSv per </a:t>
            </a:r>
            <a:r>
              <a:rPr lang="en-ZA" altLang="en-US" sz="2000" dirty="0" err="1">
                <a:latin typeface="Calibri" pitchFamily="34" charset="0"/>
              </a:rPr>
              <a:t>Bq</a:t>
            </a:r>
            <a:r>
              <a:rPr lang="en-ZA" altLang="en-US" sz="2000" dirty="0">
                <a:latin typeface="Calibri" pitchFamily="34" charset="0"/>
              </a:rPr>
              <a:t>/g (External exposure pathway  only; internal exposure excluded)</a:t>
            </a:r>
          </a:p>
          <a:p>
            <a:pPr lvl="1">
              <a:lnSpc>
                <a:spcPct val="90000"/>
              </a:lnSpc>
            </a:pPr>
            <a:r>
              <a:rPr lang="en-ZA" altLang="en-US" sz="2000" dirty="0">
                <a:latin typeface="Calibri" pitchFamily="34" charset="0"/>
              </a:rPr>
              <a:t>K-40  activity concentration in pure potassium is 30.6 </a:t>
            </a:r>
            <a:r>
              <a:rPr lang="en-ZA" altLang="en-US" sz="2000" dirty="0" err="1">
                <a:latin typeface="Calibri" pitchFamily="34" charset="0"/>
              </a:rPr>
              <a:t>Bq</a:t>
            </a:r>
            <a:r>
              <a:rPr lang="en-ZA" altLang="en-US" sz="2000" dirty="0">
                <a:latin typeface="Calibri" pitchFamily="34" charset="0"/>
              </a:rPr>
              <a:t>/g</a:t>
            </a:r>
          </a:p>
          <a:p>
            <a:pPr lvl="1">
              <a:lnSpc>
                <a:spcPct val="90000"/>
              </a:lnSpc>
            </a:pPr>
            <a:r>
              <a:rPr lang="en-ZA" altLang="en-US" sz="2000" dirty="0">
                <a:latin typeface="Calibri" pitchFamily="34" charset="0"/>
              </a:rPr>
              <a:t>For a material containing 100% potassium, the maximum annual dose is therefore</a:t>
            </a:r>
          </a:p>
          <a:p>
            <a:pPr>
              <a:lnSpc>
                <a:spcPct val="90000"/>
              </a:lnSpc>
              <a:buFont typeface="Wingdings" pitchFamily="2" charset="2"/>
              <a:buNone/>
            </a:pPr>
            <a:r>
              <a:rPr lang="en-ZA" altLang="en-US" sz="2000" dirty="0">
                <a:latin typeface="Calibri" pitchFamily="34" charset="0"/>
              </a:rPr>
              <a:t>		0.03  x  30.6  =  0.9 mSv/a</a:t>
            </a:r>
          </a:p>
          <a:p>
            <a:pPr>
              <a:lnSpc>
                <a:spcPct val="90000"/>
              </a:lnSpc>
            </a:pPr>
            <a:r>
              <a:rPr lang="en-ZA" altLang="en-US" sz="2200" dirty="0">
                <a:latin typeface="Calibri" pitchFamily="34" charset="0"/>
              </a:rPr>
              <a:t>In practice, the potassium content, and hence the annual dose, will be much lower</a:t>
            </a:r>
            <a:endParaRPr lang="en-US" altLang="en-US" sz="2200" dirty="0">
              <a:latin typeface="Calibri" pitchFamily="34" charset="0"/>
            </a:endParaRPr>
          </a:p>
        </p:txBody>
      </p:sp>
    </p:spTree>
    <p:extLst>
      <p:ext uri="{BB962C8B-B14F-4D97-AF65-F5344CB8AC3E}">
        <p14:creationId xmlns:p14="http://schemas.microsoft.com/office/powerpoint/2010/main" val="2271626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8117C4D5-B27C-43D0-B61B-8C9A93B4C824}"/>
              </a:ext>
            </a:extLst>
          </p:cNvPr>
          <p:cNvSpPr txBox="1">
            <a:spLocks/>
          </p:cNvSpPr>
          <p:nvPr/>
        </p:nvSpPr>
        <p:spPr>
          <a:xfrm>
            <a:off x="1885873" y="2888494"/>
            <a:ext cx="5580329" cy="1362075"/>
          </a:xfrm>
          <a:prstGeom prst="rect">
            <a:avLst/>
          </a:prstGeom>
        </p:spPr>
        <p:txBody>
          <a:bodyPr/>
          <a:lstStyle>
            <a:lvl1pPr algn="l" defTabSz="914400" rtl="0" eaLnBrk="1" latinLnBrk="0" hangingPunct="1">
              <a:spcBef>
                <a:spcPct val="0"/>
              </a:spcBef>
              <a:buNone/>
              <a:defRPr sz="3600" b="1" kern="1200">
                <a:solidFill>
                  <a:schemeClr val="tx2"/>
                </a:solidFill>
                <a:latin typeface="Arial "/>
                <a:ea typeface="+mj-ea"/>
                <a:cs typeface="+mj-cs"/>
              </a:defRPr>
            </a:lvl1pPr>
          </a:lstStyle>
          <a:p>
            <a:r>
              <a:rPr lang="en-AU" sz="4000" dirty="0">
                <a:solidFill>
                  <a:schemeClr val="tx1"/>
                </a:solidFill>
                <a:latin typeface="Calibri" panose="020F0502020204030204" pitchFamily="34" charset="0"/>
                <a:cs typeface="Calibri" panose="020F0502020204030204" pitchFamily="34" charset="0"/>
              </a:rPr>
              <a:t>Examples of industries</a:t>
            </a:r>
          </a:p>
        </p:txBody>
      </p:sp>
    </p:spTree>
    <p:extLst>
      <p:ext uri="{BB962C8B-B14F-4D97-AF65-F5344CB8AC3E}">
        <p14:creationId xmlns:p14="http://schemas.microsoft.com/office/powerpoint/2010/main" val="1469333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A26E64-80FE-4CDF-9D17-46E217C5FBBC}"/>
              </a:ext>
            </a:extLst>
          </p:cNvPr>
          <p:cNvSpPr/>
          <p:nvPr/>
        </p:nvSpPr>
        <p:spPr>
          <a:xfrm>
            <a:off x="1" y="499547"/>
            <a:ext cx="4513276"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Oil and Natural Gas Production</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F2ED9ED9-027D-4CBC-8DEB-BB205240B72F}"/>
              </a:ext>
            </a:extLst>
          </p:cNvPr>
          <p:cNvSpPr txBox="1">
            <a:spLocks noChangeArrowheads="1"/>
          </p:cNvSpPr>
          <p:nvPr/>
        </p:nvSpPr>
        <p:spPr>
          <a:xfrm>
            <a:off x="274548" y="1455935"/>
            <a:ext cx="6101086" cy="509317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pPr>
            <a:r>
              <a:rPr lang="en-US" sz="2000" dirty="0">
                <a:latin typeface="Calibri" panose="020F0502020204030204" pitchFamily="34" charset="0"/>
                <a:cs typeface="Calibri" panose="020F0502020204030204" pitchFamily="34" charset="0"/>
              </a:rPr>
              <a:t>Oil and gas exist in beds of permeable sandy sedimentary rocks</a:t>
            </a:r>
          </a:p>
          <a:p>
            <a:pPr>
              <a:spcBef>
                <a:spcPts val="0"/>
              </a:spcBef>
            </a:pPr>
            <a:r>
              <a:rPr lang="en-US" sz="2000" dirty="0">
                <a:latin typeface="Calibri" panose="020F0502020204030204" pitchFamily="34" charset="0"/>
                <a:cs typeface="Calibri" panose="020F0502020204030204" pitchFamily="34" charset="0"/>
              </a:rPr>
              <a:t>Rocks contain naturally occurring uranium (and thorium)</a:t>
            </a:r>
          </a:p>
          <a:p>
            <a:pPr>
              <a:spcBef>
                <a:spcPts val="0"/>
              </a:spcBef>
            </a:pPr>
            <a:r>
              <a:rPr lang="en-US" sz="2000" dirty="0">
                <a:latin typeface="Calibri" panose="020F0502020204030204" pitchFamily="34" charset="0"/>
                <a:cs typeface="Calibri" panose="020F0502020204030204" pitchFamily="34" charset="0"/>
              </a:rPr>
              <a:t>Radon can be released and caught in gas handling systems</a:t>
            </a:r>
          </a:p>
          <a:p>
            <a:pPr>
              <a:spcBef>
                <a:spcPts val="0"/>
              </a:spcBef>
            </a:pPr>
            <a:r>
              <a:rPr lang="en-AU" sz="2000" dirty="0">
                <a:latin typeface="Calibri" panose="020F0502020204030204" pitchFamily="34" charset="0"/>
                <a:cs typeface="Calibri" panose="020F0502020204030204" pitchFamily="34" charset="0"/>
              </a:rPr>
              <a:t>Radon decays to decay products and Po</a:t>
            </a:r>
            <a:r>
              <a:rPr lang="en-AU" sz="2000" baseline="30000" dirty="0">
                <a:latin typeface="Calibri" panose="020F0502020204030204" pitchFamily="34" charset="0"/>
                <a:cs typeface="Calibri" panose="020F0502020204030204" pitchFamily="34" charset="0"/>
              </a:rPr>
              <a:t>210</a:t>
            </a:r>
            <a:r>
              <a:rPr lang="en-AU" sz="2000" dirty="0">
                <a:latin typeface="Calibri" panose="020F0502020204030204" pitchFamily="34" charset="0"/>
                <a:cs typeface="Calibri" panose="020F0502020204030204" pitchFamily="34" charset="0"/>
              </a:rPr>
              <a:t> and Pb</a:t>
            </a:r>
            <a:r>
              <a:rPr lang="en-AU" sz="2000" baseline="30000" dirty="0">
                <a:latin typeface="Calibri" panose="020F0502020204030204" pitchFamily="34" charset="0"/>
                <a:cs typeface="Calibri" panose="020F0502020204030204" pitchFamily="34" charset="0"/>
              </a:rPr>
              <a:t>210</a:t>
            </a:r>
          </a:p>
          <a:p>
            <a:pPr>
              <a:spcBef>
                <a:spcPts val="0"/>
              </a:spcBef>
            </a:pPr>
            <a:r>
              <a:rPr lang="en-AU" sz="2000" dirty="0">
                <a:latin typeface="Calibri" panose="020F0502020204030204" pitchFamily="34" charset="0"/>
                <a:cs typeface="Calibri" panose="020F0502020204030204" pitchFamily="34" charset="0"/>
              </a:rPr>
              <a:t>Ra</a:t>
            </a:r>
            <a:r>
              <a:rPr lang="en-AU" sz="2000" baseline="30000" dirty="0">
                <a:latin typeface="Calibri" panose="020F0502020204030204" pitchFamily="34" charset="0"/>
                <a:cs typeface="Calibri" panose="020F0502020204030204" pitchFamily="34" charset="0"/>
              </a:rPr>
              <a:t>226</a:t>
            </a:r>
            <a:r>
              <a:rPr lang="en-AU" sz="2000" dirty="0">
                <a:latin typeface="Calibri" panose="020F0502020204030204" pitchFamily="34" charset="0"/>
                <a:cs typeface="Calibri" panose="020F0502020204030204" pitchFamily="34" charset="0"/>
              </a:rPr>
              <a:t> in water can precipitate as scale when pressures, temperatures or pH  changes. Presence of H</a:t>
            </a:r>
            <a:r>
              <a:rPr lang="en-AU" sz="2000" baseline="-25000" dirty="0">
                <a:latin typeface="Calibri" panose="020F0502020204030204" pitchFamily="34" charset="0"/>
                <a:cs typeface="Calibri" panose="020F0502020204030204" pitchFamily="34" charset="0"/>
              </a:rPr>
              <a:t>2</a:t>
            </a:r>
            <a:r>
              <a:rPr lang="en-AU" sz="2000" dirty="0">
                <a:latin typeface="Calibri" panose="020F0502020204030204" pitchFamily="34" charset="0"/>
                <a:cs typeface="Calibri" panose="020F0502020204030204" pitchFamily="34" charset="0"/>
              </a:rPr>
              <a:t>S and CO</a:t>
            </a:r>
            <a:r>
              <a:rPr lang="en-AU" sz="2000" baseline="-25000" dirty="0">
                <a:latin typeface="Calibri" panose="020F0502020204030204" pitchFamily="34" charset="0"/>
                <a:cs typeface="Calibri" panose="020F0502020204030204" pitchFamily="34" charset="0"/>
              </a:rPr>
              <a:t>2</a:t>
            </a:r>
            <a:r>
              <a:rPr lang="en-AU" sz="2000" dirty="0">
                <a:latin typeface="Calibri" panose="020F0502020204030204" pitchFamily="34" charset="0"/>
                <a:cs typeface="Calibri" panose="020F0502020204030204" pitchFamily="34" charset="0"/>
              </a:rPr>
              <a:t> can change water chemistry causing precipitation</a:t>
            </a:r>
          </a:p>
          <a:p>
            <a:pPr>
              <a:spcBef>
                <a:spcPts val="0"/>
              </a:spcBef>
            </a:pPr>
            <a:r>
              <a:rPr lang="en-AU" sz="2000" dirty="0">
                <a:latin typeface="Calibri" panose="020F0502020204030204" pitchFamily="34" charset="0"/>
                <a:cs typeface="Calibri" panose="020F0502020204030204" pitchFamily="34" charset="0"/>
              </a:rPr>
              <a:t>Exposures can occur;</a:t>
            </a:r>
          </a:p>
          <a:p>
            <a:pPr lvl="1">
              <a:spcBef>
                <a:spcPts val="0"/>
              </a:spcBef>
            </a:pPr>
            <a:r>
              <a:rPr lang="en-AU" sz="2000" dirty="0">
                <a:latin typeface="Calibri" panose="020F0502020204030204" pitchFamily="34" charset="0"/>
                <a:cs typeface="Calibri" panose="020F0502020204030204" pitchFamily="34" charset="0"/>
              </a:rPr>
              <a:t>From gamma radiation due to accumulation of scales or sludges</a:t>
            </a:r>
          </a:p>
          <a:p>
            <a:pPr lvl="1">
              <a:spcBef>
                <a:spcPts val="0"/>
              </a:spcBef>
            </a:pPr>
            <a:r>
              <a:rPr lang="en-AU" sz="2000" dirty="0">
                <a:latin typeface="Calibri" panose="020F0502020204030204" pitchFamily="34" charset="0"/>
                <a:cs typeface="Calibri" panose="020F0502020204030204" pitchFamily="34" charset="0"/>
              </a:rPr>
              <a:t>During maintenance</a:t>
            </a:r>
          </a:p>
          <a:p>
            <a:pPr>
              <a:spcBef>
                <a:spcPts val="0"/>
              </a:spcBef>
            </a:pPr>
            <a:r>
              <a:rPr lang="en-AU" sz="2000" dirty="0">
                <a:latin typeface="Calibri" panose="020F0502020204030204" pitchFamily="34" charset="0"/>
                <a:cs typeface="Calibri" panose="020F0502020204030204" pitchFamily="34" charset="0"/>
              </a:rPr>
              <a:t>Activity of material can vary widely</a:t>
            </a:r>
            <a:endParaRPr lang="en-US" sz="2000" dirty="0">
              <a:latin typeface="Calibri" panose="020F0502020204030204" pitchFamily="34" charset="0"/>
              <a:cs typeface="Calibri" panose="020F0502020204030204" pitchFamily="34" charset="0"/>
            </a:endParaRPr>
          </a:p>
          <a:p>
            <a:pPr>
              <a:spcBef>
                <a:spcPts val="0"/>
              </a:spcBef>
            </a:pPr>
            <a:r>
              <a:rPr lang="en-AU" sz="2000" dirty="0">
                <a:latin typeface="Calibri" panose="020F0502020204030204" pitchFamily="34" charset="0"/>
                <a:cs typeface="Calibri" panose="020F0502020204030204" pitchFamily="34" charset="0"/>
              </a:rPr>
              <a:t>Waste disposal considerations</a:t>
            </a:r>
            <a:endParaRPr lang="en-US" sz="2000"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E60C86C0-0CC4-4B5C-964D-FF113410B284}"/>
              </a:ext>
            </a:extLst>
          </p:cNvPr>
          <p:cNvPicPr>
            <a:picLocks noChangeAspect="1"/>
          </p:cNvPicPr>
          <p:nvPr/>
        </p:nvPicPr>
        <p:blipFill>
          <a:blip r:embed="rId2"/>
          <a:stretch>
            <a:fillRect/>
          </a:stretch>
        </p:blipFill>
        <p:spPr>
          <a:xfrm>
            <a:off x="6298829" y="1365383"/>
            <a:ext cx="2759678" cy="2063617"/>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A8712DA9-4991-4896-8F69-08A0F17A9191}"/>
              </a:ext>
            </a:extLst>
          </p:cNvPr>
          <p:cNvPicPr>
            <a:picLocks noChangeAspect="1"/>
          </p:cNvPicPr>
          <p:nvPr/>
        </p:nvPicPr>
        <p:blipFill>
          <a:blip r:embed="rId3"/>
          <a:stretch>
            <a:fillRect/>
          </a:stretch>
        </p:blipFill>
        <p:spPr>
          <a:xfrm>
            <a:off x="6650270" y="3917490"/>
            <a:ext cx="2133600" cy="21431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68592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DF13E8-5A50-484A-B9FE-DB5841F12302}"/>
              </a:ext>
            </a:extLst>
          </p:cNvPr>
          <p:cNvSpPr/>
          <p:nvPr/>
        </p:nvSpPr>
        <p:spPr>
          <a:xfrm>
            <a:off x="0" y="348546"/>
            <a:ext cx="4513276"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Bauxite and </a:t>
            </a:r>
            <a:r>
              <a:rPr lang="en-US" sz="2600" dirty="0" err="1">
                <a:latin typeface="Calibri" panose="020F0502020204030204" pitchFamily="34" charset="0"/>
                <a:cs typeface="Calibri" panose="020F0502020204030204" pitchFamily="34" charset="0"/>
              </a:rPr>
              <a:t>Aluminium</a:t>
            </a:r>
            <a:r>
              <a:rPr lang="en-US" sz="2600" dirty="0">
                <a:latin typeface="Calibri" panose="020F0502020204030204" pitchFamily="34" charset="0"/>
                <a:cs typeface="Calibri" panose="020F0502020204030204" pitchFamily="34" charset="0"/>
              </a:rPr>
              <a:t> Industry</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ED204D73-AA01-49F7-B0BE-4B8C683EB024}"/>
              </a:ext>
            </a:extLst>
          </p:cNvPr>
          <p:cNvSpPr txBox="1">
            <a:spLocks/>
          </p:cNvSpPr>
          <p:nvPr/>
        </p:nvSpPr>
        <p:spPr>
          <a:xfrm>
            <a:off x="201869" y="1375794"/>
            <a:ext cx="5679346" cy="524312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pPr>
            <a:r>
              <a:rPr lang="en-AU" sz="2400" dirty="0">
                <a:latin typeface="Calibri" panose="020F0502020204030204" pitchFamily="34" charset="0"/>
                <a:cs typeface="Calibri" panose="020F0502020204030204" pitchFamily="34" charset="0"/>
              </a:rPr>
              <a:t>Bauxite ores sometimes contain elevated concentrations of natural U and Th</a:t>
            </a:r>
          </a:p>
          <a:p>
            <a:pPr>
              <a:spcBef>
                <a:spcPts val="0"/>
              </a:spcBef>
            </a:pPr>
            <a:r>
              <a:rPr lang="en-AU" sz="2400" dirty="0">
                <a:latin typeface="Calibri" panose="020F0502020204030204" pitchFamily="34" charset="0"/>
                <a:cs typeface="Calibri" panose="020F0502020204030204" pitchFamily="34" charset="0"/>
              </a:rPr>
              <a:t>Two stage processing</a:t>
            </a:r>
          </a:p>
          <a:p>
            <a:pPr marL="342900" lvl="1" indent="-342900">
              <a:spcBef>
                <a:spcPts val="0"/>
              </a:spcBef>
              <a:buFont typeface="Arial" panose="020B0604020202020204" pitchFamily="34" charset="0"/>
              <a:buChar char="•"/>
            </a:pPr>
            <a:r>
              <a:rPr lang="en-AU" sz="2400" dirty="0">
                <a:latin typeface="Calibri" panose="020F0502020204030204" pitchFamily="34" charset="0"/>
                <a:cs typeface="Calibri" panose="020F0502020204030204" pitchFamily="34" charset="0"/>
              </a:rPr>
              <a:t>Bauxite to alumina (anhydrous aluminium oxide)</a:t>
            </a:r>
          </a:p>
          <a:p>
            <a:pPr marL="342900" lvl="1" indent="-342900">
              <a:spcBef>
                <a:spcPts val="0"/>
              </a:spcBef>
              <a:buFont typeface="Arial" panose="020B0604020202020204" pitchFamily="34" charset="0"/>
              <a:buChar char="•"/>
            </a:pPr>
            <a:r>
              <a:rPr lang="en-AU" sz="2400" dirty="0">
                <a:latin typeface="Calibri" panose="020F0502020204030204" pitchFamily="34" charset="0"/>
                <a:cs typeface="Calibri" panose="020F0502020204030204" pitchFamily="34" charset="0"/>
              </a:rPr>
              <a:t>Electrolysis to metal</a:t>
            </a:r>
          </a:p>
          <a:p>
            <a:pPr>
              <a:spcBef>
                <a:spcPts val="0"/>
              </a:spcBef>
            </a:pPr>
            <a:r>
              <a:rPr lang="en-AU" sz="2400" dirty="0">
                <a:latin typeface="Calibri" panose="020F0502020204030204" pitchFamily="34" charset="0"/>
                <a:cs typeface="Calibri" panose="020F0502020204030204" pitchFamily="34" charset="0"/>
              </a:rPr>
              <a:t>Waste stream from first stage is ‘red mud’ carrying trace elements (and radionuclides)</a:t>
            </a:r>
          </a:p>
          <a:p>
            <a:pPr>
              <a:spcBef>
                <a:spcPts val="0"/>
              </a:spcBef>
            </a:pPr>
            <a:r>
              <a:rPr lang="en-AU" sz="2400" dirty="0">
                <a:latin typeface="Calibri" panose="020F0502020204030204" pitchFamily="34" charset="0"/>
                <a:cs typeface="Calibri" panose="020F0502020204030204" pitchFamily="34" charset="0"/>
              </a:rPr>
              <a:t>Volume is reduce by half, but majority of radionuclides report to mud</a:t>
            </a:r>
          </a:p>
          <a:p>
            <a:pPr>
              <a:spcBef>
                <a:spcPts val="0"/>
              </a:spcBef>
            </a:pPr>
            <a:r>
              <a:rPr lang="en-AU" sz="2400" dirty="0">
                <a:latin typeface="Calibri" panose="020F0502020204030204" pitchFamily="34" charset="0"/>
                <a:cs typeface="Calibri" panose="020F0502020204030204" pitchFamily="34" charset="0"/>
              </a:rPr>
              <a:t>Mud contains radionuclide concentrations above background levels</a:t>
            </a:r>
          </a:p>
          <a:p>
            <a:pPr>
              <a:spcBef>
                <a:spcPts val="0"/>
              </a:spcBef>
            </a:pPr>
            <a:r>
              <a:rPr lang="en-AU" sz="2400" dirty="0">
                <a:latin typeface="Calibri" panose="020F0502020204030204" pitchFamily="34" charset="0"/>
                <a:cs typeface="Calibri" panose="020F0502020204030204" pitchFamily="34" charset="0"/>
              </a:rPr>
              <a:t>Very large volumes of residue</a:t>
            </a:r>
            <a:r>
              <a:rPr lang="en-AU" sz="2000" dirty="0">
                <a:latin typeface="Calibri" panose="020F0502020204030204" pitchFamily="34" charset="0"/>
                <a:cs typeface="Calibri" panose="020F0502020204030204" pitchFamily="34" charset="0"/>
              </a:rPr>
              <a:t>s</a:t>
            </a:r>
          </a:p>
          <a:p>
            <a:pPr>
              <a:lnSpc>
                <a:spcPct val="170000"/>
              </a:lnSpc>
            </a:pPr>
            <a:endParaRPr lang="en-US" sz="1400" dirty="0"/>
          </a:p>
        </p:txBody>
      </p:sp>
      <p:pic>
        <p:nvPicPr>
          <p:cNvPr id="4" name="Picture 3">
            <a:extLst>
              <a:ext uri="{FF2B5EF4-FFF2-40B4-BE49-F238E27FC236}">
                <a16:creationId xmlns:a16="http://schemas.microsoft.com/office/drawing/2014/main" id="{618D22CF-FC4E-430F-88FB-D31B8A0E4812}"/>
              </a:ext>
            </a:extLst>
          </p:cNvPr>
          <p:cNvPicPr>
            <a:picLocks noChangeAspect="1"/>
          </p:cNvPicPr>
          <p:nvPr/>
        </p:nvPicPr>
        <p:blipFill>
          <a:blip r:embed="rId2"/>
          <a:stretch>
            <a:fillRect/>
          </a:stretch>
        </p:blipFill>
        <p:spPr>
          <a:xfrm>
            <a:off x="6243599" y="1654653"/>
            <a:ext cx="2698532" cy="216024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9F6ACCA-54D6-40BB-B457-DA6D3F55EAC4}"/>
              </a:ext>
            </a:extLst>
          </p:cNvPr>
          <p:cNvPicPr>
            <a:picLocks noChangeAspect="1"/>
          </p:cNvPicPr>
          <p:nvPr/>
        </p:nvPicPr>
        <p:blipFill>
          <a:blip r:embed="rId3"/>
          <a:stretch>
            <a:fillRect/>
          </a:stretch>
        </p:blipFill>
        <p:spPr>
          <a:xfrm>
            <a:off x="6243599" y="4169126"/>
            <a:ext cx="2675728" cy="21419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50494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3CF086-4AD3-44EB-958F-47901EC8861D}"/>
              </a:ext>
            </a:extLst>
          </p:cNvPr>
          <p:cNvSpPr/>
          <p:nvPr/>
        </p:nvSpPr>
        <p:spPr>
          <a:xfrm>
            <a:off x="0" y="348546"/>
            <a:ext cx="3263317"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Phosphate Industry</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18D6315E-DF37-4A27-BF37-FAF8B58F8E54}"/>
              </a:ext>
            </a:extLst>
          </p:cNvPr>
          <p:cNvSpPr txBox="1">
            <a:spLocks/>
          </p:cNvSpPr>
          <p:nvPr/>
        </p:nvSpPr>
        <p:spPr>
          <a:xfrm>
            <a:off x="182269" y="1291121"/>
            <a:ext cx="5438355" cy="5472608"/>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sz="4400" dirty="0">
                <a:latin typeface="Calibri" panose="020F0502020204030204" pitchFamily="34" charset="0"/>
                <a:cs typeface="Calibri" panose="020F0502020204030204" pitchFamily="34" charset="0"/>
              </a:rPr>
              <a:t>Natural phosphate usually contains wide range and elevated levels of U (and sometimes Th)</a:t>
            </a:r>
          </a:p>
          <a:p>
            <a:pPr>
              <a:lnSpc>
                <a:spcPct val="120000"/>
              </a:lnSpc>
            </a:pPr>
            <a:r>
              <a:rPr lang="en-AU" sz="4400" dirty="0">
                <a:latin typeface="Calibri" panose="020F0502020204030204" pitchFamily="34" charset="0"/>
                <a:cs typeface="Calibri" panose="020F0502020204030204" pitchFamily="34" charset="0"/>
              </a:rPr>
              <a:t>Ore is processed to produce;</a:t>
            </a:r>
          </a:p>
          <a:p>
            <a:pPr lvl="1">
              <a:lnSpc>
                <a:spcPct val="120000"/>
              </a:lnSpc>
            </a:pPr>
            <a:r>
              <a:rPr lang="en-AU" sz="4400" dirty="0">
                <a:latin typeface="Calibri" panose="020F0502020204030204" pitchFamily="34" charset="0"/>
                <a:cs typeface="Calibri" panose="020F0502020204030204" pitchFamily="34" charset="0"/>
              </a:rPr>
              <a:t>Fertiliser</a:t>
            </a:r>
          </a:p>
          <a:p>
            <a:pPr lvl="1">
              <a:lnSpc>
                <a:spcPct val="120000"/>
              </a:lnSpc>
            </a:pPr>
            <a:r>
              <a:rPr lang="en-AU" sz="4400" dirty="0" err="1">
                <a:latin typeface="Calibri" panose="020F0502020204030204" pitchFamily="34" charset="0"/>
                <a:cs typeface="Calibri" panose="020F0502020204030204" pitchFamily="34" charset="0"/>
              </a:rPr>
              <a:t>Phosphogypsum</a:t>
            </a:r>
            <a:r>
              <a:rPr lang="en-AU" sz="4400" dirty="0">
                <a:latin typeface="Calibri" panose="020F0502020204030204" pitchFamily="34" charset="0"/>
                <a:cs typeface="Calibri" panose="020F0502020204030204" pitchFamily="34" charset="0"/>
              </a:rPr>
              <a:t> waste (calcium sulphate)</a:t>
            </a:r>
          </a:p>
          <a:p>
            <a:pPr>
              <a:lnSpc>
                <a:spcPct val="120000"/>
              </a:lnSpc>
            </a:pPr>
            <a:r>
              <a:rPr lang="en-AU" sz="4400" dirty="0">
                <a:latin typeface="Calibri" panose="020F0502020204030204" pitchFamily="34" charset="0"/>
                <a:cs typeface="Calibri" panose="020F0502020204030204" pitchFamily="34" charset="0"/>
              </a:rPr>
              <a:t>Uranium follows fertiliser</a:t>
            </a:r>
          </a:p>
          <a:p>
            <a:pPr>
              <a:lnSpc>
                <a:spcPct val="120000"/>
              </a:lnSpc>
            </a:pPr>
            <a:r>
              <a:rPr lang="en-AU" sz="4400" dirty="0">
                <a:latin typeface="Calibri" panose="020F0502020204030204" pitchFamily="34" charset="0"/>
                <a:cs typeface="Calibri" panose="020F0502020204030204" pitchFamily="34" charset="0"/>
              </a:rPr>
              <a:t>Radium follows waste stream</a:t>
            </a:r>
          </a:p>
          <a:p>
            <a:pPr>
              <a:lnSpc>
                <a:spcPct val="120000"/>
              </a:lnSpc>
            </a:pPr>
            <a:r>
              <a:rPr lang="en-AU" sz="4400" dirty="0">
                <a:latin typeface="Calibri" panose="020F0502020204030204" pitchFamily="34" charset="0"/>
                <a:cs typeface="Calibri" panose="020F0502020204030204" pitchFamily="34" charset="0"/>
              </a:rPr>
              <a:t>Final concentrations depend upon the original ore  concentrations</a:t>
            </a:r>
          </a:p>
          <a:p>
            <a:pPr lvl="1">
              <a:lnSpc>
                <a:spcPct val="120000"/>
              </a:lnSpc>
            </a:pPr>
            <a:r>
              <a:rPr lang="en-AU" sz="4400" dirty="0">
                <a:latin typeface="Calibri" panose="020F0502020204030204" pitchFamily="34" charset="0"/>
                <a:cs typeface="Calibri" panose="020F0502020204030204" pitchFamily="34" charset="0"/>
              </a:rPr>
              <a:t>U up to 1.5 times in product</a:t>
            </a:r>
          </a:p>
          <a:p>
            <a:pPr lvl="1">
              <a:lnSpc>
                <a:spcPct val="120000"/>
              </a:lnSpc>
            </a:pPr>
            <a:r>
              <a:rPr lang="en-AU" sz="4400" dirty="0">
                <a:latin typeface="Calibri" panose="020F0502020204030204" pitchFamily="34" charset="0"/>
                <a:cs typeface="Calibri" panose="020F0502020204030204" pitchFamily="34" charset="0"/>
              </a:rPr>
              <a:t>Ra up to 5 to 15 times in waste</a:t>
            </a:r>
          </a:p>
          <a:p>
            <a:pPr>
              <a:lnSpc>
                <a:spcPct val="170000"/>
              </a:lnSpc>
            </a:pPr>
            <a:endParaRPr lang="en-US" dirty="0"/>
          </a:p>
        </p:txBody>
      </p:sp>
      <p:pic>
        <p:nvPicPr>
          <p:cNvPr id="4" name="Picture 3">
            <a:extLst>
              <a:ext uri="{FF2B5EF4-FFF2-40B4-BE49-F238E27FC236}">
                <a16:creationId xmlns:a16="http://schemas.microsoft.com/office/drawing/2014/main" id="{149E6E79-E8CC-4015-8790-5C699F0BFDB8}"/>
              </a:ext>
            </a:extLst>
          </p:cNvPr>
          <p:cNvPicPr>
            <a:picLocks noChangeAspect="1"/>
          </p:cNvPicPr>
          <p:nvPr/>
        </p:nvPicPr>
        <p:blipFill>
          <a:blip r:embed="rId2"/>
          <a:stretch>
            <a:fillRect/>
          </a:stretch>
        </p:blipFill>
        <p:spPr>
          <a:xfrm>
            <a:off x="5820716" y="4027425"/>
            <a:ext cx="2814521" cy="2115551"/>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A741B495-5A70-4404-BC00-8D806C52041A}"/>
              </a:ext>
            </a:extLst>
          </p:cNvPr>
          <p:cNvPicPr>
            <a:picLocks noChangeAspect="1"/>
          </p:cNvPicPr>
          <p:nvPr/>
        </p:nvPicPr>
        <p:blipFill>
          <a:blip r:embed="rId3"/>
          <a:stretch>
            <a:fillRect/>
          </a:stretch>
        </p:blipFill>
        <p:spPr>
          <a:xfrm>
            <a:off x="5826925" y="1602918"/>
            <a:ext cx="2808312" cy="21062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8693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8E2E61-6B38-466F-BC39-98EC9578F27A}"/>
              </a:ext>
            </a:extLst>
          </p:cNvPr>
          <p:cNvSpPr/>
          <p:nvPr/>
        </p:nvSpPr>
        <p:spPr>
          <a:xfrm>
            <a:off x="0" y="348546"/>
            <a:ext cx="424482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Metal Mining and Processing</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A75505B5-2B35-4C50-A924-0FEB8C4FDAC3}"/>
              </a:ext>
            </a:extLst>
          </p:cNvPr>
          <p:cNvSpPr txBox="1">
            <a:spLocks noChangeArrowheads="1"/>
          </p:cNvSpPr>
          <p:nvPr/>
        </p:nvSpPr>
        <p:spPr>
          <a:xfrm>
            <a:off x="239079" y="1317322"/>
            <a:ext cx="5097047" cy="486476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200" dirty="0">
                <a:latin typeface="Calibri" panose="020F0502020204030204" pitchFamily="34" charset="0"/>
                <a:cs typeface="Calibri" panose="020F0502020204030204" pitchFamily="34" charset="0"/>
              </a:rPr>
              <a:t>U and Th concentration varies with geologic formation and region.</a:t>
            </a:r>
          </a:p>
          <a:p>
            <a:r>
              <a:rPr lang="en-US" sz="2200" dirty="0">
                <a:latin typeface="Calibri" panose="020F0502020204030204" pitchFamily="34" charset="0"/>
                <a:cs typeface="Calibri" panose="020F0502020204030204" pitchFamily="34" charset="0"/>
              </a:rPr>
              <a:t>Metals (Cu, Sn, Au, Ag)</a:t>
            </a:r>
          </a:p>
          <a:p>
            <a:r>
              <a:rPr lang="en-US" sz="2200" dirty="0">
                <a:latin typeface="Calibri" panose="020F0502020204030204" pitchFamily="34" charset="0"/>
                <a:cs typeface="Calibri" panose="020F0502020204030204" pitchFamily="34" charset="0"/>
              </a:rPr>
              <a:t>Potential radioactive materials include;</a:t>
            </a:r>
          </a:p>
          <a:p>
            <a:pPr lvl="1"/>
            <a:r>
              <a:rPr lang="en-US" sz="2200" dirty="0">
                <a:latin typeface="Calibri" panose="020F0502020204030204" pitchFamily="34" charset="0"/>
                <a:cs typeface="Calibri" panose="020F0502020204030204" pitchFamily="34" charset="0"/>
              </a:rPr>
              <a:t>Ores</a:t>
            </a:r>
          </a:p>
          <a:p>
            <a:pPr lvl="1"/>
            <a:r>
              <a:rPr lang="en-AU" sz="2200" dirty="0">
                <a:latin typeface="Calibri" panose="020F0502020204030204" pitchFamily="34" charset="0"/>
                <a:cs typeface="Calibri" panose="020F0502020204030204" pitchFamily="34" charset="0"/>
              </a:rPr>
              <a:t>Intermediate streams</a:t>
            </a:r>
          </a:p>
          <a:p>
            <a:pPr lvl="1"/>
            <a:r>
              <a:rPr lang="en-AU" sz="2200" dirty="0">
                <a:latin typeface="Calibri" panose="020F0502020204030204" pitchFamily="34" charset="0"/>
                <a:cs typeface="Calibri" panose="020F0502020204030204" pitchFamily="34" charset="0"/>
              </a:rPr>
              <a:t>Metal concentrates</a:t>
            </a:r>
          </a:p>
          <a:p>
            <a:pPr lvl="1"/>
            <a:r>
              <a:rPr lang="en-AU" sz="2200" dirty="0">
                <a:latin typeface="Calibri" panose="020F0502020204030204" pitchFamily="34" charset="0"/>
                <a:cs typeface="Calibri" panose="020F0502020204030204" pitchFamily="34" charset="0"/>
              </a:rPr>
              <a:t>Waste rock, </a:t>
            </a:r>
            <a:r>
              <a:rPr lang="en-US" sz="2200" dirty="0">
                <a:latin typeface="Calibri" panose="020F0502020204030204" pitchFamily="34" charset="0"/>
                <a:cs typeface="Calibri" panose="020F0502020204030204" pitchFamily="34" charset="0"/>
              </a:rPr>
              <a:t>Tailings, Smelter slags</a:t>
            </a:r>
          </a:p>
          <a:p>
            <a:r>
              <a:rPr lang="en-US" sz="2200" dirty="0">
                <a:latin typeface="Calibri" panose="020F0502020204030204" pitchFamily="34" charset="0"/>
                <a:cs typeface="Calibri" panose="020F0502020204030204" pitchFamily="34" charset="0"/>
              </a:rPr>
              <a:t>Exposures pathways;</a:t>
            </a:r>
          </a:p>
          <a:p>
            <a:pPr lvl="1"/>
            <a:r>
              <a:rPr lang="en-AU" sz="2200" dirty="0">
                <a:latin typeface="Calibri" panose="020F0502020204030204" pitchFamily="34" charset="0"/>
                <a:cs typeface="Calibri" panose="020F0502020204030204" pitchFamily="34" charset="0"/>
              </a:rPr>
              <a:t>Gamma </a:t>
            </a:r>
          </a:p>
          <a:p>
            <a:pPr lvl="1"/>
            <a:r>
              <a:rPr lang="en-AU" sz="2200" dirty="0">
                <a:latin typeface="Calibri" panose="020F0502020204030204" pitchFamily="34" charset="0"/>
                <a:cs typeface="Calibri" panose="020F0502020204030204" pitchFamily="34" charset="0"/>
              </a:rPr>
              <a:t>Inhalation of radioactive dusts</a:t>
            </a:r>
          </a:p>
          <a:p>
            <a:pPr lvl="1"/>
            <a:r>
              <a:rPr lang="en-AU" sz="2200" dirty="0">
                <a:latin typeface="Calibri" panose="020F0502020204030204" pitchFamily="34" charset="0"/>
                <a:cs typeface="Calibri" panose="020F0502020204030204" pitchFamily="34" charset="0"/>
              </a:rPr>
              <a:t>Radon and decay products</a:t>
            </a:r>
            <a:endParaRPr lang="en-US" sz="2200" dirty="0">
              <a:latin typeface="Calibri" panose="020F0502020204030204" pitchFamily="34" charset="0"/>
              <a:cs typeface="Calibri" panose="020F0502020204030204" pitchFamily="34" charset="0"/>
            </a:endParaRPr>
          </a:p>
          <a:p>
            <a:r>
              <a:rPr lang="en-AU" sz="2200" dirty="0">
                <a:latin typeface="Calibri" panose="020F0502020204030204" pitchFamily="34" charset="0"/>
                <a:cs typeface="Calibri" panose="020F0502020204030204" pitchFamily="34" charset="0"/>
              </a:rPr>
              <a:t>Exposures during; mining, processing, recycling and closure</a:t>
            </a:r>
          </a:p>
        </p:txBody>
      </p:sp>
      <p:pic>
        <p:nvPicPr>
          <p:cNvPr id="4" name="Picture 3">
            <a:extLst>
              <a:ext uri="{FF2B5EF4-FFF2-40B4-BE49-F238E27FC236}">
                <a16:creationId xmlns:a16="http://schemas.microsoft.com/office/drawing/2014/main" id="{E74CCC00-2E0A-4806-8975-14FB55425F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07980" y="2783543"/>
            <a:ext cx="2896937" cy="1932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9745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447B35-BD92-4039-896B-1EF22D9DA8F1}"/>
              </a:ext>
            </a:extLst>
          </p:cNvPr>
          <p:cNvSpPr/>
          <p:nvPr/>
        </p:nvSpPr>
        <p:spPr>
          <a:xfrm>
            <a:off x="0" y="348546"/>
            <a:ext cx="424482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Metal Mining and Processing</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154C3E79-AA5F-4210-826E-2887AC488993}"/>
              </a:ext>
            </a:extLst>
          </p:cNvPr>
          <p:cNvSpPr txBox="1">
            <a:spLocks noChangeArrowheads="1"/>
          </p:cNvSpPr>
          <p:nvPr/>
        </p:nvSpPr>
        <p:spPr>
          <a:xfrm>
            <a:off x="270436" y="1435990"/>
            <a:ext cx="4724332" cy="461174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tabLst>
                <a:tab pos="7775575" algn="r"/>
              </a:tabLst>
            </a:pPr>
            <a:r>
              <a:rPr lang="en-AU" sz="2000" dirty="0">
                <a:latin typeface="Calibri" panose="020F0502020204030204" pitchFamily="34" charset="0"/>
                <a:cs typeface="Calibri" panose="020F0502020204030204" pitchFamily="34" charset="0"/>
              </a:rPr>
              <a:t>Where concentrating of metals occurs</a:t>
            </a:r>
            <a:endParaRPr lang="en-US" sz="2000" dirty="0">
              <a:latin typeface="Calibri" panose="020F0502020204030204" pitchFamily="34" charset="0"/>
              <a:cs typeface="Calibri" panose="020F0502020204030204" pitchFamily="34" charset="0"/>
            </a:endParaRPr>
          </a:p>
          <a:p>
            <a:pPr>
              <a:tabLst>
                <a:tab pos="7775575" algn="r"/>
              </a:tabLst>
            </a:pPr>
            <a:r>
              <a:rPr lang="en-US" sz="2000" dirty="0">
                <a:latin typeface="Calibri" panose="020F0502020204030204" pitchFamily="34" charset="0"/>
                <a:cs typeface="Calibri" panose="020F0502020204030204" pitchFamily="34" charset="0"/>
              </a:rPr>
              <a:t>Extraction processes is an enriching process</a:t>
            </a:r>
          </a:p>
          <a:p>
            <a:pPr>
              <a:tabLst>
                <a:tab pos="7775575" algn="r"/>
              </a:tabLst>
            </a:pPr>
            <a:r>
              <a:rPr lang="en-US" sz="2000" dirty="0">
                <a:latin typeface="Calibri" panose="020F0502020204030204" pitchFamily="34" charset="0"/>
                <a:cs typeface="Calibri" panose="020F0502020204030204" pitchFamily="34" charset="0"/>
              </a:rPr>
              <a:t>Radionuclides are also found in some final  products</a:t>
            </a:r>
          </a:p>
          <a:p>
            <a:r>
              <a:rPr lang="en-US" sz="2000" dirty="0">
                <a:latin typeface="Calibri" panose="020F0502020204030204" pitchFamily="34" charset="0"/>
                <a:cs typeface="Calibri" panose="020F0502020204030204" pitchFamily="34" charset="0"/>
              </a:rPr>
              <a:t>Large bulk waste streams (e.g., copper, aluminum, iron, steel)</a:t>
            </a:r>
          </a:p>
          <a:p>
            <a:r>
              <a:rPr lang="en-US" sz="2000" dirty="0">
                <a:latin typeface="Calibri" panose="020F0502020204030204" pitchFamily="34" charset="0"/>
                <a:cs typeface="Calibri" panose="020F0502020204030204" pitchFamily="34" charset="0"/>
              </a:rPr>
              <a:t>Usually in low concentration and high volume waste streams</a:t>
            </a:r>
          </a:p>
          <a:p>
            <a:r>
              <a:rPr lang="en-US" sz="2000" dirty="0">
                <a:latin typeface="Calibri" panose="020F0502020204030204" pitchFamily="34" charset="0"/>
                <a:cs typeface="Calibri" panose="020F0502020204030204" pitchFamily="34" charset="0"/>
              </a:rPr>
              <a:t>Some processes concentrate specific radionuclides </a:t>
            </a:r>
          </a:p>
          <a:p>
            <a:pPr lvl="1"/>
            <a:r>
              <a:rPr lang="en-US" sz="2000" dirty="0">
                <a:latin typeface="Calibri" panose="020F0502020204030204" pitchFamily="34" charset="0"/>
                <a:cs typeface="Calibri" panose="020F0502020204030204" pitchFamily="34" charset="0"/>
              </a:rPr>
              <a:t>Actinium follows Lanthanum</a:t>
            </a:r>
          </a:p>
          <a:p>
            <a:pPr lvl="1"/>
            <a:r>
              <a:rPr lang="en-AU" sz="2000" dirty="0">
                <a:latin typeface="Calibri" panose="020F0502020204030204" pitchFamily="34" charset="0"/>
                <a:cs typeface="Calibri" panose="020F0502020204030204" pitchFamily="34" charset="0"/>
              </a:rPr>
              <a:t>Radium follows Ba, Ca</a:t>
            </a:r>
          </a:p>
          <a:p>
            <a:pPr lvl="1"/>
            <a:r>
              <a:rPr lang="en-AU" sz="2000" dirty="0">
                <a:latin typeface="Calibri" panose="020F0502020204030204" pitchFamily="34" charset="0"/>
                <a:cs typeface="Calibri" panose="020F0502020204030204" pitchFamily="34" charset="0"/>
              </a:rPr>
              <a:t>Polonium follows </a:t>
            </a:r>
            <a:r>
              <a:rPr lang="en-AU" sz="2000" dirty="0" err="1">
                <a:latin typeface="Calibri" panose="020F0502020204030204" pitchFamily="34" charset="0"/>
                <a:cs typeface="Calibri" panose="020F0502020204030204" pitchFamily="34" charset="0"/>
              </a:rPr>
              <a:t>Te</a:t>
            </a:r>
            <a:r>
              <a:rPr lang="en-AU" sz="2000" dirty="0">
                <a:latin typeface="Calibri" panose="020F0502020204030204" pitchFamily="34" charset="0"/>
                <a:cs typeface="Calibri" panose="020F0502020204030204" pitchFamily="34" charset="0"/>
              </a:rPr>
              <a:t>, Se</a:t>
            </a:r>
          </a:p>
          <a:p>
            <a:pPr lvl="1"/>
            <a:r>
              <a:rPr lang="en-AU" sz="2000" dirty="0">
                <a:latin typeface="Calibri" panose="020F0502020204030204" pitchFamily="34" charset="0"/>
                <a:cs typeface="Calibri" panose="020F0502020204030204" pitchFamily="34" charset="0"/>
              </a:rPr>
              <a:t>Some radionuclides are acid soluble</a:t>
            </a:r>
            <a:endParaRPr lang="en-US" sz="2000"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2ADDFDD3-5707-49B5-A4AF-DCF03BA0517E}"/>
              </a:ext>
            </a:extLst>
          </p:cNvPr>
          <p:cNvPicPr>
            <a:picLocks noChangeAspect="1"/>
          </p:cNvPicPr>
          <p:nvPr/>
        </p:nvPicPr>
        <p:blipFill>
          <a:blip r:embed="rId2"/>
          <a:stretch>
            <a:fillRect/>
          </a:stretch>
        </p:blipFill>
        <p:spPr>
          <a:xfrm>
            <a:off x="6118207" y="1605384"/>
            <a:ext cx="2312858" cy="2304256"/>
          </a:xfrm>
          <a:prstGeom prst="rect">
            <a:avLst/>
          </a:prstGeom>
        </p:spPr>
      </p:pic>
      <p:pic>
        <p:nvPicPr>
          <p:cNvPr id="5" name="Picture 4">
            <a:extLst>
              <a:ext uri="{FF2B5EF4-FFF2-40B4-BE49-F238E27FC236}">
                <a16:creationId xmlns:a16="http://schemas.microsoft.com/office/drawing/2014/main" id="{6CB9EE9F-26DA-44B0-843D-F5F3C90ED1F2}"/>
              </a:ext>
            </a:extLst>
          </p:cNvPr>
          <p:cNvPicPr>
            <a:picLocks noChangeAspect="1"/>
          </p:cNvPicPr>
          <p:nvPr/>
        </p:nvPicPr>
        <p:blipFill>
          <a:blip r:embed="rId3"/>
          <a:stretch>
            <a:fillRect/>
          </a:stretch>
        </p:blipFill>
        <p:spPr>
          <a:xfrm>
            <a:off x="6118207" y="4472874"/>
            <a:ext cx="2312858" cy="1559484"/>
          </a:xfrm>
          <a:prstGeom prst="rect">
            <a:avLst/>
          </a:prstGeom>
        </p:spPr>
      </p:pic>
    </p:spTree>
    <p:extLst>
      <p:ext uri="{BB962C8B-B14F-4D97-AF65-F5344CB8AC3E}">
        <p14:creationId xmlns:p14="http://schemas.microsoft.com/office/powerpoint/2010/main" val="3007354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218DF8-9962-4A6B-A1D1-E375463B77DA}"/>
              </a:ext>
            </a:extLst>
          </p:cNvPr>
          <p:cNvSpPr/>
          <p:nvPr/>
        </p:nvSpPr>
        <p:spPr>
          <a:xfrm>
            <a:off x="0" y="348546"/>
            <a:ext cx="4647501"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Coal Mining and Processing</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F0C6C368-2C67-47B9-B3EE-789B3DF4AE7A}"/>
              </a:ext>
            </a:extLst>
          </p:cNvPr>
          <p:cNvSpPr txBox="1">
            <a:spLocks noChangeArrowheads="1"/>
          </p:cNvSpPr>
          <p:nvPr/>
        </p:nvSpPr>
        <p:spPr>
          <a:xfrm>
            <a:off x="123038" y="1625368"/>
            <a:ext cx="5384800" cy="452596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400" dirty="0">
                <a:latin typeface="Calibri" panose="020F0502020204030204" pitchFamily="34" charset="0"/>
                <a:cs typeface="Calibri" panose="020F0502020204030204" pitchFamily="34" charset="0"/>
              </a:rPr>
              <a:t>Coal is mined, pulverised, mixed with hot air and burnt to produce steam.</a:t>
            </a:r>
          </a:p>
          <a:p>
            <a:r>
              <a:rPr lang="en-AU" sz="2400" dirty="0">
                <a:latin typeface="Calibri" panose="020F0502020204030204" pitchFamily="34" charset="0"/>
                <a:cs typeface="Calibri" panose="020F0502020204030204" pitchFamily="34" charset="0"/>
              </a:rPr>
              <a:t>Wastes are fly ash and bottom ash and slag</a:t>
            </a:r>
          </a:p>
          <a:p>
            <a:r>
              <a:rPr lang="en-AU" sz="2400" dirty="0">
                <a:latin typeface="Calibri" panose="020F0502020204030204" pitchFamily="34" charset="0"/>
                <a:cs typeface="Calibri" panose="020F0502020204030204" pitchFamily="34" charset="0"/>
              </a:rPr>
              <a:t>Radionuclides in coal remain in waste</a:t>
            </a:r>
            <a:r>
              <a:rPr lang="en-US" sz="2400" dirty="0">
                <a:latin typeface="Calibri" panose="020F0502020204030204" pitchFamily="34" charset="0"/>
                <a:cs typeface="Calibri" panose="020F0502020204030204" pitchFamily="34" charset="0"/>
              </a:rPr>
              <a:t> – enhanced by a factor or 3 to 20</a:t>
            </a:r>
          </a:p>
          <a:p>
            <a:r>
              <a:rPr lang="en-AU" sz="2400" dirty="0">
                <a:latin typeface="Calibri" panose="020F0502020204030204" pitchFamily="34" charset="0"/>
                <a:cs typeface="Calibri" panose="020F0502020204030204" pitchFamily="34" charset="0"/>
              </a:rPr>
              <a:t>Volatile radionuclides accumulate in the fly ash or stack emissions</a:t>
            </a:r>
          </a:p>
          <a:p>
            <a:r>
              <a:rPr lang="en-AU" sz="2400" dirty="0">
                <a:latin typeface="Calibri" panose="020F0502020204030204" pitchFamily="34" charset="0"/>
                <a:cs typeface="Calibri" panose="020F0502020204030204" pitchFamily="34" charset="0"/>
              </a:rPr>
              <a:t>Radon emitted as a gas</a:t>
            </a:r>
          </a:p>
          <a:p>
            <a:r>
              <a:rPr lang="en-AU" sz="2400" dirty="0">
                <a:latin typeface="Calibri" panose="020F0502020204030204" pitchFamily="34" charset="0"/>
                <a:cs typeface="Calibri" panose="020F0502020204030204" pitchFamily="34" charset="0"/>
              </a:rPr>
              <a:t>Potential issues with remediation</a:t>
            </a:r>
          </a:p>
        </p:txBody>
      </p:sp>
      <p:pic>
        <p:nvPicPr>
          <p:cNvPr id="4" name="Picture 17" descr="http://upload.wikimedia.org/wikipedia/commons/0/05/Coal_mine_Wyoming.jpg">
            <a:extLst>
              <a:ext uri="{FF2B5EF4-FFF2-40B4-BE49-F238E27FC236}">
                <a16:creationId xmlns:a16="http://schemas.microsoft.com/office/drawing/2014/main" id="{73399C07-EA77-4BE5-9731-95A6DECFF86D}"/>
              </a:ext>
            </a:extLst>
          </p:cNvPr>
          <p:cNvPicPr>
            <a:picLocks noChangeAspect="1" noChangeArrowheads="1"/>
          </p:cNvPicPr>
          <p:nvPr/>
        </p:nvPicPr>
        <p:blipFill>
          <a:blip r:embed="rId2" cstate="print"/>
          <a:srcRect l="12500" r="12499" b="23125"/>
          <a:stretch>
            <a:fillRect/>
          </a:stretch>
        </p:blipFill>
        <p:spPr bwMode="auto">
          <a:xfrm>
            <a:off x="5930340" y="1744843"/>
            <a:ext cx="2701597" cy="1846076"/>
          </a:xfrm>
          <a:prstGeom prst="rect">
            <a:avLst/>
          </a:prstGeom>
          <a:noFill/>
        </p:spPr>
      </p:pic>
      <p:pic>
        <p:nvPicPr>
          <p:cNvPr id="5" name="Picture 4">
            <a:extLst>
              <a:ext uri="{FF2B5EF4-FFF2-40B4-BE49-F238E27FC236}">
                <a16:creationId xmlns:a16="http://schemas.microsoft.com/office/drawing/2014/main" id="{F3C7D763-E572-4037-93E7-3FB11D50A09F}"/>
              </a:ext>
            </a:extLst>
          </p:cNvPr>
          <p:cNvPicPr>
            <a:picLocks noChangeAspect="1"/>
          </p:cNvPicPr>
          <p:nvPr/>
        </p:nvPicPr>
        <p:blipFill>
          <a:blip r:embed="rId3"/>
          <a:stretch>
            <a:fillRect/>
          </a:stretch>
        </p:blipFill>
        <p:spPr>
          <a:xfrm>
            <a:off x="5955387" y="3926787"/>
            <a:ext cx="2676550" cy="1785316"/>
          </a:xfrm>
          <a:prstGeom prst="rect">
            <a:avLst/>
          </a:prstGeom>
        </p:spPr>
      </p:pic>
    </p:spTree>
    <p:extLst>
      <p:ext uri="{BB962C8B-B14F-4D97-AF65-F5344CB8AC3E}">
        <p14:creationId xmlns:p14="http://schemas.microsoft.com/office/powerpoint/2010/main" val="1098098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6E04EA-1DAA-4FB2-9168-E7ED9BA11F10}"/>
              </a:ext>
            </a:extLst>
          </p:cNvPr>
          <p:cNvSpPr/>
          <p:nvPr/>
        </p:nvSpPr>
        <p:spPr>
          <a:xfrm>
            <a:off x="1" y="348546"/>
            <a:ext cx="4060272"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Iron and Steel Production</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99745DE9-8603-40CF-91EF-18C2412CAE68}"/>
              </a:ext>
            </a:extLst>
          </p:cNvPr>
          <p:cNvSpPr txBox="1">
            <a:spLocks noChangeArrowheads="1"/>
          </p:cNvSpPr>
          <p:nvPr/>
        </p:nvSpPr>
        <p:spPr>
          <a:xfrm>
            <a:off x="311791" y="1639342"/>
            <a:ext cx="4330824" cy="492923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000" dirty="0">
                <a:latin typeface="Calibri" panose="020F0502020204030204" pitchFamily="34" charset="0"/>
                <a:cs typeface="Calibri" panose="020F0502020204030204" pitchFamily="34" charset="0"/>
              </a:rPr>
              <a:t>Raw materials are; iron ore, coal and limestone</a:t>
            </a:r>
          </a:p>
          <a:p>
            <a:r>
              <a:rPr lang="en-AU" sz="2000" dirty="0">
                <a:latin typeface="Calibri" panose="020F0502020204030204" pitchFamily="34" charset="0"/>
                <a:cs typeface="Calibri" panose="020F0502020204030204" pitchFamily="34" charset="0"/>
              </a:rPr>
              <a:t>Waste is 2 to 4 t per tonne of steel</a:t>
            </a:r>
          </a:p>
          <a:p>
            <a:pPr lvl="1"/>
            <a:r>
              <a:rPr lang="en-AU" sz="2000" dirty="0">
                <a:latin typeface="Calibri" panose="020F0502020204030204" pitchFamily="34" charset="0"/>
                <a:cs typeface="Calibri" panose="020F0502020204030204" pitchFamily="34" charset="0"/>
              </a:rPr>
              <a:t>Therefore, enhancing of radionuclides into waste (0.5Bqg -&gt; 2Bq/g)</a:t>
            </a:r>
          </a:p>
          <a:p>
            <a:r>
              <a:rPr lang="en-AU" sz="2000" dirty="0">
                <a:latin typeface="Calibri" panose="020F0502020204030204" pitchFamily="34" charset="0"/>
                <a:cs typeface="Calibri" panose="020F0502020204030204" pitchFamily="34" charset="0"/>
              </a:rPr>
              <a:t>Waste contains radionuclides (and other heavy metals)</a:t>
            </a:r>
          </a:p>
          <a:p>
            <a:r>
              <a:rPr lang="en-AU" sz="2000" dirty="0">
                <a:latin typeface="Calibri" panose="020F0502020204030204" pitchFamily="34" charset="0"/>
                <a:cs typeface="Calibri" panose="020F0502020204030204" pitchFamily="34" charset="0"/>
              </a:rPr>
              <a:t>Volatile radionuclides (Po</a:t>
            </a:r>
            <a:r>
              <a:rPr lang="en-AU" sz="2000" baseline="30000" dirty="0">
                <a:latin typeface="Calibri" panose="020F0502020204030204" pitchFamily="34" charset="0"/>
                <a:cs typeface="Calibri" panose="020F0502020204030204" pitchFamily="34" charset="0"/>
              </a:rPr>
              <a:t>210</a:t>
            </a:r>
            <a:r>
              <a:rPr lang="en-AU" sz="2000" dirty="0">
                <a:latin typeface="Calibri" panose="020F0502020204030204" pitchFamily="34" charset="0"/>
                <a:cs typeface="Calibri" panose="020F0502020204030204" pitchFamily="34" charset="0"/>
              </a:rPr>
              <a:t> and Pb</a:t>
            </a:r>
            <a:r>
              <a:rPr lang="en-AU" sz="2000" baseline="30000" dirty="0">
                <a:latin typeface="Calibri" panose="020F0502020204030204" pitchFamily="34" charset="0"/>
                <a:cs typeface="Calibri" panose="020F0502020204030204" pitchFamily="34" charset="0"/>
              </a:rPr>
              <a:t>210</a:t>
            </a:r>
            <a:r>
              <a:rPr lang="en-AU" sz="2000" dirty="0">
                <a:latin typeface="Calibri" panose="020F0502020204030204" pitchFamily="34" charset="0"/>
                <a:cs typeface="Calibri" panose="020F0502020204030204" pitchFamily="34" charset="0"/>
              </a:rPr>
              <a:t>) are in exhaust system and can accumulate in dust handling systems</a:t>
            </a:r>
          </a:p>
          <a:p>
            <a:r>
              <a:rPr lang="en-AU" sz="2000" dirty="0">
                <a:latin typeface="Calibri" panose="020F0502020204030204" pitchFamily="34" charset="0"/>
                <a:cs typeface="Calibri" panose="020F0502020204030204" pitchFamily="34" charset="0"/>
              </a:rPr>
              <a:t>Radionuclides can accumulate in other waste streams</a:t>
            </a:r>
          </a:p>
        </p:txBody>
      </p:sp>
      <p:pic>
        <p:nvPicPr>
          <p:cNvPr id="4" name="Picture 3">
            <a:extLst>
              <a:ext uri="{FF2B5EF4-FFF2-40B4-BE49-F238E27FC236}">
                <a16:creationId xmlns:a16="http://schemas.microsoft.com/office/drawing/2014/main" id="{2BA0CC10-6760-42A9-A2D8-E83E11B8F2BE}"/>
              </a:ext>
            </a:extLst>
          </p:cNvPr>
          <p:cNvPicPr>
            <a:picLocks noChangeAspect="1"/>
          </p:cNvPicPr>
          <p:nvPr/>
        </p:nvPicPr>
        <p:blipFill>
          <a:blip r:embed="rId2"/>
          <a:stretch>
            <a:fillRect/>
          </a:stretch>
        </p:blipFill>
        <p:spPr>
          <a:xfrm>
            <a:off x="5650813" y="3891074"/>
            <a:ext cx="2543944" cy="1697288"/>
          </a:xfrm>
          <a:prstGeom prst="rect">
            <a:avLst/>
          </a:prstGeom>
        </p:spPr>
      </p:pic>
      <p:pic>
        <p:nvPicPr>
          <p:cNvPr id="5" name="Picture 4">
            <a:extLst>
              <a:ext uri="{FF2B5EF4-FFF2-40B4-BE49-F238E27FC236}">
                <a16:creationId xmlns:a16="http://schemas.microsoft.com/office/drawing/2014/main" id="{ECC33C06-3F9E-4D14-A1AA-51BF0852150D}"/>
              </a:ext>
            </a:extLst>
          </p:cNvPr>
          <p:cNvPicPr>
            <a:picLocks noChangeAspect="1"/>
          </p:cNvPicPr>
          <p:nvPr/>
        </p:nvPicPr>
        <p:blipFill>
          <a:blip r:embed="rId3"/>
          <a:stretch>
            <a:fillRect/>
          </a:stretch>
        </p:blipFill>
        <p:spPr>
          <a:xfrm>
            <a:off x="5650813" y="1808462"/>
            <a:ext cx="2562231" cy="1728192"/>
          </a:xfrm>
          <a:prstGeom prst="rect">
            <a:avLst/>
          </a:prstGeom>
        </p:spPr>
      </p:pic>
    </p:spTree>
    <p:extLst>
      <p:ext uri="{BB962C8B-B14F-4D97-AF65-F5344CB8AC3E}">
        <p14:creationId xmlns:p14="http://schemas.microsoft.com/office/powerpoint/2010/main" val="3310703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CDAD26-C1C1-427C-A935-435795FE5786}"/>
              </a:ext>
            </a:extLst>
          </p:cNvPr>
          <p:cNvSpPr/>
          <p:nvPr/>
        </p:nvSpPr>
        <p:spPr>
          <a:xfrm>
            <a:off x="0" y="348546"/>
            <a:ext cx="457199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Rare Earths and Mineral Sands</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E7216C34-00B5-4171-9190-0E6C10001C84}"/>
              </a:ext>
            </a:extLst>
          </p:cNvPr>
          <p:cNvSpPr txBox="1">
            <a:spLocks noChangeArrowheads="1"/>
          </p:cNvSpPr>
          <p:nvPr/>
        </p:nvSpPr>
        <p:spPr>
          <a:xfrm>
            <a:off x="180208" y="1266611"/>
            <a:ext cx="5641751" cy="537747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10000"/>
              </a:lnSpc>
            </a:pPr>
            <a:r>
              <a:rPr lang="en-US" sz="2000" dirty="0">
                <a:latin typeface="Calibri" panose="020F0502020204030204" pitchFamily="34" charset="0"/>
                <a:cs typeface="Calibri" panose="020F0502020204030204" pitchFamily="34" charset="0"/>
              </a:rPr>
              <a:t>Lanthanide rare earth metals – 16 elements</a:t>
            </a:r>
          </a:p>
          <a:p>
            <a:pPr>
              <a:lnSpc>
                <a:spcPct val="110000"/>
              </a:lnSpc>
            </a:pPr>
            <a:r>
              <a:rPr lang="en-US" sz="2000" dirty="0">
                <a:latin typeface="Calibri" panose="020F0502020204030204" pitchFamily="34" charset="0"/>
                <a:cs typeface="Calibri" panose="020F0502020204030204" pitchFamily="34" charset="0"/>
              </a:rPr>
              <a:t>Mineral sands operations are well understood</a:t>
            </a:r>
          </a:p>
          <a:p>
            <a:pPr>
              <a:lnSpc>
                <a:spcPct val="110000"/>
              </a:lnSpc>
            </a:pPr>
            <a:r>
              <a:rPr lang="en-US" sz="2000" dirty="0">
                <a:latin typeface="Calibri" panose="020F0502020204030204" pitchFamily="34" charset="0"/>
                <a:cs typeface="Calibri" panose="020F0502020204030204" pitchFamily="34" charset="0"/>
              </a:rPr>
              <a:t>Gravity processes concentrate the heavy minerals</a:t>
            </a:r>
          </a:p>
          <a:p>
            <a:pPr>
              <a:lnSpc>
                <a:spcPct val="110000"/>
              </a:lnSpc>
            </a:pPr>
            <a:r>
              <a:rPr lang="en-US" sz="2000" dirty="0">
                <a:latin typeface="Calibri" panose="020F0502020204030204" pitchFamily="34" charset="0"/>
                <a:cs typeface="Calibri" panose="020F0502020204030204" pitchFamily="34" charset="0"/>
              </a:rPr>
              <a:t>Monazite in mineral sands contains about 6% thorium</a:t>
            </a:r>
          </a:p>
          <a:p>
            <a:pPr>
              <a:lnSpc>
                <a:spcPct val="110000"/>
              </a:lnSpc>
            </a:pPr>
            <a:r>
              <a:rPr lang="en-US" sz="2000" dirty="0">
                <a:latin typeface="Calibri" panose="020F0502020204030204" pitchFamily="34" charset="0"/>
                <a:cs typeface="Calibri" panose="020F0502020204030204" pitchFamily="34" charset="0"/>
              </a:rPr>
              <a:t>Cracking uses concentrated H</a:t>
            </a:r>
            <a:r>
              <a:rPr lang="en-US" sz="2000" baseline="-25000" dirty="0">
                <a:latin typeface="Calibri" panose="020F0502020204030204" pitchFamily="34" charset="0"/>
                <a:cs typeface="Calibri" panose="020F0502020204030204" pitchFamily="34" charset="0"/>
              </a:rPr>
              <a:t>2</a:t>
            </a:r>
            <a:r>
              <a:rPr lang="en-US" sz="2000" dirty="0">
                <a:latin typeface="Calibri" panose="020F0502020204030204" pitchFamily="34" charset="0"/>
                <a:cs typeface="Calibri" panose="020F0502020204030204" pitchFamily="34" charset="0"/>
              </a:rPr>
              <a:t>SO</a:t>
            </a:r>
            <a:r>
              <a:rPr lang="en-US" sz="2000" baseline="-25000" dirty="0">
                <a:latin typeface="Calibri" panose="020F0502020204030204" pitchFamily="34" charset="0"/>
                <a:cs typeface="Calibri" panose="020F0502020204030204" pitchFamily="34" charset="0"/>
              </a:rPr>
              <a:t>4</a:t>
            </a:r>
            <a:r>
              <a:rPr lang="en-US" sz="2000" dirty="0">
                <a:latin typeface="Calibri" panose="020F0502020204030204" pitchFamily="34" charset="0"/>
                <a:cs typeface="Calibri" panose="020F0502020204030204" pitchFamily="34" charset="0"/>
              </a:rPr>
              <a:t> – can mobilize radionuclides</a:t>
            </a:r>
          </a:p>
          <a:p>
            <a:pPr>
              <a:lnSpc>
                <a:spcPct val="110000"/>
              </a:lnSpc>
            </a:pPr>
            <a:r>
              <a:rPr lang="en-US" sz="2000" dirty="0">
                <a:latin typeface="Calibri" panose="020F0502020204030204" pitchFamily="34" charset="0"/>
                <a:cs typeface="Calibri" panose="020F0502020204030204" pitchFamily="34" charset="0"/>
              </a:rPr>
              <a:t>Ilmenite, rutile, zirconia material</a:t>
            </a:r>
          </a:p>
          <a:p>
            <a:pPr>
              <a:lnSpc>
                <a:spcPct val="110000"/>
              </a:lnSpc>
            </a:pPr>
            <a:r>
              <a:rPr lang="en-US" sz="2000" dirty="0">
                <a:latin typeface="Calibri" panose="020F0502020204030204" pitchFamily="34" charset="0"/>
                <a:cs typeface="Calibri" panose="020F0502020204030204" pitchFamily="34" charset="0"/>
              </a:rPr>
              <a:t>Rare earths used in electronics, super magnets and technology</a:t>
            </a:r>
          </a:p>
          <a:p>
            <a:pPr>
              <a:lnSpc>
                <a:spcPct val="110000"/>
              </a:lnSpc>
            </a:pPr>
            <a:r>
              <a:rPr lang="en-US" sz="2000" dirty="0">
                <a:latin typeface="Calibri" panose="020F0502020204030204" pitchFamily="34" charset="0"/>
                <a:cs typeface="Calibri" panose="020F0502020204030204" pitchFamily="34" charset="0"/>
              </a:rPr>
              <a:t>Generally Th decay chain radionuclides</a:t>
            </a:r>
          </a:p>
          <a:p>
            <a:pPr>
              <a:lnSpc>
                <a:spcPct val="110000"/>
              </a:lnSpc>
            </a:pPr>
            <a:r>
              <a:rPr lang="en-US" sz="2000" dirty="0">
                <a:latin typeface="Calibri" panose="020F0502020204030204" pitchFamily="34" charset="0"/>
                <a:cs typeface="Calibri" panose="020F0502020204030204" pitchFamily="34" charset="0"/>
              </a:rPr>
              <a:t>Selective concentrating of rare earth metals can also act to concentrate radionuclides </a:t>
            </a:r>
          </a:p>
        </p:txBody>
      </p:sp>
      <p:pic>
        <p:nvPicPr>
          <p:cNvPr id="4" name="Picture 3">
            <a:extLst>
              <a:ext uri="{FF2B5EF4-FFF2-40B4-BE49-F238E27FC236}">
                <a16:creationId xmlns:a16="http://schemas.microsoft.com/office/drawing/2014/main" id="{5D5CB12E-C1BC-4CBA-A024-B6DCD5371220}"/>
              </a:ext>
            </a:extLst>
          </p:cNvPr>
          <p:cNvPicPr>
            <a:picLocks noChangeAspect="1"/>
          </p:cNvPicPr>
          <p:nvPr/>
        </p:nvPicPr>
        <p:blipFill>
          <a:blip r:embed="rId2"/>
          <a:stretch>
            <a:fillRect/>
          </a:stretch>
        </p:blipFill>
        <p:spPr>
          <a:xfrm>
            <a:off x="6005155" y="1727811"/>
            <a:ext cx="3024336" cy="1701189"/>
          </a:xfrm>
          <a:prstGeom prst="rect">
            <a:avLst/>
          </a:prstGeom>
        </p:spPr>
      </p:pic>
      <p:pic>
        <p:nvPicPr>
          <p:cNvPr id="5" name="Picture 4">
            <a:extLst>
              <a:ext uri="{FF2B5EF4-FFF2-40B4-BE49-F238E27FC236}">
                <a16:creationId xmlns:a16="http://schemas.microsoft.com/office/drawing/2014/main" id="{8EC7675A-AA03-42C3-AE82-E190D3A1A043}"/>
              </a:ext>
            </a:extLst>
          </p:cNvPr>
          <p:cNvPicPr>
            <a:picLocks noChangeAspect="1"/>
          </p:cNvPicPr>
          <p:nvPr/>
        </p:nvPicPr>
        <p:blipFill>
          <a:blip r:embed="rId3"/>
          <a:stretch>
            <a:fillRect/>
          </a:stretch>
        </p:blipFill>
        <p:spPr>
          <a:xfrm>
            <a:off x="6005155" y="3947396"/>
            <a:ext cx="3024336" cy="1975275"/>
          </a:xfrm>
          <a:prstGeom prst="rect">
            <a:avLst/>
          </a:prstGeom>
        </p:spPr>
      </p:pic>
    </p:spTree>
    <p:extLst>
      <p:ext uri="{BB962C8B-B14F-4D97-AF65-F5344CB8AC3E}">
        <p14:creationId xmlns:p14="http://schemas.microsoft.com/office/powerpoint/2010/main" val="4199456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4FDBCC-0FE3-4EA4-9D43-DEBCD67B49CD}"/>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Background</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7B04A8C-29FE-48F5-BCC3-31301F44A3CB}"/>
              </a:ext>
            </a:extLst>
          </p:cNvPr>
          <p:cNvSpPr txBox="1">
            <a:spLocks/>
          </p:cNvSpPr>
          <p:nvPr/>
        </p:nvSpPr>
        <p:spPr>
          <a:xfrm>
            <a:off x="252271" y="1157581"/>
            <a:ext cx="8421343" cy="54529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70000"/>
              </a:lnSpc>
            </a:pPr>
            <a:r>
              <a:rPr lang="en-AU" sz="2400" dirty="0">
                <a:latin typeface="Calibri" panose="020F0502020204030204" pitchFamily="34" charset="0"/>
                <a:cs typeface="Calibri" panose="020F0502020204030204" pitchFamily="34" charset="0"/>
              </a:rPr>
              <a:t>NORM is present everywhere</a:t>
            </a:r>
          </a:p>
          <a:p>
            <a:pPr>
              <a:lnSpc>
                <a:spcPct val="170000"/>
              </a:lnSpc>
            </a:pPr>
            <a:r>
              <a:rPr lang="en-AU" sz="2400" dirty="0">
                <a:latin typeface="Calibri" panose="020F0502020204030204" pitchFamily="34" charset="0"/>
                <a:cs typeface="Calibri" panose="020F0502020204030204" pitchFamily="34" charset="0"/>
              </a:rPr>
              <a:t>Large throughput of raw materials and when concentrating occurs</a:t>
            </a:r>
          </a:p>
          <a:p>
            <a:pPr>
              <a:lnSpc>
                <a:spcPct val="170000"/>
              </a:lnSpc>
            </a:pPr>
            <a:r>
              <a:rPr lang="en-AU" sz="2400" dirty="0">
                <a:latin typeface="Calibri" panose="020F0502020204030204" pitchFamily="34" charset="0"/>
                <a:cs typeface="Calibri" panose="020F0502020204030204" pitchFamily="34" charset="0"/>
              </a:rPr>
              <a:t>Component of raw materials, products, residues</a:t>
            </a:r>
          </a:p>
          <a:p>
            <a:pPr>
              <a:lnSpc>
                <a:spcPct val="170000"/>
              </a:lnSpc>
            </a:pPr>
            <a:r>
              <a:rPr lang="en-AU" sz="2400" dirty="0">
                <a:latin typeface="Calibri" panose="020F0502020204030204" pitchFamily="34" charset="0"/>
                <a:cs typeface="Calibri" panose="020F0502020204030204" pitchFamily="34" charset="0"/>
              </a:rPr>
              <a:t>Radiation issues are usually not known or not expected or not wanted</a:t>
            </a:r>
          </a:p>
          <a:p>
            <a:pPr>
              <a:lnSpc>
                <a:spcPct val="170000"/>
              </a:lnSpc>
            </a:pPr>
            <a:r>
              <a:rPr lang="en-AU" sz="2400" dirty="0">
                <a:latin typeface="Calibri" panose="020F0502020204030204" pitchFamily="34" charset="0"/>
                <a:cs typeface="Calibri" panose="020F0502020204030204" pitchFamily="34" charset="0"/>
              </a:rPr>
              <a:t>Can have high public profile</a:t>
            </a:r>
          </a:p>
          <a:p>
            <a:pPr>
              <a:lnSpc>
                <a:spcPct val="170000"/>
              </a:lnSpc>
            </a:pPr>
            <a:r>
              <a:rPr lang="en-AU" sz="2400" dirty="0">
                <a:latin typeface="Calibri" panose="020F0502020204030204" pitchFamily="34" charset="0"/>
                <a:cs typeface="Calibri" panose="020F0502020204030204" pitchFamily="34" charset="0"/>
              </a:rPr>
              <a:t>Regulation (and thinking) required when above certain levels</a:t>
            </a:r>
          </a:p>
        </p:txBody>
      </p:sp>
    </p:spTree>
    <p:extLst>
      <p:ext uri="{BB962C8B-B14F-4D97-AF65-F5344CB8AC3E}">
        <p14:creationId xmlns:p14="http://schemas.microsoft.com/office/powerpoint/2010/main" val="10367456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37190D-CA90-439B-9DF9-808C9A397A6D}"/>
              </a:ext>
            </a:extLst>
          </p:cNvPr>
          <p:cNvSpPr/>
          <p:nvPr/>
        </p:nvSpPr>
        <p:spPr>
          <a:xfrm>
            <a:off x="0" y="348546"/>
            <a:ext cx="3800213"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Water Treatment</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74BC9089-17C6-4FE2-8DF8-C77B528BB6F0}"/>
              </a:ext>
            </a:extLst>
          </p:cNvPr>
          <p:cNvSpPr txBox="1">
            <a:spLocks noChangeArrowheads="1"/>
          </p:cNvSpPr>
          <p:nvPr/>
        </p:nvSpPr>
        <p:spPr>
          <a:xfrm>
            <a:off x="97553" y="1180755"/>
            <a:ext cx="5086843" cy="540041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000" dirty="0">
                <a:latin typeface="Calibri" panose="020F0502020204030204" pitchFamily="34" charset="0"/>
                <a:cs typeface="Calibri" panose="020F0502020204030204" pitchFamily="34" charset="0"/>
              </a:rPr>
              <a:t>Some water supply systems treat water containing elevated levels of NORM </a:t>
            </a:r>
          </a:p>
          <a:p>
            <a:pPr>
              <a:lnSpc>
                <a:spcPct val="120000"/>
              </a:lnSpc>
            </a:pPr>
            <a:r>
              <a:rPr lang="en-US" sz="2000" dirty="0">
                <a:latin typeface="Calibri" panose="020F0502020204030204" pitchFamily="34" charset="0"/>
                <a:cs typeface="Calibri" panose="020F0502020204030204" pitchFamily="34" charset="0"/>
              </a:rPr>
              <a:t>Radionuclides may be present in potable groundwater and surface water</a:t>
            </a:r>
          </a:p>
          <a:p>
            <a:pPr>
              <a:lnSpc>
                <a:spcPct val="120000"/>
              </a:lnSpc>
            </a:pPr>
            <a:r>
              <a:rPr lang="en-AU" sz="2000" dirty="0">
                <a:latin typeface="Calibri" panose="020F0502020204030204" pitchFamily="34" charset="0"/>
                <a:cs typeface="Calibri" panose="020F0502020204030204" pitchFamily="34" charset="0"/>
              </a:rPr>
              <a:t>Removing impurities tends to concentrate them in waste streams</a:t>
            </a:r>
            <a:endParaRPr lang="en-US" sz="2000" dirty="0">
              <a:latin typeface="Calibri" panose="020F0502020204030204" pitchFamily="34" charset="0"/>
              <a:cs typeface="Calibri" panose="020F0502020204030204" pitchFamily="34" charset="0"/>
            </a:endParaRPr>
          </a:p>
          <a:p>
            <a:pPr>
              <a:lnSpc>
                <a:spcPct val="120000"/>
              </a:lnSpc>
            </a:pPr>
            <a:r>
              <a:rPr lang="en-AU" sz="2000" dirty="0">
                <a:latin typeface="Calibri" panose="020F0502020204030204" pitchFamily="34" charset="0"/>
                <a:cs typeface="Calibri" panose="020F0502020204030204" pitchFamily="34" charset="0"/>
              </a:rPr>
              <a:t>Radium in groundwater (Ra</a:t>
            </a:r>
            <a:r>
              <a:rPr lang="en-AU" sz="2000" baseline="30000" dirty="0">
                <a:latin typeface="Calibri" panose="020F0502020204030204" pitchFamily="34" charset="0"/>
                <a:cs typeface="Calibri" panose="020F0502020204030204" pitchFamily="34" charset="0"/>
              </a:rPr>
              <a:t>226</a:t>
            </a:r>
            <a:r>
              <a:rPr lang="en-AU" sz="2000" dirty="0">
                <a:latin typeface="Calibri" panose="020F0502020204030204" pitchFamily="34" charset="0"/>
                <a:cs typeface="Calibri" panose="020F0502020204030204" pitchFamily="34" charset="0"/>
              </a:rPr>
              <a:t> and Ra</a:t>
            </a:r>
            <a:r>
              <a:rPr lang="en-AU" sz="2000" baseline="30000" dirty="0">
                <a:latin typeface="Calibri" panose="020F0502020204030204" pitchFamily="34" charset="0"/>
                <a:cs typeface="Calibri" panose="020F0502020204030204" pitchFamily="34" charset="0"/>
              </a:rPr>
              <a:t>228</a:t>
            </a:r>
            <a:r>
              <a:rPr lang="en-AU" sz="2000" dirty="0">
                <a:latin typeface="Calibri" panose="020F0502020204030204" pitchFamily="34" charset="0"/>
                <a:cs typeface="Calibri" panose="020F0502020204030204" pitchFamily="34" charset="0"/>
              </a:rPr>
              <a:t>)</a:t>
            </a:r>
            <a:endParaRPr lang="en-US" sz="2000" dirty="0">
              <a:latin typeface="Calibri" panose="020F0502020204030204" pitchFamily="34" charset="0"/>
              <a:cs typeface="Calibri" panose="020F0502020204030204" pitchFamily="34" charset="0"/>
            </a:endParaRPr>
          </a:p>
          <a:p>
            <a:pPr>
              <a:lnSpc>
                <a:spcPct val="120000"/>
              </a:lnSpc>
            </a:pPr>
            <a:r>
              <a:rPr lang="en-US" sz="2000" dirty="0">
                <a:latin typeface="Calibri" panose="020F0502020204030204" pitchFamily="34" charset="0"/>
                <a:cs typeface="Calibri" panose="020F0502020204030204" pitchFamily="34" charset="0"/>
              </a:rPr>
              <a:t>Wastes include sludges and solids</a:t>
            </a:r>
          </a:p>
          <a:p>
            <a:pPr lvl="1">
              <a:lnSpc>
                <a:spcPct val="120000"/>
              </a:lnSpc>
            </a:pPr>
            <a:r>
              <a:rPr lang="en-US" sz="2000" dirty="0">
                <a:latin typeface="Calibri" panose="020F0502020204030204" pitchFamily="34" charset="0"/>
                <a:cs typeface="Calibri" panose="020F0502020204030204" pitchFamily="34" charset="0"/>
              </a:rPr>
              <a:t>Filter sludges</a:t>
            </a:r>
          </a:p>
          <a:p>
            <a:pPr lvl="1">
              <a:lnSpc>
                <a:spcPct val="120000"/>
              </a:lnSpc>
            </a:pPr>
            <a:r>
              <a:rPr lang="en-US" sz="2000" dirty="0">
                <a:latin typeface="Calibri" panose="020F0502020204030204" pitchFamily="34" charset="0"/>
                <a:cs typeface="Calibri" panose="020F0502020204030204" pitchFamily="34" charset="0"/>
              </a:rPr>
              <a:t>Ion-exchange resins</a:t>
            </a:r>
          </a:p>
          <a:p>
            <a:pPr lvl="1">
              <a:lnSpc>
                <a:spcPct val="120000"/>
              </a:lnSpc>
            </a:pPr>
            <a:r>
              <a:rPr lang="en-US" sz="2000" dirty="0">
                <a:latin typeface="Calibri" panose="020F0502020204030204" pitchFamily="34" charset="0"/>
                <a:cs typeface="Calibri" panose="020F0502020204030204" pitchFamily="34" charset="0"/>
              </a:rPr>
              <a:t>Activated charcoal</a:t>
            </a:r>
          </a:p>
          <a:p>
            <a:pPr lvl="1">
              <a:lnSpc>
                <a:spcPct val="120000"/>
              </a:lnSpc>
            </a:pPr>
            <a:r>
              <a:rPr lang="en-US" sz="2000" dirty="0">
                <a:latin typeface="Calibri" panose="020F0502020204030204" pitchFamily="34" charset="0"/>
                <a:cs typeface="Calibri" panose="020F0502020204030204" pitchFamily="34" charset="0"/>
              </a:rPr>
              <a:t>Radium-selective resins - discrete wastes</a:t>
            </a:r>
          </a:p>
          <a:p>
            <a:pPr>
              <a:lnSpc>
                <a:spcPct val="120000"/>
              </a:lnSpc>
            </a:pPr>
            <a:r>
              <a:rPr lang="en-US" sz="2000" dirty="0">
                <a:latin typeface="Calibri" panose="020F0502020204030204" pitchFamily="34" charset="0"/>
                <a:cs typeface="Calibri" panose="020F0502020204030204" pitchFamily="34" charset="0"/>
              </a:rPr>
              <a:t>Waste stream concentrates impurities</a:t>
            </a:r>
          </a:p>
        </p:txBody>
      </p:sp>
      <p:pic>
        <p:nvPicPr>
          <p:cNvPr id="4" name="Picture 3">
            <a:extLst>
              <a:ext uri="{FF2B5EF4-FFF2-40B4-BE49-F238E27FC236}">
                <a16:creationId xmlns:a16="http://schemas.microsoft.com/office/drawing/2014/main" id="{D786529E-39D0-4E80-9751-75F8A8273A84}"/>
              </a:ext>
            </a:extLst>
          </p:cNvPr>
          <p:cNvPicPr>
            <a:picLocks noChangeAspect="1"/>
          </p:cNvPicPr>
          <p:nvPr/>
        </p:nvPicPr>
        <p:blipFill>
          <a:blip r:embed="rId2"/>
          <a:stretch>
            <a:fillRect/>
          </a:stretch>
        </p:blipFill>
        <p:spPr>
          <a:xfrm>
            <a:off x="5049379" y="2897658"/>
            <a:ext cx="3884896" cy="2412573"/>
          </a:xfrm>
          <a:prstGeom prst="rect">
            <a:avLst/>
          </a:prstGeom>
        </p:spPr>
      </p:pic>
    </p:spTree>
    <p:extLst>
      <p:ext uri="{BB962C8B-B14F-4D97-AF65-F5344CB8AC3E}">
        <p14:creationId xmlns:p14="http://schemas.microsoft.com/office/powerpoint/2010/main" val="3530355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7AB54-DC65-4A1F-90A7-9C66A438AEEB}"/>
              </a:ext>
            </a:extLst>
          </p:cNvPr>
          <p:cNvSpPr/>
          <p:nvPr/>
        </p:nvSpPr>
        <p:spPr>
          <a:xfrm>
            <a:off x="0" y="348546"/>
            <a:ext cx="349820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Building Industry</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9ACB1B5-5936-406B-83B4-D7E7EAD7B6C4}"/>
              </a:ext>
            </a:extLst>
          </p:cNvPr>
          <p:cNvSpPr txBox="1">
            <a:spLocks/>
          </p:cNvSpPr>
          <p:nvPr/>
        </p:nvSpPr>
        <p:spPr>
          <a:xfrm>
            <a:off x="130715" y="1538612"/>
            <a:ext cx="4818789" cy="506352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000" dirty="0">
                <a:latin typeface="Calibri" panose="020F0502020204030204" pitchFamily="34" charset="0"/>
                <a:cs typeface="Calibri" panose="020F0502020204030204" pitchFamily="34" charset="0"/>
              </a:rPr>
              <a:t>Extensive use of recycled materials;</a:t>
            </a:r>
          </a:p>
          <a:p>
            <a:pPr lvl="1"/>
            <a:r>
              <a:rPr lang="en-AU" sz="2000" dirty="0">
                <a:latin typeface="Calibri" panose="020F0502020204030204" pitchFamily="34" charset="0"/>
                <a:cs typeface="Calibri" panose="020F0502020204030204" pitchFamily="34" charset="0"/>
              </a:rPr>
              <a:t>Fly ash used as a concrete extender</a:t>
            </a:r>
          </a:p>
          <a:p>
            <a:pPr lvl="1"/>
            <a:r>
              <a:rPr lang="en-AU" sz="2000" dirty="0">
                <a:latin typeface="Calibri" panose="020F0502020204030204" pitchFamily="34" charset="0"/>
                <a:cs typeface="Calibri" panose="020F0502020204030204" pitchFamily="34" charset="0"/>
              </a:rPr>
              <a:t>Bottom ash sometimes used in concrete</a:t>
            </a:r>
          </a:p>
          <a:p>
            <a:pPr lvl="1"/>
            <a:r>
              <a:rPr lang="en-AU" sz="2000" dirty="0">
                <a:latin typeface="Calibri" panose="020F0502020204030204" pitchFamily="34" charset="0"/>
                <a:cs typeface="Calibri" panose="020F0502020204030204" pitchFamily="34" charset="0"/>
              </a:rPr>
              <a:t>Smelter slag used as filler for foundations (</a:t>
            </a:r>
            <a:r>
              <a:rPr lang="en-AU" sz="2000" dirty="0" err="1">
                <a:latin typeface="Calibri" panose="020F0502020204030204" pitchFamily="34" charset="0"/>
                <a:cs typeface="Calibri" panose="020F0502020204030204" pitchFamily="34" charset="0"/>
              </a:rPr>
              <a:t>eg</a:t>
            </a:r>
            <a:r>
              <a:rPr lang="en-AU" sz="2000" dirty="0">
                <a:latin typeface="Calibri" panose="020F0502020204030204" pitchFamily="34" charset="0"/>
                <a:cs typeface="Calibri" panose="020F0502020204030204" pitchFamily="34" charset="0"/>
              </a:rPr>
              <a:t>; roads)</a:t>
            </a:r>
          </a:p>
          <a:p>
            <a:pPr lvl="1"/>
            <a:r>
              <a:rPr lang="en-AU" sz="2000" dirty="0">
                <a:latin typeface="Calibri" panose="020F0502020204030204" pitchFamily="34" charset="0"/>
                <a:cs typeface="Calibri" panose="020F0502020204030204" pitchFamily="34" charset="0"/>
              </a:rPr>
              <a:t>Steel recycling</a:t>
            </a:r>
          </a:p>
          <a:p>
            <a:r>
              <a:rPr lang="en-AU" sz="2000" dirty="0">
                <a:latin typeface="Calibri" panose="020F0502020204030204" pitchFamily="34" charset="0"/>
                <a:cs typeface="Calibri" panose="020F0502020204030204" pitchFamily="34" charset="0"/>
              </a:rPr>
              <a:t>Wastes and residues used as filler material </a:t>
            </a:r>
          </a:p>
          <a:p>
            <a:r>
              <a:rPr lang="en-AU" sz="2000" dirty="0">
                <a:latin typeface="Calibri" panose="020F0502020204030204" pitchFamily="34" charset="0"/>
                <a:cs typeface="Calibri" panose="020F0502020204030204" pitchFamily="34" charset="0"/>
              </a:rPr>
              <a:t>NORM in materials is source of gamma radiation (up to 0.4µSv/h per </a:t>
            </a:r>
            <a:r>
              <a:rPr lang="en-AU" sz="2000" dirty="0" err="1">
                <a:latin typeface="Calibri" panose="020F0502020204030204" pitchFamily="34" charset="0"/>
                <a:cs typeface="Calibri" panose="020F0502020204030204" pitchFamily="34" charset="0"/>
              </a:rPr>
              <a:t>Bq</a:t>
            </a:r>
            <a:r>
              <a:rPr lang="en-AU" sz="2000" dirty="0">
                <a:latin typeface="Calibri" panose="020F0502020204030204" pitchFamily="34" charset="0"/>
                <a:cs typeface="Calibri" panose="020F0502020204030204" pitchFamily="34" charset="0"/>
              </a:rPr>
              <a:t>/g)</a:t>
            </a:r>
          </a:p>
          <a:p>
            <a:r>
              <a:rPr lang="en-AU" sz="2000" dirty="0">
                <a:latin typeface="Calibri" panose="020F0502020204030204" pitchFamily="34" charset="0"/>
                <a:cs typeface="Calibri" panose="020F0502020204030204" pitchFamily="34" charset="0"/>
              </a:rPr>
              <a:t>Radon exhalation also potential source of exposure</a:t>
            </a:r>
          </a:p>
          <a:p>
            <a:r>
              <a:rPr lang="en-AU" sz="2000" dirty="0">
                <a:latin typeface="Calibri" panose="020F0502020204030204" pitchFamily="34" charset="0"/>
                <a:cs typeface="Calibri" panose="020F0502020204030204" pitchFamily="34" charset="0"/>
              </a:rPr>
              <a:t>Exposure scenarios (longer times)</a:t>
            </a:r>
          </a:p>
        </p:txBody>
      </p:sp>
      <p:pic>
        <p:nvPicPr>
          <p:cNvPr id="4" name="Picture 3">
            <a:extLst>
              <a:ext uri="{FF2B5EF4-FFF2-40B4-BE49-F238E27FC236}">
                <a16:creationId xmlns:a16="http://schemas.microsoft.com/office/drawing/2014/main" id="{B4A831F5-9FDA-40A5-83AE-F454108548AA}"/>
              </a:ext>
            </a:extLst>
          </p:cNvPr>
          <p:cNvPicPr>
            <a:picLocks noChangeAspect="1"/>
          </p:cNvPicPr>
          <p:nvPr/>
        </p:nvPicPr>
        <p:blipFill>
          <a:blip r:embed="rId2"/>
          <a:stretch>
            <a:fillRect/>
          </a:stretch>
        </p:blipFill>
        <p:spPr>
          <a:xfrm>
            <a:off x="5536059" y="2493584"/>
            <a:ext cx="3170137" cy="2551755"/>
          </a:xfrm>
          <a:prstGeom prst="rect">
            <a:avLst/>
          </a:prstGeom>
        </p:spPr>
      </p:pic>
    </p:spTree>
    <p:extLst>
      <p:ext uri="{BB962C8B-B14F-4D97-AF65-F5344CB8AC3E}">
        <p14:creationId xmlns:p14="http://schemas.microsoft.com/office/powerpoint/2010/main" val="2421300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A4150B-2AC3-4654-8ABE-C11ADDE92AA6}"/>
              </a:ext>
            </a:extLst>
          </p:cNvPr>
          <p:cNvSpPr/>
          <p:nvPr/>
        </p:nvSpPr>
        <p:spPr>
          <a:xfrm>
            <a:off x="0" y="348546"/>
            <a:ext cx="349820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Underground Activities</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CC341E8-6EAC-4DAF-B46A-4F1B84ACBF8E}"/>
              </a:ext>
            </a:extLst>
          </p:cNvPr>
          <p:cNvSpPr txBox="1">
            <a:spLocks/>
          </p:cNvSpPr>
          <p:nvPr/>
        </p:nvSpPr>
        <p:spPr>
          <a:xfrm>
            <a:off x="251758" y="1352650"/>
            <a:ext cx="4219575" cy="54340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AU" sz="2400" dirty="0">
                <a:latin typeface="Calibri" panose="020F0502020204030204" pitchFamily="34" charset="0"/>
                <a:cs typeface="Calibri" panose="020F0502020204030204" pitchFamily="34" charset="0"/>
              </a:rPr>
              <a:t>Radiation impacts in enclosed spaces</a:t>
            </a:r>
          </a:p>
          <a:p>
            <a:r>
              <a:rPr lang="en-AU" sz="2400" dirty="0">
                <a:latin typeface="Calibri" panose="020F0502020204030204" pitchFamily="34" charset="0"/>
                <a:cs typeface="Calibri" panose="020F0502020204030204" pitchFamily="34" charset="0"/>
              </a:rPr>
              <a:t>Includes;</a:t>
            </a:r>
          </a:p>
          <a:p>
            <a:pPr lvl="1"/>
            <a:r>
              <a:rPr lang="en-AU" sz="2000" dirty="0">
                <a:latin typeface="Calibri" panose="020F0502020204030204" pitchFamily="34" charset="0"/>
                <a:cs typeface="Calibri" panose="020F0502020204030204" pitchFamily="34" charset="0"/>
              </a:rPr>
              <a:t>Tunnelling</a:t>
            </a:r>
          </a:p>
          <a:p>
            <a:pPr lvl="1"/>
            <a:r>
              <a:rPr lang="en-AU" sz="2000" dirty="0">
                <a:latin typeface="Calibri" panose="020F0502020204030204" pitchFamily="34" charset="0"/>
                <a:cs typeface="Calibri" panose="020F0502020204030204" pitchFamily="34" charset="0"/>
              </a:rPr>
              <a:t>Underground Mining</a:t>
            </a:r>
          </a:p>
          <a:p>
            <a:pPr lvl="1"/>
            <a:r>
              <a:rPr lang="en-AU" sz="2000" dirty="0">
                <a:latin typeface="Calibri" panose="020F0502020204030204" pitchFamily="34" charset="0"/>
                <a:cs typeface="Calibri" panose="020F0502020204030204" pitchFamily="34" charset="0"/>
              </a:rPr>
              <a:t>Caving</a:t>
            </a:r>
          </a:p>
          <a:p>
            <a:r>
              <a:rPr lang="en-AU" sz="2400" dirty="0">
                <a:latin typeface="Calibri" panose="020F0502020204030204" pitchFamily="34" charset="0"/>
                <a:cs typeface="Calibri" panose="020F0502020204030204" pitchFamily="34" charset="0"/>
              </a:rPr>
              <a:t>Exposure pathways</a:t>
            </a:r>
          </a:p>
          <a:p>
            <a:pPr lvl="1"/>
            <a:r>
              <a:rPr lang="en-GB" sz="2000" dirty="0">
                <a:latin typeface="Calibri" panose="020F0502020204030204" pitchFamily="34" charset="0"/>
                <a:cs typeface="Calibri" panose="020F0502020204030204" pitchFamily="34" charset="0"/>
              </a:rPr>
              <a:t>G</a:t>
            </a:r>
            <a:r>
              <a:rPr lang="en-AU" sz="2000" dirty="0" err="1">
                <a:latin typeface="Calibri" panose="020F0502020204030204" pitchFamily="34" charset="0"/>
                <a:cs typeface="Calibri" panose="020F0502020204030204" pitchFamily="34" charset="0"/>
              </a:rPr>
              <a:t>amma</a:t>
            </a:r>
            <a:r>
              <a:rPr lang="en-AU" sz="2000" dirty="0">
                <a:latin typeface="Calibri" panose="020F0502020204030204" pitchFamily="34" charset="0"/>
                <a:cs typeface="Calibri" panose="020F0502020204030204" pitchFamily="34" charset="0"/>
              </a:rPr>
              <a:t> exposure</a:t>
            </a:r>
          </a:p>
          <a:p>
            <a:pPr lvl="1"/>
            <a:r>
              <a:rPr lang="en-AU" sz="2000" dirty="0">
                <a:latin typeface="Calibri" panose="020F0502020204030204" pitchFamily="34" charset="0"/>
                <a:cs typeface="Calibri" panose="020F0502020204030204" pitchFamily="34" charset="0"/>
              </a:rPr>
              <a:t>Build up of radon with time</a:t>
            </a:r>
          </a:p>
          <a:p>
            <a:pPr lvl="1"/>
            <a:r>
              <a:rPr lang="en-AU" sz="2000" dirty="0">
                <a:latin typeface="Calibri" panose="020F0502020204030204" pitchFamily="34" charset="0"/>
                <a:cs typeface="Calibri" panose="020F0502020204030204" pitchFamily="34" charset="0"/>
              </a:rPr>
              <a:t>Low ventilation rates leading to ingrowth</a:t>
            </a:r>
          </a:p>
          <a:p>
            <a:r>
              <a:rPr lang="en-AU" sz="2400" dirty="0">
                <a:latin typeface="Calibri" panose="020F0502020204030204" pitchFamily="34" charset="0"/>
                <a:cs typeface="Calibri" panose="020F0502020204030204" pitchFamily="34" charset="0"/>
              </a:rPr>
              <a:t>Radiation protection considerations for mines and excavations</a:t>
            </a:r>
          </a:p>
        </p:txBody>
      </p:sp>
      <p:pic>
        <p:nvPicPr>
          <p:cNvPr id="4" name="Picture 3">
            <a:extLst>
              <a:ext uri="{FF2B5EF4-FFF2-40B4-BE49-F238E27FC236}">
                <a16:creationId xmlns:a16="http://schemas.microsoft.com/office/drawing/2014/main" id="{3397AC85-FDAA-4408-9269-E8BE82D95C60}"/>
              </a:ext>
            </a:extLst>
          </p:cNvPr>
          <p:cNvPicPr>
            <a:picLocks noChangeAspect="1"/>
          </p:cNvPicPr>
          <p:nvPr/>
        </p:nvPicPr>
        <p:blipFill>
          <a:blip r:embed="rId2"/>
          <a:stretch>
            <a:fillRect/>
          </a:stretch>
        </p:blipFill>
        <p:spPr>
          <a:xfrm>
            <a:off x="5165517" y="1893815"/>
            <a:ext cx="3073524" cy="1684784"/>
          </a:xfrm>
          <a:prstGeom prst="rect">
            <a:avLst/>
          </a:prstGeom>
        </p:spPr>
      </p:pic>
      <p:pic>
        <p:nvPicPr>
          <p:cNvPr id="5" name="Picture 4">
            <a:extLst>
              <a:ext uri="{FF2B5EF4-FFF2-40B4-BE49-F238E27FC236}">
                <a16:creationId xmlns:a16="http://schemas.microsoft.com/office/drawing/2014/main" id="{1F390183-122F-4B7B-9077-71D0E698A58B}"/>
              </a:ext>
            </a:extLst>
          </p:cNvPr>
          <p:cNvPicPr>
            <a:picLocks noChangeAspect="1"/>
          </p:cNvPicPr>
          <p:nvPr/>
        </p:nvPicPr>
        <p:blipFill>
          <a:blip r:embed="rId3"/>
          <a:stretch>
            <a:fillRect/>
          </a:stretch>
        </p:blipFill>
        <p:spPr>
          <a:xfrm>
            <a:off x="5165517" y="3993870"/>
            <a:ext cx="3073524" cy="1792889"/>
          </a:xfrm>
          <a:prstGeom prst="rect">
            <a:avLst/>
          </a:prstGeom>
        </p:spPr>
      </p:pic>
    </p:spTree>
    <p:extLst>
      <p:ext uri="{BB962C8B-B14F-4D97-AF65-F5344CB8AC3E}">
        <p14:creationId xmlns:p14="http://schemas.microsoft.com/office/powerpoint/2010/main" val="3164919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7984B3-6887-4914-AD41-34B53A84E821}"/>
              </a:ext>
            </a:extLst>
          </p:cNvPr>
          <p:cNvSpPr/>
          <p:nvPr/>
        </p:nvSpPr>
        <p:spPr>
          <a:xfrm>
            <a:off x="0" y="348546"/>
            <a:ext cx="4228051"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Wastes from Geothermal Energy Production</a:t>
            </a:r>
            <a:endParaRPr lang="en-GB" sz="2600" dirty="0">
              <a:latin typeface="Calibri" panose="020F0502020204030204" pitchFamily="34" charset="0"/>
              <a:cs typeface="Calibri" panose="020F0502020204030204" pitchFamily="34" charset="0"/>
            </a:endParaRPr>
          </a:p>
        </p:txBody>
      </p:sp>
      <p:sp>
        <p:nvSpPr>
          <p:cNvPr id="3" name="Rectangle 5">
            <a:extLst>
              <a:ext uri="{FF2B5EF4-FFF2-40B4-BE49-F238E27FC236}">
                <a16:creationId xmlns:a16="http://schemas.microsoft.com/office/drawing/2014/main" id="{A884308C-9B05-411D-8923-F6C52D591F46}"/>
              </a:ext>
            </a:extLst>
          </p:cNvPr>
          <p:cNvSpPr txBox="1">
            <a:spLocks noChangeArrowheads="1"/>
          </p:cNvSpPr>
          <p:nvPr/>
        </p:nvSpPr>
        <p:spPr>
          <a:xfrm>
            <a:off x="164983" y="1625368"/>
            <a:ext cx="4985857" cy="4525963"/>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600" dirty="0">
                <a:latin typeface="Calibri" panose="020F0502020204030204" pitchFamily="34" charset="0"/>
                <a:cs typeface="Calibri" panose="020F0502020204030204" pitchFamily="34" charset="0"/>
              </a:rPr>
              <a:t>Using the natural heat, pressure and liquid from within the earth</a:t>
            </a:r>
          </a:p>
          <a:p>
            <a:pPr>
              <a:lnSpc>
                <a:spcPct val="120000"/>
              </a:lnSpc>
            </a:pPr>
            <a:r>
              <a:rPr lang="en-US" sz="2600" dirty="0">
                <a:latin typeface="Calibri" panose="020F0502020204030204" pitchFamily="34" charset="0"/>
                <a:cs typeface="Calibri" panose="020F0502020204030204" pitchFamily="34" charset="0"/>
              </a:rPr>
              <a:t>Hot rock technology also a potential source of NORM</a:t>
            </a:r>
          </a:p>
          <a:p>
            <a:pPr>
              <a:lnSpc>
                <a:spcPct val="120000"/>
              </a:lnSpc>
            </a:pPr>
            <a:r>
              <a:rPr lang="en-US" sz="2600" dirty="0">
                <a:latin typeface="Calibri" panose="020F0502020204030204" pitchFamily="34" charset="0"/>
                <a:cs typeface="Calibri" panose="020F0502020204030204" pitchFamily="34" charset="0"/>
              </a:rPr>
              <a:t>Minerals that precipitate out of solution forming scale or sludge on the inside surfaces of equipment</a:t>
            </a:r>
          </a:p>
          <a:p>
            <a:pPr>
              <a:lnSpc>
                <a:spcPct val="120000"/>
              </a:lnSpc>
            </a:pPr>
            <a:r>
              <a:rPr lang="en-US" sz="2600" dirty="0">
                <a:latin typeface="Calibri" panose="020F0502020204030204" pitchFamily="34" charset="0"/>
                <a:cs typeface="Calibri" panose="020F0502020204030204" pitchFamily="34" charset="0"/>
              </a:rPr>
              <a:t>Contain barium, calcium, and strontium salts (carbonates, sulfates, silicates) as well as silica</a:t>
            </a:r>
          </a:p>
          <a:p>
            <a:pPr>
              <a:lnSpc>
                <a:spcPct val="120000"/>
              </a:lnSpc>
            </a:pPr>
            <a:r>
              <a:rPr lang="en-US" sz="2600" dirty="0">
                <a:latin typeface="Calibri" panose="020F0502020204030204" pitchFamily="34" charset="0"/>
                <a:cs typeface="Calibri" panose="020F0502020204030204" pitchFamily="34" charset="0"/>
              </a:rPr>
              <a:t>Can contain significant concentrations of radium and radium decay products</a:t>
            </a:r>
          </a:p>
        </p:txBody>
      </p:sp>
      <p:pic>
        <p:nvPicPr>
          <p:cNvPr id="4" name="Picture 3">
            <a:extLst>
              <a:ext uri="{FF2B5EF4-FFF2-40B4-BE49-F238E27FC236}">
                <a16:creationId xmlns:a16="http://schemas.microsoft.com/office/drawing/2014/main" id="{2B0A5A0A-65B0-4077-AE12-92732AD1FE58}"/>
              </a:ext>
            </a:extLst>
          </p:cNvPr>
          <p:cNvPicPr>
            <a:picLocks noChangeAspect="1"/>
          </p:cNvPicPr>
          <p:nvPr/>
        </p:nvPicPr>
        <p:blipFill>
          <a:blip r:embed="rId2"/>
          <a:stretch>
            <a:fillRect/>
          </a:stretch>
        </p:blipFill>
        <p:spPr>
          <a:xfrm>
            <a:off x="5245217" y="2425068"/>
            <a:ext cx="3733800" cy="2557653"/>
          </a:xfrm>
          <a:prstGeom prst="rect">
            <a:avLst/>
          </a:prstGeom>
        </p:spPr>
      </p:pic>
    </p:spTree>
    <p:extLst>
      <p:ext uri="{BB962C8B-B14F-4D97-AF65-F5344CB8AC3E}">
        <p14:creationId xmlns:p14="http://schemas.microsoft.com/office/powerpoint/2010/main" val="3922114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511BF7-9E1B-4D67-9270-CF57B3D9AFEE}"/>
              </a:ext>
            </a:extLst>
          </p:cNvPr>
          <p:cNvSpPr/>
          <p:nvPr/>
        </p:nvSpPr>
        <p:spPr>
          <a:xfrm>
            <a:off x="0" y="348546"/>
            <a:ext cx="349820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Practical Considerations</a:t>
            </a:r>
            <a:endParaRPr lang="en-GB" sz="26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B4E37397-2D87-4FB8-932A-BC4351B53C4D}"/>
              </a:ext>
            </a:extLst>
          </p:cNvPr>
          <p:cNvSpPr txBox="1">
            <a:spLocks/>
          </p:cNvSpPr>
          <p:nvPr/>
        </p:nvSpPr>
        <p:spPr>
          <a:xfrm>
            <a:off x="550146" y="1734479"/>
            <a:ext cx="8229600" cy="4774975"/>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AU" dirty="0">
                <a:latin typeface="Calibri" panose="020F0502020204030204" pitchFamily="34" charset="0"/>
                <a:cs typeface="Calibri" panose="020F0502020204030204" pitchFamily="34" charset="0"/>
              </a:rPr>
              <a:t>Identify sources;</a:t>
            </a:r>
          </a:p>
          <a:p>
            <a:pPr lvl="1">
              <a:lnSpc>
                <a:spcPct val="120000"/>
              </a:lnSpc>
            </a:pPr>
            <a:r>
              <a:rPr lang="en-AU" dirty="0">
                <a:latin typeface="Calibri" panose="020F0502020204030204" pitchFamily="34" charset="0"/>
                <a:cs typeface="Calibri" panose="020F0502020204030204" pitchFamily="34" charset="0"/>
              </a:rPr>
              <a:t>Understand radionuclide distributions</a:t>
            </a:r>
          </a:p>
          <a:p>
            <a:pPr lvl="1">
              <a:lnSpc>
                <a:spcPct val="120000"/>
              </a:lnSpc>
            </a:pPr>
            <a:r>
              <a:rPr lang="en-AU" dirty="0">
                <a:latin typeface="Calibri" panose="020F0502020204030204" pitchFamily="34" charset="0"/>
                <a:cs typeface="Calibri" panose="020F0502020204030204" pitchFamily="34" charset="0"/>
              </a:rPr>
              <a:t>Where are the radionuclides in the materials and processes ?</a:t>
            </a:r>
          </a:p>
          <a:p>
            <a:pPr>
              <a:lnSpc>
                <a:spcPct val="120000"/>
              </a:lnSpc>
            </a:pPr>
            <a:r>
              <a:rPr lang="en-AU" dirty="0">
                <a:latin typeface="Calibri" panose="020F0502020204030204" pitchFamily="34" charset="0"/>
                <a:cs typeface="Calibri" panose="020F0502020204030204" pitchFamily="34" charset="0"/>
              </a:rPr>
              <a:t>Identify exposure pathways to workers, the public and the environment</a:t>
            </a:r>
          </a:p>
          <a:p>
            <a:pPr>
              <a:lnSpc>
                <a:spcPct val="120000"/>
              </a:lnSpc>
            </a:pPr>
            <a:r>
              <a:rPr lang="en-AU" dirty="0">
                <a:latin typeface="Calibri" panose="020F0502020204030204" pitchFamily="34" charset="0"/>
                <a:cs typeface="Calibri" panose="020F0502020204030204" pitchFamily="34" charset="0"/>
              </a:rPr>
              <a:t>Understand natural background levels</a:t>
            </a:r>
          </a:p>
          <a:p>
            <a:pPr>
              <a:lnSpc>
                <a:spcPct val="120000"/>
              </a:lnSpc>
            </a:pPr>
            <a:r>
              <a:rPr lang="en-AU" dirty="0">
                <a:latin typeface="Calibri" panose="020F0502020204030204" pitchFamily="34" charset="0"/>
                <a:cs typeface="Calibri" panose="020F0502020204030204" pitchFamily="34" charset="0"/>
              </a:rPr>
              <a:t>Management measures; training, monitoring and safe work practices</a:t>
            </a:r>
          </a:p>
          <a:p>
            <a:pPr>
              <a:lnSpc>
                <a:spcPct val="120000"/>
              </a:lnSpc>
            </a:pPr>
            <a:r>
              <a:rPr lang="en-AU" dirty="0">
                <a:latin typeface="Calibri" panose="020F0502020204030204" pitchFamily="34" charset="0"/>
                <a:cs typeface="Calibri" panose="020F0502020204030204" pitchFamily="34" charset="0"/>
              </a:rPr>
              <a:t>Systems of Protection are generally standard for all industries</a:t>
            </a:r>
          </a:p>
          <a:p>
            <a:pPr>
              <a:lnSpc>
                <a:spcPct val="120000"/>
              </a:lnSpc>
            </a:pPr>
            <a:r>
              <a:rPr lang="en-AU" dirty="0">
                <a:latin typeface="Calibri" panose="020F0502020204030204" pitchFamily="34" charset="0"/>
                <a:cs typeface="Calibri" panose="020F0502020204030204" pitchFamily="34" charset="0"/>
              </a:rPr>
              <a:t>Excellent guidance exists (IAEA and from industry experts)</a:t>
            </a:r>
          </a:p>
          <a:p>
            <a:pPr>
              <a:lnSpc>
                <a:spcPct val="120000"/>
              </a:lnSpc>
            </a:pPr>
            <a:r>
              <a:rPr lang="en-AU" dirty="0">
                <a:latin typeface="Calibri" panose="020F0502020204030204" pitchFamily="34" charset="0"/>
                <a:cs typeface="Calibri" panose="020F0502020204030204" pitchFamily="34" charset="0"/>
              </a:rPr>
              <a:t>Radiation is only one of a number of hazards</a:t>
            </a:r>
          </a:p>
          <a:p>
            <a:pPr marL="514350" indent="-514350">
              <a:lnSpc>
                <a:spcPct val="170000"/>
              </a:lnSpc>
              <a:buFont typeface="+mj-lt"/>
              <a:buAutoNum type="arabicPeriod"/>
            </a:pPr>
            <a:endParaRPr lang="en-AU" dirty="0"/>
          </a:p>
          <a:p>
            <a:pPr>
              <a:lnSpc>
                <a:spcPct val="170000"/>
              </a:lnSpc>
            </a:pPr>
            <a:endParaRPr lang="en-AU" dirty="0"/>
          </a:p>
        </p:txBody>
      </p:sp>
    </p:spTree>
    <p:extLst>
      <p:ext uri="{BB962C8B-B14F-4D97-AF65-F5344CB8AC3E}">
        <p14:creationId xmlns:p14="http://schemas.microsoft.com/office/powerpoint/2010/main" val="3967257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EB4F42-A349-4F73-BFCD-549576ED723B}"/>
              </a:ext>
            </a:extLst>
          </p:cNvPr>
          <p:cNvSpPr/>
          <p:nvPr/>
        </p:nvSpPr>
        <p:spPr>
          <a:xfrm>
            <a:off x="0" y="348546"/>
            <a:ext cx="3498209"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Key Messages</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9359C53B-AFB0-451E-9D76-5A953790F6F6}"/>
              </a:ext>
            </a:extLst>
          </p:cNvPr>
          <p:cNvSpPr txBox="1">
            <a:spLocks noChangeArrowheads="1"/>
          </p:cNvSpPr>
          <p:nvPr/>
        </p:nvSpPr>
        <p:spPr>
          <a:xfrm>
            <a:off x="603808" y="2121836"/>
            <a:ext cx="7718071" cy="390985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buFont typeface="Wingdings" panose="05000000000000000000" pitchFamily="2" charset="2"/>
              <a:buChar char="§"/>
              <a:defRPr/>
            </a:pPr>
            <a:r>
              <a:rPr lang="en-GB" sz="2600" dirty="0">
                <a:latin typeface="Calibri" charset="0"/>
                <a:ea typeface="ＭＳ Ｐゴシック" charset="0"/>
              </a:rPr>
              <a:t>NORM present in many industries</a:t>
            </a:r>
          </a:p>
          <a:p>
            <a:pPr>
              <a:lnSpc>
                <a:spcPct val="80000"/>
              </a:lnSpc>
              <a:buFont typeface="Wingdings" panose="05000000000000000000" pitchFamily="2" charset="2"/>
              <a:buChar char="§"/>
              <a:defRPr/>
            </a:pPr>
            <a:r>
              <a:rPr lang="en-GB" sz="2600" dirty="0">
                <a:latin typeface="Calibri" charset="0"/>
                <a:ea typeface="ＭＳ Ｐゴシック" charset="0"/>
              </a:rPr>
              <a:t>Graded approach to NORM industries necessary</a:t>
            </a:r>
          </a:p>
          <a:p>
            <a:pPr>
              <a:lnSpc>
                <a:spcPct val="80000"/>
              </a:lnSpc>
              <a:buFont typeface="Wingdings" panose="05000000000000000000" pitchFamily="2" charset="2"/>
              <a:buChar char="§"/>
              <a:defRPr/>
            </a:pPr>
            <a:r>
              <a:rPr lang="en-GB" sz="2600" dirty="0">
                <a:latin typeface="Calibri" charset="0"/>
                <a:ea typeface="ＭＳ Ｐゴシック" charset="0"/>
              </a:rPr>
              <a:t>Application of graded approach requires understanding of industry dynamics</a:t>
            </a:r>
          </a:p>
          <a:p>
            <a:pPr>
              <a:lnSpc>
                <a:spcPct val="80000"/>
              </a:lnSpc>
              <a:buFont typeface="Wingdings" panose="05000000000000000000" pitchFamily="2" charset="2"/>
              <a:buChar char="§"/>
              <a:defRPr/>
            </a:pPr>
            <a:r>
              <a:rPr lang="en-ZA" sz="2600" dirty="0">
                <a:latin typeface="Calibri" charset="0"/>
                <a:ea typeface="ＭＳ Ｐゴシック" charset="0"/>
              </a:rPr>
              <a:t>Each industry has unique characteristics and set of exposures</a:t>
            </a:r>
          </a:p>
          <a:p>
            <a:pPr>
              <a:lnSpc>
                <a:spcPct val="80000"/>
              </a:lnSpc>
              <a:buFont typeface="Wingdings" panose="05000000000000000000" pitchFamily="2" charset="2"/>
              <a:buChar char="§"/>
              <a:defRPr/>
            </a:pPr>
            <a:r>
              <a:rPr lang="en-ZA" sz="2600" dirty="0">
                <a:latin typeface="Calibri" charset="0"/>
                <a:ea typeface="ＭＳ Ｐゴシック" charset="0"/>
              </a:rPr>
              <a:t>Important to have good understanding of industry</a:t>
            </a:r>
          </a:p>
          <a:p>
            <a:pPr marL="0" indent="0">
              <a:lnSpc>
                <a:spcPct val="80000"/>
              </a:lnSpc>
              <a:buFont typeface="Arial" panose="020B0604020202020204" pitchFamily="34" charset="0"/>
              <a:buNone/>
              <a:defRPr/>
            </a:pPr>
            <a:endParaRPr lang="en-US" sz="2800" dirty="0">
              <a:latin typeface="Calibri" charset="0"/>
              <a:ea typeface="ＭＳ Ｐゴシック" charset="0"/>
            </a:endParaRPr>
          </a:p>
        </p:txBody>
      </p:sp>
    </p:spTree>
    <p:extLst>
      <p:ext uri="{BB962C8B-B14F-4D97-AF65-F5344CB8AC3E}">
        <p14:creationId xmlns:p14="http://schemas.microsoft.com/office/powerpoint/2010/main" val="3353201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317F2EFC-FC5B-4B87-8822-2A450AB71F9B}"/>
              </a:ext>
            </a:extLst>
          </p:cNvPr>
          <p:cNvSpPr txBox="1">
            <a:spLocks/>
          </p:cNvSpPr>
          <p:nvPr/>
        </p:nvSpPr>
        <p:spPr>
          <a:xfrm>
            <a:off x="2604119" y="2796273"/>
            <a:ext cx="4442634" cy="1080120"/>
          </a:xfrm>
          <a:prstGeom prst="rect">
            <a:avLst/>
          </a:prstGeom>
        </p:spPr>
        <p:txBody>
          <a:bodyPr/>
          <a:lstStyle>
            <a:lvl1pPr algn="l" defTabSz="914400" rtl="0" eaLnBrk="1" latinLnBrk="0" hangingPunct="1">
              <a:spcBef>
                <a:spcPct val="0"/>
              </a:spcBef>
              <a:buNone/>
              <a:defRPr sz="3600" b="1" kern="1200">
                <a:solidFill>
                  <a:schemeClr val="tx2"/>
                </a:solidFill>
                <a:latin typeface="Arial "/>
                <a:ea typeface="+mj-ea"/>
                <a:cs typeface="+mj-cs"/>
              </a:defRPr>
            </a:lvl1pPr>
          </a:lstStyle>
          <a:p>
            <a:r>
              <a:rPr lang="en-AU" sz="4000" dirty="0">
                <a:latin typeface="Calibri" panose="020F0502020204030204" pitchFamily="34" charset="0"/>
                <a:cs typeface="Calibri" panose="020F0502020204030204" pitchFamily="34" charset="0"/>
              </a:rPr>
              <a:t>Backup Slides</a:t>
            </a:r>
          </a:p>
        </p:txBody>
      </p:sp>
    </p:spTree>
    <p:extLst>
      <p:ext uri="{BB962C8B-B14F-4D97-AF65-F5344CB8AC3E}">
        <p14:creationId xmlns:p14="http://schemas.microsoft.com/office/powerpoint/2010/main" val="816382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20FFF5-DE8C-4E2E-B27B-1572B18F0BE4}"/>
              </a:ext>
            </a:extLst>
          </p:cNvPr>
          <p:cNvSpPr/>
          <p:nvPr/>
        </p:nvSpPr>
        <p:spPr>
          <a:xfrm>
            <a:off x="0" y="348546"/>
            <a:ext cx="3842158"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 Mining and processing of uranium ore</a:t>
            </a:r>
            <a:endParaRPr lang="en-GB" sz="2600" dirty="0">
              <a:latin typeface="Calibri" panose="020F0502020204030204" pitchFamily="34" charset="0"/>
              <a:cs typeface="Calibri" panose="020F0502020204030204" pitchFamily="34" charset="0"/>
            </a:endParaRPr>
          </a:p>
        </p:txBody>
      </p:sp>
      <p:graphicFrame>
        <p:nvGraphicFramePr>
          <p:cNvPr id="3" name="Table 2">
            <a:extLst>
              <a:ext uri="{FF2B5EF4-FFF2-40B4-BE49-F238E27FC236}">
                <a16:creationId xmlns:a16="http://schemas.microsoft.com/office/drawing/2014/main" id="{E642DDE6-1D7A-4576-86E2-817289BEE0BB}"/>
              </a:ext>
            </a:extLst>
          </p:cNvPr>
          <p:cNvGraphicFramePr>
            <a:graphicFrameLocks noGrp="1"/>
          </p:cNvGraphicFramePr>
          <p:nvPr>
            <p:extLst>
              <p:ext uri="{D42A27DB-BD31-4B8C-83A1-F6EECF244321}">
                <p14:modId xmlns:p14="http://schemas.microsoft.com/office/powerpoint/2010/main" val="3190129474"/>
              </p:ext>
            </p:extLst>
          </p:nvPr>
        </p:nvGraphicFramePr>
        <p:xfrm>
          <a:off x="426048" y="1606725"/>
          <a:ext cx="8497887" cy="4695826"/>
        </p:xfrm>
        <a:graphic>
          <a:graphicData uri="http://schemas.openxmlformats.org/drawingml/2006/table">
            <a:tbl>
              <a:tblPr/>
              <a:tblGrid>
                <a:gridCol w="2832100">
                  <a:extLst>
                    <a:ext uri="{9D8B030D-6E8A-4147-A177-3AD203B41FA5}">
                      <a16:colId xmlns:a16="http://schemas.microsoft.com/office/drawing/2014/main" val="20000"/>
                    </a:ext>
                  </a:extLst>
                </a:gridCol>
                <a:gridCol w="5665787">
                  <a:extLst>
                    <a:ext uri="{9D8B030D-6E8A-4147-A177-3AD203B41FA5}">
                      <a16:colId xmlns:a16="http://schemas.microsoft.com/office/drawing/2014/main" val="20001"/>
                    </a:ext>
                  </a:extLst>
                </a:gridCol>
              </a:tblGrid>
              <a:tr h="960438">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30000">
                          <a:ln>
                            <a:noFill/>
                          </a:ln>
                          <a:solidFill>
                            <a:srgbClr val="000090"/>
                          </a:solidFill>
                          <a:effectLst/>
                          <a:latin typeface="Calibri" pitchFamily="34" charset="0"/>
                          <a:ea typeface="MS PGothic" pitchFamily="34" charset="-128"/>
                        </a:rPr>
                        <a:t>238</a:t>
                      </a:r>
                      <a:r>
                        <a:rPr kumimoji="0" lang="en-ZA" altLang="en-US" sz="2400" b="0" i="0" u="none" strike="noStrike" cap="none" normalizeH="0" baseline="0">
                          <a:ln>
                            <a:noFill/>
                          </a:ln>
                          <a:solidFill>
                            <a:srgbClr val="000090"/>
                          </a:solidFill>
                          <a:effectLst/>
                          <a:latin typeface="Calibri" pitchFamily="34" charset="0"/>
                          <a:ea typeface="MS PGothic" pitchFamily="34" charset="-128"/>
                        </a:rPr>
                        <a:t>U</a:t>
                      </a:r>
                      <a:r>
                        <a:rPr kumimoji="0" lang="en-US" altLang="en-US" sz="2400" b="0" i="0" u="none" strike="noStrike" cap="none" normalizeH="0" baseline="0">
                          <a:ln>
                            <a:noFill/>
                          </a:ln>
                          <a:solidFill>
                            <a:srgbClr val="000090"/>
                          </a:solidFill>
                          <a:effectLst/>
                          <a:latin typeface="Calibri" pitchFamily="34" charset="0"/>
                          <a:ea typeface="MS PGothic" pitchFamily="34" charset="-128"/>
                        </a:rPr>
                        <a:t> activity concentration</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0090"/>
                          </a:solidFill>
                          <a:effectLst/>
                          <a:latin typeface="Calibri" pitchFamily="34" charset="0"/>
                          <a:ea typeface="MS PGothic" pitchFamily="34" charset="-128"/>
                        </a:rPr>
                        <a:t>Ore:  4 – 1600 Bq/g</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0090"/>
                          </a:solidFill>
                          <a:effectLst/>
                          <a:latin typeface="Calibri" pitchFamily="34" charset="0"/>
                          <a:ea typeface="MS PGothic" pitchFamily="34" charset="-128"/>
                        </a:rPr>
                        <a:t>Product: 10000 Bq/g</a:t>
                      </a:r>
                      <a:endParaRPr kumimoji="0" lang="en-US" altLang="en-US" sz="2400" b="0" i="0" u="none" strike="noStrike" cap="none" normalizeH="0" baseline="0">
                        <a:ln>
                          <a:noFill/>
                        </a:ln>
                        <a:solidFill>
                          <a:srgbClr val="000090"/>
                        </a:solidFill>
                        <a:effectLst/>
                        <a:latin typeface="Calibri" pitchFamily="34" charset="0"/>
                        <a:ea typeface="MS PGothic" pitchFamily="34" charset="-128"/>
                      </a:endParaRP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4155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Exposure pathways</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Gamma, dust, radon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Potential for significant worker exposure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Potential for significant public exposure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Contamination of water bodies – discharges, mine residues</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960438">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Occupational dose </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2 mSv average (12000 mine workers)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1 mSv (3000 ore processing workers)</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53340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Regulatory approach</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90"/>
                          </a:solidFill>
                          <a:effectLst/>
                          <a:latin typeface="Calibri" pitchFamily="34" charset="0"/>
                          <a:ea typeface="MS PGothic" pitchFamily="34" charset="-128"/>
                        </a:rPr>
                        <a:t>Notification &amp; Licensing</a:t>
                      </a:r>
                    </a:p>
                  </a:txBody>
                  <a:tcPr marL="91450" marR="91450"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37010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49817A-D495-416E-8A83-6A1A664494C1}"/>
              </a:ext>
            </a:extLst>
          </p:cNvPr>
          <p:cNvSpPr/>
          <p:nvPr/>
        </p:nvSpPr>
        <p:spPr>
          <a:xfrm>
            <a:off x="0" y="348546"/>
            <a:ext cx="3842158"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2. Extraction of rare earth elements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DD4319E7-07E4-4D2A-9BA0-F9D8E4530FFF}"/>
              </a:ext>
            </a:extLst>
          </p:cNvPr>
          <p:cNvSpPr/>
          <p:nvPr/>
        </p:nvSpPr>
        <p:spPr>
          <a:xfrm>
            <a:off x="317498" y="1180643"/>
            <a:ext cx="3358163" cy="369332"/>
          </a:xfrm>
          <a:prstGeom prst="rect">
            <a:avLst/>
          </a:prstGeom>
        </p:spPr>
        <p:txBody>
          <a:bodyPr wrap="none">
            <a:spAutoFit/>
          </a:bodyPr>
          <a:lstStyle/>
          <a:p>
            <a:r>
              <a:rPr lang="en-ZA" altLang="en-US" dirty="0">
                <a:solidFill>
                  <a:srgbClr val="FF1005"/>
                </a:solidFill>
                <a:latin typeface="Calibri" pitchFamily="34" charset="0"/>
              </a:rPr>
              <a:t>(IAEA Safety Report Series No. 68)</a:t>
            </a:r>
            <a:endParaRPr lang="en-GB" dirty="0"/>
          </a:p>
        </p:txBody>
      </p:sp>
      <p:pic>
        <p:nvPicPr>
          <p:cNvPr id="4" name="Picture 1">
            <a:extLst>
              <a:ext uri="{FF2B5EF4-FFF2-40B4-BE49-F238E27FC236}">
                <a16:creationId xmlns:a16="http://schemas.microsoft.com/office/drawing/2014/main" id="{ECE6338F-92FF-48B9-AA8B-FA020195B08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2544" y="1673604"/>
            <a:ext cx="8238911" cy="473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9124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BA4ABF9-D210-407F-86C1-6AF7F73E807A}"/>
              </a:ext>
            </a:extLst>
          </p:cNvPr>
          <p:cNvSpPr/>
          <p:nvPr/>
        </p:nvSpPr>
        <p:spPr>
          <a:xfrm>
            <a:off x="0" y="204884"/>
            <a:ext cx="4437776"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3. Production and use of thorium and its compounds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A5C618DE-B579-4E59-85B3-A4AEC5D2ACD7}"/>
              </a:ext>
            </a:extLst>
          </p:cNvPr>
          <p:cNvSpPr/>
          <p:nvPr/>
        </p:nvSpPr>
        <p:spPr>
          <a:xfrm>
            <a:off x="561516" y="913352"/>
            <a:ext cx="3407023" cy="369332"/>
          </a:xfrm>
          <a:prstGeom prst="rect">
            <a:avLst/>
          </a:prstGeom>
        </p:spPr>
        <p:txBody>
          <a:bodyPr wrap="none">
            <a:spAutoFit/>
          </a:bodyPr>
          <a:lstStyle/>
          <a:p>
            <a:r>
              <a:rPr lang="en-ZA" altLang="en-US" dirty="0">
                <a:solidFill>
                  <a:srgbClr val="FF1005"/>
                </a:solidFill>
                <a:latin typeface="Calibri" pitchFamily="34" charset="0"/>
              </a:rPr>
              <a:t>(IAEA Safety Report in publication)</a:t>
            </a:r>
            <a:endParaRPr lang="en-GB" dirty="0"/>
          </a:p>
        </p:txBody>
      </p:sp>
      <p:graphicFrame>
        <p:nvGraphicFramePr>
          <p:cNvPr id="4" name="Content Placeholder 1">
            <a:extLst>
              <a:ext uri="{FF2B5EF4-FFF2-40B4-BE49-F238E27FC236}">
                <a16:creationId xmlns:a16="http://schemas.microsoft.com/office/drawing/2014/main" id="{A0804F00-D019-401C-AFD3-45FA09FBC383}"/>
              </a:ext>
            </a:extLst>
          </p:cNvPr>
          <p:cNvGraphicFramePr>
            <a:graphicFrameLocks/>
          </p:cNvGraphicFramePr>
          <p:nvPr>
            <p:extLst>
              <p:ext uri="{D42A27DB-BD31-4B8C-83A1-F6EECF244321}">
                <p14:modId xmlns:p14="http://schemas.microsoft.com/office/powerpoint/2010/main" val="3233783353"/>
              </p:ext>
            </p:extLst>
          </p:nvPr>
        </p:nvGraphicFramePr>
        <p:xfrm>
          <a:off x="267362" y="1293491"/>
          <a:ext cx="8609276" cy="5522952"/>
        </p:xfrm>
        <a:graphic>
          <a:graphicData uri="http://schemas.openxmlformats.org/drawingml/2006/table">
            <a:tbl>
              <a:tblPr/>
              <a:tblGrid>
                <a:gridCol w="2746820">
                  <a:extLst>
                    <a:ext uri="{9D8B030D-6E8A-4147-A177-3AD203B41FA5}">
                      <a16:colId xmlns:a16="http://schemas.microsoft.com/office/drawing/2014/main" val="20000"/>
                    </a:ext>
                  </a:extLst>
                </a:gridCol>
                <a:gridCol w="5862456">
                  <a:extLst>
                    <a:ext uri="{9D8B030D-6E8A-4147-A177-3AD203B41FA5}">
                      <a16:colId xmlns:a16="http://schemas.microsoft.com/office/drawing/2014/main" val="20001"/>
                    </a:ext>
                  </a:extLst>
                </a:gridCol>
              </a:tblGrid>
              <a:tr h="291116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30000" dirty="0">
                          <a:ln>
                            <a:noFill/>
                          </a:ln>
                          <a:solidFill>
                            <a:srgbClr val="000090"/>
                          </a:solidFill>
                          <a:effectLst/>
                          <a:latin typeface="Calibri" pitchFamily="34" charset="0"/>
                          <a:ea typeface="MS PGothic" pitchFamily="34" charset="-128"/>
                        </a:rPr>
                        <a:t>232</a:t>
                      </a:r>
                      <a:r>
                        <a:rPr kumimoji="0" lang="en-ZA" altLang="en-US" sz="2400" b="0" i="0" u="none" strike="noStrike" cap="none" normalizeH="0" baseline="0" dirty="0">
                          <a:ln>
                            <a:noFill/>
                          </a:ln>
                          <a:solidFill>
                            <a:srgbClr val="000090"/>
                          </a:solidFill>
                          <a:effectLst/>
                          <a:latin typeface="Calibri" pitchFamily="34" charset="0"/>
                          <a:ea typeface="MS PGothic" pitchFamily="34" charset="-128"/>
                        </a:rPr>
                        <a:t>Th</a:t>
                      </a:r>
                      <a:r>
                        <a:rPr kumimoji="0" lang="en-US" altLang="en-US" sz="2400" b="0" i="0" u="none" strike="noStrike" cap="none" normalizeH="0" baseline="0" dirty="0">
                          <a:ln>
                            <a:noFill/>
                          </a:ln>
                          <a:solidFill>
                            <a:srgbClr val="000090"/>
                          </a:solidFill>
                          <a:effectLst/>
                          <a:latin typeface="Calibri" pitchFamily="34" charset="0"/>
                          <a:ea typeface="MS PGothic" pitchFamily="34" charset="-128"/>
                        </a:rPr>
                        <a:t> activity concentration</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 concentrate: 500–1000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 compounds: Up to 2000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1" u="none" strike="noStrike" cap="none" normalizeH="0" baseline="0" dirty="0">
                          <a:ln>
                            <a:noFill/>
                          </a:ln>
                          <a:solidFill>
                            <a:srgbClr val="003399"/>
                          </a:solidFill>
                          <a:effectLst/>
                          <a:latin typeface="Calibri" pitchFamily="34" charset="0"/>
                          <a:ea typeface="MS PGothic" pitchFamily="34" charset="-128"/>
                        </a:rPr>
                        <a:t>Industrial Products:</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Gas mantles: 500–1000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Thoriated glass: 200–1000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Th-containing optical polishing powders: 150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Thoriated welding electrodes: 30–150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Th alloys: 47–70 </a:t>
                      </a:r>
                      <a:r>
                        <a:rPr kumimoji="0" lang="en-ZA" altLang="en-US" sz="24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400" b="0" i="0" u="none" strike="noStrike" cap="none" normalizeH="0" baseline="0" dirty="0">
                          <a:ln>
                            <a:noFill/>
                          </a:ln>
                          <a:solidFill>
                            <a:srgbClr val="003399"/>
                          </a:solidFill>
                          <a:effectLst/>
                          <a:latin typeface="Calibri" pitchFamily="34" charset="0"/>
                          <a:ea typeface="MS PGothic" pitchFamily="34" charset="-128"/>
                        </a:rPr>
                        <a:t>/g</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8444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Exposure pathways</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Gamma, dust, thoron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Potential for significant worker exposure</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78444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Annual Effective dose (Occupational) </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&lt; 1 - 15 mSv</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78444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Regulatory approach</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90"/>
                          </a:solidFill>
                          <a:effectLst/>
                          <a:latin typeface="Calibri" pitchFamily="34" charset="0"/>
                          <a:ea typeface="MS PGothic" pitchFamily="34" charset="-128"/>
                        </a:rPr>
                        <a:t>Notification &amp; Licensing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90"/>
                          </a:solidFill>
                          <a:effectLst/>
                          <a:latin typeface="Calibri" pitchFamily="34" charset="0"/>
                          <a:ea typeface="MS PGothic" pitchFamily="34" charset="-128"/>
                        </a:rPr>
                        <a:t>Solid wastes and effluents may need to be controlled.</a:t>
                      </a:r>
                    </a:p>
                  </a:txBody>
                  <a:tcPr marL="91441" marR="91441" marT="45717" marB="4571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33178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304EF6-749E-4A79-B678-AC7C9928D751}"/>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What is NORM?</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EFA5E94F-1ED5-41BD-A94B-467340D96168}"/>
              </a:ext>
            </a:extLst>
          </p:cNvPr>
          <p:cNvSpPr txBox="1">
            <a:spLocks noChangeArrowheads="1"/>
          </p:cNvSpPr>
          <p:nvPr/>
        </p:nvSpPr>
        <p:spPr>
          <a:xfrm>
            <a:off x="382301" y="1233182"/>
            <a:ext cx="8379398" cy="553842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ZA" altLang="en-US" sz="2800" b="1" i="1" dirty="0">
                <a:latin typeface="Calibri" pitchFamily="34" charset="0"/>
              </a:rPr>
              <a:t>Naturally Occurring Radioactive Material (NORM)</a:t>
            </a:r>
          </a:p>
          <a:p>
            <a:pPr marL="0" indent="0">
              <a:buFont typeface="Arial" panose="020B0604020202020204" pitchFamily="34" charset="0"/>
              <a:buNone/>
            </a:pPr>
            <a:r>
              <a:rPr lang="en-ZA" altLang="en-US" sz="2000" u="sng" dirty="0">
                <a:latin typeface="Calibri" pitchFamily="34" charset="0"/>
              </a:rPr>
              <a:t>Radioactive material</a:t>
            </a:r>
            <a:r>
              <a:rPr lang="en-ZA" altLang="en-US" sz="2000" dirty="0">
                <a:latin typeface="Calibri" pitchFamily="34" charset="0"/>
              </a:rPr>
              <a:t> containing no significant amounts of radionuclides other than radionuclides of natural origin</a:t>
            </a:r>
          </a:p>
          <a:p>
            <a:pPr marL="865188" lvl="2"/>
            <a:r>
              <a:rPr lang="en-ZA" altLang="en-US" sz="1800" dirty="0">
                <a:latin typeface="Calibri" pitchFamily="34" charset="0"/>
              </a:rPr>
              <a:t>Definition of ‘significant amounts’ is a regulatory decision</a:t>
            </a:r>
          </a:p>
          <a:p>
            <a:pPr marL="865188" lvl="2"/>
            <a:r>
              <a:rPr lang="en-ZA" altLang="en-US" sz="1800" dirty="0">
                <a:latin typeface="Calibri" pitchFamily="34" charset="0"/>
              </a:rPr>
              <a:t>NORM also includes material in which the activity concentrations could have been changed by a process </a:t>
            </a:r>
          </a:p>
          <a:p>
            <a:pPr marL="865188" lvl="2"/>
            <a:r>
              <a:rPr lang="en-ZA" altLang="en-US" sz="1800" dirty="0">
                <a:latin typeface="Calibri" pitchFamily="34" charset="0"/>
              </a:rPr>
              <a:t>NORM refers only to material that is subject to regulatory control</a:t>
            </a:r>
          </a:p>
          <a:p>
            <a:pPr marL="865188" lvl="2"/>
            <a:endParaRPr lang="en-ZA" altLang="en-US" sz="1800" dirty="0">
              <a:latin typeface="Calibri" pitchFamily="34" charset="0"/>
            </a:endParaRPr>
          </a:p>
          <a:p>
            <a:pPr marL="465138" lvl="1">
              <a:buFont typeface="Arial" panose="020B0604020202020204" pitchFamily="34" charset="0"/>
              <a:buNone/>
            </a:pPr>
            <a:r>
              <a:rPr lang="en-ZA" altLang="en-US" sz="1800" dirty="0">
                <a:latin typeface="Calibri" pitchFamily="34" charset="0"/>
              </a:rPr>
              <a:t>		“</a:t>
            </a:r>
            <a:r>
              <a:rPr lang="en-ZA" altLang="en-US" sz="1800" b="1" dirty="0">
                <a:latin typeface="Calibri" pitchFamily="34" charset="0"/>
              </a:rPr>
              <a:t>If it is not regulated, then it is not NORM !”</a:t>
            </a:r>
          </a:p>
          <a:p>
            <a:pPr marL="0" indent="0">
              <a:buFont typeface="Arial" panose="020B0604020202020204" pitchFamily="34" charset="0"/>
              <a:buNone/>
            </a:pPr>
            <a:endParaRPr lang="en-ZA" altLang="en-US" sz="1600" b="1" i="1" dirty="0">
              <a:latin typeface="Calibri" pitchFamily="34" charset="0"/>
            </a:endParaRPr>
          </a:p>
          <a:p>
            <a:pPr marL="0" indent="0">
              <a:buFont typeface="Arial" panose="020B0604020202020204" pitchFamily="34" charset="0"/>
              <a:buNone/>
            </a:pPr>
            <a:r>
              <a:rPr lang="en-ZA" altLang="en-US" sz="2800" b="1" i="1" dirty="0">
                <a:latin typeface="Calibri" pitchFamily="34" charset="0"/>
              </a:rPr>
              <a:t>Radioactive material</a:t>
            </a:r>
          </a:p>
          <a:p>
            <a:pPr marL="0" indent="0">
              <a:buFont typeface="Arial" panose="020B0604020202020204" pitchFamily="34" charset="0"/>
              <a:buNone/>
            </a:pPr>
            <a:r>
              <a:rPr lang="en-ZA" altLang="en-US" sz="2000" dirty="0">
                <a:latin typeface="Calibri" pitchFamily="34" charset="0"/>
              </a:rPr>
              <a:t>Material designated in regulation as being </a:t>
            </a:r>
            <a:r>
              <a:rPr lang="en-ZA" altLang="en-US" sz="2000" u="sng" dirty="0">
                <a:latin typeface="Calibri" pitchFamily="34" charset="0"/>
              </a:rPr>
              <a:t>subject to regulatory control</a:t>
            </a:r>
            <a:r>
              <a:rPr lang="en-ZA" altLang="en-US" sz="2000" dirty="0">
                <a:latin typeface="Calibri" pitchFamily="34" charset="0"/>
              </a:rPr>
              <a:t> because of its radioactivity. </a:t>
            </a:r>
          </a:p>
          <a:p>
            <a:pPr marL="0" indent="0">
              <a:buFont typeface="Arial" panose="020B0604020202020204" pitchFamily="34" charset="0"/>
              <a:buNone/>
            </a:pPr>
            <a:endParaRPr lang="en-ZA" altLang="en-US" sz="1800" dirty="0">
              <a:latin typeface="Calibri" pitchFamily="34" charset="0"/>
            </a:endParaRPr>
          </a:p>
          <a:p>
            <a:pPr marL="0" indent="0">
              <a:buFont typeface="Arial" panose="020B0604020202020204" pitchFamily="34" charset="0"/>
              <a:buNone/>
            </a:pPr>
            <a:r>
              <a:rPr lang="en-ZA" altLang="en-US" sz="1800" dirty="0">
                <a:latin typeface="Calibri" pitchFamily="34" charset="0"/>
              </a:rPr>
              <a:t>			(Definitions derived from IAEA Glossary 2016, web only)</a:t>
            </a:r>
          </a:p>
        </p:txBody>
      </p:sp>
    </p:spTree>
    <p:extLst>
      <p:ext uri="{BB962C8B-B14F-4D97-AF65-F5344CB8AC3E}">
        <p14:creationId xmlns:p14="http://schemas.microsoft.com/office/powerpoint/2010/main" val="12872003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CE60DC-974B-4176-8807-DC46A3B2401A}"/>
              </a:ext>
            </a:extLst>
          </p:cNvPr>
          <p:cNvSpPr/>
          <p:nvPr/>
        </p:nvSpPr>
        <p:spPr>
          <a:xfrm>
            <a:off x="0" y="355886"/>
            <a:ext cx="5956183"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4. Production of niobium and ferroniobium</a:t>
            </a:r>
            <a:endParaRPr lang="en-GB" sz="2600" dirty="0">
              <a:latin typeface="Calibri" panose="020F0502020204030204" pitchFamily="34" charset="0"/>
              <a:cs typeface="Calibri" panose="020F0502020204030204" pitchFamily="34" charset="0"/>
            </a:endParaRPr>
          </a:p>
        </p:txBody>
      </p:sp>
      <p:graphicFrame>
        <p:nvGraphicFramePr>
          <p:cNvPr id="3" name="Content Placeholder 1">
            <a:extLst>
              <a:ext uri="{FF2B5EF4-FFF2-40B4-BE49-F238E27FC236}">
                <a16:creationId xmlns:a16="http://schemas.microsoft.com/office/drawing/2014/main" id="{9F4566FC-2F71-4194-BA9C-F3BD93B902D9}"/>
              </a:ext>
            </a:extLst>
          </p:cNvPr>
          <p:cNvGraphicFramePr>
            <a:graphicFrameLocks/>
          </p:cNvGraphicFramePr>
          <p:nvPr>
            <p:extLst>
              <p:ext uri="{D42A27DB-BD31-4B8C-83A1-F6EECF244321}">
                <p14:modId xmlns:p14="http://schemas.microsoft.com/office/powerpoint/2010/main" val="565774107"/>
              </p:ext>
            </p:extLst>
          </p:nvPr>
        </p:nvGraphicFramePr>
        <p:xfrm>
          <a:off x="289974" y="1604461"/>
          <a:ext cx="8713788" cy="4897653"/>
        </p:xfrm>
        <a:graphic>
          <a:graphicData uri="http://schemas.openxmlformats.org/drawingml/2006/table">
            <a:tbl>
              <a:tblPr/>
              <a:tblGrid>
                <a:gridCol w="2197100">
                  <a:extLst>
                    <a:ext uri="{9D8B030D-6E8A-4147-A177-3AD203B41FA5}">
                      <a16:colId xmlns:a16="http://schemas.microsoft.com/office/drawing/2014/main" val="20000"/>
                    </a:ext>
                  </a:extLst>
                </a:gridCol>
                <a:gridCol w="6516688">
                  <a:extLst>
                    <a:ext uri="{9D8B030D-6E8A-4147-A177-3AD203B41FA5}">
                      <a16:colId xmlns:a16="http://schemas.microsoft.com/office/drawing/2014/main" val="20001"/>
                    </a:ext>
                  </a:extLst>
                </a:gridCol>
              </a:tblGrid>
              <a:tr h="2368111">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rgbClr val="000090"/>
                        </a:solidFill>
                        <a:effectLst/>
                        <a:latin typeface="Calibri" pitchFamily="34"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Activity concentrations</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200" b="0" i="0" u="none" strike="noStrike" cap="none" normalizeH="0" baseline="0" dirty="0">
                          <a:ln>
                            <a:noFill/>
                          </a:ln>
                          <a:solidFill>
                            <a:srgbClr val="FF1005"/>
                          </a:solidFill>
                          <a:effectLst/>
                          <a:latin typeface="Calibri" pitchFamily="34" charset="0"/>
                          <a:ea typeface="MS PGothic" pitchFamily="34" charset="-128"/>
                        </a:rPr>
                        <a:t>Extracted from pyrochlore, columbite, tantalite</a:t>
                      </a:r>
                      <a:endParaRPr kumimoji="0" lang="en-ZA" altLang="en-US" sz="2200" b="0" i="0" u="none" strike="noStrike" cap="none" normalizeH="0" baseline="0" dirty="0">
                        <a:ln>
                          <a:noFill/>
                        </a:ln>
                        <a:solidFill>
                          <a:schemeClr val="tx2"/>
                        </a:solidFill>
                        <a:effectLst/>
                        <a:latin typeface="Calibri" pitchFamily="34" charset="0"/>
                        <a:ea typeface="MS PGothic" pitchFamily="34" charset="-128"/>
                      </a:endParaRP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Pyrochlore concentrate 80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Slag: 20–120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Furnace dust: 100–500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Pb,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Po</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Residues from columbite and tantalite processing:</a:t>
                      </a:r>
                      <a:br>
                        <a:rPr kumimoji="0" lang="en-ZA" altLang="en-US" sz="2400" b="0" i="0" u="none" strike="noStrike" cap="none" normalizeH="0" baseline="0" dirty="0">
                          <a:ln>
                            <a:noFill/>
                          </a:ln>
                          <a:solidFill>
                            <a:schemeClr val="tx2"/>
                          </a:solidFill>
                          <a:effectLst/>
                          <a:latin typeface="Calibri" pitchFamily="34" charset="0"/>
                          <a:ea typeface="MS PGothic" pitchFamily="34" charset="-128"/>
                        </a:rPr>
                      </a:b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300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238</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U,   100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Th,   500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Ra</a:t>
                      </a:r>
                    </a:p>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Other residues: 200–500 </a:t>
                      </a:r>
                      <a:r>
                        <a:rPr kumimoji="0" lang="en-ZA" altLang="en-US" sz="24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400" b="0" i="0" u="none" strike="noStrike" cap="none" normalizeH="0" baseline="30000" dirty="0">
                          <a:ln>
                            <a:noFill/>
                          </a:ln>
                          <a:solidFill>
                            <a:schemeClr val="tx2"/>
                          </a:solidFill>
                          <a:effectLst/>
                          <a:latin typeface="Calibri" pitchFamily="34" charset="0"/>
                          <a:ea typeface="MS PGothic" pitchFamily="34" charset="-128"/>
                        </a:rPr>
                        <a:t>228</a:t>
                      </a: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Ra</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822885">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Exposure pathways</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Gamma, dust, thoron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90"/>
                          </a:solidFill>
                          <a:effectLst/>
                          <a:latin typeface="Calibri" pitchFamily="34" charset="0"/>
                          <a:ea typeface="MS PGothic" pitchFamily="34" charset="-128"/>
                        </a:rPr>
                        <a:t>Potential for significant worker exposure</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627018">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300" b="0" i="0" u="none" strike="noStrike" cap="none" normalizeH="0" baseline="0">
                          <a:ln>
                            <a:noFill/>
                          </a:ln>
                          <a:solidFill>
                            <a:schemeClr val="tx2"/>
                          </a:solidFill>
                          <a:effectLst/>
                          <a:latin typeface="Calibri" pitchFamily="34" charset="0"/>
                          <a:ea typeface="MS PGothic" pitchFamily="34" charset="-128"/>
                        </a:rPr>
                        <a:t>Residues/wastes </a:t>
                      </a:r>
                      <a:endParaRPr kumimoji="0" lang="en-US" altLang="en-US" sz="2300" b="0" i="0" u="none" strike="noStrike" cap="none" normalizeH="0" baseline="0">
                        <a:ln>
                          <a:noFill/>
                        </a:ln>
                        <a:solidFill>
                          <a:schemeClr val="tx2"/>
                        </a:solidFill>
                        <a:effectLst/>
                        <a:latin typeface="Calibri" pitchFamily="34" charset="0"/>
                        <a:ea typeface="MS PGothic" pitchFamily="34" charset="-128"/>
                      </a:endParaRP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May need to be monitored and controlled</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107942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2"/>
                          </a:solidFill>
                          <a:effectLst/>
                          <a:latin typeface="Calibri" pitchFamily="34" charset="0"/>
                          <a:ea typeface="MS PGothic" pitchFamily="34" charset="-128"/>
                        </a:rPr>
                        <a:t>Regulatory</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Use of slag for construction may have to be restricted (potential for gamma, radon and thoron exposures in buildings)</a:t>
                      </a:r>
                      <a:r>
                        <a:rPr kumimoji="0" lang="en-US" altLang="en-US" sz="2000" b="0" i="0" u="none" strike="noStrike" cap="none" normalizeH="0" baseline="0" dirty="0">
                          <a:ln>
                            <a:noFill/>
                          </a:ln>
                          <a:solidFill>
                            <a:schemeClr val="tx2"/>
                          </a:solidFill>
                          <a:effectLst/>
                          <a:latin typeface="Calibri" pitchFamily="34" charset="0"/>
                          <a:ea typeface="MS PGothic" pitchFamily="34" charset="-128"/>
                        </a:rPr>
                        <a:t>.</a:t>
                      </a:r>
                    </a:p>
                  </a:txBody>
                  <a:tcPr marL="91457" marR="91457"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4952478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8458B0-5261-4C91-89EF-68E7CA684A4B}"/>
              </a:ext>
            </a:extLst>
          </p:cNvPr>
          <p:cNvSpPr/>
          <p:nvPr/>
        </p:nvSpPr>
        <p:spPr>
          <a:xfrm>
            <a:off x="0" y="355886"/>
            <a:ext cx="5956183"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5. Mining of ores other than uranium ore</a:t>
            </a:r>
            <a:endParaRPr lang="en-GB" sz="2600" dirty="0">
              <a:latin typeface="Calibri" panose="020F0502020204030204" pitchFamily="34" charset="0"/>
              <a:cs typeface="Calibri" panose="020F0502020204030204" pitchFamily="34" charset="0"/>
            </a:endParaRPr>
          </a:p>
        </p:txBody>
      </p:sp>
      <p:graphicFrame>
        <p:nvGraphicFramePr>
          <p:cNvPr id="3" name="Content Placeholder 1">
            <a:extLst>
              <a:ext uri="{FF2B5EF4-FFF2-40B4-BE49-F238E27FC236}">
                <a16:creationId xmlns:a16="http://schemas.microsoft.com/office/drawing/2014/main" id="{6C8F4FF4-EF65-4AA9-82BB-AB4098F0BEC4}"/>
              </a:ext>
            </a:extLst>
          </p:cNvPr>
          <p:cNvGraphicFramePr>
            <a:graphicFrameLocks/>
          </p:cNvGraphicFramePr>
          <p:nvPr>
            <p:extLst>
              <p:ext uri="{D42A27DB-BD31-4B8C-83A1-F6EECF244321}">
                <p14:modId xmlns:p14="http://schemas.microsoft.com/office/powerpoint/2010/main" val="3706364927"/>
              </p:ext>
            </p:extLst>
          </p:nvPr>
        </p:nvGraphicFramePr>
        <p:xfrm>
          <a:off x="277261" y="1723268"/>
          <a:ext cx="8713787" cy="4630738"/>
        </p:xfrm>
        <a:graphic>
          <a:graphicData uri="http://schemas.openxmlformats.org/drawingml/2006/table">
            <a:tbl>
              <a:tblPr firstRow="1" bandRow="1">
                <a:tableStyleId>{5C22544A-7EE6-4342-B048-85BDC9FD1C3A}</a:tableStyleId>
              </a:tblPr>
              <a:tblGrid>
                <a:gridCol w="2779632">
                  <a:extLst>
                    <a:ext uri="{9D8B030D-6E8A-4147-A177-3AD203B41FA5}">
                      <a16:colId xmlns:a16="http://schemas.microsoft.com/office/drawing/2014/main" val="20000"/>
                    </a:ext>
                  </a:extLst>
                </a:gridCol>
                <a:gridCol w="5934155">
                  <a:extLst>
                    <a:ext uri="{9D8B030D-6E8A-4147-A177-3AD203B41FA5}">
                      <a16:colId xmlns:a16="http://schemas.microsoft.com/office/drawing/2014/main" val="20001"/>
                    </a:ext>
                  </a:extLst>
                </a:gridCol>
              </a:tblGrid>
              <a:tr h="936379">
                <a:tc>
                  <a:txBody>
                    <a:bodyPr/>
                    <a:lstStyle/>
                    <a:p>
                      <a:r>
                        <a:rPr lang="en-US" sz="2400" b="0" baseline="0" dirty="0">
                          <a:solidFill>
                            <a:srgbClr val="000090"/>
                          </a:solidFill>
                          <a:latin typeface="Calibri"/>
                          <a:cs typeface="Calibri"/>
                        </a:rPr>
                        <a:t>Activity concentrations</a:t>
                      </a:r>
                      <a:endParaRPr lang="en-US" sz="2400" b="0" dirty="0">
                        <a:solidFill>
                          <a:srgbClr val="000090"/>
                        </a:solidFill>
                        <a:latin typeface="Calibri"/>
                        <a:cs typeface="Calibri"/>
                      </a:endParaRPr>
                    </a:p>
                  </a:txBody>
                  <a:tcPr marL="91453" marR="91453" marT="45717" marB="45717"/>
                </a:tc>
                <a:tc>
                  <a:txBody>
                    <a:bodyPr/>
                    <a:lstStyle/>
                    <a:p>
                      <a:pPr>
                        <a:lnSpc>
                          <a:spcPct val="90000"/>
                        </a:lnSpc>
                      </a:pPr>
                      <a:r>
                        <a:rPr lang="en-ZA" sz="2400" b="0" dirty="0">
                          <a:solidFill>
                            <a:schemeClr val="tx2"/>
                          </a:solidFill>
                          <a:latin typeface="Calibri" charset="0"/>
                        </a:rPr>
                        <a:t>Activity in most</a:t>
                      </a:r>
                      <a:r>
                        <a:rPr lang="en-ZA" sz="2400" b="0" baseline="0" dirty="0">
                          <a:solidFill>
                            <a:schemeClr val="tx2"/>
                          </a:solidFill>
                          <a:latin typeface="Calibri" charset="0"/>
                        </a:rPr>
                        <a:t> ores are not elevated. </a:t>
                      </a:r>
                    </a:p>
                    <a:p>
                      <a:pPr>
                        <a:lnSpc>
                          <a:spcPct val="90000"/>
                        </a:lnSpc>
                      </a:pPr>
                      <a:r>
                        <a:rPr lang="en-ZA" sz="2400" b="0" baseline="0" dirty="0">
                          <a:solidFill>
                            <a:schemeClr val="tx2"/>
                          </a:solidFill>
                          <a:latin typeface="Calibri" charset="0"/>
                        </a:rPr>
                        <a:t>In some cases </a:t>
                      </a:r>
                      <a:r>
                        <a:rPr lang="en-ZA" sz="2400" b="0" baseline="30000" dirty="0">
                          <a:solidFill>
                            <a:schemeClr val="tx2"/>
                          </a:solidFill>
                          <a:latin typeface="Calibri" charset="0"/>
                        </a:rPr>
                        <a:t>238</a:t>
                      </a:r>
                      <a:r>
                        <a:rPr lang="en-ZA" sz="2400" b="0" baseline="0" dirty="0">
                          <a:solidFill>
                            <a:schemeClr val="tx2"/>
                          </a:solidFill>
                          <a:latin typeface="Calibri" charset="0"/>
                        </a:rPr>
                        <a:t>U may range upto 10 Bq/g.</a:t>
                      </a:r>
                      <a:endParaRPr lang="en-ZA" sz="2400" b="0" dirty="0">
                        <a:solidFill>
                          <a:schemeClr val="tx2"/>
                        </a:solidFill>
                        <a:latin typeface="Calibri" charset="0"/>
                      </a:endParaRPr>
                    </a:p>
                  </a:txBody>
                  <a:tcPr marL="91453" marR="91453" marT="45717" marB="45717"/>
                </a:tc>
                <a:extLst>
                  <a:ext uri="{0D108BD9-81ED-4DB2-BD59-A6C34878D82A}">
                    <a16:rowId xmlns:a16="http://schemas.microsoft.com/office/drawing/2014/main" val="10000"/>
                  </a:ext>
                </a:extLst>
              </a:tr>
              <a:tr h="2286116">
                <a:tc>
                  <a:txBody>
                    <a:bodyPr/>
                    <a:lstStyle/>
                    <a:p>
                      <a:r>
                        <a:rPr lang="en-US" sz="2400" dirty="0">
                          <a:solidFill>
                            <a:srgbClr val="000090"/>
                          </a:solidFill>
                          <a:latin typeface="Calibri"/>
                          <a:cs typeface="Calibri"/>
                        </a:rPr>
                        <a:t>Exposure</a:t>
                      </a:r>
                      <a:r>
                        <a:rPr lang="en-US" sz="2400" baseline="0" dirty="0">
                          <a:solidFill>
                            <a:srgbClr val="000090"/>
                          </a:solidFill>
                          <a:latin typeface="Calibri"/>
                          <a:cs typeface="Calibri"/>
                        </a:rPr>
                        <a:t> pathways</a:t>
                      </a:r>
                      <a:endParaRPr lang="en-US" sz="2400" dirty="0">
                        <a:solidFill>
                          <a:srgbClr val="000090"/>
                        </a:solidFill>
                        <a:latin typeface="Calibri"/>
                        <a:cs typeface="Calibri"/>
                      </a:endParaRPr>
                    </a:p>
                  </a:txBody>
                  <a:tcPr marL="91453" marR="91453" marT="45717" marB="45717"/>
                </a:tc>
                <a:tc>
                  <a:txBody>
                    <a:bodyPr/>
                    <a:lstStyle/>
                    <a:p>
                      <a:r>
                        <a:rPr lang="en-US" sz="2400" dirty="0">
                          <a:solidFill>
                            <a:schemeClr val="tx2"/>
                          </a:solidFill>
                          <a:latin typeface="Calibri"/>
                          <a:cs typeface="Calibri"/>
                        </a:rPr>
                        <a:t>Radon main concern</a:t>
                      </a:r>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tx2"/>
                          </a:solidFill>
                          <a:latin typeface="Calibri"/>
                          <a:cs typeface="Calibri"/>
                        </a:rPr>
                        <a:t>Potential for significant worker exposure. </a:t>
                      </a:r>
                      <a:r>
                        <a:rPr lang="en-CA" sz="2400" dirty="0">
                          <a:solidFill>
                            <a:schemeClr val="tx2"/>
                          </a:solidFill>
                          <a:latin typeface="Calibri" charset="0"/>
                        </a:rPr>
                        <a:t>Worker doses could exceed dose limits if radon not properly controlled.</a:t>
                      </a:r>
                      <a:endParaRPr lang="en-US" sz="2400" dirty="0">
                        <a:solidFill>
                          <a:schemeClr val="tx2"/>
                        </a:solidFill>
                        <a:latin typeface="Calibri"/>
                        <a:cs typeface="Calibri"/>
                      </a:endParaRPr>
                    </a:p>
                    <a:p>
                      <a:r>
                        <a:rPr lang="en-US" sz="2400" dirty="0">
                          <a:solidFill>
                            <a:schemeClr val="tx2"/>
                          </a:solidFill>
                          <a:latin typeface="Calibri"/>
                          <a:cs typeface="Calibri"/>
                        </a:rPr>
                        <a:t>(Radon</a:t>
                      </a:r>
                      <a:r>
                        <a:rPr lang="en-US" sz="2400" baseline="0" dirty="0">
                          <a:solidFill>
                            <a:schemeClr val="tx2"/>
                          </a:solidFill>
                          <a:latin typeface="Calibri"/>
                          <a:cs typeface="Calibri"/>
                        </a:rPr>
                        <a:t> influenced by </a:t>
                      </a:r>
                      <a:r>
                        <a:rPr lang="en-ZA" sz="2400" baseline="0" dirty="0">
                          <a:solidFill>
                            <a:schemeClr val="tx2"/>
                          </a:solidFill>
                          <a:latin typeface="Calibri" charset="0"/>
                          <a:cs typeface="+mn-cs"/>
                        </a:rPr>
                        <a:t>p</a:t>
                      </a:r>
                      <a:r>
                        <a:rPr lang="en-ZA" sz="2400" dirty="0">
                          <a:solidFill>
                            <a:schemeClr val="tx2"/>
                          </a:solidFill>
                          <a:latin typeface="Calibri" charset="0"/>
                        </a:rPr>
                        <a:t>roperties of rock, e.g. porosity,</a:t>
                      </a:r>
                      <a:r>
                        <a:rPr lang="en-ZA" sz="2400" baseline="0" dirty="0">
                          <a:solidFill>
                            <a:schemeClr val="tx2"/>
                          </a:solidFill>
                          <a:latin typeface="Calibri" charset="0"/>
                        </a:rPr>
                        <a:t> i</a:t>
                      </a:r>
                      <a:r>
                        <a:rPr lang="en-ZA" sz="2400" dirty="0">
                          <a:solidFill>
                            <a:schemeClr val="tx2"/>
                          </a:solidFill>
                          <a:latin typeface="Calibri" charset="0"/>
                        </a:rPr>
                        <a:t>nflow of Ra-rich water,</a:t>
                      </a:r>
                      <a:r>
                        <a:rPr lang="en-ZA" sz="2400" baseline="0" dirty="0">
                          <a:solidFill>
                            <a:schemeClr val="tx2"/>
                          </a:solidFill>
                          <a:latin typeface="Calibri" charset="0"/>
                        </a:rPr>
                        <a:t> v</a:t>
                      </a:r>
                      <a:r>
                        <a:rPr lang="en-ZA" sz="2400" dirty="0">
                          <a:solidFill>
                            <a:schemeClr val="tx2"/>
                          </a:solidFill>
                          <a:latin typeface="Calibri" charset="0"/>
                        </a:rPr>
                        <a:t>entilation)</a:t>
                      </a:r>
                    </a:p>
                  </a:txBody>
                  <a:tcPr marL="91453" marR="91453" marT="45717" marB="45717"/>
                </a:tc>
                <a:extLst>
                  <a:ext uri="{0D108BD9-81ED-4DB2-BD59-A6C34878D82A}">
                    <a16:rowId xmlns:a16="http://schemas.microsoft.com/office/drawing/2014/main" val="10001"/>
                  </a:ext>
                </a:extLst>
              </a:tr>
              <a:tr h="1408243">
                <a:tc>
                  <a:txBody>
                    <a:bodyPr/>
                    <a:lstStyle/>
                    <a:p>
                      <a:r>
                        <a:rPr lang="en-ZA" sz="2400" dirty="0">
                          <a:solidFill>
                            <a:schemeClr val="tx2"/>
                          </a:solidFill>
                          <a:latin typeface="Calibri" charset="0"/>
                        </a:rPr>
                        <a:t>Residues and wastes </a:t>
                      </a:r>
                      <a:endParaRPr lang="en-US" sz="2400" dirty="0">
                        <a:solidFill>
                          <a:schemeClr val="tx2"/>
                        </a:solidFill>
                        <a:latin typeface="Calibri"/>
                        <a:cs typeface="Calibri"/>
                      </a:endParaRPr>
                    </a:p>
                  </a:txBody>
                  <a:tcPr marL="91453" marR="91453" marT="45717" marB="45717"/>
                </a:tc>
                <a:tc>
                  <a:txBody>
                    <a:bodyPr/>
                    <a:lstStyle/>
                    <a:p>
                      <a:pPr>
                        <a:lnSpc>
                          <a:spcPct val="90000"/>
                        </a:lnSpc>
                      </a:pPr>
                      <a:r>
                        <a:rPr lang="en-ZA" sz="2400" dirty="0">
                          <a:solidFill>
                            <a:schemeClr val="tx2"/>
                          </a:solidFill>
                          <a:latin typeface="Calibri" charset="0"/>
                        </a:rPr>
                        <a:t>Scales and sediments can have </a:t>
                      </a:r>
                      <a:r>
                        <a:rPr lang="en-ZA" sz="2400" baseline="30000" dirty="0">
                          <a:solidFill>
                            <a:schemeClr val="tx2"/>
                          </a:solidFill>
                          <a:latin typeface="Calibri" charset="0"/>
                        </a:rPr>
                        <a:t>226</a:t>
                      </a:r>
                      <a:r>
                        <a:rPr lang="en-ZA" sz="2400" dirty="0">
                          <a:solidFill>
                            <a:schemeClr val="tx2"/>
                          </a:solidFill>
                          <a:latin typeface="Calibri" charset="0"/>
                        </a:rPr>
                        <a:t>Ra, </a:t>
                      </a:r>
                      <a:r>
                        <a:rPr lang="en-ZA" sz="2400" baseline="30000" dirty="0">
                          <a:solidFill>
                            <a:schemeClr val="tx2"/>
                          </a:solidFill>
                          <a:latin typeface="Calibri" charset="0"/>
                        </a:rPr>
                        <a:t>228</a:t>
                      </a:r>
                      <a:r>
                        <a:rPr lang="en-ZA" sz="2400" dirty="0">
                          <a:solidFill>
                            <a:schemeClr val="tx2"/>
                          </a:solidFill>
                          <a:latin typeface="Calibri" charset="0"/>
                        </a:rPr>
                        <a:t>Ra concentrations up to 200 Bq/g</a:t>
                      </a:r>
                    </a:p>
                    <a:p>
                      <a:pPr>
                        <a:lnSpc>
                          <a:spcPct val="90000"/>
                        </a:lnSpc>
                      </a:pPr>
                      <a:r>
                        <a:rPr lang="en-ZA" sz="2400" dirty="0">
                          <a:solidFill>
                            <a:schemeClr val="tx2"/>
                          </a:solidFill>
                          <a:latin typeface="Calibri" charset="0"/>
                        </a:rPr>
                        <a:t>Discharge of contaminated water can have significant environmental</a:t>
                      </a:r>
                      <a:r>
                        <a:rPr lang="en-ZA" sz="2400" baseline="0" dirty="0">
                          <a:solidFill>
                            <a:schemeClr val="tx2"/>
                          </a:solidFill>
                          <a:latin typeface="Calibri" charset="0"/>
                        </a:rPr>
                        <a:t> impact.</a:t>
                      </a:r>
                      <a:endParaRPr lang="en-ZA" sz="2400" dirty="0">
                        <a:solidFill>
                          <a:schemeClr val="tx2"/>
                        </a:solidFill>
                        <a:latin typeface="Calibri" charset="0"/>
                      </a:endParaRPr>
                    </a:p>
                  </a:txBody>
                  <a:tcPr marL="91453" marR="91453" marT="45717" marB="45717"/>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155797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E41187-E5A3-4E52-9220-42BC9E586492}"/>
              </a:ext>
            </a:extLst>
          </p:cNvPr>
          <p:cNvSpPr/>
          <p:nvPr/>
        </p:nvSpPr>
        <p:spPr>
          <a:xfrm>
            <a:off x="0" y="355886"/>
            <a:ext cx="4261607"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latin typeface="Calibri" panose="020F0502020204030204" pitchFamily="34" charset="0"/>
                <a:cs typeface="Calibri" panose="020F0502020204030204" pitchFamily="34" charset="0"/>
              </a:rPr>
              <a:t>6. Production of oil and gas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E1D1E3B1-F3E8-448D-9089-C9EC5D330608}"/>
              </a:ext>
            </a:extLst>
          </p:cNvPr>
          <p:cNvSpPr/>
          <p:nvPr/>
        </p:nvSpPr>
        <p:spPr>
          <a:xfrm>
            <a:off x="560778" y="1155476"/>
            <a:ext cx="3358163" cy="369332"/>
          </a:xfrm>
          <a:prstGeom prst="rect">
            <a:avLst/>
          </a:prstGeom>
        </p:spPr>
        <p:txBody>
          <a:bodyPr wrap="none">
            <a:spAutoFit/>
          </a:bodyPr>
          <a:lstStyle/>
          <a:p>
            <a:r>
              <a:rPr lang="en-ZA" altLang="en-US" dirty="0">
                <a:solidFill>
                  <a:srgbClr val="FF1005"/>
                </a:solidFill>
                <a:latin typeface="Calibri" pitchFamily="34" charset="0"/>
              </a:rPr>
              <a:t>(IAEA Safety Report Series No. 34)</a:t>
            </a:r>
            <a:endParaRPr lang="en-GB" dirty="0"/>
          </a:p>
        </p:txBody>
      </p:sp>
      <p:graphicFrame>
        <p:nvGraphicFramePr>
          <p:cNvPr id="5" name="Content Placeholder 1">
            <a:extLst>
              <a:ext uri="{FF2B5EF4-FFF2-40B4-BE49-F238E27FC236}">
                <a16:creationId xmlns:a16="http://schemas.microsoft.com/office/drawing/2014/main" id="{FF17F669-083A-483D-84A9-00C5D8368E7B}"/>
              </a:ext>
            </a:extLst>
          </p:cNvPr>
          <p:cNvGraphicFramePr>
            <a:graphicFrameLocks/>
          </p:cNvGraphicFramePr>
          <p:nvPr>
            <p:extLst>
              <p:ext uri="{D42A27DB-BD31-4B8C-83A1-F6EECF244321}">
                <p14:modId xmlns:p14="http://schemas.microsoft.com/office/powerpoint/2010/main" val="1270342818"/>
              </p:ext>
            </p:extLst>
          </p:nvPr>
        </p:nvGraphicFramePr>
        <p:xfrm>
          <a:off x="179387" y="1733870"/>
          <a:ext cx="8785225" cy="4911726"/>
        </p:xfrm>
        <a:graphic>
          <a:graphicData uri="http://schemas.openxmlformats.org/drawingml/2006/table">
            <a:tbl>
              <a:tblPr/>
              <a:tblGrid>
                <a:gridCol w="2289175">
                  <a:extLst>
                    <a:ext uri="{9D8B030D-6E8A-4147-A177-3AD203B41FA5}">
                      <a16:colId xmlns:a16="http://schemas.microsoft.com/office/drawing/2014/main" val="20000"/>
                    </a:ext>
                  </a:extLst>
                </a:gridCol>
                <a:gridCol w="6496050">
                  <a:extLst>
                    <a:ext uri="{9D8B030D-6E8A-4147-A177-3AD203B41FA5}">
                      <a16:colId xmlns:a16="http://schemas.microsoft.com/office/drawing/2014/main" val="20001"/>
                    </a:ext>
                  </a:extLst>
                </a:gridCol>
              </a:tblGrid>
              <a:tr h="79216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90"/>
                          </a:solidFill>
                          <a:effectLst/>
                          <a:latin typeface="Calibri" pitchFamily="34" charset="0"/>
                          <a:ea typeface="MS PGothic" pitchFamily="34" charset="-128"/>
                        </a:rPr>
                        <a:t>Source</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Formation water contains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228</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Ra,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Ra and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224</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Ra and decay progeny dissolved from the reservoir rock.</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6075">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Changes in temperature and pressure at the well-head can cause</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Scales rich in Ra &amp; progeny inside pipes, valves, vessels</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err="1">
                          <a:ln>
                            <a:noFill/>
                          </a:ln>
                          <a:solidFill>
                            <a:schemeClr val="tx2"/>
                          </a:solidFill>
                          <a:effectLst/>
                          <a:latin typeface="Calibri" pitchFamily="34" charset="0"/>
                          <a:ea typeface="MS PGothic" pitchFamily="34" charset="-128"/>
                        </a:rPr>
                        <a:t>Sludges</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 rich in Ra &amp; progeny in separators and skimmer tanks</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Deposits containing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Pb &amp; progeny in wet parts of gas production equipment</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119221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Exposures</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Potential for significant exposure of maintenance workers to gamma and dust during maintenance and exposure to gamma of other workers spending time near pipes etc.</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1311275">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chemeClr val="tx2"/>
                          </a:solidFill>
                          <a:effectLst/>
                          <a:latin typeface="Calibri" pitchFamily="34" charset="0"/>
                          <a:ea typeface="MS PGothic" pitchFamily="34" charset="-128"/>
                        </a:rPr>
                        <a:t>Residues and wastes </a:t>
                      </a:r>
                      <a:endParaRPr kumimoji="0" lang="en-US" altLang="en-US" sz="2000" b="0" i="0" u="none" strike="noStrike" cap="none" normalizeH="0" baseline="0">
                        <a:ln>
                          <a:noFill/>
                        </a:ln>
                        <a:solidFill>
                          <a:schemeClr val="tx2"/>
                        </a:solidFill>
                        <a:effectLst/>
                        <a:latin typeface="Calibri" pitchFamily="34" charset="0"/>
                        <a:ea typeface="MS PGothic" pitchFamily="34" charset="-128"/>
                      </a:endParaRP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Activity concentrations are difficult to predict:</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Scales 0.1–15 000 </a:t>
                      </a:r>
                      <a:r>
                        <a:rPr kumimoji="0" lang="en-ZA" altLang="en-US" sz="20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Ra</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Sludge 0.05–800 </a:t>
                      </a:r>
                      <a:r>
                        <a:rPr kumimoji="0" lang="en-ZA" altLang="en-US" sz="20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0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Ra</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Disposal has to be controlled.</a:t>
                      </a:r>
                    </a:p>
                  </a:txBody>
                  <a:tcPr marL="91456" marR="91456" marT="45698" marB="4569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97633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604C20-5DE2-46FC-9D68-C2A0EA551295}"/>
              </a:ext>
            </a:extLst>
          </p:cNvPr>
          <p:cNvSpPr/>
          <p:nvPr/>
        </p:nvSpPr>
        <p:spPr>
          <a:xfrm>
            <a:off x="0" y="355886"/>
            <a:ext cx="5058561"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latin typeface="Calibri" panose="020F0502020204030204" pitchFamily="34" charset="0"/>
                <a:cs typeface="Calibri" panose="020F0502020204030204" pitchFamily="34" charset="0"/>
              </a:rPr>
              <a:t>7. The zircon and zirconia industries</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96F54097-0CE2-4702-8550-04445BA905D2}"/>
              </a:ext>
            </a:extLst>
          </p:cNvPr>
          <p:cNvSpPr/>
          <p:nvPr/>
        </p:nvSpPr>
        <p:spPr>
          <a:xfrm>
            <a:off x="619501" y="1155476"/>
            <a:ext cx="3358163" cy="369332"/>
          </a:xfrm>
          <a:prstGeom prst="rect">
            <a:avLst/>
          </a:prstGeom>
        </p:spPr>
        <p:txBody>
          <a:bodyPr wrap="none">
            <a:spAutoFit/>
          </a:bodyPr>
          <a:lstStyle/>
          <a:p>
            <a:r>
              <a:rPr lang="en-ZA" altLang="en-US" dirty="0">
                <a:solidFill>
                  <a:srgbClr val="FF1005"/>
                </a:solidFill>
                <a:latin typeface="Calibri" pitchFamily="34" charset="0"/>
              </a:rPr>
              <a:t>(IAEA Safety Report Series No. 51)</a:t>
            </a:r>
            <a:endParaRPr lang="en-GB" dirty="0"/>
          </a:p>
        </p:txBody>
      </p:sp>
      <p:graphicFrame>
        <p:nvGraphicFramePr>
          <p:cNvPr id="4" name="Content Placeholder 1">
            <a:extLst>
              <a:ext uri="{FF2B5EF4-FFF2-40B4-BE49-F238E27FC236}">
                <a16:creationId xmlns:a16="http://schemas.microsoft.com/office/drawing/2014/main" id="{1BA73C03-1C29-4BAF-ADB7-027D3814158F}"/>
              </a:ext>
            </a:extLst>
          </p:cNvPr>
          <p:cNvGraphicFramePr>
            <a:graphicFrameLocks/>
          </p:cNvGraphicFramePr>
          <p:nvPr>
            <p:extLst>
              <p:ext uri="{D42A27DB-BD31-4B8C-83A1-F6EECF244321}">
                <p14:modId xmlns:p14="http://schemas.microsoft.com/office/powerpoint/2010/main" val="2928726677"/>
              </p:ext>
            </p:extLst>
          </p:nvPr>
        </p:nvGraphicFramePr>
        <p:xfrm>
          <a:off x="402671" y="1574094"/>
          <a:ext cx="8338657" cy="5104122"/>
        </p:xfrm>
        <a:graphic>
          <a:graphicData uri="http://schemas.openxmlformats.org/drawingml/2006/table">
            <a:tbl>
              <a:tblPr/>
              <a:tblGrid>
                <a:gridCol w="1997692">
                  <a:extLst>
                    <a:ext uri="{9D8B030D-6E8A-4147-A177-3AD203B41FA5}">
                      <a16:colId xmlns:a16="http://schemas.microsoft.com/office/drawing/2014/main" val="20000"/>
                    </a:ext>
                  </a:extLst>
                </a:gridCol>
                <a:gridCol w="6340965">
                  <a:extLst>
                    <a:ext uri="{9D8B030D-6E8A-4147-A177-3AD203B41FA5}">
                      <a16:colId xmlns:a16="http://schemas.microsoft.com/office/drawing/2014/main" val="20001"/>
                    </a:ext>
                  </a:extLst>
                </a:gridCol>
              </a:tblGrid>
              <a:tr h="275291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rgbClr val="000090"/>
                        </a:solidFill>
                        <a:effectLst/>
                        <a:latin typeface="Calibri" pitchFamily="34" charset="0"/>
                        <a:ea typeface="MS PGothic" pitchFamily="34" charset="-128"/>
                      </a:endParaRP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57150"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Zircon: 2–4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238</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U</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Baddeleyite:   3–13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238</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U,    0.1–26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232</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Th</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Zirconia from fusion: 1.9–8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238</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U</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Zirconia from chemical processing: 0.001–1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Ra</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SiO</a:t>
                      </a:r>
                      <a:r>
                        <a:rPr kumimoji="0" lang="en-ZA" altLang="en-US" sz="2200" b="0" i="0" u="none" strike="noStrike" cap="none" normalizeH="0" baseline="-25000" dirty="0">
                          <a:ln>
                            <a:noFill/>
                          </a:ln>
                          <a:solidFill>
                            <a:schemeClr val="tx2"/>
                          </a:solidFill>
                          <a:effectLst/>
                          <a:latin typeface="Calibri" pitchFamily="34" charset="0"/>
                          <a:ea typeface="MS PGothic" pitchFamily="34" charset="-128"/>
                        </a:rPr>
                        <a:t>2</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 residue from zircon fusion: 1.5–6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Ra,  0–10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Pb,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Po</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Furnace dust from baddeleyite fusion: 600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210</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Po</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Effluent treatment tank deposit: &gt;5000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Ra</a:t>
                      </a:r>
                    </a:p>
                    <a:p>
                      <a:pPr marL="5715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Chlorination residues: 0.3–48 </a:t>
                      </a:r>
                      <a:r>
                        <a:rPr kumimoji="0" lang="en-ZA" altLang="en-US" sz="2200" b="0" i="0" u="none" strike="noStrike" cap="none" normalizeH="0" baseline="0" dirty="0" err="1">
                          <a:ln>
                            <a:noFill/>
                          </a:ln>
                          <a:solidFill>
                            <a:schemeClr val="tx2"/>
                          </a:solidFill>
                          <a:effectLst/>
                          <a:latin typeface="Calibri" pitchFamily="34" charset="0"/>
                          <a:ea typeface="MS PGothic" pitchFamily="34" charset="-128"/>
                        </a:rPr>
                        <a:t>Bq</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/g </a:t>
                      </a:r>
                      <a:r>
                        <a:rPr kumimoji="0" lang="en-ZA" altLang="en-US" sz="2200" b="0" i="0" u="none" strike="noStrike" cap="none" normalizeH="0" baseline="30000" dirty="0">
                          <a:ln>
                            <a:noFill/>
                          </a:ln>
                          <a:solidFill>
                            <a:schemeClr val="tx2"/>
                          </a:solidFill>
                          <a:effectLst/>
                          <a:latin typeface="Calibri" pitchFamily="34" charset="0"/>
                          <a:ea typeface="MS PGothic" pitchFamily="34" charset="-128"/>
                        </a:rPr>
                        <a:t>226</a:t>
                      </a: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Ra</a:t>
                      </a: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429127">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Annual effective doses received by workers:</a:t>
                      </a: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Fusion or chemical processing of zircon or baddeleyite:  </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0.015–5.5 mSv</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200" b="0" i="0" u="none" strike="noStrike" cap="none" normalizeH="0" baseline="0" dirty="0">
                          <a:ln>
                            <a:noFill/>
                          </a:ln>
                          <a:solidFill>
                            <a:schemeClr val="tx2"/>
                          </a:solidFill>
                          <a:effectLst/>
                          <a:latin typeface="Calibri" pitchFamily="34" charset="0"/>
                          <a:ea typeface="MS PGothic" pitchFamily="34" charset="-128"/>
                        </a:rPr>
                        <a:t>All other processes: 0.0003–1 mSv</a:t>
                      </a: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736004">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3399"/>
                          </a:solidFill>
                          <a:effectLst/>
                          <a:latin typeface="Calibri" pitchFamily="34" charset="0"/>
                          <a:ea typeface="MS PGothic" pitchFamily="34" charset="-128"/>
                        </a:rPr>
                        <a:t>Exposures</a:t>
                      </a: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dirty="0">
                          <a:ln>
                            <a:noFill/>
                          </a:ln>
                          <a:solidFill>
                            <a:srgbClr val="003399"/>
                          </a:solidFill>
                          <a:effectLst/>
                          <a:latin typeface="Calibri" pitchFamily="34" charset="0"/>
                          <a:ea typeface="MS PGothic" pitchFamily="34" charset="-128"/>
                        </a:rPr>
                        <a:t>Potential for significant exposure of workers if good OHS practices not adopted.</a:t>
                      </a:r>
                    </a:p>
                  </a:txBody>
                  <a:tcPr marL="91453" marR="91453"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7203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4EEC20-429E-4228-A1FC-00ACECCA9F7B}"/>
              </a:ext>
            </a:extLst>
          </p:cNvPr>
          <p:cNvSpPr/>
          <p:nvPr/>
        </p:nvSpPr>
        <p:spPr>
          <a:xfrm>
            <a:off x="0" y="481720"/>
            <a:ext cx="6165908"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8. Manufacture of titanium dioxide pigment</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D0E7083-DE88-4159-8B58-BB2CCB84E640}"/>
              </a:ext>
            </a:extLst>
          </p:cNvPr>
          <p:cNvSpPr/>
          <p:nvPr/>
        </p:nvSpPr>
        <p:spPr>
          <a:xfrm>
            <a:off x="562062" y="1306478"/>
            <a:ext cx="3305264" cy="369332"/>
          </a:xfrm>
          <a:prstGeom prst="rect">
            <a:avLst/>
          </a:prstGeom>
        </p:spPr>
        <p:txBody>
          <a:bodyPr wrap="none">
            <a:spAutoFit/>
          </a:bodyPr>
          <a:lstStyle/>
          <a:p>
            <a:r>
              <a:rPr lang="en-ZA" altLang="en-US" dirty="0">
                <a:solidFill>
                  <a:srgbClr val="FF1005"/>
                </a:solidFill>
                <a:latin typeface="Calibri" pitchFamily="34" charset="0"/>
              </a:rPr>
              <a:t>(IAEA Safety Report Series No.76)</a:t>
            </a:r>
            <a:endParaRPr lang="en-GB" dirty="0"/>
          </a:p>
        </p:txBody>
      </p:sp>
      <p:graphicFrame>
        <p:nvGraphicFramePr>
          <p:cNvPr id="4" name="Content Placeholder 1">
            <a:extLst>
              <a:ext uri="{FF2B5EF4-FFF2-40B4-BE49-F238E27FC236}">
                <a16:creationId xmlns:a16="http://schemas.microsoft.com/office/drawing/2014/main" id="{C9355F17-30F3-4D62-ABD7-A36CAA7882F5}"/>
              </a:ext>
            </a:extLst>
          </p:cNvPr>
          <p:cNvGraphicFramePr>
            <a:graphicFrameLocks/>
          </p:cNvGraphicFramePr>
          <p:nvPr>
            <p:extLst>
              <p:ext uri="{D42A27DB-BD31-4B8C-83A1-F6EECF244321}">
                <p14:modId xmlns:p14="http://schemas.microsoft.com/office/powerpoint/2010/main" val="2537411876"/>
              </p:ext>
            </p:extLst>
          </p:nvPr>
        </p:nvGraphicFramePr>
        <p:xfrm>
          <a:off x="178753" y="1858712"/>
          <a:ext cx="8786493" cy="4855626"/>
        </p:xfrm>
        <a:graphic>
          <a:graphicData uri="http://schemas.openxmlformats.org/drawingml/2006/table">
            <a:tbl>
              <a:tblPr/>
              <a:tblGrid>
                <a:gridCol w="2106581">
                  <a:extLst>
                    <a:ext uri="{9D8B030D-6E8A-4147-A177-3AD203B41FA5}">
                      <a16:colId xmlns:a16="http://schemas.microsoft.com/office/drawing/2014/main" val="20000"/>
                    </a:ext>
                  </a:extLst>
                </a:gridCol>
                <a:gridCol w="6679912">
                  <a:extLst>
                    <a:ext uri="{9D8B030D-6E8A-4147-A177-3AD203B41FA5}">
                      <a16:colId xmlns:a16="http://schemas.microsoft.com/office/drawing/2014/main" val="20001"/>
                    </a:ext>
                  </a:extLst>
                </a:gridCol>
              </a:tblGrid>
              <a:tr h="1808287">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rgbClr val="000090"/>
                        </a:solidFill>
                        <a:effectLst/>
                        <a:latin typeface="Calibri" pitchFamily="34" charset="0"/>
                        <a:ea typeface="MS PGothic" pitchFamily="34" charset="-128"/>
                      </a:endParaRP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Ores: 0.001–2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TiO</a:t>
                      </a:r>
                      <a:r>
                        <a:rPr kumimoji="0" lang="en-ZA" altLang="en-US" sz="2400" b="0" i="0" u="none" strike="noStrike" cap="none" normalizeH="0" baseline="-25000">
                          <a:ln>
                            <a:noFill/>
                          </a:ln>
                          <a:solidFill>
                            <a:schemeClr val="tx2"/>
                          </a:solidFill>
                          <a:effectLst/>
                          <a:latin typeface="Calibri" pitchFamily="34" charset="0"/>
                          <a:ea typeface="MS PGothic" pitchFamily="34" charset="-128"/>
                        </a:rPr>
                        <a:t>2</a:t>
                      </a:r>
                      <a:r>
                        <a:rPr kumimoji="0" lang="en-ZA" altLang="en-US" sz="2400" b="0" i="0" u="none" strike="noStrike" cap="none" normalizeH="0" baseline="0">
                          <a:ln>
                            <a:noFill/>
                          </a:ln>
                          <a:solidFill>
                            <a:schemeClr val="tx2"/>
                          </a:solidFill>
                          <a:effectLst/>
                          <a:latin typeface="Calibri" pitchFamily="34" charset="0"/>
                          <a:ea typeface="MS PGothic" pitchFamily="34" charset="-128"/>
                        </a:rPr>
                        <a:t> product, TiCl</a:t>
                      </a:r>
                      <a:r>
                        <a:rPr kumimoji="0" lang="en-ZA" altLang="en-US" sz="2400" b="0" i="0" u="none" strike="noStrike" cap="none" normalizeH="0" baseline="-25000">
                          <a:ln>
                            <a:noFill/>
                          </a:ln>
                          <a:solidFill>
                            <a:schemeClr val="tx2"/>
                          </a:solidFill>
                          <a:effectLst/>
                          <a:latin typeface="Calibri" pitchFamily="34" charset="0"/>
                          <a:ea typeface="MS PGothic" pitchFamily="34" charset="-128"/>
                        </a:rPr>
                        <a:t>4</a:t>
                      </a:r>
                      <a:r>
                        <a:rPr kumimoji="0" lang="en-ZA" altLang="en-US" sz="2400" b="0" i="0" u="none" strike="noStrike" cap="none" normalizeH="0" baseline="0">
                          <a:ln>
                            <a:noFill/>
                          </a:ln>
                          <a:solidFill>
                            <a:schemeClr val="tx2"/>
                          </a:solidFill>
                          <a:effectLst/>
                          <a:latin typeface="Calibri" pitchFamily="34" charset="0"/>
                          <a:ea typeface="MS PGothic" pitchFamily="34" charset="-128"/>
                        </a:rPr>
                        <a:t> intermediate product: &lt;0.1 Bq/g</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By-products: &lt;0.01–1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Scale: &lt;1–1600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228</a:t>
                      </a:r>
                      <a:r>
                        <a:rPr kumimoji="0" lang="en-ZA" altLang="en-US" sz="2400" b="0" i="0" u="none" strike="noStrike" cap="none" normalizeH="0" baseline="0">
                          <a:ln>
                            <a:noFill/>
                          </a:ln>
                          <a:solidFill>
                            <a:schemeClr val="tx2"/>
                          </a:solidFill>
                          <a:effectLst/>
                          <a:latin typeface="Calibri" pitchFamily="34" charset="0"/>
                          <a:ea typeface="MS PGothic" pitchFamily="34" charset="-128"/>
                        </a:rPr>
                        <a:t>Ra</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Filter cloths: 2–1000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228</a:t>
                      </a:r>
                      <a:r>
                        <a:rPr kumimoji="0" lang="en-ZA" altLang="en-US" sz="2400" b="0" i="0" u="none" strike="noStrike" cap="none" normalizeH="0" baseline="0">
                          <a:ln>
                            <a:noFill/>
                          </a:ln>
                          <a:solidFill>
                            <a:schemeClr val="tx2"/>
                          </a:solidFill>
                          <a:effectLst/>
                          <a:latin typeface="Calibri" pitchFamily="34" charset="0"/>
                          <a:ea typeface="MS PGothic" pitchFamily="34" charset="-128"/>
                        </a:rPr>
                        <a:t>Ra</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Other residues: 0.02–24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312962">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Annual effective doses received by workers:</a:t>
                      </a: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400" b="0" i="0" u="none" strike="noStrike" cap="none" normalizeH="0" baseline="0" dirty="0">
                          <a:ln>
                            <a:noFill/>
                          </a:ln>
                          <a:solidFill>
                            <a:schemeClr val="tx2"/>
                          </a:solidFill>
                          <a:effectLst/>
                          <a:latin typeface="Calibri" pitchFamily="34" charset="0"/>
                          <a:ea typeface="MS PGothic" pitchFamily="34" charset="-128"/>
                        </a:rPr>
                        <a:t>&lt;0.01–1 mSv</a:t>
                      </a: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1004604">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3399"/>
                          </a:solidFill>
                          <a:effectLst/>
                          <a:latin typeface="Calibri" pitchFamily="34" charset="0"/>
                          <a:ea typeface="MS PGothic" pitchFamily="34" charset="-128"/>
                        </a:rPr>
                        <a:t>Exposures</a:t>
                      </a: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3399"/>
                          </a:solidFill>
                          <a:effectLst/>
                          <a:latin typeface="Calibri" pitchFamily="34" charset="0"/>
                          <a:ea typeface="MS PGothic" pitchFamily="34" charset="-128"/>
                        </a:rPr>
                        <a:t>Potential for significant exposure of workers to gamma and dust.</a:t>
                      </a: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683689">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ZA" altLang="en-US" sz="2400" b="0" i="0" u="none" strike="noStrike" cap="none" normalizeH="0" baseline="0">
                        <a:ln>
                          <a:noFill/>
                        </a:ln>
                        <a:solidFill>
                          <a:srgbClr val="003399"/>
                        </a:solidFill>
                        <a:effectLst/>
                        <a:latin typeface="Calibri" pitchFamily="34" charset="0"/>
                        <a:ea typeface="MS PGothic" pitchFamily="34" charset="-128"/>
                      </a:endParaRP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ZA" altLang="en-US" sz="2400" b="0" i="0" u="none" strike="noStrike" cap="none" normalizeH="0" baseline="0" dirty="0">
                        <a:ln>
                          <a:noFill/>
                        </a:ln>
                        <a:solidFill>
                          <a:srgbClr val="003399"/>
                        </a:solidFill>
                        <a:effectLst/>
                        <a:latin typeface="Calibri" pitchFamily="34" charset="0"/>
                        <a:ea typeface="MS PGothic" pitchFamily="34" charset="-128"/>
                      </a:endParaRPr>
                    </a:p>
                  </a:txBody>
                  <a:tcPr marL="91462" marR="91462"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5400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4333C8-8745-401B-B4C1-1CA65BB5F45A}"/>
              </a:ext>
            </a:extLst>
          </p:cNvPr>
          <p:cNvSpPr/>
          <p:nvPr/>
        </p:nvSpPr>
        <p:spPr>
          <a:xfrm>
            <a:off x="0" y="292857"/>
            <a:ext cx="4202884"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latin typeface="Calibri" panose="020F0502020204030204" pitchFamily="34" charset="0"/>
                <a:cs typeface="Calibri" panose="020F0502020204030204" pitchFamily="34" charset="0"/>
              </a:rPr>
              <a:t>9. The phosphate industry</a:t>
            </a:r>
            <a:endParaRPr lang="en-GB" sz="26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D29CE78-AD54-463F-AEE9-9784FBCAA115}"/>
              </a:ext>
            </a:extLst>
          </p:cNvPr>
          <p:cNvSpPr/>
          <p:nvPr/>
        </p:nvSpPr>
        <p:spPr>
          <a:xfrm>
            <a:off x="518982" y="896573"/>
            <a:ext cx="3877985" cy="461665"/>
          </a:xfrm>
          <a:prstGeom prst="rect">
            <a:avLst/>
          </a:prstGeom>
        </p:spPr>
        <p:txBody>
          <a:bodyPr wrap="none">
            <a:spAutoFit/>
          </a:bodyPr>
          <a:lstStyle/>
          <a:p>
            <a:r>
              <a:rPr lang="en-ZA" altLang="en-US" dirty="0">
                <a:solidFill>
                  <a:srgbClr val="FF1005"/>
                </a:solidFill>
                <a:latin typeface="Calibri" pitchFamily="34" charset="0"/>
              </a:rPr>
              <a:t>(IAEA Safety Report Series No.78)</a:t>
            </a:r>
            <a:r>
              <a:rPr lang="en-ZA" altLang="en-US" sz="2400" dirty="0">
                <a:latin typeface="Calibri" pitchFamily="34" charset="0"/>
              </a:rPr>
              <a:t>	</a:t>
            </a:r>
            <a:endParaRPr lang="en-GB" dirty="0"/>
          </a:p>
        </p:txBody>
      </p:sp>
      <p:graphicFrame>
        <p:nvGraphicFramePr>
          <p:cNvPr id="4" name="Content Placeholder 1">
            <a:extLst>
              <a:ext uri="{FF2B5EF4-FFF2-40B4-BE49-F238E27FC236}">
                <a16:creationId xmlns:a16="http://schemas.microsoft.com/office/drawing/2014/main" id="{8DDF5ADA-F13C-451A-A1F0-C2ABF9DEE96C}"/>
              </a:ext>
            </a:extLst>
          </p:cNvPr>
          <p:cNvGraphicFramePr>
            <a:graphicFrameLocks noGrp="1"/>
          </p:cNvGraphicFramePr>
          <p:nvPr>
            <p:extLst>
              <p:ext uri="{D42A27DB-BD31-4B8C-83A1-F6EECF244321}">
                <p14:modId xmlns:p14="http://schemas.microsoft.com/office/powerpoint/2010/main" val="952732656"/>
              </p:ext>
            </p:extLst>
          </p:nvPr>
        </p:nvGraphicFramePr>
        <p:xfrm>
          <a:off x="104295" y="1358238"/>
          <a:ext cx="8935410" cy="5382488"/>
        </p:xfrm>
        <a:graphic>
          <a:graphicData uri="http://schemas.openxmlformats.org/drawingml/2006/table">
            <a:tbl>
              <a:tblPr/>
              <a:tblGrid>
                <a:gridCol w="2159786">
                  <a:extLst>
                    <a:ext uri="{9D8B030D-6E8A-4147-A177-3AD203B41FA5}">
                      <a16:colId xmlns:a16="http://schemas.microsoft.com/office/drawing/2014/main" val="20000"/>
                    </a:ext>
                  </a:extLst>
                </a:gridCol>
                <a:gridCol w="6775624">
                  <a:extLst>
                    <a:ext uri="{9D8B030D-6E8A-4147-A177-3AD203B41FA5}">
                      <a16:colId xmlns:a16="http://schemas.microsoft.com/office/drawing/2014/main" val="20001"/>
                    </a:ext>
                  </a:extLst>
                </a:gridCol>
              </a:tblGrid>
              <a:tr h="2699454">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90"/>
                        </a:solidFill>
                        <a:effectLst/>
                        <a:latin typeface="Calibri" pitchFamily="34" charset="0"/>
                        <a:ea typeface="MS PGothic" pitchFamily="34" charset="-128"/>
                      </a:endParaRP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Ore: 0.1–3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238</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U</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Process residues:</a:t>
                      </a:r>
                    </a:p>
                    <a:p>
                      <a:pPr marL="457200" marR="0" lvl="1"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Mine tailings: 0.01–2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238</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U</a:t>
                      </a:r>
                    </a:p>
                    <a:p>
                      <a:pPr marL="457200" marR="0" lvl="1"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Scale: 0.03–4000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226</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Ra</a:t>
                      </a:r>
                    </a:p>
                    <a:p>
                      <a:pPr marL="457200" marR="0" lvl="1"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Sediment, sludge: 1.3–4.3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226</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Ra</a:t>
                      </a:r>
                    </a:p>
                    <a:p>
                      <a:pPr marL="457200" marR="0" lvl="1"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Sludge from dicalcium phosphate production: 8–13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210</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Po</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Fertilizer and animal feed products: 0.04–3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238</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U</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Phosphogypsum</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 by-product: 0.01–3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226</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Ra</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Slag from thermal phosphorus production: 1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238</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U</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Furnace dust from thermal phosphorus production: 1000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Bq</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/g </a:t>
                      </a:r>
                      <a:r>
                        <a:rPr kumimoji="0" lang="en-ZA" altLang="en-US" sz="2000" b="0" i="0" u="none" strike="noStrike" cap="none" normalizeH="0" baseline="30000" dirty="0">
                          <a:ln>
                            <a:noFill/>
                          </a:ln>
                          <a:solidFill>
                            <a:srgbClr val="003399"/>
                          </a:solidFill>
                          <a:effectLst/>
                          <a:latin typeface="Calibri" pitchFamily="34" charset="0"/>
                          <a:ea typeface="MS PGothic" pitchFamily="34" charset="-128"/>
                        </a:rPr>
                        <a:t>210</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Pb</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40128">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a:ln>
                            <a:noFill/>
                          </a:ln>
                          <a:solidFill>
                            <a:schemeClr val="tx2"/>
                          </a:solidFill>
                          <a:effectLst/>
                          <a:latin typeface="Calibri" pitchFamily="34" charset="0"/>
                          <a:ea typeface="MS PGothic" pitchFamily="34" charset="-128"/>
                        </a:rPr>
                        <a:t>Annual effective doses received by workers:</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0.1–0.7 mSv</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543364">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Exposures</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Potential for moderate exposure of workers to gamma and dust.</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r h="75766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chemeClr val="tx1"/>
                          </a:solidFill>
                          <a:effectLst/>
                          <a:latin typeface="Calibri" pitchFamily="34" charset="0"/>
                          <a:ea typeface="MS PGothic" pitchFamily="34" charset="-128"/>
                        </a:rPr>
                        <a:t>Environmental</a:t>
                      </a: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0000"/>
                          </a:solidFill>
                          <a:effectLst/>
                          <a:latin typeface="Calibri" pitchFamily="34" charset="0"/>
                          <a:ea typeface="MS PGothic" pitchFamily="34" charset="-128"/>
                        </a:rPr>
                        <a:t>Bulk storage of </a:t>
                      </a:r>
                      <a:r>
                        <a:rPr kumimoji="0" lang="en-ZA" altLang="en-US" sz="2000" b="0" i="0" u="none" strike="noStrike" cap="none" normalizeH="0" baseline="0" dirty="0" err="1">
                          <a:ln>
                            <a:noFill/>
                          </a:ln>
                          <a:solidFill>
                            <a:srgbClr val="000000"/>
                          </a:solidFill>
                          <a:effectLst/>
                          <a:latin typeface="Calibri" pitchFamily="34" charset="0"/>
                          <a:ea typeface="MS PGothic" pitchFamily="34" charset="-128"/>
                        </a:rPr>
                        <a:t>phosphogypsum</a:t>
                      </a:r>
                      <a:r>
                        <a:rPr kumimoji="0" lang="en-ZA" altLang="en-US" sz="2000" b="0" i="0" u="none" strike="noStrike" cap="none" normalizeH="0" baseline="0" dirty="0">
                          <a:ln>
                            <a:noFill/>
                          </a:ln>
                          <a:solidFill>
                            <a:srgbClr val="000000"/>
                          </a:solidFill>
                          <a:effectLst/>
                          <a:latin typeface="Calibri" pitchFamily="34" charset="0"/>
                          <a:ea typeface="MS PGothic" pitchFamily="34" charset="-128"/>
                        </a:rPr>
                        <a:t> in stacks has the potential for significant environmental impacts, mostly non-radiological.</a:t>
                      </a:r>
                    </a:p>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rgbClr val="000000"/>
                          </a:solidFill>
                          <a:effectLst/>
                          <a:latin typeface="Calibri" pitchFamily="34" charset="0"/>
                          <a:ea typeface="MS PGothic" pitchFamily="34" charset="-128"/>
                        </a:rPr>
                        <a:t>Decay storage of precipitator dust has to be controlled.</a:t>
                      </a:r>
                      <a:endParaRPr kumimoji="0" lang="en-US" altLang="en-US" sz="2000" b="0" i="0" u="none" strike="noStrike" cap="none" normalizeH="0" baseline="0" dirty="0">
                        <a:ln>
                          <a:noFill/>
                        </a:ln>
                        <a:solidFill>
                          <a:srgbClr val="000000"/>
                        </a:solidFill>
                        <a:effectLst/>
                        <a:latin typeface="Calibri" pitchFamily="34" charset="0"/>
                        <a:ea typeface="MS PGothic" pitchFamily="34" charset="-128"/>
                      </a:endParaRPr>
                    </a:p>
                  </a:txBody>
                  <a:tcPr marL="91462" marR="91462"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759129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866ED5-DFC3-4C20-BD99-26A74A3B3555}"/>
              </a:ext>
            </a:extLst>
          </p:cNvPr>
          <p:cNvSpPr/>
          <p:nvPr/>
        </p:nvSpPr>
        <p:spPr>
          <a:xfrm>
            <a:off x="0" y="292857"/>
            <a:ext cx="5025006"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10. Production of tin, copper, </a:t>
            </a:r>
            <a:r>
              <a:rPr lang="en-US" sz="2600" dirty="0" err="1">
                <a:latin typeface="Calibri" panose="020F0502020204030204" pitchFamily="34" charset="0"/>
                <a:cs typeface="Calibri" panose="020F0502020204030204" pitchFamily="34" charset="0"/>
              </a:rPr>
              <a:t>aluminium</a:t>
            </a:r>
            <a:r>
              <a:rPr lang="en-US" sz="2600" dirty="0">
                <a:latin typeface="Calibri" panose="020F0502020204030204" pitchFamily="34" charset="0"/>
                <a:cs typeface="Calibri" panose="020F0502020204030204" pitchFamily="34" charset="0"/>
              </a:rPr>
              <a:t>, zinc, lead, iron and steel</a:t>
            </a:r>
            <a:endParaRPr lang="en-GB" sz="2600" dirty="0">
              <a:latin typeface="Calibri" panose="020F0502020204030204" pitchFamily="34" charset="0"/>
              <a:cs typeface="Calibri" panose="020F0502020204030204" pitchFamily="34" charset="0"/>
            </a:endParaRPr>
          </a:p>
        </p:txBody>
      </p:sp>
      <p:graphicFrame>
        <p:nvGraphicFramePr>
          <p:cNvPr id="3" name="Content Placeholder 1">
            <a:extLst>
              <a:ext uri="{FF2B5EF4-FFF2-40B4-BE49-F238E27FC236}">
                <a16:creationId xmlns:a16="http://schemas.microsoft.com/office/drawing/2014/main" id="{D7A2B284-8766-4596-AEDC-38C99FDDA6D6}"/>
              </a:ext>
            </a:extLst>
          </p:cNvPr>
          <p:cNvGraphicFramePr>
            <a:graphicFrameLocks/>
          </p:cNvGraphicFramePr>
          <p:nvPr>
            <p:extLst>
              <p:ext uri="{D42A27DB-BD31-4B8C-83A1-F6EECF244321}">
                <p14:modId xmlns:p14="http://schemas.microsoft.com/office/powerpoint/2010/main" val="716948575"/>
              </p:ext>
            </p:extLst>
          </p:nvPr>
        </p:nvGraphicFramePr>
        <p:xfrm>
          <a:off x="107950" y="1479725"/>
          <a:ext cx="8928100" cy="4984750"/>
        </p:xfrm>
        <a:graphic>
          <a:graphicData uri="http://schemas.openxmlformats.org/drawingml/2006/table">
            <a:tbl>
              <a:tblPr/>
              <a:tblGrid>
                <a:gridCol w="2139950">
                  <a:extLst>
                    <a:ext uri="{9D8B030D-6E8A-4147-A177-3AD203B41FA5}">
                      <a16:colId xmlns:a16="http://schemas.microsoft.com/office/drawing/2014/main" val="20000"/>
                    </a:ext>
                  </a:extLst>
                </a:gridCol>
                <a:gridCol w="6788150">
                  <a:extLst>
                    <a:ext uri="{9D8B030D-6E8A-4147-A177-3AD203B41FA5}">
                      <a16:colId xmlns:a16="http://schemas.microsoft.com/office/drawing/2014/main" val="20001"/>
                    </a:ext>
                  </a:extLst>
                </a:gridCol>
              </a:tblGrid>
              <a:tr h="3749674">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rgbClr val="000090"/>
                        </a:solidFill>
                        <a:effectLst/>
                        <a:latin typeface="Calibri" pitchFamily="34" charset="0"/>
                        <a:ea typeface="MS PGothic" pitchFamily="34" charset="-128"/>
                      </a:endParaRP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Feedstocks:</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Usually close to background levels</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Bauxite 0.035–1.4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Furnace dust (smelting and refining): Up to 200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210</a:t>
                      </a:r>
                      <a:r>
                        <a:rPr kumimoji="0" lang="en-ZA" altLang="en-US" sz="2400" b="0" i="0" u="none" strike="noStrike" cap="none" normalizeH="0" baseline="0">
                          <a:ln>
                            <a:noFill/>
                          </a:ln>
                          <a:solidFill>
                            <a:schemeClr val="tx2"/>
                          </a:solidFill>
                          <a:effectLst/>
                          <a:latin typeface="Calibri" pitchFamily="34" charset="0"/>
                          <a:ea typeface="MS PGothic" pitchFamily="34" charset="-128"/>
                        </a:rPr>
                        <a:t>Pb,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210</a:t>
                      </a:r>
                      <a:r>
                        <a:rPr kumimoji="0" lang="en-ZA" altLang="en-US" sz="2400" b="0" i="0" u="none" strike="noStrike" cap="none" normalizeH="0" baseline="0">
                          <a:ln>
                            <a:noFill/>
                          </a:ln>
                          <a:solidFill>
                            <a:schemeClr val="tx2"/>
                          </a:solidFill>
                          <a:effectLst/>
                          <a:latin typeface="Calibri" pitchFamily="34" charset="0"/>
                          <a:ea typeface="MS PGothic" pitchFamily="34" charset="-128"/>
                        </a:rPr>
                        <a:t>Po</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Tin slag: 0.07–15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Copper slag: 0.4–2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226</a:t>
                      </a:r>
                      <a:r>
                        <a:rPr kumimoji="0" lang="en-ZA" altLang="en-US" sz="2400" b="0" i="0" u="none" strike="noStrike" cap="none" normalizeH="0" baseline="0">
                          <a:ln>
                            <a:noFill/>
                          </a:ln>
                          <a:solidFill>
                            <a:schemeClr val="tx2"/>
                          </a:solidFill>
                          <a:effectLst/>
                          <a:latin typeface="Calibri" pitchFamily="34" charset="0"/>
                          <a:ea typeface="MS PGothic" pitchFamily="34" charset="-128"/>
                        </a:rPr>
                        <a:t>Ra</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Sludge from iron smelting: 12–100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210</a:t>
                      </a:r>
                      <a:r>
                        <a:rPr kumimoji="0" lang="en-ZA" altLang="en-US" sz="2400" b="0" i="0" u="none" strike="noStrike" cap="none" normalizeH="0" baseline="0">
                          <a:ln>
                            <a:noFill/>
                          </a:ln>
                          <a:solidFill>
                            <a:schemeClr val="tx2"/>
                          </a:solidFill>
                          <a:effectLst/>
                          <a:latin typeface="Calibri" pitchFamily="34" charset="0"/>
                          <a:ea typeface="MS PGothic" pitchFamily="34" charset="-128"/>
                        </a:rPr>
                        <a:t>Pb</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chemeClr val="tx2"/>
                          </a:solidFill>
                          <a:effectLst/>
                          <a:latin typeface="Calibri" pitchFamily="34" charset="0"/>
                          <a:ea typeface="MS PGothic" pitchFamily="34" charset="-128"/>
                        </a:rPr>
                        <a:t>Red mud (from aluminium production): 0.1–3 Bq/g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238</a:t>
                      </a:r>
                      <a:r>
                        <a:rPr kumimoji="0" lang="en-ZA" altLang="en-US" sz="2400" b="0" i="0" u="none" strike="noStrike" cap="none" normalizeH="0" baseline="0">
                          <a:ln>
                            <a:noFill/>
                          </a:ln>
                          <a:solidFill>
                            <a:schemeClr val="tx2"/>
                          </a:solidFill>
                          <a:effectLst/>
                          <a:latin typeface="Calibri" pitchFamily="34" charset="0"/>
                          <a:ea typeface="MS PGothic" pitchFamily="34" charset="-128"/>
                        </a:rPr>
                        <a:t>U, </a:t>
                      </a:r>
                      <a:r>
                        <a:rPr kumimoji="0" lang="en-ZA" altLang="en-US" sz="2400" b="0" i="0" u="none" strike="noStrike" cap="none" normalizeH="0" baseline="30000">
                          <a:ln>
                            <a:noFill/>
                          </a:ln>
                          <a:solidFill>
                            <a:schemeClr val="tx2"/>
                          </a:solidFill>
                          <a:effectLst/>
                          <a:latin typeface="Calibri" pitchFamily="34" charset="0"/>
                          <a:ea typeface="MS PGothic" pitchFamily="34" charset="-128"/>
                        </a:rPr>
                        <a:t>232</a:t>
                      </a:r>
                      <a:r>
                        <a:rPr kumimoji="0" lang="en-ZA" altLang="en-US" sz="2400" b="0" i="0" u="none" strike="noStrike" cap="none" normalizeH="0" baseline="0">
                          <a:ln>
                            <a:noFill/>
                          </a:ln>
                          <a:solidFill>
                            <a:schemeClr val="tx2"/>
                          </a:solidFill>
                          <a:effectLst/>
                          <a:latin typeface="Calibri" pitchFamily="34" charset="0"/>
                          <a:ea typeface="MS PGothic" pitchFamily="34" charset="-128"/>
                        </a:rPr>
                        <a:t>Th</a:t>
                      </a: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911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Exposures</a:t>
                      </a: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Potential for moderate exposure of workers to dust.</a:t>
                      </a: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715963">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Environmental</a:t>
                      </a: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ZA" altLang="en-US" sz="2000" b="0" i="0" u="none" strike="noStrike" cap="none" normalizeH="0" baseline="0" dirty="0">
                          <a:ln>
                            <a:noFill/>
                          </a:ln>
                          <a:solidFill>
                            <a:schemeClr val="tx2"/>
                          </a:solidFill>
                          <a:effectLst/>
                          <a:latin typeface="Calibri" pitchFamily="34" charset="0"/>
                          <a:ea typeface="MS PGothic" pitchFamily="34" charset="-128"/>
                        </a:rPr>
                        <a:t>Use of tin slag may need to be restricted.</a:t>
                      </a:r>
                      <a:endParaRPr kumimoji="0" lang="en-US" altLang="en-US" sz="2000" b="0" i="0" u="none" strike="noStrike" cap="none" normalizeH="0" baseline="0" dirty="0">
                        <a:ln>
                          <a:noFill/>
                        </a:ln>
                        <a:solidFill>
                          <a:schemeClr val="tx2"/>
                        </a:solidFill>
                        <a:effectLst/>
                        <a:latin typeface="Calibri" pitchFamily="34" charset="0"/>
                        <a:ea typeface="MS PGothic" pitchFamily="34" charset="-128"/>
                      </a:endParaRPr>
                    </a:p>
                  </a:txBody>
                  <a:tcPr marL="91444" marR="91444" marT="45706" marB="4570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40385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7EF379-5F5F-4B4C-8C00-3F418FAE7701}"/>
              </a:ext>
            </a:extLst>
          </p:cNvPr>
          <p:cNvSpPr/>
          <p:nvPr/>
        </p:nvSpPr>
        <p:spPr>
          <a:xfrm>
            <a:off x="0" y="292857"/>
            <a:ext cx="4202884"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11. Combustion of coal</a:t>
            </a:r>
            <a:endParaRPr lang="en-GB" sz="2600" dirty="0">
              <a:latin typeface="Calibri" panose="020F0502020204030204" pitchFamily="34" charset="0"/>
              <a:cs typeface="Calibri" panose="020F0502020204030204" pitchFamily="34" charset="0"/>
            </a:endParaRPr>
          </a:p>
        </p:txBody>
      </p:sp>
      <p:graphicFrame>
        <p:nvGraphicFramePr>
          <p:cNvPr id="3" name="Content Placeholder 1">
            <a:extLst>
              <a:ext uri="{FF2B5EF4-FFF2-40B4-BE49-F238E27FC236}">
                <a16:creationId xmlns:a16="http://schemas.microsoft.com/office/drawing/2014/main" id="{E3560049-AF87-4CE7-A421-A6FD87506669}"/>
              </a:ext>
            </a:extLst>
          </p:cNvPr>
          <p:cNvGraphicFramePr>
            <a:graphicFrameLocks/>
          </p:cNvGraphicFramePr>
          <p:nvPr>
            <p:extLst>
              <p:ext uri="{D42A27DB-BD31-4B8C-83A1-F6EECF244321}">
                <p14:modId xmlns:p14="http://schemas.microsoft.com/office/powerpoint/2010/main" val="1457371748"/>
              </p:ext>
            </p:extLst>
          </p:nvPr>
        </p:nvGraphicFramePr>
        <p:xfrm>
          <a:off x="215106" y="1458155"/>
          <a:ext cx="8713787" cy="5106988"/>
        </p:xfrm>
        <a:graphic>
          <a:graphicData uri="http://schemas.openxmlformats.org/drawingml/2006/table">
            <a:tbl>
              <a:tblPr/>
              <a:tblGrid>
                <a:gridCol w="1944687">
                  <a:extLst>
                    <a:ext uri="{9D8B030D-6E8A-4147-A177-3AD203B41FA5}">
                      <a16:colId xmlns:a16="http://schemas.microsoft.com/office/drawing/2014/main" val="20000"/>
                    </a:ext>
                  </a:extLst>
                </a:gridCol>
                <a:gridCol w="6769100">
                  <a:extLst>
                    <a:ext uri="{9D8B030D-6E8A-4147-A177-3AD203B41FA5}">
                      <a16:colId xmlns:a16="http://schemas.microsoft.com/office/drawing/2014/main" val="20001"/>
                    </a:ext>
                  </a:extLst>
                </a:gridCol>
              </a:tblGrid>
              <a:tr h="243840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200" b="0" i="0" u="none" strike="noStrike" cap="none" normalizeH="0" baseline="0" dirty="0">
                        <a:ln>
                          <a:noFill/>
                        </a:ln>
                        <a:solidFill>
                          <a:srgbClr val="000090"/>
                        </a:solidFill>
                        <a:effectLst/>
                        <a:latin typeface="Calibri" pitchFamily="34" charset="0"/>
                        <a:ea typeface="MS PGothic" pitchFamily="34" charset="-128"/>
                      </a:endParaRP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Coal: Typically at background levels, but sometimes higher</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Ash: Typically 0.2 Bq/g, but sometimes higher</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Fly ash contains the volatile radionuclides </a:t>
                      </a:r>
                      <a:r>
                        <a:rPr kumimoji="0" lang="en-ZA" altLang="en-US" sz="2200" b="0" i="0" u="none" strike="noStrike" cap="none" normalizeH="0" baseline="30000">
                          <a:ln>
                            <a:noFill/>
                          </a:ln>
                          <a:solidFill>
                            <a:srgbClr val="003399"/>
                          </a:solidFill>
                          <a:effectLst/>
                          <a:latin typeface="Calibri" pitchFamily="34" charset="0"/>
                          <a:ea typeface="MS PGothic" pitchFamily="34" charset="-128"/>
                        </a:rPr>
                        <a:t>210</a:t>
                      </a:r>
                      <a:r>
                        <a:rPr kumimoji="0" lang="en-ZA" altLang="en-US" sz="2200" b="0" i="0" u="none" strike="noStrike" cap="none" normalizeH="0" baseline="0">
                          <a:ln>
                            <a:noFill/>
                          </a:ln>
                          <a:solidFill>
                            <a:srgbClr val="003399"/>
                          </a:solidFill>
                          <a:effectLst/>
                          <a:latin typeface="Calibri" pitchFamily="34" charset="0"/>
                          <a:ea typeface="MS PGothic" pitchFamily="34" charset="-128"/>
                        </a:rPr>
                        <a:t>Pb, </a:t>
                      </a:r>
                      <a:r>
                        <a:rPr kumimoji="0" lang="en-ZA" altLang="en-US" sz="2200" b="0" i="0" u="none" strike="noStrike" cap="none" normalizeH="0" baseline="30000">
                          <a:ln>
                            <a:noFill/>
                          </a:ln>
                          <a:solidFill>
                            <a:srgbClr val="003399"/>
                          </a:solidFill>
                          <a:effectLst/>
                          <a:latin typeface="Calibri" pitchFamily="34" charset="0"/>
                          <a:ea typeface="MS PGothic" pitchFamily="34" charset="-128"/>
                        </a:rPr>
                        <a:t>210</a:t>
                      </a:r>
                      <a:r>
                        <a:rPr kumimoji="0" lang="en-ZA" altLang="en-US" sz="2200" b="0" i="0" u="none" strike="noStrike" cap="none" normalizeH="0" baseline="0">
                          <a:ln>
                            <a:noFill/>
                          </a:ln>
                          <a:solidFill>
                            <a:srgbClr val="003399"/>
                          </a:solidFill>
                          <a:effectLst/>
                          <a:latin typeface="Calibri" pitchFamily="34" charset="0"/>
                          <a:ea typeface="MS PGothic" pitchFamily="34" charset="-128"/>
                        </a:rPr>
                        <a:t>Po</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Flue gas desulphurization residues (sludges, gypsum): Lower than ash</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Scales inside burner kettles: Can exceed 100 Bq/g </a:t>
                      </a:r>
                      <a:r>
                        <a:rPr kumimoji="0" lang="en-ZA" altLang="en-US" sz="2200" b="0" i="0" u="none" strike="noStrike" cap="none" normalizeH="0" baseline="30000">
                          <a:ln>
                            <a:noFill/>
                          </a:ln>
                          <a:solidFill>
                            <a:srgbClr val="003399"/>
                          </a:solidFill>
                          <a:effectLst/>
                          <a:latin typeface="Calibri" pitchFamily="34" charset="0"/>
                          <a:ea typeface="MS PGothic" pitchFamily="34" charset="-128"/>
                        </a:rPr>
                        <a:t>210</a:t>
                      </a:r>
                      <a:r>
                        <a:rPr kumimoji="0" lang="en-ZA" altLang="en-US" sz="2200" b="0" i="0" u="none" strike="noStrike" cap="none" normalizeH="0" baseline="0">
                          <a:ln>
                            <a:noFill/>
                          </a:ln>
                          <a:solidFill>
                            <a:srgbClr val="003399"/>
                          </a:solidFill>
                          <a:effectLst/>
                          <a:latin typeface="Calibri" pitchFamily="34" charset="0"/>
                          <a:ea typeface="MS PGothic" pitchFamily="34" charset="-128"/>
                        </a:rPr>
                        <a:t>Pb</a:t>
                      </a: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6515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Exposures</a:t>
                      </a: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Limited potential for  worker exposure, doses &lt; 1 mSv/a </a:t>
                      </a: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2103438">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a:ln>
                            <a:noFill/>
                          </a:ln>
                          <a:solidFill>
                            <a:srgbClr val="003399"/>
                          </a:solidFill>
                          <a:effectLst/>
                          <a:latin typeface="Calibri" pitchFamily="34" charset="0"/>
                          <a:ea typeface="MS PGothic" pitchFamily="34" charset="-128"/>
                        </a:rPr>
                        <a:t>Environmental</a:t>
                      </a: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dirty="0">
                          <a:ln>
                            <a:noFill/>
                          </a:ln>
                          <a:solidFill>
                            <a:srgbClr val="003399"/>
                          </a:solidFill>
                          <a:effectLst/>
                          <a:latin typeface="Calibri" pitchFamily="34" charset="0"/>
                          <a:ea typeface="MS PGothic" pitchFamily="34" charset="-128"/>
                        </a:rPr>
                        <a:t>Bulk storage/disposal of residues have potential environmental impacts, mostly non-radiological — engineered containments required</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ZA" altLang="en-US" sz="2200" b="0" i="0" u="none" strike="noStrike" cap="none" normalizeH="0" baseline="0" dirty="0">
                          <a:ln>
                            <a:noFill/>
                          </a:ln>
                          <a:solidFill>
                            <a:srgbClr val="003399"/>
                          </a:solidFill>
                          <a:effectLst/>
                          <a:latin typeface="Calibri" pitchFamily="34" charset="0"/>
                          <a:ea typeface="MS PGothic" pitchFamily="34" charset="-128"/>
                        </a:rPr>
                        <a:t>The use of fly ash and gypsum as by-products for construction materials does not usually need to be restricted</a:t>
                      </a:r>
                      <a:endParaRPr kumimoji="0" lang="en-US" altLang="en-US" sz="2200" b="0" i="0" u="none" strike="noStrike" cap="none" normalizeH="0" baseline="0" dirty="0">
                        <a:ln>
                          <a:noFill/>
                        </a:ln>
                        <a:solidFill>
                          <a:srgbClr val="003399"/>
                        </a:solidFill>
                        <a:effectLst/>
                        <a:latin typeface="Calibri" pitchFamily="34" charset="0"/>
                        <a:ea typeface="MS PGothic" pitchFamily="34" charset="-128"/>
                      </a:endParaRPr>
                    </a:p>
                  </a:txBody>
                  <a:tcPr marL="91462" marR="91462" marT="45693" marB="4569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518485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6456A1-9ECB-47FB-A4B9-EC70CBA1CBAD}"/>
              </a:ext>
            </a:extLst>
          </p:cNvPr>
          <p:cNvSpPr/>
          <p:nvPr/>
        </p:nvSpPr>
        <p:spPr>
          <a:xfrm>
            <a:off x="0" y="292857"/>
            <a:ext cx="4202884" cy="708468"/>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12. Water treatment</a:t>
            </a:r>
            <a:endParaRPr lang="en-GB" sz="2600" dirty="0">
              <a:latin typeface="Calibri" panose="020F0502020204030204" pitchFamily="34" charset="0"/>
              <a:cs typeface="Calibri" panose="020F0502020204030204" pitchFamily="34" charset="0"/>
            </a:endParaRPr>
          </a:p>
        </p:txBody>
      </p:sp>
      <p:graphicFrame>
        <p:nvGraphicFramePr>
          <p:cNvPr id="3" name="Content Placeholder 1">
            <a:extLst>
              <a:ext uri="{FF2B5EF4-FFF2-40B4-BE49-F238E27FC236}">
                <a16:creationId xmlns:a16="http://schemas.microsoft.com/office/drawing/2014/main" id="{E730D89A-7514-4DAB-99A3-C85761D628D9}"/>
              </a:ext>
            </a:extLst>
          </p:cNvPr>
          <p:cNvGraphicFramePr>
            <a:graphicFrameLocks/>
          </p:cNvGraphicFramePr>
          <p:nvPr>
            <p:extLst>
              <p:ext uri="{D42A27DB-BD31-4B8C-83A1-F6EECF244321}">
                <p14:modId xmlns:p14="http://schemas.microsoft.com/office/powerpoint/2010/main" val="1576883460"/>
              </p:ext>
            </p:extLst>
          </p:nvPr>
        </p:nvGraphicFramePr>
        <p:xfrm>
          <a:off x="215900" y="1691781"/>
          <a:ext cx="8712200" cy="4238625"/>
        </p:xfrm>
        <a:graphic>
          <a:graphicData uri="http://schemas.openxmlformats.org/drawingml/2006/table">
            <a:tbl>
              <a:tblPr/>
              <a:tblGrid>
                <a:gridCol w="2087562">
                  <a:extLst>
                    <a:ext uri="{9D8B030D-6E8A-4147-A177-3AD203B41FA5}">
                      <a16:colId xmlns:a16="http://schemas.microsoft.com/office/drawing/2014/main" val="20000"/>
                    </a:ext>
                  </a:extLst>
                </a:gridCol>
                <a:gridCol w="6624638">
                  <a:extLst>
                    <a:ext uri="{9D8B030D-6E8A-4147-A177-3AD203B41FA5}">
                      <a16:colId xmlns:a16="http://schemas.microsoft.com/office/drawing/2014/main" val="20001"/>
                    </a:ext>
                  </a:extLst>
                </a:gridCol>
              </a:tblGrid>
              <a:tr h="205740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90"/>
                          </a:solidFill>
                          <a:effectLst/>
                          <a:latin typeface="Calibri" pitchFamily="34" charset="0"/>
                          <a:ea typeface="MS PGothic" pitchFamily="34" charset="-128"/>
                        </a:rPr>
                        <a:t>Activity concentrations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90"/>
                        </a:solidFill>
                        <a:effectLst/>
                        <a:latin typeface="Calibri" pitchFamily="34" charset="0"/>
                        <a:ea typeface="MS PGothic" pitchFamily="34" charset="-128"/>
                      </a:endParaRP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3399"/>
                          </a:solidFill>
                          <a:effectLst/>
                          <a:latin typeface="Calibri" pitchFamily="34" charset="0"/>
                          <a:ea typeface="MS PGothic" pitchFamily="34" charset="-128"/>
                        </a:rPr>
                        <a:t>Radionuclides can accumulate in water treatment residues,  e.g. sludges, ion exchange resins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ZA" altLang="en-US" sz="2400" b="0" i="0" u="none" strike="noStrike" cap="none" normalizeH="0" baseline="0">
                        <a:ln>
                          <a:noFill/>
                        </a:ln>
                        <a:solidFill>
                          <a:srgbClr val="003399"/>
                        </a:solidFill>
                        <a:effectLst/>
                        <a:latin typeface="Calibri" pitchFamily="34"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400" b="0" i="0" u="none" strike="noStrike" cap="none" normalizeH="0" baseline="0">
                          <a:ln>
                            <a:noFill/>
                          </a:ln>
                          <a:solidFill>
                            <a:srgbClr val="003399"/>
                          </a:solidFill>
                          <a:effectLst/>
                          <a:latin typeface="Calibri" pitchFamily="34" charset="0"/>
                          <a:ea typeface="MS PGothic" pitchFamily="34" charset="-128"/>
                        </a:rPr>
                        <a:t>0.1–14 Bq/g </a:t>
                      </a:r>
                      <a:r>
                        <a:rPr kumimoji="0" lang="en-ZA" altLang="en-US" sz="2400" b="0" i="0" u="none" strike="noStrike" cap="none" normalizeH="0" baseline="30000">
                          <a:ln>
                            <a:noFill/>
                          </a:ln>
                          <a:solidFill>
                            <a:srgbClr val="003399"/>
                          </a:solidFill>
                          <a:effectLst/>
                          <a:latin typeface="Calibri" pitchFamily="34" charset="0"/>
                          <a:ea typeface="MS PGothic" pitchFamily="34" charset="-128"/>
                        </a:rPr>
                        <a:t>226</a:t>
                      </a:r>
                      <a:r>
                        <a:rPr kumimoji="0" lang="en-ZA" altLang="en-US" sz="2400" b="0" i="0" u="none" strike="noStrike" cap="none" normalizeH="0" baseline="0">
                          <a:ln>
                            <a:noFill/>
                          </a:ln>
                          <a:solidFill>
                            <a:srgbClr val="003399"/>
                          </a:solidFill>
                          <a:effectLst/>
                          <a:latin typeface="Calibri" pitchFamily="34" charset="0"/>
                          <a:ea typeface="MS PGothic" pitchFamily="34" charset="-128"/>
                        </a:rPr>
                        <a:t>Ra. Usually at the low end of this range, except when treating groundwater</a:t>
                      </a: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65150">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Exposures</a:t>
                      </a: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Limited potential for  worker exposure </a:t>
                      </a: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CFF"/>
                    </a:solidFill>
                  </a:tcPr>
                </a:tc>
                <a:extLst>
                  <a:ext uri="{0D108BD9-81ED-4DB2-BD59-A6C34878D82A}">
                    <a16:rowId xmlns:a16="http://schemas.microsoft.com/office/drawing/2014/main" val="10001"/>
                  </a:ext>
                </a:extLst>
              </a:tr>
              <a:tr h="1616075">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a:ln>
                            <a:noFill/>
                          </a:ln>
                          <a:solidFill>
                            <a:srgbClr val="003399"/>
                          </a:solidFill>
                          <a:effectLst/>
                          <a:latin typeface="Calibri" pitchFamily="34" charset="0"/>
                          <a:ea typeface="MS PGothic" pitchFamily="34" charset="-128"/>
                        </a:rPr>
                        <a:t>Environmental</a:t>
                      </a: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tc>
                  <a:txBody>
                    <a:bodyPr/>
                    <a:lstStyle>
                      <a:lvl1pPr eaLnBrk="0" hangingPunct="0">
                        <a:spcBef>
                          <a:spcPct val="20000"/>
                        </a:spcBef>
                        <a:buClr>
                          <a:schemeClr val="folHlink"/>
                        </a:buClr>
                        <a:buSzPct val="110000"/>
                        <a:defRPr sz="2800">
                          <a:solidFill>
                            <a:schemeClr val="tx2"/>
                          </a:solidFill>
                          <a:latin typeface="Arial" pitchFamily="34" charset="0"/>
                          <a:ea typeface="MS PGothic" pitchFamily="34" charset="-128"/>
                        </a:defRPr>
                      </a:lvl1pPr>
                      <a:lvl2pPr marL="742950" indent="-285750" eaLnBrk="0" hangingPunct="0">
                        <a:spcBef>
                          <a:spcPct val="20000"/>
                        </a:spcBef>
                        <a:buClr>
                          <a:schemeClr val="folHlink"/>
                        </a:buClr>
                        <a:buSzPct val="110000"/>
                        <a:defRPr sz="2400">
                          <a:solidFill>
                            <a:schemeClr val="tx2"/>
                          </a:solidFill>
                          <a:latin typeface="Arial" pitchFamily="34" charset="0"/>
                          <a:ea typeface="MS PGothic" pitchFamily="34" charset="-128"/>
                        </a:defRPr>
                      </a:lvl2pPr>
                      <a:lvl3pPr marL="11430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3pPr>
                      <a:lvl4pPr marL="16002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4pPr>
                      <a:lvl5pPr marL="2057400" indent="-228600" eaLnBrk="0" hangingPunct="0">
                        <a:spcBef>
                          <a:spcPct val="20000"/>
                        </a:spcBef>
                        <a:buClr>
                          <a:schemeClr val="folHlink"/>
                        </a:buClr>
                        <a:buSzPct val="110000"/>
                        <a:defRPr sz="2000">
                          <a:solidFill>
                            <a:schemeClr val="tx2"/>
                          </a:solidFill>
                          <a:latin typeface="Arial" pitchFamily="34" charset="0"/>
                          <a:ea typeface="MS PGothic" pitchFamily="34" charset="-128"/>
                        </a:defRPr>
                      </a:lvl5pPr>
                      <a:lvl6pPr marL="25146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6pPr>
                      <a:lvl7pPr marL="29718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7pPr>
                      <a:lvl8pPr marL="34290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8pPr>
                      <a:lvl9pPr marL="3886200" indent="-228600" eaLnBrk="0" fontAlgn="base" hangingPunct="0">
                        <a:spcBef>
                          <a:spcPct val="20000"/>
                        </a:spcBef>
                        <a:spcAft>
                          <a:spcPct val="0"/>
                        </a:spcAft>
                        <a:buClr>
                          <a:schemeClr val="folHlink"/>
                        </a:buClr>
                        <a:buSzPct val="110000"/>
                        <a:defRPr sz="2000">
                          <a:solidFill>
                            <a:schemeClr val="tx2"/>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Control of residue disposal needed for non-radiological reasons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Measures may be needed to prevent the </a:t>
                      </a:r>
                      <a:r>
                        <a:rPr kumimoji="0" lang="en-ZA" altLang="en-US" sz="2000" b="0" i="0" u="none" strike="noStrike" cap="none" normalizeH="0" baseline="0" dirty="0" err="1">
                          <a:ln>
                            <a:noFill/>
                          </a:ln>
                          <a:solidFill>
                            <a:srgbClr val="003399"/>
                          </a:solidFill>
                          <a:effectLst/>
                          <a:latin typeface="Calibri" pitchFamily="34" charset="0"/>
                          <a:ea typeface="MS PGothic" pitchFamily="34" charset="-128"/>
                        </a:rPr>
                        <a:t>buildup</a:t>
                      </a:r>
                      <a:r>
                        <a:rPr kumimoji="0" lang="en-ZA" altLang="en-US" sz="2000" b="0" i="0" u="none" strike="noStrike" cap="none" normalizeH="0" baseline="0" dirty="0">
                          <a:ln>
                            <a:noFill/>
                          </a:ln>
                          <a:solidFill>
                            <a:srgbClr val="003399"/>
                          </a:solidFill>
                          <a:effectLst/>
                          <a:latin typeface="Calibri" pitchFamily="34" charset="0"/>
                          <a:ea typeface="MS PGothic" pitchFamily="34" charset="-128"/>
                        </a:rPr>
                        <a:t> of radon in underground facilities where groundwater is treated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alibri" pitchFamily="34" charset="0"/>
                        <a:ea typeface="MS PGothic" pitchFamily="34" charset="-128"/>
                      </a:endParaRPr>
                    </a:p>
                  </a:txBody>
                  <a:tcPr marL="91445" marR="91445"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6FF"/>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70729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7A2F32-DE5B-4922-BFB7-F9ABACC4DCBB}"/>
              </a:ext>
            </a:extLst>
          </p:cNvPr>
          <p:cNvSpPr/>
          <p:nvPr/>
        </p:nvSpPr>
        <p:spPr>
          <a:xfrm>
            <a:off x="0" y="407268"/>
            <a:ext cx="3498209"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Criteria for regulation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486CE172-46AF-4F8B-A113-B9CE5AEEE6EA}"/>
              </a:ext>
            </a:extLst>
          </p:cNvPr>
          <p:cNvSpPr txBox="1">
            <a:spLocks noChangeArrowheads="1"/>
          </p:cNvSpPr>
          <p:nvPr/>
        </p:nvSpPr>
        <p:spPr>
          <a:xfrm>
            <a:off x="310193" y="1245461"/>
            <a:ext cx="8213022" cy="554513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spcAft>
                <a:spcPct val="45000"/>
              </a:spcAft>
              <a:defRPr/>
            </a:pPr>
            <a:r>
              <a:rPr lang="en-ZA" sz="2800" dirty="0">
                <a:solidFill>
                  <a:srgbClr val="003399"/>
                </a:solidFill>
                <a:latin typeface="Calibri" charset="0"/>
                <a:ea typeface="ＭＳ Ｐゴシック" charset="0"/>
              </a:rPr>
              <a:t>Excluded exposure situations</a:t>
            </a:r>
          </a:p>
          <a:p>
            <a:pPr marL="857250" lvl="2" indent="-457200">
              <a:spcAft>
                <a:spcPct val="45000"/>
              </a:spcAft>
              <a:buFont typeface="Courier New" panose="02070309020205020404" pitchFamily="49" charset="0"/>
              <a:buChar char="o"/>
              <a:defRPr/>
            </a:pPr>
            <a:r>
              <a:rPr lang="en-ZA" dirty="0">
                <a:latin typeface="Calibri" charset="0"/>
                <a:ea typeface="ＭＳ Ｐゴシック" charset="0"/>
              </a:rPr>
              <a:t>Exposures that are unamenable to control are </a:t>
            </a:r>
            <a:r>
              <a:rPr lang="en-ZA" u="sng" dirty="0">
                <a:latin typeface="Calibri" charset="0"/>
                <a:ea typeface="ＭＳ Ｐゴシック" charset="0"/>
              </a:rPr>
              <a:t>excluded</a:t>
            </a:r>
            <a:r>
              <a:rPr lang="en-ZA" dirty="0">
                <a:latin typeface="Calibri" charset="0"/>
                <a:ea typeface="ＭＳ Ｐゴシック" charset="0"/>
              </a:rPr>
              <a:t> from the requirements and therefore not subject to regulation</a:t>
            </a:r>
            <a:endParaRPr lang="en-ZA" dirty="0">
              <a:solidFill>
                <a:srgbClr val="003399"/>
              </a:solidFill>
              <a:latin typeface="Calibri" charset="0"/>
              <a:ea typeface="ＭＳ Ｐゴシック" charset="0"/>
            </a:endParaRPr>
          </a:p>
          <a:p>
            <a:pPr marL="361950" indent="-361950">
              <a:spcAft>
                <a:spcPct val="45000"/>
              </a:spcAft>
              <a:defRPr/>
            </a:pPr>
            <a:r>
              <a:rPr lang="en-ZA" sz="2800" dirty="0">
                <a:solidFill>
                  <a:srgbClr val="003399"/>
                </a:solidFill>
                <a:latin typeface="Calibri" charset="0"/>
                <a:ea typeface="ＭＳ Ｐゴシック" charset="0"/>
              </a:rPr>
              <a:t>Non-excluded exposure situations</a:t>
            </a:r>
          </a:p>
          <a:p>
            <a:pPr lvl="1">
              <a:defRPr/>
            </a:pPr>
            <a:r>
              <a:rPr lang="en-ZA" sz="2000" dirty="0">
                <a:latin typeface="Calibri" charset="0"/>
                <a:ea typeface="ＭＳ Ｐゴシック" charset="0"/>
              </a:rPr>
              <a:t>The requirements for </a:t>
            </a:r>
            <a:r>
              <a:rPr lang="en-ZA" sz="2000" u="sng" dirty="0">
                <a:latin typeface="Calibri" charset="0"/>
                <a:ea typeface="ＭＳ Ｐゴシック" charset="0"/>
              </a:rPr>
              <a:t>planned exposure situations</a:t>
            </a:r>
            <a:r>
              <a:rPr lang="en-ZA" sz="2000" dirty="0">
                <a:latin typeface="Calibri" charset="0"/>
                <a:ea typeface="ＭＳ Ｐゴシック" charset="0"/>
              </a:rPr>
              <a:t> apply if:</a:t>
            </a:r>
          </a:p>
          <a:p>
            <a:pPr lvl="2">
              <a:defRPr/>
            </a:pPr>
            <a:r>
              <a:rPr lang="en-ZA" sz="1800" dirty="0">
                <a:latin typeface="Calibri" charset="0"/>
                <a:ea typeface="ＭＳ Ｐゴシック" charset="0"/>
              </a:rPr>
              <a:t>The activity concentration of any radionuclide in the U or Th decay chains exceeds </a:t>
            </a:r>
            <a:r>
              <a:rPr lang="en-ZA" sz="1800" u="sng" dirty="0">
                <a:latin typeface="Calibri" charset="0"/>
                <a:ea typeface="ＭＳ Ｐゴシック" charset="0"/>
              </a:rPr>
              <a:t>1 </a:t>
            </a:r>
            <a:r>
              <a:rPr lang="en-ZA" sz="1800" u="sng" dirty="0" err="1">
                <a:latin typeface="Calibri" charset="0"/>
                <a:ea typeface="ＭＳ Ｐゴシック" charset="0"/>
              </a:rPr>
              <a:t>Bq</a:t>
            </a:r>
            <a:r>
              <a:rPr lang="en-ZA" sz="1800" u="sng" dirty="0">
                <a:latin typeface="Calibri" charset="0"/>
                <a:ea typeface="ＭＳ Ｐゴシック" charset="0"/>
              </a:rPr>
              <a:t>/g </a:t>
            </a:r>
            <a:r>
              <a:rPr lang="en-ZA" sz="1800" i="1" u="sng" dirty="0">
                <a:latin typeface="Calibri" charset="0"/>
                <a:ea typeface="ＭＳ Ｐゴシック" charset="0"/>
              </a:rPr>
              <a:t>or </a:t>
            </a:r>
            <a:r>
              <a:rPr lang="en-ZA" sz="1800" dirty="0">
                <a:latin typeface="Calibri" charset="0"/>
                <a:ea typeface="ＭＳ Ｐゴシック" charset="0"/>
              </a:rPr>
              <a:t> </a:t>
            </a:r>
            <a:r>
              <a:rPr lang="en-ZA" sz="1800" baseline="30000" dirty="0">
                <a:latin typeface="Calibri" charset="0"/>
                <a:ea typeface="ＭＳ Ｐゴシック" charset="0"/>
              </a:rPr>
              <a:t>40</a:t>
            </a:r>
            <a:r>
              <a:rPr lang="en-ZA" sz="1800" dirty="0">
                <a:latin typeface="Calibri" charset="0"/>
                <a:ea typeface="ＭＳ Ｐゴシック" charset="0"/>
              </a:rPr>
              <a:t>K exceeds </a:t>
            </a:r>
            <a:r>
              <a:rPr lang="en-ZA" sz="1800" u="sng" dirty="0">
                <a:latin typeface="Calibri" charset="0"/>
                <a:ea typeface="ＭＳ Ｐゴシック" charset="0"/>
              </a:rPr>
              <a:t>10 </a:t>
            </a:r>
            <a:r>
              <a:rPr lang="en-ZA" sz="1800" u="sng" dirty="0" err="1">
                <a:latin typeface="Calibri" charset="0"/>
                <a:ea typeface="ＭＳ Ｐゴシック" charset="0"/>
              </a:rPr>
              <a:t>Bq</a:t>
            </a:r>
            <a:r>
              <a:rPr lang="en-ZA" sz="1800" u="sng" dirty="0">
                <a:latin typeface="Calibri" charset="0"/>
                <a:ea typeface="ＭＳ Ｐゴシック" charset="0"/>
              </a:rPr>
              <a:t>/g</a:t>
            </a:r>
          </a:p>
          <a:p>
            <a:pPr lvl="1">
              <a:defRPr/>
            </a:pPr>
            <a:r>
              <a:rPr lang="en-ZA" sz="2000" dirty="0">
                <a:latin typeface="Calibri" charset="0"/>
                <a:ea typeface="ＭＳ Ｐゴシック" charset="0"/>
              </a:rPr>
              <a:t>These criteria do not apply to radon, for which separate criteria have been established</a:t>
            </a:r>
          </a:p>
          <a:p>
            <a:pPr lvl="1">
              <a:defRPr/>
            </a:pPr>
            <a:r>
              <a:rPr lang="en-ZA" sz="2000" dirty="0">
                <a:latin typeface="Calibri" charset="0"/>
                <a:ea typeface="ＭＳ Ｐゴシック" charset="0"/>
              </a:rPr>
              <a:t>Regulation commensurate with the risk (the graded approach)</a:t>
            </a:r>
            <a:endParaRPr lang="en-US" sz="2000" dirty="0">
              <a:latin typeface="Calibri" charset="0"/>
              <a:ea typeface="ＭＳ Ｐゴシック" charset="0"/>
            </a:endParaRPr>
          </a:p>
          <a:p>
            <a:pPr marL="827088" lvl="1">
              <a:spcAft>
                <a:spcPct val="45000"/>
              </a:spcAft>
              <a:defRPr/>
            </a:pPr>
            <a:endParaRPr lang="en-ZA" dirty="0">
              <a:latin typeface="Calibri" charset="0"/>
              <a:ea typeface="ＭＳ Ｐゴシック" charset="0"/>
            </a:endParaRPr>
          </a:p>
        </p:txBody>
      </p:sp>
    </p:spTree>
    <p:extLst>
      <p:ext uri="{BB962C8B-B14F-4D97-AF65-F5344CB8AC3E}">
        <p14:creationId xmlns:p14="http://schemas.microsoft.com/office/powerpoint/2010/main" val="3101396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8B94C2-E53C-497E-B8AF-317E02E3797E}"/>
              </a:ext>
            </a:extLst>
          </p:cNvPr>
          <p:cNvSpPr/>
          <p:nvPr/>
        </p:nvSpPr>
        <p:spPr>
          <a:xfrm>
            <a:off x="0" y="407268"/>
            <a:ext cx="3825380"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Basis of exclusion criteria</a:t>
            </a:r>
            <a:endParaRPr lang="en-GB"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3A783DF6-25EA-46C4-BE95-EDB8E0D48577}"/>
              </a:ext>
            </a:extLst>
          </p:cNvPr>
          <p:cNvPicPr>
            <a:picLocks noChangeAspect="1" noChangeArrowheads="1"/>
          </p:cNvPicPr>
          <p:nvPr/>
        </p:nvPicPr>
        <p:blipFill>
          <a:blip r:embed="rId3"/>
          <a:srcRect/>
          <a:stretch>
            <a:fillRect/>
          </a:stretch>
        </p:blipFill>
        <p:spPr bwMode="auto">
          <a:xfrm>
            <a:off x="1061940" y="1418431"/>
            <a:ext cx="7020119" cy="5132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732852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CD7636-1819-471B-B6C1-C7E6C84B824B}"/>
              </a:ext>
            </a:extLst>
          </p:cNvPr>
          <p:cNvSpPr/>
          <p:nvPr/>
        </p:nvSpPr>
        <p:spPr>
          <a:xfrm>
            <a:off x="-1" y="407268"/>
            <a:ext cx="4211273"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Regulating NORM in Practice</a:t>
            </a:r>
            <a:endParaRPr lang="en-GB" sz="2600"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788AA48-8CF9-4ABE-8780-1B9C36D672AA}"/>
              </a:ext>
            </a:extLst>
          </p:cNvPr>
          <p:cNvSpPr txBox="1"/>
          <p:nvPr/>
        </p:nvSpPr>
        <p:spPr>
          <a:xfrm>
            <a:off x="1202445" y="5784948"/>
            <a:ext cx="7344816" cy="584775"/>
          </a:xfrm>
          <a:prstGeom prst="rect">
            <a:avLst/>
          </a:prstGeom>
          <a:noFill/>
        </p:spPr>
        <p:txBody>
          <a:bodyPr wrap="square" rtlCol="0">
            <a:spAutoFit/>
          </a:bodyPr>
          <a:lstStyle/>
          <a:p>
            <a:pPr marL="285750" indent="-285750">
              <a:buFont typeface="Arial" panose="020B0604020202020204" pitchFamily="34" charset="0"/>
              <a:buChar char="•"/>
            </a:pPr>
            <a:r>
              <a:rPr lang="en-GB" sz="1600" dirty="0">
                <a:solidFill>
                  <a:srgbClr val="000000"/>
                </a:solidFill>
                <a:latin typeface="Calibri" panose="020F0502020204030204" pitchFamily="34" charset="0"/>
              </a:rPr>
              <a:t>Generic clearance level &lt;1 Bq/g (U and </a:t>
            </a:r>
            <a:r>
              <a:rPr lang="en-GB" sz="1600" dirty="0" err="1">
                <a:solidFill>
                  <a:srgbClr val="000000"/>
                </a:solidFill>
                <a:latin typeface="Calibri" panose="020F0502020204030204" pitchFamily="34" charset="0"/>
              </a:rPr>
              <a:t>Th</a:t>
            </a:r>
            <a:r>
              <a:rPr lang="en-GB" sz="1600" dirty="0">
                <a:solidFill>
                  <a:srgbClr val="000000"/>
                </a:solidFill>
                <a:latin typeface="Calibri" panose="020F0502020204030204" pitchFamily="34" charset="0"/>
              </a:rPr>
              <a:t> decay chain), 10 Bq/g for </a:t>
            </a:r>
            <a:r>
              <a:rPr lang="en-GB" sz="1600" baseline="30000" dirty="0">
                <a:solidFill>
                  <a:srgbClr val="000000"/>
                </a:solidFill>
                <a:latin typeface="Calibri" panose="020F0502020204030204" pitchFamily="34" charset="0"/>
              </a:rPr>
              <a:t>40</a:t>
            </a:r>
            <a:r>
              <a:rPr lang="en-GB" sz="1600" dirty="0">
                <a:solidFill>
                  <a:srgbClr val="000000"/>
                </a:solidFill>
                <a:latin typeface="Calibri" panose="020F0502020204030204" pitchFamily="34" charset="0"/>
              </a:rPr>
              <a:t>K</a:t>
            </a:r>
          </a:p>
          <a:p>
            <a:pPr marL="285750" indent="-285750">
              <a:buFont typeface="Arial" panose="020B0604020202020204" pitchFamily="34" charset="0"/>
              <a:buChar char="•"/>
            </a:pPr>
            <a:r>
              <a:rPr lang="en-GB" sz="1600" dirty="0">
                <a:solidFill>
                  <a:srgbClr val="000000"/>
                </a:solidFill>
                <a:latin typeface="Calibri" panose="020F0502020204030204" pitchFamily="34" charset="0"/>
              </a:rPr>
              <a:t>Specific clearance values derived to meet a dose criterion of the order of 1 mSv/a</a:t>
            </a:r>
          </a:p>
        </p:txBody>
      </p:sp>
      <p:pic>
        <p:nvPicPr>
          <p:cNvPr id="4" name="Picture 2">
            <a:extLst>
              <a:ext uri="{FF2B5EF4-FFF2-40B4-BE49-F238E27FC236}">
                <a16:creationId xmlns:a16="http://schemas.microsoft.com/office/drawing/2014/main" id="{5C5E0DCA-D14F-4A21-AB6A-BD96583E24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644" y="1485457"/>
            <a:ext cx="6408712" cy="4233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6416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446FF2-B567-40EA-9F76-637302881E34}"/>
              </a:ext>
            </a:extLst>
          </p:cNvPr>
          <p:cNvSpPr/>
          <p:nvPr/>
        </p:nvSpPr>
        <p:spPr>
          <a:xfrm>
            <a:off x="-1" y="407268"/>
            <a:ext cx="4513278" cy="532299"/>
          </a:xfrm>
          <a:prstGeom prst="rect">
            <a:avLst/>
          </a:prstGeom>
          <a:solidFill>
            <a:srgbClr val="316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atin typeface="Calibri" panose="020F0502020204030204" pitchFamily="34" charset="0"/>
                <a:cs typeface="Calibri" panose="020F0502020204030204" pitchFamily="34" charset="0"/>
              </a:rPr>
              <a:t>Graded approach to regulation</a:t>
            </a:r>
            <a:endParaRPr lang="en-GB" sz="2600" dirty="0">
              <a:latin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0188F253-01CD-4005-9DBE-A094E260BF56}"/>
              </a:ext>
            </a:extLst>
          </p:cNvPr>
          <p:cNvSpPr txBox="1">
            <a:spLocks noChangeArrowheads="1"/>
          </p:cNvSpPr>
          <p:nvPr/>
        </p:nvSpPr>
        <p:spPr>
          <a:xfrm>
            <a:off x="359582" y="1312573"/>
            <a:ext cx="8307390" cy="532923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en-ZA" altLang="en-US" sz="2200" dirty="0">
                <a:latin typeface="Calibri" pitchFamily="34" charset="0"/>
              </a:rPr>
              <a:t>If criteria exceeded, regulatory control must be considered, based on “the graded approach to regulation”:</a:t>
            </a:r>
          </a:p>
          <a:p>
            <a:pPr marL="876300" lvl="1" indent="-419100">
              <a:buFontTx/>
              <a:buAutoNum type="arabicPeriod"/>
            </a:pPr>
            <a:r>
              <a:rPr lang="en-ZA" altLang="en-US" sz="2000" dirty="0">
                <a:latin typeface="Calibri" pitchFamily="34" charset="0"/>
              </a:rPr>
              <a:t>Exemption</a:t>
            </a:r>
          </a:p>
          <a:p>
            <a:pPr marL="876300" lvl="1" indent="-419100">
              <a:buFontTx/>
              <a:buAutoNum type="arabicPeriod"/>
            </a:pPr>
            <a:r>
              <a:rPr lang="en-ZA" altLang="en-US" sz="2000" dirty="0">
                <a:latin typeface="Calibri" pitchFamily="34" charset="0"/>
              </a:rPr>
              <a:t>Notification</a:t>
            </a:r>
          </a:p>
          <a:p>
            <a:pPr marL="876300" lvl="1" indent="-419100">
              <a:buFontTx/>
              <a:buAutoNum type="arabicPeriod"/>
            </a:pPr>
            <a:r>
              <a:rPr lang="en-ZA" altLang="en-US" sz="2000" dirty="0">
                <a:latin typeface="Calibri" pitchFamily="34" charset="0"/>
              </a:rPr>
              <a:t>Notification + registration</a:t>
            </a:r>
          </a:p>
          <a:p>
            <a:pPr marL="876300" lvl="1" indent="-419100">
              <a:buFontTx/>
              <a:buAutoNum type="arabicPeriod"/>
            </a:pPr>
            <a:r>
              <a:rPr lang="en-ZA" altLang="en-US" sz="2000" dirty="0">
                <a:latin typeface="Calibri" pitchFamily="34" charset="0"/>
              </a:rPr>
              <a:t>Notification + licensing</a:t>
            </a:r>
          </a:p>
          <a:p>
            <a:pPr marL="457200" indent="-457200"/>
            <a:endParaRPr lang="en-ZA" altLang="en-US" sz="2200" dirty="0">
              <a:latin typeface="Calibri" pitchFamily="34" charset="0"/>
            </a:endParaRPr>
          </a:p>
          <a:p>
            <a:pPr marL="457200" indent="-457200"/>
            <a:r>
              <a:rPr lang="en-ZA" altLang="en-US" sz="2200" dirty="0">
                <a:latin typeface="Calibri" pitchFamily="34" charset="0"/>
              </a:rPr>
              <a:t>The graded approach is implementation of optimization of protection</a:t>
            </a:r>
          </a:p>
          <a:p>
            <a:pPr marL="457200" indent="-457200"/>
            <a:endParaRPr lang="en-ZA" altLang="en-US" sz="2200" dirty="0">
              <a:latin typeface="Calibri" pitchFamily="34" charset="0"/>
            </a:endParaRPr>
          </a:p>
          <a:p>
            <a:pPr marL="457200" indent="-457200"/>
            <a:r>
              <a:rPr lang="en-ZA" altLang="en-US" sz="2200" dirty="0">
                <a:latin typeface="Calibri" pitchFamily="34" charset="0"/>
              </a:rPr>
              <a:t>Other forms of industrial regulation may contribute to the control of radiation:</a:t>
            </a:r>
          </a:p>
          <a:p>
            <a:pPr marL="876300" lvl="1" indent="-419100"/>
            <a:r>
              <a:rPr lang="en-ZA" altLang="en-US" sz="2000" dirty="0">
                <a:latin typeface="Calibri" pitchFamily="34" charset="0"/>
              </a:rPr>
              <a:t>Occupational health and safety (OHS) regulation (dust control)</a:t>
            </a:r>
          </a:p>
          <a:p>
            <a:pPr marL="876300" lvl="1" indent="-419100"/>
            <a:r>
              <a:rPr lang="en-ZA" altLang="en-US" sz="2000" dirty="0">
                <a:latin typeface="Calibri" pitchFamily="34" charset="0"/>
              </a:rPr>
              <a:t>Environmental protection regulation (licences)</a:t>
            </a:r>
            <a:endParaRPr lang="en-ZA" altLang="en-US" dirty="0">
              <a:latin typeface="Calibri" pitchFamily="34" charset="0"/>
            </a:endParaRPr>
          </a:p>
        </p:txBody>
      </p:sp>
    </p:spTree>
    <p:extLst>
      <p:ext uri="{BB962C8B-B14F-4D97-AF65-F5344CB8AC3E}">
        <p14:creationId xmlns:p14="http://schemas.microsoft.com/office/powerpoint/2010/main" val="2958594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742A02E-752B-4A6D-A116-F626C90192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3793" y="1252817"/>
            <a:ext cx="7216413" cy="51100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2136539"/>
      </p:ext>
    </p:extLst>
  </p:cSld>
  <p:clrMapOvr>
    <a:masterClrMapping/>
  </p:clrMapOvr>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69</TotalTime>
  <Words>3464</Words>
  <Application>Microsoft Office PowerPoint</Application>
  <PresentationFormat>On-screen Show (4:3)</PresentationFormat>
  <Paragraphs>459</Paragraphs>
  <Slides>48</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ＭＳ Ｐゴシック</vt:lpstr>
      <vt:lpstr>ＭＳ Ｐゴシック</vt:lpstr>
      <vt:lpstr>Arial</vt:lpstr>
      <vt:lpstr>Arial </vt:lpstr>
      <vt:lpstr>Calibri</vt:lpstr>
      <vt:lpstr>Courier New</vt:lpstr>
      <vt:lpstr>Wingdings</vt:lpstr>
      <vt:lpstr>IAEA_Presentation_templ_1[1]</vt:lpstr>
      <vt:lpstr> NORM Industries    and  Regulatory Considerations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 Industries    and  Regulatory Considerations</dc:title>
  <dc:creator>TADIC, Dejana</dc:creator>
  <cp:lastModifiedBy>TADIC, Dejana</cp:lastModifiedBy>
  <cp:revision>9</cp:revision>
  <dcterms:created xsi:type="dcterms:W3CDTF">2019-05-08T08:30:58Z</dcterms:created>
  <dcterms:modified xsi:type="dcterms:W3CDTF">2019-05-08T14:24:32Z</dcterms:modified>
</cp:coreProperties>
</file>