
<file path=[Content_Types].xml><?xml version="1.0" encoding="utf-8"?>
<Types xmlns="http://schemas.openxmlformats.org/package/2006/content-types">
  <Default Extension="png" ContentType="image/png"/>
  <Default Extension="tmp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82667" autoAdjust="0"/>
  </p:normalViewPr>
  <p:slideViewPr>
    <p:cSldViewPr snapToGrid="0">
      <p:cViewPr varScale="1">
        <p:scale>
          <a:sx n="95" d="100"/>
          <a:sy n="95" d="100"/>
        </p:scale>
        <p:origin x="204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331F89-7D17-432F-9EF9-03A4E1FE718D}" type="datetimeFigureOut">
              <a:rPr lang="en-GB" smtClean="0"/>
              <a:t>2019-05-08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B9B52F-74D4-48BA-A2F4-6CF2F8D33E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33005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/>
              <a:t>Scale</a:t>
            </a:r>
            <a:r>
              <a:rPr lang="en-US" altLang="en-US" baseline="0" dirty="0"/>
              <a:t> can occur anywhere – where you use natural materials and pH and temperature change.</a:t>
            </a:r>
            <a:endParaRPr lang="en-US" altLang="en-US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B9B52F-74D4-48BA-A2F4-6CF2F8D33E03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45275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 err="1"/>
              <a:t>Pllies</a:t>
            </a:r>
            <a:r>
              <a:rPr lang="en-US" altLang="en-US" dirty="0"/>
              <a:t> to both BULK and</a:t>
            </a:r>
            <a:r>
              <a:rPr lang="en-US" altLang="en-US" baseline="0" dirty="0"/>
              <a:t> smaller volumes of waste/residues</a:t>
            </a:r>
            <a:endParaRPr lang="en-US" altLang="en-US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B9B52F-74D4-48BA-A2F4-6CF2F8D33E03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62346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ZA" altLang="en-US" sz="2400" dirty="0">
                <a:latin typeface="Calibri" pitchFamily="34" charset="0"/>
              </a:rPr>
              <a:t>clearance criteria:</a:t>
            </a:r>
          </a:p>
          <a:p>
            <a:pPr lvl="2"/>
            <a:r>
              <a:rPr lang="en-ZA" altLang="en-US" dirty="0">
                <a:latin typeface="Calibri" pitchFamily="34" charset="0"/>
              </a:rPr>
              <a:t>Mass activity concentration 1 </a:t>
            </a:r>
            <a:r>
              <a:rPr lang="en-ZA" altLang="en-US" dirty="0" err="1">
                <a:latin typeface="Calibri" pitchFamily="34" charset="0"/>
              </a:rPr>
              <a:t>Bq</a:t>
            </a:r>
            <a:r>
              <a:rPr lang="en-ZA" altLang="en-US" dirty="0">
                <a:latin typeface="Calibri" pitchFamily="34" charset="0"/>
              </a:rPr>
              <a:t>/g (U, Th series), 10 </a:t>
            </a:r>
            <a:r>
              <a:rPr lang="en-ZA" altLang="en-US" dirty="0" err="1">
                <a:latin typeface="Calibri" pitchFamily="34" charset="0"/>
              </a:rPr>
              <a:t>Bq</a:t>
            </a:r>
            <a:r>
              <a:rPr lang="en-ZA" altLang="en-US" dirty="0">
                <a:latin typeface="Calibri" pitchFamily="34" charset="0"/>
              </a:rPr>
              <a:t>/g (</a:t>
            </a:r>
            <a:r>
              <a:rPr lang="en-ZA" altLang="en-US" baseline="30000" dirty="0">
                <a:latin typeface="Calibri" pitchFamily="34" charset="0"/>
              </a:rPr>
              <a:t>40</a:t>
            </a:r>
            <a:r>
              <a:rPr lang="en-ZA" altLang="en-US" dirty="0">
                <a:latin typeface="Calibri" pitchFamily="34" charset="0"/>
              </a:rPr>
              <a:t>K)</a:t>
            </a:r>
          </a:p>
          <a:p>
            <a:pPr lvl="2"/>
            <a:r>
              <a:rPr lang="en-ZA" altLang="en-US" dirty="0">
                <a:latin typeface="Calibri" pitchFamily="34" charset="0"/>
              </a:rPr>
              <a:t>Surface activity concentration such that the annual dose does not exceed 1 mSv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B9B52F-74D4-48BA-A2F4-6CF2F8D33E03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06955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/>
              <a:t>Refer to later lecture on environmental monitoring</a:t>
            </a: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B9B52F-74D4-48BA-A2F4-6CF2F8D33E03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94407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3528" y="1772816"/>
            <a:ext cx="8568953" cy="108012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3528" y="3573016"/>
            <a:ext cx="8568953" cy="1608584"/>
          </a:xfrm>
        </p:spPr>
        <p:txBody>
          <a:bodyPr>
            <a:normAutofit/>
          </a:bodyPr>
          <a:lstStyle>
            <a:lvl1pPr marL="0" indent="0" algn="l">
              <a:buNone/>
              <a:defRPr sz="2800" b="1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pic>
        <p:nvPicPr>
          <p:cNvPr id="2050" name="Picture 2" descr="\\iaea.org\Secretariat\MTCD\PublishingCurrent\2017\IAEA\17-42841_LOGO_IAEA_update\Design\Presentation_IAEA\IAEA_Logo_E_horizontal_whit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370" y="260648"/>
            <a:ext cx="2460431" cy="542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34947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24745"/>
            <a:ext cx="5486400" cy="360283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rgbClr val="00000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721B8-21C1-4C15-AA59-CB5AD5B5B3BD}" type="datetimeFigureOut">
              <a:rPr lang="en-GB" smtClean="0"/>
              <a:t>2019-05-08</a:t>
            </a:fld>
            <a:endParaRPr lang="en-GB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07C0D-BDA4-40C5-B8F7-B6CBEA9BD0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98319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721B8-21C1-4C15-AA59-CB5AD5B5B3BD}" type="datetimeFigureOut">
              <a:rPr lang="en-GB" smtClean="0"/>
              <a:t>2019-05-08</a:t>
            </a:fld>
            <a:endParaRPr lang="en-GB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07C0D-BDA4-40C5-B8F7-B6CBEA9BD0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5313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721B8-21C1-4C15-AA59-CB5AD5B5B3BD}" type="datetimeFigureOut">
              <a:rPr lang="en-GB" smtClean="0"/>
              <a:t>2019-05-08</a:t>
            </a:fld>
            <a:endParaRPr lang="en-GB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07C0D-BDA4-40C5-B8F7-B6CBEA9BD0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0785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</p:pic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323528" y="1772816"/>
            <a:ext cx="8568953" cy="108012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323528" y="3573016"/>
            <a:ext cx="8568953" cy="1608584"/>
          </a:xfrm>
        </p:spPr>
        <p:txBody>
          <a:bodyPr>
            <a:normAutofit/>
          </a:bodyPr>
          <a:lstStyle>
            <a:lvl1pPr marL="0" indent="0" algn="l">
              <a:buNone/>
              <a:defRPr sz="2800" b="1">
                <a:solidFill>
                  <a:srgbClr val="00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pic>
        <p:nvPicPr>
          <p:cNvPr id="3074" name="Picture 2" descr="\\iaea.org\Secretariat\MTCD\PublishingCurrent\2017\IAEA\17-42841_LOGO_IAEA_update\Design\Presentation_IAEA\IAEA_Logo_E_horizontal_Blu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370" y="247450"/>
            <a:ext cx="2520280" cy="555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32129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721B8-21C1-4C15-AA59-CB5AD5B5B3BD}" type="datetimeFigureOut">
              <a:rPr lang="en-GB" smtClean="0"/>
              <a:t>2019-05-08</a:t>
            </a:fld>
            <a:endParaRPr lang="en-GB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07C0D-BDA4-40C5-B8F7-B6CBEA9BD0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23485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721B8-21C1-4C15-AA59-CB5AD5B5B3BD}" type="datetimeFigureOut">
              <a:rPr lang="en-GB" smtClean="0"/>
              <a:t>2019-05-08</a:t>
            </a:fld>
            <a:endParaRPr lang="en-GB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07C0D-BDA4-40C5-B8F7-B6CBEA9BD0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3112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721B8-21C1-4C15-AA59-CB5AD5B5B3BD}" type="datetimeFigureOut">
              <a:rPr lang="en-GB" smtClean="0"/>
              <a:t>2019-05-08</a:t>
            </a:fld>
            <a:endParaRPr lang="en-GB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07C0D-BDA4-40C5-B8F7-B6CBEA9BD0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9625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721B8-21C1-4C15-AA59-CB5AD5B5B3BD}" type="datetimeFigureOut">
              <a:rPr lang="en-GB" smtClean="0"/>
              <a:t>2019-05-08</a:t>
            </a:fld>
            <a:endParaRPr lang="en-GB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07C0D-BDA4-40C5-B8F7-B6CBEA9BD0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00298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721B8-21C1-4C15-AA59-CB5AD5B5B3BD}" type="datetimeFigureOut">
              <a:rPr lang="en-GB" smtClean="0"/>
              <a:t>2019-05-08</a:t>
            </a:fld>
            <a:endParaRPr lang="en-GB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07C0D-BDA4-40C5-B8F7-B6CBEA9BD0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34255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721B8-21C1-4C15-AA59-CB5AD5B5B3BD}" type="datetimeFigureOut">
              <a:rPr lang="en-GB" smtClean="0"/>
              <a:t>2019-05-08</a:t>
            </a:fld>
            <a:endParaRPr lang="en-GB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07C0D-BDA4-40C5-B8F7-B6CBEA9BD0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0600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 flipH="1" flipV="1">
            <a:off x="1" y="5301208"/>
            <a:ext cx="6372200" cy="1556792"/>
          </a:xfrm>
          <a:prstGeom prst="rect">
            <a:avLst/>
          </a:prstGeom>
          <a:gradFill flip="none" rotWithShape="1">
            <a:gsLst>
              <a:gs pos="48000">
                <a:schemeClr val="bg1"/>
              </a:gs>
              <a:gs pos="0">
                <a:schemeClr val="accent6"/>
              </a:gs>
            </a:gsLst>
            <a:lin ang="6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11" name="Rectangle 10"/>
          <p:cNvSpPr/>
          <p:nvPr/>
        </p:nvSpPr>
        <p:spPr>
          <a:xfrm>
            <a:off x="1" y="0"/>
            <a:ext cx="9143999" cy="2132856"/>
          </a:xfrm>
          <a:prstGeom prst="rect">
            <a:avLst/>
          </a:prstGeom>
          <a:gradFill flip="none" rotWithShape="1">
            <a:gsLst>
              <a:gs pos="56000">
                <a:schemeClr val="bg1"/>
              </a:gs>
              <a:gs pos="0">
                <a:schemeClr val="accent6"/>
              </a:gs>
            </a:gsLst>
            <a:lin ang="6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dt" sz="half" idx="2"/>
          </p:nvPr>
        </p:nvSpPr>
        <p:spPr bwMode="white">
          <a:xfrm>
            <a:off x="7524328" y="6482725"/>
            <a:ext cx="935460" cy="29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fld id="{A7D721B8-21C1-4C15-AA59-CB5AD5B5B3BD}" type="datetimeFigureOut">
              <a:rPr lang="en-GB" smtClean="0"/>
              <a:t>2019-05-08</a:t>
            </a:fld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ftr" sz="quarter" idx="3"/>
          </p:nvPr>
        </p:nvSpPr>
        <p:spPr bwMode="white">
          <a:xfrm>
            <a:off x="5868145" y="6482725"/>
            <a:ext cx="1616025" cy="29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10" name="Rectangle 7"/>
          <p:cNvSpPr>
            <a:spLocks noGrp="1" noChangeArrowheads="1"/>
          </p:cNvSpPr>
          <p:nvPr>
            <p:ph type="sldNum" sz="quarter" idx="4"/>
          </p:nvPr>
        </p:nvSpPr>
        <p:spPr bwMode="white">
          <a:xfrm>
            <a:off x="8472489" y="6482725"/>
            <a:ext cx="509587" cy="29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fld id="{8FC07C0D-BDA4-40C5-B8F7-B6CBEA9BD05F}" type="slidenum">
              <a:rPr lang="en-GB" smtClean="0"/>
              <a:t>‹#›</a:t>
            </a:fld>
            <a:endParaRPr lang="en-GB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521" y="116632"/>
            <a:ext cx="6120680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521" y="1268760"/>
            <a:ext cx="8712968" cy="4857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pic>
        <p:nvPicPr>
          <p:cNvPr id="1026" name="Picture 2" descr="\\iaea.org\Secretariat\MTCD\PublishingCurrent\2017\IAEA\17-42841_LOGO_IAEA_update\Design\Presentation_IAEA\IAEA_Logo_SHORT_vertical_white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2032" y="180054"/>
            <a:ext cx="592928" cy="728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82237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b="1" kern="1200">
          <a:solidFill>
            <a:schemeClr val="tx2"/>
          </a:solidFill>
          <a:latin typeface="Arial 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Arial 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rgbClr val="000000"/>
          </a:solidFill>
          <a:latin typeface="Arial 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rgbClr val="000000"/>
          </a:solidFill>
          <a:latin typeface="Arial 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rgbClr val="000000"/>
          </a:solidFill>
          <a:latin typeface="Arial 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rgbClr val="000000"/>
          </a:solidFill>
          <a:latin typeface="Arial 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mp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E0393C30-BE24-463B-B691-A5BAC1D3DACD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939090" y="1692348"/>
            <a:ext cx="7561173" cy="2736304"/>
          </a:xfrm>
        </p:spPr>
        <p:txBody>
          <a:bodyPr>
            <a:normAutofit/>
          </a:bodyPr>
          <a:lstStyle/>
          <a:p>
            <a:r>
              <a:rPr lang="en-GB" altLang="en-US" dirty="0">
                <a:latin typeface="Calibri" pitchFamily="34" charset="0"/>
              </a:rPr>
              <a:t>Management of Bulk NORM Residues and Waste (Part 2)</a:t>
            </a: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89579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255D137-50A0-4D1C-90A9-7955728A37AF}"/>
              </a:ext>
            </a:extLst>
          </p:cNvPr>
          <p:cNvSpPr/>
          <p:nvPr/>
        </p:nvSpPr>
        <p:spPr>
          <a:xfrm>
            <a:off x="0" y="465283"/>
            <a:ext cx="3884371" cy="668573"/>
          </a:xfrm>
          <a:prstGeom prst="rect">
            <a:avLst/>
          </a:prstGeom>
          <a:solidFill>
            <a:srgbClr val="316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Options for management of scale after removal</a:t>
            </a:r>
            <a:endParaRPr lang="en-GB" sz="2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FD3C0E26-A42B-4B49-B750-DE3585528515}"/>
              </a:ext>
            </a:extLst>
          </p:cNvPr>
          <p:cNvSpPr txBox="1">
            <a:spLocks noChangeArrowheads="1"/>
          </p:cNvSpPr>
          <p:nvPr/>
        </p:nvSpPr>
        <p:spPr>
          <a:xfrm>
            <a:off x="397084" y="1568305"/>
            <a:ext cx="8349831" cy="4824412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ZA" altLang="en-US" sz="2400" dirty="0">
                <a:latin typeface="Calibri" pitchFamily="34" charset="0"/>
              </a:rPr>
              <a:t>Reintroduction to the process to recover residual minerals of value</a:t>
            </a:r>
          </a:p>
          <a:p>
            <a:r>
              <a:rPr lang="en-ZA" altLang="en-US" sz="2400" dirty="0">
                <a:latin typeface="Calibri" pitchFamily="34" charset="0"/>
              </a:rPr>
              <a:t>Burial at the site (where the site will be under institutional control after closure – e.g. mine sites)</a:t>
            </a:r>
          </a:p>
          <a:p>
            <a:r>
              <a:rPr lang="en-ZA" altLang="en-US" sz="2400" dirty="0">
                <a:latin typeface="Calibri" pitchFamily="34" charset="0"/>
              </a:rPr>
              <a:t>Disposal at a hazardous waste disposal facility</a:t>
            </a:r>
          </a:p>
          <a:p>
            <a:r>
              <a:rPr lang="en-ZA" altLang="en-US" sz="2400" dirty="0">
                <a:latin typeface="Calibri" pitchFamily="34" charset="0"/>
              </a:rPr>
              <a:t>Disposal at a low/intermediate level radioactive waste facility</a:t>
            </a:r>
          </a:p>
          <a:p>
            <a:r>
              <a:rPr lang="en-ZA" altLang="en-US" sz="2400" dirty="0">
                <a:latin typeface="Calibri" pitchFamily="34" charset="0"/>
              </a:rPr>
              <a:t>Indefinite storage in drums at controlled storage facilities</a:t>
            </a:r>
          </a:p>
          <a:p>
            <a:endParaRPr lang="en-ZA" altLang="en-US" sz="2400" dirty="0">
              <a:latin typeface="Calibri" pitchFamily="34" charset="0"/>
            </a:endParaRPr>
          </a:p>
          <a:p>
            <a:r>
              <a:rPr lang="en-ZA" altLang="en-US" sz="2400" dirty="0">
                <a:latin typeface="Calibri" pitchFamily="34" charset="0"/>
              </a:rPr>
              <a:t>The oil and gas industry has some additional options:</a:t>
            </a:r>
          </a:p>
          <a:p>
            <a:pPr lvl="1"/>
            <a:r>
              <a:rPr lang="en-ZA" altLang="en-US" sz="1800" dirty="0">
                <a:latin typeface="Calibri" pitchFamily="34" charset="0"/>
              </a:rPr>
              <a:t>Discharge from offshore rigs into marine waters</a:t>
            </a:r>
          </a:p>
          <a:p>
            <a:pPr lvl="1"/>
            <a:r>
              <a:rPr lang="en-ZA" altLang="en-US" sz="1800" dirty="0">
                <a:latin typeface="Calibri" pitchFamily="34" charset="0"/>
              </a:rPr>
              <a:t>Injection into well field  formations</a:t>
            </a:r>
          </a:p>
          <a:p>
            <a:pPr lvl="1"/>
            <a:r>
              <a:rPr lang="en-ZA" altLang="en-US" sz="1800" dirty="0">
                <a:latin typeface="Calibri" pitchFamily="34" charset="0"/>
              </a:rPr>
              <a:t>Disposal in abandoned wells</a:t>
            </a:r>
          </a:p>
          <a:p>
            <a:pPr lvl="1"/>
            <a:endParaRPr lang="en-ZA" altLang="en-US" sz="500" dirty="0">
              <a:latin typeface="Calibri" pitchFamily="34" charset="0"/>
            </a:endParaRPr>
          </a:p>
          <a:p>
            <a:r>
              <a:rPr lang="en-ZA" altLang="en-US" sz="2400" dirty="0">
                <a:latin typeface="Calibri" pitchFamily="34" charset="0"/>
              </a:rPr>
              <a:t>In all cases, an appropriate risk assessment is necessary</a:t>
            </a:r>
            <a:endParaRPr lang="en-US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56940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86F93DB-416D-4BBB-84E6-A458E69387EC}"/>
              </a:ext>
            </a:extLst>
          </p:cNvPr>
          <p:cNvSpPr/>
          <p:nvPr/>
        </p:nvSpPr>
        <p:spPr>
          <a:xfrm>
            <a:off x="0" y="465283"/>
            <a:ext cx="3438144" cy="668573"/>
          </a:xfrm>
          <a:prstGeom prst="rect">
            <a:avLst/>
          </a:prstGeom>
          <a:solidFill>
            <a:srgbClr val="316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Sediments and sludges</a:t>
            </a:r>
            <a:endParaRPr lang="en-GB" sz="2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3" name="Group 98">
            <a:extLst>
              <a:ext uri="{FF2B5EF4-FFF2-40B4-BE49-F238E27FC236}">
                <a16:creationId xmlns:a16="http://schemas.microsoft.com/office/drawing/2014/main" id="{CEA8313B-75DC-4B6F-A6D2-007C5840B76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59892614"/>
              </p:ext>
            </p:extLst>
          </p:nvPr>
        </p:nvGraphicFramePr>
        <p:xfrm>
          <a:off x="443333" y="1714514"/>
          <a:ext cx="8569325" cy="4281489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464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57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495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032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Process</a:t>
                      </a:r>
                      <a:endParaRPr kumimoji="0" lang="en-US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b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Radionuclide</a:t>
                      </a:r>
                      <a:endParaRPr kumimoji="0" lang="en-US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anchorCtr="1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Activity concentration (</a:t>
                      </a:r>
                      <a:r>
                        <a:rPr kumimoji="0" lang="en-ZA" altLang="en-US" sz="20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Bq</a:t>
                      </a:r>
                      <a:r>
                        <a:rPr kumimoji="0" lang="en-ZA" altLang="en-US" sz="20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/g)</a:t>
                      </a:r>
                      <a:endParaRPr kumimoji="0" lang="en-US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anchorCtr="1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Rare earth extraction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30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228</a:t>
                      </a:r>
                      <a:r>
                        <a:rPr kumimoji="0" lang="en-ZA" altLang="en-US" sz="200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Ra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anchorCtr="1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0.6 – 10 000</a:t>
                      </a: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anchorCtr="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7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Oil and gas production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30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226</a:t>
                      </a:r>
                      <a:r>
                        <a:rPr kumimoji="0" lang="en-ZA" altLang="en-US" sz="200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Ra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anchorCtr="1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0.05 – 800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anchorCtr="1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37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Niobium extraction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30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226</a:t>
                      </a:r>
                      <a:r>
                        <a:rPr kumimoji="0" lang="en-ZA" altLang="en-US" sz="200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Ra, </a:t>
                      </a:r>
                      <a:r>
                        <a:rPr kumimoji="0" lang="en-ZA" altLang="en-US" sz="2000" u="none" strike="noStrike" cap="none" normalizeH="0" baseline="30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228</a:t>
                      </a:r>
                      <a:r>
                        <a:rPr kumimoji="0" lang="en-ZA" altLang="en-US" sz="200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Ra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anchorCtr="1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200 – 500 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anchorCtr="1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26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Zircon chlorination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30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226</a:t>
                      </a:r>
                      <a:r>
                        <a:rPr kumimoji="0" lang="en-ZA" altLang="en-US" sz="200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Ra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anchorCtr="1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 – 48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anchorCtr="1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95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Titanium dioxide pigment production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30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232</a:t>
                      </a:r>
                      <a:r>
                        <a:rPr kumimoji="0" lang="en-ZA" altLang="en-US" sz="200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Th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anchorCtr="1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0.02 – 24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anchorCtr="1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64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Iron smelting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30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210</a:t>
                      </a:r>
                      <a:r>
                        <a:rPr kumimoji="0" lang="en-ZA" altLang="en-US" sz="200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Pb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anchorCtr="1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12 – 100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anchorCtr="1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64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Water treatment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30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226</a:t>
                      </a:r>
                      <a:r>
                        <a:rPr kumimoji="0" lang="en-ZA" altLang="en-US" sz="200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Ra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anchorCtr="1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 – 14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anchorCtr="1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64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Phosphate fertilizer production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30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226</a:t>
                      </a:r>
                      <a:r>
                        <a:rPr kumimoji="0" lang="en-ZA" altLang="en-US" sz="200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Ra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anchorCtr="1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1.3 – 4.3</a:t>
                      </a: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anchorCtr="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18572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A0D3A47-71EE-4C1E-A49E-A15FBC20E098}"/>
              </a:ext>
            </a:extLst>
          </p:cNvPr>
          <p:cNvSpPr/>
          <p:nvPr/>
        </p:nvSpPr>
        <p:spPr>
          <a:xfrm>
            <a:off x="0" y="465283"/>
            <a:ext cx="3438144" cy="668573"/>
          </a:xfrm>
          <a:prstGeom prst="rect">
            <a:avLst/>
          </a:prstGeom>
          <a:solidFill>
            <a:srgbClr val="316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Sediments and sludges</a:t>
            </a:r>
            <a:endParaRPr lang="en-GB" sz="2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920AE954-3AD2-46C9-B816-37473C8D71DE}"/>
              </a:ext>
            </a:extLst>
          </p:cNvPr>
          <p:cNvSpPr txBox="1">
            <a:spLocks noChangeArrowheads="1"/>
          </p:cNvSpPr>
          <p:nvPr/>
        </p:nvSpPr>
        <p:spPr>
          <a:xfrm>
            <a:off x="347435" y="1820717"/>
            <a:ext cx="8069723" cy="45720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ZA" altLang="en-US" sz="2600" dirty="0">
                <a:latin typeface="Calibri" pitchFamily="34" charset="0"/>
              </a:rPr>
              <a:t>Activity concentrations vary over a wide range</a:t>
            </a:r>
          </a:p>
          <a:p>
            <a:pPr algn="just"/>
            <a:r>
              <a:rPr lang="en-ZA" altLang="en-US" sz="2600" dirty="0">
                <a:latin typeface="Calibri" pitchFamily="34" charset="0"/>
              </a:rPr>
              <a:t>Depending on the activity concentration, some sediments and sludges have to be treated in a similar manner to high activity scale</a:t>
            </a:r>
          </a:p>
          <a:p>
            <a:pPr lvl="1" algn="just"/>
            <a:r>
              <a:rPr lang="en-ZA" altLang="en-US" sz="2400" dirty="0">
                <a:latin typeface="Calibri" pitchFamily="34" charset="0"/>
              </a:rPr>
              <a:t>In many cases, engineered shallow ground burial in earthen trenches or concrete silos is the preferred option</a:t>
            </a:r>
          </a:p>
          <a:p>
            <a:pPr algn="just"/>
            <a:r>
              <a:rPr lang="en-ZA" altLang="en-US" sz="2600" dirty="0">
                <a:latin typeface="Calibri" pitchFamily="34" charset="0"/>
              </a:rPr>
              <a:t>Lower activity sediments and sludges (of the order of 10 </a:t>
            </a:r>
            <a:r>
              <a:rPr lang="en-ZA" altLang="en-US" sz="2600" dirty="0" err="1">
                <a:latin typeface="Calibri" pitchFamily="34" charset="0"/>
              </a:rPr>
              <a:t>Bq</a:t>
            </a:r>
            <a:r>
              <a:rPr lang="en-ZA" altLang="en-US" sz="2600" dirty="0">
                <a:latin typeface="Calibri" pitchFamily="34" charset="0"/>
              </a:rPr>
              <a:t>/g or less) are generally suitable for disposal at normal industrial waste or hazardous waste facilities</a:t>
            </a:r>
          </a:p>
          <a:p>
            <a:endParaRPr lang="en-US" altLang="en-US" sz="28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90635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4D97890-3E18-43A0-BD0A-5E8C9DB8376E}"/>
              </a:ext>
            </a:extLst>
          </p:cNvPr>
          <p:cNvSpPr/>
          <p:nvPr/>
        </p:nvSpPr>
        <p:spPr>
          <a:xfrm>
            <a:off x="0" y="465283"/>
            <a:ext cx="2092147" cy="668573"/>
          </a:xfrm>
          <a:prstGeom prst="rect">
            <a:avLst/>
          </a:prstGeom>
          <a:solidFill>
            <a:srgbClr val="316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Slag</a:t>
            </a:r>
            <a:endParaRPr lang="en-GB" sz="2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3" name="Group 214">
            <a:extLst>
              <a:ext uri="{FF2B5EF4-FFF2-40B4-BE49-F238E27FC236}">
                <a16:creationId xmlns:a16="http://schemas.microsoft.com/office/drawing/2014/main" id="{D331F6D8-7E87-496F-8DAB-D00DE69FC2A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02508380"/>
              </p:ext>
            </p:extLst>
          </p:nvPr>
        </p:nvGraphicFramePr>
        <p:xfrm>
          <a:off x="396379" y="2118918"/>
          <a:ext cx="8569325" cy="293370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464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7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479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032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Process</a:t>
                      </a:r>
                      <a:endParaRPr kumimoji="0" lang="en-US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b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Radionuclide</a:t>
                      </a:r>
                      <a:endParaRPr kumimoji="0" lang="en-US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Activity concentration (</a:t>
                      </a:r>
                      <a:r>
                        <a:rPr kumimoji="0" lang="en-ZA" altLang="en-US" sz="20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Bq</a:t>
                      </a:r>
                      <a:r>
                        <a:rPr kumimoji="0" lang="en-ZA" altLang="en-US" sz="20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/g)</a:t>
                      </a:r>
                      <a:endParaRPr kumimoji="0" lang="en-US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72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Niobium extraction from pyrochlore</a:t>
                      </a: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30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232</a:t>
                      </a:r>
                      <a:r>
                        <a:rPr kumimoji="0" lang="en-ZA" altLang="en-US" sz="200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Th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 – 120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88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Tin smelting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30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232</a:t>
                      </a:r>
                      <a:r>
                        <a:rPr kumimoji="0" lang="en-ZA" altLang="en-US" sz="200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Th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0.07 – 15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72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Copper smelting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30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226</a:t>
                      </a:r>
                      <a:r>
                        <a:rPr kumimoji="0" lang="en-ZA" altLang="en-US" sz="200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Ra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 – 2 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72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Thermal phosphorus production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30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238</a:t>
                      </a:r>
                      <a:r>
                        <a:rPr kumimoji="0" lang="en-ZA" altLang="en-US" sz="200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676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D875EDA-B363-4296-B677-42F30CD627D4}"/>
              </a:ext>
            </a:extLst>
          </p:cNvPr>
          <p:cNvSpPr/>
          <p:nvPr/>
        </p:nvSpPr>
        <p:spPr>
          <a:xfrm>
            <a:off x="0" y="465283"/>
            <a:ext cx="2092147" cy="668573"/>
          </a:xfrm>
          <a:prstGeom prst="rect">
            <a:avLst/>
          </a:prstGeom>
          <a:solidFill>
            <a:srgbClr val="316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Slag</a:t>
            </a:r>
            <a:endParaRPr lang="en-GB" sz="2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B92B5C77-0226-49B7-ACA1-6BF10348BD07}"/>
              </a:ext>
            </a:extLst>
          </p:cNvPr>
          <p:cNvSpPr txBox="1">
            <a:spLocks noChangeArrowheads="1"/>
          </p:cNvSpPr>
          <p:nvPr/>
        </p:nvSpPr>
        <p:spPr>
          <a:xfrm>
            <a:off x="312271" y="1684324"/>
            <a:ext cx="8309412" cy="45720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90000"/>
              </a:lnSpc>
            </a:pPr>
            <a:r>
              <a:rPr lang="en-ZA" altLang="en-US" sz="2400">
                <a:latin typeface="Calibri" pitchFamily="34" charset="0"/>
              </a:rPr>
              <a:t>There are many opportunities for using slag as a by-product ;</a:t>
            </a:r>
          </a:p>
          <a:p>
            <a:pPr lvl="1" algn="just">
              <a:lnSpc>
                <a:spcPct val="90000"/>
              </a:lnSpc>
            </a:pPr>
            <a:r>
              <a:rPr lang="en-ZA" altLang="en-US" sz="2000">
                <a:latin typeface="Calibri" pitchFamily="34" charset="0"/>
              </a:rPr>
              <a:t>as a construction material (or component of construction material)</a:t>
            </a:r>
          </a:p>
          <a:p>
            <a:pPr lvl="1" algn="just">
              <a:lnSpc>
                <a:spcPct val="90000"/>
              </a:lnSpc>
            </a:pPr>
            <a:r>
              <a:rPr lang="en-ZA" altLang="en-US" sz="2000">
                <a:latin typeface="Calibri" pitchFamily="34" charset="0"/>
              </a:rPr>
              <a:t>Resource for extraction of contained metals</a:t>
            </a:r>
          </a:p>
          <a:p>
            <a:pPr algn="just">
              <a:lnSpc>
                <a:spcPct val="90000"/>
              </a:lnSpc>
            </a:pPr>
            <a:r>
              <a:rPr lang="en-ZA" altLang="en-US" sz="2400">
                <a:latin typeface="Calibri" pitchFamily="34" charset="0"/>
              </a:rPr>
              <a:t>Slag with higher activity (from steel, niobium, tin, copper etc. production) may need to be restricted</a:t>
            </a:r>
          </a:p>
          <a:p>
            <a:pPr lvl="1" algn="just">
              <a:lnSpc>
                <a:spcPct val="90000"/>
              </a:lnSpc>
            </a:pPr>
            <a:r>
              <a:rPr lang="en-ZA" altLang="en-US" sz="2400">
                <a:latin typeface="Calibri" pitchFamily="34" charset="0"/>
              </a:rPr>
              <a:t>A detailed assessment is necessary</a:t>
            </a:r>
          </a:p>
          <a:p>
            <a:pPr algn="just">
              <a:lnSpc>
                <a:spcPct val="90000"/>
              </a:lnSpc>
            </a:pPr>
            <a:r>
              <a:rPr lang="en-ZA" altLang="en-US" sz="2400">
                <a:latin typeface="Calibri" pitchFamily="34" charset="0"/>
              </a:rPr>
              <a:t>Slag with lower activity concentration, e.g. thermal phosphorus slag, can be used in the construction of roads, dams, etc.</a:t>
            </a:r>
          </a:p>
          <a:p>
            <a:pPr lvl="1" algn="just">
              <a:lnSpc>
                <a:spcPct val="90000"/>
              </a:lnSpc>
            </a:pPr>
            <a:r>
              <a:rPr lang="en-ZA" altLang="en-US" sz="2400">
                <a:latin typeface="Calibri" pitchFamily="34" charset="0"/>
              </a:rPr>
              <a:t>Its use in house construction may need to be subject to certain conditions</a:t>
            </a:r>
            <a:endParaRPr lang="en-US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25728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9C8C234-D61A-487C-B4B8-8EC62A265691}"/>
              </a:ext>
            </a:extLst>
          </p:cNvPr>
          <p:cNvSpPr/>
          <p:nvPr/>
        </p:nvSpPr>
        <p:spPr>
          <a:xfrm>
            <a:off x="0" y="465283"/>
            <a:ext cx="2092147" cy="668573"/>
          </a:xfrm>
          <a:prstGeom prst="rect">
            <a:avLst/>
          </a:prstGeom>
          <a:solidFill>
            <a:srgbClr val="316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Furnace dust</a:t>
            </a:r>
            <a:endParaRPr lang="en-GB" sz="2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3" name="Group 3">
            <a:extLst>
              <a:ext uri="{FF2B5EF4-FFF2-40B4-BE49-F238E27FC236}">
                <a16:creationId xmlns:a16="http://schemas.microsoft.com/office/drawing/2014/main" id="{DA337BF4-10E8-45EF-9AEF-FD42611933F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96627079"/>
              </p:ext>
            </p:extLst>
          </p:nvPr>
        </p:nvGraphicFramePr>
        <p:xfrm>
          <a:off x="355920" y="2160522"/>
          <a:ext cx="8569325" cy="293370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464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7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479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032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Process</a:t>
                      </a:r>
                      <a:endParaRPr kumimoji="0" lang="en-US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b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Radionuclide</a:t>
                      </a:r>
                      <a:endParaRPr kumimoji="0" lang="en-US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Activity concentration (</a:t>
                      </a:r>
                      <a:r>
                        <a:rPr kumimoji="0" lang="en-ZA" altLang="en-US" sz="20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Bq</a:t>
                      </a:r>
                      <a:r>
                        <a:rPr kumimoji="0" lang="en-ZA" altLang="en-US" sz="20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/g)</a:t>
                      </a:r>
                      <a:endParaRPr kumimoji="0" lang="en-US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72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Extraction of niobium from pyrochlore</a:t>
                      </a: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30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210</a:t>
                      </a:r>
                      <a:r>
                        <a:rPr kumimoji="0" lang="en-ZA" altLang="en-US" sz="200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Pb, </a:t>
                      </a:r>
                      <a:r>
                        <a:rPr kumimoji="0" lang="en-ZA" altLang="en-US" sz="2000" u="none" strike="noStrike" cap="none" normalizeH="0" baseline="30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210</a:t>
                      </a:r>
                      <a:r>
                        <a:rPr kumimoji="0" lang="en-ZA" altLang="en-US" sz="200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Pb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100 – 500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88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Fusion of zircon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30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210</a:t>
                      </a:r>
                      <a:r>
                        <a:rPr kumimoji="0" lang="en-ZA" altLang="en-US" sz="200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Po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600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72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Thermal phosphorus production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30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210</a:t>
                      </a:r>
                      <a:r>
                        <a:rPr kumimoji="0" lang="en-ZA" altLang="en-US" sz="200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Pb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1,000 </a:t>
                      </a: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72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Tin smelting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30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210</a:t>
                      </a:r>
                      <a:r>
                        <a:rPr kumimoji="0" lang="en-ZA" altLang="en-US" sz="200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Pb, </a:t>
                      </a:r>
                      <a:r>
                        <a:rPr kumimoji="0" lang="en-ZA" altLang="en-US" sz="2000" u="none" strike="noStrike" cap="none" normalizeH="0" baseline="30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210</a:t>
                      </a:r>
                      <a:r>
                        <a:rPr kumimoji="0" lang="en-ZA" altLang="en-US" sz="200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Pb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Up to 200</a:t>
                      </a: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36841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4E351A2-33C3-46D2-B353-11592BADB868}"/>
              </a:ext>
            </a:extLst>
          </p:cNvPr>
          <p:cNvSpPr/>
          <p:nvPr/>
        </p:nvSpPr>
        <p:spPr>
          <a:xfrm>
            <a:off x="0" y="465283"/>
            <a:ext cx="2092147" cy="668573"/>
          </a:xfrm>
          <a:prstGeom prst="rect">
            <a:avLst/>
          </a:prstGeom>
          <a:solidFill>
            <a:srgbClr val="316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Furnace dust</a:t>
            </a:r>
            <a:endParaRPr lang="en-GB" sz="2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D933579E-360F-4E83-895A-F58AEAA05E00}"/>
              </a:ext>
            </a:extLst>
          </p:cNvPr>
          <p:cNvSpPr txBox="1">
            <a:spLocks noChangeArrowheads="1"/>
          </p:cNvSpPr>
          <p:nvPr/>
        </p:nvSpPr>
        <p:spPr>
          <a:xfrm>
            <a:off x="227788" y="1972387"/>
            <a:ext cx="8556750" cy="360017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ZA" altLang="en-US" sz="2600" dirty="0">
                <a:latin typeface="Calibri" pitchFamily="34" charset="0"/>
              </a:rPr>
              <a:t>Furnace dusts contain volatile radionuclides (lead and polonium)</a:t>
            </a:r>
          </a:p>
          <a:p>
            <a:pPr algn="just"/>
            <a:r>
              <a:rPr lang="en-ZA" altLang="en-US" sz="2600" dirty="0">
                <a:latin typeface="Calibri" pitchFamily="34" charset="0"/>
              </a:rPr>
              <a:t>Can have high activity concentrations</a:t>
            </a:r>
          </a:p>
          <a:p>
            <a:pPr algn="just"/>
            <a:r>
              <a:rPr lang="en-ZA" altLang="en-US" sz="2600" dirty="0">
                <a:latin typeface="Calibri" pitchFamily="34" charset="0"/>
              </a:rPr>
              <a:t>Usually requires disposal in a regulated facility</a:t>
            </a:r>
          </a:p>
          <a:p>
            <a:pPr algn="just"/>
            <a:r>
              <a:rPr lang="en-ZA" altLang="en-US" sz="2600" dirty="0">
                <a:latin typeface="Calibri" pitchFamily="34" charset="0"/>
              </a:rPr>
              <a:t>Consider worker exposure during scrubber and incinerator maintenance (or where dusts may accumulate)</a:t>
            </a:r>
          </a:p>
          <a:p>
            <a:endParaRPr lang="en-ZA" altLang="en-US" sz="9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41776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E99A4D0-1F94-45CC-AC7D-B97E3C77E0B6}"/>
              </a:ext>
            </a:extLst>
          </p:cNvPr>
          <p:cNvSpPr/>
          <p:nvPr/>
        </p:nvSpPr>
        <p:spPr>
          <a:xfrm>
            <a:off x="0" y="333609"/>
            <a:ext cx="2684678" cy="668573"/>
          </a:xfrm>
          <a:prstGeom prst="rect">
            <a:avLst/>
          </a:prstGeom>
          <a:solidFill>
            <a:srgbClr val="316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Liquid residues</a:t>
            </a:r>
            <a:endParaRPr lang="en-GB" sz="2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DA36278A-FA60-4936-A987-4EC079066C52}"/>
              </a:ext>
            </a:extLst>
          </p:cNvPr>
          <p:cNvSpPr txBox="1">
            <a:spLocks noChangeArrowheads="1"/>
          </p:cNvSpPr>
          <p:nvPr/>
        </p:nvSpPr>
        <p:spPr>
          <a:xfrm>
            <a:off x="400053" y="1302597"/>
            <a:ext cx="7852212" cy="56166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90000"/>
              </a:lnSpc>
            </a:pPr>
            <a:r>
              <a:rPr lang="en-ZA" altLang="en-US" sz="2600" dirty="0">
                <a:latin typeface="Calibri" pitchFamily="34" charset="0"/>
              </a:rPr>
              <a:t>Can involve  large volumes (e.g.; Mine water)</a:t>
            </a:r>
          </a:p>
          <a:p>
            <a:pPr algn="just">
              <a:lnSpc>
                <a:spcPct val="90000"/>
              </a:lnSpc>
            </a:pPr>
            <a:r>
              <a:rPr lang="en-ZA" altLang="en-US" sz="2600" dirty="0">
                <a:latin typeface="Calibri" pitchFamily="34" charset="0"/>
              </a:rPr>
              <a:t>Excess water from tailings dams, </a:t>
            </a:r>
            <a:r>
              <a:rPr lang="en-ZA" altLang="en-US" sz="2600" dirty="0" err="1">
                <a:latin typeface="Calibri" pitchFamily="34" charset="0"/>
              </a:rPr>
              <a:t>phosphogypsum</a:t>
            </a:r>
            <a:r>
              <a:rPr lang="en-ZA" altLang="en-US" sz="2600" dirty="0">
                <a:latin typeface="Calibri" pitchFamily="34" charset="0"/>
              </a:rPr>
              <a:t> stacks, etc.</a:t>
            </a:r>
          </a:p>
          <a:p>
            <a:pPr algn="just">
              <a:lnSpc>
                <a:spcPct val="90000"/>
              </a:lnSpc>
            </a:pPr>
            <a:r>
              <a:rPr lang="en-ZA" altLang="en-US" sz="2600" dirty="0">
                <a:latin typeface="Calibri" pitchFamily="34" charset="0"/>
              </a:rPr>
              <a:t>Recirculated process water and contaminated rainwater</a:t>
            </a:r>
          </a:p>
          <a:p>
            <a:pPr algn="just">
              <a:lnSpc>
                <a:spcPct val="90000"/>
              </a:lnSpc>
            </a:pPr>
            <a:r>
              <a:rPr lang="en-ZA" altLang="en-US" sz="2600" dirty="0">
                <a:latin typeface="Calibri" pitchFamily="34" charset="0"/>
              </a:rPr>
              <a:t>Used process water streams:</a:t>
            </a:r>
          </a:p>
          <a:p>
            <a:pPr lvl="1" algn="just">
              <a:lnSpc>
                <a:spcPct val="90000"/>
              </a:lnSpc>
            </a:pPr>
            <a:r>
              <a:rPr lang="en-ZA" altLang="en-US" sz="2000" dirty="0">
                <a:latin typeface="Calibri" pitchFamily="34" charset="0"/>
              </a:rPr>
              <a:t>Water separated from slurry streams</a:t>
            </a:r>
          </a:p>
          <a:p>
            <a:pPr lvl="1" algn="just">
              <a:lnSpc>
                <a:spcPct val="90000"/>
              </a:lnSpc>
            </a:pPr>
            <a:r>
              <a:rPr lang="en-ZA" altLang="en-US" sz="2000" dirty="0">
                <a:latin typeface="Calibri" pitchFamily="34" charset="0"/>
              </a:rPr>
              <a:t>Wash water</a:t>
            </a:r>
          </a:p>
          <a:p>
            <a:pPr lvl="1" algn="just">
              <a:lnSpc>
                <a:spcPct val="90000"/>
              </a:lnSpc>
            </a:pPr>
            <a:r>
              <a:rPr lang="en-ZA" altLang="en-US" sz="2000" dirty="0">
                <a:latin typeface="Calibri" pitchFamily="34" charset="0"/>
              </a:rPr>
              <a:t>Flotation water</a:t>
            </a:r>
          </a:p>
          <a:p>
            <a:pPr lvl="1" algn="just">
              <a:lnSpc>
                <a:spcPct val="90000"/>
              </a:lnSpc>
            </a:pPr>
            <a:r>
              <a:rPr lang="en-ZA" altLang="en-US" sz="2000" dirty="0">
                <a:latin typeface="Calibri" pitchFamily="34" charset="0"/>
              </a:rPr>
              <a:t>Spent leach solutions</a:t>
            </a:r>
          </a:p>
          <a:p>
            <a:pPr lvl="1" algn="just">
              <a:lnSpc>
                <a:spcPct val="90000"/>
              </a:lnSpc>
            </a:pPr>
            <a:r>
              <a:rPr lang="en-ZA" altLang="en-US" sz="2000" dirty="0">
                <a:latin typeface="Calibri" pitchFamily="34" charset="0"/>
              </a:rPr>
              <a:t>Gas scrubbing water</a:t>
            </a:r>
          </a:p>
          <a:p>
            <a:pPr algn="just"/>
            <a:r>
              <a:rPr lang="en-ZA" altLang="en-US" sz="2600" dirty="0">
                <a:latin typeface="Calibri" pitchFamily="34" charset="0"/>
              </a:rPr>
              <a:t>Water from decontamination of equipment</a:t>
            </a:r>
          </a:p>
          <a:p>
            <a:pPr algn="just"/>
            <a:r>
              <a:rPr lang="en-ZA" altLang="en-US" sz="2600" dirty="0">
                <a:latin typeface="Calibri" pitchFamily="34" charset="0"/>
              </a:rPr>
              <a:t>Spent solvents</a:t>
            </a:r>
          </a:p>
          <a:p>
            <a:pPr algn="just"/>
            <a:r>
              <a:rPr lang="en-ZA" altLang="en-US" sz="2600" dirty="0">
                <a:latin typeface="Calibri" pitchFamily="34" charset="0"/>
              </a:rPr>
              <a:t>‘Produced water’ from oil and gas production</a:t>
            </a:r>
          </a:p>
          <a:p>
            <a:pPr lvl="1" algn="just">
              <a:lnSpc>
                <a:spcPct val="90000"/>
              </a:lnSpc>
            </a:pPr>
            <a:r>
              <a:rPr lang="en-ZA" altLang="en-US" sz="2000" dirty="0">
                <a:latin typeface="Calibri" pitchFamily="34" charset="0"/>
              </a:rPr>
              <a:t>Formation water and injection water</a:t>
            </a:r>
          </a:p>
        </p:txBody>
      </p:sp>
    </p:spTree>
    <p:extLst>
      <p:ext uri="{BB962C8B-B14F-4D97-AF65-F5344CB8AC3E}">
        <p14:creationId xmlns:p14="http://schemas.microsoft.com/office/powerpoint/2010/main" val="14285377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B0F36BF-9E3D-4F90-9499-C85A3C5F5D44}"/>
              </a:ext>
            </a:extLst>
          </p:cNvPr>
          <p:cNvSpPr/>
          <p:nvPr/>
        </p:nvSpPr>
        <p:spPr>
          <a:xfrm>
            <a:off x="-1" y="333609"/>
            <a:ext cx="5186477" cy="668573"/>
          </a:xfrm>
          <a:prstGeom prst="rect">
            <a:avLst/>
          </a:prstGeom>
          <a:solidFill>
            <a:srgbClr val="316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Liquid residues-management options</a:t>
            </a:r>
            <a:endParaRPr lang="en-GB" sz="2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2739F9E7-91C2-4E95-A432-66A7269C3E7E}"/>
              </a:ext>
            </a:extLst>
          </p:cNvPr>
          <p:cNvSpPr txBox="1">
            <a:spLocks noChangeArrowheads="1"/>
          </p:cNvSpPr>
          <p:nvPr/>
        </p:nvSpPr>
        <p:spPr>
          <a:xfrm>
            <a:off x="268524" y="1337549"/>
            <a:ext cx="8478237" cy="54006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90000"/>
              </a:lnSpc>
            </a:pPr>
            <a:r>
              <a:rPr lang="en-ZA" altLang="en-US" sz="2600" dirty="0">
                <a:latin typeface="Calibri" pitchFamily="34" charset="0"/>
              </a:rPr>
              <a:t>Recycle to the process</a:t>
            </a:r>
          </a:p>
          <a:p>
            <a:pPr lvl="1" algn="just">
              <a:lnSpc>
                <a:spcPct val="90000"/>
              </a:lnSpc>
            </a:pPr>
            <a:r>
              <a:rPr lang="en-ZA" altLang="en-US" sz="2000" dirty="0">
                <a:latin typeface="Calibri" pitchFamily="34" charset="0"/>
              </a:rPr>
              <a:t>By far the most widely used option</a:t>
            </a:r>
          </a:p>
          <a:p>
            <a:pPr lvl="1" algn="just">
              <a:lnSpc>
                <a:spcPct val="90000"/>
              </a:lnSpc>
            </a:pPr>
            <a:r>
              <a:rPr lang="en-ZA" altLang="en-US" sz="2000" dirty="0">
                <a:latin typeface="Calibri" pitchFamily="34" charset="0"/>
              </a:rPr>
              <a:t>Can be used for aqueous residues and spent solvents</a:t>
            </a:r>
          </a:p>
          <a:p>
            <a:pPr algn="just">
              <a:lnSpc>
                <a:spcPct val="90000"/>
              </a:lnSpc>
            </a:pPr>
            <a:r>
              <a:rPr lang="en-ZA" altLang="en-US" sz="2600" dirty="0">
                <a:latin typeface="Calibri" pitchFamily="34" charset="0"/>
              </a:rPr>
              <a:t>Treatment + discharge</a:t>
            </a:r>
          </a:p>
          <a:p>
            <a:pPr lvl="1" algn="just">
              <a:lnSpc>
                <a:spcPct val="90000"/>
              </a:lnSpc>
            </a:pPr>
            <a:r>
              <a:rPr lang="en-ZA" altLang="en-US" sz="2000" dirty="0">
                <a:latin typeface="Calibri" pitchFamily="34" charset="0"/>
              </a:rPr>
              <a:t>Neutralization —  neutralizing agents, mixing acidic &amp; alkaline streams</a:t>
            </a:r>
          </a:p>
          <a:p>
            <a:pPr lvl="1" algn="just">
              <a:lnSpc>
                <a:spcPct val="90000"/>
              </a:lnSpc>
            </a:pPr>
            <a:r>
              <a:rPr lang="en-ZA" altLang="en-US" sz="2000" dirty="0">
                <a:latin typeface="Calibri" pitchFamily="34" charset="0"/>
              </a:rPr>
              <a:t>Settling, precipitation, filtration — can remove up to 90% of </a:t>
            </a:r>
            <a:r>
              <a:rPr lang="en-ZA" altLang="en-US" sz="2000" baseline="30000" dirty="0">
                <a:latin typeface="Calibri" pitchFamily="34" charset="0"/>
              </a:rPr>
              <a:t>226</a:t>
            </a:r>
            <a:r>
              <a:rPr lang="en-ZA" altLang="en-US" sz="2000" dirty="0">
                <a:latin typeface="Calibri" pitchFamily="34" charset="0"/>
              </a:rPr>
              <a:t>Ra etc.</a:t>
            </a:r>
          </a:p>
          <a:p>
            <a:pPr lvl="1" algn="just">
              <a:lnSpc>
                <a:spcPct val="90000"/>
              </a:lnSpc>
            </a:pPr>
            <a:r>
              <a:rPr lang="en-ZA" altLang="en-US" sz="2000" dirty="0">
                <a:latin typeface="Calibri" pitchFamily="34" charset="0"/>
              </a:rPr>
              <a:t>Treatment for compliance with (non-radiological) effluent treatment standards in terms of environmental regulation is usually adequate also for radionuclides</a:t>
            </a:r>
          </a:p>
          <a:p>
            <a:pPr lvl="1" algn="just">
              <a:lnSpc>
                <a:spcPct val="90000"/>
              </a:lnSpc>
            </a:pPr>
            <a:r>
              <a:rPr lang="en-ZA" altLang="en-US" sz="2000" dirty="0">
                <a:latin typeface="Calibri" pitchFamily="34" charset="0"/>
              </a:rPr>
              <a:t>Treatment generates solid waste (sludge, filter cake)</a:t>
            </a:r>
          </a:p>
          <a:p>
            <a:pPr algn="just">
              <a:lnSpc>
                <a:spcPct val="90000"/>
              </a:lnSpc>
            </a:pPr>
            <a:r>
              <a:rPr lang="en-ZA" altLang="en-US" sz="2600" dirty="0">
                <a:latin typeface="Calibri" pitchFamily="34" charset="0"/>
              </a:rPr>
              <a:t>Evaporation and seepage ponds</a:t>
            </a:r>
          </a:p>
          <a:p>
            <a:pPr lvl="1" algn="just">
              <a:lnSpc>
                <a:spcPct val="90000"/>
              </a:lnSpc>
            </a:pPr>
            <a:r>
              <a:rPr lang="en-ZA" altLang="en-US" sz="2000" dirty="0">
                <a:latin typeface="Calibri" pitchFamily="34" charset="0"/>
              </a:rPr>
              <a:t>Subsequent land remediation and management of solid waste</a:t>
            </a:r>
          </a:p>
          <a:p>
            <a:pPr algn="just">
              <a:lnSpc>
                <a:spcPct val="90000"/>
              </a:lnSpc>
            </a:pPr>
            <a:r>
              <a:rPr lang="en-ZA" altLang="en-US" sz="2600" dirty="0">
                <a:latin typeface="Calibri" pitchFamily="34" charset="0"/>
              </a:rPr>
              <a:t>Slurry with sand and return to mining void</a:t>
            </a:r>
          </a:p>
          <a:p>
            <a:pPr algn="just">
              <a:lnSpc>
                <a:spcPct val="90000"/>
              </a:lnSpc>
            </a:pPr>
            <a:r>
              <a:rPr lang="en-ZA" altLang="en-US" sz="2600" dirty="0">
                <a:latin typeface="Calibri" pitchFamily="34" charset="0"/>
              </a:rPr>
              <a:t>Direct discharge to large water bodies, e.g. marine waters</a:t>
            </a:r>
          </a:p>
          <a:p>
            <a:pPr lvl="1">
              <a:lnSpc>
                <a:spcPct val="90000"/>
              </a:lnSpc>
            </a:pPr>
            <a:endParaRPr lang="en-ZA" altLang="en-US" sz="1800" dirty="0">
              <a:latin typeface="Calibri" pitchFamily="34" charset="0"/>
            </a:endParaRPr>
          </a:p>
          <a:p>
            <a:pPr lvl="1">
              <a:lnSpc>
                <a:spcPct val="90000"/>
              </a:lnSpc>
            </a:pPr>
            <a:endParaRPr lang="en-ZA" altLang="en-US" sz="18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1132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276F5ED-FB35-4FE2-91E4-89DB0B9AE530}"/>
              </a:ext>
            </a:extLst>
          </p:cNvPr>
          <p:cNvSpPr/>
          <p:nvPr/>
        </p:nvSpPr>
        <p:spPr>
          <a:xfrm>
            <a:off x="1" y="340924"/>
            <a:ext cx="4330598" cy="668573"/>
          </a:xfrm>
          <a:prstGeom prst="rect">
            <a:avLst/>
          </a:prstGeom>
          <a:solidFill>
            <a:srgbClr val="316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Liquid residues – oil and gas</a:t>
            </a:r>
            <a:endParaRPr lang="en-GB" sz="2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A8ABC2AB-3DAC-4151-9A21-E937AFF0CF63}"/>
              </a:ext>
            </a:extLst>
          </p:cNvPr>
          <p:cNvSpPr txBox="1">
            <a:spLocks noChangeArrowheads="1"/>
          </p:cNvSpPr>
          <p:nvPr/>
        </p:nvSpPr>
        <p:spPr>
          <a:xfrm>
            <a:off x="320101" y="1489307"/>
            <a:ext cx="8351709" cy="492283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en-ZA" altLang="en-US" sz="2600" dirty="0">
                <a:latin typeface="Calibri" pitchFamily="34" charset="0"/>
              </a:rPr>
              <a:t>Management options for ‘produced water’ from oil and gas extraction:</a:t>
            </a:r>
          </a:p>
          <a:p>
            <a:pPr lvl="1"/>
            <a:r>
              <a:rPr lang="en-ZA" altLang="en-US" sz="2000" dirty="0">
                <a:latin typeface="Calibri" pitchFamily="34" charset="0"/>
              </a:rPr>
              <a:t>Can be generated in very large volumes</a:t>
            </a:r>
          </a:p>
          <a:p>
            <a:pPr lvl="2"/>
            <a:r>
              <a:rPr lang="en-ZA" altLang="en-US" sz="2000" dirty="0">
                <a:latin typeface="Calibri" pitchFamily="34" charset="0"/>
              </a:rPr>
              <a:t>Oilfields: 2400 – 40 000 m</a:t>
            </a:r>
            <a:r>
              <a:rPr lang="en-ZA" altLang="en-US" sz="2000" baseline="30000" dirty="0">
                <a:latin typeface="Calibri" pitchFamily="34" charset="0"/>
              </a:rPr>
              <a:t>3</a:t>
            </a:r>
            <a:r>
              <a:rPr lang="en-ZA" altLang="en-US" sz="2000" dirty="0">
                <a:latin typeface="Calibri" pitchFamily="34" charset="0"/>
              </a:rPr>
              <a:t>/day</a:t>
            </a:r>
          </a:p>
          <a:p>
            <a:pPr lvl="2"/>
            <a:r>
              <a:rPr lang="en-ZA" altLang="en-US" sz="2000" dirty="0">
                <a:latin typeface="Calibri" pitchFamily="34" charset="0"/>
              </a:rPr>
              <a:t>Gas fields: 1.5 – 30 m</a:t>
            </a:r>
            <a:r>
              <a:rPr lang="en-ZA" altLang="en-US" sz="2000" baseline="30000" dirty="0">
                <a:latin typeface="Calibri" pitchFamily="34" charset="0"/>
              </a:rPr>
              <a:t>3</a:t>
            </a:r>
            <a:r>
              <a:rPr lang="en-ZA" altLang="en-US" sz="2000" dirty="0">
                <a:latin typeface="Calibri" pitchFamily="34" charset="0"/>
              </a:rPr>
              <a:t>/day </a:t>
            </a:r>
          </a:p>
          <a:p>
            <a:pPr lvl="1"/>
            <a:r>
              <a:rPr lang="en-ZA" altLang="en-US" sz="2000" dirty="0">
                <a:latin typeface="Calibri" pitchFamily="34" charset="0"/>
              </a:rPr>
              <a:t>Wide range of activity concentrations</a:t>
            </a:r>
          </a:p>
          <a:p>
            <a:pPr lvl="2"/>
            <a:r>
              <a:rPr lang="en-ZA" altLang="en-US" sz="2000" dirty="0">
                <a:latin typeface="Calibri" pitchFamily="34" charset="0"/>
              </a:rPr>
              <a:t>0.002 – 1200 </a:t>
            </a:r>
            <a:r>
              <a:rPr lang="en-ZA" altLang="en-US" sz="2000" dirty="0" err="1">
                <a:latin typeface="Calibri" pitchFamily="34" charset="0"/>
              </a:rPr>
              <a:t>Bq</a:t>
            </a:r>
            <a:r>
              <a:rPr lang="en-ZA" altLang="en-US" sz="2000" dirty="0">
                <a:latin typeface="Calibri" pitchFamily="34" charset="0"/>
              </a:rPr>
              <a:t>/L </a:t>
            </a:r>
            <a:r>
              <a:rPr lang="en-ZA" altLang="en-US" sz="2000" baseline="30000" dirty="0">
                <a:latin typeface="Calibri" pitchFamily="34" charset="0"/>
              </a:rPr>
              <a:t>226</a:t>
            </a:r>
            <a:r>
              <a:rPr lang="en-ZA" altLang="en-US" sz="2000" dirty="0">
                <a:latin typeface="Calibri" pitchFamily="34" charset="0"/>
              </a:rPr>
              <a:t>Ra</a:t>
            </a:r>
          </a:p>
          <a:p>
            <a:pPr lvl="1"/>
            <a:r>
              <a:rPr lang="en-ZA" altLang="en-US" sz="2000" dirty="0">
                <a:latin typeface="Calibri" pitchFamily="34" charset="0"/>
              </a:rPr>
              <a:t> Options:</a:t>
            </a:r>
          </a:p>
          <a:p>
            <a:pPr lvl="2"/>
            <a:r>
              <a:rPr lang="en-ZA" altLang="en-US" sz="2000" dirty="0">
                <a:latin typeface="Calibri" pitchFamily="34" charset="0"/>
              </a:rPr>
              <a:t>Discharge to marine waters (mainly for offshore facilities)</a:t>
            </a:r>
          </a:p>
          <a:p>
            <a:pPr lvl="2"/>
            <a:r>
              <a:rPr lang="en-ZA" altLang="en-US" sz="2000" dirty="0">
                <a:latin typeface="Calibri" pitchFamily="34" charset="0"/>
              </a:rPr>
              <a:t>Reinject into reservoir</a:t>
            </a:r>
          </a:p>
          <a:p>
            <a:pPr lvl="2"/>
            <a:r>
              <a:rPr lang="en-ZA" altLang="en-US" sz="2000" dirty="0">
                <a:latin typeface="Calibri" pitchFamily="34" charset="0"/>
              </a:rPr>
              <a:t>Pump to seepage/evaporation ponds</a:t>
            </a:r>
          </a:p>
          <a:p>
            <a:pPr lvl="3"/>
            <a:r>
              <a:rPr lang="en-ZA" altLang="en-US" dirty="0">
                <a:latin typeface="Calibri" pitchFamily="34" charset="0"/>
              </a:rPr>
              <a:t>Subsequent land rehabilitation and disposal of solid waste</a:t>
            </a:r>
          </a:p>
        </p:txBody>
      </p:sp>
    </p:spTree>
    <p:extLst>
      <p:ext uri="{BB962C8B-B14F-4D97-AF65-F5344CB8AC3E}">
        <p14:creationId xmlns:p14="http://schemas.microsoft.com/office/powerpoint/2010/main" val="11815483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DEA038A-3D41-485D-96C2-503D4630B463}"/>
              </a:ext>
            </a:extLst>
          </p:cNvPr>
          <p:cNvSpPr/>
          <p:nvPr/>
        </p:nvSpPr>
        <p:spPr>
          <a:xfrm>
            <a:off x="0" y="583907"/>
            <a:ext cx="2122415" cy="531829"/>
          </a:xfrm>
          <a:prstGeom prst="rect">
            <a:avLst/>
          </a:prstGeom>
          <a:solidFill>
            <a:srgbClr val="316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Content</a:t>
            </a:r>
            <a:endParaRPr lang="en-GB" sz="2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1995D21D-9DDE-4FD7-97DB-151099DB1B56}"/>
              </a:ext>
            </a:extLst>
          </p:cNvPr>
          <p:cNvSpPr txBox="1">
            <a:spLocks noChangeArrowheads="1"/>
          </p:cNvSpPr>
          <p:nvPr/>
        </p:nvSpPr>
        <p:spPr>
          <a:xfrm>
            <a:off x="376964" y="1613941"/>
            <a:ext cx="6748042" cy="4572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ZA" altLang="en-US" sz="2600" dirty="0">
                <a:latin typeface="Calibri" pitchFamily="34" charset="0"/>
              </a:rPr>
              <a:t>Scale</a:t>
            </a:r>
          </a:p>
          <a:p>
            <a:pPr>
              <a:lnSpc>
                <a:spcPct val="90000"/>
              </a:lnSpc>
            </a:pPr>
            <a:r>
              <a:rPr lang="en-ZA" altLang="en-US" sz="2600" dirty="0">
                <a:latin typeface="Calibri" pitchFamily="34" charset="0"/>
              </a:rPr>
              <a:t>Sediments and sludges</a:t>
            </a:r>
          </a:p>
          <a:p>
            <a:pPr>
              <a:lnSpc>
                <a:spcPct val="90000"/>
              </a:lnSpc>
            </a:pPr>
            <a:r>
              <a:rPr lang="en-ZA" altLang="en-US" sz="2600" dirty="0">
                <a:latin typeface="Calibri" pitchFamily="34" charset="0"/>
              </a:rPr>
              <a:t>Slag</a:t>
            </a:r>
          </a:p>
          <a:p>
            <a:pPr>
              <a:lnSpc>
                <a:spcPct val="90000"/>
              </a:lnSpc>
            </a:pPr>
            <a:r>
              <a:rPr lang="en-ZA" altLang="en-US" sz="2600" dirty="0">
                <a:latin typeface="Calibri" pitchFamily="34" charset="0"/>
              </a:rPr>
              <a:t>Furnace dust</a:t>
            </a:r>
          </a:p>
          <a:p>
            <a:pPr>
              <a:lnSpc>
                <a:spcPct val="90000"/>
              </a:lnSpc>
            </a:pPr>
            <a:r>
              <a:rPr lang="en-ZA" altLang="en-US" sz="2600" dirty="0">
                <a:latin typeface="Calibri" pitchFamily="34" charset="0"/>
              </a:rPr>
              <a:t>Liquid residues</a:t>
            </a:r>
          </a:p>
          <a:p>
            <a:pPr>
              <a:lnSpc>
                <a:spcPct val="90000"/>
              </a:lnSpc>
            </a:pPr>
            <a:r>
              <a:rPr lang="en-ZA" altLang="en-US" sz="2600" dirty="0">
                <a:latin typeface="Calibri" pitchFamily="34" charset="0"/>
              </a:rPr>
              <a:t>Gaseous residues</a:t>
            </a:r>
          </a:p>
          <a:p>
            <a:pPr>
              <a:lnSpc>
                <a:spcPct val="90000"/>
              </a:lnSpc>
            </a:pPr>
            <a:r>
              <a:rPr lang="en-ZA" altLang="en-US" sz="2600" dirty="0">
                <a:latin typeface="Calibri" pitchFamily="34" charset="0"/>
              </a:rPr>
              <a:t>Monitoring and Surveillance</a:t>
            </a:r>
          </a:p>
          <a:p>
            <a:pPr>
              <a:lnSpc>
                <a:spcPct val="90000"/>
              </a:lnSpc>
            </a:pPr>
            <a:r>
              <a:rPr lang="en-ZA" altLang="en-US" sz="2600" dirty="0">
                <a:latin typeface="Calibri" pitchFamily="34" charset="0"/>
              </a:rPr>
              <a:t>Public doses from NORM facilities</a:t>
            </a:r>
          </a:p>
          <a:p>
            <a:pPr>
              <a:lnSpc>
                <a:spcPct val="90000"/>
              </a:lnSpc>
            </a:pPr>
            <a:r>
              <a:rPr lang="en-ZA" altLang="en-US" sz="2600" dirty="0">
                <a:latin typeface="Calibri" pitchFamily="34" charset="0"/>
              </a:rPr>
              <a:t>References</a:t>
            </a:r>
            <a:endParaRPr lang="en-US" altLang="en-US" sz="26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21373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42237DA-7C51-4CB7-B6DD-652B9EED820A}"/>
              </a:ext>
            </a:extLst>
          </p:cNvPr>
          <p:cNvSpPr/>
          <p:nvPr/>
        </p:nvSpPr>
        <p:spPr>
          <a:xfrm>
            <a:off x="1" y="340924"/>
            <a:ext cx="3130905" cy="668573"/>
          </a:xfrm>
          <a:prstGeom prst="rect">
            <a:avLst/>
          </a:prstGeom>
          <a:solidFill>
            <a:srgbClr val="316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Gaseous emission</a:t>
            </a:r>
            <a:endParaRPr lang="en-GB" sz="2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FB64B6F2-2E5C-4A18-B65C-1AE09854B52E}"/>
              </a:ext>
            </a:extLst>
          </p:cNvPr>
          <p:cNvSpPr txBox="1">
            <a:spLocks noChangeArrowheads="1"/>
          </p:cNvSpPr>
          <p:nvPr/>
        </p:nvSpPr>
        <p:spPr>
          <a:xfrm>
            <a:off x="418098" y="1445058"/>
            <a:ext cx="8307803" cy="520369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80000"/>
              </a:lnSpc>
            </a:pPr>
            <a:r>
              <a:rPr lang="en-ZA" altLang="en-US" sz="2600" dirty="0">
                <a:latin typeface="Calibri" pitchFamily="34" charset="0"/>
              </a:rPr>
              <a:t>Gaseous emissions arise from furnaces,  chemical processes and ventilation systems</a:t>
            </a:r>
          </a:p>
          <a:p>
            <a:pPr algn="just">
              <a:lnSpc>
                <a:spcPct val="80000"/>
              </a:lnSpc>
            </a:pPr>
            <a:r>
              <a:rPr lang="en-ZA" altLang="en-US" sz="2600" dirty="0">
                <a:latin typeface="Calibri" pitchFamily="34" charset="0"/>
              </a:rPr>
              <a:t>Sources of exposure:</a:t>
            </a:r>
          </a:p>
          <a:p>
            <a:pPr lvl="1" algn="just">
              <a:lnSpc>
                <a:spcPct val="80000"/>
              </a:lnSpc>
            </a:pPr>
            <a:r>
              <a:rPr lang="en-ZA" altLang="en-US" sz="2000" dirty="0">
                <a:latin typeface="Calibri" pitchFamily="34" charset="0"/>
              </a:rPr>
              <a:t>U and/or Th series radionuclides in airborne dust particles</a:t>
            </a:r>
          </a:p>
          <a:p>
            <a:pPr lvl="1" algn="just">
              <a:lnSpc>
                <a:spcPct val="80000"/>
              </a:lnSpc>
            </a:pPr>
            <a:r>
              <a:rPr lang="en-ZA" altLang="en-US" sz="2000" dirty="0">
                <a:latin typeface="Calibri" pitchFamily="34" charset="0"/>
              </a:rPr>
              <a:t>Radon</a:t>
            </a:r>
          </a:p>
          <a:p>
            <a:pPr algn="just">
              <a:lnSpc>
                <a:spcPct val="80000"/>
              </a:lnSpc>
            </a:pPr>
            <a:r>
              <a:rPr lang="en-ZA" altLang="en-US" sz="2600" dirty="0">
                <a:latin typeface="Calibri" pitchFamily="34" charset="0"/>
              </a:rPr>
              <a:t>Emission standards in terms of environmental regulation:</a:t>
            </a:r>
          </a:p>
          <a:p>
            <a:pPr lvl="1" algn="just">
              <a:lnSpc>
                <a:spcPct val="80000"/>
              </a:lnSpc>
            </a:pPr>
            <a:r>
              <a:rPr lang="en-ZA" altLang="en-US" sz="2000" dirty="0">
                <a:latin typeface="Calibri" pitchFamily="34" charset="0"/>
              </a:rPr>
              <a:t>Reduced emission of hazardous constituents, including radionuclides</a:t>
            </a:r>
          </a:p>
          <a:p>
            <a:pPr lvl="1" algn="just">
              <a:lnSpc>
                <a:spcPct val="80000"/>
              </a:lnSpc>
            </a:pPr>
            <a:r>
              <a:rPr lang="en-ZA" altLang="en-US" sz="2000" dirty="0">
                <a:latin typeface="Calibri" pitchFamily="34" charset="0"/>
              </a:rPr>
              <a:t>Improved atmospheric dispersion, e.g. stack height</a:t>
            </a:r>
          </a:p>
          <a:p>
            <a:pPr algn="just">
              <a:lnSpc>
                <a:spcPct val="80000"/>
              </a:lnSpc>
            </a:pPr>
            <a:r>
              <a:rPr lang="en-ZA" altLang="en-US" sz="2600" dirty="0">
                <a:latin typeface="Calibri" pitchFamily="34" charset="0"/>
              </a:rPr>
              <a:t>Emission controls:</a:t>
            </a:r>
          </a:p>
          <a:p>
            <a:pPr lvl="1" algn="just">
              <a:lnSpc>
                <a:spcPct val="80000"/>
              </a:lnSpc>
            </a:pPr>
            <a:r>
              <a:rPr lang="en-ZA" altLang="en-US" sz="2000" dirty="0">
                <a:latin typeface="Calibri" pitchFamily="34" charset="0"/>
              </a:rPr>
              <a:t>Dust filters and precipitators</a:t>
            </a:r>
          </a:p>
          <a:p>
            <a:pPr lvl="1" algn="just">
              <a:lnSpc>
                <a:spcPct val="80000"/>
              </a:lnSpc>
            </a:pPr>
            <a:r>
              <a:rPr lang="en-ZA" altLang="en-US" sz="2000" dirty="0">
                <a:latin typeface="Calibri" pitchFamily="34" charset="0"/>
              </a:rPr>
              <a:t>Gas scrubbers</a:t>
            </a:r>
          </a:p>
          <a:p>
            <a:pPr algn="just">
              <a:lnSpc>
                <a:spcPct val="80000"/>
              </a:lnSpc>
            </a:pPr>
            <a:r>
              <a:rPr lang="en-ZA" altLang="en-US" sz="2600" dirty="0">
                <a:latin typeface="Calibri" pitchFamily="34" charset="0"/>
              </a:rPr>
              <a:t>Emission control generates solid and liquid NORM residues:</a:t>
            </a:r>
          </a:p>
          <a:p>
            <a:pPr lvl="1" algn="just">
              <a:lnSpc>
                <a:spcPct val="80000"/>
              </a:lnSpc>
            </a:pPr>
            <a:r>
              <a:rPr lang="en-ZA" altLang="en-US" sz="2000" dirty="0">
                <a:latin typeface="Calibri" pitchFamily="34" charset="0"/>
              </a:rPr>
              <a:t>Captured dust particles</a:t>
            </a:r>
          </a:p>
          <a:p>
            <a:pPr lvl="1" algn="just">
              <a:lnSpc>
                <a:spcPct val="80000"/>
              </a:lnSpc>
            </a:pPr>
            <a:r>
              <a:rPr lang="en-ZA" altLang="en-US" sz="2000" dirty="0">
                <a:latin typeface="Calibri" pitchFamily="34" charset="0"/>
              </a:rPr>
              <a:t>Scrubber liquids — water, NaOH</a:t>
            </a:r>
          </a:p>
        </p:txBody>
      </p:sp>
    </p:spTree>
    <p:extLst>
      <p:ext uri="{BB962C8B-B14F-4D97-AF65-F5344CB8AC3E}">
        <p14:creationId xmlns:p14="http://schemas.microsoft.com/office/powerpoint/2010/main" val="2917027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B5C45B3-10A0-4CEA-8360-21B4B8FE878A}"/>
              </a:ext>
            </a:extLst>
          </p:cNvPr>
          <p:cNvSpPr/>
          <p:nvPr/>
        </p:nvSpPr>
        <p:spPr>
          <a:xfrm>
            <a:off x="1" y="340924"/>
            <a:ext cx="4052620" cy="668573"/>
          </a:xfrm>
          <a:prstGeom prst="rect">
            <a:avLst/>
          </a:prstGeom>
          <a:solidFill>
            <a:srgbClr val="316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Monitoring and surveillance</a:t>
            </a:r>
            <a:endParaRPr lang="en-GB" sz="2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4C93FD55-043B-4409-A1B9-BDE338E6ED78}"/>
              </a:ext>
            </a:extLst>
          </p:cNvPr>
          <p:cNvSpPr txBox="1">
            <a:spLocks noChangeArrowheads="1"/>
          </p:cNvSpPr>
          <p:nvPr/>
        </p:nvSpPr>
        <p:spPr>
          <a:xfrm>
            <a:off x="428536" y="1555420"/>
            <a:ext cx="8286927" cy="45720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ZA" altLang="en-US" sz="2400" dirty="0">
                <a:latin typeface="Calibri" pitchFamily="34" charset="0"/>
              </a:rPr>
              <a:t>The facility operator is responsible for the design and implementation of a suitable monitoring and surveillance programme</a:t>
            </a:r>
          </a:p>
          <a:p>
            <a:pPr algn="just"/>
            <a:r>
              <a:rPr lang="en-ZA" altLang="en-US" sz="2400" dirty="0">
                <a:latin typeface="Calibri" pitchFamily="34" charset="0"/>
              </a:rPr>
              <a:t>Monitoring:</a:t>
            </a:r>
          </a:p>
          <a:p>
            <a:pPr lvl="1" algn="just"/>
            <a:r>
              <a:rPr lang="en-ZA" altLang="en-US" sz="2000" dirty="0">
                <a:latin typeface="Calibri" pitchFamily="34" charset="0"/>
              </a:rPr>
              <a:t>Monitoring of discharges</a:t>
            </a:r>
          </a:p>
          <a:p>
            <a:pPr lvl="1" algn="just"/>
            <a:r>
              <a:rPr lang="en-ZA" altLang="en-US" sz="2000" dirty="0">
                <a:latin typeface="Calibri" pitchFamily="34" charset="0"/>
              </a:rPr>
              <a:t>Monitoring of materials and equipment before removal from the facility for scrap or repair</a:t>
            </a:r>
          </a:p>
          <a:p>
            <a:pPr lvl="1" algn="just"/>
            <a:r>
              <a:rPr lang="en-ZA" altLang="en-US" sz="2000" dirty="0">
                <a:latin typeface="Calibri" pitchFamily="34" charset="0"/>
              </a:rPr>
              <a:t>Environmental monitoring</a:t>
            </a:r>
          </a:p>
          <a:p>
            <a:pPr algn="just"/>
            <a:r>
              <a:rPr lang="en-ZA" altLang="en-US" sz="2400" dirty="0">
                <a:latin typeface="Calibri" pitchFamily="34" charset="0"/>
              </a:rPr>
              <a:t>Surveillance:</a:t>
            </a:r>
          </a:p>
          <a:p>
            <a:pPr lvl="1" algn="just"/>
            <a:r>
              <a:rPr lang="en-ZA" altLang="en-US" sz="2000" dirty="0">
                <a:latin typeface="Calibri" pitchFamily="34" charset="0"/>
              </a:rPr>
              <a:t>Physical inspection to verify the integrity of waste management systems including structures and components</a:t>
            </a:r>
            <a:endParaRPr lang="en-US" altLang="en-US" sz="20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47296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27793E7-4CC2-4CA4-BA24-A39D7F02618E}"/>
              </a:ext>
            </a:extLst>
          </p:cNvPr>
          <p:cNvSpPr/>
          <p:nvPr/>
        </p:nvSpPr>
        <p:spPr>
          <a:xfrm>
            <a:off x="1" y="340924"/>
            <a:ext cx="3569817" cy="668573"/>
          </a:xfrm>
          <a:prstGeom prst="rect">
            <a:avLst/>
          </a:prstGeom>
          <a:solidFill>
            <a:srgbClr val="316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Discharge monitoring</a:t>
            </a:r>
            <a:endParaRPr lang="en-GB" sz="2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3AF97EE7-C332-4EEA-A28B-F444C8DCD156}"/>
              </a:ext>
            </a:extLst>
          </p:cNvPr>
          <p:cNvSpPr txBox="1">
            <a:spLocks noChangeArrowheads="1"/>
          </p:cNvSpPr>
          <p:nvPr/>
        </p:nvSpPr>
        <p:spPr>
          <a:xfrm>
            <a:off x="346090" y="1864375"/>
            <a:ext cx="8451819" cy="425844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ZA" altLang="en-US" sz="2600" dirty="0">
                <a:latin typeface="Calibri" pitchFamily="34" charset="0"/>
              </a:rPr>
              <a:t>The purpose of discharge monitoring is to verify that the amounts of activity being discharged are within the discharge limits established for the facility</a:t>
            </a:r>
          </a:p>
          <a:p>
            <a:pPr lvl="1" algn="just"/>
            <a:r>
              <a:rPr lang="en-ZA" altLang="en-US" sz="2400" dirty="0">
                <a:latin typeface="Calibri" pitchFamily="34" charset="0"/>
              </a:rPr>
              <a:t>This in turn helps to ensure that the optimization process is being implemented as intended and that doses received by members of the public are within the dose limit</a:t>
            </a:r>
          </a:p>
          <a:p>
            <a:pPr lvl="1" algn="just"/>
            <a:endParaRPr lang="en-ZA" altLang="en-US" sz="2600" dirty="0">
              <a:latin typeface="Calibri" pitchFamily="34" charset="0"/>
            </a:endParaRPr>
          </a:p>
          <a:p>
            <a:pPr algn="just"/>
            <a:r>
              <a:rPr lang="en-ZA" altLang="en-US" sz="2600" dirty="0">
                <a:latin typeface="Calibri" pitchFamily="34" charset="0"/>
              </a:rPr>
              <a:t>All liquid and gaseous discharges, including entrained dust particles, should be monitored</a:t>
            </a:r>
          </a:p>
          <a:p>
            <a:pPr lvl="1"/>
            <a:endParaRPr lang="en-ZA" altLang="en-US" sz="9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13195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E4D7C6C-08C0-49D0-8500-D264ED448E16}"/>
              </a:ext>
            </a:extLst>
          </p:cNvPr>
          <p:cNvSpPr/>
          <p:nvPr/>
        </p:nvSpPr>
        <p:spPr>
          <a:xfrm>
            <a:off x="0" y="340924"/>
            <a:ext cx="5559551" cy="727095"/>
          </a:xfrm>
          <a:prstGeom prst="rect">
            <a:avLst/>
          </a:prstGeom>
          <a:solidFill>
            <a:srgbClr val="316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Monitoring residual materials/</a:t>
            </a:r>
          </a:p>
          <a:p>
            <a:pPr algn="ctr"/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equipment prior to removal from site</a:t>
            </a:r>
            <a:endParaRPr lang="en-GB" sz="2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5D10E00E-2495-4B3B-95CC-09C72A6DC967}"/>
              </a:ext>
            </a:extLst>
          </p:cNvPr>
          <p:cNvSpPr txBox="1">
            <a:spLocks noChangeArrowheads="1"/>
          </p:cNvSpPr>
          <p:nvPr/>
        </p:nvSpPr>
        <p:spPr>
          <a:xfrm>
            <a:off x="371854" y="1712054"/>
            <a:ext cx="7947507" cy="458633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ZA" altLang="en-US" sz="2600" dirty="0">
                <a:latin typeface="Calibri" pitchFamily="34" charset="0"/>
              </a:rPr>
              <a:t>For purposes of clearance (removal from regulatory control), monitoring is necessary for verifying compliance with NORM clearance criteria:</a:t>
            </a:r>
          </a:p>
          <a:p>
            <a:pPr lvl="1"/>
            <a:endParaRPr lang="en-ZA" altLang="en-US" sz="2600" dirty="0">
              <a:latin typeface="Calibri" pitchFamily="34" charset="0"/>
            </a:endParaRPr>
          </a:p>
          <a:p>
            <a:pPr algn="just"/>
            <a:r>
              <a:rPr lang="en-ZA" altLang="en-US" sz="2600" dirty="0">
                <a:latin typeface="Calibri" pitchFamily="34" charset="0"/>
              </a:rPr>
              <a:t>For removal from the site for disposal, recycling or repair, monitoring is necessary for:</a:t>
            </a:r>
          </a:p>
          <a:p>
            <a:pPr lvl="1"/>
            <a:r>
              <a:rPr lang="en-ZA" altLang="en-US" sz="2000" dirty="0">
                <a:latin typeface="Calibri" pitchFamily="34" charset="0"/>
              </a:rPr>
              <a:t>Verifying compliance with the Transport Regulations, where applicable</a:t>
            </a:r>
          </a:p>
          <a:p>
            <a:pPr lvl="1"/>
            <a:r>
              <a:rPr lang="en-ZA" altLang="en-US" sz="2000" dirty="0">
                <a:latin typeface="Calibri" pitchFamily="34" charset="0"/>
              </a:rPr>
              <a:t>Verifying compliance with the acceptance criteria of the receiving facility</a:t>
            </a:r>
          </a:p>
        </p:txBody>
      </p:sp>
    </p:spTree>
    <p:extLst>
      <p:ext uri="{BB962C8B-B14F-4D97-AF65-F5344CB8AC3E}">
        <p14:creationId xmlns:p14="http://schemas.microsoft.com/office/powerpoint/2010/main" val="14501893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B61B833-B460-492E-B484-A83918843F2D}"/>
              </a:ext>
            </a:extLst>
          </p:cNvPr>
          <p:cNvSpPr/>
          <p:nvPr/>
        </p:nvSpPr>
        <p:spPr>
          <a:xfrm>
            <a:off x="0" y="348239"/>
            <a:ext cx="3825850" cy="668573"/>
          </a:xfrm>
          <a:prstGeom prst="rect">
            <a:avLst/>
          </a:prstGeom>
          <a:solidFill>
            <a:srgbClr val="316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Environmental monitoring</a:t>
            </a:r>
            <a:endParaRPr lang="en-GB" sz="2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335941A4-871C-4047-8217-79C24B185238}"/>
              </a:ext>
            </a:extLst>
          </p:cNvPr>
          <p:cNvSpPr txBox="1">
            <a:spLocks noChangeArrowheads="1"/>
          </p:cNvSpPr>
          <p:nvPr/>
        </p:nvSpPr>
        <p:spPr>
          <a:xfrm>
            <a:off x="413546" y="1710754"/>
            <a:ext cx="8316907" cy="4624209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lnSpc>
                <a:spcPct val="90000"/>
              </a:lnSpc>
            </a:pPr>
            <a:endParaRPr lang="en-ZA" altLang="en-US" sz="500" dirty="0">
              <a:latin typeface="Calibri" pitchFamily="34" charset="0"/>
            </a:endParaRPr>
          </a:p>
          <a:p>
            <a:pPr algn="just">
              <a:lnSpc>
                <a:spcPct val="90000"/>
              </a:lnSpc>
            </a:pPr>
            <a:r>
              <a:rPr lang="en-ZA" altLang="en-US" sz="2600" dirty="0">
                <a:latin typeface="Calibri" pitchFamily="34" charset="0"/>
              </a:rPr>
              <a:t>The purpose of environmental monitoring is:</a:t>
            </a:r>
          </a:p>
          <a:p>
            <a:pPr lvl="1" algn="just">
              <a:lnSpc>
                <a:spcPct val="90000"/>
              </a:lnSpc>
            </a:pPr>
            <a:r>
              <a:rPr lang="en-ZA" altLang="en-US" sz="2000" dirty="0">
                <a:latin typeface="Calibri" pitchFamily="34" charset="0"/>
              </a:rPr>
              <a:t>To evaluate the effectiveness of the waste management control measures</a:t>
            </a:r>
          </a:p>
          <a:p>
            <a:pPr lvl="1" algn="just">
              <a:lnSpc>
                <a:spcPct val="90000"/>
              </a:lnSpc>
            </a:pPr>
            <a:r>
              <a:rPr lang="en-ZA" altLang="en-US" sz="2000" dirty="0">
                <a:latin typeface="Calibri" pitchFamily="34" charset="0"/>
              </a:rPr>
              <a:t>To assess doses received by members of the public</a:t>
            </a:r>
          </a:p>
          <a:p>
            <a:pPr lvl="1" algn="just">
              <a:lnSpc>
                <a:spcPct val="90000"/>
              </a:lnSpc>
            </a:pPr>
            <a:r>
              <a:rPr lang="en-ZA" altLang="en-US" sz="2000" dirty="0">
                <a:latin typeface="Calibri" pitchFamily="34" charset="0"/>
              </a:rPr>
              <a:t>To assess the environmental impacts</a:t>
            </a:r>
          </a:p>
          <a:p>
            <a:pPr algn="just">
              <a:lnSpc>
                <a:spcPct val="90000"/>
              </a:lnSpc>
            </a:pPr>
            <a:endParaRPr lang="en-ZA" altLang="en-US" sz="900" dirty="0">
              <a:latin typeface="Calibri" pitchFamily="34" charset="0"/>
            </a:endParaRPr>
          </a:p>
          <a:p>
            <a:pPr algn="just">
              <a:lnSpc>
                <a:spcPct val="90000"/>
              </a:lnSpc>
            </a:pPr>
            <a:r>
              <a:rPr lang="en-ZA" altLang="en-US" sz="2600" dirty="0">
                <a:latin typeface="Calibri" pitchFamily="34" charset="0"/>
              </a:rPr>
              <a:t>Environmental regulation will also require the monitoring of non-radiological components</a:t>
            </a:r>
            <a:endParaRPr lang="en-ZA" altLang="en-US" sz="2800" dirty="0">
              <a:latin typeface="Calibri" pitchFamily="34" charset="0"/>
            </a:endParaRPr>
          </a:p>
          <a:p>
            <a:pPr algn="just">
              <a:lnSpc>
                <a:spcPct val="90000"/>
              </a:lnSpc>
            </a:pPr>
            <a:r>
              <a:rPr lang="en-ZA" altLang="en-US" sz="2600" dirty="0">
                <a:latin typeface="Calibri" pitchFamily="34" charset="0"/>
              </a:rPr>
              <a:t>Monitoring programme:</a:t>
            </a:r>
          </a:p>
          <a:p>
            <a:pPr lvl="1" algn="just">
              <a:lnSpc>
                <a:spcPct val="90000"/>
              </a:lnSpc>
            </a:pPr>
            <a:r>
              <a:rPr lang="en-ZA" altLang="en-US" sz="2000" dirty="0">
                <a:latin typeface="Calibri" pitchFamily="34" charset="0"/>
              </a:rPr>
              <a:t>Frequency</a:t>
            </a:r>
          </a:p>
          <a:p>
            <a:pPr lvl="1" algn="just">
              <a:lnSpc>
                <a:spcPct val="90000"/>
              </a:lnSpc>
            </a:pPr>
            <a:r>
              <a:rPr lang="en-ZA" altLang="en-US" sz="2000" dirty="0">
                <a:latin typeface="Calibri" pitchFamily="34" charset="0"/>
              </a:rPr>
              <a:t>Environmental media to be considered:</a:t>
            </a:r>
          </a:p>
          <a:p>
            <a:pPr lvl="1" algn="just">
              <a:lnSpc>
                <a:spcPct val="90000"/>
              </a:lnSpc>
            </a:pPr>
            <a:r>
              <a:rPr lang="en-ZA" altLang="en-US" sz="2000" dirty="0">
                <a:latin typeface="Calibri" pitchFamily="34" charset="0"/>
              </a:rPr>
              <a:t>Radionuclides to be considered</a:t>
            </a:r>
          </a:p>
        </p:txBody>
      </p:sp>
    </p:spTree>
    <p:extLst>
      <p:ext uri="{BB962C8B-B14F-4D97-AF65-F5344CB8AC3E}">
        <p14:creationId xmlns:p14="http://schemas.microsoft.com/office/powerpoint/2010/main" val="27206358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E9421E9-8001-4257-8033-035CBE853437}"/>
              </a:ext>
            </a:extLst>
          </p:cNvPr>
          <p:cNvSpPr/>
          <p:nvPr/>
        </p:nvSpPr>
        <p:spPr>
          <a:xfrm>
            <a:off x="0" y="348239"/>
            <a:ext cx="3825850" cy="668573"/>
          </a:xfrm>
          <a:prstGeom prst="rect">
            <a:avLst/>
          </a:prstGeom>
          <a:solidFill>
            <a:srgbClr val="316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Potential Disposal Options</a:t>
            </a:r>
            <a:endParaRPr lang="en-GB" sz="2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 descr="Screen Clipping">
            <a:extLst>
              <a:ext uri="{FF2B5EF4-FFF2-40B4-BE49-F238E27FC236}">
                <a16:creationId xmlns:a16="http://schemas.microsoft.com/office/drawing/2014/main" id="{57B43262-3680-4565-A801-E38691C5D8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967" y="1536312"/>
            <a:ext cx="5760640" cy="43571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116D8E6-B70E-49CA-A692-D8DB70A151BA}"/>
              </a:ext>
            </a:extLst>
          </p:cNvPr>
          <p:cNvSpPr txBox="1"/>
          <p:nvPr/>
        </p:nvSpPr>
        <p:spPr>
          <a:xfrm rot="10800000" flipV="1">
            <a:off x="468838" y="5902397"/>
            <a:ext cx="83529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000000"/>
                </a:solidFill>
                <a:latin typeface="Calibri" panose="020F0502020204030204" pitchFamily="34" charset="0"/>
              </a:rPr>
              <a:t>Disposal alternatives for NORM wastes. Disposal of more concentrated wastes requires greater isolation of waste from the general public  (from IAEA TRS49)</a:t>
            </a:r>
          </a:p>
        </p:txBody>
      </p:sp>
    </p:spTree>
    <p:extLst>
      <p:ext uri="{BB962C8B-B14F-4D97-AF65-F5344CB8AC3E}">
        <p14:creationId xmlns:p14="http://schemas.microsoft.com/office/powerpoint/2010/main" val="123435044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3DBF621-1950-4037-9DF0-F05FD3258515}"/>
              </a:ext>
            </a:extLst>
          </p:cNvPr>
          <p:cNvSpPr/>
          <p:nvPr/>
        </p:nvSpPr>
        <p:spPr>
          <a:xfrm>
            <a:off x="1" y="340924"/>
            <a:ext cx="4879238" cy="727095"/>
          </a:xfrm>
          <a:prstGeom prst="rect">
            <a:avLst/>
          </a:prstGeom>
          <a:solidFill>
            <a:srgbClr val="316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Public doses from NORM facilities</a:t>
            </a:r>
            <a:endParaRPr lang="en-GB" sz="2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DAD0A47F-B3F8-40F7-9528-1F3707CD5C56}"/>
              </a:ext>
            </a:extLst>
          </p:cNvPr>
          <p:cNvSpPr txBox="1">
            <a:spLocks noChangeArrowheads="1"/>
          </p:cNvSpPr>
          <p:nvPr/>
        </p:nvSpPr>
        <p:spPr>
          <a:xfrm>
            <a:off x="428170" y="1278001"/>
            <a:ext cx="8079408" cy="536420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r>
              <a:rPr lang="en-ZA" altLang="en-US" sz="2200" b="1" dirty="0">
                <a:latin typeface="Calibri" pitchFamily="34" charset="0"/>
              </a:rPr>
              <a:t>Annual dose to the representative person (</a:t>
            </a:r>
            <a:r>
              <a:rPr lang="el-GR" altLang="en-US" sz="2200" b="1" dirty="0">
                <a:latin typeface="Calibri" pitchFamily="34" charset="0"/>
                <a:cs typeface="Times New Roman" pitchFamily="18" charset="0"/>
              </a:rPr>
              <a:t>μ</a:t>
            </a:r>
            <a:r>
              <a:rPr lang="en-ZA" altLang="en-US" sz="2200" b="1" dirty="0" err="1">
                <a:latin typeface="Calibri" pitchFamily="34" charset="0"/>
                <a:cs typeface="Times New Roman" pitchFamily="18" charset="0"/>
              </a:rPr>
              <a:t>Sv</a:t>
            </a:r>
            <a:r>
              <a:rPr lang="en-ZA" altLang="en-US" sz="2200" b="1" dirty="0">
                <a:latin typeface="Calibri" pitchFamily="34" charset="0"/>
                <a:cs typeface="Times New Roman" pitchFamily="18" charset="0"/>
              </a:rPr>
              <a:t>)</a:t>
            </a:r>
            <a:r>
              <a:rPr lang="en-ZA" altLang="en-US" sz="2200" b="1" dirty="0">
                <a:latin typeface="Calibri" pitchFamily="34" charset="0"/>
              </a:rPr>
              <a:t>:</a:t>
            </a:r>
          </a:p>
          <a:p>
            <a:pPr lvl="1"/>
            <a:endParaRPr lang="en-ZA" altLang="en-US" sz="700" dirty="0">
              <a:latin typeface="Calibri" pitchFamily="34" charset="0"/>
            </a:endParaRPr>
          </a:p>
          <a:p>
            <a:pPr lvl="1"/>
            <a:r>
              <a:rPr lang="en-ZA" altLang="en-US" sz="2000" dirty="0">
                <a:latin typeface="Calibri" pitchFamily="34" charset="0"/>
              </a:rPr>
              <a:t>Uranium tailings, Germany:			&lt;1000</a:t>
            </a:r>
          </a:p>
          <a:p>
            <a:pPr lvl="1"/>
            <a:r>
              <a:rPr lang="en-ZA" altLang="en-US" sz="2000" dirty="0">
                <a:latin typeface="Calibri" pitchFamily="34" charset="0"/>
              </a:rPr>
              <a:t>Uranium tailings, Brazil:			350</a:t>
            </a:r>
          </a:p>
          <a:p>
            <a:pPr lvl="1"/>
            <a:r>
              <a:rPr lang="en-ZA" altLang="en-US" sz="2000" dirty="0">
                <a:latin typeface="Calibri" pitchFamily="34" charset="0"/>
              </a:rPr>
              <a:t>Uranium residues, Romania:		51</a:t>
            </a:r>
          </a:p>
          <a:p>
            <a:pPr lvl="1"/>
            <a:r>
              <a:rPr lang="en-ZA" altLang="en-US" sz="2000" dirty="0">
                <a:latin typeface="Calibri" pitchFamily="34" charset="0"/>
              </a:rPr>
              <a:t>Gold mine tailings, South Africa:		30 (1.5 – 140)</a:t>
            </a:r>
          </a:p>
          <a:p>
            <a:pPr lvl="1"/>
            <a:r>
              <a:rPr lang="en-ZA" altLang="en-US" sz="2000" dirty="0">
                <a:latin typeface="Calibri" pitchFamily="34" charset="0"/>
              </a:rPr>
              <a:t>Mining and beneficiation of rare earth ores:	0 – 44</a:t>
            </a:r>
            <a:endParaRPr lang="en-ZA" altLang="en-US" sz="2000" dirty="0">
              <a:latin typeface="Calibri" pitchFamily="34" charset="0"/>
              <a:cs typeface="Times New Roman" pitchFamily="18" charset="0"/>
            </a:endParaRPr>
          </a:p>
          <a:p>
            <a:pPr lvl="1"/>
            <a:r>
              <a:rPr lang="en-ZA" altLang="en-US" sz="2000" dirty="0">
                <a:latin typeface="Calibri" pitchFamily="34" charset="0"/>
                <a:cs typeface="Times New Roman" pitchFamily="18" charset="0"/>
              </a:rPr>
              <a:t>Extraction and purification of rare earths:	</a:t>
            </a:r>
            <a:r>
              <a:rPr lang="en-ZA" altLang="en-US" sz="2000" dirty="0">
                <a:latin typeface="Calibri" pitchFamily="34" charset="0"/>
              </a:rPr>
              <a:t>0 – 30</a:t>
            </a:r>
            <a:endParaRPr lang="el-GR" altLang="en-US" sz="2000" dirty="0">
              <a:latin typeface="Calibri" pitchFamily="34" charset="0"/>
              <a:cs typeface="Times New Roman" pitchFamily="18" charset="0"/>
            </a:endParaRPr>
          </a:p>
          <a:p>
            <a:pPr lvl="1"/>
            <a:r>
              <a:rPr lang="en-ZA" altLang="en-US" sz="2000" dirty="0">
                <a:latin typeface="Calibri" pitchFamily="34" charset="0"/>
              </a:rPr>
              <a:t>Zircon and zirconia production:		0.01 – 37</a:t>
            </a:r>
          </a:p>
          <a:p>
            <a:pPr lvl="1"/>
            <a:r>
              <a:rPr lang="en-ZA" altLang="en-US" sz="2000" dirty="0">
                <a:latin typeface="Calibri" pitchFamily="34" charset="0"/>
              </a:rPr>
              <a:t>Mining and beneficiation of phosphate rock:	&lt;10 – 27</a:t>
            </a:r>
          </a:p>
          <a:p>
            <a:pPr lvl="1"/>
            <a:r>
              <a:rPr lang="en-ZA" altLang="en-US" sz="2000" dirty="0">
                <a:latin typeface="Calibri" pitchFamily="34" charset="0"/>
              </a:rPr>
              <a:t>Phosphoric acid production:			 Trivial 	</a:t>
            </a:r>
          </a:p>
          <a:p>
            <a:pPr lvl="1"/>
            <a:r>
              <a:rPr lang="en-ZA" altLang="en-US" sz="2000" dirty="0">
                <a:latin typeface="Calibri" pitchFamily="34" charset="0"/>
              </a:rPr>
              <a:t>Phosphate fertilizer production:		0 – 4</a:t>
            </a:r>
          </a:p>
          <a:p>
            <a:pPr lvl="1"/>
            <a:r>
              <a:rPr lang="en-ZA" altLang="en-US" sz="2000" dirty="0">
                <a:latin typeface="Calibri" pitchFamily="34" charset="0"/>
              </a:rPr>
              <a:t>Phosphate animal feed production:		11 – 30</a:t>
            </a:r>
          </a:p>
          <a:p>
            <a:pPr lvl="1"/>
            <a:r>
              <a:rPr lang="en-ZA" altLang="en-US" sz="2000" dirty="0">
                <a:latin typeface="Calibri" pitchFamily="34" charset="0"/>
              </a:rPr>
              <a:t>Thermal phosphorus production:		1</a:t>
            </a:r>
          </a:p>
          <a:p>
            <a:pPr lvl="1"/>
            <a:r>
              <a:rPr lang="en-ZA" altLang="en-US" sz="2000" dirty="0">
                <a:latin typeface="Calibri" pitchFamily="34" charset="0"/>
              </a:rPr>
              <a:t>Titanium dioxide pigment production:	Trivial</a:t>
            </a:r>
          </a:p>
        </p:txBody>
      </p:sp>
    </p:spTree>
    <p:extLst>
      <p:ext uri="{BB962C8B-B14F-4D97-AF65-F5344CB8AC3E}">
        <p14:creationId xmlns:p14="http://schemas.microsoft.com/office/powerpoint/2010/main" val="22383577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FF4B787-CE45-4FDD-ADAC-7F4E7A23BE88}"/>
              </a:ext>
            </a:extLst>
          </p:cNvPr>
          <p:cNvSpPr/>
          <p:nvPr/>
        </p:nvSpPr>
        <p:spPr>
          <a:xfrm>
            <a:off x="0" y="348239"/>
            <a:ext cx="2977286" cy="668573"/>
          </a:xfrm>
          <a:prstGeom prst="rect">
            <a:avLst/>
          </a:prstGeom>
          <a:solidFill>
            <a:srgbClr val="316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Key messages</a:t>
            </a:r>
            <a:endParaRPr lang="en-GB" sz="2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320032C3-34F2-42C9-A4F0-8A26496779A9}"/>
              </a:ext>
            </a:extLst>
          </p:cNvPr>
          <p:cNvSpPr txBox="1">
            <a:spLocks noChangeArrowheads="1"/>
          </p:cNvSpPr>
          <p:nvPr/>
        </p:nvSpPr>
        <p:spPr>
          <a:xfrm>
            <a:off x="472060" y="1856265"/>
            <a:ext cx="7969680" cy="417671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Font typeface="Wingdings" panose="05000000000000000000" pitchFamily="2" charset="2"/>
              <a:buChar char="§"/>
              <a:defRPr/>
            </a:pPr>
            <a:r>
              <a:rPr lang="en-ZA" sz="2600" dirty="0">
                <a:latin typeface="Calibri" charset="0"/>
                <a:ea typeface="ＭＳ Ｐゴシック" charset="0"/>
              </a:rPr>
              <a:t>Doses arising from solid, liquid and gaseous NORM residues are generally very low</a:t>
            </a:r>
          </a:p>
          <a:p>
            <a:pPr algn="just">
              <a:buFont typeface="Wingdings" panose="05000000000000000000" pitchFamily="2" charset="2"/>
              <a:buChar char="§"/>
              <a:defRPr/>
            </a:pPr>
            <a:r>
              <a:rPr lang="en-ZA" sz="2600" dirty="0">
                <a:latin typeface="Calibri" charset="0"/>
                <a:ea typeface="ＭＳ Ｐゴシック" charset="0"/>
              </a:rPr>
              <a:t>Small to moderate quantities of solids with higher activity concentrations</a:t>
            </a:r>
          </a:p>
          <a:p>
            <a:pPr algn="just">
              <a:buFont typeface="Wingdings" panose="05000000000000000000" pitchFamily="2" charset="2"/>
              <a:buChar char="§"/>
              <a:defRPr/>
            </a:pPr>
            <a:r>
              <a:rPr lang="en-ZA" sz="2600" dirty="0">
                <a:latin typeface="Calibri" charset="0"/>
                <a:ea typeface="ＭＳ Ｐゴシック" charset="0"/>
              </a:rPr>
              <a:t>Larger volumes of liquids</a:t>
            </a:r>
          </a:p>
          <a:p>
            <a:pPr algn="just">
              <a:buFont typeface="Wingdings" panose="05000000000000000000" pitchFamily="2" charset="2"/>
              <a:buChar char="§"/>
              <a:defRPr/>
            </a:pPr>
            <a:r>
              <a:rPr lang="en-ZA" sz="2600" dirty="0">
                <a:latin typeface="Calibri" charset="0"/>
                <a:ea typeface="ＭＳ Ｐゴシック" charset="0"/>
              </a:rPr>
              <a:t>Can be regarded as potential resources</a:t>
            </a:r>
          </a:p>
          <a:p>
            <a:pPr algn="just">
              <a:buFont typeface="Wingdings" panose="05000000000000000000" pitchFamily="2" charset="2"/>
              <a:buChar char="§"/>
              <a:defRPr/>
            </a:pPr>
            <a:r>
              <a:rPr lang="en-GB" sz="2600" dirty="0">
                <a:latin typeface="Calibri" charset="0"/>
                <a:ea typeface="ＭＳ Ｐゴシック" charset="0"/>
              </a:rPr>
              <a:t>Appropriate protection is achievable through different management options</a:t>
            </a:r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ZA" sz="2000" dirty="0">
              <a:latin typeface="Calibri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9912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BF808A7-B15A-4E53-9EC3-3DAABCA89BEE}"/>
              </a:ext>
            </a:extLst>
          </p:cNvPr>
          <p:cNvSpPr/>
          <p:nvPr/>
        </p:nvSpPr>
        <p:spPr>
          <a:xfrm>
            <a:off x="0" y="583907"/>
            <a:ext cx="2122415" cy="531829"/>
          </a:xfrm>
          <a:prstGeom prst="rect">
            <a:avLst/>
          </a:prstGeom>
          <a:solidFill>
            <a:srgbClr val="316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Scale</a:t>
            </a:r>
            <a:endParaRPr lang="en-GB" sz="2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 Box 48">
            <a:extLst>
              <a:ext uri="{FF2B5EF4-FFF2-40B4-BE49-F238E27FC236}">
                <a16:creationId xmlns:a16="http://schemas.microsoft.com/office/drawing/2014/main" id="{DB73FD27-1DF4-4CED-924D-BAF89901B2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003" y="1419773"/>
            <a:ext cx="8369994" cy="89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266700" indent="-2667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r>
              <a:rPr lang="en-ZA" sz="2600" dirty="0">
                <a:solidFill>
                  <a:srgbClr val="000000"/>
                </a:solidFill>
                <a:latin typeface="Calibri" charset="0"/>
                <a:cs typeface="ＭＳ Ｐゴシック" charset="0"/>
              </a:rPr>
              <a:t>Scale containing elevated activity concentrations forms inside pipes, valves, pumps, vessels and filtration systems</a:t>
            </a:r>
            <a:endParaRPr lang="en-US" sz="2600" dirty="0">
              <a:solidFill>
                <a:srgbClr val="000000"/>
              </a:solidFill>
              <a:latin typeface="Calibri" charset="0"/>
              <a:cs typeface="ＭＳ Ｐゴシック" charset="0"/>
            </a:endParaRPr>
          </a:p>
        </p:txBody>
      </p:sp>
      <p:graphicFrame>
        <p:nvGraphicFramePr>
          <p:cNvPr id="4" name="Group 45">
            <a:extLst>
              <a:ext uri="{FF2B5EF4-FFF2-40B4-BE49-F238E27FC236}">
                <a16:creationId xmlns:a16="http://schemas.microsoft.com/office/drawing/2014/main" id="{21A66D1F-5FE0-4933-BFAA-CED01CB1906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513604"/>
              </p:ext>
            </p:extLst>
          </p:nvPr>
        </p:nvGraphicFramePr>
        <p:xfrm>
          <a:off x="287337" y="2521612"/>
          <a:ext cx="8569325" cy="4048127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464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7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479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0326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Process</a:t>
                      </a:r>
                      <a:endParaRPr kumimoji="0" lang="en-US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b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Radionuclide</a:t>
                      </a:r>
                      <a:endParaRPr kumimoji="0" lang="en-US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Activity concentration (</a:t>
                      </a:r>
                      <a:r>
                        <a:rPr kumimoji="0" lang="en-ZA" altLang="en-US" sz="20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Bq</a:t>
                      </a:r>
                      <a:r>
                        <a:rPr kumimoji="0" lang="en-ZA" altLang="en-US" sz="20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/g)</a:t>
                      </a:r>
                      <a:endParaRPr kumimoji="0" lang="en-US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72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Oil and gas production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30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226</a:t>
                      </a:r>
                      <a:r>
                        <a:rPr kumimoji="0" lang="en-ZA" altLang="en-US" sz="200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Ra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 – 15 000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88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Phosphoric acid production 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300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226</a:t>
                      </a:r>
                      <a:r>
                        <a:rPr kumimoji="0" lang="en-ZA" altLang="en-US" sz="200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Ra</a:t>
                      </a: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0.03 – 4000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72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Titanium dioxide pigment production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30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226</a:t>
                      </a:r>
                      <a:r>
                        <a:rPr kumimoji="0" lang="en-ZA" altLang="en-US" sz="200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Ra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&lt;1 – 1600 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72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Chemical processing of zircon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30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226</a:t>
                      </a:r>
                      <a:r>
                        <a:rPr kumimoji="0" lang="en-ZA" altLang="en-US" sz="200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Ra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&gt;5000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72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Coal fired steam generation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30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210</a:t>
                      </a:r>
                      <a:r>
                        <a:rPr kumimoji="0" lang="en-ZA" altLang="en-US" sz="200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Pb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Can exceed 100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72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Coal mining, Ra-rich inflow water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30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226</a:t>
                      </a:r>
                      <a:r>
                        <a:rPr kumimoji="0" lang="en-ZA" altLang="en-US" sz="200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Ra, </a:t>
                      </a:r>
                      <a:r>
                        <a:rPr kumimoji="0" lang="en-ZA" altLang="en-US" sz="2000" u="none" strike="noStrike" cap="none" normalizeH="0" baseline="30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228</a:t>
                      </a:r>
                      <a:r>
                        <a:rPr kumimoji="0" lang="en-ZA" altLang="en-US" sz="200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Ra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8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4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110000"/>
                        <a:defRPr sz="2000">
                          <a:solidFill>
                            <a:schemeClr val="tx2"/>
                          </a:solidFill>
                          <a:latin typeface="Arial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99CCFF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en-ZA" altLang="en-US" sz="200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Up to 200</a:t>
                      </a: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MS PGothic" pitchFamily="34" charset="-128"/>
                        <a:cs typeface="Calibri" panose="020F0502020204030204" pitchFamily="34" charset="0"/>
                      </a:endParaRPr>
                    </a:p>
                  </a:txBody>
                  <a:tcPr marL="90000" marR="90000" marT="46801" marB="46801" anchor="ctr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68517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8A8053B-5AA4-4677-AF50-BC5F1E4622D0}"/>
              </a:ext>
            </a:extLst>
          </p:cNvPr>
          <p:cNvSpPr/>
          <p:nvPr/>
        </p:nvSpPr>
        <p:spPr>
          <a:xfrm>
            <a:off x="0" y="362870"/>
            <a:ext cx="2122415" cy="531829"/>
          </a:xfrm>
          <a:prstGeom prst="rect">
            <a:avLst/>
          </a:prstGeom>
          <a:solidFill>
            <a:srgbClr val="316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Scale</a:t>
            </a:r>
            <a:endParaRPr lang="en-GB" sz="2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E95F611C-9C6E-4574-894E-E0C74085A7EA}"/>
              </a:ext>
            </a:extLst>
          </p:cNvPr>
          <p:cNvSpPr txBox="1">
            <a:spLocks noChangeArrowheads="1"/>
          </p:cNvSpPr>
          <p:nvPr/>
        </p:nvSpPr>
        <p:spPr>
          <a:xfrm>
            <a:off x="189390" y="1508189"/>
            <a:ext cx="8610600" cy="50482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ZA" altLang="en-US" sz="2400" dirty="0">
                <a:latin typeface="Calibri" pitchFamily="34" charset="0"/>
              </a:rPr>
              <a:t>Pipe scale in a phosphoric acid plant</a:t>
            </a:r>
          </a:p>
        </p:txBody>
      </p:sp>
      <p:sp>
        <p:nvSpPr>
          <p:cNvPr id="4" name="Text Box 5">
            <a:extLst>
              <a:ext uri="{FF2B5EF4-FFF2-40B4-BE49-F238E27FC236}">
                <a16:creationId xmlns:a16="http://schemas.microsoft.com/office/drawing/2014/main" id="{99B4CF94-098E-47EB-B165-55C49B8ED6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28775" y="6187139"/>
            <a:ext cx="2376488" cy="3968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ZA" sz="20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rPr>
              <a:t>Photographic image</a:t>
            </a:r>
            <a:endParaRPr lang="en-US" sz="2000">
              <a:solidFill>
                <a:srgbClr val="000000"/>
              </a:solidFill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Text Box 6">
            <a:extLst>
              <a:ext uri="{FF2B5EF4-FFF2-40B4-BE49-F238E27FC236}">
                <a16:creationId xmlns:a16="http://schemas.microsoft.com/office/drawing/2014/main" id="{51715956-7455-4922-973D-5EC030B22D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0664" y="6187139"/>
            <a:ext cx="1368425" cy="3968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ZA" sz="20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rPr>
              <a:t>SEM image</a:t>
            </a:r>
            <a:endParaRPr lang="en-US" sz="2000">
              <a:solidFill>
                <a:srgbClr val="000000"/>
              </a:solidFill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6" name="Picture 11">
            <a:extLst>
              <a:ext uri="{FF2B5EF4-FFF2-40B4-BE49-F238E27FC236}">
                <a16:creationId xmlns:a16="http://schemas.microsoft.com/office/drawing/2014/main" id="{EE7689A5-FAE5-41CC-BD0F-B8F04D3A33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10000" contrast="10000"/>
          </a:blip>
          <a:srcRect b="6476"/>
          <a:stretch>
            <a:fillRect/>
          </a:stretch>
        </p:blipFill>
        <p:spPr bwMode="auto">
          <a:xfrm>
            <a:off x="1339850" y="2299351"/>
            <a:ext cx="5949950" cy="36639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94693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B933ACE-ABAA-4D6A-887E-A11F809CD593}"/>
              </a:ext>
            </a:extLst>
          </p:cNvPr>
          <p:cNvSpPr/>
          <p:nvPr/>
        </p:nvSpPr>
        <p:spPr>
          <a:xfrm>
            <a:off x="0" y="362870"/>
            <a:ext cx="2122415" cy="531829"/>
          </a:xfrm>
          <a:prstGeom prst="rect">
            <a:avLst/>
          </a:prstGeom>
          <a:solidFill>
            <a:srgbClr val="316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Scale</a:t>
            </a:r>
            <a:endParaRPr lang="en-GB" sz="2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40A20DF8-50C4-4308-A375-09BD744350EA}"/>
              </a:ext>
            </a:extLst>
          </p:cNvPr>
          <p:cNvSpPr txBox="1">
            <a:spLocks noChangeArrowheads="1"/>
          </p:cNvSpPr>
          <p:nvPr/>
        </p:nvSpPr>
        <p:spPr>
          <a:xfrm>
            <a:off x="128052" y="1305902"/>
            <a:ext cx="5402240" cy="50482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ZA" altLang="en-US" sz="2400">
                <a:latin typeface="Calibri" pitchFamily="34" charset="0"/>
              </a:rPr>
              <a:t>Oil and gas production ‘tubulars’</a:t>
            </a:r>
            <a:endParaRPr lang="en-ZA" altLang="en-US" sz="2400" dirty="0">
              <a:latin typeface="Calibri" pitchFamily="34" charset="0"/>
            </a:endParaRP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B5EB9A8F-E9E3-4264-B739-9991B90616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86751" y="2212724"/>
            <a:ext cx="5604890" cy="40513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pic>
      <p:sp>
        <p:nvSpPr>
          <p:cNvPr id="5" name="Text Box 6">
            <a:extLst>
              <a:ext uri="{FF2B5EF4-FFF2-40B4-BE49-F238E27FC236}">
                <a16:creationId xmlns:a16="http://schemas.microsoft.com/office/drawing/2014/main" id="{56533D8F-2180-43A0-912A-F442A964DB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1213" y="6029075"/>
            <a:ext cx="2243192" cy="3968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ZA" sz="20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rPr>
              <a:t>After scale removal</a:t>
            </a:r>
            <a:endParaRPr lang="en-US" sz="2000">
              <a:solidFill>
                <a:srgbClr val="000000"/>
              </a:solidFill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Text Box 7">
            <a:extLst>
              <a:ext uri="{FF2B5EF4-FFF2-40B4-BE49-F238E27FC236}">
                <a16:creationId xmlns:a16="http://schemas.microsoft.com/office/drawing/2014/main" id="{E8DC4089-CAA7-4D23-860D-E003FB522C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2376" y="6029075"/>
            <a:ext cx="2453298" cy="3968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ZA" sz="20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rPr>
              <a:t>Before scale removal</a:t>
            </a:r>
            <a:endParaRPr lang="en-US" sz="2000">
              <a:solidFill>
                <a:srgbClr val="000000"/>
              </a:solidFill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8676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6A57AD1-15BD-46A5-87AB-A4083EE2A4DA}"/>
              </a:ext>
            </a:extLst>
          </p:cNvPr>
          <p:cNvSpPr/>
          <p:nvPr/>
        </p:nvSpPr>
        <p:spPr>
          <a:xfrm>
            <a:off x="0" y="362870"/>
            <a:ext cx="2122415" cy="531829"/>
          </a:xfrm>
          <a:prstGeom prst="rect">
            <a:avLst/>
          </a:prstGeom>
          <a:solidFill>
            <a:srgbClr val="316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Scale</a:t>
            </a:r>
            <a:endParaRPr lang="en-GB" sz="2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18CCE340-A95D-46EA-ACA4-C231E5686D2D}"/>
              </a:ext>
            </a:extLst>
          </p:cNvPr>
          <p:cNvSpPr txBox="1">
            <a:spLocks noChangeArrowheads="1"/>
          </p:cNvSpPr>
          <p:nvPr/>
        </p:nvSpPr>
        <p:spPr>
          <a:xfrm>
            <a:off x="407368" y="1366941"/>
            <a:ext cx="8196986" cy="499427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90000"/>
              </a:lnSpc>
            </a:pPr>
            <a:r>
              <a:rPr lang="en-ZA" altLang="en-US" sz="2400" dirty="0">
                <a:latin typeface="Calibri" pitchFamily="34" charset="0"/>
              </a:rPr>
              <a:t>In most NORM scale, </a:t>
            </a:r>
            <a:r>
              <a:rPr lang="en-ZA" altLang="en-US" sz="2400" baseline="30000" dirty="0">
                <a:latin typeface="Calibri" pitchFamily="34" charset="0"/>
              </a:rPr>
              <a:t>226</a:t>
            </a:r>
            <a:r>
              <a:rPr lang="en-ZA" altLang="en-US" sz="2400" dirty="0">
                <a:latin typeface="Calibri" pitchFamily="34" charset="0"/>
              </a:rPr>
              <a:t>Ra is the predominant radionuclide</a:t>
            </a:r>
          </a:p>
          <a:p>
            <a:pPr lvl="1" algn="just">
              <a:lnSpc>
                <a:spcPct val="90000"/>
              </a:lnSpc>
            </a:pPr>
            <a:r>
              <a:rPr lang="en-ZA" altLang="en-US" sz="2400" dirty="0">
                <a:latin typeface="Calibri" pitchFamily="34" charset="0"/>
              </a:rPr>
              <a:t>Sometimes </a:t>
            </a:r>
            <a:r>
              <a:rPr lang="en-ZA" altLang="en-US" sz="2400" baseline="30000" dirty="0">
                <a:latin typeface="Calibri" pitchFamily="34" charset="0"/>
              </a:rPr>
              <a:t>228</a:t>
            </a:r>
            <a:r>
              <a:rPr lang="en-ZA" altLang="en-US" sz="2400" dirty="0">
                <a:latin typeface="Calibri" pitchFamily="34" charset="0"/>
              </a:rPr>
              <a:t>Ra from the </a:t>
            </a:r>
            <a:r>
              <a:rPr lang="en-ZA" altLang="en-US" sz="2400" baseline="30000" dirty="0">
                <a:latin typeface="Calibri" pitchFamily="34" charset="0"/>
              </a:rPr>
              <a:t>232</a:t>
            </a:r>
            <a:r>
              <a:rPr lang="en-ZA" altLang="en-US" sz="2400" dirty="0">
                <a:latin typeface="Calibri" pitchFamily="34" charset="0"/>
              </a:rPr>
              <a:t>Th decay series as well</a:t>
            </a:r>
          </a:p>
          <a:p>
            <a:pPr algn="just">
              <a:lnSpc>
                <a:spcPct val="90000"/>
              </a:lnSpc>
            </a:pPr>
            <a:r>
              <a:rPr lang="en-ZA" altLang="en-US" sz="2400" dirty="0">
                <a:latin typeface="Calibri" pitchFamily="34" charset="0"/>
              </a:rPr>
              <a:t>Some scale may contain elevated levels of </a:t>
            </a:r>
            <a:r>
              <a:rPr lang="en-ZA" altLang="en-US" sz="2400" baseline="30000" dirty="0">
                <a:latin typeface="Calibri" pitchFamily="34" charset="0"/>
              </a:rPr>
              <a:t>210</a:t>
            </a:r>
            <a:r>
              <a:rPr lang="en-ZA" altLang="en-US" sz="2400" dirty="0">
                <a:latin typeface="Calibri" pitchFamily="34" charset="0"/>
              </a:rPr>
              <a:t>Pb</a:t>
            </a:r>
          </a:p>
          <a:p>
            <a:pPr algn="just">
              <a:lnSpc>
                <a:spcPct val="90000"/>
              </a:lnSpc>
            </a:pPr>
            <a:r>
              <a:rPr lang="en-ZA" altLang="en-US" sz="2400" dirty="0">
                <a:latin typeface="Calibri" pitchFamily="34" charset="0"/>
              </a:rPr>
              <a:t>The presence of high activity concentrations may require special radiation protection precautions when equipment is opened for maintenance</a:t>
            </a:r>
          </a:p>
          <a:p>
            <a:pPr algn="just">
              <a:lnSpc>
                <a:spcPct val="90000"/>
              </a:lnSpc>
            </a:pPr>
            <a:r>
              <a:rPr lang="en-ZA" altLang="en-US" sz="2400" dirty="0">
                <a:latin typeface="Calibri" pitchFamily="34" charset="0"/>
              </a:rPr>
              <a:t>Scale may be difficult to remove, and various methods need to be considered:</a:t>
            </a:r>
          </a:p>
          <a:p>
            <a:pPr lvl="1" algn="just">
              <a:lnSpc>
                <a:spcPct val="90000"/>
              </a:lnSpc>
            </a:pPr>
            <a:r>
              <a:rPr lang="en-ZA" altLang="en-US" sz="2400" dirty="0">
                <a:latin typeface="Calibri" pitchFamily="34" charset="0"/>
              </a:rPr>
              <a:t>Mechanical, e.g. boring, reaming</a:t>
            </a:r>
          </a:p>
          <a:p>
            <a:pPr lvl="1" algn="just">
              <a:lnSpc>
                <a:spcPct val="90000"/>
              </a:lnSpc>
            </a:pPr>
            <a:r>
              <a:rPr lang="en-ZA" altLang="en-US" sz="2400" dirty="0">
                <a:latin typeface="Calibri" pitchFamily="34" charset="0"/>
              </a:rPr>
              <a:t>Chemical</a:t>
            </a:r>
          </a:p>
          <a:p>
            <a:pPr lvl="1" algn="just">
              <a:lnSpc>
                <a:spcPct val="90000"/>
              </a:lnSpc>
            </a:pPr>
            <a:r>
              <a:rPr lang="en-ZA" altLang="en-US" sz="2400" dirty="0">
                <a:latin typeface="Calibri" pitchFamily="34" charset="0"/>
              </a:rPr>
              <a:t>Abrasive, including high pressure water jetting</a:t>
            </a:r>
          </a:p>
          <a:p>
            <a:pPr lvl="1" algn="just">
              <a:lnSpc>
                <a:spcPct val="90000"/>
              </a:lnSpc>
            </a:pPr>
            <a:r>
              <a:rPr lang="en-ZA" altLang="en-US" sz="2400" dirty="0">
                <a:latin typeface="Calibri" pitchFamily="34" charset="0"/>
              </a:rPr>
              <a:t>Melting as scrap</a:t>
            </a:r>
            <a:endParaRPr lang="en-US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8020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6685C6C-B0F8-4AB3-B180-81E587C35B08}"/>
              </a:ext>
            </a:extLst>
          </p:cNvPr>
          <p:cNvSpPr/>
          <p:nvPr/>
        </p:nvSpPr>
        <p:spPr>
          <a:xfrm>
            <a:off x="0" y="362870"/>
            <a:ext cx="2122415" cy="531829"/>
          </a:xfrm>
          <a:prstGeom prst="rect">
            <a:avLst/>
          </a:prstGeom>
          <a:solidFill>
            <a:srgbClr val="316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Scale removal</a:t>
            </a:r>
            <a:endParaRPr lang="en-GB" sz="2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16F00567-968A-4F54-90D9-E10065C0BAD0}"/>
              </a:ext>
            </a:extLst>
          </p:cNvPr>
          <p:cNvSpPr txBox="1">
            <a:spLocks noChangeArrowheads="1"/>
          </p:cNvSpPr>
          <p:nvPr/>
        </p:nvSpPr>
        <p:spPr>
          <a:xfrm>
            <a:off x="407368" y="1686871"/>
            <a:ext cx="8069570" cy="439248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ZA" altLang="en-US" sz="2400">
                <a:latin typeface="Calibri" pitchFamily="34" charset="0"/>
              </a:rPr>
              <a:t>Scale removal may itself create radiological hazards to workers</a:t>
            </a:r>
          </a:p>
          <a:p>
            <a:pPr algn="just"/>
            <a:endParaRPr lang="en-ZA" altLang="en-US" sz="2000">
              <a:latin typeface="Calibri" pitchFamily="34" charset="0"/>
            </a:endParaRPr>
          </a:p>
          <a:p>
            <a:pPr algn="just"/>
            <a:r>
              <a:rPr lang="en-ZA" altLang="en-US" sz="2400">
                <a:latin typeface="Calibri" pitchFamily="34" charset="0"/>
              </a:rPr>
              <a:t>Scale removal creates NORM waste in solid or liquid form</a:t>
            </a:r>
          </a:p>
          <a:p>
            <a:pPr lvl="1" algn="just"/>
            <a:r>
              <a:rPr lang="en-ZA" altLang="en-US" sz="2000">
                <a:latin typeface="Calibri" pitchFamily="34" charset="0"/>
              </a:rPr>
              <a:t>This waste has to be disposed of in an acceptable manner</a:t>
            </a:r>
          </a:p>
          <a:p>
            <a:pPr algn="just"/>
            <a:endParaRPr lang="en-ZA" altLang="en-US" sz="2000">
              <a:latin typeface="Calibri" pitchFamily="34" charset="0"/>
            </a:endParaRPr>
          </a:p>
          <a:p>
            <a:pPr algn="just"/>
            <a:r>
              <a:rPr lang="en-ZA" altLang="en-US" sz="2400">
                <a:latin typeface="Calibri" pitchFamily="34" charset="0"/>
              </a:rPr>
              <a:t>Outside companies performing decontamination or scrap melting may have to be authorized by the regulatory body</a:t>
            </a:r>
            <a:endParaRPr lang="en-US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94294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0129892-F9D8-456F-BCAA-86A8B65696F0}"/>
              </a:ext>
            </a:extLst>
          </p:cNvPr>
          <p:cNvSpPr/>
          <p:nvPr/>
        </p:nvSpPr>
        <p:spPr>
          <a:xfrm>
            <a:off x="0" y="465283"/>
            <a:ext cx="5425124" cy="668573"/>
          </a:xfrm>
          <a:prstGeom prst="rect">
            <a:avLst/>
          </a:prstGeom>
          <a:solidFill>
            <a:srgbClr val="316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Scale removal in oil and gas production</a:t>
            </a:r>
            <a:endParaRPr lang="en-GB" sz="2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8">
            <a:extLst>
              <a:ext uri="{FF2B5EF4-FFF2-40B4-BE49-F238E27FC236}">
                <a16:creationId xmlns:a16="http://schemas.microsoft.com/office/drawing/2014/main" id="{2AFD7CC1-EC80-41DE-B621-79270FF70C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48860" y="2133923"/>
            <a:ext cx="4116388" cy="30876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0">
            <a:extLst>
              <a:ext uri="{FF2B5EF4-FFF2-40B4-BE49-F238E27FC236}">
                <a16:creationId xmlns:a16="http://schemas.microsoft.com/office/drawing/2014/main" id="{6D6D6E88-05E2-428A-9DCB-6AC7E36242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0349" y="2133924"/>
            <a:ext cx="4105275" cy="30845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12">
            <a:extLst>
              <a:ext uri="{FF2B5EF4-FFF2-40B4-BE49-F238E27FC236}">
                <a16:creationId xmlns:a16="http://schemas.microsoft.com/office/drawing/2014/main" id="{7993F227-468C-4402-9958-D49F5578CB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8049" y="5229549"/>
            <a:ext cx="2808287" cy="7016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ZA" sz="20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rPr>
              <a:t>Scale removal using </a:t>
            </a:r>
            <a:br>
              <a:rPr lang="en-ZA" sz="20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en-ZA" sz="20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rPr>
              <a:t>high pressure water jet</a:t>
            </a:r>
            <a:endParaRPr lang="en-US" sz="2000">
              <a:solidFill>
                <a:srgbClr val="000000"/>
              </a:solidFill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Text Box 13">
            <a:extLst>
              <a:ext uri="{FF2B5EF4-FFF2-40B4-BE49-F238E27FC236}">
                <a16:creationId xmlns:a16="http://schemas.microsoft.com/office/drawing/2014/main" id="{B2EB236B-87E4-49B8-B652-F605EA5CD4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25124" y="5229549"/>
            <a:ext cx="3024187" cy="7016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ZA" sz="20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rPr>
              <a:t>Dry drilling of tubulars with closed extractor system</a:t>
            </a:r>
            <a:endParaRPr lang="en-US" sz="2000">
              <a:solidFill>
                <a:srgbClr val="000000"/>
              </a:solidFill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26119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697C9C7-AFA1-4577-8531-7B8A99D366F6}"/>
              </a:ext>
            </a:extLst>
          </p:cNvPr>
          <p:cNvSpPr/>
          <p:nvPr/>
        </p:nvSpPr>
        <p:spPr>
          <a:xfrm>
            <a:off x="0" y="465283"/>
            <a:ext cx="3884371" cy="668573"/>
          </a:xfrm>
          <a:prstGeom prst="rect">
            <a:avLst/>
          </a:prstGeom>
          <a:solidFill>
            <a:srgbClr val="316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Melting facility for NORM contaminated scarp</a:t>
            </a:r>
            <a:endParaRPr lang="en-GB" sz="2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4F5838A8-4736-49CC-B2B5-00E8717A280C}"/>
              </a:ext>
            </a:extLst>
          </p:cNvPr>
          <p:cNvSpPr txBox="1">
            <a:spLocks noChangeArrowheads="1"/>
          </p:cNvSpPr>
          <p:nvPr/>
        </p:nvSpPr>
        <p:spPr>
          <a:xfrm>
            <a:off x="120930" y="1949408"/>
            <a:ext cx="4238625" cy="481806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Font typeface="Wingdings" panose="05000000000000000000" pitchFamily="2" charset="2"/>
              <a:buChar char="§"/>
            </a:pPr>
            <a:r>
              <a:rPr lang="en-ZA" altLang="en-US" sz="2400" dirty="0">
                <a:latin typeface="Calibri" pitchFamily="34" charset="0"/>
              </a:rPr>
              <a:t>The radionuclides migrate to the slag, leaving the steel free of radioactivity</a:t>
            </a:r>
          </a:p>
          <a:p>
            <a:pPr algn="just">
              <a:buFont typeface="Wingdings" panose="05000000000000000000" pitchFamily="2" charset="2"/>
              <a:buChar char="§"/>
            </a:pPr>
            <a:endParaRPr lang="en-ZA" altLang="en-US" sz="2400" dirty="0">
              <a:latin typeface="Calibri" pitchFamily="34" charset="0"/>
            </a:endParaRPr>
          </a:p>
          <a:p>
            <a:pPr algn="just">
              <a:buFont typeface="Wingdings" panose="05000000000000000000" pitchFamily="2" charset="2"/>
              <a:buChar char="§"/>
            </a:pPr>
            <a:r>
              <a:rPr lang="en-ZA" altLang="en-US" sz="2400" dirty="0">
                <a:latin typeface="Calibri" pitchFamily="34" charset="0"/>
              </a:rPr>
              <a:t>Mixing with larger amounts of non-contaminated scrap can reduce activity concentrations and exposures to levels below radiological concern</a:t>
            </a:r>
          </a:p>
        </p:txBody>
      </p:sp>
      <p:pic>
        <p:nvPicPr>
          <p:cNvPr id="4" name="Picture 10">
            <a:extLst>
              <a:ext uri="{FF2B5EF4-FFF2-40B4-BE49-F238E27FC236}">
                <a16:creationId xmlns:a16="http://schemas.microsoft.com/office/drawing/2014/main" id="{56CE7890-7888-4F69-AC97-AC54124AF3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31980" y="2001874"/>
            <a:ext cx="3956310" cy="44364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737640"/>
      </p:ext>
    </p:extLst>
  </p:cSld>
  <p:clrMapOvr>
    <a:masterClrMapping/>
  </p:clrMapOvr>
</p:sld>
</file>

<file path=ppt/theme/theme1.xml><?xml version="1.0" encoding="utf-8"?>
<a:theme xmlns:a="http://schemas.openxmlformats.org/drawingml/2006/main" name="IAEA_Presentation_templ_1[1]">
  <a:themeElements>
    <a:clrScheme name="Custom 2">
      <a:dk1>
        <a:srgbClr val="003399"/>
      </a:dk1>
      <a:lt1>
        <a:sysClr val="window" lastClr="FFFFFF"/>
      </a:lt1>
      <a:dk2>
        <a:srgbClr val="3366CC"/>
      </a:dk2>
      <a:lt2>
        <a:srgbClr val="DBDBDD"/>
      </a:lt2>
      <a:accent1>
        <a:srgbClr val="6699CC"/>
      </a:accent1>
      <a:accent2>
        <a:srgbClr val="FF9900"/>
      </a:accent2>
      <a:accent3>
        <a:srgbClr val="99CC00"/>
      </a:accent3>
      <a:accent4>
        <a:srgbClr val="8681B8"/>
      </a:accent4>
      <a:accent5>
        <a:srgbClr val="32A14C"/>
      </a:accent5>
      <a:accent6>
        <a:srgbClr val="99CCFF"/>
      </a:accent6>
      <a:hlink>
        <a:srgbClr val="6699CC"/>
      </a:hlink>
      <a:folHlink>
        <a:srgbClr val="8681B8"/>
      </a:folHlink>
    </a:clrScheme>
    <a:fontScheme name="procureme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IAEA_Presentation_templ_1[1]</Template>
  <TotalTime>27</TotalTime>
  <Words>1553</Words>
  <Application>Microsoft Office PowerPoint</Application>
  <PresentationFormat>On-screen Show (4:3)</PresentationFormat>
  <Paragraphs>276</Paragraphs>
  <Slides>27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5" baseType="lpstr">
      <vt:lpstr>MS PGothic</vt:lpstr>
      <vt:lpstr>MS PGothic</vt:lpstr>
      <vt:lpstr>Arial</vt:lpstr>
      <vt:lpstr>Arial </vt:lpstr>
      <vt:lpstr>Calibri</vt:lpstr>
      <vt:lpstr>Times New Roman</vt:lpstr>
      <vt:lpstr>Wingdings</vt:lpstr>
      <vt:lpstr>IAEA_Presentation_templ_1[1]</vt:lpstr>
      <vt:lpstr>Management of Bulk NORM Residues and Waste (Part 2)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Management of Bulk NORM Residues and Waste (Part 2)</dc:title>
  <dc:creator>TADIC, Dejana</dc:creator>
  <cp:lastModifiedBy>TADIC, Dejana</cp:lastModifiedBy>
  <cp:revision>5</cp:revision>
  <dcterms:created xsi:type="dcterms:W3CDTF">2019-05-07T06:58:35Z</dcterms:created>
  <dcterms:modified xsi:type="dcterms:W3CDTF">2019-05-08T14:29:42Z</dcterms:modified>
</cp:coreProperties>
</file>