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6082" autoAdjust="0"/>
  </p:normalViewPr>
  <p:slideViewPr>
    <p:cSldViewPr snapToGrid="0">
      <p:cViewPr varScale="1">
        <p:scale>
          <a:sx n="98" d="100"/>
          <a:sy n="98" d="100"/>
        </p:scale>
        <p:origin x="18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1A3DF-8A92-475B-9161-B698A925AA48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DAD61-965E-48C5-9716-63F342238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785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These residues containing NORM as altered by human activities from outside the nuclear fuel cycle have developed over the past three decades from a little known issue to an issue that is receiving a considerable amount of global attention. Important reasons for the increasing levels of concern are the:</a:t>
            </a:r>
          </a:p>
          <a:p>
            <a:pPr eaLnBrk="1" hangingPunct="1">
              <a:defRPr/>
            </a:pPr>
            <a:r>
              <a:rPr lang="en-US" altLang="en-US" dirty="0"/>
              <a:t>— Large amounts of such NORM containing wastes and other materials;</a:t>
            </a:r>
          </a:p>
          <a:p>
            <a:pPr eaLnBrk="1" hangingPunct="1">
              <a:defRPr/>
            </a:pPr>
            <a:r>
              <a:rPr lang="en-US" altLang="en-US" dirty="0"/>
              <a:t>— Potential long term hazards resulting from the fact that NORM is</a:t>
            </a:r>
          </a:p>
          <a:p>
            <a:pPr eaLnBrk="1" hangingPunct="1">
              <a:defRPr/>
            </a:pPr>
            <a:r>
              <a:rPr lang="en-US" altLang="en-US" dirty="0"/>
              <a:t>comprised of long lived radionuclides with relatively high radiotoxicities;</a:t>
            </a:r>
          </a:p>
          <a:p>
            <a:pPr eaLnBrk="1" hangingPunct="1">
              <a:defRPr/>
            </a:pPr>
            <a:r>
              <a:rPr lang="en-US" altLang="en-US" dirty="0"/>
              <a:t>— Higher likelihood for members of the public to be exposed to NORM</a:t>
            </a:r>
          </a:p>
          <a:p>
            <a:pPr eaLnBrk="1" hangingPunct="1">
              <a:defRPr/>
            </a:pPr>
            <a:r>
              <a:rPr lang="en-US" altLang="en-US" dirty="0"/>
              <a:t>contained in wastes and products than to most other sources of radiation.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8DAD61-965E-48C5-9716-63F3422389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856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An important first step for industry and regulatory bodies in 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country is to understand when and where NORM can occur within a given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process and also to identify the locations where concentrations of NORM can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be greatest within a given process.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Determining at what concentration for a given exposure situation NORM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becomes a potential radiological concern is a high priority in many </a:t>
            </a:r>
            <a:r>
              <a:rPr lang="en-US" altLang="en-US" sz="1200" dirty="0" err="1"/>
              <a:t>countries.A</a:t>
            </a:r>
            <a:endParaRPr lang="en-US" altLang="en-US" sz="12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number of countries have established concentration levels at which NORM is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considered </a:t>
            </a:r>
            <a:r>
              <a:rPr lang="ja-JP" altLang="en-US" sz="1200" dirty="0"/>
              <a:t>‘</a:t>
            </a:r>
            <a:r>
              <a:rPr lang="en-US" altLang="ja-JP" sz="1200" dirty="0"/>
              <a:t>radioactive</a:t>
            </a:r>
            <a:r>
              <a:rPr lang="ja-JP" altLang="en-US" sz="1200" dirty="0"/>
              <a:t>’</a:t>
            </a:r>
            <a:r>
              <a:rPr lang="en-US" altLang="ja-JP" sz="1200" dirty="0"/>
              <a:t> and must be controlled; however, there is no international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consensus on approaches to determine these concentration levels or 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the specific concentration levels. This has proved to be problematic firstly due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to the potential economic impacts associated with control of NORM containing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residues in a manner consistent with management of other radioactive wastes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and secondly due to the disagreement on appropriate exposure scenarios and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models [4].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The task is further complicated by the fact that the relevance of exposure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to NORM depends very much on local or regional circumstances </a:t>
            </a:r>
            <a:r>
              <a:rPr lang="en-US" altLang="en-US" sz="1200" dirty="0" err="1"/>
              <a:t>andbehavioural</a:t>
            </a:r>
            <a:r>
              <a:rPr lang="en-US" altLang="en-US" sz="1200" dirty="0"/>
              <a:t> patterns. For example, an oil well or mine located in an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unpopulated, remote area poses less of a risk for potential exposures to the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general public than similar facilities located near a populated area. Likewise,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rural populations in tropical developing countries will face a different potential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for exposure than a rural family in Europe (different types of homes, amount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of time spent at home, etc.). Thus, exposure scenarios to be considered when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determining the concentration levels at which NORM related doses are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considered significant will depend on living conditions and human </a:t>
            </a:r>
            <a:r>
              <a:rPr lang="en-US" altLang="en-US" sz="1200" dirty="0" err="1"/>
              <a:t>behaviour</a:t>
            </a:r>
            <a:r>
              <a:rPr lang="en-US" altLang="en-US" sz="1200" dirty="0"/>
              <a:t> in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200" dirty="0"/>
              <a:t>that region.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20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8DAD61-965E-48C5-9716-63F3422389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53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050" name="Picture 2" descr="\\iaea.org\Secretariat\MTCD\PublishingCurrent\2017\IAEA\17-42841_LOGO_IAEA_update\Design\Presentation_IAEA\IAEA_Logo_E_horizontal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60648"/>
            <a:ext cx="2460431" cy="54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03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5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3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41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69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43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79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22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06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95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08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80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 flipV="1">
            <a:off x="1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/>
          <p:cNvSpPr/>
          <p:nvPr/>
        </p:nvSpPr>
        <p:spPr>
          <a:xfrm>
            <a:off x="1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4FC3DFF5-E0F4-47A9-BF47-095568938260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5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9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7B08E896-7D56-4376-9765-698C3B15447C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61206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712968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2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16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hyperlink" Target="http://rds.yahoo.com/_ylt=A9G_bHJ2e5BHJyoASh6jzbkF/SIG=121rqutdc/EXP=1200737526/**http:/www.flickr.com/photos/w9jim/370359667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9F16E31B-48A5-469B-AFAC-1685849C7E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3722" y="1839928"/>
            <a:ext cx="7778884" cy="2736304"/>
          </a:xfrm>
        </p:spPr>
        <p:txBody>
          <a:bodyPr>
            <a:normAutofit/>
          </a:bodyPr>
          <a:lstStyle/>
          <a:p>
            <a:r>
              <a:rPr lang="en-GB" altLang="en-US" dirty="0">
                <a:latin typeface="Calibri" pitchFamily="34" charset="0"/>
              </a:rPr>
              <a:t>Exposures from Legacy NORM Sites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644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B2BE11-79E3-4FC9-B27B-5686908C30BC}"/>
              </a:ext>
            </a:extLst>
          </p:cNvPr>
          <p:cNvSpPr/>
          <p:nvPr/>
        </p:nvSpPr>
        <p:spPr>
          <a:xfrm>
            <a:off x="0" y="583907"/>
            <a:ext cx="3976382" cy="632497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Post Remediation Phase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2ADD6E5-CD3A-41AF-A48D-84176F81AD19}"/>
              </a:ext>
            </a:extLst>
          </p:cNvPr>
          <p:cNvSpPr txBox="1">
            <a:spLocks noChangeArrowheads="1"/>
          </p:cNvSpPr>
          <p:nvPr/>
        </p:nvSpPr>
        <p:spPr>
          <a:xfrm>
            <a:off x="334937" y="1789681"/>
            <a:ext cx="8474125" cy="1295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en-US" sz="2400" dirty="0">
                <a:latin typeface="Calibri" pitchFamily="34" charset="0"/>
              </a:rPr>
              <a:t>	Monitoring and surveillance may be required for some time after remediation to confirm that the site complies with the remediation criteria.</a:t>
            </a:r>
          </a:p>
        </p:txBody>
      </p:sp>
      <p:pic>
        <p:nvPicPr>
          <p:cNvPr id="4" name="Picture 4" descr="fleurs">
            <a:extLst>
              <a:ext uri="{FF2B5EF4-FFF2-40B4-BE49-F238E27FC236}">
                <a16:creationId xmlns:a16="http://schemas.microsoft.com/office/drawing/2014/main" id="{9A8D6B31-3E6D-482A-84B7-030500759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1550" y="3772919"/>
            <a:ext cx="1939005" cy="2001856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2AE2BE27-0386-4767-96E0-DA5FE7C97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710" y="3767570"/>
            <a:ext cx="2635709" cy="2007205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317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6" name="Picture 8" descr="Fertilized Crop">
            <a:extLst>
              <a:ext uri="{FF2B5EF4-FFF2-40B4-BE49-F238E27FC236}">
                <a16:creationId xmlns:a16="http://schemas.microsoft.com/office/drawing/2014/main" id="{7F11B56C-25F7-4CA9-8F0E-6A3A88DB2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7" y="3772919"/>
            <a:ext cx="2027263" cy="200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53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69CD96-3E53-4463-8001-CD4478F69BC6}"/>
              </a:ext>
            </a:extLst>
          </p:cNvPr>
          <p:cNvSpPr/>
          <p:nvPr/>
        </p:nvSpPr>
        <p:spPr>
          <a:xfrm>
            <a:off x="0" y="583907"/>
            <a:ext cx="3313651" cy="632497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Key Messages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56284F45-B984-4EF3-A0BE-0C7E7090F83F}"/>
              </a:ext>
            </a:extLst>
          </p:cNvPr>
          <p:cNvSpPr txBox="1">
            <a:spLocks noChangeArrowheads="1"/>
          </p:cNvSpPr>
          <p:nvPr/>
        </p:nvSpPr>
        <p:spPr>
          <a:xfrm>
            <a:off x="454209" y="1741851"/>
            <a:ext cx="7976727" cy="453224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Sites contaminated by historical NORM residues are a common phenomena worldwide.</a:t>
            </a: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A wide variety of industries and residues are involved.</a:t>
            </a: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Contaminated sites and materials may be used by the worker or public resulting in radiation exposures.</a:t>
            </a: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Remediation of sites and the mitigation of exposures may be treated as an existing exposure situation.</a:t>
            </a: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Radiation exposures can be reduced through a variety of mitigation options and technologies.</a:t>
            </a: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Monitoring and surveillance may be required for some time following rehabilitation.</a:t>
            </a:r>
          </a:p>
          <a:p>
            <a:pPr algn="just">
              <a:lnSpc>
                <a:spcPct val="90000"/>
              </a:lnSpc>
            </a:pPr>
            <a:endParaRPr lang="en-US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236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46D96E9-C841-4435-8663-D8A3719A0319}"/>
              </a:ext>
            </a:extLst>
          </p:cNvPr>
          <p:cNvSpPr/>
          <p:nvPr/>
        </p:nvSpPr>
        <p:spPr>
          <a:xfrm>
            <a:off x="0" y="583907"/>
            <a:ext cx="2122415" cy="531829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AA6A36D-5373-48B7-B892-5D20BEDE3A89}"/>
              </a:ext>
            </a:extLst>
          </p:cNvPr>
          <p:cNvSpPr txBox="1">
            <a:spLocks noChangeArrowheads="1"/>
          </p:cNvSpPr>
          <p:nvPr/>
        </p:nvSpPr>
        <p:spPr>
          <a:xfrm>
            <a:off x="343211" y="1769640"/>
            <a:ext cx="5478750" cy="450445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buFontTx/>
              <a:buNone/>
            </a:pPr>
            <a:r>
              <a:rPr lang="en-US" altLang="en-US" sz="2800" dirty="0">
                <a:latin typeface="Calibri" pitchFamily="34" charset="0"/>
              </a:rPr>
              <a:t>	</a:t>
            </a:r>
            <a:endParaRPr lang="en-US" altLang="en-US" sz="20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Legacy sites contaminated by NORM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Environmental contamination by NORM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Potential exposure pathways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Mitigation and remediation options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>
              <a:lnSpc>
                <a:spcPct val="80000"/>
              </a:lnSpc>
              <a:spcAft>
                <a:spcPct val="40000"/>
              </a:spcAft>
            </a:pPr>
            <a:r>
              <a:rPr lang="en-US" altLang="en-US" sz="2400" dirty="0">
                <a:latin typeface="Calibri" pitchFamily="34" charset="0"/>
              </a:rPr>
              <a:t>Regulatory issues</a:t>
            </a:r>
          </a:p>
        </p:txBody>
      </p:sp>
      <p:pic>
        <p:nvPicPr>
          <p:cNvPr id="4" name="Picture 4" descr="109_0908">
            <a:extLst>
              <a:ext uri="{FF2B5EF4-FFF2-40B4-BE49-F238E27FC236}">
                <a16:creationId xmlns:a16="http://schemas.microsoft.com/office/drawing/2014/main" id="{15B65762-4678-4573-AFB1-707A59602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692" y="1812066"/>
            <a:ext cx="29464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E51B79BD-702D-45B1-829C-4A6AF6A13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692" y="4305915"/>
            <a:ext cx="2946400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317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27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898828-B3D0-40EB-A72F-DB880828F21F}"/>
              </a:ext>
            </a:extLst>
          </p:cNvPr>
          <p:cNvSpPr/>
          <p:nvPr/>
        </p:nvSpPr>
        <p:spPr>
          <a:xfrm>
            <a:off x="0" y="583907"/>
            <a:ext cx="2751589" cy="531829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Legacy Sites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84FA6A29-9BE9-4729-8D74-4360CF8FC305}"/>
              </a:ext>
            </a:extLst>
          </p:cNvPr>
          <p:cNvSpPr txBox="1">
            <a:spLocks noChangeArrowheads="1"/>
          </p:cNvSpPr>
          <p:nvPr/>
        </p:nvSpPr>
        <p:spPr>
          <a:xfrm>
            <a:off x="196341" y="1393986"/>
            <a:ext cx="5105502" cy="53172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Areas affected by past activities involving NORM.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They are often abandoned or ownership is uncertain.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The areas may include facilities, residues, land and water bodies contaminated by NORM residues.</a:t>
            </a:r>
          </a:p>
          <a:p>
            <a:pPr algn="just">
              <a:lnSpc>
                <a:spcPct val="80000"/>
              </a:lnSpc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Legacy sites can be found in remote or urban areas.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400" dirty="0">
                <a:latin typeface="Calibri" pitchFamily="34" charset="0"/>
              </a:rPr>
              <a:t>The sites and contamination can be very old e.g. centuries</a:t>
            </a:r>
          </a:p>
        </p:txBody>
      </p:sp>
      <p:pic>
        <p:nvPicPr>
          <p:cNvPr id="4" name="Picture 4" descr="ris6">
            <a:extLst>
              <a:ext uri="{FF2B5EF4-FFF2-40B4-BE49-F238E27FC236}">
                <a16:creationId xmlns:a16="http://schemas.microsoft.com/office/drawing/2014/main" id="{7B0ACB7D-25CA-4417-8F1F-6E84F4A68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491" y="2575419"/>
            <a:ext cx="3249168" cy="2131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428639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FF451B-E7B1-4B97-AEA0-3DD252BF509D}"/>
              </a:ext>
            </a:extLst>
          </p:cNvPr>
          <p:cNvSpPr/>
          <p:nvPr/>
        </p:nvSpPr>
        <p:spPr>
          <a:xfrm>
            <a:off x="0" y="583907"/>
            <a:ext cx="2751589" cy="531829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Legacy Sites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71DC0E7-DFF4-4C44-AA15-F7578B8CDEDE}"/>
              </a:ext>
            </a:extLst>
          </p:cNvPr>
          <p:cNvSpPr txBox="1">
            <a:spLocks noChangeArrowheads="1"/>
          </p:cNvSpPr>
          <p:nvPr/>
        </p:nvSpPr>
        <p:spPr>
          <a:xfrm>
            <a:off x="372203" y="1832912"/>
            <a:ext cx="5193524" cy="29572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en-US" sz="2400" dirty="0">
                <a:latin typeface="Calibri" pitchFamily="34" charset="0"/>
              </a:rPr>
              <a:t>Contaminated urban legacy sites may have been built over  for residential purposes or used for other purposes.</a:t>
            </a:r>
          </a:p>
          <a:p>
            <a:pPr algn="just"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/>
            <a:r>
              <a:rPr lang="en-US" altLang="en-US" sz="2400" dirty="0">
                <a:latin typeface="Calibri" pitchFamily="34" charset="0"/>
              </a:rPr>
              <a:t>A wide variety of NORM industries are involved.</a:t>
            </a:r>
          </a:p>
          <a:p>
            <a:pPr algn="just">
              <a:buFontTx/>
              <a:buNone/>
            </a:pPr>
            <a:endParaRPr lang="en-US" altLang="en-US" sz="2800" dirty="0">
              <a:latin typeface="Calibri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9B2EB4A-61AF-4EAF-941C-9C62F8714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15" y="1522520"/>
            <a:ext cx="210185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6" descr="unauthorised excavations on tailings">
            <a:extLst>
              <a:ext uri="{FF2B5EF4-FFF2-40B4-BE49-F238E27FC236}">
                <a16:creationId xmlns:a16="http://schemas.microsoft.com/office/drawing/2014/main" id="{105396CA-85E0-47E8-91B0-231DD0BD4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8965" y="4332234"/>
            <a:ext cx="3344863" cy="220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569715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6CB42EC-A8F8-4283-8BEF-8ACF4DC82356}"/>
              </a:ext>
            </a:extLst>
          </p:cNvPr>
          <p:cNvSpPr/>
          <p:nvPr/>
        </p:nvSpPr>
        <p:spPr>
          <a:xfrm>
            <a:off x="0" y="583907"/>
            <a:ext cx="2751589" cy="531829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Legacy Sites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CCAF522-171D-4165-BA8B-9E52730C0943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933356"/>
            <a:ext cx="5965072" cy="44254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Some of these industries are no longer operated e.g. radium refineries, </a:t>
            </a:r>
            <a:r>
              <a:rPr lang="en-US" altLang="en-US" sz="2400" dirty="0" err="1">
                <a:latin typeface="Calibri" pitchFamily="34" charset="0"/>
              </a:rPr>
              <a:t>luminising</a:t>
            </a:r>
            <a:r>
              <a:rPr lang="en-US" altLang="en-US" sz="2400" dirty="0">
                <a:latin typeface="Calibri" pitchFamily="34" charset="0"/>
              </a:rPr>
              <a:t> operations, radium health cures.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There is a wide variation in the extent of contamination, the quantities of materials involved and the radionuclide characteristics and activity levels.</a:t>
            </a:r>
          </a:p>
          <a:p>
            <a:pPr algn="just">
              <a:lnSpc>
                <a:spcPct val="90000"/>
              </a:lnSpc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en-US" altLang="en-US" sz="2400" dirty="0">
                <a:latin typeface="Calibri" pitchFamily="34" charset="0"/>
              </a:rPr>
              <a:t>A wide variety of regulatory approaches are taken worldwide</a:t>
            </a:r>
          </a:p>
        </p:txBody>
      </p:sp>
      <p:pic>
        <p:nvPicPr>
          <p:cNvPr id="4" name="Picture 4" descr="norm scrap">
            <a:extLst>
              <a:ext uri="{FF2B5EF4-FFF2-40B4-BE49-F238E27FC236}">
                <a16:creationId xmlns:a16="http://schemas.microsoft.com/office/drawing/2014/main" id="{BB99C3A1-ECBC-4944-9D30-AE6379E3F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39745" y="1816134"/>
            <a:ext cx="2836475" cy="1967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6" descr="Image Preview">
            <a:hlinkClick r:id="rId4"/>
            <a:extLst>
              <a:ext uri="{FF2B5EF4-FFF2-40B4-BE49-F238E27FC236}">
                <a16:creationId xmlns:a16="http://schemas.microsoft.com/office/drawing/2014/main" id="{04965B00-39C9-44C8-BEA9-C0B51B8BA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612" y="4234780"/>
            <a:ext cx="2808607" cy="1872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3154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60D6E91-C7E5-4F44-85A1-309B7E0FBC9C}"/>
              </a:ext>
            </a:extLst>
          </p:cNvPr>
          <p:cNvSpPr/>
          <p:nvPr/>
        </p:nvSpPr>
        <p:spPr>
          <a:xfrm>
            <a:off x="0" y="583907"/>
            <a:ext cx="3087149" cy="531829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Regulatory Issues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EB3815D-AEA7-421B-9476-1AFB406C7E1D}"/>
              </a:ext>
            </a:extLst>
          </p:cNvPr>
          <p:cNvSpPr txBox="1">
            <a:spLocks noChangeArrowheads="1"/>
          </p:cNvSpPr>
          <p:nvPr/>
        </p:nvSpPr>
        <p:spPr>
          <a:xfrm>
            <a:off x="377305" y="1645656"/>
            <a:ext cx="8213022" cy="49672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Calibri" pitchFamily="34" charset="0"/>
              </a:rPr>
              <a:t>Legacy sites contaminated with NORM arise from historical activities that were not regulated as </a:t>
            </a:r>
            <a:r>
              <a:rPr lang="ja-JP" altLang="en-US" sz="2400" dirty="0">
                <a:latin typeface="Calibri" pitchFamily="34" charset="0"/>
              </a:rPr>
              <a:t>“</a:t>
            </a:r>
            <a:r>
              <a:rPr lang="en-US" altLang="ja-JP" sz="2400" dirty="0">
                <a:latin typeface="Calibri" pitchFamily="34" charset="0"/>
              </a:rPr>
              <a:t>practices</a:t>
            </a:r>
            <a:r>
              <a:rPr lang="ja-JP" altLang="en-US" sz="2400" dirty="0">
                <a:latin typeface="Calibri" pitchFamily="34" charset="0"/>
              </a:rPr>
              <a:t>”</a:t>
            </a:r>
            <a:r>
              <a:rPr lang="en-US" altLang="ja-JP" sz="2400" dirty="0">
                <a:latin typeface="Calibri" pitchFamily="34" charset="0"/>
              </a:rPr>
              <a:t>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Calibri" pitchFamily="34" charset="0"/>
              </a:rPr>
              <a:t>In most cases the Regulatory approach should therefore be consideration as existing exposure situation and apply the use of Reference Level for </a:t>
            </a:r>
            <a:r>
              <a:rPr lang="en-US" altLang="en-US" sz="2400" dirty="0" err="1">
                <a:latin typeface="Calibri" pitchFamily="34" charset="0"/>
              </a:rPr>
              <a:t>optimisation</a:t>
            </a:r>
            <a:r>
              <a:rPr lang="en-US" altLang="en-US" sz="2400" dirty="0">
                <a:latin typeface="Calibri" pitchFamily="34" charset="0"/>
              </a:rPr>
              <a:t> of doses.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Calibri" pitchFamily="34" charset="0"/>
              </a:rPr>
              <a:t>The clean up criteria require to be site specific and based on the principle of </a:t>
            </a:r>
            <a:r>
              <a:rPr lang="en-US" altLang="en-US" sz="2400" dirty="0" err="1">
                <a:latin typeface="Calibri" pitchFamily="34" charset="0"/>
              </a:rPr>
              <a:t>optimisation</a:t>
            </a:r>
            <a:r>
              <a:rPr lang="en-US" altLang="en-US" sz="2400" dirty="0">
                <a:latin typeface="Calibri" pitchFamily="34" charset="0"/>
              </a:rPr>
              <a:t>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4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Calibri" pitchFamily="34" charset="0"/>
              </a:rPr>
              <a:t>A national strategy may be required to be developed in those countries with significant legacy issues. </a:t>
            </a:r>
          </a:p>
        </p:txBody>
      </p:sp>
    </p:spTree>
    <p:extLst>
      <p:ext uri="{BB962C8B-B14F-4D97-AF65-F5344CB8AC3E}">
        <p14:creationId xmlns:p14="http://schemas.microsoft.com/office/powerpoint/2010/main" val="2454958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6184EB-43FF-48CD-96BF-646D9B751FFD}"/>
              </a:ext>
            </a:extLst>
          </p:cNvPr>
          <p:cNvSpPr/>
          <p:nvPr/>
        </p:nvSpPr>
        <p:spPr>
          <a:xfrm>
            <a:off x="0" y="583907"/>
            <a:ext cx="5704514" cy="632497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Factors Affecting the Strategy Selection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B43930A-1DEF-40BA-86AB-C943853B4675}"/>
              </a:ext>
            </a:extLst>
          </p:cNvPr>
          <p:cNvSpPr txBox="1">
            <a:spLocks noChangeArrowheads="1"/>
          </p:cNvSpPr>
          <p:nvPr/>
        </p:nvSpPr>
        <p:spPr>
          <a:xfrm>
            <a:off x="259859" y="1923102"/>
            <a:ext cx="7357345" cy="425119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Calibri" pitchFamily="34" charset="0"/>
              </a:rPr>
              <a:t>Availability of funding and experienced staff.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2800" dirty="0"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Calibri" pitchFamily="34" charset="0"/>
              </a:rPr>
              <a:t>The level of radiological hazard.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2800" dirty="0"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Calibri" pitchFamily="34" charset="0"/>
              </a:rPr>
              <a:t>Availability of waste management systems.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2800" dirty="0">
              <a:latin typeface="Calibri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Calibri" pitchFamily="34" charset="0"/>
              </a:rPr>
              <a:t>Social and economic impacts.</a:t>
            </a:r>
          </a:p>
        </p:txBody>
      </p:sp>
    </p:spTree>
    <p:extLst>
      <p:ext uri="{BB962C8B-B14F-4D97-AF65-F5344CB8AC3E}">
        <p14:creationId xmlns:p14="http://schemas.microsoft.com/office/powerpoint/2010/main" val="34727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5E18EF-F0C3-4146-94DD-F39535B1C64A}"/>
              </a:ext>
            </a:extLst>
          </p:cNvPr>
          <p:cNvSpPr/>
          <p:nvPr/>
        </p:nvSpPr>
        <p:spPr>
          <a:xfrm>
            <a:off x="0" y="583907"/>
            <a:ext cx="3976382" cy="632497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Possible Exposure Scenarios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4728E4B-DF58-43F0-9187-C26CE5D8E031}"/>
              </a:ext>
            </a:extLst>
          </p:cNvPr>
          <p:cNvSpPr txBox="1">
            <a:spLocks noChangeArrowheads="1"/>
          </p:cNvSpPr>
          <p:nvPr/>
        </p:nvSpPr>
        <p:spPr>
          <a:xfrm>
            <a:off x="504543" y="1831596"/>
            <a:ext cx="7767002" cy="4572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600" dirty="0">
                <a:latin typeface="Calibri" pitchFamily="34" charset="0"/>
              </a:rPr>
              <a:t>Building dwellings on contaminated land or residue dumps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600" dirty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600" dirty="0">
                <a:latin typeface="Calibri" pitchFamily="34" charset="0"/>
              </a:rPr>
              <a:t>Use of residues in building materials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600" dirty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600" dirty="0">
                <a:latin typeface="Calibri" pitchFamily="34" charset="0"/>
              </a:rPr>
              <a:t>Use of contaminated ground and surface waters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600" dirty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600" dirty="0">
                <a:latin typeface="Calibri" pitchFamily="34" charset="0"/>
              </a:rPr>
              <a:t>Contaminated foodstuffs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en-US" altLang="en-US" sz="2600" dirty="0">
              <a:latin typeface="Calibri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altLang="en-US" sz="2600" dirty="0">
                <a:latin typeface="Calibri" pitchFamily="34" charset="0"/>
              </a:rPr>
              <a:t>Soil ingestion (children)</a:t>
            </a:r>
          </a:p>
        </p:txBody>
      </p:sp>
    </p:spTree>
    <p:extLst>
      <p:ext uri="{BB962C8B-B14F-4D97-AF65-F5344CB8AC3E}">
        <p14:creationId xmlns:p14="http://schemas.microsoft.com/office/powerpoint/2010/main" val="912115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5E2204-2458-4AD4-84A6-FA48EA4FE8B6}"/>
              </a:ext>
            </a:extLst>
          </p:cNvPr>
          <p:cNvSpPr/>
          <p:nvPr/>
        </p:nvSpPr>
        <p:spPr>
          <a:xfrm>
            <a:off x="0" y="474851"/>
            <a:ext cx="3305262" cy="632497"/>
          </a:xfrm>
          <a:prstGeom prst="rect">
            <a:avLst/>
          </a:prstGeom>
          <a:solidFill>
            <a:srgbClr val="316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Mitigation Options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497957B-945D-44A4-915D-84C9284BD7F5}"/>
              </a:ext>
            </a:extLst>
          </p:cNvPr>
          <p:cNvSpPr txBox="1">
            <a:spLocks noChangeArrowheads="1"/>
          </p:cNvSpPr>
          <p:nvPr/>
        </p:nvSpPr>
        <p:spPr>
          <a:xfrm>
            <a:off x="302838" y="1451296"/>
            <a:ext cx="8321045" cy="518439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A wide variety of approaches are available to mitigate the radiation exposures of the public from historical NORM residues.</a:t>
            </a:r>
          </a:p>
          <a:p>
            <a:pPr algn="just">
              <a:lnSpc>
                <a:spcPct val="80000"/>
              </a:lnSpc>
            </a:pPr>
            <a:endParaRPr lang="en-US" altLang="en-US" sz="26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Removal of the contaminated material for re-use, recycling or disposal to a waste repository.</a:t>
            </a:r>
          </a:p>
          <a:p>
            <a:pPr algn="just">
              <a:lnSpc>
                <a:spcPct val="80000"/>
              </a:lnSpc>
            </a:pPr>
            <a:endParaRPr lang="en-US" altLang="en-US" sz="26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Removal of the population from a contaminated area.</a:t>
            </a:r>
          </a:p>
          <a:p>
            <a:pPr algn="just">
              <a:lnSpc>
                <a:spcPct val="80000"/>
              </a:lnSpc>
            </a:pPr>
            <a:endParaRPr lang="en-US" altLang="en-US" sz="26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Containment-</a:t>
            </a:r>
            <a:r>
              <a:rPr lang="en-US" altLang="en-US" sz="2600" dirty="0" err="1">
                <a:latin typeface="Calibri" pitchFamily="34" charset="0"/>
              </a:rPr>
              <a:t>stabilising</a:t>
            </a:r>
            <a:r>
              <a:rPr lang="en-US" altLang="en-US" sz="2600" dirty="0">
                <a:latin typeface="Calibri" pitchFamily="34" charset="0"/>
              </a:rPr>
              <a:t>, covering, shielding residue dumps.</a:t>
            </a:r>
          </a:p>
          <a:p>
            <a:pPr algn="just">
              <a:lnSpc>
                <a:spcPct val="80000"/>
              </a:lnSpc>
            </a:pPr>
            <a:endParaRPr lang="en-US" altLang="en-US" sz="26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Soil and water treatment.</a:t>
            </a:r>
          </a:p>
          <a:p>
            <a:pPr algn="just">
              <a:lnSpc>
                <a:spcPct val="80000"/>
              </a:lnSpc>
            </a:pPr>
            <a:endParaRPr lang="en-US" altLang="en-US" sz="26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Restrictions on access or land use.</a:t>
            </a:r>
          </a:p>
          <a:p>
            <a:pPr algn="just">
              <a:lnSpc>
                <a:spcPct val="80000"/>
              </a:lnSpc>
            </a:pPr>
            <a:endParaRPr lang="en-US" altLang="en-US" sz="2600" dirty="0">
              <a:latin typeface="Calibri" pitchFamily="34" charset="0"/>
            </a:endParaRPr>
          </a:p>
          <a:p>
            <a:pPr algn="just">
              <a:lnSpc>
                <a:spcPct val="80000"/>
              </a:lnSpc>
            </a:pPr>
            <a:r>
              <a:rPr lang="en-US" altLang="en-US" sz="2600" dirty="0">
                <a:latin typeface="Calibri" pitchFamily="34" charset="0"/>
              </a:rPr>
              <a:t>Complete isolation of the area.</a:t>
            </a:r>
          </a:p>
          <a:p>
            <a:pPr>
              <a:lnSpc>
                <a:spcPct val="80000"/>
              </a:lnSpc>
            </a:pPr>
            <a:endParaRPr lang="en-US" altLang="en-US" sz="2400" dirty="0">
              <a:latin typeface="Calibri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4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en-US" altLang="en-US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545974"/>
      </p:ext>
    </p:extLst>
  </p:cSld>
  <p:clrMapOvr>
    <a:masterClrMapping/>
  </p:clrMapOvr>
</p:sld>
</file>

<file path=ppt/theme/theme1.xml><?xml version="1.0" encoding="utf-8"?>
<a:theme xmlns:a="http://schemas.openxmlformats.org/drawingml/2006/main" name="IAEA_Presentation_templ_1[1]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IAEA_Presentation_templ_1[1]</Template>
  <TotalTime>11</TotalTime>
  <Words>848</Words>
  <Application>Microsoft Office PowerPoint</Application>
  <PresentationFormat>On-screen Show (4:3)</PresentationFormat>
  <Paragraphs>114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游ゴシック</vt:lpstr>
      <vt:lpstr>Arial</vt:lpstr>
      <vt:lpstr>Arial </vt:lpstr>
      <vt:lpstr>Calibri</vt:lpstr>
      <vt:lpstr>Wingdings</vt:lpstr>
      <vt:lpstr>IAEA_Presentation_templ_1[1]</vt:lpstr>
      <vt:lpstr>Exposures from Legacy NORM Sites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Exposures from Legacy NORM Sites</dc:title>
  <dc:creator>TADIC, Dejana</dc:creator>
  <cp:lastModifiedBy>TADIC, Dejana</cp:lastModifiedBy>
  <cp:revision>4</cp:revision>
  <dcterms:created xsi:type="dcterms:W3CDTF">2019-05-06T16:12:46Z</dcterms:created>
  <dcterms:modified xsi:type="dcterms:W3CDTF">2019-05-08T14:29:17Z</dcterms:modified>
</cp:coreProperties>
</file>