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3275" autoAdjust="0"/>
  </p:normalViewPr>
  <p:slideViewPr>
    <p:cSldViewPr snapToGrid="0">
      <p:cViewPr varScale="1">
        <p:scale>
          <a:sx n="95" d="100"/>
          <a:sy n="95" d="100"/>
        </p:scale>
        <p:origin x="204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3BFF0D-63AF-49A7-816C-EA71239CC0B7}" type="datetimeFigureOut">
              <a:rPr lang="en-GB" smtClean="0"/>
              <a:t>2019-05-08</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031AFD-89FD-46BB-8795-D3407BE23383}" type="slidenum">
              <a:rPr lang="en-GB" smtClean="0"/>
              <a:t>‹#›</a:t>
            </a:fld>
            <a:endParaRPr lang="en-GB"/>
          </a:p>
        </p:txBody>
      </p:sp>
    </p:spTree>
    <p:extLst>
      <p:ext uri="{BB962C8B-B14F-4D97-AF65-F5344CB8AC3E}">
        <p14:creationId xmlns:p14="http://schemas.microsoft.com/office/powerpoint/2010/main" val="6141652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eaLnBrk="1" hangingPunct="1"/>
            <a:r>
              <a:rPr lang="en-GB" altLang="en-US" dirty="0"/>
              <a:t>Provides evidence of the measurable presence or non-detectability of radionuclides and radiation in the facility emissions, effluents and the environment.</a:t>
            </a:r>
          </a:p>
          <a:p>
            <a:pPr algn="just" eaLnBrk="1" hangingPunct="1"/>
            <a:r>
              <a:rPr lang="en-GB" altLang="en-US" dirty="0"/>
              <a:t>Confirms  the conclusions of the safety assessments. </a:t>
            </a:r>
          </a:p>
          <a:p>
            <a:pPr algn="just" eaLnBrk="1" hangingPunct="1"/>
            <a:r>
              <a:rPr lang="en-GB" altLang="en-US" dirty="0"/>
              <a:t>Demonstrates compliance with regulatory requirements.</a:t>
            </a:r>
          </a:p>
          <a:p>
            <a:pPr algn="just" eaLnBrk="1" hangingPunct="1"/>
            <a:r>
              <a:rPr lang="en-GB" altLang="en-US" dirty="0"/>
              <a:t>Protects the workforce and the public.</a:t>
            </a:r>
          </a:p>
          <a:p>
            <a:pPr algn="just" eaLnBrk="1" hangingPunct="1"/>
            <a:r>
              <a:rPr lang="en-GB" altLang="en-US" dirty="0"/>
              <a:t>Confirms the performance of the NORM waste disposal facility.</a:t>
            </a:r>
          </a:p>
          <a:p>
            <a:pPr algn="just" eaLnBrk="1" hangingPunct="1"/>
            <a:r>
              <a:rPr lang="en-GB" altLang="en-US" dirty="0"/>
              <a:t>Identifies and assesses radioactive material migration from a disposal facility that was not built to the applicable standards.</a:t>
            </a:r>
          </a:p>
          <a:p>
            <a:endParaRPr lang="en-GB" dirty="0"/>
          </a:p>
        </p:txBody>
      </p:sp>
      <p:sp>
        <p:nvSpPr>
          <p:cNvPr id="4" name="Slide Number Placeholder 3"/>
          <p:cNvSpPr>
            <a:spLocks noGrp="1"/>
          </p:cNvSpPr>
          <p:nvPr>
            <p:ph type="sldNum" sz="quarter" idx="5"/>
          </p:nvPr>
        </p:nvSpPr>
        <p:spPr/>
        <p:txBody>
          <a:bodyPr/>
          <a:lstStyle/>
          <a:p>
            <a:fld id="{13031AFD-89FD-46BB-8795-D3407BE23383}" type="slidenum">
              <a:rPr lang="en-GB" smtClean="0"/>
              <a:t>3</a:t>
            </a:fld>
            <a:endParaRPr lang="en-GB"/>
          </a:p>
        </p:txBody>
      </p:sp>
    </p:spTree>
    <p:extLst>
      <p:ext uri="{BB962C8B-B14F-4D97-AF65-F5344CB8AC3E}">
        <p14:creationId xmlns:p14="http://schemas.microsoft.com/office/powerpoint/2010/main" val="10545904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Photo: Turkey</a:t>
            </a:r>
          </a:p>
          <a:p>
            <a:endParaRPr lang="en-GB" dirty="0"/>
          </a:p>
        </p:txBody>
      </p:sp>
      <p:sp>
        <p:nvSpPr>
          <p:cNvPr id="4" name="Slide Number Placeholder 3"/>
          <p:cNvSpPr>
            <a:spLocks noGrp="1"/>
          </p:cNvSpPr>
          <p:nvPr>
            <p:ph type="sldNum" sz="quarter" idx="5"/>
          </p:nvPr>
        </p:nvSpPr>
        <p:spPr/>
        <p:txBody>
          <a:bodyPr/>
          <a:lstStyle/>
          <a:p>
            <a:fld id="{13031AFD-89FD-46BB-8795-D3407BE23383}" type="slidenum">
              <a:rPr lang="en-GB" smtClean="0"/>
              <a:t>16</a:t>
            </a:fld>
            <a:endParaRPr lang="en-GB"/>
          </a:p>
        </p:txBody>
      </p:sp>
    </p:spTree>
    <p:extLst>
      <p:ext uri="{BB962C8B-B14F-4D97-AF65-F5344CB8AC3E}">
        <p14:creationId xmlns:p14="http://schemas.microsoft.com/office/powerpoint/2010/main" val="38337428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If any observation during development of disposal facility infrastructure indicates that the evolving disposal facility may be causing changes to the local hydrology, hydrogeology or geochemistry, then the appropriateness of the current radiological monitoring programme has to be re-evaluated.  If the results of monitoring indicate that concentrations of radionuclides of interest are greater than the reference or predicted values, then an investigation has to be undertaken to determine the reason for the unanticipated values. This may involve repeated or more extensive sampling and possibly extension to include other potential contaminants. If results of monitoring indicate that the current or long term performance of the disposal facility may not be as anticipated and therefore not compliant with regulations, consideration may have to be given to taking remedial action.</a:t>
            </a:r>
          </a:p>
          <a:p>
            <a:pPr eaLnBrk="1" hangingPunct="1"/>
            <a:r>
              <a:rPr lang="en-GB" altLang="en-US" dirty="0"/>
              <a:t>The adequacy and appropriateness of the sampling and measurement protocols also need to be surveyed periodically (given potentially extensive duration of post-closure monitoring)</a:t>
            </a:r>
          </a:p>
          <a:p>
            <a:pPr eaLnBrk="1" hangingPunct="1"/>
            <a:r>
              <a:rPr lang="en-GB" altLang="en-US" dirty="0"/>
              <a:t>Photo – pit wall failure, Australia</a:t>
            </a:r>
          </a:p>
          <a:p>
            <a:endParaRPr lang="en-GB" dirty="0"/>
          </a:p>
        </p:txBody>
      </p:sp>
      <p:sp>
        <p:nvSpPr>
          <p:cNvPr id="4" name="Slide Number Placeholder 3"/>
          <p:cNvSpPr>
            <a:spLocks noGrp="1"/>
          </p:cNvSpPr>
          <p:nvPr>
            <p:ph type="sldNum" sz="quarter" idx="5"/>
          </p:nvPr>
        </p:nvSpPr>
        <p:spPr/>
        <p:txBody>
          <a:bodyPr/>
          <a:lstStyle/>
          <a:p>
            <a:fld id="{13031AFD-89FD-46BB-8795-D3407BE23383}" type="slidenum">
              <a:rPr lang="en-GB" smtClean="0"/>
              <a:t>17</a:t>
            </a:fld>
            <a:endParaRPr lang="en-GB"/>
          </a:p>
        </p:txBody>
      </p:sp>
    </p:spTree>
    <p:extLst>
      <p:ext uri="{BB962C8B-B14F-4D97-AF65-F5344CB8AC3E}">
        <p14:creationId xmlns:p14="http://schemas.microsoft.com/office/powerpoint/2010/main" val="3345704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The engineered barriers comprise all the materials placed around the waste to isolate it from the environment, including any low permeability or intrusion resistant covers placed over the disposal facility close to the ground surface. The state of the engineered barriers needs to be ascertained through the surveillance programme. Reference documents on the technique for surveillance are available. (e.g. IAEA 1999, ICRP 1984). Changes in the structural stability of a disposal site may occur as a result of natural processes or human activity. Processes that can affect barrier performance include erosion, landslides, flooding, degradation of covers due to shrinkage , intrusion by vegetation or animals. Continuing surveillance of the surrounding area is needed to assess its stability and to detect any movement of the disposal facility structure</a:t>
            </a:r>
          </a:p>
          <a:p>
            <a:pPr eaLnBrk="1" hangingPunct="1"/>
            <a:r>
              <a:rPr lang="en-GB" altLang="en-US" dirty="0"/>
              <a:t>It is necessary that the  integrity of the disposal facility cover is ascertained in the surveillance programme, in particular verifying that erosion, cracking, subsidence, intrusion, … have not led to sufficient deterioration of the cover that the assumptions and predictions of the safety assessment are invalidated. </a:t>
            </a:r>
          </a:p>
          <a:p>
            <a:pPr eaLnBrk="1" hangingPunct="1"/>
            <a:r>
              <a:rPr lang="en-GB" altLang="en-US" dirty="0"/>
              <a:t>IAEA, 1999. Safety assessment for near surface disposal of radioactive waste WS-G-.1, 1999</a:t>
            </a:r>
          </a:p>
          <a:p>
            <a:pPr eaLnBrk="1" hangingPunct="1"/>
            <a:r>
              <a:rPr lang="en-GB" altLang="en-US" dirty="0"/>
              <a:t>ICRP, 1984. Principles of monitoring for the radiation protection of the population., Publication 43. Pergamon Press, Oxford and New York.</a:t>
            </a:r>
          </a:p>
          <a:p>
            <a:pPr eaLnBrk="1" hangingPunct="1"/>
            <a:r>
              <a:rPr lang="en-GB" altLang="en-US" dirty="0"/>
              <a:t>Photos: uranium tailings storage facility in Ukraine</a:t>
            </a:r>
          </a:p>
          <a:p>
            <a:pPr eaLnBrk="1" hangingPunct="1"/>
            <a:r>
              <a:rPr lang="en-GB" altLang="en-US" dirty="0"/>
              <a:t>&gt;&gt;&gt;&gt;&gt;&gt;&gt;&gt;&gt;&gt;&gt;&gt;&gt;&gt;&gt;&gt;&gt;&gt;&gt;&gt;&gt;&gt;&gt;&gt;&gt;&gt;&gt;&gt;&gt;&gt;&gt;&gt;&gt;&gt;&gt;&gt;&gt;&gt;&gt;&gt;</a:t>
            </a:r>
          </a:p>
          <a:p>
            <a:pPr eaLnBrk="1" hangingPunct="1"/>
            <a:r>
              <a:rPr lang="en-GB" altLang="en-US" dirty="0"/>
              <a:t>The surveillance and monitoring programme designed in the pre-operational phase is to be implemented as soon as waste is delivered to the disposal facility.</a:t>
            </a:r>
          </a:p>
          <a:p>
            <a:pPr eaLnBrk="1" hangingPunct="1"/>
            <a:r>
              <a:rPr lang="en-GB" altLang="en-US" dirty="0"/>
              <a:t>The potential exists for changes to occur to the local environment as the result of construction and operation of the disposal facility, specifically from modifications to site features, which affect the assumptions made in the safety assessment. An example is increased water penetration due to disturbance of the ground surface, elimination of native vegetation over the disposal units, drilling of boreholes, or channelling of runoff water. The implications of such changes in site hydrogeological and geochemical parameters, detected by the surveillance and monitoring programme, need to be reviewed, the safety assessment revised and the programme adjusted accordingly.</a:t>
            </a:r>
          </a:p>
          <a:p>
            <a:pPr eaLnBrk="1" hangingPunct="1"/>
            <a:r>
              <a:rPr lang="en-GB" altLang="en-US" dirty="0"/>
              <a:t>Environmental contamination that may occur during the operational phase from waste handling during emplacement could affect the capability to detect the migration of any radionuclides from the engineered disposal facility. The operator has to be alert to this possibility and should adjust the surveillance and monitoring programme accordingly.</a:t>
            </a:r>
          </a:p>
          <a:p>
            <a:pPr eaLnBrk="1" hangingPunct="1"/>
            <a:r>
              <a:rPr lang="en-GB" altLang="en-US" dirty="0"/>
              <a:t>The programme to be followed when operation of the disposal facility ceases and the facility is closed is defined towards the end of the operational phase. This programme needs to be based on the safety assessment, data on the emplaced waste and information obtained in conducting the pathway characterization, and supplemented by the results of, and experience gained with, the surveillance and monitoring programme through the operating phase. All the features of the monitoring programme need to be included. </a:t>
            </a:r>
            <a:r>
              <a:rPr lang="en-GB" altLang="en-US"/>
              <a:t>The detection and monitoring methods need to be specified for all the radionuclides of concern.</a:t>
            </a:r>
          </a:p>
          <a:p>
            <a:endParaRPr lang="en-GB"/>
          </a:p>
        </p:txBody>
      </p:sp>
      <p:sp>
        <p:nvSpPr>
          <p:cNvPr id="4" name="Slide Number Placeholder 3"/>
          <p:cNvSpPr>
            <a:spLocks noGrp="1"/>
          </p:cNvSpPr>
          <p:nvPr>
            <p:ph type="sldNum" sz="quarter" idx="5"/>
          </p:nvPr>
        </p:nvSpPr>
        <p:spPr/>
        <p:txBody>
          <a:bodyPr/>
          <a:lstStyle/>
          <a:p>
            <a:fld id="{13031AFD-89FD-46BB-8795-D3407BE23383}" type="slidenum">
              <a:rPr lang="en-GB" smtClean="0"/>
              <a:t>18</a:t>
            </a:fld>
            <a:endParaRPr lang="en-GB"/>
          </a:p>
        </p:txBody>
      </p:sp>
    </p:spTree>
    <p:extLst>
      <p:ext uri="{BB962C8B-B14F-4D97-AF65-F5344CB8AC3E}">
        <p14:creationId xmlns:p14="http://schemas.microsoft.com/office/powerpoint/2010/main" val="1964753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There are several steps in the development of the program that will be addressed separately</a:t>
            </a:r>
          </a:p>
          <a:p>
            <a:endParaRPr lang="en-GB" dirty="0"/>
          </a:p>
        </p:txBody>
      </p:sp>
      <p:sp>
        <p:nvSpPr>
          <p:cNvPr id="4" name="Slide Number Placeholder 3"/>
          <p:cNvSpPr>
            <a:spLocks noGrp="1"/>
          </p:cNvSpPr>
          <p:nvPr>
            <p:ph type="sldNum" sz="quarter" idx="5"/>
          </p:nvPr>
        </p:nvSpPr>
        <p:spPr/>
        <p:txBody>
          <a:bodyPr/>
          <a:lstStyle/>
          <a:p>
            <a:fld id="{13031AFD-89FD-46BB-8795-D3407BE23383}" type="slidenum">
              <a:rPr lang="en-GB" smtClean="0"/>
              <a:t>4</a:t>
            </a:fld>
            <a:endParaRPr lang="en-GB"/>
          </a:p>
        </p:txBody>
      </p:sp>
    </p:spTree>
    <p:extLst>
      <p:ext uri="{BB962C8B-B14F-4D97-AF65-F5344CB8AC3E}">
        <p14:creationId xmlns:p14="http://schemas.microsoft.com/office/powerpoint/2010/main" val="3197418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In many cases it is relatively easy to determine possible pathways of exposure.  It is, however, necessary to understand people</a:t>
            </a:r>
            <a:r>
              <a:rPr lang="ja-JP" altLang="en-US" dirty="0"/>
              <a:t>’</a:t>
            </a:r>
            <a:r>
              <a:rPr lang="en-US" altLang="ja-JP" dirty="0"/>
              <a:t>s life styles and habits – particularly in remote areas.  The </a:t>
            </a:r>
            <a:r>
              <a:rPr lang="ja-JP" altLang="en-US" dirty="0"/>
              <a:t>‘</a:t>
            </a:r>
            <a:r>
              <a:rPr lang="en-US" altLang="ja-JP" dirty="0"/>
              <a:t>default</a:t>
            </a:r>
            <a:r>
              <a:rPr lang="ja-JP" altLang="en-US" dirty="0"/>
              <a:t>’</a:t>
            </a:r>
            <a:r>
              <a:rPr lang="en-US" altLang="ja-JP" dirty="0"/>
              <a:t> figures on water/milk/meat/fish/vegetables consumption will not apply in all situations and quite often country- and site-specific factors may need to be used.</a:t>
            </a:r>
            <a:endParaRPr lang="en-US" altLang="en-US" dirty="0"/>
          </a:p>
          <a:p>
            <a:endParaRPr lang="en-GB" dirty="0"/>
          </a:p>
        </p:txBody>
      </p:sp>
      <p:sp>
        <p:nvSpPr>
          <p:cNvPr id="4" name="Slide Number Placeholder 3"/>
          <p:cNvSpPr>
            <a:spLocks noGrp="1"/>
          </p:cNvSpPr>
          <p:nvPr>
            <p:ph type="sldNum" sz="quarter" idx="5"/>
          </p:nvPr>
        </p:nvSpPr>
        <p:spPr/>
        <p:txBody>
          <a:bodyPr/>
          <a:lstStyle/>
          <a:p>
            <a:fld id="{13031AFD-89FD-46BB-8795-D3407BE23383}" type="slidenum">
              <a:rPr lang="en-GB" smtClean="0"/>
              <a:t>8</a:t>
            </a:fld>
            <a:endParaRPr lang="en-GB"/>
          </a:p>
        </p:txBody>
      </p:sp>
    </p:spTree>
    <p:extLst>
      <p:ext uri="{BB962C8B-B14F-4D97-AF65-F5344CB8AC3E}">
        <p14:creationId xmlns:p14="http://schemas.microsoft.com/office/powerpoint/2010/main" val="10998231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 </a:t>
            </a:r>
            <a:r>
              <a:rPr lang="ja-JP" altLang="en-US" dirty="0"/>
              <a:t>‘</a:t>
            </a:r>
            <a:r>
              <a:rPr lang="en-US" altLang="ja-JP" dirty="0"/>
              <a:t>period of time</a:t>
            </a:r>
            <a:r>
              <a:rPr lang="ja-JP" altLang="en-US" dirty="0"/>
              <a:t>’</a:t>
            </a:r>
            <a:r>
              <a:rPr lang="en-US" altLang="ja-JP" dirty="0"/>
              <a:t> will significantly depend on the potential levels of exposure and the complexity of possible exposure pathways</a:t>
            </a:r>
            <a:endParaRPr lang="en-US" altLang="en-US" dirty="0"/>
          </a:p>
          <a:p>
            <a:endParaRPr lang="en-GB" dirty="0"/>
          </a:p>
        </p:txBody>
      </p:sp>
      <p:sp>
        <p:nvSpPr>
          <p:cNvPr id="4" name="Slide Number Placeholder 3"/>
          <p:cNvSpPr>
            <a:spLocks noGrp="1"/>
          </p:cNvSpPr>
          <p:nvPr>
            <p:ph type="sldNum" sz="quarter" idx="5"/>
          </p:nvPr>
        </p:nvSpPr>
        <p:spPr/>
        <p:txBody>
          <a:bodyPr/>
          <a:lstStyle/>
          <a:p>
            <a:fld id="{13031AFD-89FD-46BB-8795-D3407BE23383}" type="slidenum">
              <a:rPr lang="en-GB" smtClean="0"/>
              <a:t>10</a:t>
            </a:fld>
            <a:endParaRPr lang="en-GB"/>
          </a:p>
        </p:txBody>
      </p:sp>
    </p:spTree>
    <p:extLst>
      <p:ext uri="{BB962C8B-B14F-4D97-AF65-F5344CB8AC3E}">
        <p14:creationId xmlns:p14="http://schemas.microsoft.com/office/powerpoint/2010/main" val="27332883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eaLnBrk="1" hangingPunct="1"/>
            <a:r>
              <a:rPr lang="en-US" altLang="en-US" dirty="0"/>
              <a:t>These models can be derived from IAEA guides or purchased as proprietary software.</a:t>
            </a:r>
          </a:p>
          <a:p>
            <a:pPr lvl="1" eaLnBrk="1" hangingPunct="1"/>
            <a:r>
              <a:rPr lang="en-US" altLang="en-US" sz="1400" dirty="0"/>
              <a:t>These can include: Groundwater and surface water transport models, Air dispersion models for radon and particulate transport, Environmental transport models.</a:t>
            </a:r>
            <a:endParaRPr lang="en-US" altLang="en-US" dirty="0"/>
          </a:p>
          <a:p>
            <a:pPr lvl="1" eaLnBrk="1" hangingPunct="1"/>
            <a:r>
              <a:rPr lang="en-US" altLang="en-US" dirty="0">
                <a:sym typeface="Wingdings" pitchFamily="2" charset="2"/>
              </a:rPr>
              <a:t> </a:t>
            </a:r>
            <a:r>
              <a:rPr lang="en-US" altLang="en-US" dirty="0"/>
              <a:t>Please note that country-and site-specific parameters may need to be developed.</a:t>
            </a:r>
          </a:p>
          <a:p>
            <a:endParaRPr lang="en-GB" dirty="0"/>
          </a:p>
        </p:txBody>
      </p:sp>
      <p:sp>
        <p:nvSpPr>
          <p:cNvPr id="4" name="Slide Number Placeholder 3"/>
          <p:cNvSpPr>
            <a:spLocks noGrp="1"/>
          </p:cNvSpPr>
          <p:nvPr>
            <p:ph type="sldNum" sz="quarter" idx="5"/>
          </p:nvPr>
        </p:nvSpPr>
        <p:spPr/>
        <p:txBody>
          <a:bodyPr/>
          <a:lstStyle/>
          <a:p>
            <a:fld id="{13031AFD-89FD-46BB-8795-D3407BE23383}" type="slidenum">
              <a:rPr lang="en-GB" smtClean="0"/>
              <a:t>11</a:t>
            </a:fld>
            <a:endParaRPr lang="en-GB"/>
          </a:p>
        </p:txBody>
      </p:sp>
    </p:spTree>
    <p:extLst>
      <p:ext uri="{BB962C8B-B14F-4D97-AF65-F5344CB8AC3E}">
        <p14:creationId xmlns:p14="http://schemas.microsoft.com/office/powerpoint/2010/main" val="1742561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Photos:</a:t>
            </a:r>
          </a:p>
          <a:p>
            <a:r>
              <a:rPr lang="en-US" altLang="en-US" dirty="0"/>
              <a:t>Top – exploration, Australia</a:t>
            </a:r>
          </a:p>
          <a:p>
            <a:r>
              <a:rPr lang="en-US" altLang="en-US" dirty="0"/>
              <a:t>Middle – ore crushing in-pit, Australia</a:t>
            </a:r>
          </a:p>
          <a:p>
            <a:r>
              <a:rPr lang="en-US" altLang="en-US" dirty="0"/>
              <a:t>Bottom – tailing from the phosphate mine, South Africa</a:t>
            </a:r>
          </a:p>
          <a:p>
            <a:endParaRPr lang="en-GB" dirty="0"/>
          </a:p>
        </p:txBody>
      </p:sp>
      <p:sp>
        <p:nvSpPr>
          <p:cNvPr id="4" name="Slide Number Placeholder 3"/>
          <p:cNvSpPr>
            <a:spLocks noGrp="1"/>
          </p:cNvSpPr>
          <p:nvPr>
            <p:ph type="sldNum" sz="quarter" idx="5"/>
          </p:nvPr>
        </p:nvSpPr>
        <p:spPr/>
        <p:txBody>
          <a:bodyPr/>
          <a:lstStyle/>
          <a:p>
            <a:fld id="{13031AFD-89FD-46BB-8795-D3407BE23383}" type="slidenum">
              <a:rPr lang="en-GB" smtClean="0"/>
              <a:t>12</a:t>
            </a:fld>
            <a:endParaRPr lang="en-GB"/>
          </a:p>
        </p:txBody>
      </p:sp>
    </p:spTree>
    <p:extLst>
      <p:ext uri="{BB962C8B-B14F-4D97-AF65-F5344CB8AC3E}">
        <p14:creationId xmlns:p14="http://schemas.microsoft.com/office/powerpoint/2010/main" val="39955026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pPr>
            <a:r>
              <a:rPr lang="en-GB" altLang="en-US" b="1" dirty="0"/>
              <a:t>Defines the baseline radiological conditions around the facility for comparison with later operational monitoring results.</a:t>
            </a:r>
          </a:p>
          <a:p>
            <a:pPr algn="just" eaLnBrk="1" hangingPunct="1">
              <a:lnSpc>
                <a:spcPct val="90000"/>
              </a:lnSpc>
            </a:pPr>
            <a:r>
              <a:rPr lang="en-GB" altLang="en-US" dirty="0"/>
              <a:t>Collect samples of environmental media for archival purposes.</a:t>
            </a:r>
          </a:p>
          <a:p>
            <a:pPr eaLnBrk="1" hangingPunct="1">
              <a:lnSpc>
                <a:spcPct val="90000"/>
              </a:lnSpc>
            </a:pPr>
            <a:r>
              <a:rPr lang="en-GB" altLang="en-US" b="1" dirty="0"/>
              <a:t>Provides input data for the safety assessments.</a:t>
            </a:r>
          </a:p>
          <a:p>
            <a:pPr eaLnBrk="1" hangingPunct="1">
              <a:lnSpc>
                <a:spcPct val="90000"/>
              </a:lnSpc>
            </a:pPr>
            <a:r>
              <a:rPr lang="en-GB" altLang="en-US" dirty="0"/>
              <a:t>Provides input data needed for the safety assessment</a:t>
            </a:r>
          </a:p>
          <a:p>
            <a:pPr eaLnBrk="1" hangingPunct="1">
              <a:lnSpc>
                <a:spcPct val="90000"/>
              </a:lnSpc>
            </a:pPr>
            <a:r>
              <a:rPr lang="en-GB" altLang="en-US" dirty="0"/>
              <a:t>Assist in characterization of pathways of radionuclides dispersion from the disposal facility </a:t>
            </a:r>
          </a:p>
          <a:p>
            <a:pPr eaLnBrk="1" hangingPunct="1">
              <a:lnSpc>
                <a:spcPct val="90000"/>
              </a:lnSpc>
            </a:pPr>
            <a:r>
              <a:rPr lang="en-GB" altLang="en-US" dirty="0"/>
              <a:t>Define baseline radiological conditions for comparison with later monitoring results </a:t>
            </a:r>
          </a:p>
          <a:p>
            <a:pPr eaLnBrk="1" hangingPunct="1">
              <a:lnSpc>
                <a:spcPct val="90000"/>
              </a:lnSpc>
            </a:pPr>
            <a:r>
              <a:rPr lang="en-GB" altLang="en-US" dirty="0"/>
              <a:t>Collect samples of environmental media for archival purposes</a:t>
            </a:r>
          </a:p>
          <a:p>
            <a:pPr eaLnBrk="1" hangingPunct="1">
              <a:lnSpc>
                <a:spcPct val="90000"/>
              </a:lnSpc>
            </a:pPr>
            <a:r>
              <a:rPr lang="en-GB" altLang="en-US" dirty="0"/>
              <a:t>Assist in the design of the operational surveillance and monitoring programme</a:t>
            </a:r>
            <a:r>
              <a:rPr lang="en-GB" altLang="en-US" b="1" dirty="0"/>
              <a:t>.</a:t>
            </a:r>
            <a:endParaRPr lang="en-GB" altLang="en-US" dirty="0"/>
          </a:p>
          <a:p>
            <a:pPr eaLnBrk="1" hangingPunct="1">
              <a:lnSpc>
                <a:spcPct val="90000"/>
              </a:lnSpc>
            </a:pPr>
            <a:endParaRPr lang="en-GB" altLang="en-US" dirty="0"/>
          </a:p>
          <a:p>
            <a:pPr eaLnBrk="1" hangingPunct="1">
              <a:lnSpc>
                <a:spcPct val="90000"/>
              </a:lnSpc>
            </a:pPr>
            <a:endParaRPr lang="en-GB" altLang="en-US" dirty="0"/>
          </a:p>
          <a:p>
            <a:pPr eaLnBrk="1" hangingPunct="1">
              <a:lnSpc>
                <a:spcPct val="90000"/>
              </a:lnSpc>
            </a:pPr>
            <a:r>
              <a:rPr lang="en-GB" altLang="en-US" dirty="0"/>
              <a:t>Safety assessment plays a central role in the development of a disposal facility. It is used iteratively throughout the period of design and provides a basis for obtaining regulatory approval and public acceptance of the disposal facility as well as establishing the necessary controls and limitations on design, construction, operation and closure. Pre-operational monitoring in the area surrounding the planned disposal facility site should include collection of the site specific radiological, hydrological, geochemical, meteorological and biological data needed for the safety assessment.</a:t>
            </a:r>
          </a:p>
          <a:p>
            <a:pPr eaLnBrk="1" hangingPunct="1">
              <a:lnSpc>
                <a:spcPct val="90000"/>
              </a:lnSpc>
            </a:pPr>
            <a:r>
              <a:rPr lang="en-GB" altLang="en-US" dirty="0"/>
              <a:t>Details of the parameters to be measured, the frequency of measurement and the required precision and accuracy of the measurements will be based on the aims of the safety assessment and will be specific to the particular site and facility. In this phase, the frequency of sampling and measurement has to be sufficient to allow for seasonal variations in site parameters to be adequately addressed and for spatial heterogeneities in hydrological and hydrogeological characteristics to be determined on a scale commensurate with the modelling requirements for  the safety assessment</a:t>
            </a:r>
          </a:p>
          <a:p>
            <a:pPr eaLnBrk="1" hangingPunct="1">
              <a:lnSpc>
                <a:spcPct val="90000"/>
              </a:lnSpc>
            </a:pPr>
            <a:r>
              <a:rPr lang="en-GB" altLang="en-US" dirty="0"/>
              <a:t>Define baseline radiological conditions for comparison with later monitoring results. Radionuclides that will be of concern for the disposal facility are monitored for in the general environment of the disposal facility during the pre-operational phase. For groundwater and surface waters, these locations should be sited both up-gradient and down-gradient of the disposal facility site. Ambient radiation dose rates,  radon levels and dust emissions at and around the disposal facility site have to be measured. This baseline information is documented in such a manner that meaningful comparisons can be made with data that will be collected in the future.</a:t>
            </a:r>
          </a:p>
          <a:p>
            <a:pPr eaLnBrk="1" hangingPunct="1">
              <a:lnSpc>
                <a:spcPct val="90000"/>
              </a:lnSpc>
            </a:pPr>
            <a:r>
              <a:rPr lang="en-GB" altLang="en-US" dirty="0"/>
              <a:t>Photo: Australia</a:t>
            </a:r>
          </a:p>
          <a:p>
            <a:endParaRPr lang="en-GB" dirty="0"/>
          </a:p>
        </p:txBody>
      </p:sp>
      <p:sp>
        <p:nvSpPr>
          <p:cNvPr id="4" name="Slide Number Placeholder 3"/>
          <p:cNvSpPr>
            <a:spLocks noGrp="1"/>
          </p:cNvSpPr>
          <p:nvPr>
            <p:ph type="sldNum" sz="quarter" idx="5"/>
          </p:nvPr>
        </p:nvSpPr>
        <p:spPr/>
        <p:txBody>
          <a:bodyPr/>
          <a:lstStyle/>
          <a:p>
            <a:fld id="{13031AFD-89FD-46BB-8795-D3407BE23383}" type="slidenum">
              <a:rPr lang="en-GB" smtClean="0"/>
              <a:t>13</a:t>
            </a:fld>
            <a:endParaRPr lang="en-GB"/>
          </a:p>
        </p:txBody>
      </p:sp>
    </p:spTree>
    <p:extLst>
      <p:ext uri="{BB962C8B-B14F-4D97-AF65-F5344CB8AC3E}">
        <p14:creationId xmlns:p14="http://schemas.microsoft.com/office/powerpoint/2010/main" val="32681712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Photo: Australia</a:t>
            </a:r>
          </a:p>
          <a:p>
            <a:endParaRPr lang="en-GB" dirty="0"/>
          </a:p>
        </p:txBody>
      </p:sp>
      <p:sp>
        <p:nvSpPr>
          <p:cNvPr id="4" name="Slide Number Placeholder 3"/>
          <p:cNvSpPr>
            <a:spLocks noGrp="1"/>
          </p:cNvSpPr>
          <p:nvPr>
            <p:ph type="sldNum" sz="quarter" idx="5"/>
          </p:nvPr>
        </p:nvSpPr>
        <p:spPr/>
        <p:txBody>
          <a:bodyPr/>
          <a:lstStyle/>
          <a:p>
            <a:fld id="{13031AFD-89FD-46BB-8795-D3407BE23383}" type="slidenum">
              <a:rPr lang="en-GB" smtClean="0"/>
              <a:t>14</a:t>
            </a:fld>
            <a:endParaRPr lang="en-GB"/>
          </a:p>
        </p:txBody>
      </p:sp>
    </p:spTree>
    <p:extLst>
      <p:ext uri="{BB962C8B-B14F-4D97-AF65-F5344CB8AC3E}">
        <p14:creationId xmlns:p14="http://schemas.microsoft.com/office/powerpoint/2010/main" val="8238110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Examples from a relatively cheap (~US$100) ‘3DField’ software.</a:t>
            </a:r>
          </a:p>
          <a:p>
            <a:endParaRPr lang="en-GB" dirty="0"/>
          </a:p>
        </p:txBody>
      </p:sp>
      <p:sp>
        <p:nvSpPr>
          <p:cNvPr id="4" name="Slide Number Placeholder 3"/>
          <p:cNvSpPr>
            <a:spLocks noGrp="1"/>
          </p:cNvSpPr>
          <p:nvPr>
            <p:ph type="sldNum" sz="quarter" idx="5"/>
          </p:nvPr>
        </p:nvSpPr>
        <p:spPr/>
        <p:txBody>
          <a:bodyPr/>
          <a:lstStyle/>
          <a:p>
            <a:fld id="{13031AFD-89FD-46BB-8795-D3407BE23383}" type="slidenum">
              <a:rPr lang="en-GB" smtClean="0"/>
              <a:t>15</a:t>
            </a:fld>
            <a:endParaRPr lang="en-GB"/>
          </a:p>
        </p:txBody>
      </p:sp>
    </p:spTree>
    <p:extLst>
      <p:ext uri="{BB962C8B-B14F-4D97-AF65-F5344CB8AC3E}">
        <p14:creationId xmlns:p14="http://schemas.microsoft.com/office/powerpoint/2010/main" val="455449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323528" y="1772816"/>
            <a:ext cx="8568953" cy="1080120"/>
          </a:xfrm>
        </p:spPr>
        <p:txBody>
          <a:bodyPr/>
          <a:lstStyle>
            <a:lvl1pPr algn="l">
              <a:defRPr>
                <a:solidFill>
                  <a:schemeClr val="bg1"/>
                </a:solidFill>
              </a:defRPr>
            </a:lvl1pPr>
          </a:lstStyle>
          <a:p>
            <a:r>
              <a:rPr lang="en-US"/>
              <a:t>Click to edit Master title style</a:t>
            </a:r>
            <a:endParaRPr lang="en-GB" dirty="0"/>
          </a:p>
        </p:txBody>
      </p:sp>
      <p:sp>
        <p:nvSpPr>
          <p:cNvPr id="3" name="Subtitle 2"/>
          <p:cNvSpPr>
            <a:spLocks noGrp="1"/>
          </p:cNvSpPr>
          <p:nvPr>
            <p:ph type="subTitle" idx="1"/>
          </p:nvPr>
        </p:nvSpPr>
        <p:spPr>
          <a:xfrm>
            <a:off x="323528" y="3573016"/>
            <a:ext cx="8568953" cy="1608584"/>
          </a:xfrm>
        </p:spPr>
        <p:txBody>
          <a:bodyPr>
            <a:normAutofit/>
          </a:bodyPr>
          <a:lstStyle>
            <a:lvl1pPr marL="0" indent="0" algn="l">
              <a:buNone/>
              <a:defRPr sz="2800" b="1">
                <a:solidFill>
                  <a:schemeClr val="accent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pic>
        <p:nvPicPr>
          <p:cNvPr id="2050" name="Picture 2" descr="\\iaea.org\Secretariat\MTCD\PublishingCurrent\2017\IAEA\17-42841_LOGO_IAEA_update\Design\Presentation_IAEA\IAEA_Logo_E_horizontal_whit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1370" y="260648"/>
            <a:ext cx="2460431" cy="542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87219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chemeClr val="tx2"/>
                </a:solidFill>
              </a:defRPr>
            </a:lvl1pPr>
          </a:lstStyle>
          <a:p>
            <a:r>
              <a:rPr lang="en-US"/>
              <a:t>Click to edit Master title style</a:t>
            </a:r>
            <a:endParaRPr lang="en-GB" dirty="0"/>
          </a:p>
        </p:txBody>
      </p:sp>
      <p:sp>
        <p:nvSpPr>
          <p:cNvPr id="3" name="Picture Placeholder 2"/>
          <p:cNvSpPr>
            <a:spLocks noGrp="1"/>
          </p:cNvSpPr>
          <p:nvPr>
            <p:ph type="pic" idx="1"/>
          </p:nvPr>
        </p:nvSpPr>
        <p:spPr>
          <a:xfrm>
            <a:off x="1792288" y="1124745"/>
            <a:ext cx="5486400" cy="360283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rgbClr val="00000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Date Placeholder 13"/>
          <p:cNvSpPr>
            <a:spLocks noGrp="1"/>
          </p:cNvSpPr>
          <p:nvPr>
            <p:ph type="dt" sz="half" idx="10"/>
          </p:nvPr>
        </p:nvSpPr>
        <p:spPr/>
        <p:txBody>
          <a:bodyPr/>
          <a:lstStyle/>
          <a:p>
            <a:fld id="{05FC8610-0144-4607-AB11-3F526383F8A7}" type="datetimeFigureOut">
              <a:rPr lang="en-GB" smtClean="0"/>
              <a:t>2019-05-08</a:t>
            </a:fld>
            <a:endParaRPr lang="en-GB"/>
          </a:p>
        </p:txBody>
      </p:sp>
      <p:sp>
        <p:nvSpPr>
          <p:cNvPr id="15" name="Footer Placeholder 14"/>
          <p:cNvSpPr>
            <a:spLocks noGrp="1"/>
          </p:cNvSpPr>
          <p:nvPr>
            <p:ph type="ftr" sz="quarter" idx="11"/>
          </p:nvPr>
        </p:nvSpPr>
        <p:spPr/>
        <p:txBody>
          <a:bodyPr/>
          <a:lstStyle/>
          <a:p>
            <a:endParaRPr lang="en-GB"/>
          </a:p>
        </p:txBody>
      </p:sp>
      <p:sp>
        <p:nvSpPr>
          <p:cNvPr id="16" name="Slide Number Placeholder 15"/>
          <p:cNvSpPr>
            <a:spLocks noGrp="1"/>
          </p:cNvSpPr>
          <p:nvPr>
            <p:ph type="sldNum" sz="quarter" idx="12"/>
          </p:nvPr>
        </p:nvSpPr>
        <p:spPr/>
        <p:txBody>
          <a:bodyPr/>
          <a:lstStyle/>
          <a:p>
            <a:fld id="{1E554479-092D-4CFF-9C9D-7887E0617A1D}" type="slidenum">
              <a:rPr lang="en-GB" smtClean="0"/>
              <a:t>‹#›</a:t>
            </a:fld>
            <a:endParaRPr lang="en-GB"/>
          </a:p>
        </p:txBody>
      </p:sp>
    </p:spTree>
    <p:extLst>
      <p:ext uri="{BB962C8B-B14F-4D97-AF65-F5344CB8AC3E}">
        <p14:creationId xmlns:p14="http://schemas.microsoft.com/office/powerpoint/2010/main" val="1262328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0000"/>
                </a:solidFill>
              </a:defRPr>
            </a:lvl1pPr>
          </a:lstStyle>
          <a:p>
            <a:r>
              <a:rPr lang="en-US"/>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Date Placeholder 12"/>
          <p:cNvSpPr>
            <a:spLocks noGrp="1"/>
          </p:cNvSpPr>
          <p:nvPr>
            <p:ph type="dt" sz="half" idx="10"/>
          </p:nvPr>
        </p:nvSpPr>
        <p:spPr/>
        <p:txBody>
          <a:bodyPr/>
          <a:lstStyle/>
          <a:p>
            <a:fld id="{05FC8610-0144-4607-AB11-3F526383F8A7}" type="datetimeFigureOut">
              <a:rPr lang="en-GB" smtClean="0"/>
              <a:t>2019-05-08</a:t>
            </a:fld>
            <a:endParaRPr lang="en-GB"/>
          </a:p>
        </p:txBody>
      </p:sp>
      <p:sp>
        <p:nvSpPr>
          <p:cNvPr id="14" name="Footer Placeholder 13"/>
          <p:cNvSpPr>
            <a:spLocks noGrp="1"/>
          </p:cNvSpPr>
          <p:nvPr>
            <p:ph type="ftr" sz="quarter" idx="11"/>
          </p:nvPr>
        </p:nvSpPr>
        <p:spPr/>
        <p:txBody>
          <a:bodyPr/>
          <a:lstStyle/>
          <a:p>
            <a:endParaRPr lang="en-GB"/>
          </a:p>
        </p:txBody>
      </p:sp>
      <p:sp>
        <p:nvSpPr>
          <p:cNvPr id="15" name="Slide Number Placeholder 14"/>
          <p:cNvSpPr>
            <a:spLocks noGrp="1"/>
          </p:cNvSpPr>
          <p:nvPr>
            <p:ph type="sldNum" sz="quarter" idx="12"/>
          </p:nvPr>
        </p:nvSpPr>
        <p:spPr/>
        <p:txBody>
          <a:bodyPr/>
          <a:lstStyle/>
          <a:p>
            <a:fld id="{1E554479-092D-4CFF-9C9D-7887E0617A1D}" type="slidenum">
              <a:rPr lang="en-GB" smtClean="0"/>
              <a:t>‹#›</a:t>
            </a:fld>
            <a:endParaRPr lang="en-GB"/>
          </a:p>
        </p:txBody>
      </p:sp>
    </p:spTree>
    <p:extLst>
      <p:ext uri="{BB962C8B-B14F-4D97-AF65-F5344CB8AC3E}">
        <p14:creationId xmlns:p14="http://schemas.microsoft.com/office/powerpoint/2010/main" val="2161692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Date Placeholder 12"/>
          <p:cNvSpPr>
            <a:spLocks noGrp="1"/>
          </p:cNvSpPr>
          <p:nvPr>
            <p:ph type="dt" sz="half" idx="10"/>
          </p:nvPr>
        </p:nvSpPr>
        <p:spPr/>
        <p:txBody>
          <a:bodyPr/>
          <a:lstStyle/>
          <a:p>
            <a:fld id="{05FC8610-0144-4607-AB11-3F526383F8A7}" type="datetimeFigureOut">
              <a:rPr lang="en-GB" smtClean="0"/>
              <a:t>2019-05-08</a:t>
            </a:fld>
            <a:endParaRPr lang="en-GB"/>
          </a:p>
        </p:txBody>
      </p:sp>
      <p:sp>
        <p:nvSpPr>
          <p:cNvPr id="14" name="Footer Placeholder 13"/>
          <p:cNvSpPr>
            <a:spLocks noGrp="1"/>
          </p:cNvSpPr>
          <p:nvPr>
            <p:ph type="ftr" sz="quarter" idx="11"/>
          </p:nvPr>
        </p:nvSpPr>
        <p:spPr/>
        <p:txBody>
          <a:bodyPr/>
          <a:lstStyle/>
          <a:p>
            <a:endParaRPr lang="en-GB"/>
          </a:p>
        </p:txBody>
      </p:sp>
      <p:sp>
        <p:nvSpPr>
          <p:cNvPr id="15" name="Slide Number Placeholder 14"/>
          <p:cNvSpPr>
            <a:spLocks noGrp="1"/>
          </p:cNvSpPr>
          <p:nvPr>
            <p:ph type="sldNum" sz="quarter" idx="12"/>
          </p:nvPr>
        </p:nvSpPr>
        <p:spPr/>
        <p:txBody>
          <a:bodyPr/>
          <a:lstStyle/>
          <a:p>
            <a:fld id="{1E554479-092D-4CFF-9C9D-7887E0617A1D}" type="slidenum">
              <a:rPr lang="en-GB" smtClean="0"/>
              <a:t>‹#›</a:t>
            </a:fld>
            <a:endParaRPr lang="en-GB"/>
          </a:p>
        </p:txBody>
      </p:sp>
    </p:spTree>
    <p:extLst>
      <p:ext uri="{BB962C8B-B14F-4D97-AF65-F5344CB8AC3E}">
        <p14:creationId xmlns:p14="http://schemas.microsoft.com/office/powerpoint/2010/main" val="1991692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a:ln>
            <a:noFill/>
          </a:ln>
        </p:spPr>
      </p:pic>
      <p:sp>
        <p:nvSpPr>
          <p:cNvPr id="4" name="Title 1"/>
          <p:cNvSpPr>
            <a:spLocks noGrp="1"/>
          </p:cNvSpPr>
          <p:nvPr>
            <p:ph type="ctrTitle"/>
          </p:nvPr>
        </p:nvSpPr>
        <p:spPr>
          <a:xfrm>
            <a:off x="323528" y="1772816"/>
            <a:ext cx="8568953" cy="1080120"/>
          </a:xfrm>
        </p:spPr>
        <p:txBody>
          <a:bodyPr/>
          <a:lstStyle>
            <a:lvl1pPr algn="l">
              <a:defRPr>
                <a:solidFill>
                  <a:schemeClr val="tx2"/>
                </a:solidFill>
              </a:defRPr>
            </a:lvl1pPr>
          </a:lstStyle>
          <a:p>
            <a:r>
              <a:rPr lang="en-US"/>
              <a:t>Click to edit Master title style</a:t>
            </a:r>
            <a:endParaRPr lang="en-GB" dirty="0"/>
          </a:p>
        </p:txBody>
      </p:sp>
      <p:sp>
        <p:nvSpPr>
          <p:cNvPr id="5" name="Subtitle 2"/>
          <p:cNvSpPr>
            <a:spLocks noGrp="1"/>
          </p:cNvSpPr>
          <p:nvPr>
            <p:ph type="subTitle" idx="1"/>
          </p:nvPr>
        </p:nvSpPr>
        <p:spPr>
          <a:xfrm>
            <a:off x="323528" y="3573016"/>
            <a:ext cx="8568953" cy="1608584"/>
          </a:xfrm>
        </p:spPr>
        <p:txBody>
          <a:bodyPr>
            <a:normAutofit/>
          </a:bodyPr>
          <a:lstStyle>
            <a:lvl1pPr marL="0" indent="0" algn="l">
              <a:buNone/>
              <a:defRPr sz="2800" b="1">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pic>
        <p:nvPicPr>
          <p:cNvPr id="3074" name="Picture 2" descr="\\iaea.org\Secretariat\MTCD\PublishingCurrent\2017\IAEA\17-42841_LOGO_IAEA_update\Design\Presentation_IAEA\IAEA_Logo_E_horizontal_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1370" y="247450"/>
            <a:ext cx="2520280" cy="555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0117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13" name="Date Placeholder 12"/>
          <p:cNvSpPr>
            <a:spLocks noGrp="1"/>
          </p:cNvSpPr>
          <p:nvPr>
            <p:ph type="dt" sz="half" idx="10"/>
          </p:nvPr>
        </p:nvSpPr>
        <p:spPr/>
        <p:txBody>
          <a:bodyPr/>
          <a:lstStyle/>
          <a:p>
            <a:fld id="{05FC8610-0144-4607-AB11-3F526383F8A7}" type="datetimeFigureOut">
              <a:rPr lang="en-GB" smtClean="0"/>
              <a:t>2019-05-08</a:t>
            </a:fld>
            <a:endParaRPr lang="en-GB"/>
          </a:p>
        </p:txBody>
      </p:sp>
      <p:sp>
        <p:nvSpPr>
          <p:cNvPr id="14" name="Footer Placeholder 13"/>
          <p:cNvSpPr>
            <a:spLocks noGrp="1"/>
          </p:cNvSpPr>
          <p:nvPr>
            <p:ph type="ftr" sz="quarter" idx="11"/>
          </p:nvPr>
        </p:nvSpPr>
        <p:spPr/>
        <p:txBody>
          <a:bodyPr/>
          <a:lstStyle/>
          <a:p>
            <a:endParaRPr lang="en-GB"/>
          </a:p>
        </p:txBody>
      </p:sp>
      <p:sp>
        <p:nvSpPr>
          <p:cNvPr id="15" name="Slide Number Placeholder 14"/>
          <p:cNvSpPr>
            <a:spLocks noGrp="1"/>
          </p:cNvSpPr>
          <p:nvPr>
            <p:ph type="sldNum" sz="quarter" idx="12"/>
          </p:nvPr>
        </p:nvSpPr>
        <p:spPr/>
        <p:txBody>
          <a:bodyPr/>
          <a:lstStyle/>
          <a:p>
            <a:fld id="{1E554479-092D-4CFF-9C9D-7887E0617A1D}" type="slidenum">
              <a:rPr lang="en-GB" smtClean="0"/>
              <a:t>‹#›</a:t>
            </a:fld>
            <a:endParaRPr lang="en-GB"/>
          </a:p>
        </p:txBody>
      </p:sp>
    </p:spTree>
    <p:extLst>
      <p:ext uri="{BB962C8B-B14F-4D97-AF65-F5344CB8AC3E}">
        <p14:creationId xmlns:p14="http://schemas.microsoft.com/office/powerpoint/2010/main" val="1775880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Date Placeholder 13"/>
          <p:cNvSpPr>
            <a:spLocks noGrp="1"/>
          </p:cNvSpPr>
          <p:nvPr>
            <p:ph type="dt" sz="half" idx="10"/>
          </p:nvPr>
        </p:nvSpPr>
        <p:spPr/>
        <p:txBody>
          <a:bodyPr/>
          <a:lstStyle/>
          <a:p>
            <a:fld id="{05FC8610-0144-4607-AB11-3F526383F8A7}" type="datetimeFigureOut">
              <a:rPr lang="en-GB" smtClean="0"/>
              <a:t>2019-05-08</a:t>
            </a:fld>
            <a:endParaRPr lang="en-GB"/>
          </a:p>
        </p:txBody>
      </p:sp>
      <p:sp>
        <p:nvSpPr>
          <p:cNvPr id="15" name="Footer Placeholder 14"/>
          <p:cNvSpPr>
            <a:spLocks noGrp="1"/>
          </p:cNvSpPr>
          <p:nvPr>
            <p:ph type="ftr" sz="quarter" idx="11"/>
          </p:nvPr>
        </p:nvSpPr>
        <p:spPr/>
        <p:txBody>
          <a:bodyPr/>
          <a:lstStyle/>
          <a:p>
            <a:endParaRPr lang="en-GB"/>
          </a:p>
        </p:txBody>
      </p:sp>
      <p:sp>
        <p:nvSpPr>
          <p:cNvPr id="16" name="Slide Number Placeholder 15"/>
          <p:cNvSpPr>
            <a:spLocks noGrp="1"/>
          </p:cNvSpPr>
          <p:nvPr>
            <p:ph type="sldNum" sz="quarter" idx="12"/>
          </p:nvPr>
        </p:nvSpPr>
        <p:spPr/>
        <p:txBody>
          <a:bodyPr/>
          <a:lstStyle/>
          <a:p>
            <a:fld id="{1E554479-092D-4CFF-9C9D-7887E0617A1D}" type="slidenum">
              <a:rPr lang="en-GB" smtClean="0"/>
              <a:t>‹#›</a:t>
            </a:fld>
            <a:endParaRPr lang="en-GB"/>
          </a:p>
        </p:txBody>
      </p:sp>
    </p:spTree>
    <p:extLst>
      <p:ext uri="{BB962C8B-B14F-4D97-AF65-F5344CB8AC3E}">
        <p14:creationId xmlns:p14="http://schemas.microsoft.com/office/powerpoint/2010/main" val="4139943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Date Placeholder 15"/>
          <p:cNvSpPr>
            <a:spLocks noGrp="1"/>
          </p:cNvSpPr>
          <p:nvPr>
            <p:ph type="dt" sz="half" idx="10"/>
          </p:nvPr>
        </p:nvSpPr>
        <p:spPr/>
        <p:txBody>
          <a:bodyPr/>
          <a:lstStyle/>
          <a:p>
            <a:fld id="{05FC8610-0144-4607-AB11-3F526383F8A7}" type="datetimeFigureOut">
              <a:rPr lang="en-GB" smtClean="0"/>
              <a:t>2019-05-08</a:t>
            </a:fld>
            <a:endParaRPr lang="en-GB"/>
          </a:p>
        </p:txBody>
      </p:sp>
      <p:sp>
        <p:nvSpPr>
          <p:cNvPr id="17" name="Footer Placeholder 16"/>
          <p:cNvSpPr>
            <a:spLocks noGrp="1"/>
          </p:cNvSpPr>
          <p:nvPr>
            <p:ph type="ftr" sz="quarter" idx="11"/>
          </p:nvPr>
        </p:nvSpPr>
        <p:spPr/>
        <p:txBody>
          <a:bodyPr/>
          <a:lstStyle/>
          <a:p>
            <a:endParaRPr lang="en-GB"/>
          </a:p>
        </p:txBody>
      </p:sp>
      <p:sp>
        <p:nvSpPr>
          <p:cNvPr id="18" name="Slide Number Placeholder 17"/>
          <p:cNvSpPr>
            <a:spLocks noGrp="1"/>
          </p:cNvSpPr>
          <p:nvPr>
            <p:ph type="sldNum" sz="quarter" idx="12"/>
          </p:nvPr>
        </p:nvSpPr>
        <p:spPr/>
        <p:txBody>
          <a:bodyPr/>
          <a:lstStyle/>
          <a:p>
            <a:fld id="{1E554479-092D-4CFF-9C9D-7887E0617A1D}" type="slidenum">
              <a:rPr lang="en-GB" smtClean="0"/>
              <a:t>‹#›</a:t>
            </a:fld>
            <a:endParaRPr lang="en-GB"/>
          </a:p>
        </p:txBody>
      </p:sp>
    </p:spTree>
    <p:extLst>
      <p:ext uri="{BB962C8B-B14F-4D97-AF65-F5344CB8AC3E}">
        <p14:creationId xmlns:p14="http://schemas.microsoft.com/office/powerpoint/2010/main" val="2535291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9" name="Date Placeholder 8"/>
          <p:cNvSpPr>
            <a:spLocks noGrp="1"/>
          </p:cNvSpPr>
          <p:nvPr>
            <p:ph type="dt" sz="half" idx="10"/>
          </p:nvPr>
        </p:nvSpPr>
        <p:spPr/>
        <p:txBody>
          <a:bodyPr/>
          <a:lstStyle/>
          <a:p>
            <a:fld id="{05FC8610-0144-4607-AB11-3F526383F8A7}" type="datetimeFigureOut">
              <a:rPr lang="en-GB" smtClean="0"/>
              <a:t>2019-05-08</a:t>
            </a:fld>
            <a:endParaRPr lang="en-GB"/>
          </a:p>
        </p:txBody>
      </p:sp>
      <p:sp>
        <p:nvSpPr>
          <p:cNvPr id="10" name="Footer Placeholder 9"/>
          <p:cNvSpPr>
            <a:spLocks noGrp="1"/>
          </p:cNvSpPr>
          <p:nvPr>
            <p:ph type="ftr" sz="quarter" idx="11"/>
          </p:nvPr>
        </p:nvSpPr>
        <p:spPr/>
        <p:txBody>
          <a:bodyPr/>
          <a:lstStyle/>
          <a:p>
            <a:endParaRPr lang="en-GB"/>
          </a:p>
        </p:txBody>
      </p:sp>
      <p:sp>
        <p:nvSpPr>
          <p:cNvPr id="11" name="Slide Number Placeholder 10"/>
          <p:cNvSpPr>
            <a:spLocks noGrp="1"/>
          </p:cNvSpPr>
          <p:nvPr>
            <p:ph type="sldNum" sz="quarter" idx="12"/>
          </p:nvPr>
        </p:nvSpPr>
        <p:spPr/>
        <p:txBody>
          <a:bodyPr/>
          <a:lstStyle/>
          <a:p>
            <a:fld id="{1E554479-092D-4CFF-9C9D-7887E0617A1D}" type="slidenum">
              <a:rPr lang="en-GB" smtClean="0"/>
              <a:t>‹#›</a:t>
            </a:fld>
            <a:endParaRPr lang="en-GB"/>
          </a:p>
        </p:txBody>
      </p:sp>
    </p:spTree>
    <p:extLst>
      <p:ext uri="{BB962C8B-B14F-4D97-AF65-F5344CB8AC3E}">
        <p14:creationId xmlns:p14="http://schemas.microsoft.com/office/powerpoint/2010/main" val="16610681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11" name="Date Placeholder 10"/>
          <p:cNvSpPr>
            <a:spLocks noGrp="1"/>
          </p:cNvSpPr>
          <p:nvPr>
            <p:ph type="dt" sz="half" idx="10"/>
          </p:nvPr>
        </p:nvSpPr>
        <p:spPr/>
        <p:txBody>
          <a:bodyPr/>
          <a:lstStyle/>
          <a:p>
            <a:fld id="{05FC8610-0144-4607-AB11-3F526383F8A7}" type="datetimeFigureOut">
              <a:rPr lang="en-GB" smtClean="0"/>
              <a:t>2019-05-08</a:t>
            </a:fld>
            <a:endParaRPr lang="en-GB"/>
          </a:p>
        </p:txBody>
      </p:sp>
      <p:sp>
        <p:nvSpPr>
          <p:cNvPr id="12" name="Footer Placeholder 11"/>
          <p:cNvSpPr>
            <a:spLocks noGrp="1"/>
          </p:cNvSpPr>
          <p:nvPr>
            <p:ph type="ftr" sz="quarter" idx="11"/>
          </p:nvPr>
        </p:nvSpPr>
        <p:spPr/>
        <p:txBody>
          <a:bodyPr/>
          <a:lstStyle/>
          <a:p>
            <a:endParaRPr lang="en-GB"/>
          </a:p>
        </p:txBody>
      </p:sp>
      <p:sp>
        <p:nvSpPr>
          <p:cNvPr id="13" name="Slide Number Placeholder 12"/>
          <p:cNvSpPr>
            <a:spLocks noGrp="1"/>
          </p:cNvSpPr>
          <p:nvPr>
            <p:ph type="sldNum" sz="quarter" idx="12"/>
          </p:nvPr>
        </p:nvSpPr>
        <p:spPr/>
        <p:txBody>
          <a:bodyPr/>
          <a:lstStyle/>
          <a:p>
            <a:fld id="{1E554479-092D-4CFF-9C9D-7887E0617A1D}" type="slidenum">
              <a:rPr lang="en-GB" smtClean="0"/>
              <a:t>‹#›</a:t>
            </a:fld>
            <a:endParaRPr lang="en-GB"/>
          </a:p>
        </p:txBody>
      </p:sp>
    </p:spTree>
    <p:extLst>
      <p:ext uri="{BB962C8B-B14F-4D97-AF65-F5344CB8AC3E}">
        <p14:creationId xmlns:p14="http://schemas.microsoft.com/office/powerpoint/2010/main" val="10806729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Date Placeholder 13"/>
          <p:cNvSpPr>
            <a:spLocks noGrp="1"/>
          </p:cNvSpPr>
          <p:nvPr>
            <p:ph type="dt" sz="half" idx="10"/>
          </p:nvPr>
        </p:nvSpPr>
        <p:spPr/>
        <p:txBody>
          <a:bodyPr/>
          <a:lstStyle/>
          <a:p>
            <a:fld id="{05FC8610-0144-4607-AB11-3F526383F8A7}" type="datetimeFigureOut">
              <a:rPr lang="en-GB" smtClean="0"/>
              <a:t>2019-05-08</a:t>
            </a:fld>
            <a:endParaRPr lang="en-GB"/>
          </a:p>
        </p:txBody>
      </p:sp>
      <p:sp>
        <p:nvSpPr>
          <p:cNvPr id="15" name="Footer Placeholder 14"/>
          <p:cNvSpPr>
            <a:spLocks noGrp="1"/>
          </p:cNvSpPr>
          <p:nvPr>
            <p:ph type="ftr" sz="quarter" idx="11"/>
          </p:nvPr>
        </p:nvSpPr>
        <p:spPr/>
        <p:txBody>
          <a:bodyPr/>
          <a:lstStyle/>
          <a:p>
            <a:endParaRPr lang="en-GB"/>
          </a:p>
        </p:txBody>
      </p:sp>
      <p:sp>
        <p:nvSpPr>
          <p:cNvPr id="16" name="Slide Number Placeholder 15"/>
          <p:cNvSpPr>
            <a:spLocks noGrp="1"/>
          </p:cNvSpPr>
          <p:nvPr>
            <p:ph type="sldNum" sz="quarter" idx="12"/>
          </p:nvPr>
        </p:nvSpPr>
        <p:spPr/>
        <p:txBody>
          <a:bodyPr/>
          <a:lstStyle/>
          <a:p>
            <a:fld id="{1E554479-092D-4CFF-9C9D-7887E0617A1D}" type="slidenum">
              <a:rPr lang="en-GB" smtClean="0"/>
              <a:t>‹#›</a:t>
            </a:fld>
            <a:endParaRPr lang="en-GB"/>
          </a:p>
        </p:txBody>
      </p:sp>
    </p:spTree>
    <p:extLst>
      <p:ext uri="{BB962C8B-B14F-4D97-AF65-F5344CB8AC3E}">
        <p14:creationId xmlns:p14="http://schemas.microsoft.com/office/powerpoint/2010/main" val="29207034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p:nvPr/>
        </p:nvSpPr>
        <p:spPr>
          <a:xfrm flipH="1" flipV="1">
            <a:off x="1" y="5301208"/>
            <a:ext cx="6372200" cy="1556792"/>
          </a:xfrm>
          <a:prstGeom prst="rect">
            <a:avLst/>
          </a:prstGeom>
          <a:gradFill flip="none" rotWithShape="1">
            <a:gsLst>
              <a:gs pos="48000">
                <a:schemeClr val="bg1"/>
              </a:gs>
              <a:gs pos="0">
                <a:schemeClr val="accent6"/>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1" name="Rectangle 10"/>
          <p:cNvSpPr/>
          <p:nvPr/>
        </p:nvSpPr>
        <p:spPr>
          <a:xfrm>
            <a:off x="1" y="0"/>
            <a:ext cx="9143999" cy="2132856"/>
          </a:xfrm>
          <a:prstGeom prst="rect">
            <a:avLst/>
          </a:prstGeom>
          <a:gradFill flip="none" rotWithShape="1">
            <a:gsLst>
              <a:gs pos="56000">
                <a:schemeClr val="bg1"/>
              </a:gs>
              <a:gs pos="0">
                <a:schemeClr val="accent6"/>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 name="Rectangle 5"/>
          <p:cNvSpPr>
            <a:spLocks noGrp="1" noChangeArrowheads="1"/>
          </p:cNvSpPr>
          <p:nvPr>
            <p:ph type="dt" sz="half" idx="2"/>
          </p:nvPr>
        </p:nvSpPr>
        <p:spPr bwMode="white">
          <a:xfrm>
            <a:off x="7524328" y="6482725"/>
            <a:ext cx="935460"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tx2"/>
                </a:solidFill>
                <a:latin typeface="+mn-lt"/>
              </a:defRPr>
            </a:lvl1pPr>
          </a:lstStyle>
          <a:p>
            <a:fld id="{05FC8610-0144-4607-AB11-3F526383F8A7}" type="datetimeFigureOut">
              <a:rPr lang="en-GB" smtClean="0"/>
              <a:t>2019-05-08</a:t>
            </a:fld>
            <a:endParaRPr lang="en-GB"/>
          </a:p>
        </p:txBody>
      </p:sp>
      <p:sp>
        <p:nvSpPr>
          <p:cNvPr id="9" name="Rectangle 6"/>
          <p:cNvSpPr>
            <a:spLocks noGrp="1" noChangeArrowheads="1"/>
          </p:cNvSpPr>
          <p:nvPr>
            <p:ph type="ftr" sz="quarter" idx="3"/>
          </p:nvPr>
        </p:nvSpPr>
        <p:spPr bwMode="white">
          <a:xfrm>
            <a:off x="5868145" y="6482725"/>
            <a:ext cx="1616025"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tx2"/>
                </a:solidFill>
                <a:latin typeface="+mn-lt"/>
              </a:defRPr>
            </a:lvl1pPr>
          </a:lstStyle>
          <a:p>
            <a:endParaRPr lang="en-GB"/>
          </a:p>
        </p:txBody>
      </p:sp>
      <p:sp>
        <p:nvSpPr>
          <p:cNvPr id="10" name="Rectangle 7"/>
          <p:cNvSpPr>
            <a:spLocks noGrp="1" noChangeArrowheads="1"/>
          </p:cNvSpPr>
          <p:nvPr>
            <p:ph type="sldNum" sz="quarter" idx="4"/>
          </p:nvPr>
        </p:nvSpPr>
        <p:spPr bwMode="white">
          <a:xfrm>
            <a:off x="8472489" y="6482725"/>
            <a:ext cx="509587"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tx2"/>
                </a:solidFill>
                <a:latin typeface="+mn-lt"/>
              </a:defRPr>
            </a:lvl1pPr>
          </a:lstStyle>
          <a:p>
            <a:fld id="{1E554479-092D-4CFF-9C9D-7887E0617A1D}" type="slidenum">
              <a:rPr lang="en-GB" smtClean="0"/>
              <a:t>‹#›</a:t>
            </a:fld>
            <a:endParaRPr lang="en-GB"/>
          </a:p>
        </p:txBody>
      </p:sp>
      <p:sp>
        <p:nvSpPr>
          <p:cNvPr id="2" name="Title Placeholder 1"/>
          <p:cNvSpPr>
            <a:spLocks noGrp="1"/>
          </p:cNvSpPr>
          <p:nvPr>
            <p:ph type="title"/>
          </p:nvPr>
        </p:nvSpPr>
        <p:spPr>
          <a:xfrm>
            <a:off x="251521" y="116632"/>
            <a:ext cx="6120680" cy="864096"/>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p:cNvSpPr>
            <a:spLocks noGrp="1"/>
          </p:cNvSpPr>
          <p:nvPr>
            <p:ph type="body" idx="1"/>
          </p:nvPr>
        </p:nvSpPr>
        <p:spPr>
          <a:xfrm>
            <a:off x="251521" y="1268760"/>
            <a:ext cx="8712968" cy="485740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1026" name="Picture 2" descr="\\iaea.org\Secretariat\MTCD\PublishingCurrent\2017\IAEA\17-42841_LOGO_IAEA_update\Design\Presentation_IAEA\IAEA_Logo_SHORT_vertical_white.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312032" y="180054"/>
            <a:ext cx="592928" cy="7286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56526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3600" b="1" kern="1200">
          <a:solidFill>
            <a:schemeClr val="tx2"/>
          </a:solidFill>
          <a:latin typeface="Arial "/>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image" Target="../media/image24.pn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3C31005B-AC58-4E49-A906-1D5A7E560A6A}"/>
              </a:ext>
            </a:extLst>
          </p:cNvPr>
          <p:cNvSpPr>
            <a:spLocks noGrp="1" noChangeArrowheads="1"/>
          </p:cNvSpPr>
          <p:nvPr>
            <p:ph type="ctrTitle"/>
          </p:nvPr>
        </p:nvSpPr>
        <p:spPr>
          <a:xfrm>
            <a:off x="1118785" y="1663759"/>
            <a:ext cx="6906429" cy="2736304"/>
          </a:xfrm>
        </p:spPr>
        <p:txBody>
          <a:bodyPr>
            <a:normAutofit/>
          </a:bodyPr>
          <a:lstStyle/>
          <a:p>
            <a:r>
              <a:rPr lang="en-GB" altLang="en-US" dirty="0">
                <a:latin typeface="Calibri" pitchFamily="34" charset="0"/>
              </a:rPr>
              <a:t>NORM –Environmental Monitoring</a:t>
            </a: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22496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B4D9DAE-E0C4-46E8-9E79-99D0699C59A7}"/>
              </a:ext>
            </a:extLst>
          </p:cNvPr>
          <p:cNvSpPr/>
          <p:nvPr/>
        </p:nvSpPr>
        <p:spPr>
          <a:xfrm>
            <a:off x="1" y="525184"/>
            <a:ext cx="3875714" cy="515051"/>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5. Monitoring Methods</a:t>
            </a:r>
            <a:endParaRPr lang="en-GB" sz="2600"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9FA684B1-8E5B-413A-890B-E0A880455B55}"/>
              </a:ext>
            </a:extLst>
          </p:cNvPr>
          <p:cNvSpPr txBox="1">
            <a:spLocks/>
          </p:cNvSpPr>
          <p:nvPr/>
        </p:nvSpPr>
        <p:spPr>
          <a:xfrm>
            <a:off x="343749" y="1604320"/>
            <a:ext cx="8020075" cy="457836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0000"/>
              </a:lnSpc>
              <a:buClr>
                <a:srgbClr val="000000"/>
              </a:buClr>
              <a:buSzPct val="110000"/>
              <a:buFont typeface="Wingdings" panose="05000000000000000000" pitchFamily="2" charset="2"/>
              <a:buChar char="§"/>
            </a:pPr>
            <a:r>
              <a:rPr lang="en-GB" sz="2600" dirty="0">
                <a:latin typeface="Calibri" pitchFamily="34" charset="0"/>
                <a:cs typeface="Calibri" panose="020F0502020204030204" pitchFamily="34" charset="0"/>
              </a:rPr>
              <a:t>Selection of equipment</a:t>
            </a:r>
          </a:p>
          <a:p>
            <a:pPr marL="0" indent="0">
              <a:lnSpc>
                <a:spcPct val="90000"/>
              </a:lnSpc>
              <a:buClr>
                <a:srgbClr val="000000"/>
              </a:buClr>
              <a:buSzPct val="110000"/>
              <a:buNone/>
            </a:pPr>
            <a:endParaRPr lang="en-GB" sz="2600" dirty="0">
              <a:latin typeface="Calibri" pitchFamily="34" charset="0"/>
              <a:cs typeface="Calibri" panose="020F0502020204030204" pitchFamily="34" charset="0"/>
            </a:endParaRPr>
          </a:p>
          <a:p>
            <a:pPr>
              <a:lnSpc>
                <a:spcPct val="90000"/>
              </a:lnSpc>
              <a:buClr>
                <a:srgbClr val="000000"/>
              </a:buClr>
              <a:buSzPct val="110000"/>
              <a:buFont typeface="Wingdings" panose="05000000000000000000" pitchFamily="2" charset="2"/>
              <a:buChar char="§"/>
            </a:pPr>
            <a:r>
              <a:rPr lang="en-GB" sz="2600" dirty="0">
                <a:latin typeface="Calibri" pitchFamily="34" charset="0"/>
                <a:cs typeface="Calibri" panose="020F0502020204030204" pitchFamily="34" charset="0"/>
              </a:rPr>
              <a:t>Methods</a:t>
            </a:r>
          </a:p>
          <a:p>
            <a:pPr marL="0" indent="0">
              <a:lnSpc>
                <a:spcPct val="90000"/>
              </a:lnSpc>
              <a:buClr>
                <a:srgbClr val="000000"/>
              </a:buClr>
              <a:buSzPct val="110000"/>
              <a:buNone/>
            </a:pPr>
            <a:endParaRPr lang="en-GB" sz="2600" dirty="0">
              <a:latin typeface="Calibri" pitchFamily="34" charset="0"/>
              <a:cs typeface="Calibri" panose="020F0502020204030204" pitchFamily="34" charset="0"/>
            </a:endParaRPr>
          </a:p>
          <a:p>
            <a:pPr>
              <a:lnSpc>
                <a:spcPct val="90000"/>
              </a:lnSpc>
              <a:buClr>
                <a:srgbClr val="000000"/>
              </a:buClr>
              <a:buSzPct val="110000"/>
              <a:buFont typeface="Wingdings" panose="05000000000000000000" pitchFamily="2" charset="2"/>
              <a:buChar char="§"/>
            </a:pPr>
            <a:r>
              <a:rPr lang="en-GB" sz="2600" dirty="0">
                <a:latin typeface="Calibri" pitchFamily="34" charset="0"/>
                <a:cs typeface="Calibri" panose="020F0502020204030204" pitchFamily="34" charset="0"/>
              </a:rPr>
              <a:t>Frequency</a:t>
            </a:r>
          </a:p>
          <a:p>
            <a:pPr marL="0" indent="0">
              <a:lnSpc>
                <a:spcPct val="90000"/>
              </a:lnSpc>
              <a:buClr>
                <a:srgbClr val="000000"/>
              </a:buClr>
              <a:buSzPct val="110000"/>
              <a:buNone/>
            </a:pPr>
            <a:endParaRPr lang="en-GB" sz="2600" dirty="0">
              <a:latin typeface="Calibri" pitchFamily="34" charset="0"/>
              <a:cs typeface="Calibri" panose="020F0502020204030204" pitchFamily="34" charset="0"/>
            </a:endParaRPr>
          </a:p>
          <a:p>
            <a:pPr>
              <a:lnSpc>
                <a:spcPct val="90000"/>
              </a:lnSpc>
              <a:buClr>
                <a:srgbClr val="000000"/>
              </a:buClr>
              <a:buSzPct val="110000"/>
              <a:buFont typeface="Wingdings" panose="05000000000000000000" pitchFamily="2" charset="2"/>
              <a:buChar char="§"/>
            </a:pPr>
            <a:r>
              <a:rPr lang="en-GB" sz="2600" dirty="0">
                <a:latin typeface="Calibri" pitchFamily="34" charset="0"/>
                <a:cs typeface="Calibri" panose="020F0502020204030204" pitchFamily="34" charset="0"/>
              </a:rPr>
              <a:t>Proportionate with the risk</a:t>
            </a:r>
          </a:p>
          <a:p>
            <a:pPr marL="0" indent="0">
              <a:lnSpc>
                <a:spcPct val="90000"/>
              </a:lnSpc>
              <a:buClr>
                <a:srgbClr val="000000"/>
              </a:buClr>
              <a:buSzPct val="110000"/>
              <a:buNone/>
            </a:pPr>
            <a:endParaRPr lang="en-GB" sz="2600" dirty="0">
              <a:latin typeface="Calibri" pitchFamily="34" charset="0"/>
              <a:cs typeface="Calibri" panose="020F0502020204030204" pitchFamily="34" charset="0"/>
            </a:endParaRPr>
          </a:p>
          <a:p>
            <a:pPr>
              <a:lnSpc>
                <a:spcPct val="90000"/>
              </a:lnSpc>
              <a:buClr>
                <a:srgbClr val="000000"/>
              </a:buClr>
              <a:buSzPct val="110000"/>
              <a:buFont typeface="Wingdings" panose="05000000000000000000" pitchFamily="2" charset="2"/>
              <a:buChar char="§"/>
            </a:pPr>
            <a:r>
              <a:rPr lang="en-GB" sz="2600" dirty="0">
                <a:latin typeface="Calibri" pitchFamily="34" charset="0"/>
                <a:cs typeface="Calibri" panose="020F0502020204030204" pitchFamily="34" charset="0"/>
              </a:rPr>
              <a:t>Carried out by suitably trained and experienced practitioners</a:t>
            </a:r>
          </a:p>
        </p:txBody>
      </p:sp>
    </p:spTree>
    <p:extLst>
      <p:ext uri="{BB962C8B-B14F-4D97-AF65-F5344CB8AC3E}">
        <p14:creationId xmlns:p14="http://schemas.microsoft.com/office/powerpoint/2010/main" val="25942806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CD5B4B-C4AA-4B2E-97E3-B94620290AD1}"/>
              </a:ext>
            </a:extLst>
          </p:cNvPr>
          <p:cNvSpPr/>
          <p:nvPr/>
        </p:nvSpPr>
        <p:spPr>
          <a:xfrm>
            <a:off x="1" y="525184"/>
            <a:ext cx="3875714" cy="515051"/>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6. Monitoring and review</a:t>
            </a:r>
            <a:endParaRPr lang="en-GB" sz="2600"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15566F26-49BB-4DFB-8CAB-4FE820890191}"/>
              </a:ext>
            </a:extLst>
          </p:cNvPr>
          <p:cNvSpPr txBox="1">
            <a:spLocks/>
          </p:cNvSpPr>
          <p:nvPr/>
        </p:nvSpPr>
        <p:spPr>
          <a:xfrm>
            <a:off x="696088" y="1923101"/>
            <a:ext cx="7558680" cy="409180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0000"/>
              </a:lnSpc>
              <a:buClr>
                <a:srgbClr val="000000"/>
              </a:buClr>
              <a:buSzPct val="110000"/>
              <a:buFont typeface="Wingdings" panose="05000000000000000000" pitchFamily="2" charset="2"/>
              <a:buChar char="§"/>
            </a:pPr>
            <a:r>
              <a:rPr lang="en-GB" sz="2600" dirty="0">
                <a:latin typeface="Calibri" panose="020F0502020204030204" pitchFamily="34" charset="0"/>
                <a:cs typeface="Calibri" panose="020F0502020204030204" pitchFamily="34" charset="0"/>
              </a:rPr>
              <a:t>Monitoring is a dynamic process;</a:t>
            </a:r>
          </a:p>
          <a:p>
            <a:pPr>
              <a:lnSpc>
                <a:spcPct val="90000"/>
              </a:lnSpc>
              <a:buClr>
                <a:srgbClr val="000000"/>
              </a:buClr>
              <a:buSzPct val="110000"/>
              <a:buFont typeface="Wingdings" panose="05000000000000000000" pitchFamily="2" charset="2"/>
              <a:buChar char="§"/>
            </a:pPr>
            <a:r>
              <a:rPr lang="en-GB" sz="2600" dirty="0">
                <a:latin typeface="Calibri" panose="020F0502020204030204" pitchFamily="34" charset="0"/>
                <a:cs typeface="Calibri" panose="020F0502020204030204" pitchFamily="34" charset="0"/>
              </a:rPr>
              <a:t>Monitoring programs should not be static;</a:t>
            </a:r>
          </a:p>
          <a:p>
            <a:pPr>
              <a:lnSpc>
                <a:spcPct val="90000"/>
              </a:lnSpc>
              <a:buClr>
                <a:srgbClr val="000000"/>
              </a:buClr>
              <a:buSzPct val="110000"/>
              <a:buFont typeface="Wingdings" panose="05000000000000000000" pitchFamily="2" charset="2"/>
              <a:buChar char="§"/>
            </a:pPr>
            <a:r>
              <a:rPr lang="en-GB" sz="2600" dirty="0">
                <a:latin typeface="Calibri" panose="020F0502020204030204" pitchFamily="34" charset="0"/>
                <a:cs typeface="Calibri" panose="020F0502020204030204" pitchFamily="34" charset="0"/>
              </a:rPr>
              <a:t>Revision should be justified and documented;</a:t>
            </a:r>
          </a:p>
          <a:p>
            <a:pPr>
              <a:lnSpc>
                <a:spcPct val="90000"/>
              </a:lnSpc>
              <a:buClr>
                <a:srgbClr val="000000"/>
              </a:buClr>
              <a:buSzPct val="110000"/>
              <a:buFont typeface="Wingdings" panose="05000000000000000000" pitchFamily="2" charset="2"/>
              <a:buChar char="§"/>
            </a:pPr>
            <a:r>
              <a:rPr lang="en-GB" sz="2600" dirty="0">
                <a:latin typeface="Calibri" panose="020F0502020204030204" pitchFamily="34" charset="0"/>
                <a:cs typeface="Calibri" panose="020F0502020204030204" pitchFamily="34" charset="0"/>
              </a:rPr>
              <a:t>The required outcome is an optimised, cost effective and focussed program;</a:t>
            </a:r>
          </a:p>
          <a:p>
            <a:pPr>
              <a:lnSpc>
                <a:spcPct val="90000"/>
              </a:lnSpc>
              <a:buClr>
                <a:srgbClr val="000000"/>
              </a:buClr>
              <a:buSzPct val="110000"/>
              <a:buFont typeface="Wingdings" panose="05000000000000000000" pitchFamily="2" charset="2"/>
              <a:buChar char="§"/>
            </a:pPr>
            <a:r>
              <a:rPr lang="en-GB" sz="2600" dirty="0">
                <a:latin typeface="Calibri" panose="020F0502020204030204" pitchFamily="34" charset="0"/>
                <a:cs typeface="Calibri" panose="020F0502020204030204" pitchFamily="34" charset="0"/>
              </a:rPr>
              <a:t>The extent of the program must be commensurate with the risk.</a:t>
            </a:r>
          </a:p>
          <a:p>
            <a:pPr>
              <a:lnSpc>
                <a:spcPct val="90000"/>
              </a:lnSpc>
              <a:buClr>
                <a:srgbClr val="000000"/>
              </a:buClr>
              <a:buSzPct val="110000"/>
              <a:buFont typeface="Wingdings" panose="05000000000000000000" pitchFamily="2" charset="2"/>
              <a:buChar char="§"/>
            </a:pPr>
            <a:r>
              <a:rPr lang="en-GB" sz="2600" dirty="0">
                <a:latin typeface="Calibri" panose="020F0502020204030204" pitchFamily="34" charset="0"/>
                <a:cs typeface="Calibri" panose="020F0502020204030204" pitchFamily="34" charset="0"/>
              </a:rPr>
              <a:t>Regulator and operator are involved in the review</a:t>
            </a:r>
          </a:p>
          <a:p>
            <a:endParaRPr lang="en-GB" sz="2800" dirty="0"/>
          </a:p>
        </p:txBody>
      </p:sp>
    </p:spTree>
    <p:extLst>
      <p:ext uri="{BB962C8B-B14F-4D97-AF65-F5344CB8AC3E}">
        <p14:creationId xmlns:p14="http://schemas.microsoft.com/office/powerpoint/2010/main" val="22055330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78EEC65-8EB3-4694-A231-9D09A1AAEB6A}"/>
              </a:ext>
            </a:extLst>
          </p:cNvPr>
          <p:cNvSpPr/>
          <p:nvPr/>
        </p:nvSpPr>
        <p:spPr>
          <a:xfrm>
            <a:off x="1" y="525184"/>
            <a:ext cx="3875714" cy="515051"/>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Stages of Monitoring</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AC889F32-3174-48D4-B04E-EBC92248333B}"/>
              </a:ext>
            </a:extLst>
          </p:cNvPr>
          <p:cNvSpPr txBox="1">
            <a:spLocks noChangeArrowheads="1"/>
          </p:cNvSpPr>
          <p:nvPr/>
        </p:nvSpPr>
        <p:spPr bwMode="auto">
          <a:xfrm>
            <a:off x="998091" y="1439965"/>
            <a:ext cx="6736559" cy="3819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110000"/>
              <a:buChar char="•"/>
              <a:defRPr sz="3200">
                <a:solidFill>
                  <a:schemeClr val="tx2"/>
                </a:solidFill>
                <a:latin typeface="Calibri" pitchFamily="34" charset="0"/>
                <a:ea typeface="MS PGothic" pitchFamily="34" charset="-128"/>
              </a:defRPr>
            </a:lvl1pPr>
            <a:lvl2pPr marL="742950" indent="-285750" eaLnBrk="0" hangingPunct="0">
              <a:spcBef>
                <a:spcPct val="20000"/>
              </a:spcBef>
              <a:buClr>
                <a:schemeClr val="folHlink"/>
              </a:buClr>
              <a:buSzPct val="110000"/>
              <a:buChar char="•"/>
              <a:defRPr sz="2800">
                <a:solidFill>
                  <a:schemeClr val="tx2"/>
                </a:solidFill>
                <a:latin typeface="Calibri" pitchFamily="34" charset="0"/>
                <a:ea typeface="MS PGothic" pitchFamily="34" charset="-128"/>
              </a:defRPr>
            </a:lvl2pPr>
            <a:lvl3pPr marL="1143000" indent="-228600" eaLnBrk="0" hangingPunct="0">
              <a:spcBef>
                <a:spcPct val="20000"/>
              </a:spcBef>
              <a:buClr>
                <a:schemeClr val="folHlink"/>
              </a:buClr>
              <a:buSzPct val="110000"/>
              <a:buChar char="•"/>
              <a:defRPr sz="2400">
                <a:solidFill>
                  <a:schemeClr val="tx2"/>
                </a:solidFill>
                <a:latin typeface="Calibri" pitchFamily="34" charset="0"/>
                <a:ea typeface="MS PGothic" pitchFamily="34" charset="-128"/>
              </a:defRPr>
            </a:lvl3pPr>
            <a:lvl4pPr marL="1600200" indent="-228600" eaLnBrk="0" hangingPunct="0">
              <a:spcBef>
                <a:spcPct val="20000"/>
              </a:spcBef>
              <a:buClr>
                <a:schemeClr val="folHlink"/>
              </a:buClr>
              <a:buSzPct val="110000"/>
              <a:buChar char="•"/>
              <a:defRPr sz="2400">
                <a:solidFill>
                  <a:schemeClr val="tx2"/>
                </a:solidFill>
                <a:latin typeface="Calibri" pitchFamily="34" charset="0"/>
                <a:ea typeface="MS PGothic" pitchFamily="34" charset="-128"/>
              </a:defRPr>
            </a:lvl4pPr>
            <a:lvl5pPr marL="2057400" indent="-228600" eaLnBrk="0" hangingPunct="0">
              <a:spcBef>
                <a:spcPct val="20000"/>
              </a:spcBef>
              <a:buClr>
                <a:schemeClr val="folHlink"/>
              </a:buClr>
              <a:buSzPct val="110000"/>
              <a:buChar char="•"/>
              <a:defRPr sz="2400">
                <a:solidFill>
                  <a:schemeClr val="tx2"/>
                </a:solidFill>
                <a:latin typeface="Calibri" pitchFamily="34" charset="0"/>
                <a:ea typeface="MS PGothic" pitchFamily="34" charset="-128"/>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9pPr>
          </a:lstStyle>
          <a:p>
            <a:pPr eaLnBrk="1" hangingPunct="1">
              <a:lnSpc>
                <a:spcPct val="90000"/>
              </a:lnSpc>
              <a:buClr>
                <a:srgbClr val="99CCFF"/>
              </a:buClr>
              <a:buFontTx/>
              <a:buNone/>
            </a:pPr>
            <a:r>
              <a:rPr lang="en-US" altLang="en-US" sz="2600" dirty="0">
                <a:solidFill>
                  <a:srgbClr val="000000"/>
                </a:solidFill>
              </a:rPr>
              <a:t>Monitoring is required throughout the lifetime of a facility:</a:t>
            </a:r>
          </a:p>
          <a:p>
            <a:pPr eaLnBrk="1" hangingPunct="1">
              <a:lnSpc>
                <a:spcPct val="90000"/>
              </a:lnSpc>
              <a:buClr>
                <a:srgbClr val="99CCFF"/>
              </a:buClr>
            </a:pPr>
            <a:endParaRPr lang="en-US" altLang="en-US" sz="2600" dirty="0">
              <a:solidFill>
                <a:srgbClr val="000000"/>
              </a:solidFill>
            </a:endParaRPr>
          </a:p>
          <a:p>
            <a:pPr marL="457200" indent="-457200" eaLnBrk="1" hangingPunct="1">
              <a:lnSpc>
                <a:spcPct val="90000"/>
              </a:lnSpc>
              <a:buClrTx/>
              <a:buFont typeface="+mj-lt"/>
              <a:buAutoNum type="arabicPeriod"/>
            </a:pPr>
            <a:r>
              <a:rPr lang="en-US" altLang="en-US" sz="2600" dirty="0">
                <a:solidFill>
                  <a:srgbClr val="000000"/>
                </a:solidFill>
              </a:rPr>
              <a:t>Pre-operational (e.g. baseline)</a:t>
            </a:r>
          </a:p>
          <a:p>
            <a:pPr marL="457200" indent="-457200" eaLnBrk="1" hangingPunct="1">
              <a:lnSpc>
                <a:spcPct val="90000"/>
              </a:lnSpc>
              <a:buClrTx/>
              <a:buFont typeface="+mj-lt"/>
              <a:buAutoNum type="arabicPeriod"/>
            </a:pPr>
            <a:r>
              <a:rPr lang="en-US" altLang="en-US" sz="2600" dirty="0">
                <a:solidFill>
                  <a:srgbClr val="000000"/>
                </a:solidFill>
              </a:rPr>
              <a:t>Operational (effluents and environment)</a:t>
            </a:r>
          </a:p>
          <a:p>
            <a:pPr marL="457200" indent="-457200" eaLnBrk="1" hangingPunct="1">
              <a:lnSpc>
                <a:spcPct val="90000"/>
              </a:lnSpc>
              <a:buClrTx/>
              <a:buFont typeface="+mj-lt"/>
              <a:buAutoNum type="arabicPeriod"/>
            </a:pPr>
            <a:r>
              <a:rPr lang="en-US" altLang="en-US" sz="2600" dirty="0">
                <a:solidFill>
                  <a:srgbClr val="000000"/>
                </a:solidFill>
              </a:rPr>
              <a:t>After closure (environment, integrity of the engineered structure)</a:t>
            </a:r>
          </a:p>
        </p:txBody>
      </p:sp>
      <p:pic>
        <p:nvPicPr>
          <p:cNvPr id="4" name="Picture 2">
            <a:extLst>
              <a:ext uri="{FF2B5EF4-FFF2-40B4-BE49-F238E27FC236}">
                <a16:creationId xmlns:a16="http://schemas.microsoft.com/office/drawing/2014/main" id="{2FE7E3D3-2E12-431F-A5C4-FB1B2C471B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006" y="4746814"/>
            <a:ext cx="2514600" cy="18256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descr="crescent gold laverton - crush.JPG">
            <a:extLst>
              <a:ext uri="{FF2B5EF4-FFF2-40B4-BE49-F238E27FC236}">
                <a16:creationId xmlns:a16="http://schemas.microsoft.com/office/drawing/2014/main" id="{962D551C-FCEE-4DB6-8C4E-F2B87686417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14700" y="4746814"/>
            <a:ext cx="2514600" cy="17907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a:extLst>
              <a:ext uri="{FF2B5EF4-FFF2-40B4-BE49-F238E27FC236}">
                <a16:creationId xmlns:a16="http://schemas.microsoft.com/office/drawing/2014/main" id="{B58C6744-F360-4C0E-8C54-5AEC99E6946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6394" y="4746814"/>
            <a:ext cx="2514600" cy="17129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0784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left)">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left)">
                                      <p:cBhvr>
                                        <p:cTn id="17" dur="1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10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ox(out)">
                                      <p:cBhvr>
                                        <p:cTn id="27" dur="10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ox(out)">
                                      <p:cBhvr>
                                        <p:cTn id="32" dur="1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32"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ox(out)">
                                      <p:cBhvr>
                                        <p:cTn id="3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BDF3C85-5F93-4703-A447-0D68044F544B}"/>
              </a:ext>
            </a:extLst>
          </p:cNvPr>
          <p:cNvSpPr/>
          <p:nvPr/>
        </p:nvSpPr>
        <p:spPr>
          <a:xfrm>
            <a:off x="1" y="525184"/>
            <a:ext cx="5259896" cy="515051"/>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Stage 1 – Pre-operational Monitoring</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7D6DC9CE-7A7D-4F4A-9947-EF4535F098DD}"/>
              </a:ext>
            </a:extLst>
          </p:cNvPr>
          <p:cNvSpPr txBox="1">
            <a:spLocks noChangeArrowheads="1"/>
          </p:cNvSpPr>
          <p:nvPr/>
        </p:nvSpPr>
        <p:spPr bwMode="auto">
          <a:xfrm>
            <a:off x="278041" y="1391258"/>
            <a:ext cx="5191582" cy="5236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i="1">
                <a:solidFill>
                  <a:schemeClr val="tx1"/>
                </a:solidFill>
                <a:latin typeface="Times New Roman" pitchFamily="18" charset="0"/>
                <a:cs typeface="Arial" charset="0"/>
              </a:defRPr>
            </a:lvl1pPr>
            <a:lvl2pPr marL="37931725" indent="-37474525" eaLnBrk="0" hangingPunct="0">
              <a:defRPr sz="2400" i="1">
                <a:solidFill>
                  <a:schemeClr val="tx1"/>
                </a:solidFill>
                <a:latin typeface="Times New Roman" pitchFamily="18" charset="0"/>
                <a:cs typeface="Arial" charset="0"/>
              </a:defRPr>
            </a:lvl2pPr>
            <a:lvl3pPr eaLnBrk="0" hangingPunct="0">
              <a:defRPr sz="2400" i="1">
                <a:solidFill>
                  <a:schemeClr val="tx1"/>
                </a:solidFill>
                <a:latin typeface="Times New Roman" pitchFamily="18" charset="0"/>
                <a:cs typeface="Arial" charset="0"/>
              </a:defRPr>
            </a:lvl3pPr>
            <a:lvl4pPr eaLnBrk="0" hangingPunct="0">
              <a:defRPr sz="2400" i="1">
                <a:solidFill>
                  <a:schemeClr val="tx1"/>
                </a:solidFill>
                <a:latin typeface="Times New Roman" pitchFamily="18" charset="0"/>
                <a:cs typeface="Arial" charset="0"/>
              </a:defRPr>
            </a:lvl4pPr>
            <a:lvl5pPr eaLnBrk="0" hangingPunct="0">
              <a:defRPr sz="2400" i="1">
                <a:solidFill>
                  <a:schemeClr val="tx1"/>
                </a:solidFill>
                <a:latin typeface="Times New Roman" pitchFamily="18" charset="0"/>
                <a:cs typeface="Arial" charset="0"/>
              </a:defRPr>
            </a:lvl5pPr>
            <a:lvl6pPr marL="457200" eaLnBrk="0" fontAlgn="base" hangingPunct="0">
              <a:spcBef>
                <a:spcPct val="0"/>
              </a:spcBef>
              <a:spcAft>
                <a:spcPct val="0"/>
              </a:spcAft>
              <a:defRPr sz="2400" i="1">
                <a:solidFill>
                  <a:schemeClr val="tx1"/>
                </a:solidFill>
                <a:latin typeface="Times New Roman" pitchFamily="18" charset="0"/>
                <a:cs typeface="Arial" charset="0"/>
              </a:defRPr>
            </a:lvl6pPr>
            <a:lvl7pPr marL="914400" eaLnBrk="0" fontAlgn="base" hangingPunct="0">
              <a:spcBef>
                <a:spcPct val="0"/>
              </a:spcBef>
              <a:spcAft>
                <a:spcPct val="0"/>
              </a:spcAft>
              <a:defRPr sz="2400" i="1">
                <a:solidFill>
                  <a:schemeClr val="tx1"/>
                </a:solidFill>
                <a:latin typeface="Times New Roman" pitchFamily="18" charset="0"/>
                <a:cs typeface="Arial" charset="0"/>
              </a:defRPr>
            </a:lvl7pPr>
            <a:lvl8pPr marL="1371600" eaLnBrk="0" fontAlgn="base" hangingPunct="0">
              <a:spcBef>
                <a:spcPct val="0"/>
              </a:spcBef>
              <a:spcAft>
                <a:spcPct val="0"/>
              </a:spcAft>
              <a:defRPr sz="2400" i="1">
                <a:solidFill>
                  <a:schemeClr val="tx1"/>
                </a:solidFill>
                <a:latin typeface="Times New Roman" pitchFamily="18" charset="0"/>
                <a:cs typeface="Arial" charset="0"/>
              </a:defRPr>
            </a:lvl8pPr>
            <a:lvl9pPr marL="1828800" eaLnBrk="0" fontAlgn="base" hangingPunct="0">
              <a:spcBef>
                <a:spcPct val="0"/>
              </a:spcBef>
              <a:spcAft>
                <a:spcPct val="0"/>
              </a:spcAft>
              <a:defRPr sz="2400" i="1">
                <a:solidFill>
                  <a:schemeClr val="tx1"/>
                </a:solidFill>
                <a:latin typeface="Times New Roman" pitchFamily="18" charset="0"/>
                <a:cs typeface="Arial" charset="0"/>
              </a:defRPr>
            </a:lvl9pPr>
          </a:lstStyle>
          <a:p>
            <a:pPr algn="just" eaLnBrk="1" hangingPunct="1">
              <a:lnSpc>
                <a:spcPct val="90000"/>
              </a:lnSpc>
              <a:spcBef>
                <a:spcPct val="20000"/>
              </a:spcBef>
              <a:buClr>
                <a:srgbClr val="000000"/>
              </a:buClr>
              <a:buSzPct val="110000"/>
              <a:buFont typeface="Arial" panose="020B0604020202020204" pitchFamily="34" charset="0"/>
              <a:buChar char="•"/>
              <a:defRPr/>
            </a:pPr>
            <a:r>
              <a:rPr lang="en-GB" sz="2600" i="0" dirty="0">
                <a:solidFill>
                  <a:srgbClr val="000000"/>
                </a:solidFill>
                <a:latin typeface="Calibri" panose="020F0502020204030204" pitchFamily="34" charset="0"/>
                <a:cs typeface="Calibri" panose="020F0502020204030204" pitchFamily="34" charset="0"/>
              </a:rPr>
              <a:t>Defines the baseline radiological conditions around the facility prior to operations.</a:t>
            </a:r>
          </a:p>
          <a:p>
            <a:pPr algn="just" eaLnBrk="1" hangingPunct="1">
              <a:lnSpc>
                <a:spcPct val="90000"/>
              </a:lnSpc>
              <a:spcBef>
                <a:spcPct val="20000"/>
              </a:spcBef>
              <a:buClr>
                <a:srgbClr val="000000"/>
              </a:buClr>
              <a:buSzPct val="110000"/>
              <a:buFont typeface="Arial" panose="020B0604020202020204" pitchFamily="34" charset="0"/>
              <a:buChar char="•"/>
              <a:defRPr/>
            </a:pPr>
            <a:r>
              <a:rPr lang="en-GB" sz="2600" i="0" dirty="0">
                <a:solidFill>
                  <a:srgbClr val="000000"/>
                </a:solidFill>
                <a:latin typeface="Calibri" panose="020F0502020204030204" pitchFamily="34" charset="0"/>
                <a:cs typeface="Calibri" panose="020F0502020204030204" pitchFamily="34" charset="0"/>
              </a:rPr>
              <a:t>Provides data for background subtraction e.g. to separate impact of the operation from natural levels</a:t>
            </a:r>
          </a:p>
          <a:p>
            <a:pPr algn="just" eaLnBrk="1" hangingPunct="1">
              <a:lnSpc>
                <a:spcPct val="90000"/>
              </a:lnSpc>
              <a:spcBef>
                <a:spcPct val="20000"/>
              </a:spcBef>
              <a:buClr>
                <a:srgbClr val="000000"/>
              </a:buClr>
              <a:buSzPct val="110000"/>
              <a:buFont typeface="Arial" panose="020B0604020202020204" pitchFamily="34" charset="0"/>
              <a:buChar char="•"/>
              <a:defRPr/>
            </a:pPr>
            <a:r>
              <a:rPr lang="en-GB" sz="2600" i="0" dirty="0">
                <a:solidFill>
                  <a:srgbClr val="000000"/>
                </a:solidFill>
                <a:latin typeface="Calibri" panose="020F0502020204030204" pitchFamily="34" charset="0"/>
                <a:cs typeface="Calibri" panose="020F0502020204030204" pitchFamily="34" charset="0"/>
              </a:rPr>
              <a:t>Provides data useful in remediation activities.</a:t>
            </a:r>
          </a:p>
          <a:p>
            <a:pPr algn="just" eaLnBrk="1" hangingPunct="1">
              <a:lnSpc>
                <a:spcPct val="90000"/>
              </a:lnSpc>
              <a:spcBef>
                <a:spcPct val="20000"/>
              </a:spcBef>
              <a:buClr>
                <a:srgbClr val="000000"/>
              </a:buClr>
              <a:buSzPct val="110000"/>
              <a:buFont typeface="Arial" panose="020B0604020202020204" pitchFamily="34" charset="0"/>
              <a:buChar char="•"/>
              <a:defRPr/>
            </a:pPr>
            <a:r>
              <a:rPr lang="en-GB" sz="2600" i="0" dirty="0">
                <a:solidFill>
                  <a:srgbClr val="000000"/>
                </a:solidFill>
                <a:latin typeface="Calibri" panose="020F0502020204030204" pitchFamily="34" charset="0"/>
                <a:cs typeface="Calibri" panose="020F0502020204030204" pitchFamily="34" charset="0"/>
              </a:rPr>
              <a:t>Assists in the design of the operational monitoring program e.g. identification of sampling positions.</a:t>
            </a:r>
            <a:endParaRPr lang="en-US" sz="2600" i="0" dirty="0">
              <a:solidFill>
                <a:srgbClr val="000000"/>
              </a:solidFill>
              <a:latin typeface="Calibri" panose="020F0502020204030204" pitchFamily="34" charset="0"/>
              <a:cs typeface="Calibri" panose="020F0502020204030204" pitchFamily="34" charset="0"/>
            </a:endParaRPr>
          </a:p>
        </p:txBody>
      </p:sp>
      <p:pic>
        <p:nvPicPr>
          <p:cNvPr id="4" name="Picture 2">
            <a:extLst>
              <a:ext uri="{FF2B5EF4-FFF2-40B4-BE49-F238E27FC236}">
                <a16:creationId xmlns:a16="http://schemas.microsoft.com/office/drawing/2014/main" id="{28D454AB-66EC-4B48-AF7D-A4179DEFDB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5457" y="2433757"/>
            <a:ext cx="3352000" cy="25132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5993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ox(out)">
                                      <p:cBhvr>
                                        <p:cTn id="2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90D8D9-D718-4DE0-A405-BA8BCBFEC056}"/>
              </a:ext>
            </a:extLst>
          </p:cNvPr>
          <p:cNvSpPr/>
          <p:nvPr/>
        </p:nvSpPr>
        <p:spPr>
          <a:xfrm>
            <a:off x="1" y="525184"/>
            <a:ext cx="5259896" cy="515051"/>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Stage 1 – Pre-operational Monitoring</a:t>
            </a:r>
            <a:endParaRPr lang="en-GB" sz="2600" dirty="0">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DCCB4E63-02EB-4EAA-A19D-7579804428A7}"/>
              </a:ext>
            </a:extLst>
          </p:cNvPr>
          <p:cNvSpPr>
            <a:spLocks noChangeArrowheads="1"/>
          </p:cNvSpPr>
          <p:nvPr/>
        </p:nvSpPr>
        <p:spPr bwMode="auto">
          <a:xfrm>
            <a:off x="318583" y="1938464"/>
            <a:ext cx="7567069" cy="2981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buClr>
                <a:schemeClr val="folHlink"/>
              </a:buClr>
              <a:buSzPct val="110000"/>
              <a:buChar char="•"/>
              <a:defRPr sz="3200">
                <a:solidFill>
                  <a:schemeClr val="tx2"/>
                </a:solidFill>
                <a:latin typeface="Calibri" pitchFamily="34" charset="0"/>
                <a:ea typeface="MS PGothic" pitchFamily="34" charset="-128"/>
              </a:defRPr>
            </a:lvl1pPr>
            <a:lvl2pPr marL="742950" indent="-285750" eaLnBrk="0" hangingPunct="0">
              <a:spcBef>
                <a:spcPct val="20000"/>
              </a:spcBef>
              <a:buClr>
                <a:schemeClr val="folHlink"/>
              </a:buClr>
              <a:buSzPct val="110000"/>
              <a:buChar char="•"/>
              <a:defRPr sz="2800">
                <a:solidFill>
                  <a:schemeClr val="tx2"/>
                </a:solidFill>
                <a:latin typeface="Calibri" pitchFamily="34" charset="0"/>
                <a:ea typeface="MS PGothic" pitchFamily="34" charset="-128"/>
              </a:defRPr>
            </a:lvl2pPr>
            <a:lvl3pPr marL="1143000" indent="-228600" eaLnBrk="0" hangingPunct="0">
              <a:spcBef>
                <a:spcPct val="20000"/>
              </a:spcBef>
              <a:buClr>
                <a:schemeClr val="folHlink"/>
              </a:buClr>
              <a:buSzPct val="110000"/>
              <a:buChar char="•"/>
              <a:defRPr sz="2400">
                <a:solidFill>
                  <a:schemeClr val="tx2"/>
                </a:solidFill>
                <a:latin typeface="Calibri" pitchFamily="34" charset="0"/>
                <a:ea typeface="MS PGothic" pitchFamily="34" charset="-128"/>
              </a:defRPr>
            </a:lvl3pPr>
            <a:lvl4pPr marL="1600200" indent="-228600" eaLnBrk="0" hangingPunct="0">
              <a:spcBef>
                <a:spcPct val="20000"/>
              </a:spcBef>
              <a:buClr>
                <a:schemeClr val="folHlink"/>
              </a:buClr>
              <a:buSzPct val="110000"/>
              <a:buChar char="•"/>
              <a:defRPr sz="2400">
                <a:solidFill>
                  <a:schemeClr val="tx2"/>
                </a:solidFill>
                <a:latin typeface="Calibri" pitchFamily="34" charset="0"/>
                <a:ea typeface="MS PGothic" pitchFamily="34" charset="-128"/>
              </a:defRPr>
            </a:lvl4pPr>
            <a:lvl5pPr marL="2057400" indent="-228600" eaLnBrk="0" hangingPunct="0">
              <a:spcBef>
                <a:spcPct val="20000"/>
              </a:spcBef>
              <a:buClr>
                <a:schemeClr val="folHlink"/>
              </a:buClr>
              <a:buSzPct val="110000"/>
              <a:buChar char="•"/>
              <a:defRPr sz="2400">
                <a:solidFill>
                  <a:schemeClr val="tx2"/>
                </a:solidFill>
                <a:latin typeface="Calibri" pitchFamily="34" charset="0"/>
                <a:ea typeface="MS PGothic" pitchFamily="34" charset="-128"/>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9pPr>
          </a:lstStyle>
          <a:p>
            <a:pPr algn="just" eaLnBrk="1" hangingPunct="1">
              <a:lnSpc>
                <a:spcPct val="80000"/>
              </a:lnSpc>
              <a:buClrTx/>
              <a:buFont typeface="Arial" panose="020B0604020202020204" pitchFamily="34" charset="0"/>
              <a:buChar char="•"/>
              <a:defRPr/>
            </a:pPr>
            <a:r>
              <a:rPr lang="en-AU" altLang="en-US" sz="2600" dirty="0">
                <a:solidFill>
                  <a:srgbClr val="000000"/>
                </a:solidFill>
                <a:ea typeface="+mn-ea"/>
                <a:cs typeface="Calibri" panose="020F0502020204030204" pitchFamily="34" charset="0"/>
              </a:rPr>
              <a:t>Measure for 1-2 years across the whole site and surrounding environment</a:t>
            </a:r>
          </a:p>
          <a:p>
            <a:pPr algn="just" eaLnBrk="1" hangingPunct="1">
              <a:lnSpc>
                <a:spcPct val="80000"/>
              </a:lnSpc>
              <a:buClrTx/>
              <a:buFont typeface="Arial" panose="020B0604020202020204" pitchFamily="34" charset="0"/>
              <a:buChar char="•"/>
              <a:defRPr/>
            </a:pPr>
            <a:r>
              <a:rPr lang="en-AU" altLang="en-US" sz="2600" dirty="0">
                <a:solidFill>
                  <a:srgbClr val="000000"/>
                </a:solidFill>
                <a:ea typeface="+mn-ea"/>
                <a:cs typeface="Calibri" panose="020F0502020204030204" pitchFamily="34" charset="0"/>
              </a:rPr>
              <a:t>Gamma radiation across the proposed site and surrounding environment</a:t>
            </a:r>
          </a:p>
          <a:p>
            <a:pPr algn="just" eaLnBrk="1" hangingPunct="1">
              <a:lnSpc>
                <a:spcPct val="80000"/>
              </a:lnSpc>
              <a:buClrTx/>
              <a:buFont typeface="Arial" panose="020B0604020202020204" pitchFamily="34" charset="0"/>
              <a:buChar char="•"/>
              <a:defRPr/>
            </a:pPr>
            <a:r>
              <a:rPr lang="en-AU" altLang="en-US" sz="2600" dirty="0">
                <a:solidFill>
                  <a:srgbClr val="000000"/>
                </a:solidFill>
                <a:ea typeface="+mn-ea"/>
                <a:cs typeface="Calibri" panose="020F0502020204030204" pitchFamily="34" charset="0"/>
              </a:rPr>
              <a:t>Concentration of radionuclides in soil, groundwater, surface water and dust</a:t>
            </a:r>
          </a:p>
          <a:p>
            <a:pPr algn="just" eaLnBrk="1" hangingPunct="1">
              <a:lnSpc>
                <a:spcPct val="80000"/>
              </a:lnSpc>
              <a:buClrTx/>
              <a:buFont typeface="Arial" panose="020B0604020202020204" pitchFamily="34" charset="0"/>
              <a:buChar char="•"/>
              <a:defRPr/>
            </a:pPr>
            <a:r>
              <a:rPr lang="en-AU" altLang="en-US" sz="2600" dirty="0">
                <a:solidFill>
                  <a:srgbClr val="000000"/>
                </a:solidFill>
                <a:ea typeface="+mn-ea"/>
                <a:cs typeface="Calibri" panose="020F0502020204030204" pitchFamily="34" charset="0"/>
              </a:rPr>
              <a:t>Radon gas concentrations (and variability)</a:t>
            </a:r>
          </a:p>
          <a:p>
            <a:pPr algn="just" eaLnBrk="1" hangingPunct="1">
              <a:lnSpc>
                <a:spcPct val="80000"/>
              </a:lnSpc>
              <a:buClrTx/>
              <a:buFont typeface="Arial" panose="020B0604020202020204" pitchFamily="34" charset="0"/>
              <a:buChar char="•"/>
              <a:defRPr/>
            </a:pPr>
            <a:r>
              <a:rPr lang="en-AU" altLang="en-US" sz="2600" dirty="0">
                <a:solidFill>
                  <a:srgbClr val="000000"/>
                </a:solidFill>
                <a:ea typeface="+mn-ea"/>
                <a:cs typeface="Calibri" panose="020F0502020204030204" pitchFamily="34" charset="0"/>
              </a:rPr>
              <a:t>Dust mass concentrations and dust deposition </a:t>
            </a:r>
          </a:p>
        </p:txBody>
      </p:sp>
    </p:spTree>
    <p:extLst>
      <p:ext uri="{BB962C8B-B14F-4D97-AF65-F5344CB8AC3E}">
        <p14:creationId xmlns:p14="http://schemas.microsoft.com/office/powerpoint/2010/main" val="3590993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ADB6322-CE58-465B-AD0A-B6E4DB16238C}"/>
              </a:ext>
            </a:extLst>
          </p:cNvPr>
          <p:cNvSpPr/>
          <p:nvPr/>
        </p:nvSpPr>
        <p:spPr>
          <a:xfrm>
            <a:off x="1" y="525184"/>
            <a:ext cx="5259896" cy="515051"/>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Stage 1 – Pre-operational Monitoring</a:t>
            </a:r>
            <a:endParaRPr lang="en-GB" sz="2600" dirty="0">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331325D3-2AC7-42A9-BD93-F43566CC7CE4}"/>
              </a:ext>
            </a:extLst>
          </p:cNvPr>
          <p:cNvSpPr txBox="1"/>
          <p:nvPr/>
        </p:nvSpPr>
        <p:spPr>
          <a:xfrm>
            <a:off x="260059" y="1367406"/>
            <a:ext cx="3280095" cy="369332"/>
          </a:xfrm>
          <a:prstGeom prst="rect">
            <a:avLst/>
          </a:prstGeom>
          <a:noFill/>
        </p:spPr>
        <p:txBody>
          <a:bodyPr wrap="square" rtlCol="0">
            <a:spAutoFit/>
          </a:bodyPr>
          <a:lstStyle/>
          <a:p>
            <a:r>
              <a:rPr lang="en-US" b="1" kern="0" dirty="0">
                <a:solidFill>
                  <a:schemeClr val="tx2"/>
                </a:solidFill>
                <a:latin typeface="Calibri" pitchFamily="34" charset="0"/>
              </a:rPr>
              <a:t>Assessment of gamma dose rate</a:t>
            </a:r>
          </a:p>
        </p:txBody>
      </p:sp>
      <p:pic>
        <p:nvPicPr>
          <p:cNvPr id="4" name="Picture 2">
            <a:extLst>
              <a:ext uri="{FF2B5EF4-FFF2-40B4-BE49-F238E27FC236}">
                <a16:creationId xmlns:a16="http://schemas.microsoft.com/office/drawing/2014/main" id="{0A0C32EF-7BC0-4EDD-9C1E-BA0B5156DF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524" y="1909282"/>
            <a:ext cx="3800205" cy="206677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a:extLst>
              <a:ext uri="{FF2B5EF4-FFF2-40B4-BE49-F238E27FC236}">
                <a16:creationId xmlns:a16="http://schemas.microsoft.com/office/drawing/2014/main" id="{FD64558B-5929-4C14-AC76-BBE15656D5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507" y="1909282"/>
            <a:ext cx="3466853" cy="206677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a:extLst>
              <a:ext uri="{FF2B5EF4-FFF2-40B4-BE49-F238E27FC236}">
                <a16:creationId xmlns:a16="http://schemas.microsoft.com/office/drawing/2014/main" id="{AF4D5CF0-4347-419E-AB4F-2CA0D9AE7A0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8507" y="4571100"/>
            <a:ext cx="3466854" cy="18389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a:extLst>
              <a:ext uri="{FF2B5EF4-FFF2-40B4-BE49-F238E27FC236}">
                <a16:creationId xmlns:a16="http://schemas.microsoft.com/office/drawing/2014/main" id="{C85A138B-DCD7-423C-B260-EF182CC0A9F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46074" y="4572489"/>
            <a:ext cx="3730655" cy="18375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4103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outVertical)">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outVertical)">
                                      <p:cBhvr>
                                        <p:cTn id="2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EC17ABD-DD69-44C2-AEF2-78BB2F962D39}"/>
              </a:ext>
            </a:extLst>
          </p:cNvPr>
          <p:cNvSpPr/>
          <p:nvPr/>
        </p:nvSpPr>
        <p:spPr>
          <a:xfrm>
            <a:off x="1" y="525184"/>
            <a:ext cx="5259896" cy="515051"/>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Stage 2 – Operational Monitoring</a:t>
            </a:r>
            <a:endParaRPr lang="en-GB" sz="2600" dirty="0">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CE00AE38-AF44-41EC-B9E2-68FD2E6D6E29}"/>
              </a:ext>
            </a:extLst>
          </p:cNvPr>
          <p:cNvSpPr>
            <a:spLocks noChangeArrowheads="1"/>
          </p:cNvSpPr>
          <p:nvPr/>
        </p:nvSpPr>
        <p:spPr bwMode="auto">
          <a:xfrm>
            <a:off x="385694" y="1361111"/>
            <a:ext cx="8187855" cy="5496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buClr>
                <a:schemeClr val="folHlink"/>
              </a:buClr>
              <a:buSzPct val="110000"/>
              <a:buChar char="•"/>
              <a:defRPr sz="3200">
                <a:solidFill>
                  <a:schemeClr val="tx2"/>
                </a:solidFill>
                <a:latin typeface="Calibri" pitchFamily="34" charset="0"/>
                <a:ea typeface="MS PGothic" pitchFamily="34" charset="-128"/>
              </a:defRPr>
            </a:lvl1pPr>
            <a:lvl2pPr marL="742950" indent="-285750" eaLnBrk="0" hangingPunct="0">
              <a:spcBef>
                <a:spcPct val="20000"/>
              </a:spcBef>
              <a:buClr>
                <a:schemeClr val="folHlink"/>
              </a:buClr>
              <a:buSzPct val="110000"/>
              <a:buChar char="•"/>
              <a:defRPr sz="2800">
                <a:solidFill>
                  <a:schemeClr val="tx2"/>
                </a:solidFill>
                <a:latin typeface="Calibri" pitchFamily="34" charset="0"/>
                <a:ea typeface="MS PGothic" pitchFamily="34" charset="-128"/>
              </a:defRPr>
            </a:lvl2pPr>
            <a:lvl3pPr marL="1143000" indent="-228600" eaLnBrk="0" hangingPunct="0">
              <a:spcBef>
                <a:spcPct val="20000"/>
              </a:spcBef>
              <a:buClr>
                <a:schemeClr val="folHlink"/>
              </a:buClr>
              <a:buSzPct val="110000"/>
              <a:buChar char="•"/>
              <a:defRPr sz="2400">
                <a:solidFill>
                  <a:schemeClr val="tx2"/>
                </a:solidFill>
                <a:latin typeface="Calibri" pitchFamily="34" charset="0"/>
                <a:ea typeface="MS PGothic" pitchFamily="34" charset="-128"/>
              </a:defRPr>
            </a:lvl3pPr>
            <a:lvl4pPr marL="1600200" indent="-228600" eaLnBrk="0" hangingPunct="0">
              <a:spcBef>
                <a:spcPct val="20000"/>
              </a:spcBef>
              <a:buClr>
                <a:schemeClr val="folHlink"/>
              </a:buClr>
              <a:buSzPct val="110000"/>
              <a:buChar char="•"/>
              <a:defRPr sz="2400">
                <a:solidFill>
                  <a:schemeClr val="tx2"/>
                </a:solidFill>
                <a:latin typeface="Calibri" pitchFamily="34" charset="0"/>
                <a:ea typeface="MS PGothic" pitchFamily="34" charset="-128"/>
              </a:defRPr>
            </a:lvl4pPr>
            <a:lvl5pPr marL="2057400" indent="-228600" eaLnBrk="0" hangingPunct="0">
              <a:spcBef>
                <a:spcPct val="20000"/>
              </a:spcBef>
              <a:buClr>
                <a:schemeClr val="folHlink"/>
              </a:buClr>
              <a:buSzPct val="110000"/>
              <a:buChar char="•"/>
              <a:defRPr sz="2400">
                <a:solidFill>
                  <a:schemeClr val="tx2"/>
                </a:solidFill>
                <a:latin typeface="Calibri" pitchFamily="34" charset="0"/>
                <a:ea typeface="MS PGothic" pitchFamily="34" charset="-128"/>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9pPr>
          </a:lstStyle>
          <a:p>
            <a:pPr algn="just" eaLnBrk="1" hangingPunct="1">
              <a:lnSpc>
                <a:spcPct val="80000"/>
              </a:lnSpc>
              <a:buClrTx/>
              <a:buFont typeface="Wingdings" panose="05000000000000000000" pitchFamily="2" charset="2"/>
              <a:buChar char="§"/>
              <a:defRPr/>
            </a:pPr>
            <a:r>
              <a:rPr lang="en-AU" altLang="en-US" sz="2600" dirty="0">
                <a:solidFill>
                  <a:srgbClr val="000000"/>
                </a:solidFill>
                <a:ea typeface="+mn-ea"/>
                <a:cs typeface="Calibri" panose="020F0502020204030204" pitchFamily="34" charset="0"/>
              </a:rPr>
              <a:t>Need to be proportional to the exposure pathways and the material characteristics</a:t>
            </a:r>
          </a:p>
          <a:p>
            <a:pPr algn="just" eaLnBrk="1" hangingPunct="1">
              <a:lnSpc>
                <a:spcPct val="80000"/>
              </a:lnSpc>
              <a:buClrTx/>
              <a:buFont typeface="Wingdings" panose="05000000000000000000" pitchFamily="2" charset="2"/>
              <a:buChar char="§"/>
              <a:defRPr/>
            </a:pPr>
            <a:r>
              <a:rPr lang="en-AU" altLang="en-US" sz="2600" dirty="0">
                <a:solidFill>
                  <a:srgbClr val="000000"/>
                </a:solidFill>
                <a:ea typeface="+mn-ea"/>
                <a:cs typeface="Calibri" panose="020F0502020204030204" pitchFamily="34" charset="0"/>
              </a:rPr>
              <a:t>Measure effluent discharges at the emission point e.g. dust, gas and water (to define the source term and for modelling)</a:t>
            </a:r>
          </a:p>
          <a:p>
            <a:pPr algn="just" eaLnBrk="1" hangingPunct="1">
              <a:lnSpc>
                <a:spcPct val="80000"/>
              </a:lnSpc>
              <a:buClrTx/>
              <a:buFont typeface="Wingdings" panose="05000000000000000000" pitchFamily="2" charset="2"/>
              <a:buChar char="§"/>
              <a:defRPr/>
            </a:pPr>
            <a:r>
              <a:rPr lang="en-AU" altLang="en-US" sz="2600" dirty="0">
                <a:solidFill>
                  <a:srgbClr val="000000"/>
                </a:solidFill>
                <a:ea typeface="+mn-ea"/>
                <a:cs typeface="Calibri" panose="020F0502020204030204" pitchFamily="34" charset="0"/>
              </a:rPr>
              <a:t>Could include;</a:t>
            </a:r>
          </a:p>
          <a:p>
            <a:pPr lvl="1" algn="just" eaLnBrk="1" hangingPunct="1">
              <a:spcBef>
                <a:spcPct val="0"/>
              </a:spcBef>
              <a:buClrTx/>
              <a:buSzTx/>
              <a:buFont typeface="Courier New" panose="02070309020205020404" pitchFamily="49" charset="0"/>
              <a:buChar char="o"/>
            </a:pPr>
            <a:r>
              <a:rPr lang="en-AU" altLang="en-US" sz="2400" dirty="0">
                <a:solidFill>
                  <a:srgbClr val="000000"/>
                </a:solidFill>
              </a:rPr>
              <a:t>Environmental gamma</a:t>
            </a:r>
          </a:p>
          <a:p>
            <a:pPr lvl="1" algn="just" eaLnBrk="1" hangingPunct="1">
              <a:spcBef>
                <a:spcPct val="0"/>
              </a:spcBef>
              <a:buClrTx/>
              <a:buSzTx/>
              <a:buFont typeface="Courier New" panose="02070309020205020404" pitchFamily="49" charset="0"/>
              <a:buChar char="o"/>
            </a:pPr>
            <a:r>
              <a:rPr lang="en-AU" altLang="en-US" sz="2400" dirty="0">
                <a:solidFill>
                  <a:srgbClr val="000000"/>
                </a:solidFill>
              </a:rPr>
              <a:t>Activity concentrations in soil, water and biota</a:t>
            </a:r>
          </a:p>
          <a:p>
            <a:pPr lvl="1" algn="just" eaLnBrk="1" hangingPunct="1">
              <a:spcBef>
                <a:spcPct val="0"/>
              </a:spcBef>
              <a:buClrTx/>
              <a:buSzTx/>
              <a:buFont typeface="Courier New" panose="02070309020205020404" pitchFamily="49" charset="0"/>
              <a:buChar char="o"/>
            </a:pPr>
            <a:r>
              <a:rPr lang="en-AU" altLang="en-US" sz="2400" dirty="0">
                <a:solidFill>
                  <a:srgbClr val="000000"/>
                </a:solidFill>
              </a:rPr>
              <a:t>Activity concentrations in airborne dust and deposited dust</a:t>
            </a:r>
          </a:p>
          <a:p>
            <a:pPr lvl="1" algn="just" eaLnBrk="1" hangingPunct="1">
              <a:spcBef>
                <a:spcPct val="0"/>
              </a:spcBef>
              <a:buClrTx/>
              <a:buSzTx/>
              <a:buFont typeface="Courier New" panose="02070309020205020404" pitchFamily="49" charset="0"/>
              <a:buChar char="o"/>
            </a:pPr>
            <a:r>
              <a:rPr lang="en-AU" altLang="en-US" sz="2400" dirty="0">
                <a:solidFill>
                  <a:srgbClr val="000000"/>
                </a:solidFill>
              </a:rPr>
              <a:t>Radon and radon decay product concentrations</a:t>
            </a:r>
          </a:p>
          <a:p>
            <a:pPr lvl="1" algn="just" eaLnBrk="1" hangingPunct="1">
              <a:spcBef>
                <a:spcPct val="0"/>
              </a:spcBef>
              <a:buClrTx/>
              <a:buSzTx/>
              <a:buFont typeface="Courier New" panose="02070309020205020404" pitchFamily="49" charset="0"/>
              <a:buChar char="o"/>
            </a:pPr>
            <a:r>
              <a:rPr lang="en-AU" altLang="en-US" sz="2400" dirty="0">
                <a:solidFill>
                  <a:srgbClr val="000000"/>
                </a:solidFill>
              </a:rPr>
              <a:t>Foodstuffs</a:t>
            </a:r>
          </a:p>
          <a:p>
            <a:pPr marL="457200" lvl="1" indent="0" algn="just" eaLnBrk="1" hangingPunct="1">
              <a:spcBef>
                <a:spcPct val="0"/>
              </a:spcBef>
              <a:buClrTx/>
              <a:buSzTx/>
              <a:buNone/>
            </a:pPr>
            <a:endParaRPr lang="en-AU" altLang="en-US" sz="2600" dirty="0">
              <a:solidFill>
                <a:srgbClr val="000000"/>
              </a:solidFill>
            </a:endParaRPr>
          </a:p>
          <a:p>
            <a:pPr algn="just" eaLnBrk="1" hangingPunct="1">
              <a:lnSpc>
                <a:spcPct val="80000"/>
              </a:lnSpc>
              <a:buClrTx/>
              <a:buFont typeface="Wingdings" panose="05000000000000000000" pitchFamily="2" charset="2"/>
              <a:buChar char="§"/>
              <a:defRPr/>
            </a:pPr>
            <a:r>
              <a:rPr lang="en-AU" altLang="en-US" sz="2600" dirty="0">
                <a:solidFill>
                  <a:srgbClr val="000000"/>
                </a:solidFill>
                <a:ea typeface="+mn-ea"/>
                <a:cs typeface="Calibri" panose="020F0502020204030204" pitchFamily="34" charset="0"/>
              </a:rPr>
              <a:t>Model the results to determine doses to the public</a:t>
            </a:r>
          </a:p>
          <a:p>
            <a:pPr algn="just" eaLnBrk="1" hangingPunct="1">
              <a:spcBef>
                <a:spcPct val="0"/>
              </a:spcBef>
              <a:buClrTx/>
              <a:buSzTx/>
            </a:pPr>
            <a:endParaRPr lang="en-AU" altLang="en-US" sz="2000" dirty="0">
              <a:solidFill>
                <a:srgbClr val="003399"/>
              </a:solidFill>
            </a:endParaRPr>
          </a:p>
        </p:txBody>
      </p:sp>
    </p:spTree>
    <p:extLst>
      <p:ext uri="{BB962C8B-B14F-4D97-AF65-F5344CB8AC3E}">
        <p14:creationId xmlns:p14="http://schemas.microsoft.com/office/powerpoint/2010/main" val="1110410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left)">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left)">
                                      <p:cBhvr>
                                        <p:cTn id="17" dur="1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1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left)">
                                      <p:cBhvr>
                                        <p:cTn id="32" dur="1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left)">
                                      <p:cBhvr>
                                        <p:cTn id="37" dur="1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left)">
                                      <p:cBhvr>
                                        <p:cTn id="42" dur="1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wipe(left)">
                                      <p:cBhvr>
                                        <p:cTn id="47"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764FFA9-342F-45DB-AAEA-540E966965AD}"/>
              </a:ext>
            </a:extLst>
          </p:cNvPr>
          <p:cNvSpPr/>
          <p:nvPr/>
        </p:nvSpPr>
        <p:spPr>
          <a:xfrm>
            <a:off x="1" y="525184"/>
            <a:ext cx="4278384" cy="766721"/>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Stage 3 – Decommissioning and post closure</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16FFD06B-ABB8-4AB2-973F-AF2EE0A5E4AB}"/>
              </a:ext>
            </a:extLst>
          </p:cNvPr>
          <p:cNvSpPr txBox="1">
            <a:spLocks noChangeArrowheads="1"/>
          </p:cNvSpPr>
          <p:nvPr/>
        </p:nvSpPr>
        <p:spPr>
          <a:xfrm>
            <a:off x="357034" y="1824523"/>
            <a:ext cx="6974944" cy="3074647"/>
          </a:xfrm>
          <a:prstGeom prst="rect">
            <a:avLst/>
          </a:prstGeom>
        </p:spPr>
        <p:txBody>
          <a:bodyPr/>
          <a:lstStyle/>
          <a:p>
            <a:pPr marL="342900" indent="-342900" algn="just">
              <a:lnSpc>
                <a:spcPct val="80000"/>
              </a:lnSpc>
              <a:spcBef>
                <a:spcPct val="20000"/>
              </a:spcBef>
              <a:buSzPct val="110000"/>
              <a:buFont typeface="Arial" panose="020B0604020202020204" pitchFamily="34" charset="0"/>
              <a:buChar char="•"/>
              <a:defRPr/>
            </a:pPr>
            <a:r>
              <a:rPr lang="en-GB" sz="2600" dirty="0">
                <a:solidFill>
                  <a:srgbClr val="000000"/>
                </a:solidFill>
                <a:latin typeface="Calibri" pitchFamily="34" charset="0"/>
                <a:cs typeface="Calibri" panose="020F0502020204030204" pitchFamily="34" charset="0"/>
              </a:rPr>
              <a:t>When decommissioning, review monitoring to verify the exposure pathways</a:t>
            </a:r>
          </a:p>
          <a:p>
            <a:pPr marL="342900" indent="-342900" algn="just">
              <a:lnSpc>
                <a:spcPct val="80000"/>
              </a:lnSpc>
              <a:spcBef>
                <a:spcPct val="20000"/>
              </a:spcBef>
              <a:buSzPct val="110000"/>
              <a:buFont typeface="Arial" panose="020B0604020202020204" pitchFamily="34" charset="0"/>
              <a:buChar char="•"/>
              <a:defRPr/>
            </a:pPr>
            <a:r>
              <a:rPr lang="en-GB" sz="2600" dirty="0">
                <a:solidFill>
                  <a:srgbClr val="000000"/>
                </a:solidFill>
                <a:latin typeface="Calibri" pitchFamily="34" charset="0"/>
                <a:cs typeface="Calibri" panose="020F0502020204030204" pitchFamily="34" charset="0"/>
              </a:rPr>
              <a:t>At post closure reassurance monitoring may be required.</a:t>
            </a:r>
          </a:p>
          <a:p>
            <a:pPr marL="342900" indent="-342900" algn="just">
              <a:lnSpc>
                <a:spcPct val="80000"/>
              </a:lnSpc>
              <a:spcBef>
                <a:spcPct val="20000"/>
              </a:spcBef>
              <a:buSzPct val="110000"/>
              <a:buFont typeface="Arial" panose="020B0604020202020204" pitchFamily="34" charset="0"/>
              <a:buChar char="•"/>
              <a:defRPr/>
            </a:pPr>
            <a:r>
              <a:rPr lang="en-GB" sz="2600" dirty="0">
                <a:solidFill>
                  <a:srgbClr val="000000"/>
                </a:solidFill>
                <a:latin typeface="Calibri" pitchFamily="34" charset="0"/>
                <a:cs typeface="Calibri" panose="020F0502020204030204" pitchFamily="34" charset="0"/>
              </a:rPr>
              <a:t>Final monitoring prior to relinquishment (compare to pre operational measurements)</a:t>
            </a:r>
          </a:p>
          <a:p>
            <a:pPr marL="342900" indent="-342900" algn="just">
              <a:lnSpc>
                <a:spcPct val="80000"/>
              </a:lnSpc>
              <a:spcBef>
                <a:spcPct val="20000"/>
              </a:spcBef>
              <a:buSzPct val="110000"/>
              <a:buFont typeface="Arial" panose="020B0604020202020204" pitchFamily="34" charset="0"/>
              <a:buChar char="•"/>
              <a:defRPr/>
            </a:pPr>
            <a:r>
              <a:rPr lang="en-GB" sz="2600" dirty="0">
                <a:solidFill>
                  <a:srgbClr val="000000"/>
                </a:solidFill>
                <a:latin typeface="Calibri" pitchFamily="34" charset="0"/>
                <a:cs typeface="Calibri" panose="020F0502020204030204" pitchFamily="34" charset="0"/>
              </a:rPr>
              <a:t>(Note that later lecture on decommissioning and closure of facilities L12)</a:t>
            </a:r>
          </a:p>
          <a:p>
            <a:pPr marL="342900" indent="-342900" algn="just">
              <a:spcBef>
                <a:spcPct val="20000"/>
              </a:spcBef>
              <a:buClr>
                <a:srgbClr val="99CCFF"/>
              </a:buClr>
              <a:buSzPct val="110000"/>
              <a:defRPr/>
            </a:pPr>
            <a:endParaRPr lang="en-GB" sz="2000" kern="0" dirty="0">
              <a:solidFill>
                <a:srgbClr val="003399"/>
              </a:solidFill>
              <a:latin typeface="Calibri" pitchFamily="34" charset="0"/>
            </a:endParaRPr>
          </a:p>
        </p:txBody>
      </p:sp>
      <p:pic>
        <p:nvPicPr>
          <p:cNvPr id="4" name="Picture 3" descr="29052010006.jpg">
            <a:extLst>
              <a:ext uri="{FF2B5EF4-FFF2-40B4-BE49-F238E27FC236}">
                <a16:creationId xmlns:a16="http://schemas.microsoft.com/office/drawing/2014/main" id="{8D8348F7-DB28-4EAB-98CA-7A48D3EDD36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78011" y="4467837"/>
            <a:ext cx="2925243" cy="219393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0477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left)">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left)">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left)">
                                      <p:cBhvr>
                                        <p:cTn id="17" dur="1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left)">
                                      <p:cBhvr>
                                        <p:cTn id="22" dur="10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ox(out)">
                                      <p:cBhvr>
                                        <p:cTn id="2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7B7474-359A-4631-B325-2306440E05AA}"/>
              </a:ext>
            </a:extLst>
          </p:cNvPr>
          <p:cNvSpPr/>
          <p:nvPr/>
        </p:nvSpPr>
        <p:spPr>
          <a:xfrm>
            <a:off x="1" y="525184"/>
            <a:ext cx="3926047" cy="515051"/>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Non radiological aspects</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E2773A78-9B04-4989-BC39-54EC228D9F52}"/>
              </a:ext>
            </a:extLst>
          </p:cNvPr>
          <p:cNvSpPr txBox="1">
            <a:spLocks noChangeArrowheads="1"/>
          </p:cNvSpPr>
          <p:nvPr/>
        </p:nvSpPr>
        <p:spPr bwMode="auto">
          <a:xfrm>
            <a:off x="455353" y="1468692"/>
            <a:ext cx="8233293" cy="301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110000"/>
              <a:buChar char="•"/>
              <a:defRPr sz="3200">
                <a:solidFill>
                  <a:schemeClr val="tx2"/>
                </a:solidFill>
                <a:latin typeface="Calibri" pitchFamily="34" charset="0"/>
                <a:ea typeface="MS PGothic" pitchFamily="34" charset="-128"/>
              </a:defRPr>
            </a:lvl1pPr>
            <a:lvl2pPr marL="742950" indent="-285750" eaLnBrk="0" hangingPunct="0">
              <a:spcBef>
                <a:spcPct val="20000"/>
              </a:spcBef>
              <a:buClr>
                <a:schemeClr val="folHlink"/>
              </a:buClr>
              <a:buSzPct val="110000"/>
              <a:buChar char="•"/>
              <a:defRPr sz="2800">
                <a:solidFill>
                  <a:schemeClr val="tx2"/>
                </a:solidFill>
                <a:latin typeface="Calibri" pitchFamily="34" charset="0"/>
                <a:ea typeface="MS PGothic" pitchFamily="34" charset="-128"/>
              </a:defRPr>
            </a:lvl2pPr>
            <a:lvl3pPr marL="1143000" indent="-228600" eaLnBrk="0" hangingPunct="0">
              <a:spcBef>
                <a:spcPct val="20000"/>
              </a:spcBef>
              <a:buClr>
                <a:schemeClr val="folHlink"/>
              </a:buClr>
              <a:buSzPct val="110000"/>
              <a:buChar char="•"/>
              <a:defRPr sz="2400">
                <a:solidFill>
                  <a:schemeClr val="tx2"/>
                </a:solidFill>
                <a:latin typeface="Calibri" pitchFamily="34" charset="0"/>
                <a:ea typeface="MS PGothic" pitchFamily="34" charset="-128"/>
              </a:defRPr>
            </a:lvl3pPr>
            <a:lvl4pPr marL="1600200" indent="-228600" eaLnBrk="0" hangingPunct="0">
              <a:spcBef>
                <a:spcPct val="20000"/>
              </a:spcBef>
              <a:buClr>
                <a:schemeClr val="folHlink"/>
              </a:buClr>
              <a:buSzPct val="110000"/>
              <a:buChar char="•"/>
              <a:defRPr sz="2400">
                <a:solidFill>
                  <a:schemeClr val="tx2"/>
                </a:solidFill>
                <a:latin typeface="Calibri" pitchFamily="34" charset="0"/>
                <a:ea typeface="MS PGothic" pitchFamily="34" charset="-128"/>
              </a:defRPr>
            </a:lvl4pPr>
            <a:lvl5pPr marL="2057400" indent="-228600" eaLnBrk="0" hangingPunct="0">
              <a:spcBef>
                <a:spcPct val="20000"/>
              </a:spcBef>
              <a:buClr>
                <a:schemeClr val="folHlink"/>
              </a:buClr>
              <a:buSzPct val="110000"/>
              <a:buChar char="•"/>
              <a:defRPr sz="2400">
                <a:solidFill>
                  <a:schemeClr val="tx2"/>
                </a:solidFill>
                <a:latin typeface="Calibri" pitchFamily="34" charset="0"/>
                <a:ea typeface="MS PGothic" pitchFamily="34" charset="-128"/>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9pPr>
          </a:lstStyle>
          <a:p>
            <a:pPr marL="342900" indent="-342900" algn="just" eaLnBrk="1" hangingPunct="1">
              <a:lnSpc>
                <a:spcPct val="80000"/>
              </a:lnSpc>
              <a:buClrTx/>
              <a:buFont typeface="Arial" panose="020B0604020202020204" pitchFamily="34" charset="0"/>
              <a:buChar char="•"/>
              <a:defRPr/>
            </a:pPr>
            <a:r>
              <a:rPr lang="en-GB" altLang="en-US" sz="2600" dirty="0">
                <a:solidFill>
                  <a:srgbClr val="000000"/>
                </a:solidFill>
                <a:ea typeface="+mn-ea"/>
                <a:cs typeface="Calibri" panose="020F0502020204030204" pitchFamily="34" charset="0"/>
              </a:rPr>
              <a:t>Changes in the structural stability of a disposal site may occur and monitoring of the surrounding area is needed to assess its stability.</a:t>
            </a:r>
          </a:p>
          <a:p>
            <a:pPr marL="342900" indent="-342900" algn="just" eaLnBrk="1" hangingPunct="1">
              <a:lnSpc>
                <a:spcPct val="80000"/>
              </a:lnSpc>
              <a:buClrTx/>
              <a:buFont typeface="Arial" panose="020B0604020202020204" pitchFamily="34" charset="0"/>
              <a:buChar char="•"/>
              <a:defRPr/>
            </a:pPr>
            <a:endParaRPr lang="en-GB" altLang="en-US" sz="2600" dirty="0">
              <a:solidFill>
                <a:srgbClr val="000000"/>
              </a:solidFill>
              <a:ea typeface="+mn-ea"/>
              <a:cs typeface="Calibri" panose="020F0502020204030204" pitchFamily="34" charset="0"/>
            </a:endParaRPr>
          </a:p>
          <a:p>
            <a:pPr marL="342900" indent="-342900" algn="just" eaLnBrk="1" hangingPunct="1">
              <a:lnSpc>
                <a:spcPct val="80000"/>
              </a:lnSpc>
              <a:buClrTx/>
              <a:buFont typeface="Arial" panose="020B0604020202020204" pitchFamily="34" charset="0"/>
              <a:buChar char="•"/>
              <a:defRPr/>
            </a:pPr>
            <a:r>
              <a:rPr lang="en-GB" altLang="en-US" sz="2600" dirty="0">
                <a:solidFill>
                  <a:srgbClr val="000000"/>
                </a:solidFill>
                <a:ea typeface="+mn-ea"/>
                <a:cs typeface="Calibri" panose="020F0502020204030204" pitchFamily="34" charset="0"/>
              </a:rPr>
              <a:t>The state of the disposal facility cover and engineered barriers after closure is determined through the monitoring program.</a:t>
            </a:r>
          </a:p>
        </p:txBody>
      </p:sp>
      <p:pic>
        <p:nvPicPr>
          <p:cNvPr id="4" name="Picture 2" descr="z018">
            <a:extLst>
              <a:ext uri="{FF2B5EF4-FFF2-40B4-BE49-F238E27FC236}">
                <a16:creationId xmlns:a16="http://schemas.microsoft.com/office/drawing/2014/main" id="{8C71903C-6A6D-4914-8BA6-1472FA153B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676" y="4493593"/>
            <a:ext cx="2700776" cy="20304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z312">
            <a:extLst>
              <a:ext uri="{FF2B5EF4-FFF2-40B4-BE49-F238E27FC236}">
                <a16:creationId xmlns:a16="http://schemas.microsoft.com/office/drawing/2014/main" id="{F7872257-F553-4EA9-98EC-C864BF8F30F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1448" y="4479718"/>
            <a:ext cx="2737700" cy="205821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a:extLst>
              <a:ext uri="{FF2B5EF4-FFF2-40B4-BE49-F238E27FC236}">
                <a16:creationId xmlns:a16="http://schemas.microsoft.com/office/drawing/2014/main" id="{DDE25D09-BE25-471E-BE98-BE8135573B3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39145" y="4479719"/>
            <a:ext cx="2750824" cy="205821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528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left)">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out)">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out)">
                                      <p:cBhvr>
                                        <p:cTn id="22" dur="1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ox(out)">
                                      <p:cBhvr>
                                        <p:cTn id="2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9CB525E-0123-4FC5-898D-9B563F5AA649}"/>
              </a:ext>
            </a:extLst>
          </p:cNvPr>
          <p:cNvSpPr/>
          <p:nvPr/>
        </p:nvSpPr>
        <p:spPr>
          <a:xfrm>
            <a:off x="2" y="525184"/>
            <a:ext cx="2399250" cy="515051"/>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Summary</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60F74D89-2B48-4EFE-B4C4-78FED23E92B6}"/>
              </a:ext>
            </a:extLst>
          </p:cNvPr>
          <p:cNvSpPr txBox="1">
            <a:spLocks noChangeArrowheads="1"/>
          </p:cNvSpPr>
          <p:nvPr/>
        </p:nvSpPr>
        <p:spPr bwMode="auto">
          <a:xfrm>
            <a:off x="479376" y="1554759"/>
            <a:ext cx="7708279" cy="4862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i="1">
                <a:solidFill>
                  <a:schemeClr val="tx1"/>
                </a:solidFill>
                <a:latin typeface="Times New Roman" pitchFamily="18" charset="0"/>
                <a:cs typeface="Arial" charset="0"/>
              </a:defRPr>
            </a:lvl1pPr>
            <a:lvl2pPr marL="742950" indent="-285750" eaLnBrk="0" hangingPunct="0">
              <a:defRPr sz="2400" i="1">
                <a:solidFill>
                  <a:schemeClr val="tx1"/>
                </a:solidFill>
                <a:latin typeface="Times New Roman" pitchFamily="18" charset="0"/>
                <a:cs typeface="Arial" charset="0"/>
              </a:defRPr>
            </a:lvl2pPr>
            <a:lvl3pPr marL="1143000" indent="-228600" eaLnBrk="0" hangingPunct="0">
              <a:defRPr sz="2400" i="1">
                <a:solidFill>
                  <a:schemeClr val="tx1"/>
                </a:solidFill>
                <a:latin typeface="Times New Roman" pitchFamily="18" charset="0"/>
                <a:cs typeface="Arial" charset="0"/>
              </a:defRPr>
            </a:lvl3pPr>
            <a:lvl4pPr marL="1600200" indent="-228600" eaLnBrk="0" hangingPunct="0">
              <a:defRPr sz="2400" i="1">
                <a:solidFill>
                  <a:schemeClr val="tx1"/>
                </a:solidFill>
                <a:latin typeface="Times New Roman" pitchFamily="18" charset="0"/>
                <a:cs typeface="Arial" charset="0"/>
              </a:defRPr>
            </a:lvl4pPr>
            <a:lvl5pPr marL="2057400" indent="-228600" eaLnBrk="0" hangingPunct="0">
              <a:defRPr sz="2400" i="1">
                <a:solidFill>
                  <a:schemeClr val="tx1"/>
                </a:solidFill>
                <a:latin typeface="Times New Roman" pitchFamily="18" charset="0"/>
                <a:cs typeface="Arial" charset="0"/>
              </a:defRPr>
            </a:lvl5pPr>
            <a:lvl6pPr marL="2514600" indent="-228600" algn="ctr" eaLnBrk="0" fontAlgn="base" hangingPunct="0">
              <a:spcBef>
                <a:spcPct val="0"/>
              </a:spcBef>
              <a:spcAft>
                <a:spcPct val="0"/>
              </a:spcAft>
              <a:defRPr sz="2400" i="1">
                <a:solidFill>
                  <a:schemeClr val="tx1"/>
                </a:solidFill>
                <a:latin typeface="Times New Roman" pitchFamily="18" charset="0"/>
                <a:cs typeface="Arial" charset="0"/>
              </a:defRPr>
            </a:lvl6pPr>
            <a:lvl7pPr marL="2971800" indent="-228600" algn="ctr" eaLnBrk="0" fontAlgn="base" hangingPunct="0">
              <a:spcBef>
                <a:spcPct val="0"/>
              </a:spcBef>
              <a:spcAft>
                <a:spcPct val="0"/>
              </a:spcAft>
              <a:defRPr sz="2400" i="1">
                <a:solidFill>
                  <a:schemeClr val="tx1"/>
                </a:solidFill>
                <a:latin typeface="Times New Roman" pitchFamily="18" charset="0"/>
                <a:cs typeface="Arial" charset="0"/>
              </a:defRPr>
            </a:lvl7pPr>
            <a:lvl8pPr marL="3429000" indent="-228600" algn="ctr" eaLnBrk="0" fontAlgn="base" hangingPunct="0">
              <a:spcBef>
                <a:spcPct val="0"/>
              </a:spcBef>
              <a:spcAft>
                <a:spcPct val="0"/>
              </a:spcAft>
              <a:defRPr sz="2400" i="1">
                <a:solidFill>
                  <a:schemeClr val="tx1"/>
                </a:solidFill>
                <a:latin typeface="Times New Roman" pitchFamily="18" charset="0"/>
                <a:cs typeface="Arial" charset="0"/>
              </a:defRPr>
            </a:lvl8pPr>
            <a:lvl9pPr marL="3886200" indent="-228600" algn="ctr" eaLnBrk="0" fontAlgn="base" hangingPunct="0">
              <a:spcBef>
                <a:spcPct val="0"/>
              </a:spcBef>
              <a:spcAft>
                <a:spcPct val="0"/>
              </a:spcAft>
              <a:defRPr sz="2400" i="1">
                <a:solidFill>
                  <a:schemeClr val="tx1"/>
                </a:solidFill>
                <a:latin typeface="Times New Roman" pitchFamily="18" charset="0"/>
                <a:cs typeface="Arial" charset="0"/>
              </a:defRPr>
            </a:lvl9pPr>
          </a:lstStyle>
          <a:p>
            <a:pPr algn="just" eaLnBrk="1" hangingPunct="1">
              <a:lnSpc>
                <a:spcPct val="80000"/>
              </a:lnSpc>
              <a:spcBef>
                <a:spcPct val="20000"/>
              </a:spcBef>
              <a:buSzPct val="110000"/>
              <a:buFont typeface="Arial" panose="020B0604020202020204" pitchFamily="34" charset="0"/>
              <a:buChar char="•"/>
              <a:defRPr/>
            </a:pPr>
            <a:r>
              <a:rPr lang="en-AU" sz="2600" i="0" dirty="0">
                <a:solidFill>
                  <a:srgbClr val="000000"/>
                </a:solidFill>
                <a:latin typeface="Calibri" pitchFamily="34" charset="0"/>
                <a:cs typeface="Calibri" panose="020F0502020204030204" pitchFamily="34" charset="0"/>
              </a:rPr>
              <a:t>Identify source terms</a:t>
            </a:r>
          </a:p>
          <a:p>
            <a:pPr algn="just" eaLnBrk="1" hangingPunct="1">
              <a:lnSpc>
                <a:spcPct val="80000"/>
              </a:lnSpc>
              <a:spcBef>
                <a:spcPct val="20000"/>
              </a:spcBef>
              <a:buSzPct val="110000"/>
              <a:buFont typeface="Arial" panose="020B0604020202020204" pitchFamily="34" charset="0"/>
              <a:buChar char="•"/>
              <a:defRPr/>
            </a:pPr>
            <a:endParaRPr lang="en-AU" sz="2600" i="0" dirty="0">
              <a:solidFill>
                <a:srgbClr val="000000"/>
              </a:solidFill>
              <a:latin typeface="Calibri" pitchFamily="34" charset="0"/>
              <a:cs typeface="Calibri" panose="020F0502020204030204" pitchFamily="34" charset="0"/>
            </a:endParaRPr>
          </a:p>
          <a:p>
            <a:pPr algn="just" eaLnBrk="1" hangingPunct="1">
              <a:lnSpc>
                <a:spcPct val="80000"/>
              </a:lnSpc>
              <a:spcBef>
                <a:spcPct val="20000"/>
              </a:spcBef>
              <a:buSzPct val="110000"/>
              <a:buFont typeface="Arial" panose="020B0604020202020204" pitchFamily="34" charset="0"/>
              <a:buChar char="•"/>
              <a:defRPr/>
            </a:pPr>
            <a:r>
              <a:rPr lang="en-AU" sz="2600" i="0" dirty="0">
                <a:solidFill>
                  <a:srgbClr val="000000"/>
                </a:solidFill>
                <a:latin typeface="Calibri" pitchFamily="34" charset="0"/>
                <a:cs typeface="Calibri" panose="020F0502020204030204" pitchFamily="34" charset="0"/>
              </a:rPr>
              <a:t>Concentrate on the most critical pathways.</a:t>
            </a:r>
          </a:p>
          <a:p>
            <a:pPr algn="just" eaLnBrk="1" hangingPunct="1">
              <a:lnSpc>
                <a:spcPct val="80000"/>
              </a:lnSpc>
              <a:spcBef>
                <a:spcPct val="20000"/>
              </a:spcBef>
              <a:buSzPct val="110000"/>
              <a:buFont typeface="Arial" panose="020B0604020202020204" pitchFamily="34" charset="0"/>
              <a:buChar char="•"/>
              <a:defRPr/>
            </a:pPr>
            <a:endParaRPr lang="en-AU" sz="2600" i="0" dirty="0">
              <a:solidFill>
                <a:srgbClr val="000000"/>
              </a:solidFill>
              <a:latin typeface="Calibri" pitchFamily="34" charset="0"/>
              <a:cs typeface="Calibri" panose="020F0502020204030204" pitchFamily="34" charset="0"/>
            </a:endParaRPr>
          </a:p>
          <a:p>
            <a:pPr algn="just" eaLnBrk="1" hangingPunct="1">
              <a:lnSpc>
                <a:spcPct val="80000"/>
              </a:lnSpc>
              <a:spcBef>
                <a:spcPct val="20000"/>
              </a:spcBef>
              <a:buSzPct val="110000"/>
              <a:buFont typeface="Arial" panose="020B0604020202020204" pitchFamily="34" charset="0"/>
              <a:buChar char="•"/>
              <a:defRPr/>
            </a:pPr>
            <a:r>
              <a:rPr lang="en-AU" sz="2600" i="0" dirty="0">
                <a:solidFill>
                  <a:srgbClr val="000000"/>
                </a:solidFill>
                <a:latin typeface="Calibri" pitchFamily="34" charset="0"/>
                <a:cs typeface="Calibri" panose="020F0502020204030204" pitchFamily="34" charset="0"/>
              </a:rPr>
              <a:t>Data interpretation is as important as data collection.</a:t>
            </a:r>
          </a:p>
          <a:p>
            <a:pPr algn="just" eaLnBrk="1" hangingPunct="1">
              <a:lnSpc>
                <a:spcPct val="80000"/>
              </a:lnSpc>
              <a:spcBef>
                <a:spcPct val="20000"/>
              </a:spcBef>
              <a:buSzPct val="110000"/>
              <a:buFont typeface="Arial" panose="020B0604020202020204" pitchFamily="34" charset="0"/>
              <a:buChar char="•"/>
              <a:defRPr/>
            </a:pPr>
            <a:endParaRPr lang="en-AU" sz="2600" i="0" dirty="0">
              <a:solidFill>
                <a:srgbClr val="000000"/>
              </a:solidFill>
              <a:latin typeface="Calibri" pitchFamily="34" charset="0"/>
              <a:cs typeface="Calibri" panose="020F0502020204030204" pitchFamily="34" charset="0"/>
            </a:endParaRPr>
          </a:p>
          <a:p>
            <a:pPr algn="just" eaLnBrk="1" hangingPunct="1">
              <a:lnSpc>
                <a:spcPct val="80000"/>
              </a:lnSpc>
              <a:spcBef>
                <a:spcPct val="20000"/>
              </a:spcBef>
              <a:buSzPct val="110000"/>
              <a:buFont typeface="Arial" panose="020B0604020202020204" pitchFamily="34" charset="0"/>
              <a:buChar char="•"/>
              <a:defRPr/>
            </a:pPr>
            <a:r>
              <a:rPr lang="en-AU" sz="2600" i="0" dirty="0">
                <a:solidFill>
                  <a:srgbClr val="000000"/>
                </a:solidFill>
                <a:latin typeface="Calibri" pitchFamily="34" charset="0"/>
                <a:cs typeface="Calibri" panose="020F0502020204030204" pitchFamily="34" charset="0"/>
              </a:rPr>
              <a:t>Document and report the results.</a:t>
            </a:r>
          </a:p>
          <a:p>
            <a:pPr algn="just" eaLnBrk="1" hangingPunct="1">
              <a:lnSpc>
                <a:spcPct val="80000"/>
              </a:lnSpc>
              <a:spcBef>
                <a:spcPct val="20000"/>
              </a:spcBef>
              <a:buSzPct val="110000"/>
              <a:buFont typeface="Arial" panose="020B0604020202020204" pitchFamily="34" charset="0"/>
              <a:buChar char="•"/>
              <a:defRPr/>
            </a:pPr>
            <a:endParaRPr lang="en-AU" sz="2600" i="0" dirty="0">
              <a:solidFill>
                <a:srgbClr val="000000"/>
              </a:solidFill>
              <a:latin typeface="Calibri" pitchFamily="34" charset="0"/>
              <a:cs typeface="Calibri" panose="020F0502020204030204" pitchFamily="34" charset="0"/>
            </a:endParaRPr>
          </a:p>
          <a:p>
            <a:pPr algn="just" eaLnBrk="1" hangingPunct="1">
              <a:lnSpc>
                <a:spcPct val="80000"/>
              </a:lnSpc>
              <a:spcBef>
                <a:spcPct val="20000"/>
              </a:spcBef>
              <a:buSzPct val="110000"/>
              <a:buFont typeface="Arial" panose="020B0604020202020204" pitchFamily="34" charset="0"/>
              <a:buChar char="•"/>
              <a:defRPr/>
            </a:pPr>
            <a:r>
              <a:rPr lang="en-AU" sz="2600" i="0" dirty="0">
                <a:solidFill>
                  <a:srgbClr val="000000"/>
                </a:solidFill>
                <a:latin typeface="Calibri" pitchFamily="34" charset="0"/>
                <a:cs typeface="Calibri" panose="020F0502020204030204" pitchFamily="34" charset="0"/>
              </a:rPr>
              <a:t>Keep the monitoring relevant - review the program and amend it in the light of data collected</a:t>
            </a:r>
            <a:r>
              <a:rPr lang="en-AU" sz="2600" i="0" dirty="0">
                <a:solidFill>
                  <a:srgbClr val="003399"/>
                </a:solidFill>
                <a:latin typeface="Calibri" charset="0"/>
                <a:cs typeface="Calibri"/>
              </a:rPr>
              <a:t>.</a:t>
            </a:r>
          </a:p>
        </p:txBody>
      </p:sp>
    </p:spTree>
    <p:extLst>
      <p:ext uri="{BB962C8B-B14F-4D97-AF65-F5344CB8AC3E}">
        <p14:creationId xmlns:p14="http://schemas.microsoft.com/office/powerpoint/2010/main" val="3478972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left)">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left)">
                                      <p:cBhvr>
                                        <p:cTn id="17" dur="1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wipe(left)">
                                      <p:cBhvr>
                                        <p:cTn id="22" dur="10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wipe(left)">
                                      <p:cBhvr>
                                        <p:cTn id="27"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70588C6-2226-4FB2-AA82-884165F2DC6F}"/>
              </a:ext>
            </a:extLst>
          </p:cNvPr>
          <p:cNvSpPr/>
          <p:nvPr/>
        </p:nvSpPr>
        <p:spPr>
          <a:xfrm>
            <a:off x="0" y="583907"/>
            <a:ext cx="2122415" cy="53182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Content</a:t>
            </a:r>
            <a:endParaRPr lang="en-GB" sz="2600"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BFD888F2-1E95-4183-A82D-6DC52B604F80}"/>
              </a:ext>
            </a:extLst>
          </p:cNvPr>
          <p:cNvSpPr txBox="1">
            <a:spLocks noChangeArrowheads="1"/>
          </p:cNvSpPr>
          <p:nvPr/>
        </p:nvSpPr>
        <p:spPr>
          <a:xfrm>
            <a:off x="655357" y="2052429"/>
            <a:ext cx="7129628" cy="41148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120000"/>
              </a:lnSpc>
            </a:pPr>
            <a:r>
              <a:rPr lang="en-US" altLang="en-US" sz="2800">
                <a:latin typeface="Calibri" pitchFamily="34" charset="0"/>
              </a:rPr>
              <a:t>Objectives of monitoring </a:t>
            </a:r>
          </a:p>
          <a:p>
            <a:pPr algn="just">
              <a:lnSpc>
                <a:spcPct val="120000"/>
              </a:lnSpc>
            </a:pPr>
            <a:r>
              <a:rPr lang="en-US" altLang="en-US" sz="2800">
                <a:latin typeface="Calibri" pitchFamily="34" charset="0"/>
              </a:rPr>
              <a:t>Steps in the development of the programme</a:t>
            </a:r>
          </a:p>
          <a:p>
            <a:pPr algn="just">
              <a:lnSpc>
                <a:spcPct val="120000"/>
              </a:lnSpc>
            </a:pPr>
            <a:r>
              <a:rPr lang="en-US" altLang="en-US" sz="2800">
                <a:latin typeface="Calibri" pitchFamily="34" charset="0"/>
              </a:rPr>
              <a:t>Stages of monitoring</a:t>
            </a:r>
          </a:p>
          <a:p>
            <a:pPr algn="just">
              <a:lnSpc>
                <a:spcPct val="120000"/>
              </a:lnSpc>
            </a:pPr>
            <a:r>
              <a:rPr lang="en-US" altLang="en-US" sz="2800">
                <a:latin typeface="Calibri" pitchFamily="34" charset="0"/>
              </a:rPr>
              <a:t>Key messages</a:t>
            </a:r>
          </a:p>
          <a:p>
            <a:pPr marL="0" indent="0" algn="just">
              <a:lnSpc>
                <a:spcPct val="120000"/>
              </a:lnSpc>
              <a:buFont typeface="Arial" panose="020B0604020202020204" pitchFamily="34" charset="0"/>
              <a:buNone/>
            </a:pPr>
            <a:endParaRPr lang="en-US" altLang="en-US" sz="2400" dirty="0">
              <a:solidFill>
                <a:srgbClr val="003399"/>
              </a:solidFill>
              <a:latin typeface="Calibri" pitchFamily="34" charset="0"/>
            </a:endParaRPr>
          </a:p>
        </p:txBody>
      </p:sp>
    </p:spTree>
    <p:extLst>
      <p:ext uri="{BB962C8B-B14F-4D97-AF65-F5344CB8AC3E}">
        <p14:creationId xmlns:p14="http://schemas.microsoft.com/office/powerpoint/2010/main" val="1700861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left)">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left)">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left)">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29E39-01A8-40C7-8CFD-05456119D099}"/>
              </a:ext>
            </a:extLst>
          </p:cNvPr>
          <p:cNvSpPr/>
          <p:nvPr/>
        </p:nvSpPr>
        <p:spPr>
          <a:xfrm>
            <a:off x="2" y="525184"/>
            <a:ext cx="2399250" cy="515051"/>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Key Messages</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3E6504B1-16BD-4A52-9025-5371C6987446}"/>
              </a:ext>
            </a:extLst>
          </p:cNvPr>
          <p:cNvSpPr txBox="1">
            <a:spLocks noChangeArrowheads="1"/>
          </p:cNvSpPr>
          <p:nvPr/>
        </p:nvSpPr>
        <p:spPr>
          <a:xfrm>
            <a:off x="211152" y="1537982"/>
            <a:ext cx="8604250" cy="4721225"/>
          </a:xfrm>
          <a:prstGeom prst="rect">
            <a:avLst/>
          </a:prstGeom>
        </p:spPr>
        <p:txBody>
          <a:bodyPr/>
          <a:lstStyle/>
          <a:p>
            <a:pPr marL="342900" indent="-342900" algn="just">
              <a:spcBef>
                <a:spcPct val="20000"/>
              </a:spcBef>
              <a:buSzPct val="110000"/>
              <a:buFontTx/>
              <a:buChar char="•"/>
              <a:defRPr/>
            </a:pPr>
            <a:r>
              <a:rPr lang="en-US" sz="2600" kern="0" dirty="0">
                <a:solidFill>
                  <a:schemeClr val="accent6">
                    <a:lumMod val="10000"/>
                  </a:schemeClr>
                </a:solidFill>
                <a:latin typeface="Calibri" pitchFamily="34" charset="0"/>
              </a:rPr>
              <a:t>Monitoring is required throughout the life of the facility.</a:t>
            </a:r>
          </a:p>
          <a:p>
            <a:pPr marL="342900" indent="-342900" algn="just">
              <a:spcBef>
                <a:spcPct val="20000"/>
              </a:spcBef>
              <a:buSzPct val="110000"/>
              <a:defRPr/>
            </a:pPr>
            <a:endParaRPr lang="en-US" sz="2600" kern="0" dirty="0">
              <a:solidFill>
                <a:schemeClr val="accent6">
                  <a:lumMod val="10000"/>
                </a:schemeClr>
              </a:solidFill>
              <a:latin typeface="Calibri" pitchFamily="34" charset="0"/>
            </a:endParaRPr>
          </a:p>
          <a:p>
            <a:pPr marL="342900" indent="-342900" algn="just">
              <a:spcBef>
                <a:spcPct val="20000"/>
              </a:spcBef>
              <a:buSzPct val="110000"/>
              <a:buFontTx/>
              <a:buChar char="•"/>
              <a:defRPr/>
            </a:pPr>
            <a:r>
              <a:rPr lang="en-US" sz="2600" kern="0" dirty="0">
                <a:solidFill>
                  <a:schemeClr val="accent6">
                    <a:lumMod val="10000"/>
                  </a:schemeClr>
                </a:solidFill>
                <a:latin typeface="Calibri" pitchFamily="34" charset="0"/>
              </a:rPr>
              <a:t>The monitoring of NORM facilities is complicated by the presence of natural background radiation.</a:t>
            </a:r>
          </a:p>
          <a:p>
            <a:pPr marL="342900" indent="-342900" algn="just">
              <a:spcBef>
                <a:spcPct val="20000"/>
              </a:spcBef>
              <a:buSzPct val="110000"/>
              <a:defRPr/>
            </a:pPr>
            <a:endParaRPr lang="en-US" sz="2600" kern="0" dirty="0">
              <a:solidFill>
                <a:schemeClr val="accent6">
                  <a:lumMod val="10000"/>
                </a:schemeClr>
              </a:solidFill>
              <a:latin typeface="Calibri" pitchFamily="34" charset="0"/>
            </a:endParaRPr>
          </a:p>
          <a:p>
            <a:pPr marL="342900" indent="-342900" algn="just">
              <a:spcBef>
                <a:spcPct val="20000"/>
              </a:spcBef>
              <a:buSzPct val="110000"/>
              <a:buFontTx/>
              <a:buChar char="•"/>
              <a:defRPr/>
            </a:pPr>
            <a:r>
              <a:rPr lang="en-US" sz="2600" kern="0" dirty="0">
                <a:solidFill>
                  <a:schemeClr val="accent6">
                    <a:lumMod val="10000"/>
                  </a:schemeClr>
                </a:solidFill>
                <a:latin typeface="Calibri" pitchFamily="34" charset="0"/>
              </a:rPr>
              <a:t>Monitoring is essential to provide assurance that the NORM facility is operating in a safe manner in accordance with the regulatory requirements.</a:t>
            </a:r>
          </a:p>
          <a:p>
            <a:pPr marL="342900" indent="-342900" algn="just">
              <a:spcBef>
                <a:spcPct val="20000"/>
              </a:spcBef>
              <a:buSzPct val="110000"/>
              <a:defRPr/>
            </a:pPr>
            <a:endParaRPr lang="en-US" sz="2600" kern="0" dirty="0">
              <a:solidFill>
                <a:schemeClr val="accent6">
                  <a:lumMod val="10000"/>
                </a:schemeClr>
              </a:solidFill>
              <a:latin typeface="Calibri" pitchFamily="34" charset="0"/>
            </a:endParaRPr>
          </a:p>
          <a:p>
            <a:pPr marL="342900" indent="-342900" algn="just">
              <a:spcBef>
                <a:spcPct val="20000"/>
              </a:spcBef>
              <a:buSzPct val="110000"/>
              <a:buFontTx/>
              <a:buChar char="•"/>
              <a:defRPr/>
            </a:pPr>
            <a:r>
              <a:rPr lang="en-US" sz="2600" kern="0" dirty="0">
                <a:solidFill>
                  <a:schemeClr val="accent6">
                    <a:lumMod val="10000"/>
                  </a:schemeClr>
                </a:solidFill>
                <a:latin typeface="Calibri" pitchFamily="34" charset="0"/>
              </a:rPr>
              <a:t>Obtaining the right compromise between monitoring and resource requirements is crucial.</a:t>
            </a:r>
          </a:p>
        </p:txBody>
      </p:sp>
    </p:spTree>
    <p:extLst>
      <p:ext uri="{BB962C8B-B14F-4D97-AF65-F5344CB8AC3E}">
        <p14:creationId xmlns:p14="http://schemas.microsoft.com/office/powerpoint/2010/main" val="1668934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left)">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left)">
                                      <p:cBhvr>
                                        <p:cTn id="17" dur="1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wipe(left)">
                                      <p:cBhvr>
                                        <p:cTn id="22"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A10D4A4-44DF-4218-859E-247D4EA344C9}"/>
              </a:ext>
            </a:extLst>
          </p:cNvPr>
          <p:cNvSpPr/>
          <p:nvPr/>
        </p:nvSpPr>
        <p:spPr>
          <a:xfrm>
            <a:off x="0" y="558739"/>
            <a:ext cx="5810669" cy="598941"/>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Objectives of the Monitoring </a:t>
            </a:r>
            <a:r>
              <a:rPr lang="en-US" sz="2600" dirty="0" err="1">
                <a:latin typeface="Calibri" panose="020F0502020204030204" pitchFamily="34" charset="0"/>
                <a:cs typeface="Calibri" panose="020F0502020204030204" pitchFamily="34" charset="0"/>
              </a:rPr>
              <a:t>Programme</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CAEDCAED-0110-42E0-BA57-510CAFA6E358}"/>
              </a:ext>
            </a:extLst>
          </p:cNvPr>
          <p:cNvSpPr txBox="1">
            <a:spLocks noChangeArrowheads="1"/>
          </p:cNvSpPr>
          <p:nvPr/>
        </p:nvSpPr>
        <p:spPr bwMode="auto">
          <a:xfrm>
            <a:off x="269806" y="1800392"/>
            <a:ext cx="5350818" cy="469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eaLnBrk="0" hangingPunct="0">
              <a:spcBef>
                <a:spcPct val="20000"/>
              </a:spcBef>
              <a:buClr>
                <a:schemeClr val="folHlink"/>
              </a:buClr>
              <a:buSzPct val="110000"/>
              <a:buChar char="•"/>
              <a:defRPr sz="3200">
                <a:solidFill>
                  <a:schemeClr val="tx2"/>
                </a:solidFill>
                <a:latin typeface="Calibri" pitchFamily="34" charset="0"/>
                <a:ea typeface="MS PGothic" pitchFamily="34" charset="-128"/>
              </a:defRPr>
            </a:lvl1pPr>
            <a:lvl2pPr marL="742950" indent="-285750" eaLnBrk="0" hangingPunct="0">
              <a:spcBef>
                <a:spcPct val="20000"/>
              </a:spcBef>
              <a:buClr>
                <a:schemeClr val="folHlink"/>
              </a:buClr>
              <a:buSzPct val="110000"/>
              <a:buChar char="•"/>
              <a:defRPr sz="2800">
                <a:solidFill>
                  <a:schemeClr val="tx2"/>
                </a:solidFill>
                <a:latin typeface="Calibri" pitchFamily="34" charset="0"/>
                <a:ea typeface="MS PGothic" pitchFamily="34" charset="-128"/>
              </a:defRPr>
            </a:lvl2pPr>
            <a:lvl3pPr marL="1143000" indent="-228600" eaLnBrk="0" hangingPunct="0">
              <a:spcBef>
                <a:spcPct val="20000"/>
              </a:spcBef>
              <a:buClr>
                <a:schemeClr val="folHlink"/>
              </a:buClr>
              <a:buSzPct val="110000"/>
              <a:buChar char="•"/>
              <a:defRPr sz="2400">
                <a:solidFill>
                  <a:schemeClr val="tx2"/>
                </a:solidFill>
                <a:latin typeface="Calibri" pitchFamily="34" charset="0"/>
                <a:ea typeface="MS PGothic" pitchFamily="34" charset="-128"/>
              </a:defRPr>
            </a:lvl3pPr>
            <a:lvl4pPr marL="1600200" indent="-228600" eaLnBrk="0" hangingPunct="0">
              <a:spcBef>
                <a:spcPct val="20000"/>
              </a:spcBef>
              <a:buClr>
                <a:schemeClr val="folHlink"/>
              </a:buClr>
              <a:buSzPct val="110000"/>
              <a:buChar char="•"/>
              <a:defRPr sz="2400">
                <a:solidFill>
                  <a:schemeClr val="tx2"/>
                </a:solidFill>
                <a:latin typeface="Calibri" pitchFamily="34" charset="0"/>
                <a:ea typeface="MS PGothic" pitchFamily="34" charset="-128"/>
              </a:defRPr>
            </a:lvl4pPr>
            <a:lvl5pPr marL="2057400" indent="-228600" eaLnBrk="0" hangingPunct="0">
              <a:spcBef>
                <a:spcPct val="20000"/>
              </a:spcBef>
              <a:buClr>
                <a:schemeClr val="folHlink"/>
              </a:buClr>
              <a:buSzPct val="110000"/>
              <a:buChar char="•"/>
              <a:defRPr sz="2400">
                <a:solidFill>
                  <a:schemeClr val="tx2"/>
                </a:solidFill>
                <a:latin typeface="Calibri" pitchFamily="34" charset="0"/>
                <a:ea typeface="MS PGothic" pitchFamily="34" charset="-128"/>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9pPr>
          </a:lstStyle>
          <a:p>
            <a:pPr marL="342900" indent="-342900" algn="just" eaLnBrk="1" hangingPunct="1">
              <a:lnSpc>
                <a:spcPct val="120000"/>
              </a:lnSpc>
              <a:buClr>
                <a:srgbClr val="000000"/>
              </a:buClr>
              <a:buFont typeface="Arial" panose="020B0604020202020204" pitchFamily="34" charset="0"/>
              <a:buChar char="•"/>
            </a:pPr>
            <a:r>
              <a:rPr lang="en-GB" altLang="en-US" sz="2400" dirty="0">
                <a:solidFill>
                  <a:srgbClr val="000000"/>
                </a:solidFill>
                <a:ea typeface="+mn-ea"/>
              </a:rPr>
              <a:t>Quantifies radionuclides and radiation levels in emissions and effluents.</a:t>
            </a:r>
          </a:p>
          <a:p>
            <a:pPr marL="342900" indent="-342900" algn="just" eaLnBrk="1" hangingPunct="1">
              <a:lnSpc>
                <a:spcPct val="120000"/>
              </a:lnSpc>
              <a:buClr>
                <a:srgbClr val="000000"/>
              </a:buClr>
              <a:buFont typeface="Arial" panose="020B0604020202020204" pitchFamily="34" charset="0"/>
              <a:buChar char="•"/>
            </a:pPr>
            <a:r>
              <a:rPr lang="en-GB" altLang="en-US" sz="2400" dirty="0">
                <a:solidFill>
                  <a:srgbClr val="000000"/>
                </a:solidFill>
                <a:ea typeface="+mn-ea"/>
              </a:rPr>
              <a:t>Quantifies radionuclides and radiation levels in the environment.</a:t>
            </a:r>
          </a:p>
          <a:p>
            <a:pPr marL="342900" indent="-342900" algn="just" eaLnBrk="1" hangingPunct="1">
              <a:lnSpc>
                <a:spcPct val="120000"/>
              </a:lnSpc>
              <a:buClr>
                <a:srgbClr val="000000"/>
              </a:buClr>
              <a:buFont typeface="Arial" panose="020B0604020202020204" pitchFamily="34" charset="0"/>
              <a:buChar char="•"/>
            </a:pPr>
            <a:r>
              <a:rPr lang="en-GB" altLang="en-US" sz="2400" dirty="0">
                <a:solidFill>
                  <a:srgbClr val="000000"/>
                </a:solidFill>
                <a:ea typeface="+mn-ea"/>
              </a:rPr>
              <a:t>Confirms  the safety assessments. </a:t>
            </a:r>
          </a:p>
          <a:p>
            <a:pPr marL="342900" indent="-342900" algn="just" eaLnBrk="1" hangingPunct="1">
              <a:lnSpc>
                <a:spcPct val="120000"/>
              </a:lnSpc>
              <a:buClr>
                <a:srgbClr val="000000"/>
              </a:buClr>
              <a:buFont typeface="Arial" panose="020B0604020202020204" pitchFamily="34" charset="0"/>
              <a:buChar char="•"/>
            </a:pPr>
            <a:r>
              <a:rPr lang="en-GB" altLang="en-US" sz="2400" dirty="0">
                <a:solidFill>
                  <a:srgbClr val="000000"/>
                </a:solidFill>
                <a:ea typeface="+mn-ea"/>
              </a:rPr>
              <a:t>Demonstrates compliance with regulatory requirements.</a:t>
            </a:r>
          </a:p>
          <a:p>
            <a:pPr marL="342900" indent="-342900" algn="just" eaLnBrk="1" hangingPunct="1">
              <a:lnSpc>
                <a:spcPct val="120000"/>
              </a:lnSpc>
              <a:buClr>
                <a:srgbClr val="000000"/>
              </a:buClr>
              <a:buFont typeface="Arial" panose="020B0604020202020204" pitchFamily="34" charset="0"/>
              <a:buChar char="•"/>
            </a:pPr>
            <a:r>
              <a:rPr lang="en-GB" altLang="en-US" sz="2400" dirty="0">
                <a:solidFill>
                  <a:srgbClr val="000000"/>
                </a:solidFill>
                <a:ea typeface="+mn-ea"/>
              </a:rPr>
              <a:t>Demonstrates protection of the public and environment.</a:t>
            </a:r>
          </a:p>
          <a:p>
            <a:pPr algn="just" eaLnBrk="1" hangingPunct="1">
              <a:lnSpc>
                <a:spcPct val="90000"/>
              </a:lnSpc>
              <a:buClr>
                <a:srgbClr val="99CCFF"/>
              </a:buClr>
              <a:buFontTx/>
              <a:buNone/>
            </a:pPr>
            <a:endParaRPr lang="en-GB" altLang="en-US" sz="2000" dirty="0">
              <a:solidFill>
                <a:srgbClr val="003399"/>
              </a:solidFill>
            </a:endParaRPr>
          </a:p>
        </p:txBody>
      </p:sp>
      <p:pic>
        <p:nvPicPr>
          <p:cNvPr id="4" name="Picture 2">
            <a:extLst>
              <a:ext uri="{FF2B5EF4-FFF2-40B4-BE49-F238E27FC236}">
                <a16:creationId xmlns:a16="http://schemas.microsoft.com/office/drawing/2014/main" id="{E75464B1-B7EA-4A9A-9AFB-30E6B8B83F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0669" y="2368435"/>
            <a:ext cx="3240091" cy="24300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6117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1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ox(out)">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29A8225-EA87-4A7B-92F6-F713436B6934}"/>
              </a:ext>
            </a:extLst>
          </p:cNvPr>
          <p:cNvSpPr/>
          <p:nvPr/>
        </p:nvSpPr>
        <p:spPr>
          <a:xfrm>
            <a:off x="0" y="659408"/>
            <a:ext cx="5821961" cy="561190"/>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Stops in the development of the program</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8C8339FD-A5F8-4697-AC7E-1ABCF5E4CE8E}"/>
              </a:ext>
            </a:extLst>
          </p:cNvPr>
          <p:cNvSpPr txBox="1">
            <a:spLocks noChangeArrowheads="1"/>
          </p:cNvSpPr>
          <p:nvPr/>
        </p:nvSpPr>
        <p:spPr bwMode="auto">
          <a:xfrm>
            <a:off x="900674" y="1878262"/>
            <a:ext cx="7543992" cy="396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eaLnBrk="0" hangingPunct="0">
              <a:spcBef>
                <a:spcPct val="20000"/>
              </a:spcBef>
              <a:buClr>
                <a:schemeClr val="folHlink"/>
              </a:buClr>
              <a:buSzPct val="110000"/>
              <a:buChar char="•"/>
              <a:defRPr sz="3200">
                <a:solidFill>
                  <a:schemeClr val="tx2"/>
                </a:solidFill>
                <a:latin typeface="Calibri" pitchFamily="34" charset="0"/>
                <a:ea typeface="MS PGothic" pitchFamily="34" charset="-128"/>
              </a:defRPr>
            </a:lvl1pPr>
            <a:lvl2pPr marL="742950" indent="-285750" eaLnBrk="0" hangingPunct="0">
              <a:spcBef>
                <a:spcPct val="20000"/>
              </a:spcBef>
              <a:buClr>
                <a:schemeClr val="folHlink"/>
              </a:buClr>
              <a:buSzPct val="110000"/>
              <a:buChar char="•"/>
              <a:defRPr sz="2800">
                <a:solidFill>
                  <a:schemeClr val="tx2"/>
                </a:solidFill>
                <a:latin typeface="Calibri" pitchFamily="34" charset="0"/>
                <a:ea typeface="MS PGothic" pitchFamily="34" charset="-128"/>
              </a:defRPr>
            </a:lvl2pPr>
            <a:lvl3pPr marL="1143000" indent="-228600" eaLnBrk="0" hangingPunct="0">
              <a:spcBef>
                <a:spcPct val="20000"/>
              </a:spcBef>
              <a:buClr>
                <a:schemeClr val="folHlink"/>
              </a:buClr>
              <a:buSzPct val="110000"/>
              <a:buChar char="•"/>
              <a:defRPr sz="2400">
                <a:solidFill>
                  <a:schemeClr val="tx2"/>
                </a:solidFill>
                <a:latin typeface="Calibri" pitchFamily="34" charset="0"/>
                <a:ea typeface="MS PGothic" pitchFamily="34" charset="-128"/>
              </a:defRPr>
            </a:lvl3pPr>
            <a:lvl4pPr marL="1600200" indent="-228600" eaLnBrk="0" hangingPunct="0">
              <a:spcBef>
                <a:spcPct val="20000"/>
              </a:spcBef>
              <a:buClr>
                <a:schemeClr val="folHlink"/>
              </a:buClr>
              <a:buSzPct val="110000"/>
              <a:buChar char="•"/>
              <a:defRPr sz="2400">
                <a:solidFill>
                  <a:schemeClr val="tx2"/>
                </a:solidFill>
                <a:latin typeface="Calibri" pitchFamily="34" charset="0"/>
                <a:ea typeface="MS PGothic" pitchFamily="34" charset="-128"/>
              </a:defRPr>
            </a:lvl4pPr>
            <a:lvl5pPr marL="2057400" indent="-228600" eaLnBrk="0" hangingPunct="0">
              <a:spcBef>
                <a:spcPct val="20000"/>
              </a:spcBef>
              <a:buClr>
                <a:schemeClr val="folHlink"/>
              </a:buClr>
              <a:buSzPct val="110000"/>
              <a:buChar char="•"/>
              <a:defRPr sz="2400">
                <a:solidFill>
                  <a:schemeClr val="tx2"/>
                </a:solidFill>
                <a:latin typeface="Calibri" pitchFamily="34" charset="0"/>
                <a:ea typeface="MS PGothic" pitchFamily="34" charset="-128"/>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9pPr>
          </a:lstStyle>
          <a:p>
            <a:pPr eaLnBrk="1" hangingPunct="1">
              <a:lnSpc>
                <a:spcPct val="90000"/>
              </a:lnSpc>
              <a:buClr>
                <a:srgbClr val="99CCFF"/>
              </a:buClr>
              <a:buFontTx/>
              <a:buNone/>
            </a:pPr>
            <a:endParaRPr lang="en-US" altLang="en-US" sz="2400" b="1" dirty="0">
              <a:solidFill>
                <a:srgbClr val="000000"/>
              </a:solidFill>
              <a:cs typeface="Calibri" panose="020F0502020204030204" pitchFamily="34" charset="0"/>
            </a:endParaRPr>
          </a:p>
          <a:p>
            <a:pPr eaLnBrk="1" hangingPunct="1">
              <a:lnSpc>
                <a:spcPct val="90000"/>
              </a:lnSpc>
              <a:buClrTx/>
              <a:buFontTx/>
              <a:buAutoNum type="arabicPeriod"/>
            </a:pPr>
            <a:r>
              <a:rPr lang="en-US" altLang="en-US" sz="2400" dirty="0">
                <a:solidFill>
                  <a:srgbClr val="000000"/>
                </a:solidFill>
                <a:cs typeface="Calibri" panose="020F0502020204030204" pitchFamily="34" charset="0"/>
              </a:rPr>
              <a:t>The identification of </a:t>
            </a:r>
            <a:r>
              <a:rPr lang="ja-JP" altLang="en-US" sz="2400" dirty="0">
                <a:solidFill>
                  <a:srgbClr val="000000"/>
                </a:solidFill>
                <a:cs typeface="Calibri" panose="020F0502020204030204" pitchFamily="34" charset="0"/>
              </a:rPr>
              <a:t>“</a:t>
            </a:r>
            <a:r>
              <a:rPr lang="en-US" altLang="ja-JP" sz="2400" dirty="0">
                <a:solidFill>
                  <a:srgbClr val="000000"/>
                </a:solidFill>
                <a:cs typeface="Calibri" panose="020F0502020204030204" pitchFamily="34" charset="0"/>
              </a:rPr>
              <a:t>radionuclides of interest</a:t>
            </a:r>
            <a:r>
              <a:rPr lang="ja-JP" altLang="en-US" sz="2400" dirty="0">
                <a:solidFill>
                  <a:srgbClr val="000000"/>
                </a:solidFill>
                <a:cs typeface="Calibri" panose="020F0502020204030204" pitchFamily="34" charset="0"/>
              </a:rPr>
              <a:t>”</a:t>
            </a:r>
            <a:endParaRPr lang="en-US" altLang="ja-JP" sz="2400" dirty="0">
              <a:solidFill>
                <a:srgbClr val="000000"/>
              </a:solidFill>
              <a:cs typeface="Calibri" panose="020F0502020204030204" pitchFamily="34" charset="0"/>
            </a:endParaRPr>
          </a:p>
          <a:p>
            <a:pPr eaLnBrk="1" hangingPunct="1">
              <a:lnSpc>
                <a:spcPct val="90000"/>
              </a:lnSpc>
              <a:buClrTx/>
              <a:buFontTx/>
              <a:buAutoNum type="arabicPeriod"/>
            </a:pPr>
            <a:r>
              <a:rPr lang="en-US" altLang="en-US" sz="2400" dirty="0">
                <a:solidFill>
                  <a:srgbClr val="000000"/>
                </a:solidFill>
                <a:cs typeface="Calibri" panose="020F0502020204030204" pitchFamily="34" charset="0"/>
              </a:rPr>
              <a:t>Identification of releases</a:t>
            </a:r>
          </a:p>
          <a:p>
            <a:pPr eaLnBrk="1" hangingPunct="1">
              <a:lnSpc>
                <a:spcPct val="90000"/>
              </a:lnSpc>
              <a:buClrTx/>
              <a:buFontTx/>
              <a:buAutoNum type="arabicPeriod"/>
            </a:pPr>
            <a:r>
              <a:rPr lang="en-US" altLang="en-US" sz="2400" dirty="0">
                <a:solidFill>
                  <a:srgbClr val="000000"/>
                </a:solidFill>
                <a:cs typeface="Calibri" panose="020F0502020204030204" pitchFamily="34" charset="0"/>
              </a:rPr>
              <a:t>The identification of potential pathways of public exposure</a:t>
            </a:r>
          </a:p>
          <a:p>
            <a:pPr eaLnBrk="1" hangingPunct="1">
              <a:lnSpc>
                <a:spcPct val="90000"/>
              </a:lnSpc>
              <a:buClrTx/>
              <a:buFontTx/>
              <a:buAutoNum type="arabicPeriod"/>
            </a:pPr>
            <a:r>
              <a:rPr lang="en-US" altLang="en-US" sz="2400" dirty="0">
                <a:solidFill>
                  <a:srgbClr val="000000"/>
                </a:solidFill>
                <a:cs typeface="Calibri" panose="020F0502020204030204" pitchFamily="34" charset="0"/>
              </a:rPr>
              <a:t>Identify representative person and where applicable –reference plant/animal</a:t>
            </a:r>
          </a:p>
          <a:p>
            <a:pPr eaLnBrk="1" hangingPunct="1">
              <a:lnSpc>
                <a:spcPct val="90000"/>
              </a:lnSpc>
              <a:buClrTx/>
              <a:buFontTx/>
              <a:buAutoNum type="arabicPeriod"/>
            </a:pPr>
            <a:r>
              <a:rPr lang="en-US" altLang="en-US" sz="2400" dirty="0">
                <a:solidFill>
                  <a:srgbClr val="000000"/>
                </a:solidFill>
                <a:cs typeface="Calibri" panose="020F0502020204030204" pitchFamily="34" charset="0"/>
              </a:rPr>
              <a:t>Monitoring methods</a:t>
            </a:r>
          </a:p>
          <a:p>
            <a:pPr eaLnBrk="1" hangingPunct="1">
              <a:lnSpc>
                <a:spcPct val="90000"/>
              </a:lnSpc>
              <a:buClrTx/>
              <a:buFontTx/>
              <a:buAutoNum type="arabicPeriod"/>
            </a:pPr>
            <a:r>
              <a:rPr lang="en-US" altLang="en-US" sz="2400" dirty="0">
                <a:solidFill>
                  <a:srgbClr val="000000"/>
                </a:solidFill>
                <a:cs typeface="Calibri" panose="020F0502020204030204" pitchFamily="34" charset="0"/>
              </a:rPr>
              <a:t>Monitor and periodic review</a:t>
            </a:r>
          </a:p>
        </p:txBody>
      </p:sp>
    </p:spTree>
    <p:extLst>
      <p:ext uri="{BB962C8B-B14F-4D97-AF65-F5344CB8AC3E}">
        <p14:creationId xmlns:p14="http://schemas.microsoft.com/office/powerpoint/2010/main" val="3828389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left)">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left)">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left)">
                                      <p:cBhvr>
                                        <p:cTn id="17" dur="1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10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ipe(left)">
                                      <p:cBhvr>
                                        <p:cTn id="27" dur="10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left)">
                                      <p:cBhvr>
                                        <p:cTn id="32"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40C65E-D7A7-4343-91C6-EC862B9AACB1}"/>
              </a:ext>
            </a:extLst>
          </p:cNvPr>
          <p:cNvSpPr/>
          <p:nvPr/>
        </p:nvSpPr>
        <p:spPr>
          <a:xfrm>
            <a:off x="1" y="600685"/>
            <a:ext cx="4236440" cy="69960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1. The identification of “radionuclides of interest”</a:t>
            </a:r>
            <a:endParaRPr lang="en-GB" sz="2600" dirty="0">
              <a:latin typeface="Calibri" panose="020F0502020204030204" pitchFamily="34" charset="0"/>
              <a:cs typeface="Calibri" panose="020F0502020204030204" pitchFamily="34" charset="0"/>
            </a:endParaRPr>
          </a:p>
        </p:txBody>
      </p:sp>
      <p:sp>
        <p:nvSpPr>
          <p:cNvPr id="3" name="Content Placeholder 3">
            <a:extLst>
              <a:ext uri="{FF2B5EF4-FFF2-40B4-BE49-F238E27FC236}">
                <a16:creationId xmlns:a16="http://schemas.microsoft.com/office/drawing/2014/main" id="{2DB4C42A-7209-44BC-8F8D-BD24B201A0DB}"/>
              </a:ext>
            </a:extLst>
          </p:cNvPr>
          <p:cNvSpPr txBox="1">
            <a:spLocks/>
          </p:cNvSpPr>
          <p:nvPr/>
        </p:nvSpPr>
        <p:spPr>
          <a:xfrm>
            <a:off x="436027" y="2174771"/>
            <a:ext cx="6786893" cy="2632121"/>
          </a:xfrm>
          <a:prstGeom prst="rect">
            <a:avLst/>
          </a:prstGeom>
        </p:spPr>
        <p:txBody>
          <a:bodyPr>
            <a:normAutofit fontScale="9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anose="05000000000000000000" pitchFamily="2" charset="2"/>
              <a:buChar char="§"/>
            </a:pPr>
            <a:r>
              <a:rPr lang="en-GB" sz="2600" dirty="0">
                <a:latin typeface="Calibri" panose="020F0502020204030204" pitchFamily="34" charset="0"/>
                <a:cs typeface="Calibri" panose="020F0502020204030204" pitchFamily="34" charset="0"/>
              </a:rPr>
              <a:t>Know your process</a:t>
            </a:r>
          </a:p>
          <a:p>
            <a:pPr marL="0" indent="0">
              <a:buNone/>
            </a:pPr>
            <a:endParaRPr lang="en-GB" sz="2600" dirty="0">
              <a:latin typeface="Calibri" panose="020F0502020204030204" pitchFamily="34" charset="0"/>
              <a:cs typeface="Calibri" panose="020F0502020204030204" pitchFamily="34" charset="0"/>
            </a:endParaRPr>
          </a:p>
          <a:p>
            <a:pPr>
              <a:buFont typeface="Wingdings" panose="05000000000000000000" pitchFamily="2" charset="2"/>
              <a:buChar char="§"/>
            </a:pPr>
            <a:r>
              <a:rPr lang="en-GB" sz="2600" dirty="0">
                <a:latin typeface="Calibri" panose="020F0502020204030204" pitchFamily="34" charset="0"/>
                <a:cs typeface="Calibri" panose="020F0502020204030204" pitchFamily="34" charset="0"/>
              </a:rPr>
              <a:t>Know your materials</a:t>
            </a:r>
          </a:p>
          <a:p>
            <a:pPr marL="0" indent="0">
              <a:buNone/>
            </a:pPr>
            <a:endParaRPr lang="en-GB" sz="2600" dirty="0">
              <a:latin typeface="Calibri" panose="020F0502020204030204" pitchFamily="34" charset="0"/>
              <a:cs typeface="Calibri" panose="020F0502020204030204" pitchFamily="34" charset="0"/>
            </a:endParaRPr>
          </a:p>
          <a:p>
            <a:pPr>
              <a:buFont typeface="Wingdings" panose="05000000000000000000" pitchFamily="2" charset="2"/>
              <a:buChar char="§"/>
            </a:pPr>
            <a:r>
              <a:rPr lang="en-GB" sz="2600" dirty="0">
                <a:latin typeface="Calibri" panose="020F0502020204030204" pitchFamily="34" charset="0"/>
                <a:cs typeface="Calibri" panose="020F0502020204030204" pitchFamily="34" charset="0"/>
              </a:rPr>
              <a:t>Refers to earlier lecture on characterisation</a:t>
            </a:r>
          </a:p>
          <a:p>
            <a:pPr marL="0" indent="0">
              <a:buNone/>
            </a:pPr>
            <a:endParaRPr lang="en-GB" sz="2600" dirty="0">
              <a:latin typeface="Calibri" panose="020F0502020204030204" pitchFamily="34" charset="0"/>
              <a:cs typeface="Calibri" panose="020F0502020204030204" pitchFamily="34" charset="0"/>
            </a:endParaRPr>
          </a:p>
          <a:p>
            <a:pPr>
              <a:buFont typeface="Wingdings" panose="05000000000000000000" pitchFamily="2" charset="2"/>
              <a:buChar char="§"/>
            </a:pPr>
            <a:r>
              <a:rPr lang="en-GB" sz="2600" dirty="0">
                <a:latin typeface="Calibri" panose="020F0502020204030204" pitchFamily="34" charset="0"/>
                <a:cs typeface="Calibri" panose="020F0502020204030204" pitchFamily="34" charset="0"/>
              </a:rPr>
              <a:t>For NORM – natural radionuclides</a:t>
            </a:r>
          </a:p>
        </p:txBody>
      </p:sp>
    </p:spTree>
    <p:extLst>
      <p:ext uri="{BB962C8B-B14F-4D97-AF65-F5344CB8AC3E}">
        <p14:creationId xmlns:p14="http://schemas.microsoft.com/office/powerpoint/2010/main" val="2175285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1BB71D-E5F8-4C17-A59F-2428DBEB23ED}"/>
              </a:ext>
            </a:extLst>
          </p:cNvPr>
          <p:cNvSpPr/>
          <p:nvPr/>
        </p:nvSpPr>
        <p:spPr>
          <a:xfrm>
            <a:off x="0" y="575518"/>
            <a:ext cx="2768367" cy="632497"/>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2. Identify releases</a:t>
            </a:r>
            <a:endParaRPr lang="en-GB" sz="26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209217D9-F635-4229-99EC-130A15D1E31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9290" y="1595475"/>
            <a:ext cx="3129980" cy="20807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a:extLst>
              <a:ext uri="{FF2B5EF4-FFF2-40B4-BE49-F238E27FC236}">
                <a16:creationId xmlns:a16="http://schemas.microsoft.com/office/drawing/2014/main" id="{90EEEFDA-C900-44F8-80F9-AB6A0DA87B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6339" y="1594459"/>
            <a:ext cx="3347207" cy="20818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a:extLst>
              <a:ext uri="{FF2B5EF4-FFF2-40B4-BE49-F238E27FC236}">
                <a16:creationId xmlns:a16="http://schemas.microsoft.com/office/drawing/2014/main" id="{2901D093-EDE9-4D1A-B815-B486CF20BB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9290" y="4126846"/>
            <a:ext cx="3129980" cy="227135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a:extLst>
              <a:ext uri="{FF2B5EF4-FFF2-40B4-BE49-F238E27FC236}">
                <a16:creationId xmlns:a16="http://schemas.microsoft.com/office/drawing/2014/main" id="{7635C400-7ABB-4CF8-BB9D-A0522113952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6339" y="4126846"/>
            <a:ext cx="3285451" cy="227135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9914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FB778F-11D8-4317-B034-18C519511236}"/>
              </a:ext>
            </a:extLst>
          </p:cNvPr>
          <p:cNvSpPr/>
          <p:nvPr/>
        </p:nvSpPr>
        <p:spPr>
          <a:xfrm>
            <a:off x="0" y="525183"/>
            <a:ext cx="5368954" cy="598941"/>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3. Identification of exposure pathways</a:t>
            </a:r>
            <a:endParaRPr lang="en-GB" sz="26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5FE72A5F-326D-4945-87F8-7AD2832853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635786"/>
            <a:ext cx="8208912" cy="482160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573056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D4C484E-2157-437B-8967-600E4D076C73}"/>
              </a:ext>
            </a:extLst>
          </p:cNvPr>
          <p:cNvSpPr/>
          <p:nvPr/>
        </p:nvSpPr>
        <p:spPr>
          <a:xfrm>
            <a:off x="0" y="525184"/>
            <a:ext cx="4983061" cy="515051"/>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3. The potential exposure pathways</a:t>
            </a:r>
            <a:endParaRPr lang="en-GB" sz="26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E29918E9-0795-4F89-AF63-7247DF07D4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588" y="1441259"/>
            <a:ext cx="7416824" cy="5158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55612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8DA3FB4-51A7-4092-A510-CD3C0F35A90E}"/>
              </a:ext>
            </a:extLst>
          </p:cNvPr>
          <p:cNvSpPr/>
          <p:nvPr/>
        </p:nvSpPr>
        <p:spPr>
          <a:xfrm>
            <a:off x="0" y="458071"/>
            <a:ext cx="5922628" cy="80027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4. Identify representative person and where applicable – reference plant/animal</a:t>
            </a:r>
            <a:endParaRPr lang="en-GB" sz="2600" dirty="0">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B36CA31A-09C4-4BEB-8E70-70E0600856C3}"/>
              </a:ext>
            </a:extLst>
          </p:cNvPr>
          <p:cNvSpPr>
            <a:spLocks noChangeArrowheads="1"/>
          </p:cNvSpPr>
          <p:nvPr/>
        </p:nvSpPr>
        <p:spPr bwMode="auto">
          <a:xfrm>
            <a:off x="373344" y="1948985"/>
            <a:ext cx="8397311" cy="3573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spcBef>
                <a:spcPct val="20000"/>
              </a:spcBef>
              <a:buClr>
                <a:schemeClr val="folHlink"/>
              </a:buClr>
              <a:buSzPct val="110000"/>
              <a:buChar char="•"/>
              <a:defRPr sz="3200">
                <a:solidFill>
                  <a:schemeClr val="tx2"/>
                </a:solidFill>
                <a:latin typeface="Calibri" pitchFamily="34" charset="0"/>
                <a:ea typeface="MS PGothic" pitchFamily="34" charset="-128"/>
              </a:defRPr>
            </a:lvl1pPr>
            <a:lvl2pPr marL="742950" indent="-285750" eaLnBrk="0" hangingPunct="0">
              <a:spcBef>
                <a:spcPct val="20000"/>
              </a:spcBef>
              <a:buClr>
                <a:schemeClr val="folHlink"/>
              </a:buClr>
              <a:buSzPct val="110000"/>
              <a:buChar char="•"/>
              <a:defRPr sz="2800">
                <a:solidFill>
                  <a:schemeClr val="tx2"/>
                </a:solidFill>
                <a:latin typeface="Calibri" pitchFamily="34" charset="0"/>
                <a:ea typeface="MS PGothic" pitchFamily="34" charset="-128"/>
              </a:defRPr>
            </a:lvl2pPr>
            <a:lvl3pPr marL="1143000" indent="-228600" eaLnBrk="0" hangingPunct="0">
              <a:spcBef>
                <a:spcPct val="20000"/>
              </a:spcBef>
              <a:buClr>
                <a:schemeClr val="folHlink"/>
              </a:buClr>
              <a:buSzPct val="110000"/>
              <a:buChar char="•"/>
              <a:defRPr sz="2400">
                <a:solidFill>
                  <a:schemeClr val="tx2"/>
                </a:solidFill>
                <a:latin typeface="Calibri" pitchFamily="34" charset="0"/>
                <a:ea typeface="MS PGothic" pitchFamily="34" charset="-128"/>
              </a:defRPr>
            </a:lvl3pPr>
            <a:lvl4pPr marL="1600200" indent="-228600" eaLnBrk="0" hangingPunct="0">
              <a:spcBef>
                <a:spcPct val="20000"/>
              </a:spcBef>
              <a:buClr>
                <a:schemeClr val="folHlink"/>
              </a:buClr>
              <a:buSzPct val="110000"/>
              <a:buChar char="•"/>
              <a:defRPr sz="2400">
                <a:solidFill>
                  <a:schemeClr val="tx2"/>
                </a:solidFill>
                <a:latin typeface="Calibri" pitchFamily="34" charset="0"/>
                <a:ea typeface="MS PGothic" pitchFamily="34" charset="-128"/>
              </a:defRPr>
            </a:lvl4pPr>
            <a:lvl5pPr marL="2057400" indent="-228600" eaLnBrk="0" hangingPunct="0">
              <a:spcBef>
                <a:spcPct val="20000"/>
              </a:spcBef>
              <a:buClr>
                <a:schemeClr val="folHlink"/>
              </a:buClr>
              <a:buSzPct val="110000"/>
              <a:buChar char="•"/>
              <a:defRPr sz="2400">
                <a:solidFill>
                  <a:schemeClr val="tx2"/>
                </a:solidFill>
                <a:latin typeface="Calibri" pitchFamily="34" charset="0"/>
                <a:ea typeface="MS PGothic" pitchFamily="34" charset="-128"/>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Calibri" pitchFamily="34" charset="0"/>
                <a:ea typeface="MS PGothic" pitchFamily="34" charset="-128"/>
              </a:defRPr>
            </a:lvl9pPr>
          </a:lstStyle>
          <a:p>
            <a:pPr eaLnBrk="1" hangingPunct="1">
              <a:lnSpc>
                <a:spcPct val="90000"/>
              </a:lnSpc>
              <a:buClr>
                <a:srgbClr val="000000"/>
              </a:buClr>
              <a:buFont typeface="Wingdings" panose="05000000000000000000" pitchFamily="2" charset="2"/>
              <a:buChar char="§"/>
            </a:pPr>
            <a:r>
              <a:rPr lang="en-AU" altLang="en-US" sz="2600" dirty="0">
                <a:solidFill>
                  <a:srgbClr val="000000"/>
                </a:solidFill>
                <a:ea typeface="+mn-ea"/>
                <a:cs typeface="Calibri" panose="020F0502020204030204" pitchFamily="34" charset="0"/>
              </a:rPr>
              <a:t>New definition (representative person – ICRP-103, 2007):</a:t>
            </a:r>
          </a:p>
          <a:p>
            <a:pPr marL="0" indent="0" algn="just" eaLnBrk="1" hangingPunct="1">
              <a:lnSpc>
                <a:spcPct val="90000"/>
              </a:lnSpc>
              <a:buClr>
                <a:srgbClr val="99CCFF"/>
              </a:buClr>
              <a:buNone/>
            </a:pPr>
            <a:r>
              <a:rPr lang="en-AU" altLang="en-US" sz="2600" dirty="0">
                <a:solidFill>
                  <a:srgbClr val="000000"/>
                </a:solidFill>
              </a:rPr>
              <a:t>Representative Person is an individual receiving a dose that is representative of the more highly exposed individuals in the population. This term is the equivalent of, and replaces, ‘average member of the critical group’ described in previous ICRP Recommendations.</a:t>
            </a:r>
          </a:p>
          <a:p>
            <a:pPr algn="just" eaLnBrk="1" hangingPunct="1">
              <a:lnSpc>
                <a:spcPct val="90000"/>
              </a:lnSpc>
              <a:buClr>
                <a:srgbClr val="99CCFF"/>
              </a:buClr>
              <a:buFont typeface="Wingdings" panose="05000000000000000000" pitchFamily="2" charset="2"/>
              <a:buChar char="§"/>
            </a:pPr>
            <a:endParaRPr lang="en-AU" altLang="en-US" sz="2600" dirty="0">
              <a:solidFill>
                <a:srgbClr val="000000"/>
              </a:solidFill>
            </a:endParaRPr>
          </a:p>
          <a:p>
            <a:pPr eaLnBrk="1" hangingPunct="1">
              <a:lnSpc>
                <a:spcPct val="90000"/>
              </a:lnSpc>
              <a:buClr>
                <a:srgbClr val="000000"/>
              </a:buClr>
              <a:buFont typeface="Wingdings" panose="05000000000000000000" pitchFamily="2" charset="2"/>
              <a:buChar char="§"/>
            </a:pPr>
            <a:r>
              <a:rPr lang="en-AU" altLang="en-US" sz="2600" dirty="0">
                <a:solidFill>
                  <a:srgbClr val="000000"/>
                </a:solidFill>
                <a:ea typeface="+mn-ea"/>
                <a:cs typeface="Calibri" panose="020F0502020204030204" pitchFamily="34" charset="0"/>
              </a:rPr>
              <a:t>Doses are typically trivial, so you sometimes have to model a hypothetical person</a:t>
            </a:r>
          </a:p>
        </p:txBody>
      </p:sp>
    </p:spTree>
    <p:extLst>
      <p:ext uri="{BB962C8B-B14F-4D97-AF65-F5344CB8AC3E}">
        <p14:creationId xmlns:p14="http://schemas.microsoft.com/office/powerpoint/2010/main" val="4133530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left)">
                                      <p:cBhvr>
                                        <p:cTn id="17"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IAEA_Presentation_templ_1[1]">
  <a:themeElements>
    <a:clrScheme name="Custom 2">
      <a:dk1>
        <a:srgbClr val="003399"/>
      </a:dk1>
      <a:lt1>
        <a:sysClr val="window" lastClr="FFFFFF"/>
      </a:lt1>
      <a:dk2>
        <a:srgbClr val="3366CC"/>
      </a:dk2>
      <a:lt2>
        <a:srgbClr val="DBDBDD"/>
      </a:lt2>
      <a:accent1>
        <a:srgbClr val="6699CC"/>
      </a:accent1>
      <a:accent2>
        <a:srgbClr val="FF9900"/>
      </a:accent2>
      <a:accent3>
        <a:srgbClr val="99CC00"/>
      </a:accent3>
      <a:accent4>
        <a:srgbClr val="8681B8"/>
      </a:accent4>
      <a:accent5>
        <a:srgbClr val="32A14C"/>
      </a:accent5>
      <a:accent6>
        <a:srgbClr val="99CCFF"/>
      </a:accent6>
      <a:hlink>
        <a:srgbClr val="6699CC"/>
      </a:hlink>
      <a:folHlink>
        <a:srgbClr val="8681B8"/>
      </a:folHlink>
    </a:clrScheme>
    <a:fontScheme name="procureme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IAEA_Presentation_templ_1[1]</Template>
  <TotalTime>38</TotalTime>
  <Words>2110</Words>
  <Application>Microsoft Office PowerPoint</Application>
  <PresentationFormat>On-screen Show (4:3)</PresentationFormat>
  <Paragraphs>168</Paragraphs>
  <Slides>20</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MS PGothic</vt:lpstr>
      <vt:lpstr>游ゴシック</vt:lpstr>
      <vt:lpstr>Arial</vt:lpstr>
      <vt:lpstr>Arial </vt:lpstr>
      <vt:lpstr>Calibri</vt:lpstr>
      <vt:lpstr>Courier New</vt:lpstr>
      <vt:lpstr>Wingdings</vt:lpstr>
      <vt:lpstr>IAEA_Presentation_templ_1[1]</vt:lpstr>
      <vt:lpstr>NORM –Environmental Monitoring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NORM –Environmental Monitoring</dc:title>
  <dc:creator>TADIC, Dejana</dc:creator>
  <cp:lastModifiedBy>TADIC, Dejana</cp:lastModifiedBy>
  <cp:revision>6</cp:revision>
  <dcterms:created xsi:type="dcterms:W3CDTF">2019-05-06T15:35:51Z</dcterms:created>
  <dcterms:modified xsi:type="dcterms:W3CDTF">2019-05-08T14:28:37Z</dcterms:modified>
</cp:coreProperties>
</file>