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4660"/>
  </p:normalViewPr>
  <p:slideViewPr>
    <p:cSldViewPr snapToGrid="0">
      <p:cViewPr varScale="1">
        <p:scale>
          <a:sx n="108" d="100"/>
          <a:sy n="108" d="100"/>
        </p:scale>
        <p:origin x="156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C796B3-1C99-4C7D-92DC-932FB2ADC84C}" type="datetimeFigureOut">
              <a:rPr lang="en-GB" smtClean="0"/>
              <a:t>2019-05-08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7C18DA-8DA4-4496-9E5D-0CC6D382BCD5}" type="slidenum">
              <a:rPr lang="en-GB" smtClean="0"/>
              <a:t>‹#›</a:t>
            </a:fld>
            <a:endParaRPr lang="en-GB"/>
          </a:p>
        </p:txBody>
      </p:sp>
    </p:spTree>
    <p:extLst>
      <p:ext uri="{BB962C8B-B14F-4D97-AF65-F5344CB8AC3E}">
        <p14:creationId xmlns:p14="http://schemas.microsoft.com/office/powerpoint/2010/main" val="280960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There</a:t>
            </a:r>
            <a:r>
              <a:rPr lang="en-US" altLang="en-US" baseline="0" dirty="0"/>
              <a:t> are specific requirements for uranium mining.</a:t>
            </a:r>
          </a:p>
          <a:p>
            <a:endParaRPr lang="en-US" altLang="en-US" baseline="0" dirty="0"/>
          </a:p>
          <a:p>
            <a:r>
              <a:rPr lang="en-US" altLang="en-US" baseline="0" dirty="0"/>
              <a:t>Mainly presented here as </a:t>
            </a:r>
            <a:r>
              <a:rPr lang="en-US" altLang="en-US" baseline="0" dirty="0" err="1"/>
              <a:t>expamles</a:t>
            </a:r>
            <a:r>
              <a:rPr lang="en-US" altLang="en-US" baseline="0"/>
              <a:t> </a:t>
            </a:r>
            <a:endParaRPr lang="en-US" altLang="en-US"/>
          </a:p>
          <a:p>
            <a:endParaRPr lang="en-GB"/>
          </a:p>
        </p:txBody>
      </p:sp>
      <p:sp>
        <p:nvSpPr>
          <p:cNvPr id="4" name="Slide Number Placeholder 3"/>
          <p:cNvSpPr>
            <a:spLocks noGrp="1"/>
          </p:cNvSpPr>
          <p:nvPr>
            <p:ph type="sldNum" sz="quarter" idx="5"/>
          </p:nvPr>
        </p:nvSpPr>
        <p:spPr/>
        <p:txBody>
          <a:bodyPr/>
          <a:lstStyle/>
          <a:p>
            <a:fld id="{AF7C18DA-8DA4-4496-9E5D-0CC6D382BCD5}" type="slidenum">
              <a:rPr lang="en-GB" smtClean="0"/>
              <a:t>6</a:t>
            </a:fld>
            <a:endParaRPr lang="en-GB"/>
          </a:p>
        </p:txBody>
      </p:sp>
    </p:spTree>
    <p:extLst>
      <p:ext uri="{BB962C8B-B14F-4D97-AF65-F5344CB8AC3E}">
        <p14:creationId xmlns:p14="http://schemas.microsoft.com/office/powerpoint/2010/main" val="3155128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nSpc>
                <a:spcPct val="80000"/>
              </a:lnSpc>
            </a:pPr>
            <a:r>
              <a:rPr lang="en-ZA" altLang="en-US" sz="2000" dirty="0">
                <a:latin typeface="Calibri" pitchFamily="34" charset="0"/>
              </a:rPr>
              <a:t>It has many potential uses, not yet widely exploited: </a:t>
            </a:r>
            <a:r>
              <a:rPr lang="en-ZA" altLang="en-US" sz="1800" dirty="0">
                <a:latin typeface="Calibri" pitchFamily="34" charset="0"/>
              </a:rPr>
              <a:t>Recovery of metals such as iron and titanium Incorporation into construction materials, Catalysts, Ceramics</a:t>
            </a:r>
            <a:endParaRPr lang="en-US" altLang="en-US" sz="1800" dirty="0">
              <a:latin typeface="Calibri" pitchFamily="34" charset="0"/>
            </a:endParaRPr>
          </a:p>
          <a:p>
            <a:r>
              <a:rPr lang="en-US" altLang="en-US" dirty="0"/>
              <a:t>Red mud disposal as slurry or dry land fill.</a:t>
            </a:r>
          </a:p>
          <a:p>
            <a:endParaRPr lang="en-GB" dirty="0"/>
          </a:p>
        </p:txBody>
      </p:sp>
      <p:sp>
        <p:nvSpPr>
          <p:cNvPr id="4" name="Slide Number Placeholder 3"/>
          <p:cNvSpPr>
            <a:spLocks noGrp="1"/>
          </p:cNvSpPr>
          <p:nvPr>
            <p:ph type="sldNum" sz="quarter" idx="5"/>
          </p:nvPr>
        </p:nvSpPr>
        <p:spPr/>
        <p:txBody>
          <a:bodyPr/>
          <a:lstStyle/>
          <a:p>
            <a:fld id="{AF7C18DA-8DA4-4496-9E5D-0CC6D382BCD5}" type="slidenum">
              <a:rPr lang="en-GB" smtClean="0"/>
              <a:t>14</a:t>
            </a:fld>
            <a:endParaRPr lang="en-GB"/>
          </a:p>
        </p:txBody>
      </p:sp>
    </p:spTree>
    <p:extLst>
      <p:ext uri="{BB962C8B-B14F-4D97-AF65-F5344CB8AC3E}">
        <p14:creationId xmlns:p14="http://schemas.microsoft.com/office/powerpoint/2010/main" val="3471690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Titanium oxide pigment is produced from the ores rutile (TiO2) and ilmenite (TiO2·FeO). The</a:t>
            </a:r>
            <a:r>
              <a:rPr lang="en-GB" baseline="0" dirty="0"/>
              <a:t> </a:t>
            </a:r>
            <a:r>
              <a:rPr lang="en-GB" dirty="0"/>
              <a:t>traditional sulphate</a:t>
            </a:r>
            <a:r>
              <a:rPr lang="en-GB" baseline="0" dirty="0"/>
              <a:t> production</a:t>
            </a:r>
            <a:r>
              <a:rPr lang="en-GB" dirty="0"/>
              <a:t> process is being phased out in favour of the cleaner chloride process, but it is unlikely to be phased out completely as it is the only way to produce </a:t>
            </a:r>
            <a:r>
              <a:rPr lang="en-GB" dirty="0" err="1"/>
              <a:t>anastase</a:t>
            </a:r>
            <a:r>
              <a:rPr lang="en-GB" dirty="0"/>
              <a:t>. The average activity concentration in the rutile is set at 400 and 600 </a:t>
            </a:r>
            <a:r>
              <a:rPr lang="en-GB" dirty="0" err="1"/>
              <a:t>Bq</a:t>
            </a:r>
            <a:r>
              <a:rPr lang="en-GB" dirty="0"/>
              <a:t> kg-1 for the 238U chain and 232Th chain nuclides respectively. However, it is important to emphasis the potential variability of concentrations in such minerals. </a:t>
            </a:r>
          </a:p>
          <a:p>
            <a:r>
              <a:rPr lang="en-GB" dirty="0"/>
              <a:t>The highly purified TiO2 pigment, virtually 100% of the rutile input, is practically completely free of the natural radionuclides contained in the ore. Emissions to the air, apart from the radon in the ore, are negligible. Consequently, all radioactivity from the ore appears in the liquid effluent and solid wastes.</a:t>
            </a:r>
          </a:p>
          <a:p>
            <a:r>
              <a:rPr lang="en-GB" dirty="0"/>
              <a:t>Solid wastes arise as </a:t>
            </a:r>
            <a:r>
              <a:rPr lang="en-GB" dirty="0" err="1"/>
              <a:t>blowover</a:t>
            </a:r>
            <a:r>
              <a:rPr lang="en-GB" dirty="0"/>
              <a:t> of cokes and ore from the reactor and as precipitate from the treatment of acidic solutions of chlorides separated from TiCl4 in the condensation steps. This acidic solution of chlorides contains virtually the entire radioactivity contained in the ore. The partitioning of the radionuclides between solid waste and discharged wastewater depends on the treatment of the acidic liquid waste stream. This treatment involves the precipitation of the cations as hydroxides by increasing the </a:t>
            </a:r>
            <a:r>
              <a:rPr lang="en-GB" dirty="0" err="1"/>
              <a:t>pH.</a:t>
            </a:r>
            <a:r>
              <a:rPr lang="en-GB" dirty="0"/>
              <a:t> Radionuclides of the elements radium and lead tend to remain in solution if the pH endpoint is not high enough. </a:t>
            </a:r>
          </a:p>
          <a:p>
            <a:endParaRPr lang="en-GB" dirty="0"/>
          </a:p>
        </p:txBody>
      </p:sp>
      <p:sp>
        <p:nvSpPr>
          <p:cNvPr id="4" name="Slide Number Placeholder 3"/>
          <p:cNvSpPr>
            <a:spLocks noGrp="1"/>
          </p:cNvSpPr>
          <p:nvPr>
            <p:ph type="sldNum" sz="quarter" idx="5"/>
          </p:nvPr>
        </p:nvSpPr>
        <p:spPr/>
        <p:txBody>
          <a:bodyPr/>
          <a:lstStyle/>
          <a:p>
            <a:fld id="{AF7C18DA-8DA4-4496-9E5D-0CC6D382BCD5}" type="slidenum">
              <a:rPr lang="en-GB" smtClean="0"/>
              <a:t>18</a:t>
            </a:fld>
            <a:endParaRPr lang="en-GB"/>
          </a:p>
        </p:txBody>
      </p:sp>
    </p:spTree>
    <p:extLst>
      <p:ext uri="{BB962C8B-B14F-4D97-AF65-F5344CB8AC3E}">
        <p14:creationId xmlns:p14="http://schemas.microsoft.com/office/powerpoint/2010/main" val="884761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landfill sites accepting titanium dioxide waste</a:t>
            </a:r>
          </a:p>
          <a:p>
            <a:endParaRPr lang="en-GB" dirty="0"/>
          </a:p>
        </p:txBody>
      </p:sp>
      <p:sp>
        <p:nvSpPr>
          <p:cNvPr id="4" name="Slide Number Placeholder 3"/>
          <p:cNvSpPr>
            <a:spLocks noGrp="1"/>
          </p:cNvSpPr>
          <p:nvPr>
            <p:ph type="sldNum" sz="quarter" idx="5"/>
          </p:nvPr>
        </p:nvSpPr>
        <p:spPr/>
        <p:txBody>
          <a:bodyPr/>
          <a:lstStyle/>
          <a:p>
            <a:fld id="{AF7C18DA-8DA4-4496-9E5D-0CC6D382BCD5}" type="slidenum">
              <a:rPr lang="en-GB" smtClean="0"/>
              <a:t>19</a:t>
            </a:fld>
            <a:endParaRPr lang="en-GB"/>
          </a:p>
        </p:txBody>
      </p:sp>
    </p:spTree>
    <p:extLst>
      <p:ext uri="{BB962C8B-B14F-4D97-AF65-F5344CB8AC3E}">
        <p14:creationId xmlns:p14="http://schemas.microsoft.com/office/powerpoint/2010/main" val="40665729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282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1F7215A9-5F55-444F-B3CE-65C342EBBBF6}"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3860102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1F7215A9-5F55-444F-B3CE-65C342EBBBF6}"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2851967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1F7215A9-5F55-444F-B3CE-65C342EBBBF6}"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2316434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024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1F7215A9-5F55-444F-B3CE-65C342EBBBF6}"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3686254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1F7215A9-5F55-444F-B3CE-65C342EBBBF6}"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1924154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1F7215A9-5F55-444F-B3CE-65C342EBBBF6}" type="datetimeFigureOut">
              <a:rPr lang="en-GB" smtClean="0"/>
              <a:t>2019-05-08</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1410032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1F7215A9-5F55-444F-B3CE-65C342EBBBF6}" type="datetimeFigureOut">
              <a:rPr lang="en-GB" smtClean="0"/>
              <a:t>2019-05-08</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507871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1F7215A9-5F55-444F-B3CE-65C342EBBBF6}" type="datetimeFigureOut">
              <a:rPr lang="en-GB" smtClean="0"/>
              <a:t>2019-05-08</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2198152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1F7215A9-5F55-444F-B3CE-65C342EBBBF6}"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B54A3ECA-26C3-4BB0-A6B7-3F8B4070213E}" type="slidenum">
              <a:rPr lang="en-GB" smtClean="0"/>
              <a:t>‹#›</a:t>
            </a:fld>
            <a:endParaRPr lang="en-GB"/>
          </a:p>
        </p:txBody>
      </p:sp>
    </p:spTree>
    <p:extLst>
      <p:ext uri="{BB962C8B-B14F-4D97-AF65-F5344CB8AC3E}">
        <p14:creationId xmlns:p14="http://schemas.microsoft.com/office/powerpoint/2010/main" val="1105574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1F7215A9-5F55-444F-B3CE-65C342EBBBF6}" type="datetimeFigureOut">
              <a:rPr lang="en-GB" smtClean="0"/>
              <a:t>2019-05-08</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B54A3ECA-26C3-4BB0-A6B7-3F8B4070213E}"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8860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3507E63-82D7-40A8-96A4-86CCD4FA9F52}"/>
              </a:ext>
            </a:extLst>
          </p:cNvPr>
          <p:cNvSpPr>
            <a:spLocks noGrp="1" noChangeArrowheads="1"/>
          </p:cNvSpPr>
          <p:nvPr>
            <p:ph type="ctrTitle"/>
          </p:nvPr>
        </p:nvSpPr>
        <p:spPr>
          <a:xfrm>
            <a:off x="1155391" y="1630203"/>
            <a:ext cx="7518825" cy="2736304"/>
          </a:xfrm>
        </p:spPr>
        <p:txBody>
          <a:bodyPr>
            <a:normAutofit/>
          </a:bodyPr>
          <a:lstStyle/>
          <a:p>
            <a:r>
              <a:rPr lang="en-GB" altLang="en-US" dirty="0">
                <a:latin typeface="Calibri" pitchFamily="34" charset="0"/>
              </a:rPr>
              <a:t>Management of Bulk NORM Residues and Waste (Part 1)</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3863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FBF91D-BA14-4F78-AAFB-6E414EB28527}"/>
              </a:ext>
            </a:extLst>
          </p:cNvPr>
          <p:cNvSpPr/>
          <p:nvPr/>
        </p:nvSpPr>
        <p:spPr>
          <a:xfrm>
            <a:off x="0" y="487130"/>
            <a:ext cx="4337109"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Disposal considerations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D72E07A-0B70-4901-B156-3112AA3CBFCE}"/>
              </a:ext>
            </a:extLst>
          </p:cNvPr>
          <p:cNvSpPr txBox="1">
            <a:spLocks noChangeArrowheads="1"/>
          </p:cNvSpPr>
          <p:nvPr/>
        </p:nvSpPr>
        <p:spPr>
          <a:xfrm>
            <a:off x="354686" y="1569360"/>
            <a:ext cx="7964845" cy="49228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ZA" altLang="en-US" sz="2400" dirty="0">
                <a:latin typeface="Calibri" pitchFamily="34" charset="0"/>
              </a:rPr>
              <a:t>Control of hazards from tailings dams should rely as much as possible on passive control measures and the use of natural materials as barriers</a:t>
            </a:r>
          </a:p>
          <a:p>
            <a:r>
              <a:rPr lang="en-ZA" altLang="en-US" sz="2400" dirty="0">
                <a:latin typeface="Calibri" pitchFamily="34" charset="0"/>
              </a:rPr>
              <a:t>Measures need to be taken for radiation protection of workers and radiological monitoring of the surrounding environment (groundwater, surface water, air, soil, biota etc.)</a:t>
            </a:r>
          </a:p>
          <a:p>
            <a:r>
              <a:rPr lang="en-ZA" altLang="en-US" sz="2400" dirty="0">
                <a:latin typeface="Calibri" pitchFamily="34" charset="0"/>
              </a:rPr>
              <a:t>After closure of a tailings dam facility, ongoing institutional controls are likely to be required to restrict access and unauthorized use</a:t>
            </a:r>
          </a:p>
          <a:p>
            <a:pPr lvl="1"/>
            <a:r>
              <a:rPr lang="en-ZA" altLang="en-US" sz="2000" dirty="0">
                <a:latin typeface="Calibri" pitchFamily="34" charset="0"/>
              </a:rPr>
              <a:t>The need for and extent of institutional control should be minimized by good siting, design etc.</a:t>
            </a:r>
            <a:endParaRPr lang="en-US" altLang="en-US" sz="2000" dirty="0">
              <a:latin typeface="Calibri" pitchFamily="34" charset="0"/>
            </a:endParaRPr>
          </a:p>
          <a:p>
            <a:pPr lvl="1"/>
            <a:endParaRPr lang="en-ZA" altLang="en-US" sz="2000" dirty="0">
              <a:latin typeface="Calibri" pitchFamily="34" charset="0"/>
            </a:endParaRPr>
          </a:p>
        </p:txBody>
      </p:sp>
    </p:spTree>
    <p:extLst>
      <p:ext uri="{BB962C8B-B14F-4D97-AF65-F5344CB8AC3E}">
        <p14:creationId xmlns:p14="http://schemas.microsoft.com/office/powerpoint/2010/main" val="628958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F1D7F6-7E5F-4B7B-B50A-6B25CE72B4E9}"/>
              </a:ext>
            </a:extLst>
          </p:cNvPr>
          <p:cNvSpPr/>
          <p:nvPr/>
        </p:nvSpPr>
        <p:spPr>
          <a:xfrm>
            <a:off x="0" y="487130"/>
            <a:ext cx="3598877"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Waste rock</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7E097C21-4CEE-420C-BD26-6C9CFE3E3342}"/>
              </a:ext>
            </a:extLst>
          </p:cNvPr>
          <p:cNvSpPr txBox="1">
            <a:spLocks noChangeArrowheads="1"/>
          </p:cNvSpPr>
          <p:nvPr/>
        </p:nvSpPr>
        <p:spPr>
          <a:xfrm>
            <a:off x="379852" y="1586933"/>
            <a:ext cx="8384295" cy="492283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ZA" altLang="en-US" sz="2800" dirty="0">
                <a:latin typeface="Calibri" pitchFamily="34" charset="0"/>
              </a:rPr>
              <a:t>Usually generated in very large quantities</a:t>
            </a:r>
          </a:p>
          <a:p>
            <a:r>
              <a:rPr lang="en-ZA" altLang="en-US" sz="2800" dirty="0">
                <a:latin typeface="Calibri" pitchFamily="34" charset="0"/>
              </a:rPr>
              <a:t>May have a significant radionuclide content</a:t>
            </a:r>
          </a:p>
          <a:p>
            <a:r>
              <a:rPr lang="en-ZA" altLang="en-US" sz="2800" dirty="0">
                <a:latin typeface="Calibri" pitchFamily="34" charset="0"/>
              </a:rPr>
              <a:t>Has to be stored/disposed of in surface or near-surface containments (waste rock piles, backfilling into open pits). </a:t>
            </a:r>
          </a:p>
          <a:p>
            <a:r>
              <a:rPr lang="en-ZA" altLang="en-US" sz="2800" dirty="0">
                <a:latin typeface="Calibri" pitchFamily="34" charset="0"/>
              </a:rPr>
              <a:t>Not necessarily waste:</a:t>
            </a:r>
          </a:p>
          <a:p>
            <a:pPr lvl="1"/>
            <a:r>
              <a:rPr lang="en-ZA" altLang="en-US" sz="2400" dirty="0">
                <a:latin typeface="Calibri" pitchFamily="34" charset="0"/>
              </a:rPr>
              <a:t>The mineral content might be worth recovering in the future</a:t>
            </a:r>
          </a:p>
          <a:p>
            <a:pPr lvl="1"/>
            <a:r>
              <a:rPr lang="en-ZA" altLang="en-US" sz="2400" dirty="0">
                <a:latin typeface="Calibri" pitchFamily="34" charset="0"/>
              </a:rPr>
              <a:t>Can be used as a construction material</a:t>
            </a:r>
          </a:p>
          <a:p>
            <a:pPr lvl="1"/>
            <a:r>
              <a:rPr lang="en-ZA" altLang="en-US" sz="2400" dirty="0">
                <a:latin typeface="Calibri" pitchFamily="34" charset="0"/>
              </a:rPr>
              <a:t>Safety assessment is required</a:t>
            </a:r>
            <a:endParaRPr lang="en-ZA" altLang="en-US" sz="2000" dirty="0">
              <a:latin typeface="Calibri" pitchFamily="34" charset="0"/>
            </a:endParaRPr>
          </a:p>
        </p:txBody>
      </p:sp>
    </p:spTree>
    <p:extLst>
      <p:ext uri="{BB962C8B-B14F-4D97-AF65-F5344CB8AC3E}">
        <p14:creationId xmlns:p14="http://schemas.microsoft.com/office/powerpoint/2010/main" val="2627071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88F2F9-B991-4501-94F8-F4717933CFD6}"/>
              </a:ext>
            </a:extLst>
          </p:cNvPr>
          <p:cNvSpPr/>
          <p:nvPr/>
        </p:nvSpPr>
        <p:spPr>
          <a:xfrm>
            <a:off x="0" y="487130"/>
            <a:ext cx="3598877"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Waste rock</a:t>
            </a:r>
            <a:endParaRPr lang="en-GB" sz="2600" dirty="0">
              <a:latin typeface="Calibri" panose="020F0502020204030204" pitchFamily="34" charset="0"/>
              <a:cs typeface="Calibri" panose="020F0502020204030204" pitchFamily="34" charset="0"/>
            </a:endParaRPr>
          </a:p>
        </p:txBody>
      </p:sp>
      <p:pic>
        <p:nvPicPr>
          <p:cNvPr id="3" name="Picture 7">
            <a:extLst>
              <a:ext uri="{FF2B5EF4-FFF2-40B4-BE49-F238E27FC236}">
                <a16:creationId xmlns:a16="http://schemas.microsoft.com/office/drawing/2014/main" id="{42E2EA37-B362-4CBE-A194-1CF606E18FEA}"/>
              </a:ext>
            </a:extLst>
          </p:cNvPr>
          <p:cNvPicPr>
            <a:picLocks noChangeAspect="1" noChangeArrowheads="1"/>
          </p:cNvPicPr>
          <p:nvPr/>
        </p:nvPicPr>
        <p:blipFill>
          <a:blip r:embed="rId2">
            <a:lum bright="20000"/>
          </a:blip>
          <a:srcRect/>
          <a:stretch>
            <a:fillRect/>
          </a:stretch>
        </p:blipFill>
        <p:spPr bwMode="auto">
          <a:xfrm>
            <a:off x="2034204" y="1484836"/>
            <a:ext cx="5204908" cy="48860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cap="flat" cmpd="sng">
                <a:solidFill>
                  <a:schemeClr val="tx1"/>
                </a:solidFill>
                <a:prstDash val="solid"/>
                <a:miter lim="800000"/>
                <a:headEnd type="none" w="sm" len="sm"/>
                <a:tailEnd type="none" w="sm" len="sm"/>
              </a14:hiddenLine>
            </a:ext>
          </a:extLst>
        </p:spPr>
      </p:pic>
    </p:spTree>
    <p:extLst>
      <p:ext uri="{BB962C8B-B14F-4D97-AF65-F5344CB8AC3E}">
        <p14:creationId xmlns:p14="http://schemas.microsoft.com/office/powerpoint/2010/main" val="442781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F462FAC-41CB-452B-A942-366EC0EBE308}"/>
              </a:ext>
            </a:extLst>
          </p:cNvPr>
          <p:cNvSpPr/>
          <p:nvPr/>
        </p:nvSpPr>
        <p:spPr>
          <a:xfrm>
            <a:off x="0" y="487129"/>
            <a:ext cx="3942826" cy="787997"/>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Waste/residues from mineral sands operations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1BFFB805-90E2-4B3E-A42D-88E6741EA499}"/>
              </a:ext>
            </a:extLst>
          </p:cNvPr>
          <p:cNvSpPr txBox="1">
            <a:spLocks noChangeArrowheads="1"/>
          </p:cNvSpPr>
          <p:nvPr/>
        </p:nvSpPr>
        <p:spPr>
          <a:xfrm>
            <a:off x="194151" y="1660236"/>
            <a:ext cx="8656234" cy="49228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ct val="15000"/>
              </a:spcAft>
            </a:pPr>
            <a:r>
              <a:rPr lang="en-ZA" altLang="en-US" sz="2800">
                <a:latin typeface="Calibri" pitchFamily="34" charset="0"/>
              </a:rPr>
              <a:t>May have a significant thorium content</a:t>
            </a:r>
          </a:p>
          <a:p>
            <a:r>
              <a:rPr lang="en-ZA" altLang="en-US" sz="2800">
                <a:latin typeface="Calibri" pitchFamily="34" charset="0"/>
              </a:rPr>
              <a:t>Management options:</a:t>
            </a:r>
          </a:p>
          <a:p>
            <a:pPr lvl="1"/>
            <a:r>
              <a:rPr lang="en-ZA" altLang="en-US" sz="2400">
                <a:latin typeface="Calibri" pitchFamily="34" charset="0"/>
              </a:rPr>
              <a:t>Dispose of in earthen trenches with soil topping</a:t>
            </a:r>
          </a:p>
          <a:p>
            <a:pPr lvl="1"/>
            <a:r>
              <a:rPr lang="en-ZA" altLang="en-US" sz="2400">
                <a:latin typeface="Calibri" pitchFamily="34" charset="0"/>
              </a:rPr>
              <a:t>Backfill into the mining void and cover with non-radioactive sand or overburden</a:t>
            </a:r>
          </a:p>
          <a:p>
            <a:pPr lvl="1">
              <a:spcAft>
                <a:spcPct val="15000"/>
              </a:spcAft>
            </a:pPr>
            <a:r>
              <a:rPr lang="en-ZA" altLang="en-US" sz="2400">
                <a:latin typeface="Calibri" pitchFamily="34" charset="0"/>
              </a:rPr>
              <a:t>In dredge mining operations, it may be returned to the dredge pond and recycled along with fresh feed to the plant</a:t>
            </a:r>
          </a:p>
          <a:p>
            <a:pPr lvl="1"/>
            <a:r>
              <a:rPr lang="en-ZA" altLang="en-US" sz="2400">
                <a:latin typeface="Calibri" pitchFamily="34" charset="0"/>
              </a:rPr>
              <a:t>If the monazite component of the tailings is not recovered, blend with residual (non-radioactive) sand and backfill into the mining pit</a:t>
            </a:r>
            <a:endParaRPr lang="en-ZA" altLang="en-US" sz="2400" dirty="0">
              <a:latin typeface="Calibri" pitchFamily="34" charset="0"/>
            </a:endParaRPr>
          </a:p>
        </p:txBody>
      </p:sp>
    </p:spTree>
    <p:extLst>
      <p:ext uri="{BB962C8B-B14F-4D97-AF65-F5344CB8AC3E}">
        <p14:creationId xmlns:p14="http://schemas.microsoft.com/office/powerpoint/2010/main" val="1144211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1BF013-047E-4E48-BDB5-79A2757AE6A7}"/>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Bauxite residue (red mud)</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C130F0A6-F5F8-41EF-9E58-ADB183621919}"/>
              </a:ext>
            </a:extLst>
          </p:cNvPr>
          <p:cNvSpPr txBox="1">
            <a:spLocks noChangeArrowheads="1"/>
          </p:cNvSpPr>
          <p:nvPr/>
        </p:nvSpPr>
        <p:spPr>
          <a:xfrm>
            <a:off x="335460" y="1377207"/>
            <a:ext cx="8473080" cy="276695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pPr>
            <a:r>
              <a:rPr lang="en-ZA" altLang="en-US" sz="2400">
                <a:latin typeface="Calibri" pitchFamily="34" charset="0"/>
              </a:rPr>
              <a:t>Red mud is the residue generated by the digestion of bauxite in sodium hydroxide, as the first step in the production of aluminium</a:t>
            </a:r>
          </a:p>
          <a:p>
            <a:pPr>
              <a:lnSpc>
                <a:spcPct val="80000"/>
              </a:lnSpc>
            </a:pPr>
            <a:r>
              <a:rPr lang="en-ZA" altLang="en-US" sz="2400">
                <a:latin typeface="Calibri" pitchFamily="34" charset="0"/>
              </a:rPr>
              <a:t>It is disposed of as a slurry (10–30% solids) in engineered containments with adequate linings or dry disposal on land after dewatering</a:t>
            </a:r>
          </a:p>
          <a:p>
            <a:pPr>
              <a:lnSpc>
                <a:spcPct val="80000"/>
              </a:lnSpc>
            </a:pPr>
            <a:endParaRPr lang="en-ZA" altLang="en-US" sz="1000">
              <a:latin typeface="Calibri" pitchFamily="34" charset="0"/>
            </a:endParaRPr>
          </a:p>
          <a:p>
            <a:pPr>
              <a:lnSpc>
                <a:spcPct val="80000"/>
              </a:lnSpc>
            </a:pPr>
            <a:r>
              <a:rPr lang="en-ZA" altLang="en-US" sz="2400">
                <a:latin typeface="Calibri" pitchFamily="34" charset="0"/>
              </a:rPr>
              <a:t>The radioactivity content is low, and only one of several constituents posing a potential risk to the environment</a:t>
            </a:r>
          </a:p>
          <a:p>
            <a:pPr lvl="1">
              <a:lnSpc>
                <a:spcPct val="80000"/>
              </a:lnSpc>
            </a:pPr>
            <a:endParaRPr lang="en-ZA" altLang="en-US" sz="400" dirty="0">
              <a:latin typeface="Calibri" pitchFamily="34" charset="0"/>
            </a:endParaRPr>
          </a:p>
        </p:txBody>
      </p:sp>
      <p:pic>
        <p:nvPicPr>
          <p:cNvPr id="4" name="Picture 7">
            <a:extLst>
              <a:ext uri="{FF2B5EF4-FFF2-40B4-BE49-F238E27FC236}">
                <a16:creationId xmlns:a16="http://schemas.microsoft.com/office/drawing/2014/main" id="{4052553D-61E7-4843-8A82-97DB7F80E3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061" y="4326975"/>
            <a:ext cx="3620372" cy="23076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Lst>
        </p:spPr>
      </p:pic>
      <p:pic>
        <p:nvPicPr>
          <p:cNvPr id="5" name="Picture 11">
            <a:extLst>
              <a:ext uri="{FF2B5EF4-FFF2-40B4-BE49-F238E27FC236}">
                <a16:creationId xmlns:a16="http://schemas.microsoft.com/office/drawing/2014/main" id="{826DE9B3-A713-4923-B805-38FB8EDBE3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7154" y="4326975"/>
            <a:ext cx="4319785" cy="23347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Lst>
        </p:spPr>
      </p:pic>
    </p:spTree>
    <p:extLst>
      <p:ext uri="{BB962C8B-B14F-4D97-AF65-F5344CB8AC3E}">
        <p14:creationId xmlns:p14="http://schemas.microsoft.com/office/powerpoint/2010/main" val="3807011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FFD018-C3F3-4AA3-BDC0-53F33B91F940}"/>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Phosphate rock tailings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BBDB8D5D-9AEB-4A0D-B25A-C9AC0100E7AA}"/>
              </a:ext>
            </a:extLst>
          </p:cNvPr>
          <p:cNvSpPr txBox="1">
            <a:spLocks noChangeArrowheads="1"/>
          </p:cNvSpPr>
          <p:nvPr/>
        </p:nvSpPr>
        <p:spPr>
          <a:xfrm>
            <a:off x="445820" y="1484561"/>
            <a:ext cx="8371010" cy="1944439"/>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ZA" altLang="en-US" sz="2400">
                <a:latin typeface="Calibri" pitchFamily="34" charset="0"/>
              </a:rPr>
              <a:t>Low levels of uranium</a:t>
            </a:r>
          </a:p>
          <a:p>
            <a:r>
              <a:rPr lang="en-ZA" altLang="en-US" sz="2400">
                <a:latin typeface="Calibri" pitchFamily="34" charset="0"/>
              </a:rPr>
              <a:t>Pumped as a slurry back to the mining void</a:t>
            </a:r>
          </a:p>
          <a:p>
            <a:r>
              <a:rPr lang="en-ZA" altLang="en-US" sz="2400">
                <a:latin typeface="Calibri" pitchFamily="34" charset="0"/>
              </a:rPr>
              <a:t>Environmental protection considerations</a:t>
            </a:r>
          </a:p>
          <a:p>
            <a:r>
              <a:rPr lang="en-ZA" altLang="en-US" sz="2400">
                <a:latin typeface="Calibri" pitchFamily="34" charset="0"/>
              </a:rPr>
              <a:t>Radiological considerations are minor due to low activity concentration</a:t>
            </a:r>
            <a:endParaRPr lang="en-US" altLang="en-US" sz="2400" dirty="0">
              <a:latin typeface="Calibri" pitchFamily="34" charset="0"/>
            </a:endParaRPr>
          </a:p>
        </p:txBody>
      </p:sp>
      <p:pic>
        <p:nvPicPr>
          <p:cNvPr id="4" name="Picture 7">
            <a:extLst>
              <a:ext uri="{FF2B5EF4-FFF2-40B4-BE49-F238E27FC236}">
                <a16:creationId xmlns:a16="http://schemas.microsoft.com/office/drawing/2014/main" id="{3AAD53F3-B3C5-4F18-A928-8BA1D75AC8E7}"/>
              </a:ext>
            </a:extLst>
          </p:cNvPr>
          <p:cNvPicPr>
            <a:picLocks noChangeAspect="1" noChangeArrowheads="1"/>
          </p:cNvPicPr>
          <p:nvPr/>
        </p:nvPicPr>
        <p:blipFill>
          <a:blip r:embed="rId2"/>
          <a:srcRect/>
          <a:stretch>
            <a:fillRect/>
          </a:stretch>
        </p:blipFill>
        <p:spPr bwMode="auto">
          <a:xfrm>
            <a:off x="2097247" y="3416707"/>
            <a:ext cx="4517960" cy="28126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cap="flat" cmpd="sng">
                <a:solidFill>
                  <a:schemeClr val="tx1"/>
                </a:solidFill>
                <a:prstDash val="solid"/>
                <a:miter lim="800000"/>
                <a:headEnd type="none" w="sm" len="sm"/>
                <a:tailEnd type="none" w="sm" len="sm"/>
              </a14:hiddenLine>
            </a:ext>
          </a:extLst>
        </p:spPr>
      </p:pic>
      <p:sp>
        <p:nvSpPr>
          <p:cNvPr id="5" name="Text Box 8">
            <a:extLst>
              <a:ext uri="{FF2B5EF4-FFF2-40B4-BE49-F238E27FC236}">
                <a16:creationId xmlns:a16="http://schemas.microsoft.com/office/drawing/2014/main" id="{AEADA993-F168-4607-A165-51CC84C69EDF}"/>
              </a:ext>
            </a:extLst>
          </p:cNvPr>
          <p:cNvSpPr txBox="1">
            <a:spLocks noChangeArrowheads="1"/>
          </p:cNvSpPr>
          <p:nvPr/>
        </p:nvSpPr>
        <p:spPr bwMode="auto">
          <a:xfrm>
            <a:off x="1655889" y="6370870"/>
            <a:ext cx="5400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ZA" dirty="0">
                <a:solidFill>
                  <a:srgbClr val="000000"/>
                </a:solidFill>
                <a:latin typeface="Calibri" charset="0"/>
                <a:ea typeface="ＭＳ Ｐゴシック" charset="0"/>
                <a:cs typeface="ＭＳ Ｐゴシック" charset="0"/>
              </a:rPr>
              <a:t>Phosphate rock tailings returned to the mined-out area</a:t>
            </a:r>
            <a:endParaRPr lang="en-US" dirty="0">
              <a:solidFill>
                <a:srgbClr val="000000"/>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4154497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BF86BC0-8654-454A-9ABE-39B5FC072B2D}"/>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err="1">
                <a:latin typeface="Calibri" panose="020F0502020204030204" pitchFamily="34" charset="0"/>
                <a:cs typeface="Calibri" panose="020F0502020204030204" pitchFamily="34" charset="0"/>
              </a:rPr>
              <a:t>Phosphogypsum</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CE8D8BB-3C37-45B6-A83A-DFE265B8CA22}"/>
              </a:ext>
            </a:extLst>
          </p:cNvPr>
          <p:cNvSpPr txBox="1">
            <a:spLocks noChangeArrowheads="1"/>
          </p:cNvSpPr>
          <p:nvPr/>
        </p:nvSpPr>
        <p:spPr>
          <a:xfrm>
            <a:off x="399079" y="1528763"/>
            <a:ext cx="8345842" cy="532923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ZA" altLang="en-US" sz="2000">
                <a:latin typeface="Calibri" pitchFamily="34" charset="0"/>
              </a:rPr>
              <a:t>Generated in large quantities (160 million t per year) during the production of phosphoric acid from phosphate rock</a:t>
            </a:r>
          </a:p>
          <a:p>
            <a:pPr>
              <a:lnSpc>
                <a:spcPct val="90000"/>
              </a:lnSpc>
            </a:pPr>
            <a:r>
              <a:rPr lang="en-ZA" altLang="en-US" sz="2000" baseline="30000">
                <a:latin typeface="Calibri" pitchFamily="34" charset="0"/>
              </a:rPr>
              <a:t>226</a:t>
            </a:r>
            <a:r>
              <a:rPr lang="en-ZA" altLang="en-US" sz="2000">
                <a:latin typeface="Calibri" pitchFamily="34" charset="0"/>
              </a:rPr>
              <a:t>Ra concentrations are moderately elevated</a:t>
            </a:r>
          </a:p>
          <a:p>
            <a:pPr>
              <a:lnSpc>
                <a:spcPct val="90000"/>
              </a:lnSpc>
            </a:pPr>
            <a:r>
              <a:rPr lang="en-ZA" altLang="en-US" sz="2000">
                <a:latin typeface="Calibri" pitchFamily="34" charset="0"/>
              </a:rPr>
              <a:t>A variety of uses:</a:t>
            </a:r>
          </a:p>
          <a:p>
            <a:pPr lvl="1">
              <a:lnSpc>
                <a:spcPct val="90000"/>
              </a:lnSpc>
            </a:pPr>
            <a:r>
              <a:rPr lang="en-ZA" altLang="en-US" sz="2000">
                <a:latin typeface="Calibri" pitchFamily="34" charset="0"/>
              </a:rPr>
              <a:t>Agricultural soil amendment</a:t>
            </a:r>
          </a:p>
          <a:p>
            <a:pPr lvl="1">
              <a:lnSpc>
                <a:spcPct val="90000"/>
              </a:lnSpc>
            </a:pPr>
            <a:r>
              <a:rPr lang="en-ZA" altLang="en-US" sz="2000">
                <a:latin typeface="Calibri" pitchFamily="34" charset="0"/>
              </a:rPr>
              <a:t>Construction materials — buildings, roads</a:t>
            </a:r>
          </a:p>
          <a:p>
            <a:pPr lvl="1">
              <a:lnSpc>
                <a:spcPct val="90000"/>
              </a:lnSpc>
            </a:pPr>
            <a:r>
              <a:rPr lang="en-ZA" altLang="en-US" sz="2000">
                <a:latin typeface="Calibri" pitchFamily="34" charset="0"/>
              </a:rPr>
              <a:t>Cover and liner material for conventional landfill disposal facilities</a:t>
            </a:r>
          </a:p>
          <a:p>
            <a:pPr lvl="1">
              <a:lnSpc>
                <a:spcPct val="90000"/>
              </a:lnSpc>
            </a:pPr>
            <a:r>
              <a:rPr lang="en-ZA" altLang="en-US" sz="2000">
                <a:latin typeface="Calibri" pitchFamily="34" charset="0"/>
              </a:rPr>
              <a:t>No significant radiological implications except possibly in buildings</a:t>
            </a:r>
          </a:p>
          <a:p>
            <a:pPr>
              <a:lnSpc>
                <a:spcPct val="90000"/>
              </a:lnSpc>
            </a:pPr>
            <a:r>
              <a:rPr lang="en-ZA" altLang="en-US" sz="2000">
                <a:latin typeface="Calibri" pitchFamily="34" charset="0"/>
              </a:rPr>
              <a:t>Stored in large engineered containments (‘stacks’)</a:t>
            </a:r>
          </a:p>
          <a:p>
            <a:pPr lvl="1">
              <a:lnSpc>
                <a:spcPct val="90000"/>
              </a:lnSpc>
            </a:pPr>
            <a:r>
              <a:rPr lang="en-ZA" altLang="en-US" sz="2000">
                <a:latin typeface="Calibri" pitchFamily="34" charset="0"/>
              </a:rPr>
              <a:t>Wet deposition (slurry) or dry deposition</a:t>
            </a:r>
          </a:p>
          <a:p>
            <a:pPr lvl="1">
              <a:lnSpc>
                <a:spcPct val="90000"/>
              </a:lnSpc>
            </a:pPr>
            <a:r>
              <a:rPr lang="en-ZA" altLang="en-US" sz="2000">
                <a:latin typeface="Calibri" pitchFamily="34" charset="0"/>
              </a:rPr>
              <a:t>Safety and environmental issues are similar to those for mine tailings</a:t>
            </a:r>
          </a:p>
          <a:p>
            <a:pPr lvl="1">
              <a:lnSpc>
                <a:spcPct val="90000"/>
              </a:lnSpc>
            </a:pPr>
            <a:r>
              <a:rPr lang="en-ZA" altLang="en-US" sz="2000">
                <a:latin typeface="Calibri" pitchFamily="34" charset="0"/>
              </a:rPr>
              <a:t>Radiological issues are insignificant—structural integrity, heavy metals and acidity are the main concerns</a:t>
            </a:r>
          </a:p>
          <a:p>
            <a:pPr>
              <a:lnSpc>
                <a:spcPct val="90000"/>
              </a:lnSpc>
            </a:pPr>
            <a:r>
              <a:rPr lang="en-ZA" altLang="en-US" sz="2000">
                <a:latin typeface="Calibri" pitchFamily="34" charset="0"/>
              </a:rPr>
              <a:t>Production far exceeds demand</a:t>
            </a:r>
          </a:p>
          <a:p>
            <a:pPr lvl="1">
              <a:lnSpc>
                <a:spcPct val="90000"/>
              </a:lnSpc>
            </a:pPr>
            <a:r>
              <a:rPr lang="en-ZA" altLang="en-US" sz="2000">
                <a:latin typeface="Calibri" pitchFamily="34" charset="0"/>
              </a:rPr>
              <a:t>Many phosphogypsum stacks are likely to become final disposal sites</a:t>
            </a:r>
            <a:endParaRPr lang="en-US" altLang="en-US" sz="2000" dirty="0">
              <a:latin typeface="Calibri" pitchFamily="34" charset="0"/>
            </a:endParaRPr>
          </a:p>
        </p:txBody>
      </p:sp>
    </p:spTree>
    <p:extLst>
      <p:ext uri="{BB962C8B-B14F-4D97-AF65-F5344CB8AC3E}">
        <p14:creationId xmlns:p14="http://schemas.microsoft.com/office/powerpoint/2010/main" val="636743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1AC1C-7224-4FA8-BB6F-26DA88B3CB35}"/>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err="1">
                <a:latin typeface="Calibri" panose="020F0502020204030204" pitchFamily="34" charset="0"/>
                <a:cs typeface="Calibri" panose="020F0502020204030204" pitchFamily="34" charset="0"/>
              </a:rPr>
              <a:t>Phosphogypsum</a:t>
            </a:r>
            <a:r>
              <a:rPr lang="en-US" sz="2600" dirty="0">
                <a:latin typeface="Calibri" panose="020F0502020204030204" pitchFamily="34" charset="0"/>
                <a:cs typeface="Calibri" panose="020F0502020204030204" pitchFamily="34" charset="0"/>
              </a:rPr>
              <a:t> stack</a:t>
            </a:r>
            <a:endParaRPr lang="en-GB" sz="2600" dirty="0">
              <a:latin typeface="Calibri" panose="020F0502020204030204" pitchFamily="34" charset="0"/>
              <a:cs typeface="Calibri" panose="020F0502020204030204" pitchFamily="34" charset="0"/>
            </a:endParaRPr>
          </a:p>
        </p:txBody>
      </p:sp>
      <p:pic>
        <p:nvPicPr>
          <p:cNvPr id="3" name="Picture 7">
            <a:extLst>
              <a:ext uri="{FF2B5EF4-FFF2-40B4-BE49-F238E27FC236}">
                <a16:creationId xmlns:a16="http://schemas.microsoft.com/office/drawing/2014/main" id="{E5A7D5CB-A651-456F-96E0-32CBE92CB37E}"/>
              </a:ext>
            </a:extLst>
          </p:cNvPr>
          <p:cNvPicPr>
            <a:picLocks noChangeAspect="1" noChangeArrowheads="1"/>
          </p:cNvPicPr>
          <p:nvPr/>
        </p:nvPicPr>
        <p:blipFill>
          <a:blip r:embed="rId2"/>
          <a:srcRect/>
          <a:stretch>
            <a:fillRect/>
          </a:stretch>
        </p:blipFill>
        <p:spPr bwMode="auto">
          <a:xfrm>
            <a:off x="863600" y="1456811"/>
            <a:ext cx="7416800" cy="5181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cap="flat" cmpd="sng">
                <a:solidFill>
                  <a:schemeClr val="tx1"/>
                </a:solidFill>
                <a:prstDash val="solid"/>
                <a:miter lim="800000"/>
                <a:headEnd type="none" w="sm" len="sm"/>
                <a:tailEnd type="none" w="sm" len="sm"/>
              </a14:hiddenLine>
            </a:ext>
          </a:extLst>
        </p:spPr>
      </p:pic>
    </p:spTree>
    <p:extLst>
      <p:ext uri="{BB962C8B-B14F-4D97-AF65-F5344CB8AC3E}">
        <p14:creationId xmlns:p14="http://schemas.microsoft.com/office/powerpoint/2010/main" val="403680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BF3901-E727-4EC9-A243-E9CB12FDB88D}"/>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Titanium Dioxide</a:t>
            </a:r>
            <a:endParaRPr lang="en-GB" sz="2600" dirty="0">
              <a:latin typeface="Calibri" panose="020F0502020204030204" pitchFamily="34" charset="0"/>
              <a:cs typeface="Calibri" panose="020F0502020204030204" pitchFamily="34" charset="0"/>
            </a:endParaRPr>
          </a:p>
        </p:txBody>
      </p:sp>
      <p:sp>
        <p:nvSpPr>
          <p:cNvPr id="3" name="Content Placeholder 6">
            <a:extLst>
              <a:ext uri="{FF2B5EF4-FFF2-40B4-BE49-F238E27FC236}">
                <a16:creationId xmlns:a16="http://schemas.microsoft.com/office/drawing/2014/main" id="{E6DC3DB9-6B98-42FB-BBCD-A988DE60263E}"/>
              </a:ext>
            </a:extLst>
          </p:cNvPr>
          <p:cNvSpPr txBox="1">
            <a:spLocks/>
          </p:cNvSpPr>
          <p:nvPr/>
        </p:nvSpPr>
        <p:spPr>
          <a:xfrm>
            <a:off x="519917" y="1646265"/>
            <a:ext cx="7919407" cy="394080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GB" sz="2600" dirty="0">
                <a:latin typeface="Calibri" panose="020F0502020204030204" pitchFamily="34" charset="0"/>
                <a:cs typeface="Calibri" panose="020F0502020204030204" pitchFamily="34" charset="0"/>
              </a:rPr>
              <a:t>Titanium dioxide pigment is made by reacting titanium ores with either chlorine gas or sulphuric acid</a:t>
            </a:r>
          </a:p>
          <a:p>
            <a:pPr algn="just"/>
            <a:r>
              <a:rPr lang="en-GB" sz="2600" dirty="0">
                <a:latin typeface="Calibri" panose="020F0502020204030204" pitchFamily="34" charset="0"/>
                <a:cs typeface="Calibri" panose="020F0502020204030204" pitchFamily="34" charset="0"/>
              </a:rPr>
              <a:t>Pigment contains very little NORM with almost all activity in solid waste and liquid effluent</a:t>
            </a:r>
          </a:p>
          <a:p>
            <a:pPr algn="just"/>
            <a:r>
              <a:rPr lang="en-GB" sz="2600" dirty="0">
                <a:latin typeface="Calibri" panose="020F0502020204030204" pitchFamily="34" charset="0"/>
                <a:cs typeface="Calibri" panose="020F0502020204030204" pitchFamily="34" charset="0"/>
              </a:rPr>
              <a:t>Activity concentrations in solid waste and effluent  vary depending on ore used but typically are around 1 </a:t>
            </a:r>
            <a:r>
              <a:rPr lang="en-GB" sz="2600" dirty="0" err="1">
                <a:latin typeface="Calibri" panose="020F0502020204030204" pitchFamily="34" charset="0"/>
                <a:cs typeface="Calibri" panose="020F0502020204030204" pitchFamily="34" charset="0"/>
              </a:rPr>
              <a:t>Bq</a:t>
            </a:r>
            <a:r>
              <a:rPr lang="en-GB" sz="2600" dirty="0">
                <a:latin typeface="Calibri" panose="020F0502020204030204" pitchFamily="34" charset="0"/>
                <a:cs typeface="Calibri" panose="020F0502020204030204" pitchFamily="34" charset="0"/>
              </a:rPr>
              <a:t>/g and 1 </a:t>
            </a:r>
            <a:r>
              <a:rPr lang="en-GB" sz="2600" dirty="0" err="1">
                <a:latin typeface="Calibri" panose="020F0502020204030204" pitchFamily="34" charset="0"/>
                <a:cs typeface="Calibri" panose="020F0502020204030204" pitchFamily="34" charset="0"/>
              </a:rPr>
              <a:t>Bq</a:t>
            </a:r>
            <a:r>
              <a:rPr lang="en-GB" sz="2600" dirty="0">
                <a:latin typeface="Calibri" panose="020F0502020204030204" pitchFamily="34" charset="0"/>
                <a:cs typeface="Calibri" panose="020F0502020204030204" pitchFamily="34" charset="0"/>
              </a:rPr>
              <a:t>/l (both </a:t>
            </a:r>
            <a:r>
              <a:rPr lang="en-GB" sz="2600" baseline="30000" dirty="0">
                <a:latin typeface="Calibri" panose="020F0502020204030204" pitchFamily="34" charset="0"/>
                <a:cs typeface="Calibri" panose="020F0502020204030204" pitchFamily="34" charset="0"/>
              </a:rPr>
              <a:t>232</a:t>
            </a:r>
            <a:r>
              <a:rPr lang="en-GB" sz="2600" dirty="0">
                <a:latin typeface="Calibri" panose="020F0502020204030204" pitchFamily="34" charset="0"/>
                <a:cs typeface="Calibri" panose="020F0502020204030204" pitchFamily="34" charset="0"/>
              </a:rPr>
              <a:t>Th and </a:t>
            </a:r>
            <a:r>
              <a:rPr lang="en-GB" sz="2600" baseline="30000" dirty="0">
                <a:latin typeface="Calibri" panose="020F0502020204030204" pitchFamily="34" charset="0"/>
                <a:cs typeface="Calibri" panose="020F0502020204030204" pitchFamily="34" charset="0"/>
              </a:rPr>
              <a:t>238</a:t>
            </a:r>
            <a:r>
              <a:rPr lang="en-GB" sz="2600" dirty="0">
                <a:latin typeface="Calibri" panose="020F0502020204030204" pitchFamily="34" charset="0"/>
                <a:cs typeface="Calibri" panose="020F0502020204030204" pitchFamily="34" charset="0"/>
              </a:rPr>
              <a:t>U decay series)</a:t>
            </a:r>
          </a:p>
          <a:p>
            <a:pPr algn="just"/>
            <a:r>
              <a:rPr lang="en-GB" sz="2600" dirty="0">
                <a:latin typeface="Calibri" panose="020F0502020204030204" pitchFamily="34" charset="0"/>
                <a:cs typeface="Calibri" panose="020F0502020204030204" pitchFamily="34" charset="0"/>
              </a:rPr>
              <a:t>Solid wastes used for construction materials or disposed to landfill</a:t>
            </a:r>
          </a:p>
        </p:txBody>
      </p:sp>
    </p:spTree>
    <p:extLst>
      <p:ext uri="{BB962C8B-B14F-4D97-AF65-F5344CB8AC3E}">
        <p14:creationId xmlns:p14="http://schemas.microsoft.com/office/powerpoint/2010/main" val="3004609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329FC7-5720-4BB7-879E-5969894EC361}"/>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Titanium Dioxide</a:t>
            </a:r>
            <a:endParaRPr lang="en-GB" sz="2600" dirty="0">
              <a:latin typeface="Calibri" panose="020F0502020204030204" pitchFamily="34" charset="0"/>
              <a:cs typeface="Calibri" panose="020F0502020204030204" pitchFamily="34" charset="0"/>
            </a:endParaRPr>
          </a:p>
        </p:txBody>
      </p:sp>
      <p:pic>
        <p:nvPicPr>
          <p:cNvPr id="3" name="Picture 2" descr="C:\Users\kelly.jones\Desktop\IAEA final\TiO2 photos\IMG_2826.JPG">
            <a:extLst>
              <a:ext uri="{FF2B5EF4-FFF2-40B4-BE49-F238E27FC236}">
                <a16:creationId xmlns:a16="http://schemas.microsoft.com/office/drawing/2014/main" id="{2030BF86-97BF-49A6-A30D-5E7982FE94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796" y="2032153"/>
            <a:ext cx="4147063" cy="33547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E4B7DE4B-8278-4624-A72D-E7948A5A08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4143" y="2032153"/>
            <a:ext cx="3970088" cy="33547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2281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27C75B-4790-46CE-BB08-E7205E78C604}"/>
              </a:ext>
            </a:extLst>
          </p:cNvPr>
          <p:cNvSpPr/>
          <p:nvPr/>
        </p:nvSpPr>
        <p:spPr>
          <a:xfrm>
            <a:off x="0" y="583907"/>
            <a:ext cx="2122415" cy="53182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Content</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11CF4C4-FB5B-47A1-8DC5-CA87079564DA}"/>
              </a:ext>
            </a:extLst>
          </p:cNvPr>
          <p:cNvSpPr txBox="1">
            <a:spLocks noChangeArrowheads="1"/>
          </p:cNvSpPr>
          <p:nvPr/>
        </p:nvSpPr>
        <p:spPr>
          <a:xfrm>
            <a:off x="575148" y="2286000"/>
            <a:ext cx="7008500" cy="279772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sz="2600" dirty="0">
                <a:latin typeface="Calibri" pitchFamily="34" charset="0"/>
              </a:rPr>
              <a:t>NORM Residue/Waste - Definition</a:t>
            </a:r>
          </a:p>
          <a:p>
            <a:pPr>
              <a:buFont typeface="Wingdings" panose="05000000000000000000" pitchFamily="2" charset="2"/>
              <a:buChar char="§"/>
            </a:pPr>
            <a:r>
              <a:rPr lang="en-ZA" altLang="en-US" sz="2600" dirty="0">
                <a:latin typeface="Calibri" pitchFamily="34" charset="0"/>
              </a:rPr>
              <a:t>Types of NORM residue or waste</a:t>
            </a:r>
          </a:p>
          <a:p>
            <a:pPr>
              <a:buFont typeface="Wingdings" panose="05000000000000000000" pitchFamily="2" charset="2"/>
              <a:buChar char="§"/>
            </a:pPr>
            <a:r>
              <a:rPr lang="en-ZA" altLang="en-US" sz="2600" dirty="0">
                <a:latin typeface="Calibri" pitchFamily="34" charset="0"/>
              </a:rPr>
              <a:t>Management of NORM waste</a:t>
            </a:r>
          </a:p>
          <a:p>
            <a:pPr>
              <a:buFont typeface="Wingdings" panose="05000000000000000000" pitchFamily="2" charset="2"/>
              <a:buChar char="§"/>
            </a:pPr>
            <a:r>
              <a:rPr lang="en-ZA" altLang="en-US" sz="2600" dirty="0">
                <a:latin typeface="Calibri" pitchFamily="34" charset="0"/>
              </a:rPr>
              <a:t>Key messages</a:t>
            </a:r>
          </a:p>
        </p:txBody>
      </p:sp>
    </p:spTree>
    <p:extLst>
      <p:ext uri="{BB962C8B-B14F-4D97-AF65-F5344CB8AC3E}">
        <p14:creationId xmlns:p14="http://schemas.microsoft.com/office/powerpoint/2010/main" val="1396940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6879A6-8913-465D-BA1B-F0943DB7A472}"/>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Minimize NORM waste</a:t>
            </a:r>
            <a:endParaRPr lang="en-GB" sz="2600" dirty="0">
              <a:latin typeface="Calibri" panose="020F0502020204030204" pitchFamily="34" charset="0"/>
              <a:cs typeface="Calibri" panose="020F0502020204030204" pitchFamily="34" charset="0"/>
            </a:endParaRPr>
          </a:p>
        </p:txBody>
      </p:sp>
      <p:sp>
        <p:nvSpPr>
          <p:cNvPr id="3" name="Rectangle 5">
            <a:extLst>
              <a:ext uri="{FF2B5EF4-FFF2-40B4-BE49-F238E27FC236}">
                <a16:creationId xmlns:a16="http://schemas.microsoft.com/office/drawing/2014/main" id="{ADF304C0-81C0-4F95-A115-96A1E27A1A41}"/>
              </a:ext>
            </a:extLst>
          </p:cNvPr>
          <p:cNvSpPr>
            <a:spLocks noChangeArrowheads="1"/>
          </p:cNvSpPr>
          <p:nvPr/>
        </p:nvSpPr>
        <p:spPr bwMode="auto">
          <a:xfrm>
            <a:off x="521922" y="1503726"/>
            <a:ext cx="8303897" cy="5526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57200" indent="-457200">
              <a:lnSpc>
                <a:spcPct val="110000"/>
              </a:lnSpc>
              <a:spcBef>
                <a:spcPct val="20000"/>
              </a:spcBef>
              <a:buClr>
                <a:srgbClr val="000000"/>
              </a:buClr>
              <a:buSzPct val="110000"/>
              <a:buFont typeface="Wingdings" panose="05000000000000000000" pitchFamily="2" charset="2"/>
              <a:buChar char="§"/>
              <a:defRPr/>
            </a:pPr>
            <a:r>
              <a:rPr lang="en-ZA" sz="2600" dirty="0">
                <a:solidFill>
                  <a:srgbClr val="000000"/>
                </a:solidFill>
                <a:latin typeface="Calibri" panose="020F0502020204030204" pitchFamily="34" charset="0"/>
                <a:ea typeface="ＭＳ Ｐゴシック" charset="0"/>
                <a:cs typeface="Calibri" panose="020F0502020204030204" pitchFamily="34" charset="0"/>
              </a:rPr>
              <a:t>Recycling of NORM residues, or their use in other applications (rather than disposing of them as waste) should be the first consideration:</a:t>
            </a:r>
            <a:r>
              <a:rPr lang="en-US" sz="2600" dirty="0">
                <a:solidFill>
                  <a:srgbClr val="000000"/>
                </a:solidFill>
                <a:latin typeface="Calibri" panose="020F0502020204030204" pitchFamily="34" charset="0"/>
                <a:ea typeface="ＭＳ Ｐゴシック" charset="0"/>
                <a:cs typeface="Calibri" panose="020F0502020204030204" pitchFamily="34" charset="0"/>
              </a:rPr>
              <a:t> </a:t>
            </a:r>
            <a:r>
              <a:rPr lang="en-ZA" sz="2600" dirty="0">
                <a:solidFill>
                  <a:srgbClr val="000000"/>
                </a:solidFill>
                <a:latin typeface="Calibri" panose="020F0502020204030204" pitchFamily="34" charset="0"/>
                <a:ea typeface="ＭＳ Ｐゴシック" charset="0"/>
                <a:cs typeface="Calibri" panose="020F0502020204030204" pitchFamily="34" charset="0"/>
              </a:rPr>
              <a:t>NORM residues should be regarded as a resource rather than as waste.</a:t>
            </a:r>
            <a:endParaRPr lang="en-GB" sz="2600" dirty="0">
              <a:solidFill>
                <a:srgbClr val="000000"/>
              </a:solidFill>
              <a:latin typeface="Calibri" panose="020F0502020204030204" pitchFamily="34" charset="0"/>
              <a:ea typeface="ＭＳ Ｐゴシック" charset="0"/>
              <a:cs typeface="Calibri" panose="020F0502020204030204" pitchFamily="34" charset="0"/>
            </a:endParaRPr>
          </a:p>
          <a:p>
            <a:pPr marL="457200" indent="-457200">
              <a:lnSpc>
                <a:spcPct val="110000"/>
              </a:lnSpc>
              <a:spcBef>
                <a:spcPct val="20000"/>
              </a:spcBef>
              <a:buClr>
                <a:srgbClr val="000000"/>
              </a:buClr>
              <a:buSzPct val="110000"/>
              <a:buFont typeface="Wingdings" panose="05000000000000000000" pitchFamily="2" charset="2"/>
              <a:buChar char="§"/>
              <a:defRPr/>
            </a:pPr>
            <a:r>
              <a:rPr lang="en-GB" sz="2600" dirty="0">
                <a:solidFill>
                  <a:srgbClr val="000000"/>
                </a:solidFill>
                <a:latin typeface="Calibri" panose="020F0502020204030204" pitchFamily="34" charset="0"/>
                <a:ea typeface="ＭＳ Ｐゴシック" charset="0"/>
                <a:cs typeface="Calibri" panose="020F0502020204030204" pitchFamily="34" charset="0"/>
              </a:rPr>
              <a:t>Examples may include: </a:t>
            </a:r>
          </a:p>
          <a:p>
            <a:pPr marL="742950" lvl="1" indent="-285750">
              <a:lnSpc>
                <a:spcPct val="110000"/>
              </a:lnSpc>
              <a:spcBef>
                <a:spcPct val="20000"/>
              </a:spcBef>
              <a:buClr>
                <a:srgbClr val="000000"/>
              </a:buClr>
              <a:buSzPct val="110000"/>
              <a:buFont typeface="Symbol" charset="0"/>
              <a:buChar char="·"/>
              <a:defRPr/>
            </a:pPr>
            <a:r>
              <a:rPr lang="en-GB" dirty="0">
                <a:solidFill>
                  <a:srgbClr val="000000"/>
                </a:solidFill>
                <a:latin typeface="Calibri" panose="020F0502020204030204" pitchFamily="34" charset="0"/>
                <a:ea typeface="ＭＳ Ｐゴシック" charset="0"/>
                <a:cs typeface="Calibri" panose="020F0502020204030204" pitchFamily="34" charset="0"/>
              </a:rPr>
              <a:t> </a:t>
            </a:r>
            <a:r>
              <a:rPr lang="en-GB" sz="2000" dirty="0">
                <a:solidFill>
                  <a:srgbClr val="000000"/>
                </a:solidFill>
                <a:latin typeface="Calibri" panose="020F0502020204030204" pitchFamily="34" charset="0"/>
                <a:ea typeface="ＭＳ Ｐゴシック" charset="0"/>
                <a:cs typeface="Calibri" panose="020F0502020204030204" pitchFamily="34" charset="0"/>
              </a:rPr>
              <a:t>Recycling of contaminated waters in the process</a:t>
            </a:r>
          </a:p>
          <a:p>
            <a:pPr marL="742950" lvl="1" indent="-285750">
              <a:lnSpc>
                <a:spcPct val="110000"/>
              </a:lnSpc>
              <a:spcBef>
                <a:spcPct val="20000"/>
              </a:spcBef>
              <a:buClr>
                <a:srgbClr val="000000"/>
              </a:buClr>
              <a:buSzPct val="110000"/>
              <a:buFont typeface="Symbol" charset="0"/>
              <a:buChar char="·"/>
              <a:defRPr/>
            </a:pPr>
            <a:r>
              <a:rPr lang="en-GB" sz="2000" dirty="0">
                <a:solidFill>
                  <a:srgbClr val="000000"/>
                </a:solidFill>
                <a:latin typeface="Calibri" panose="020F0502020204030204" pitchFamily="34" charset="0"/>
                <a:ea typeface="ＭＳ Ｐゴシック" charset="0"/>
                <a:cs typeface="Calibri" panose="020F0502020204030204" pitchFamily="34" charset="0"/>
              </a:rPr>
              <a:t> Salvage and recycling of reagents (e.g. resins, solvents)</a:t>
            </a:r>
          </a:p>
          <a:p>
            <a:pPr marL="742950" lvl="1" indent="-285750">
              <a:lnSpc>
                <a:spcPct val="110000"/>
              </a:lnSpc>
              <a:spcBef>
                <a:spcPct val="20000"/>
              </a:spcBef>
              <a:buClr>
                <a:srgbClr val="000000"/>
              </a:buClr>
              <a:buSzPct val="110000"/>
              <a:buFont typeface="Symbol" charset="0"/>
              <a:buChar char="·"/>
              <a:defRPr/>
            </a:pPr>
            <a:r>
              <a:rPr lang="en-GB" sz="2000" dirty="0">
                <a:solidFill>
                  <a:srgbClr val="000000"/>
                </a:solidFill>
                <a:latin typeface="Calibri" panose="020F0502020204030204" pitchFamily="34" charset="0"/>
                <a:ea typeface="ＭＳ Ｐゴシック" charset="0"/>
                <a:cs typeface="Calibri" panose="020F0502020204030204" pitchFamily="34" charset="0"/>
              </a:rPr>
              <a:t> Agricultural use, e.g. </a:t>
            </a:r>
            <a:r>
              <a:rPr lang="en-GB" sz="2000" dirty="0" err="1">
                <a:solidFill>
                  <a:srgbClr val="000000"/>
                </a:solidFill>
                <a:latin typeface="Calibri" panose="020F0502020204030204" pitchFamily="34" charset="0"/>
                <a:ea typeface="ＭＳ Ｐゴシック" charset="0"/>
                <a:cs typeface="Calibri" panose="020F0502020204030204" pitchFamily="34" charset="0"/>
              </a:rPr>
              <a:t>phosphogypsum</a:t>
            </a:r>
            <a:endParaRPr lang="en-GB" sz="2000" dirty="0">
              <a:solidFill>
                <a:srgbClr val="000000"/>
              </a:solidFill>
              <a:latin typeface="Calibri" panose="020F0502020204030204" pitchFamily="34" charset="0"/>
              <a:ea typeface="ＭＳ Ｐゴシック" charset="0"/>
              <a:cs typeface="Calibri" panose="020F0502020204030204" pitchFamily="34" charset="0"/>
            </a:endParaRPr>
          </a:p>
          <a:p>
            <a:pPr marL="742950" lvl="1" indent="-285750">
              <a:lnSpc>
                <a:spcPct val="110000"/>
              </a:lnSpc>
              <a:spcBef>
                <a:spcPct val="20000"/>
              </a:spcBef>
              <a:buClr>
                <a:srgbClr val="000000"/>
              </a:buClr>
              <a:buSzPct val="110000"/>
              <a:buFont typeface="Symbol" charset="0"/>
              <a:buChar char="·"/>
              <a:defRPr/>
            </a:pPr>
            <a:r>
              <a:rPr lang="en-GB" sz="2000" dirty="0">
                <a:solidFill>
                  <a:srgbClr val="000000"/>
                </a:solidFill>
                <a:latin typeface="Calibri" panose="020F0502020204030204" pitchFamily="34" charset="0"/>
                <a:ea typeface="ＭＳ Ｐゴシック" charset="0"/>
                <a:cs typeface="Calibri" panose="020F0502020204030204" pitchFamily="34" charset="0"/>
              </a:rPr>
              <a:t> Building materials, e.g. fly ash, </a:t>
            </a:r>
            <a:r>
              <a:rPr lang="en-GB" sz="2000" dirty="0" err="1">
                <a:solidFill>
                  <a:srgbClr val="000000"/>
                </a:solidFill>
                <a:latin typeface="Calibri" panose="020F0502020204030204" pitchFamily="34" charset="0"/>
                <a:ea typeface="ＭＳ Ｐゴシック" charset="0"/>
                <a:cs typeface="Calibri" panose="020F0502020204030204" pitchFamily="34" charset="0"/>
              </a:rPr>
              <a:t>phosphogypsum</a:t>
            </a:r>
            <a:r>
              <a:rPr lang="en-GB" sz="2000" dirty="0">
                <a:solidFill>
                  <a:srgbClr val="000000"/>
                </a:solidFill>
                <a:latin typeface="Calibri" panose="020F0502020204030204" pitchFamily="34" charset="0"/>
                <a:ea typeface="ＭＳ Ｐゴシック" charset="0"/>
                <a:cs typeface="Calibri" panose="020F0502020204030204" pitchFamily="34" charset="0"/>
              </a:rPr>
              <a:t>, red mud</a:t>
            </a:r>
          </a:p>
          <a:p>
            <a:pPr marL="742950" lvl="1" indent="-285750">
              <a:lnSpc>
                <a:spcPct val="110000"/>
              </a:lnSpc>
              <a:spcBef>
                <a:spcPct val="20000"/>
              </a:spcBef>
              <a:buClr>
                <a:srgbClr val="000000"/>
              </a:buClr>
              <a:buSzPct val="110000"/>
              <a:buFont typeface="Symbol" charset="0"/>
              <a:buChar char="·"/>
              <a:defRPr/>
            </a:pPr>
            <a:r>
              <a:rPr lang="en-GB" sz="2000" dirty="0">
                <a:solidFill>
                  <a:srgbClr val="000000"/>
                </a:solidFill>
                <a:latin typeface="Calibri" panose="020F0502020204030204" pitchFamily="34" charset="0"/>
                <a:ea typeface="ＭＳ Ｐゴシック" charset="0"/>
                <a:cs typeface="Calibri" panose="020F0502020204030204" pitchFamily="34" charset="0"/>
              </a:rPr>
              <a:t> Road construction, e.g. slag, </a:t>
            </a:r>
            <a:r>
              <a:rPr lang="en-GB" sz="2000" dirty="0" err="1">
                <a:solidFill>
                  <a:srgbClr val="000000"/>
                </a:solidFill>
                <a:latin typeface="Calibri" panose="020F0502020204030204" pitchFamily="34" charset="0"/>
                <a:ea typeface="ＭＳ Ｐゴシック" charset="0"/>
                <a:cs typeface="Calibri" panose="020F0502020204030204" pitchFamily="34" charset="0"/>
              </a:rPr>
              <a:t>phosphogypsum</a:t>
            </a:r>
            <a:r>
              <a:rPr lang="en-GB" sz="2000" dirty="0">
                <a:solidFill>
                  <a:srgbClr val="000000"/>
                </a:solidFill>
                <a:latin typeface="Calibri" panose="020F0502020204030204" pitchFamily="34" charset="0"/>
                <a:ea typeface="ＭＳ Ｐゴシック" charset="0"/>
                <a:cs typeface="Calibri" panose="020F0502020204030204" pitchFamily="34" charset="0"/>
              </a:rPr>
              <a:t>, fly ash</a:t>
            </a:r>
          </a:p>
          <a:p>
            <a:pPr marL="742950" lvl="1" indent="-285750">
              <a:lnSpc>
                <a:spcPct val="110000"/>
              </a:lnSpc>
              <a:spcBef>
                <a:spcPct val="20000"/>
              </a:spcBef>
              <a:buClr>
                <a:srgbClr val="000000"/>
              </a:buClr>
              <a:buSzPct val="110000"/>
              <a:buFont typeface="Symbol" charset="0"/>
              <a:buChar char="·"/>
              <a:defRPr/>
            </a:pPr>
            <a:r>
              <a:rPr lang="en-GB" sz="2000" dirty="0">
                <a:solidFill>
                  <a:srgbClr val="000000"/>
                </a:solidFill>
                <a:latin typeface="Calibri" panose="020F0502020204030204" pitchFamily="34" charset="0"/>
                <a:ea typeface="ＭＳ Ｐゴシック" charset="0"/>
                <a:cs typeface="Calibri" panose="020F0502020204030204" pitchFamily="34" charset="0"/>
              </a:rPr>
              <a:t> Recycling of contaminated scrap</a:t>
            </a:r>
          </a:p>
        </p:txBody>
      </p:sp>
    </p:spTree>
    <p:extLst>
      <p:ext uri="{BB962C8B-B14F-4D97-AF65-F5344CB8AC3E}">
        <p14:creationId xmlns:p14="http://schemas.microsoft.com/office/powerpoint/2010/main" val="199652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9751F7-C67E-452C-AA0C-4DC06F2D0D7F}"/>
              </a:ext>
            </a:extLst>
          </p:cNvPr>
          <p:cNvSpPr/>
          <p:nvPr/>
        </p:nvSpPr>
        <p:spPr>
          <a:xfrm>
            <a:off x="0" y="487130"/>
            <a:ext cx="4194495"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Key messages</a:t>
            </a:r>
            <a:endParaRPr lang="en-GB" sz="2600" dirty="0">
              <a:latin typeface="Calibri" panose="020F0502020204030204" pitchFamily="34" charset="0"/>
              <a:cs typeface="Calibri" panose="020F0502020204030204" pitchFamily="34" charset="0"/>
            </a:endParaRPr>
          </a:p>
        </p:txBody>
      </p:sp>
      <p:sp>
        <p:nvSpPr>
          <p:cNvPr id="3" name="Content Placeholder 3">
            <a:extLst>
              <a:ext uri="{FF2B5EF4-FFF2-40B4-BE49-F238E27FC236}">
                <a16:creationId xmlns:a16="http://schemas.microsoft.com/office/drawing/2014/main" id="{F262F773-61A8-4005-B57E-3D22F83319E0}"/>
              </a:ext>
            </a:extLst>
          </p:cNvPr>
          <p:cNvSpPr txBox="1">
            <a:spLocks/>
          </p:cNvSpPr>
          <p:nvPr/>
        </p:nvSpPr>
        <p:spPr>
          <a:xfrm>
            <a:off x="612296" y="2023769"/>
            <a:ext cx="7919407" cy="346263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GB" sz="2600" dirty="0">
                <a:latin typeface="Calibri" panose="020F0502020204030204" pitchFamily="34" charset="0"/>
                <a:cs typeface="Calibri" panose="020F0502020204030204" pitchFamily="34" charset="0"/>
              </a:rPr>
              <a:t>Very large quantities</a:t>
            </a:r>
          </a:p>
          <a:p>
            <a:pPr algn="just">
              <a:buFont typeface="Wingdings" panose="05000000000000000000" pitchFamily="2" charset="2"/>
              <a:buChar char="§"/>
            </a:pPr>
            <a:r>
              <a:rPr lang="en-GB" sz="2600" dirty="0">
                <a:latin typeface="Calibri" panose="020F0502020204030204" pitchFamily="34" charset="0"/>
                <a:cs typeface="Calibri" panose="020F0502020204030204" pitchFamily="34" charset="0"/>
              </a:rPr>
              <a:t>Low activity concentrations</a:t>
            </a:r>
          </a:p>
          <a:p>
            <a:pPr algn="just">
              <a:buFont typeface="Wingdings" panose="05000000000000000000" pitchFamily="2" charset="2"/>
              <a:buChar char="§"/>
            </a:pPr>
            <a:r>
              <a:rPr lang="en-GB" sz="2600" dirty="0">
                <a:latin typeface="Calibri" panose="020F0502020204030204" pitchFamily="34" charset="0"/>
                <a:cs typeface="Calibri" panose="020F0502020204030204" pitchFamily="34" charset="0"/>
              </a:rPr>
              <a:t>Can be regarded as a potential resource</a:t>
            </a:r>
          </a:p>
          <a:p>
            <a:pPr algn="just">
              <a:buFont typeface="Wingdings" panose="05000000000000000000" pitchFamily="2" charset="2"/>
              <a:buChar char="§"/>
            </a:pPr>
            <a:r>
              <a:rPr lang="en-GB" sz="2600" dirty="0">
                <a:latin typeface="Calibri" panose="020F0502020204030204" pitchFamily="34" charset="0"/>
                <a:cs typeface="Calibri" panose="020F0502020204030204" pitchFamily="34" charset="0"/>
              </a:rPr>
              <a:t>Appropriate protection is achievable through different management options</a:t>
            </a:r>
          </a:p>
        </p:txBody>
      </p:sp>
    </p:spTree>
    <p:extLst>
      <p:ext uri="{BB962C8B-B14F-4D97-AF65-F5344CB8AC3E}">
        <p14:creationId xmlns:p14="http://schemas.microsoft.com/office/powerpoint/2010/main" val="1014055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A39FF31-D826-49CA-99E4-133471C3D3E8}"/>
              </a:ext>
            </a:extLst>
          </p:cNvPr>
          <p:cNvSpPr/>
          <p:nvPr/>
        </p:nvSpPr>
        <p:spPr>
          <a:xfrm>
            <a:off x="0" y="583907"/>
            <a:ext cx="2659310" cy="53182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Definitions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6EC0E3B9-BF02-4ED5-9921-1534A3CAFA19}"/>
              </a:ext>
            </a:extLst>
          </p:cNvPr>
          <p:cNvSpPr txBox="1">
            <a:spLocks noChangeArrowheads="1"/>
          </p:cNvSpPr>
          <p:nvPr/>
        </p:nvSpPr>
        <p:spPr>
          <a:xfrm>
            <a:off x="662530" y="1702093"/>
            <a:ext cx="7684515" cy="4572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sz="2800" dirty="0">
                <a:latin typeface="Calibri" pitchFamily="34" charset="0"/>
              </a:rPr>
              <a:t>NORM residue</a:t>
            </a:r>
          </a:p>
          <a:p>
            <a:pPr lvl="1"/>
            <a:r>
              <a:rPr lang="en-US" altLang="en-US" sz="2600" dirty="0">
                <a:latin typeface="Calibri" pitchFamily="34" charset="0"/>
              </a:rPr>
              <a:t>Material that remains from a process and comprises or is contaminated by NORM</a:t>
            </a:r>
          </a:p>
          <a:p>
            <a:pPr lvl="1"/>
            <a:r>
              <a:rPr lang="en-ZA" altLang="en-US" sz="2600" dirty="0">
                <a:latin typeface="Calibri" pitchFamily="34" charset="0"/>
              </a:rPr>
              <a:t>NORM residue may or may not be a NORM waste</a:t>
            </a:r>
          </a:p>
          <a:p>
            <a:pPr lvl="2"/>
            <a:r>
              <a:rPr lang="en-ZA" altLang="en-US" sz="2600" dirty="0">
                <a:latin typeface="Calibri" pitchFamily="34" charset="0"/>
              </a:rPr>
              <a:t>It may be recycled back to the process or used as a by-product</a:t>
            </a:r>
          </a:p>
          <a:p>
            <a:pPr>
              <a:buFont typeface="Wingdings" panose="05000000000000000000" pitchFamily="2" charset="2"/>
              <a:buChar char="§"/>
            </a:pPr>
            <a:r>
              <a:rPr lang="en-ZA" altLang="en-US" sz="2800" dirty="0">
                <a:latin typeface="Calibri" pitchFamily="34" charset="0"/>
              </a:rPr>
              <a:t>NORM waste</a:t>
            </a:r>
          </a:p>
          <a:p>
            <a:pPr lvl="1"/>
            <a:r>
              <a:rPr lang="en-US" altLang="en-US" sz="2600" dirty="0">
                <a:latin typeface="Calibri" pitchFamily="34" charset="0"/>
              </a:rPr>
              <a:t>NORM for which no further use is foreseen</a:t>
            </a:r>
          </a:p>
        </p:txBody>
      </p:sp>
    </p:spTree>
    <p:extLst>
      <p:ext uri="{BB962C8B-B14F-4D97-AF65-F5344CB8AC3E}">
        <p14:creationId xmlns:p14="http://schemas.microsoft.com/office/powerpoint/2010/main" val="579998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2D8E47-F702-4A9D-845D-A23A782B90EB}"/>
              </a:ext>
            </a:extLst>
          </p:cNvPr>
          <p:cNvSpPr/>
          <p:nvPr/>
        </p:nvSpPr>
        <p:spPr>
          <a:xfrm>
            <a:off x="-1" y="583908"/>
            <a:ext cx="5176008" cy="70799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Managing NORM residues and waste</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D910911E-7190-48BC-818A-5401EC7DFA6F}"/>
              </a:ext>
            </a:extLst>
          </p:cNvPr>
          <p:cNvSpPr txBox="1">
            <a:spLocks noChangeArrowheads="1"/>
          </p:cNvSpPr>
          <p:nvPr/>
        </p:nvSpPr>
        <p:spPr>
          <a:xfrm>
            <a:off x="344550" y="1643368"/>
            <a:ext cx="8454899" cy="497554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buFontTx/>
              <a:buNone/>
            </a:pPr>
            <a:r>
              <a:rPr lang="en-GB" altLang="en-US" sz="2800" dirty="0">
                <a:latin typeface="Calibri" panose="020F0502020204030204" pitchFamily="34" charset="0"/>
                <a:cs typeface="Calibri" panose="020F0502020204030204" pitchFamily="34" charset="0"/>
              </a:rPr>
              <a:t>IAEA Fundamental Safety Principle 7:      </a:t>
            </a:r>
          </a:p>
          <a:p>
            <a:pPr algn="just">
              <a:lnSpc>
                <a:spcPct val="90000"/>
              </a:lnSpc>
              <a:buFontTx/>
              <a:buNone/>
            </a:pPr>
            <a:endParaRPr lang="en-GB" altLang="en-US" sz="2800" dirty="0">
              <a:latin typeface="Calibri" panose="020F0502020204030204" pitchFamily="34" charset="0"/>
              <a:cs typeface="Calibri" panose="020F0502020204030204" pitchFamily="34" charset="0"/>
            </a:endParaRPr>
          </a:p>
          <a:p>
            <a:pPr algn="just">
              <a:lnSpc>
                <a:spcPct val="90000"/>
              </a:lnSpc>
              <a:buFontTx/>
              <a:buNone/>
            </a:pPr>
            <a:r>
              <a:rPr lang="en-GB" altLang="en-US" sz="2600" dirty="0">
                <a:latin typeface="Calibri" panose="020F0502020204030204" pitchFamily="34" charset="0"/>
                <a:cs typeface="Calibri" panose="020F0502020204030204" pitchFamily="34" charset="0"/>
              </a:rPr>
              <a:t>Protection of present &amp; future generations</a:t>
            </a:r>
          </a:p>
          <a:p>
            <a:pPr algn="just">
              <a:lnSpc>
                <a:spcPct val="90000"/>
              </a:lnSpc>
              <a:buFontTx/>
              <a:buNone/>
            </a:pPr>
            <a:endParaRPr lang="en-GB" altLang="en-US" sz="2600" dirty="0">
              <a:latin typeface="Calibri" panose="020F0502020204030204" pitchFamily="34" charset="0"/>
              <a:cs typeface="Calibri" panose="020F0502020204030204" pitchFamily="34" charset="0"/>
            </a:endParaRPr>
          </a:p>
          <a:p>
            <a:pPr algn="just">
              <a:lnSpc>
                <a:spcPct val="90000"/>
              </a:lnSpc>
            </a:pPr>
            <a:r>
              <a:rPr lang="en-GB" altLang="en-US" sz="2600" dirty="0">
                <a:latin typeface="Calibri" panose="020F0502020204030204" pitchFamily="34" charset="0"/>
                <a:cs typeface="Calibri" panose="020F0502020204030204" pitchFamily="34" charset="0"/>
              </a:rPr>
              <a:t>People and the environment, present and future, must be protected against radiation risks</a:t>
            </a:r>
          </a:p>
          <a:p>
            <a:pPr algn="just">
              <a:lnSpc>
                <a:spcPct val="90000"/>
              </a:lnSpc>
            </a:pPr>
            <a:endParaRPr lang="en-GB" altLang="en-US" sz="2600" dirty="0">
              <a:latin typeface="Calibri" panose="020F0502020204030204" pitchFamily="34" charset="0"/>
              <a:cs typeface="Calibri" panose="020F0502020204030204" pitchFamily="34" charset="0"/>
            </a:endParaRPr>
          </a:p>
          <a:p>
            <a:pPr algn="just">
              <a:lnSpc>
                <a:spcPct val="90000"/>
              </a:lnSpc>
            </a:pPr>
            <a:r>
              <a:rPr lang="en-GB" altLang="en-US" sz="2600" dirty="0">
                <a:latin typeface="Calibri" panose="020F0502020204030204" pitchFamily="34" charset="0"/>
                <a:cs typeface="Calibri" panose="020F0502020204030204" pitchFamily="34" charset="0"/>
              </a:rPr>
              <a:t>Radioactive waste must be managed in such a way as to avoid imposing an undue burden on future generations; that is, the generations that produce the waste have to seek and apply safe, practicable and environmentally acceptable solutions for its long term management. </a:t>
            </a:r>
          </a:p>
          <a:p>
            <a:pPr algn="just">
              <a:lnSpc>
                <a:spcPct val="90000"/>
              </a:lnSpc>
              <a:buFontTx/>
              <a:buNone/>
            </a:pPr>
            <a:endParaRPr lang="en-GB" altLang="en-US" sz="2400" dirty="0"/>
          </a:p>
        </p:txBody>
      </p:sp>
    </p:spTree>
    <p:extLst>
      <p:ext uri="{BB962C8B-B14F-4D97-AF65-F5344CB8AC3E}">
        <p14:creationId xmlns:p14="http://schemas.microsoft.com/office/powerpoint/2010/main" val="412469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4D463C-D16F-42E3-AFD2-35FF4F0840F5}"/>
              </a:ext>
            </a:extLst>
          </p:cNvPr>
          <p:cNvSpPr/>
          <p:nvPr/>
        </p:nvSpPr>
        <p:spPr>
          <a:xfrm>
            <a:off x="-1" y="583908"/>
            <a:ext cx="4395832" cy="70799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Types of NORM residue</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43B351F-46AE-4092-93F2-4313458EE8A9}"/>
              </a:ext>
            </a:extLst>
          </p:cNvPr>
          <p:cNvSpPr txBox="1">
            <a:spLocks noChangeArrowheads="1"/>
          </p:cNvSpPr>
          <p:nvPr/>
        </p:nvSpPr>
        <p:spPr>
          <a:xfrm>
            <a:off x="345152" y="1799356"/>
            <a:ext cx="7574055" cy="4572000"/>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dirty="0">
                <a:latin typeface="Calibri" pitchFamily="34" charset="0"/>
              </a:rPr>
              <a:t>NORM residues take various forms:</a:t>
            </a:r>
          </a:p>
          <a:p>
            <a:pPr lvl="1"/>
            <a:endParaRPr lang="en-ZA" altLang="en-US" sz="1000" dirty="0">
              <a:latin typeface="Calibri" pitchFamily="34" charset="0"/>
            </a:endParaRPr>
          </a:p>
          <a:p>
            <a:pPr lvl="1"/>
            <a:r>
              <a:rPr lang="en-ZA" altLang="en-US" dirty="0">
                <a:latin typeface="Calibri" pitchFamily="34" charset="0"/>
              </a:rPr>
              <a:t>Solids (or solid–liquid mixtures)</a:t>
            </a:r>
          </a:p>
          <a:p>
            <a:pPr lvl="2"/>
            <a:r>
              <a:rPr lang="en-ZA" altLang="en-US" dirty="0">
                <a:latin typeface="Calibri" pitchFamily="34" charset="0"/>
              </a:rPr>
              <a:t>Bulk residues</a:t>
            </a:r>
          </a:p>
          <a:p>
            <a:pPr lvl="2"/>
            <a:r>
              <a:rPr lang="en-ZA" altLang="en-US" dirty="0">
                <a:latin typeface="Calibri" pitchFamily="34" charset="0"/>
              </a:rPr>
              <a:t>Scale</a:t>
            </a:r>
          </a:p>
          <a:p>
            <a:pPr lvl="2"/>
            <a:r>
              <a:rPr lang="en-ZA" altLang="en-US" dirty="0">
                <a:latin typeface="Calibri" pitchFamily="34" charset="0"/>
              </a:rPr>
              <a:t>Sediments and sludges</a:t>
            </a:r>
          </a:p>
          <a:p>
            <a:pPr lvl="2"/>
            <a:r>
              <a:rPr lang="en-ZA" altLang="en-US" dirty="0">
                <a:latin typeface="Calibri" pitchFamily="34" charset="0"/>
              </a:rPr>
              <a:t>Slag</a:t>
            </a:r>
          </a:p>
          <a:p>
            <a:pPr lvl="2"/>
            <a:r>
              <a:rPr lang="en-ZA" altLang="en-US" dirty="0">
                <a:latin typeface="Calibri" pitchFamily="34" charset="0"/>
              </a:rPr>
              <a:t>Furnace dust</a:t>
            </a:r>
          </a:p>
          <a:p>
            <a:pPr lvl="1"/>
            <a:endParaRPr lang="en-ZA" altLang="en-US" sz="1000" dirty="0">
              <a:latin typeface="Calibri" pitchFamily="34" charset="0"/>
            </a:endParaRPr>
          </a:p>
          <a:p>
            <a:pPr lvl="1"/>
            <a:r>
              <a:rPr lang="en-ZA" altLang="en-US" dirty="0">
                <a:latin typeface="Calibri" pitchFamily="34" charset="0"/>
              </a:rPr>
              <a:t>Liquid residues</a:t>
            </a:r>
          </a:p>
          <a:p>
            <a:pPr lvl="1"/>
            <a:endParaRPr lang="en-ZA" altLang="en-US" sz="1000" dirty="0">
              <a:latin typeface="Calibri" pitchFamily="34" charset="0"/>
            </a:endParaRPr>
          </a:p>
          <a:p>
            <a:pPr lvl="1"/>
            <a:r>
              <a:rPr lang="en-ZA" altLang="en-US" dirty="0">
                <a:latin typeface="Calibri" pitchFamily="34" charset="0"/>
              </a:rPr>
              <a:t>Gaseous residues</a:t>
            </a:r>
          </a:p>
        </p:txBody>
      </p:sp>
    </p:spTree>
    <p:extLst>
      <p:ext uri="{BB962C8B-B14F-4D97-AF65-F5344CB8AC3E}">
        <p14:creationId xmlns:p14="http://schemas.microsoft.com/office/powerpoint/2010/main" val="658596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D75828-A2B6-4D17-96C0-2595B4C9C669}"/>
              </a:ext>
            </a:extLst>
          </p:cNvPr>
          <p:cNvSpPr/>
          <p:nvPr/>
        </p:nvSpPr>
        <p:spPr>
          <a:xfrm>
            <a:off x="-1" y="583908"/>
            <a:ext cx="4337109"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Bulk NORM residues</a:t>
            </a:r>
            <a:endParaRPr lang="en-GB" sz="2600" dirty="0">
              <a:latin typeface="Calibri" panose="020F0502020204030204" pitchFamily="34" charset="0"/>
              <a:cs typeface="Calibri" panose="020F0502020204030204" pitchFamily="34" charset="0"/>
            </a:endParaRPr>
          </a:p>
        </p:txBody>
      </p:sp>
      <p:graphicFrame>
        <p:nvGraphicFramePr>
          <p:cNvPr id="3" name="Group 351">
            <a:extLst>
              <a:ext uri="{FF2B5EF4-FFF2-40B4-BE49-F238E27FC236}">
                <a16:creationId xmlns:a16="http://schemas.microsoft.com/office/drawing/2014/main" id="{3D6FF8D7-6DD2-43EE-A69E-1EEDB1CA2E04}"/>
              </a:ext>
            </a:extLst>
          </p:cNvPr>
          <p:cNvGraphicFramePr>
            <a:graphicFrameLocks/>
          </p:cNvGraphicFramePr>
          <p:nvPr>
            <p:extLst>
              <p:ext uri="{D42A27DB-BD31-4B8C-83A1-F6EECF244321}">
                <p14:modId xmlns:p14="http://schemas.microsoft.com/office/powerpoint/2010/main" val="1788392261"/>
              </p:ext>
            </p:extLst>
          </p:nvPr>
        </p:nvGraphicFramePr>
        <p:xfrm>
          <a:off x="287337" y="1564464"/>
          <a:ext cx="8569325" cy="4883152"/>
        </p:xfrm>
        <a:graphic>
          <a:graphicData uri="http://schemas.openxmlformats.org/drawingml/2006/table">
            <a:tbl>
              <a:tblPr>
                <a:tableStyleId>{2D5ABB26-0587-4C30-8999-92F81FD0307C}</a:tableStyleId>
              </a:tblPr>
              <a:tblGrid>
                <a:gridCol w="5184775">
                  <a:extLst>
                    <a:ext uri="{9D8B030D-6E8A-4147-A177-3AD203B41FA5}">
                      <a16:colId xmlns:a16="http://schemas.microsoft.com/office/drawing/2014/main" val="20000"/>
                    </a:ext>
                  </a:extLst>
                </a:gridCol>
                <a:gridCol w="1584325">
                  <a:extLst>
                    <a:ext uri="{9D8B030D-6E8A-4147-A177-3AD203B41FA5}">
                      <a16:colId xmlns:a16="http://schemas.microsoft.com/office/drawing/2014/main" val="20001"/>
                    </a:ext>
                  </a:extLst>
                </a:gridCol>
                <a:gridCol w="1800225">
                  <a:extLst>
                    <a:ext uri="{9D8B030D-6E8A-4147-A177-3AD203B41FA5}">
                      <a16:colId xmlns:a16="http://schemas.microsoft.com/office/drawing/2014/main" val="20002"/>
                    </a:ext>
                  </a:extLst>
                </a:gridCol>
              </a:tblGrid>
              <a:tr h="1008063">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b="1" u="none" strike="noStrike" cap="none" normalizeH="0" baseline="0" dirty="0">
                          <a:ln>
                            <a:noFill/>
                          </a:ln>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Process / residue</a:t>
                      </a:r>
                      <a:endParaRPr kumimoji="0" lang="en-US" altLang="en-US" sz="2000" b="1" i="0" u="none" strike="noStrike" cap="none" normalizeH="0" baseline="0" dirty="0">
                        <a:ln>
                          <a:noFill/>
                        </a:ln>
                        <a:solidFill>
                          <a:srgbClr val="000000"/>
                        </a:solidFill>
                        <a:effectLst>
                          <a:outerShdw blurRad="38100" dist="38100" dir="2700000" algn="tl">
                            <a:srgbClr val="000000">
                              <a:alpha val="43137"/>
                            </a:srgbClr>
                          </a:outerShdw>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b="1" u="none" strike="noStrike" cap="none" normalizeH="0" baseline="0">
                          <a:ln>
                            <a:noFill/>
                          </a:ln>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Radionuclide</a:t>
                      </a:r>
                      <a:endParaRPr kumimoji="0" lang="en-US" altLang="en-US" sz="2000" b="1" i="0" u="none" strike="noStrike" cap="none" normalizeH="0" baseline="0">
                        <a:ln>
                          <a:noFill/>
                        </a:ln>
                        <a:solidFill>
                          <a:srgbClr val="000000"/>
                        </a:solidFill>
                        <a:effectLst>
                          <a:outerShdw blurRad="38100" dist="38100" dir="2700000" algn="tl">
                            <a:srgbClr val="000000">
                              <a:alpha val="43137"/>
                            </a:srgbClr>
                          </a:outerShdw>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b="1" u="none" strike="noStrike" cap="none" normalizeH="0" baseline="0" dirty="0">
                          <a:ln>
                            <a:noFill/>
                          </a:ln>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Activity concentration (</a:t>
                      </a:r>
                      <a:r>
                        <a:rPr kumimoji="0" lang="en-ZA" altLang="en-US" sz="2000" b="1" u="none" strike="noStrike" cap="none" normalizeH="0" baseline="0" dirty="0" err="1">
                          <a:ln>
                            <a:noFill/>
                          </a:ln>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Bq</a:t>
                      </a:r>
                      <a:r>
                        <a:rPr kumimoji="0" lang="en-ZA" altLang="en-US" sz="2000" b="1" u="none" strike="noStrike" cap="none" normalizeH="0" baseline="0" dirty="0">
                          <a:ln>
                            <a:noFill/>
                          </a:ln>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t>
                      </a:r>
                      <a:endParaRPr kumimoji="0" lang="en-US" altLang="en-US" sz="2000" b="1" i="0" u="none" strike="noStrike" cap="none" normalizeH="0" baseline="0" dirty="0">
                        <a:ln>
                          <a:noFill/>
                        </a:ln>
                        <a:solidFill>
                          <a:srgbClr val="000000"/>
                        </a:solidFill>
                        <a:effectLst>
                          <a:outerShdw blurRad="38100" dist="38100" dir="2700000" algn="tl">
                            <a:srgbClr val="000000">
                              <a:alpha val="43137"/>
                            </a:srgbClr>
                          </a:outerShdw>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0"/>
                  </a:ext>
                </a:extLst>
              </a:tr>
              <a:tr h="703263">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Uranium mining — tailings</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230</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Th, </a:t>
                      </a: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226</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Ra</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&lt;10 to </a:t>
                      </a:r>
                      <a:b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b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several 100</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1"/>
                  </a:ext>
                </a:extLst>
              </a:tr>
              <a:tr h="566738">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Uranium mining — waste</a:t>
                      </a:r>
                      <a:r>
                        <a:rPr kumimoji="0" lang="en-US"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 </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rock</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238</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U</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0.1 – 20 </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2"/>
                  </a:ext>
                </a:extLst>
              </a:tr>
              <a:tr h="493713">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Copper mining — waste rock</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238</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U</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0.1 – 2</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3"/>
                  </a:ext>
                </a:extLst>
              </a:tr>
              <a:tr h="482600">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Dry separation of mineral sand— tailings</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232</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Th</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1 – 20</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4"/>
                  </a:ext>
                </a:extLst>
              </a:tr>
              <a:tr h="409575">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Bauxite processing — red mud</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232</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Th</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0.1 – 3</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5"/>
                  </a:ext>
                </a:extLst>
              </a:tr>
              <a:tr h="406400">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Beneficiation of phosphate rock — tailings</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238</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U</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0.01 – 2</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6"/>
                  </a:ext>
                </a:extLst>
              </a:tr>
              <a:tr h="406400">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Phosphoric acid production — </a:t>
                      </a:r>
                      <a:r>
                        <a:rPr kumimoji="0" lang="en-ZA" altLang="en-US" sz="2000" u="none" strike="noStrike" cap="none" normalizeH="0" baseline="0" dirty="0" err="1">
                          <a:ln>
                            <a:noFill/>
                          </a:ln>
                          <a:solidFill>
                            <a:srgbClr val="000000"/>
                          </a:solidFill>
                          <a:effectLst/>
                          <a:latin typeface="Calibri" panose="020F0502020204030204" pitchFamily="34" charset="0"/>
                          <a:cs typeface="Calibri" panose="020F0502020204030204" pitchFamily="34" charset="0"/>
                        </a:rPr>
                        <a:t>phosphogypsum</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30000">
                          <a:ln>
                            <a:noFill/>
                          </a:ln>
                          <a:solidFill>
                            <a:srgbClr val="000000"/>
                          </a:solidFill>
                          <a:effectLst/>
                          <a:latin typeface="Calibri" panose="020F0502020204030204" pitchFamily="34" charset="0"/>
                          <a:cs typeface="Calibri" panose="020F0502020204030204" pitchFamily="34" charset="0"/>
                        </a:rPr>
                        <a:t>226</a:t>
                      </a:r>
                      <a:r>
                        <a:rPr kumimoji="0" lang="en-ZA" altLang="en-US" sz="2000" u="none" strike="noStrike" cap="none" normalizeH="0" baseline="0">
                          <a:ln>
                            <a:noFill/>
                          </a:ln>
                          <a:solidFill>
                            <a:srgbClr val="000000"/>
                          </a:solidFill>
                          <a:effectLst/>
                          <a:latin typeface="Calibri" panose="020F0502020204030204" pitchFamily="34" charset="0"/>
                          <a:cs typeface="Calibri" panose="020F0502020204030204" pitchFamily="34" charset="0"/>
                        </a:rPr>
                        <a:t>Ra</a:t>
                      </a:r>
                      <a:endParaRPr kumimoji="0" lang="en-US" altLang="en-US" sz="2000" b="0" i="0" u="none" strike="noStrike" cap="none" normalizeH="0" baseline="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lvl1pPr eaLnBrk="0" hangingPunct="0">
                        <a:spcBef>
                          <a:spcPct val="20000"/>
                        </a:spcBef>
                        <a:buClr>
                          <a:schemeClr val="folHlink"/>
                        </a:buClr>
                        <a:buSzPct val="110000"/>
                        <a:defRPr sz="2800">
                          <a:solidFill>
                            <a:schemeClr val="tx2"/>
                          </a:solidFill>
                          <a:latin typeface="Arial" pitchFamily="34" charset="0"/>
                          <a:ea typeface="MS PGothic" pitchFamily="34" charset="-128"/>
                        </a:defRPr>
                      </a:lvl1pPr>
                      <a:lvl2pPr marL="742950" indent="-285750" eaLnBrk="0" hangingPunct="0">
                        <a:spcBef>
                          <a:spcPct val="20000"/>
                        </a:spcBef>
                        <a:buClr>
                          <a:schemeClr val="folHlink"/>
                        </a:buClr>
                        <a:buSzPct val="110000"/>
                        <a:defRPr sz="2400">
                          <a:solidFill>
                            <a:schemeClr val="tx2"/>
                          </a:solidFill>
                          <a:latin typeface="Arial" pitchFamily="34" charset="0"/>
                          <a:ea typeface="MS PGothic" pitchFamily="34" charset="-128"/>
                        </a:defRPr>
                      </a:lvl2pPr>
                      <a:lvl3pPr marL="11430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3pPr>
                      <a:lvl4pPr marL="16002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4pPr>
                      <a:lvl5pPr marL="2057400" indent="-228600" eaLnBrk="0" hangingPunct="0">
                        <a:spcBef>
                          <a:spcPct val="20000"/>
                        </a:spcBef>
                        <a:buClr>
                          <a:schemeClr val="folHlink"/>
                        </a:buClr>
                        <a:buSzPct val="110000"/>
                        <a:defRPr sz="2000">
                          <a:solidFill>
                            <a:schemeClr val="tx2"/>
                          </a:solidFill>
                          <a:latin typeface="Arial" pitchFamily="34" charset="0"/>
                          <a:ea typeface="MS PGothic" pitchFamily="34" charset="-128"/>
                        </a:defRPr>
                      </a:lvl5pPr>
                      <a:lvl6pPr marL="25146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6pPr>
                      <a:lvl7pPr marL="29718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7pPr>
                      <a:lvl8pPr marL="34290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8pPr>
                      <a:lvl9pPr marL="3886200" indent="-228600" eaLnBrk="0" fontAlgn="base" hangingPunct="0">
                        <a:spcBef>
                          <a:spcPct val="20000"/>
                        </a:spcBef>
                        <a:spcAft>
                          <a:spcPct val="0"/>
                        </a:spcAft>
                        <a:buClr>
                          <a:schemeClr val="folHlink"/>
                        </a:buClr>
                        <a:buSzPct val="110000"/>
                        <a:defRPr sz="2000">
                          <a:solidFill>
                            <a:schemeClr val="tx2"/>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ZA"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0.01 – 3</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7"/>
                  </a:ext>
                </a:extLst>
              </a:tr>
              <a:tr h="406400">
                <a:tc>
                  <a:txBody>
                    <a:bodyPr/>
                    <a:lstStyle/>
                    <a:p>
                      <a:pPr marL="0" marR="0" lvl="0" indent="0" algn="l"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US"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Titanium dioxide production – filter cake </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horzOverflow="overflow"/>
                </a:tc>
                <a:tc>
                  <a:txBody>
                    <a:body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US" altLang="en-US" sz="2000" u="none" strike="noStrike" cap="none" normalizeH="0" baseline="30000" dirty="0">
                          <a:ln>
                            <a:noFill/>
                          </a:ln>
                          <a:solidFill>
                            <a:srgbClr val="000000"/>
                          </a:solidFill>
                          <a:effectLst/>
                          <a:latin typeface="Calibri" panose="020F0502020204030204" pitchFamily="34" charset="0"/>
                          <a:cs typeface="Calibri" panose="020F0502020204030204" pitchFamily="34" charset="0"/>
                        </a:rPr>
                        <a:t>232</a:t>
                      </a:r>
                      <a:r>
                        <a:rPr kumimoji="0" lang="en-US"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Th/</a:t>
                      </a:r>
                      <a:r>
                        <a:rPr kumimoji="0" lang="en-US" altLang="en-US" sz="2000" u="none" strike="noStrike" cap="none" normalizeH="0" baseline="30000" dirty="0">
                          <a:ln>
                            <a:noFill/>
                          </a:ln>
                          <a:solidFill>
                            <a:srgbClr val="000000"/>
                          </a:solidFill>
                          <a:effectLst/>
                          <a:latin typeface="Calibri" panose="020F0502020204030204" pitchFamily="34" charset="0"/>
                          <a:cs typeface="Calibri" panose="020F0502020204030204" pitchFamily="34" charset="0"/>
                        </a:rPr>
                        <a:t>238</a:t>
                      </a:r>
                      <a:r>
                        <a:rPr kumimoji="0" lang="en-US"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U</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tc>
                  <a:txBody>
                    <a:bodyPr/>
                    <a:lstStyle/>
                    <a:p>
                      <a:pPr marL="0" marR="0" lvl="0" indent="0" algn="ctr" defTabSz="914400" rtl="0" eaLnBrk="0" fontAlgn="base" latinLnBrk="0" hangingPunct="0">
                        <a:lnSpc>
                          <a:spcPct val="100000"/>
                        </a:lnSpc>
                        <a:spcBef>
                          <a:spcPct val="50000"/>
                        </a:spcBef>
                        <a:spcAft>
                          <a:spcPct val="0"/>
                        </a:spcAft>
                        <a:buClr>
                          <a:srgbClr val="99CCFF"/>
                        </a:buClr>
                        <a:buSzPct val="110000"/>
                        <a:buFont typeface="Wingdings" pitchFamily="2" charset="2"/>
                        <a:buNone/>
                        <a:tabLst/>
                      </a:pPr>
                      <a:r>
                        <a:rPr kumimoji="0" lang="en-US" altLang="en-US" sz="2000" u="none" strike="noStrike" cap="none" normalizeH="0" baseline="0" dirty="0">
                          <a:ln>
                            <a:noFill/>
                          </a:ln>
                          <a:solidFill>
                            <a:srgbClr val="000000"/>
                          </a:solidFill>
                          <a:effectLst/>
                          <a:latin typeface="Calibri" panose="020F0502020204030204" pitchFamily="34" charset="0"/>
                          <a:cs typeface="Calibri" panose="020F0502020204030204" pitchFamily="34" charset="0"/>
                        </a:rPr>
                        <a:t>~1</a:t>
                      </a:r>
                      <a:endParaRPr kumimoji="0" lang="en-US" altLang="en-US" sz="2000" b="0" i="0" u="none" strike="noStrike" cap="none" normalizeH="0" baseline="0" dirty="0">
                        <a:ln>
                          <a:noFill/>
                        </a:ln>
                        <a:solidFill>
                          <a:srgbClr val="000000"/>
                        </a:solidFill>
                        <a:effectLst/>
                        <a:latin typeface="Calibri" panose="020F0502020204030204" pitchFamily="34" charset="0"/>
                        <a:ea typeface="MS PGothic" pitchFamily="34" charset="-128"/>
                        <a:cs typeface="Calibri" panose="020F0502020204030204" pitchFamily="34" charset="0"/>
                      </a:endParaRPr>
                    </a:p>
                  </a:txBody>
                  <a:tcPr marL="90000" marR="90000" marT="46801" marB="46801" anchor="ctr" anchorCtr="1" horzOverflow="overflow"/>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63912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4D6453E-BCC8-4516-A7C3-FBFA0045442D}"/>
              </a:ext>
            </a:extLst>
          </p:cNvPr>
          <p:cNvSpPr/>
          <p:nvPr/>
        </p:nvSpPr>
        <p:spPr>
          <a:xfrm>
            <a:off x="0" y="487130"/>
            <a:ext cx="4337109"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Bulk NORM residues</a:t>
            </a:r>
            <a:endParaRPr lang="en-GB" sz="2600" dirty="0">
              <a:latin typeface="Calibri" panose="020F0502020204030204" pitchFamily="34" charset="0"/>
              <a:cs typeface="Calibri" panose="020F0502020204030204" pitchFamily="34" charset="0"/>
            </a:endParaRPr>
          </a:p>
        </p:txBody>
      </p:sp>
      <p:sp>
        <p:nvSpPr>
          <p:cNvPr id="3" name="Rectangle 42">
            <a:extLst>
              <a:ext uri="{FF2B5EF4-FFF2-40B4-BE49-F238E27FC236}">
                <a16:creationId xmlns:a16="http://schemas.microsoft.com/office/drawing/2014/main" id="{7661AD9F-C509-4E20-BA2D-76B5616DBFA1}"/>
              </a:ext>
            </a:extLst>
          </p:cNvPr>
          <p:cNvSpPr txBox="1">
            <a:spLocks noChangeArrowheads="1"/>
          </p:cNvSpPr>
          <p:nvPr/>
        </p:nvSpPr>
        <p:spPr>
          <a:xfrm>
            <a:off x="214421" y="1673201"/>
            <a:ext cx="8686298" cy="469766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
            </a:pPr>
            <a:r>
              <a:rPr lang="en-ZA" altLang="en-US" sz="2400" dirty="0">
                <a:latin typeface="Calibri" pitchFamily="34" charset="0"/>
              </a:rPr>
              <a:t>Uranium tailings:</a:t>
            </a:r>
            <a:endParaRPr lang="en-ZA" altLang="en-US" sz="600" dirty="0">
              <a:latin typeface="Calibri" pitchFamily="34" charset="0"/>
            </a:endParaRPr>
          </a:p>
          <a:p>
            <a:pPr lvl="1"/>
            <a:r>
              <a:rPr lang="en-ZA" altLang="en-US" sz="2000" dirty="0">
                <a:latin typeface="Calibri" pitchFamily="34" charset="0"/>
              </a:rPr>
              <a:t>Concentrations of </a:t>
            </a:r>
            <a:r>
              <a:rPr lang="en-ZA" altLang="en-US" sz="2000" baseline="30000" dirty="0">
                <a:latin typeface="Calibri" pitchFamily="34" charset="0"/>
              </a:rPr>
              <a:t>230</a:t>
            </a:r>
            <a:r>
              <a:rPr lang="en-ZA" altLang="en-US" sz="2000" dirty="0">
                <a:latin typeface="Calibri" pitchFamily="34" charset="0"/>
              </a:rPr>
              <a:t>Th, </a:t>
            </a:r>
            <a:r>
              <a:rPr lang="en-ZA" altLang="en-US" sz="2000" baseline="30000" dirty="0">
                <a:latin typeface="Calibri" pitchFamily="34" charset="0"/>
              </a:rPr>
              <a:t>226</a:t>
            </a:r>
            <a:r>
              <a:rPr lang="en-ZA" altLang="en-US" sz="2000" dirty="0">
                <a:latin typeface="Calibri" pitchFamily="34" charset="0"/>
              </a:rPr>
              <a:t>Ra and their decay progeny remain high for about 10</a:t>
            </a:r>
            <a:r>
              <a:rPr lang="en-ZA" altLang="en-US" sz="2000" baseline="30000" dirty="0">
                <a:latin typeface="Calibri" pitchFamily="34" charset="0"/>
              </a:rPr>
              <a:t>5</a:t>
            </a:r>
            <a:r>
              <a:rPr lang="en-ZA" altLang="en-US" sz="2000" dirty="0">
                <a:latin typeface="Calibri" pitchFamily="34" charset="0"/>
              </a:rPr>
              <a:t> years</a:t>
            </a:r>
          </a:p>
          <a:p>
            <a:pPr lvl="2"/>
            <a:r>
              <a:rPr lang="en-ZA" altLang="en-US" sz="1800" dirty="0">
                <a:latin typeface="Calibri" pitchFamily="34" charset="0"/>
              </a:rPr>
              <a:t>The only opportunity for recycling is the future extraction of residual uranium and other minerals</a:t>
            </a:r>
          </a:p>
          <a:p>
            <a:pPr lvl="2"/>
            <a:r>
              <a:rPr lang="en-ZA" altLang="en-US" sz="1800" dirty="0">
                <a:latin typeface="Calibri" pitchFamily="34" charset="0"/>
              </a:rPr>
              <a:t>Viability depends on extraction technology and market prices for uranium and other minerals</a:t>
            </a:r>
          </a:p>
          <a:p>
            <a:pPr lvl="1"/>
            <a:endParaRPr lang="en-ZA" altLang="en-US" sz="600" dirty="0">
              <a:latin typeface="Calibri" pitchFamily="34" charset="0"/>
            </a:endParaRPr>
          </a:p>
          <a:p>
            <a:pPr>
              <a:buFont typeface="Wingdings" panose="05000000000000000000" pitchFamily="2" charset="2"/>
              <a:buChar char="§"/>
            </a:pPr>
            <a:r>
              <a:rPr lang="en-ZA" altLang="en-US" sz="2400" dirty="0">
                <a:latin typeface="Calibri" pitchFamily="34" charset="0"/>
              </a:rPr>
              <a:t>The very high volumes limit the options for storage/disposal:</a:t>
            </a:r>
          </a:p>
          <a:p>
            <a:pPr lvl="1"/>
            <a:r>
              <a:rPr lang="en-ZA" altLang="en-US" sz="2000" dirty="0">
                <a:latin typeface="Calibri" pitchFamily="34" charset="0"/>
              </a:rPr>
              <a:t>Above-ground engineered containments (tailings dams)</a:t>
            </a:r>
          </a:p>
          <a:p>
            <a:pPr lvl="1"/>
            <a:r>
              <a:rPr lang="en-ZA" altLang="en-US" sz="2000" dirty="0">
                <a:latin typeface="Calibri" pitchFamily="34" charset="0"/>
              </a:rPr>
              <a:t>Backfilling of mining voids</a:t>
            </a:r>
          </a:p>
          <a:p>
            <a:pPr lvl="2"/>
            <a:r>
              <a:rPr lang="en-ZA" altLang="en-US" sz="1600" dirty="0">
                <a:latin typeface="Calibri" pitchFamily="34" charset="0"/>
              </a:rPr>
              <a:t>Underground</a:t>
            </a:r>
          </a:p>
          <a:p>
            <a:pPr lvl="2"/>
            <a:r>
              <a:rPr lang="en-ZA" altLang="en-US" sz="1600" dirty="0">
                <a:latin typeface="Calibri" pitchFamily="34" charset="0"/>
              </a:rPr>
              <a:t>Open pits</a:t>
            </a:r>
            <a:endParaRPr lang="en-US" altLang="en-US" sz="1600" dirty="0">
              <a:latin typeface="Calibri" pitchFamily="34" charset="0"/>
            </a:endParaRPr>
          </a:p>
        </p:txBody>
      </p:sp>
    </p:spTree>
    <p:extLst>
      <p:ext uri="{BB962C8B-B14F-4D97-AF65-F5344CB8AC3E}">
        <p14:creationId xmlns:p14="http://schemas.microsoft.com/office/powerpoint/2010/main" val="245691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E3D3F3-BF1B-41B7-BE1B-81D061297327}"/>
              </a:ext>
            </a:extLst>
          </p:cNvPr>
          <p:cNvSpPr/>
          <p:nvPr/>
        </p:nvSpPr>
        <p:spPr>
          <a:xfrm>
            <a:off x="0" y="487130"/>
            <a:ext cx="4337109"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Bulk NORM residues</a:t>
            </a:r>
            <a:endParaRPr lang="en-GB" sz="2600" dirty="0">
              <a:latin typeface="Calibri" panose="020F0502020204030204" pitchFamily="34" charset="0"/>
              <a:cs typeface="Calibri" panose="020F0502020204030204" pitchFamily="34" charset="0"/>
            </a:endParaRPr>
          </a:p>
        </p:txBody>
      </p:sp>
      <p:sp>
        <p:nvSpPr>
          <p:cNvPr id="3" name="Text Box 6">
            <a:extLst>
              <a:ext uri="{FF2B5EF4-FFF2-40B4-BE49-F238E27FC236}">
                <a16:creationId xmlns:a16="http://schemas.microsoft.com/office/drawing/2014/main" id="{F18479EE-0432-4524-BAA2-465F5031A091}"/>
              </a:ext>
            </a:extLst>
          </p:cNvPr>
          <p:cNvSpPr txBox="1">
            <a:spLocks noChangeArrowheads="1"/>
          </p:cNvSpPr>
          <p:nvPr/>
        </p:nvSpPr>
        <p:spPr bwMode="auto">
          <a:xfrm>
            <a:off x="299866" y="1373864"/>
            <a:ext cx="8332405"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266700" indent="-266700" eaLnBrk="0" hangingPunct="0">
              <a:defRPr sz="2400">
                <a:solidFill>
                  <a:schemeClr val="tx1"/>
                </a:solidFill>
                <a:latin typeface="Times New Roman" charset="0"/>
                <a:ea typeface="ＭＳ Ｐゴシック" charset="0"/>
              </a:defRPr>
            </a:lvl1pPr>
            <a:lvl2pPr marL="723900" indent="-266700"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eaLnBrk="0" fontAlgn="base" hangingPunct="0">
              <a:spcBef>
                <a:spcPct val="0"/>
              </a:spcBef>
              <a:spcAft>
                <a:spcPct val="0"/>
              </a:spcAft>
              <a:defRPr sz="2400">
                <a:solidFill>
                  <a:schemeClr val="tx1"/>
                </a:solidFill>
                <a:latin typeface="Times New Roman" charset="0"/>
                <a:ea typeface="ＭＳ Ｐゴシック" charset="0"/>
              </a:defRPr>
            </a:lvl6pPr>
            <a:lvl7pPr eaLnBrk="0" fontAlgn="base" hangingPunct="0">
              <a:spcBef>
                <a:spcPct val="0"/>
              </a:spcBef>
              <a:spcAft>
                <a:spcPct val="0"/>
              </a:spcAft>
              <a:defRPr sz="2400">
                <a:solidFill>
                  <a:schemeClr val="tx1"/>
                </a:solidFill>
                <a:latin typeface="Times New Roman" charset="0"/>
                <a:ea typeface="ＭＳ Ｐゴシック" charset="0"/>
              </a:defRPr>
            </a:lvl7pPr>
            <a:lvl8pPr eaLnBrk="0" fontAlgn="base" hangingPunct="0">
              <a:spcBef>
                <a:spcPct val="0"/>
              </a:spcBef>
              <a:spcAft>
                <a:spcPct val="0"/>
              </a:spcAft>
              <a:defRPr sz="2400">
                <a:solidFill>
                  <a:schemeClr val="tx1"/>
                </a:solidFill>
                <a:latin typeface="Times New Roman" charset="0"/>
                <a:ea typeface="ＭＳ Ｐゴシック" charset="0"/>
              </a:defRPr>
            </a:lvl8pPr>
            <a:lvl9pPr eaLnBrk="0" fontAlgn="base" hangingPunct="0">
              <a:spcBef>
                <a:spcPct val="0"/>
              </a:spcBef>
              <a:spcAft>
                <a:spcPct val="0"/>
              </a:spcAft>
              <a:defRPr sz="2400">
                <a:solidFill>
                  <a:schemeClr val="tx1"/>
                </a:solidFill>
                <a:latin typeface="Times New Roman" charset="0"/>
                <a:ea typeface="ＭＳ Ｐゴシック" charset="0"/>
              </a:defRPr>
            </a:lvl9pPr>
          </a:lstStyle>
          <a:p>
            <a:pPr algn="just" eaLnBrk="1" hangingPunct="1">
              <a:spcBef>
                <a:spcPct val="50000"/>
              </a:spcBef>
              <a:buFontTx/>
              <a:buChar char="•"/>
              <a:defRPr/>
            </a:pPr>
            <a:r>
              <a:rPr lang="en-ZA" dirty="0">
                <a:solidFill>
                  <a:srgbClr val="000000"/>
                </a:solidFill>
                <a:latin typeface="Calibri" charset="0"/>
                <a:cs typeface="ＭＳ Ｐゴシック" charset="0"/>
              </a:rPr>
              <a:t>For tailings dams, comprehensive engineering control measures must be applied to ensure structural integrity </a:t>
            </a:r>
          </a:p>
          <a:p>
            <a:pPr algn="just" eaLnBrk="1" hangingPunct="1">
              <a:spcBef>
                <a:spcPct val="50000"/>
              </a:spcBef>
              <a:buFontTx/>
              <a:buChar char="•"/>
              <a:defRPr/>
            </a:pPr>
            <a:r>
              <a:rPr lang="en-ZA" dirty="0">
                <a:solidFill>
                  <a:srgbClr val="000000"/>
                </a:solidFill>
                <a:latin typeface="Calibri" charset="0"/>
                <a:cs typeface="ＭＳ Ｐゴシック" charset="0"/>
              </a:rPr>
              <a:t>Prevention of migration of hazardous constituents (including radionuclides) into the surrounding environment needs to be considered</a:t>
            </a:r>
            <a:endParaRPr lang="en-US" dirty="0">
              <a:solidFill>
                <a:srgbClr val="000000"/>
              </a:solidFill>
              <a:latin typeface="Calibri" charset="0"/>
              <a:cs typeface="ＭＳ Ｐゴシック" charset="0"/>
            </a:endParaRPr>
          </a:p>
        </p:txBody>
      </p:sp>
      <p:pic>
        <p:nvPicPr>
          <p:cNvPr id="4" name="Picture 4">
            <a:extLst>
              <a:ext uri="{FF2B5EF4-FFF2-40B4-BE49-F238E27FC236}">
                <a16:creationId xmlns:a16="http://schemas.microsoft.com/office/drawing/2014/main" id="{BCBA10F0-E976-4854-A451-8DAA0AC97B72}"/>
              </a:ext>
            </a:extLst>
          </p:cNvPr>
          <p:cNvPicPr>
            <a:picLocks noChangeAspect="1" noChangeArrowheads="1"/>
          </p:cNvPicPr>
          <p:nvPr/>
        </p:nvPicPr>
        <p:blipFill>
          <a:blip r:embed="rId2"/>
          <a:srcRect/>
          <a:stretch>
            <a:fillRect/>
          </a:stretch>
        </p:blipFill>
        <p:spPr bwMode="auto">
          <a:xfrm>
            <a:off x="1967277" y="3497522"/>
            <a:ext cx="6060988" cy="32847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Lst>
        </p:spPr>
      </p:pic>
    </p:spTree>
    <p:extLst>
      <p:ext uri="{BB962C8B-B14F-4D97-AF65-F5344CB8AC3E}">
        <p14:creationId xmlns:p14="http://schemas.microsoft.com/office/powerpoint/2010/main" val="2598952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AE4B84-41C6-4B60-9107-C4C15B821590}"/>
              </a:ext>
            </a:extLst>
          </p:cNvPr>
          <p:cNvSpPr/>
          <p:nvPr/>
        </p:nvSpPr>
        <p:spPr>
          <a:xfrm>
            <a:off x="0" y="487130"/>
            <a:ext cx="4337109" cy="56538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Example: Tailings dam</a:t>
            </a:r>
            <a:endParaRPr lang="en-GB" sz="2600" dirty="0">
              <a:latin typeface="Calibri" panose="020F0502020204030204" pitchFamily="34" charset="0"/>
              <a:cs typeface="Calibri" panose="020F0502020204030204" pitchFamily="34" charset="0"/>
            </a:endParaRPr>
          </a:p>
        </p:txBody>
      </p:sp>
      <p:pic>
        <p:nvPicPr>
          <p:cNvPr id="3" name="Picture 7">
            <a:extLst>
              <a:ext uri="{FF2B5EF4-FFF2-40B4-BE49-F238E27FC236}">
                <a16:creationId xmlns:a16="http://schemas.microsoft.com/office/drawing/2014/main" id="{0EC0B012-5A8A-4F09-B103-408186443EE4}"/>
              </a:ext>
            </a:extLst>
          </p:cNvPr>
          <p:cNvPicPr>
            <a:picLocks noChangeAspect="1" noChangeArrowheads="1"/>
          </p:cNvPicPr>
          <p:nvPr/>
        </p:nvPicPr>
        <p:blipFill>
          <a:blip r:embed="rId2"/>
          <a:srcRect/>
          <a:stretch>
            <a:fillRect/>
          </a:stretch>
        </p:blipFill>
        <p:spPr bwMode="auto">
          <a:xfrm>
            <a:off x="503237" y="1398088"/>
            <a:ext cx="8137525" cy="52197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cap="flat" cmpd="sng">
                <a:solidFill>
                  <a:schemeClr val="tx1"/>
                </a:solidFill>
                <a:prstDash val="solid"/>
                <a:miter lim="800000"/>
                <a:headEnd type="none" w="sm" len="sm"/>
                <a:tailEnd type="none" w="sm" len="sm"/>
              </a14:hiddenLine>
            </a:ext>
          </a:extLst>
        </p:spPr>
      </p:pic>
    </p:spTree>
    <p:extLst>
      <p:ext uri="{BB962C8B-B14F-4D97-AF65-F5344CB8AC3E}">
        <p14:creationId xmlns:p14="http://schemas.microsoft.com/office/powerpoint/2010/main" val="3830043536"/>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379</TotalTime>
  <Words>1396</Words>
  <Application>Microsoft Office PowerPoint</Application>
  <PresentationFormat>On-screen Show (4:3)</PresentationFormat>
  <Paragraphs>157</Paragraphs>
  <Slides>21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MS PGothic</vt:lpstr>
      <vt:lpstr>MS PGothic</vt:lpstr>
      <vt:lpstr>Arial</vt:lpstr>
      <vt:lpstr>Arial </vt:lpstr>
      <vt:lpstr>Calibri</vt:lpstr>
      <vt:lpstr>Symbol</vt:lpstr>
      <vt:lpstr>Wingdings</vt:lpstr>
      <vt:lpstr>IAEA_Presentation_templ_1[1]</vt:lpstr>
      <vt:lpstr>Management of Bulk NORM Residues and Waste (Part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of Bulk NORM Residues and Waste (Part 1)</dc:title>
  <dc:creator>TADIC, Dejana</dc:creator>
  <cp:lastModifiedBy>TADIC, Dejana</cp:lastModifiedBy>
  <cp:revision>3</cp:revision>
  <dcterms:created xsi:type="dcterms:W3CDTF">2019-05-06T17:08:24Z</dcterms:created>
  <dcterms:modified xsi:type="dcterms:W3CDTF">2019-05-08T14:29:30Z</dcterms:modified>
</cp:coreProperties>
</file>