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6858000" cy="9906000" type="A4"/>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8C3"/>
    <a:srgbClr val="FBD99B"/>
    <a:srgbClr val="008000"/>
    <a:srgbClr val="DCEFF0"/>
    <a:srgbClr val="B9BBD1"/>
    <a:srgbClr val="99FF99"/>
    <a:srgbClr val="00FF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676" autoAdjust="0"/>
    <p:restoredTop sz="99821" autoAdjust="0"/>
  </p:normalViewPr>
  <p:slideViewPr>
    <p:cSldViewPr snapToGrid="0">
      <p:cViewPr>
        <p:scale>
          <a:sx n="80" d="100"/>
          <a:sy n="80" d="100"/>
        </p:scale>
        <p:origin x="-3318" y="-474"/>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20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171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311400"/>
            <a:ext cx="6172200" cy="6537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89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875"/>
            <a:ext cx="1543050" cy="84518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96875"/>
            <a:ext cx="4476750" cy="84518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489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311400"/>
            <a:ext cx="6172200" cy="6537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494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4198938"/>
            <a:ext cx="5829300" cy="21669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959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311400"/>
            <a:ext cx="3009900" cy="6537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311400"/>
            <a:ext cx="3009900" cy="65373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548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217738"/>
            <a:ext cx="3030538" cy="9239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70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217738"/>
            <a:ext cx="3030537" cy="9239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3141663"/>
            <a:ext cx="3030537" cy="57070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830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4684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69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93700"/>
            <a:ext cx="3833812" cy="8455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73275"/>
            <a:ext cx="2255838" cy="67754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318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85825"/>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753350"/>
            <a:ext cx="4114800" cy="11620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588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784225" y="9015413"/>
            <a:ext cx="17463" cy="76200"/>
          </a:xfrm>
          <a:prstGeom prst="rect">
            <a:avLst/>
          </a:prstGeom>
          <a:noFill/>
          <a:ln>
            <a:noFill/>
          </a:ln>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500" smtClean="0">
                <a:solidFill>
                  <a:srgbClr val="004C78"/>
                </a:solidFill>
              </a:rPr>
              <a:t> </a:t>
            </a:r>
            <a:endParaRPr lang="en-US" altLang="en-US" smtClean="0"/>
          </a:p>
        </p:txBody>
      </p:sp>
      <p:sp>
        <p:nvSpPr>
          <p:cNvPr id="1027" name="Rectangle 29"/>
          <p:cNvSpPr>
            <a:spLocks noChangeArrowheads="1"/>
          </p:cNvSpPr>
          <p:nvPr userDrawn="1"/>
        </p:nvSpPr>
        <p:spPr bwMode="auto">
          <a:xfrm>
            <a:off x="3946525" y="9029700"/>
            <a:ext cx="25400" cy="106363"/>
          </a:xfrm>
          <a:prstGeom prst="rect">
            <a:avLst/>
          </a:prstGeom>
          <a:noFill/>
          <a:ln>
            <a:noFill/>
          </a:ln>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700" smtClean="0">
                <a:solidFill>
                  <a:srgbClr val="004C78"/>
                </a:solidFill>
              </a:rPr>
              <a:t> </a:t>
            </a:r>
            <a:endParaRPr lang="en-US" altLang="en-US" smtClean="0"/>
          </a:p>
        </p:txBody>
      </p:sp>
      <p:sp>
        <p:nvSpPr>
          <p:cNvPr id="1028" name="Text Box 51"/>
          <p:cNvSpPr txBox="1">
            <a:spLocks noChangeArrowheads="1"/>
          </p:cNvSpPr>
          <p:nvPr userDrawn="1"/>
        </p:nvSpPr>
        <p:spPr bwMode="auto">
          <a:xfrm>
            <a:off x="114300" y="2228850"/>
            <a:ext cx="3571875" cy="366713"/>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mtClean="0"/>
          </a:p>
        </p:txBody>
      </p:sp>
      <p:sp>
        <p:nvSpPr>
          <p:cNvPr id="1029" name="Rectangle 141"/>
          <p:cNvSpPr>
            <a:spLocks noChangeArrowheads="1"/>
          </p:cNvSpPr>
          <p:nvPr userDrawn="1"/>
        </p:nvSpPr>
        <p:spPr bwMode="auto">
          <a:xfrm>
            <a:off x="1795463" y="3663950"/>
            <a:ext cx="1554162" cy="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30" name="Rectangle 143"/>
          <p:cNvSpPr>
            <a:spLocks noChangeArrowheads="1"/>
          </p:cNvSpPr>
          <p:nvPr userDrawn="1"/>
        </p:nvSpPr>
        <p:spPr bwMode="auto">
          <a:xfrm>
            <a:off x="1795463" y="3663950"/>
            <a:ext cx="1714500" cy="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smtClean="0">
                <a:latin typeface="Times New Roman" pitchFamily="18" charset="0"/>
                <a:cs typeface="Times New Roman" pitchFamily="18" charset="0"/>
              </a:rPr>
              <a:t/>
            </a:r>
            <a:br>
              <a:rPr lang="en-US" altLang="en-US" sz="1000" smtClean="0">
                <a:latin typeface="Times New Roman" pitchFamily="18" charset="0"/>
                <a:cs typeface="Times New Roman" pitchFamily="18" charset="0"/>
              </a:rPr>
            </a:br>
            <a:endParaRPr lang="en-US" altLang="en-US" sz="1000" smtClean="0">
              <a:latin typeface="Times New Roman" pitchFamily="18" charset="0"/>
              <a:cs typeface="Times New Roman" pitchFamily="18" charset="0"/>
            </a:endParaRPr>
          </a:p>
          <a:p>
            <a:pPr>
              <a:defRPr/>
            </a:pPr>
            <a:endParaRPr lang="en-US" altLang="en-US" smtClean="0"/>
          </a:p>
        </p:txBody>
      </p:sp>
      <p:sp>
        <p:nvSpPr>
          <p:cNvPr id="1031" name="Rectangle 146"/>
          <p:cNvSpPr>
            <a:spLocks noChangeArrowheads="1"/>
          </p:cNvSpPr>
          <p:nvPr userDrawn="1"/>
        </p:nvSpPr>
        <p:spPr bwMode="auto">
          <a:xfrm>
            <a:off x="1795463" y="3663950"/>
            <a:ext cx="3268662" cy="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32" name="Rectangle 351"/>
          <p:cNvSpPr>
            <a:spLocks noChangeArrowheads="1"/>
          </p:cNvSpPr>
          <p:nvPr userDrawn="1"/>
        </p:nvSpPr>
        <p:spPr bwMode="auto">
          <a:xfrm>
            <a:off x="2514600" y="-2033588"/>
            <a:ext cx="609600" cy="0"/>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graphicFrame>
        <p:nvGraphicFramePr>
          <p:cNvPr id="1555" name="Group 531"/>
          <p:cNvGraphicFramePr>
            <a:graphicFrameLocks noGrp="1"/>
          </p:cNvGraphicFramePr>
          <p:nvPr/>
        </p:nvGraphicFramePr>
        <p:xfrm>
          <a:off x="2524125" y="-2024063"/>
          <a:ext cx="600075" cy="517525"/>
        </p:xfrm>
        <a:graphic>
          <a:graphicData uri="http://schemas.openxmlformats.org/drawingml/2006/table">
            <a:tbl>
              <a:tblPr/>
              <a:tblGrid>
                <a:gridCol w="600075"/>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406" marB="45406" anchor="b" horzOverflow="overflow">
                    <a:lnL cap="flat">
                      <a:noFill/>
                    </a:lnL>
                    <a:lnR cap="flat">
                      <a:noFill/>
                    </a:lnR>
                    <a:lnT cap="flat">
                      <a:noFill/>
                    </a:lnT>
                    <a:lnB cap="flat">
                      <a:noFill/>
                    </a:lnB>
                    <a:lnTlToBr>
                      <a:noFill/>
                    </a:lnTlToBr>
                    <a:lnBlToTr>
                      <a:noFill/>
                    </a:lnBlToTr>
                    <a:noFill/>
                  </a:tcPr>
                </a:tc>
              </a:tr>
            </a:tbl>
          </a:graphicData>
        </a:graphic>
      </p:graphicFrame>
      <p:pic>
        <p:nvPicPr>
          <p:cNvPr id="1035" name="Picture 61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68580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38" y="80963"/>
            <a:ext cx="80803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8488" y="120650"/>
            <a:ext cx="76517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8"/>
          <p:cNvSpPr>
            <a:spLocks noChangeArrowheads="1"/>
          </p:cNvSpPr>
          <p:nvPr/>
        </p:nvSpPr>
        <p:spPr bwMode="auto">
          <a:xfrm>
            <a:off x="238125" y="2216150"/>
            <a:ext cx="17954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endParaRPr lang="en-US" altLang="en-US" sz="1100"/>
          </a:p>
        </p:txBody>
      </p:sp>
      <p:pic>
        <p:nvPicPr>
          <p:cNvPr id="2053" name="Picture 23" descr="D:\Downloads folder\comsats-Results-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375" y="120650"/>
            <a:ext cx="5254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30"/>
          <p:cNvSpPr>
            <a:spLocks noChangeArrowheads="1"/>
          </p:cNvSpPr>
          <p:nvPr/>
        </p:nvSpPr>
        <p:spPr bwMode="auto">
          <a:xfrm>
            <a:off x="85725" y="1492250"/>
            <a:ext cx="6591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1000">
                <a:cs typeface="Arial" charset="0"/>
              </a:rPr>
              <a:t>Soil salinity is a major threat to crop production in arid and semi-arid areas worldwide. In Pakistan alone, salt affected soils occur on more than 6 million heaters and over 70% of the ground-water wells in saline areas are pumping out brackish water. As a result, the areas are now subjected to serve degradation and desertification.</a:t>
            </a:r>
            <a:endParaRPr lang="en-GB" altLang="en-US" sz="1000">
              <a:cs typeface="Arial" charset="0"/>
            </a:endParaRPr>
          </a:p>
        </p:txBody>
      </p:sp>
      <p:sp>
        <p:nvSpPr>
          <p:cNvPr id="2055" name="TextBox 32"/>
          <p:cNvSpPr txBox="1">
            <a:spLocks noChangeArrowheads="1"/>
          </p:cNvSpPr>
          <p:nvPr/>
        </p:nvSpPr>
        <p:spPr bwMode="auto">
          <a:xfrm>
            <a:off x="90488" y="5964238"/>
            <a:ext cx="6681787"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pPr>
            <a:r>
              <a:rPr lang="en-GB" altLang="en-US" sz="1000"/>
              <a:t>Nuclear Institute for Agriculture and Biology (NIAB) played an effective role to learn</a:t>
            </a:r>
            <a:r>
              <a:rPr lang="en-GB" altLang="en-US" sz="1000" i="1"/>
              <a:t> </a:t>
            </a:r>
            <a:r>
              <a:rPr lang="en-GB" altLang="en-US" sz="1000"/>
              <a:t>to live with salinity and make profitable use of saline land and water resources</a:t>
            </a:r>
            <a:r>
              <a:rPr lang="en-GB" altLang="en-US" sz="1000" i="1"/>
              <a:t>. </a:t>
            </a:r>
            <a:r>
              <a:rPr lang="en-GB" altLang="en-US" sz="1000"/>
              <a:t>Initially screening for salt tolerance species were carried out and the scientists identified one salt tolerant variety of cotton (NIAB-999) and one salt tolerant variety of wheat (Sarsabz) for salt-affected areas. Two salt tolerant mutants, one each of mungbean &amp; cowpea were developed and an early maturing cowpea mutant line was also identified that can tolerate salinity up to EC = 10 dS m</a:t>
            </a:r>
            <a:r>
              <a:rPr lang="en-GB" altLang="en-US" sz="1000" baseline="30000"/>
              <a:t>-1</a:t>
            </a:r>
            <a:r>
              <a:rPr lang="en-GB" altLang="en-US" sz="1000"/>
              <a:t>. </a:t>
            </a:r>
          </a:p>
        </p:txBody>
      </p:sp>
      <p:sp>
        <p:nvSpPr>
          <p:cNvPr id="2056" name="Rectangle 19"/>
          <p:cNvSpPr>
            <a:spLocks noChangeArrowheads="1"/>
          </p:cNvSpPr>
          <p:nvPr/>
        </p:nvSpPr>
        <p:spPr bwMode="auto">
          <a:xfrm>
            <a:off x="-4763" y="3422650"/>
            <a:ext cx="4462463" cy="1477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tabLst>
                <a:tab pos="217488" algn="l"/>
              </a:tabLst>
              <a:defRPr>
                <a:solidFill>
                  <a:schemeClr val="tx1"/>
                </a:solidFill>
                <a:latin typeface="Arial" charset="0"/>
              </a:defRPr>
            </a:lvl1pPr>
            <a:lvl2pPr marL="742950" indent="-285750" eaLnBrk="0" hangingPunct="0">
              <a:tabLst>
                <a:tab pos="217488" algn="l"/>
              </a:tabLst>
              <a:defRPr>
                <a:solidFill>
                  <a:schemeClr val="tx1"/>
                </a:solidFill>
                <a:latin typeface="Arial" charset="0"/>
              </a:defRPr>
            </a:lvl2pPr>
            <a:lvl3pPr marL="1143000" indent="-228600" eaLnBrk="0" hangingPunct="0">
              <a:tabLst>
                <a:tab pos="217488" algn="l"/>
              </a:tabLst>
              <a:defRPr>
                <a:solidFill>
                  <a:schemeClr val="tx1"/>
                </a:solidFill>
                <a:latin typeface="Arial" charset="0"/>
              </a:defRPr>
            </a:lvl3pPr>
            <a:lvl4pPr marL="1600200" indent="-228600" eaLnBrk="0" hangingPunct="0">
              <a:tabLst>
                <a:tab pos="217488" algn="l"/>
              </a:tabLst>
              <a:defRPr>
                <a:solidFill>
                  <a:schemeClr val="tx1"/>
                </a:solidFill>
                <a:latin typeface="Arial" charset="0"/>
              </a:defRPr>
            </a:lvl4pPr>
            <a:lvl5pPr marL="2057400" indent="-228600" eaLnBrk="0" hangingPunct="0">
              <a:tabLst>
                <a:tab pos="217488" algn="l"/>
              </a:tabLst>
              <a:defRPr>
                <a:solidFill>
                  <a:schemeClr val="tx1"/>
                </a:solidFill>
                <a:latin typeface="Arial" charset="0"/>
              </a:defRPr>
            </a:lvl5pPr>
            <a:lvl6pPr marL="2514600" indent="-228600" eaLnBrk="0" fontAlgn="base" hangingPunct="0">
              <a:spcBef>
                <a:spcPct val="0"/>
              </a:spcBef>
              <a:spcAft>
                <a:spcPct val="0"/>
              </a:spcAft>
              <a:tabLst>
                <a:tab pos="217488" algn="l"/>
              </a:tabLst>
              <a:defRPr>
                <a:solidFill>
                  <a:schemeClr val="tx1"/>
                </a:solidFill>
                <a:latin typeface="Arial" charset="0"/>
              </a:defRPr>
            </a:lvl6pPr>
            <a:lvl7pPr marL="2971800" indent="-228600" eaLnBrk="0" fontAlgn="base" hangingPunct="0">
              <a:spcBef>
                <a:spcPct val="0"/>
              </a:spcBef>
              <a:spcAft>
                <a:spcPct val="0"/>
              </a:spcAft>
              <a:tabLst>
                <a:tab pos="217488" algn="l"/>
              </a:tabLst>
              <a:defRPr>
                <a:solidFill>
                  <a:schemeClr val="tx1"/>
                </a:solidFill>
                <a:latin typeface="Arial" charset="0"/>
              </a:defRPr>
            </a:lvl7pPr>
            <a:lvl8pPr marL="3429000" indent="-228600" eaLnBrk="0" fontAlgn="base" hangingPunct="0">
              <a:spcBef>
                <a:spcPct val="0"/>
              </a:spcBef>
              <a:spcAft>
                <a:spcPct val="0"/>
              </a:spcAft>
              <a:tabLst>
                <a:tab pos="217488" algn="l"/>
              </a:tabLst>
              <a:defRPr>
                <a:solidFill>
                  <a:schemeClr val="tx1"/>
                </a:solidFill>
                <a:latin typeface="Arial" charset="0"/>
              </a:defRPr>
            </a:lvl8pPr>
            <a:lvl9pPr marL="3886200" indent="-228600" eaLnBrk="0" fontAlgn="base" hangingPunct="0">
              <a:spcBef>
                <a:spcPct val="0"/>
              </a:spcBef>
              <a:spcAft>
                <a:spcPct val="0"/>
              </a:spcAft>
              <a:tabLst>
                <a:tab pos="217488" algn="l"/>
              </a:tabLst>
              <a:defRPr>
                <a:solidFill>
                  <a:schemeClr val="tx1"/>
                </a:solidFill>
                <a:latin typeface="Arial" charset="0"/>
              </a:defRPr>
            </a:lvl9pPr>
          </a:lstStyle>
          <a:p>
            <a:pPr algn="just">
              <a:buClr>
                <a:srgbClr val="008000"/>
              </a:buClr>
              <a:buFont typeface="Wingdings" pitchFamily="2" charset="2"/>
              <a:buChar char="v"/>
            </a:pPr>
            <a:r>
              <a:rPr lang="en-GB" altLang="en-US" sz="1000">
                <a:cs typeface="Arial" charset="0"/>
              </a:rPr>
              <a:t>The integrated use of genetic resources (Plants, animals, fish, and microorganisms); and improved agricultural practices</a:t>
            </a:r>
          </a:p>
          <a:p>
            <a:pPr algn="just">
              <a:buClr>
                <a:srgbClr val="008000"/>
              </a:buClr>
              <a:buFont typeface="Wingdings" pitchFamily="2" charset="2"/>
              <a:buChar char="v"/>
            </a:pPr>
            <a:endParaRPr lang="en-GB" altLang="en-US" sz="1000">
              <a:cs typeface="Arial" charset="0"/>
            </a:endParaRPr>
          </a:p>
          <a:p>
            <a:pPr algn="just">
              <a:buClr>
                <a:srgbClr val="008000"/>
              </a:buClr>
              <a:buFont typeface="Wingdings" pitchFamily="2" charset="2"/>
              <a:buChar char="v"/>
            </a:pPr>
            <a:r>
              <a:rPr lang="en-US" altLang="en-US" sz="1000">
                <a:cs typeface="Times New Roman" pitchFamily="18" charset="0"/>
              </a:rPr>
              <a:t>Field scale demonstration of Biosaline Agriculture for sustainable utilization of saline wasteland and saline  groundwater.</a:t>
            </a:r>
          </a:p>
          <a:p>
            <a:pPr algn="just">
              <a:buClr>
                <a:srgbClr val="008000"/>
              </a:buClr>
              <a:buFont typeface="Wingdings" pitchFamily="2" charset="2"/>
              <a:buChar char="v"/>
            </a:pPr>
            <a:endParaRPr lang="en-US" altLang="en-US" sz="1000">
              <a:cs typeface="Times New Roman" pitchFamily="18" charset="0"/>
            </a:endParaRPr>
          </a:p>
          <a:p>
            <a:pPr algn="just">
              <a:buClr>
                <a:srgbClr val="008000"/>
              </a:buClr>
              <a:buFont typeface="Wingdings" pitchFamily="2" charset="2"/>
              <a:buChar char="v"/>
            </a:pPr>
            <a:r>
              <a:rPr lang="en-US" altLang="en-US" sz="1000">
                <a:cs typeface="Times New Roman" pitchFamily="18" charset="0"/>
              </a:rPr>
              <a:t>Field adaptability of germplasm and large scale cultivation  of selected salt tolerant species of economic value.</a:t>
            </a:r>
          </a:p>
          <a:p>
            <a:pPr algn="just">
              <a:buClr>
                <a:srgbClr val="008000"/>
              </a:buClr>
            </a:pPr>
            <a:endParaRPr lang="en-US" altLang="en-US" sz="1000">
              <a:cs typeface="Times New Roman" pitchFamily="18" charset="0"/>
            </a:endParaRPr>
          </a:p>
        </p:txBody>
      </p:sp>
      <p:cxnSp>
        <p:nvCxnSpPr>
          <p:cNvPr id="3" name="Straight Connector 2"/>
          <p:cNvCxnSpPr/>
          <p:nvPr/>
        </p:nvCxnSpPr>
        <p:spPr>
          <a:xfrm flipH="1">
            <a:off x="0" y="1425575"/>
            <a:ext cx="6858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058" name="Rectangle 8"/>
          <p:cNvSpPr>
            <a:spLocks noChangeArrowheads="1"/>
          </p:cNvSpPr>
          <p:nvPr/>
        </p:nvSpPr>
        <p:spPr bwMode="auto">
          <a:xfrm>
            <a:off x="0" y="693738"/>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t>Biosaline Agriculture</a:t>
            </a:r>
          </a:p>
          <a:p>
            <a:pPr eaLnBrk="1" hangingPunct="1"/>
            <a:r>
              <a:rPr lang="en-US" altLang="en-US" sz="1600" b="1"/>
              <a:t> Technology development, demonstration and delivery in Pakistan</a:t>
            </a:r>
          </a:p>
        </p:txBody>
      </p:sp>
      <p:sp>
        <p:nvSpPr>
          <p:cNvPr id="27" name="Rectangle 26"/>
          <p:cNvSpPr/>
          <p:nvPr/>
        </p:nvSpPr>
        <p:spPr>
          <a:xfrm>
            <a:off x="900113" y="80963"/>
            <a:ext cx="2079625" cy="400050"/>
          </a:xfrm>
          <a:prstGeom prst="rect">
            <a:avLst/>
          </a:prstGeom>
          <a:gradFill>
            <a:gsLst>
              <a:gs pos="94000">
                <a:srgbClr val="008000"/>
              </a:gs>
              <a:gs pos="50000">
                <a:srgbClr val="008000"/>
              </a:gs>
              <a:gs pos="0">
                <a:schemeClr val="tx2">
                  <a:lumMod val="85000"/>
                  <a:lumOff val="15000"/>
                </a:schemeClr>
              </a:gs>
            </a:gsLst>
            <a:lin ang="21594000" scaled="0"/>
          </a:gradFill>
        </p:spPr>
        <p:txBody>
          <a:bodyPr>
            <a:spAutoFit/>
          </a:bodyPr>
          <a:lstStyle/>
          <a:p>
            <a:pPr>
              <a:defRPr/>
            </a:pPr>
            <a:r>
              <a:rPr lang="en-US" altLang="en-US" sz="2000" b="1" dirty="0">
                <a:solidFill>
                  <a:schemeClr val="bg1"/>
                </a:solidFill>
              </a:rPr>
              <a:t>Country impact</a:t>
            </a:r>
          </a:p>
        </p:txBody>
      </p:sp>
      <p:sp>
        <p:nvSpPr>
          <p:cNvPr id="2060" name="Rectangle 9"/>
          <p:cNvSpPr>
            <a:spLocks noChangeArrowheads="1"/>
          </p:cNvSpPr>
          <p:nvPr/>
        </p:nvSpPr>
        <p:spPr bwMode="auto">
          <a:xfrm>
            <a:off x="98425" y="3125788"/>
            <a:ext cx="37639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a:cs typeface="Times New Roman" pitchFamily="18" charset="0"/>
              </a:rPr>
              <a:t>Objectives of Biosaline Agriculture Technology </a:t>
            </a:r>
            <a:endParaRPr lang="en-US" altLang="en-US" sz="1000" b="1"/>
          </a:p>
        </p:txBody>
      </p:sp>
      <p:sp>
        <p:nvSpPr>
          <p:cNvPr id="2061" name="Rectangle 11"/>
          <p:cNvSpPr>
            <a:spLocks noChangeArrowheads="1"/>
          </p:cNvSpPr>
          <p:nvPr/>
        </p:nvSpPr>
        <p:spPr bwMode="auto">
          <a:xfrm>
            <a:off x="112713" y="2073275"/>
            <a:ext cx="43481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1000"/>
              <a:t>Numerous efforts have been made for profitable use of the saline areas and water resources in Pakistan. “Biosaline Agriculture Technology” (BAT) have been developed, demonstrated on a larger area and delivered to the end-users (= farmers). This is a low input technology and is employed for developing sustainable farming systems involving agro forestry and live stock</a:t>
            </a:r>
            <a:endParaRPr lang="en-GB" altLang="en-US" sz="1000"/>
          </a:p>
        </p:txBody>
      </p:sp>
      <p:sp>
        <p:nvSpPr>
          <p:cNvPr id="2062" name="Rectangle 26"/>
          <p:cNvSpPr>
            <a:spLocks noChangeArrowheads="1"/>
          </p:cNvSpPr>
          <p:nvPr/>
        </p:nvSpPr>
        <p:spPr bwMode="auto">
          <a:xfrm>
            <a:off x="193675" y="8977313"/>
            <a:ext cx="6489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GB" altLang="en-US" sz="1000"/>
              <a:t>To demonstrate the feasibility of Biosaline Agriculture Technology in areas facing salinity problem, the first Biosaline Research Station (BSRS-I) of NIAB was established on 150 acres of highly salt-affected land at Rakh Dera Chal near Lahore and field scale activities were continued for about 25 years on different aspects of productive use of saline land and brackish groundwater. </a:t>
            </a:r>
          </a:p>
        </p:txBody>
      </p:sp>
      <p:sp>
        <p:nvSpPr>
          <p:cNvPr id="2063" name="Rectangle 27"/>
          <p:cNvSpPr>
            <a:spLocks noChangeArrowheads="1"/>
          </p:cNvSpPr>
          <p:nvPr/>
        </p:nvSpPr>
        <p:spPr bwMode="auto">
          <a:xfrm>
            <a:off x="2225675" y="5668963"/>
            <a:ext cx="19145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t>Biosaline Research Initiative</a:t>
            </a:r>
          </a:p>
        </p:txBody>
      </p:sp>
      <p:pic>
        <p:nvPicPr>
          <p:cNvPr id="2064"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7175" y="141288"/>
            <a:ext cx="6096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63" y="7442200"/>
            <a:ext cx="673258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TextBox 38"/>
          <p:cNvSpPr txBox="1">
            <a:spLocks noChangeArrowheads="1"/>
          </p:cNvSpPr>
          <p:nvPr/>
        </p:nvSpPr>
        <p:spPr bwMode="auto">
          <a:xfrm>
            <a:off x="4384675" y="4279900"/>
            <a:ext cx="2547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t>Salinity impact limits the vegetation cover</a:t>
            </a:r>
          </a:p>
        </p:txBody>
      </p:sp>
      <p:sp>
        <p:nvSpPr>
          <p:cNvPr id="2067" name="TextBox 25"/>
          <p:cNvSpPr txBox="1">
            <a:spLocks noChangeArrowheads="1"/>
          </p:cNvSpPr>
          <p:nvPr/>
        </p:nvSpPr>
        <p:spPr bwMode="auto">
          <a:xfrm>
            <a:off x="95250" y="7172325"/>
            <a:ext cx="1447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a:t>Salt Tolerant Plants</a:t>
            </a:r>
          </a:p>
        </p:txBody>
      </p:sp>
      <p:sp>
        <p:nvSpPr>
          <p:cNvPr id="2068" name="AutoShape 29" descr="https://flagspot.net/images/u/un-fao3.gif"/>
          <p:cNvSpPr>
            <a:spLocks noChangeAspect="1" noChangeArrowheads="1"/>
          </p:cNvSpPr>
          <p:nvPr/>
        </p:nvSpPr>
        <p:spPr bwMode="auto">
          <a:xfrm>
            <a:off x="155575" y="-982663"/>
            <a:ext cx="3086100"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2079" name="Picture 31"/>
          <p:cNvPicPr>
            <a:picLocks noChangeAspect="1" noChangeArrowheads="1"/>
          </p:cNvPicPr>
          <p:nvPr/>
        </p:nvPicPr>
        <p:blipFill>
          <a:blip r:embed="rId7" cstate="print">
            <a:lum contrast="10000"/>
          </a:blip>
          <a:srcRect/>
          <a:stretch>
            <a:fillRect/>
          </a:stretch>
        </p:blipFill>
        <p:spPr bwMode="auto">
          <a:xfrm>
            <a:off x="3515708" y="18325"/>
            <a:ext cx="817130" cy="793514"/>
          </a:xfrm>
          <a:prstGeom prst="ellipse">
            <a:avLst/>
          </a:prstGeom>
          <a:ln>
            <a:noFill/>
          </a:ln>
          <a:effectLst>
            <a:softEdge rad="112500"/>
          </a:effectLst>
        </p:spPr>
      </p:pic>
      <p:sp>
        <p:nvSpPr>
          <p:cNvPr id="30" name="TextBox 29"/>
          <p:cNvSpPr txBox="1"/>
          <p:nvPr/>
        </p:nvSpPr>
        <p:spPr>
          <a:xfrm>
            <a:off x="22225" y="4743450"/>
            <a:ext cx="6835775" cy="1016000"/>
          </a:xfrm>
          <a:prstGeom prst="rect">
            <a:avLst/>
          </a:prstGeom>
          <a:noFill/>
        </p:spPr>
        <p:txBody>
          <a:bodyPr>
            <a:spAutoFit/>
          </a:bodyPr>
          <a:lstStyle/>
          <a:p>
            <a:pPr marL="342900" indent="-342900" algn="just" eaLnBrk="0" hangingPunct="0">
              <a:buClr>
                <a:srgbClr val="008000"/>
              </a:buClr>
              <a:buFont typeface="Wingdings" pitchFamily="2" charset="2"/>
              <a:buChar char="v"/>
              <a:tabLst>
                <a:tab pos="217488" algn="l"/>
              </a:tabLst>
              <a:defRPr/>
            </a:pPr>
            <a:r>
              <a:rPr lang="en-US" altLang="en-US" sz="1000" dirty="0">
                <a:cs typeface="Times New Roman" pitchFamily="18" charset="0"/>
              </a:rPr>
              <a:t>Value addition to the biomass produced on saline land through animal husbandry and agro-based industrial processing.</a:t>
            </a:r>
          </a:p>
          <a:p>
            <a:pPr marL="342900" indent="-342900" algn="just" eaLnBrk="0" hangingPunct="0">
              <a:buClr>
                <a:srgbClr val="008000"/>
              </a:buClr>
              <a:buFont typeface="Wingdings" pitchFamily="2" charset="2"/>
              <a:buChar char="v"/>
              <a:tabLst>
                <a:tab pos="217488" algn="l"/>
              </a:tabLst>
              <a:defRPr/>
            </a:pPr>
            <a:endParaRPr lang="en-US" altLang="en-US" sz="1000" dirty="0">
              <a:cs typeface="Times New Roman" pitchFamily="18" charset="0"/>
            </a:endParaRPr>
          </a:p>
          <a:p>
            <a:pPr marL="342900" indent="-342900" algn="just" eaLnBrk="0" hangingPunct="0">
              <a:buClr>
                <a:srgbClr val="008000"/>
              </a:buClr>
              <a:buFont typeface="Wingdings" pitchFamily="2" charset="2"/>
              <a:buChar char="v"/>
              <a:tabLst>
                <a:tab pos="217488" algn="l"/>
              </a:tabLst>
              <a:defRPr/>
            </a:pPr>
            <a:r>
              <a:rPr lang="en-US" altLang="en-US" sz="1000" dirty="0">
                <a:cs typeface="Times New Roman" pitchFamily="18" charset="0"/>
              </a:rPr>
              <a:t>Development of </a:t>
            </a:r>
            <a:r>
              <a:rPr lang="en-US" altLang="en-US" sz="1000" dirty="0" err="1">
                <a:cs typeface="Times New Roman" pitchFamily="18" charset="0"/>
              </a:rPr>
              <a:t>Biosaline</a:t>
            </a:r>
            <a:r>
              <a:rPr lang="en-US" altLang="en-US" sz="1000" dirty="0">
                <a:cs typeface="Times New Roman" pitchFamily="18" charset="0"/>
              </a:rPr>
              <a:t> Agriculture Technology and its dissemination to end-users through demonstration and Training</a:t>
            </a:r>
          </a:p>
          <a:p>
            <a:pPr>
              <a:defRPr/>
            </a:pPr>
            <a:endParaRPr lang="en-US" sz="1000" dirty="0"/>
          </a:p>
        </p:txBody>
      </p:sp>
      <p:pic>
        <p:nvPicPr>
          <p:cNvPr id="2071" name="Picture 2" descr="DSC003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4050" y="2208213"/>
            <a:ext cx="2303463"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4" name="TextBox 46"/>
          <p:cNvSpPr txBox="1">
            <a:spLocks noChangeArrowheads="1"/>
          </p:cNvSpPr>
          <p:nvPr/>
        </p:nvSpPr>
        <p:spPr bwMode="auto">
          <a:xfrm>
            <a:off x="92075" y="1736725"/>
            <a:ext cx="4241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1000"/>
              <a:t>A number of non-conventional forages (shrubs, trees and gasses) have been evaluated for their nutritive value. </a:t>
            </a:r>
          </a:p>
          <a:p>
            <a:pPr algn="just"/>
            <a:r>
              <a:rPr lang="en-US" altLang="en-US" sz="1000"/>
              <a:t>Among the several tested species, </a:t>
            </a:r>
            <a:r>
              <a:rPr lang="en-US" altLang="en-US" sz="1000" i="1"/>
              <a:t>Acacia ampliceps, Acacia nilotica, Sesbania aculeata, Leptochloa fusca, Prosopis juliflora</a:t>
            </a:r>
            <a:r>
              <a:rPr lang="en-US" altLang="en-US" sz="1000"/>
              <a:t>, and Para grass</a:t>
            </a:r>
            <a:r>
              <a:rPr lang="en-US" altLang="en-US" sz="1000" b="1"/>
              <a:t> </a:t>
            </a:r>
            <a:r>
              <a:rPr lang="en-US" altLang="en-US" sz="1000"/>
              <a:t>contain substantial crude protein content (8-18 %), with 58-71% digestibility and are suitable for supporting livestock production. This biomass is being used successfully as forage for goat rearing. </a:t>
            </a:r>
          </a:p>
        </p:txBody>
      </p:sp>
      <p:pic>
        <p:nvPicPr>
          <p:cNvPr id="3075" name="Picture 43"/>
          <p:cNvPicPr>
            <a:picLocks noChangeAspect="1" noChangeArrowheads="1"/>
          </p:cNvPicPr>
          <p:nvPr/>
        </p:nvPicPr>
        <p:blipFill>
          <a:blip r:embed="rId2">
            <a:extLst>
              <a:ext uri="{28A0092B-C50C-407E-A947-70E740481C1C}">
                <a14:useLocalDpi xmlns:a14="http://schemas.microsoft.com/office/drawing/2010/main" val="0"/>
              </a:ext>
            </a:extLst>
          </a:blip>
          <a:srcRect l="111"/>
          <a:stretch>
            <a:fillRect/>
          </a:stretch>
        </p:blipFill>
        <p:spPr bwMode="auto">
          <a:xfrm>
            <a:off x="4375150" y="4084638"/>
            <a:ext cx="237966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4"/>
          <p:cNvSpPr>
            <a:spLocks noChangeArrowheads="1"/>
          </p:cNvSpPr>
          <p:nvPr/>
        </p:nvSpPr>
        <p:spPr bwMode="auto">
          <a:xfrm>
            <a:off x="4514850" y="5646738"/>
            <a:ext cx="2203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41300" algn="l"/>
              </a:tabLst>
              <a:defRPr>
                <a:solidFill>
                  <a:schemeClr val="tx1"/>
                </a:solidFill>
                <a:latin typeface="Arial" charset="0"/>
              </a:defRPr>
            </a:lvl1pPr>
            <a:lvl2pPr marL="742950" indent="-285750" eaLnBrk="0" hangingPunct="0">
              <a:tabLst>
                <a:tab pos="241300" algn="l"/>
              </a:tabLst>
              <a:defRPr>
                <a:solidFill>
                  <a:schemeClr val="tx1"/>
                </a:solidFill>
                <a:latin typeface="Arial" charset="0"/>
              </a:defRPr>
            </a:lvl2pPr>
            <a:lvl3pPr marL="1143000" indent="-228600" eaLnBrk="0" hangingPunct="0">
              <a:tabLst>
                <a:tab pos="241300" algn="l"/>
              </a:tabLst>
              <a:defRPr>
                <a:solidFill>
                  <a:schemeClr val="tx1"/>
                </a:solidFill>
                <a:latin typeface="Arial" charset="0"/>
              </a:defRPr>
            </a:lvl3pPr>
            <a:lvl4pPr marL="1600200" indent="-228600" eaLnBrk="0" hangingPunct="0">
              <a:tabLst>
                <a:tab pos="241300" algn="l"/>
              </a:tabLst>
              <a:defRPr>
                <a:solidFill>
                  <a:schemeClr val="tx1"/>
                </a:solidFill>
                <a:latin typeface="Arial" charset="0"/>
              </a:defRPr>
            </a:lvl4pPr>
            <a:lvl5pPr marL="2057400" indent="-228600" eaLnBrk="0" hangingPunct="0">
              <a:tabLst>
                <a:tab pos="241300" algn="l"/>
              </a:tabLst>
              <a:defRPr>
                <a:solidFill>
                  <a:schemeClr val="tx1"/>
                </a:solidFill>
                <a:latin typeface="Arial" charset="0"/>
              </a:defRPr>
            </a:lvl5pPr>
            <a:lvl6pPr marL="2514600" indent="-228600" eaLnBrk="0" fontAlgn="base" hangingPunct="0">
              <a:spcBef>
                <a:spcPct val="0"/>
              </a:spcBef>
              <a:spcAft>
                <a:spcPct val="0"/>
              </a:spcAft>
              <a:tabLst>
                <a:tab pos="241300" algn="l"/>
              </a:tabLst>
              <a:defRPr>
                <a:solidFill>
                  <a:schemeClr val="tx1"/>
                </a:solidFill>
                <a:latin typeface="Arial" charset="0"/>
              </a:defRPr>
            </a:lvl6pPr>
            <a:lvl7pPr marL="2971800" indent="-228600" eaLnBrk="0" fontAlgn="base" hangingPunct="0">
              <a:spcBef>
                <a:spcPct val="0"/>
              </a:spcBef>
              <a:spcAft>
                <a:spcPct val="0"/>
              </a:spcAft>
              <a:tabLst>
                <a:tab pos="241300" algn="l"/>
              </a:tabLst>
              <a:defRPr>
                <a:solidFill>
                  <a:schemeClr val="tx1"/>
                </a:solidFill>
                <a:latin typeface="Arial" charset="0"/>
              </a:defRPr>
            </a:lvl7pPr>
            <a:lvl8pPr marL="3429000" indent="-228600" eaLnBrk="0" fontAlgn="base" hangingPunct="0">
              <a:spcBef>
                <a:spcPct val="0"/>
              </a:spcBef>
              <a:spcAft>
                <a:spcPct val="0"/>
              </a:spcAft>
              <a:tabLst>
                <a:tab pos="241300" algn="l"/>
              </a:tabLst>
              <a:defRPr>
                <a:solidFill>
                  <a:schemeClr val="tx1"/>
                </a:solidFill>
                <a:latin typeface="Arial" charset="0"/>
              </a:defRPr>
            </a:lvl8pPr>
            <a:lvl9pPr marL="3886200" indent="-228600" eaLnBrk="0" fontAlgn="base" hangingPunct="0">
              <a:spcBef>
                <a:spcPct val="0"/>
              </a:spcBef>
              <a:spcAft>
                <a:spcPct val="0"/>
              </a:spcAft>
              <a:tabLst>
                <a:tab pos="241300" algn="l"/>
              </a:tabLst>
              <a:defRPr>
                <a:solidFill>
                  <a:schemeClr val="tx1"/>
                </a:solidFill>
                <a:latin typeface="Arial" charset="0"/>
              </a:defRPr>
            </a:lvl9pPr>
          </a:lstStyle>
          <a:p>
            <a:pPr algn="ctr"/>
            <a:r>
              <a:rPr lang="pt-BR" altLang="en-US" sz="1000" b="1">
                <a:cs typeface="Times New Roman" pitchFamily="18" charset="0"/>
              </a:rPr>
              <a:t>Goat rearing on saline lands</a:t>
            </a:r>
            <a:endParaRPr lang="pt-BR" altLang="en-US" sz="1000" b="1"/>
          </a:p>
        </p:txBody>
      </p:sp>
      <p:sp>
        <p:nvSpPr>
          <p:cNvPr id="3077" name="Rectangle 45"/>
          <p:cNvSpPr>
            <a:spLocks noChangeArrowheads="1"/>
          </p:cNvSpPr>
          <p:nvPr/>
        </p:nvSpPr>
        <p:spPr bwMode="auto">
          <a:xfrm>
            <a:off x="115888" y="2917825"/>
            <a:ext cx="41132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altLang="en-US" sz="1000">
                <a:cs typeface="Times New Roman" pitchFamily="18" charset="0"/>
              </a:rPr>
              <a:t>Saline Agriculture Technology Islands’ are now emerging out exponentially in Pakistan as well as in the aforesaid countries. Pakistan Atomic Energy Commission (PAEC) has completed Biosaline Agro forestry (BIOSAFOR) Project for the remediation of saline wastelands and ‘Saline Agriculture Farmers Participatory Development Project’ (SAFPDP) to rehabilitate 10,000 ha of salt-affected lands in Pakistan. This project was operational at five sites in four provinces of the country. </a:t>
            </a:r>
            <a:endParaRPr lang="en-US" altLang="en-US" sz="1000"/>
          </a:p>
        </p:txBody>
      </p:sp>
      <p:sp>
        <p:nvSpPr>
          <p:cNvPr id="3078" name="TextBox 37"/>
          <p:cNvSpPr txBox="1">
            <a:spLocks noChangeArrowheads="1"/>
          </p:cNvSpPr>
          <p:nvPr/>
        </p:nvSpPr>
        <p:spPr bwMode="auto">
          <a:xfrm>
            <a:off x="92075" y="131763"/>
            <a:ext cx="43084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1000"/>
              <a:t>Using nuclear and other advanced techniques, R&amp;D work and demonstration of Biosaline Agriculture Technology at BSRS-II, Pakka Anna has earned several salinity related assignments for research and technology transfer through IAEA, CSIRO-ACIAR, PARC and many other sponsoring agencies. In addition to Pakistan, Other countries benefiting from the technology transfer include Egypt, Iran, Iraq, Jordan, Morocco, Syria, Tunisia and UAE through IAEA Project  INT/5144.</a:t>
            </a:r>
          </a:p>
        </p:txBody>
      </p:sp>
      <p:sp>
        <p:nvSpPr>
          <p:cNvPr id="3079" name="Rectangle 1"/>
          <p:cNvSpPr>
            <a:spLocks noChangeArrowheads="1"/>
          </p:cNvSpPr>
          <p:nvPr/>
        </p:nvSpPr>
        <p:spPr bwMode="auto">
          <a:xfrm>
            <a:off x="123825" y="6000750"/>
            <a:ext cx="6553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1000"/>
              <a:t>The selected P-solubilizing halotolernat bacteria significantly improved plant growth in the presence of inorganic phosphate on saline area. These PGPRs were found better in salt-tolerance and plant beneficial traits (i.e., IAA, P-solubilization, Zn-mobilization, ACC-deaminase production). </a:t>
            </a:r>
            <a:r>
              <a:rPr lang="en-US" altLang="en-US" sz="1000" i="1"/>
              <a:t>Aeromonas</a:t>
            </a:r>
            <a:r>
              <a:rPr lang="en-US" altLang="en-US" sz="1000"/>
              <a:t> spp. are dominant halo-tolerant species in BSRS-II </a:t>
            </a:r>
          </a:p>
          <a:p>
            <a:pPr algn="just" eaLnBrk="1" hangingPunct="1"/>
            <a:endParaRPr lang="en-US" altLang="en-US" sz="1000"/>
          </a:p>
        </p:txBody>
      </p:sp>
      <p:sp>
        <p:nvSpPr>
          <p:cNvPr id="3080" name="Text Box 19"/>
          <p:cNvSpPr txBox="1">
            <a:spLocks noChangeArrowheads="1"/>
          </p:cNvSpPr>
          <p:nvPr/>
        </p:nvSpPr>
        <p:spPr bwMode="auto">
          <a:xfrm>
            <a:off x="88900" y="4324350"/>
            <a:ext cx="3789363"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a:t>Salt Tolerant PGPRs Improve Wheat Yield in Saline Areas</a:t>
            </a:r>
          </a:p>
        </p:txBody>
      </p:sp>
      <p:sp>
        <p:nvSpPr>
          <p:cNvPr id="3081" name="Rectangle 3"/>
          <p:cNvSpPr>
            <a:spLocks noChangeArrowheads="1"/>
          </p:cNvSpPr>
          <p:nvPr/>
        </p:nvSpPr>
        <p:spPr bwMode="auto">
          <a:xfrm>
            <a:off x="688975" y="9188450"/>
            <a:ext cx="22971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b="1"/>
              <a:t>Effect of Halo-tolerant-PGPRs on wheat growth in the presence of inorganic phosphate </a:t>
            </a:r>
            <a:endParaRPr lang="en-GB" altLang="en-US" sz="1000"/>
          </a:p>
        </p:txBody>
      </p:sp>
      <p:pic>
        <p:nvPicPr>
          <p:cNvPr id="3082" name="Picture 24" descr="scan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142875"/>
            <a:ext cx="234315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Rectangle 28"/>
          <p:cNvSpPr>
            <a:spLocks noChangeArrowheads="1"/>
          </p:cNvSpPr>
          <p:nvPr/>
        </p:nvSpPr>
        <p:spPr bwMode="auto">
          <a:xfrm>
            <a:off x="4641850" y="1597025"/>
            <a:ext cx="2216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000" b="1"/>
              <a:t>IAEA Scientist meets the Farmers</a:t>
            </a:r>
          </a:p>
        </p:txBody>
      </p:sp>
      <p:sp>
        <p:nvSpPr>
          <p:cNvPr id="3084" name="Rectangle 4"/>
          <p:cNvSpPr>
            <a:spLocks noChangeArrowheads="1"/>
          </p:cNvSpPr>
          <p:nvPr/>
        </p:nvSpPr>
        <p:spPr bwMode="auto">
          <a:xfrm>
            <a:off x="134938" y="4575175"/>
            <a:ext cx="42656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altLang="en-US" sz="1000"/>
              <a:t>Series of field experiments on wheat have been conducted at BSRS, Pakka Anna  using salt tolerant Plant Growth Promoting Rhizobacteria (PGPR). These microorganisms improve plant growth employing a variety of growth promoting mechanisms including nutrient up-take, root growth, proliferation and biocontrol activities.</a:t>
            </a:r>
          </a:p>
          <a:p>
            <a:pPr algn="just" eaLnBrk="1" hangingPunct="1"/>
            <a:r>
              <a:rPr lang="en-GB" altLang="en-US" sz="1000"/>
              <a:t>Salinity significantly reduced wheat yield up to 60% in both pot and field experiments. However, salt tolerant PGPR strain (SAL-15) inoculation enhanced 37% yield by alleviating the toxic effects of salinity under salt stress, 63% in the presence of inorganic tri-calcium phosphate</a:t>
            </a:r>
          </a:p>
        </p:txBody>
      </p:sp>
      <p:sp>
        <p:nvSpPr>
          <p:cNvPr id="3085" name="Rectangle 7"/>
          <p:cNvSpPr>
            <a:spLocks noChangeArrowheads="1"/>
          </p:cNvSpPr>
          <p:nvPr/>
        </p:nvSpPr>
        <p:spPr bwMode="auto">
          <a:xfrm>
            <a:off x="6435725" y="4352925"/>
            <a:ext cx="342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
            </a:r>
            <a:br>
              <a:rPr lang="en-GB" altLang="en-US"/>
            </a:br>
            <a:endParaRPr lang="en-GB" altLang="en-US"/>
          </a:p>
        </p:txBody>
      </p:sp>
      <p:sp>
        <p:nvSpPr>
          <p:cNvPr id="3086" name="Rectangle 6"/>
          <p:cNvSpPr>
            <a:spLocks noChangeArrowheads="1"/>
          </p:cNvSpPr>
          <p:nvPr/>
        </p:nvSpPr>
        <p:spPr bwMode="auto">
          <a:xfrm>
            <a:off x="3694113" y="7362825"/>
            <a:ext cx="12080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000" b="1"/>
              <a:t>Effect of Halo-tolerant-PGPRs on wheat  growth under saline conditions at Pakka Anna </a:t>
            </a:r>
          </a:p>
        </p:txBody>
      </p:sp>
      <p:sp>
        <p:nvSpPr>
          <p:cNvPr id="3087" name="TextBox 21"/>
          <p:cNvSpPr txBox="1">
            <a:spLocks noChangeArrowheads="1"/>
          </p:cNvSpPr>
          <p:nvPr/>
        </p:nvSpPr>
        <p:spPr bwMode="auto">
          <a:xfrm>
            <a:off x="123825" y="1447800"/>
            <a:ext cx="1924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b="1"/>
              <a:t>Value addition to biomass</a:t>
            </a:r>
          </a:p>
        </p:txBody>
      </p:sp>
      <p:sp>
        <p:nvSpPr>
          <p:cNvPr id="3088" name="TextBox 23"/>
          <p:cNvSpPr txBox="1">
            <a:spLocks noChangeArrowheads="1"/>
          </p:cNvSpPr>
          <p:nvPr/>
        </p:nvSpPr>
        <p:spPr bwMode="auto">
          <a:xfrm>
            <a:off x="161925" y="6838950"/>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1000" b="1"/>
              <a:t>Biofertilizer having salt tolerant PGPR are effective for improving crop yield under saline conditions</a:t>
            </a:r>
          </a:p>
          <a:p>
            <a:pPr algn="just" eaLnBrk="1" hangingPunct="1"/>
            <a:endParaRPr lang="en-US" altLang="en-US" sz="1000"/>
          </a:p>
        </p:txBody>
      </p:sp>
      <p:pic>
        <p:nvPicPr>
          <p:cNvPr id="3089" name="Picture 2" descr="Phosphate pot exp"/>
          <p:cNvPicPr>
            <a:picLocks noChangeAspect="1" noChangeArrowheads="1"/>
          </p:cNvPicPr>
          <p:nvPr/>
        </p:nvPicPr>
        <p:blipFill>
          <a:blip r:embed="rId4">
            <a:extLst>
              <a:ext uri="{28A0092B-C50C-407E-A947-70E740481C1C}">
                <a14:useLocalDpi xmlns:a14="http://schemas.microsoft.com/office/drawing/2010/main" val="0"/>
              </a:ext>
            </a:extLst>
          </a:blip>
          <a:srcRect b="49315"/>
          <a:stretch>
            <a:fillRect/>
          </a:stretch>
        </p:blipFill>
        <p:spPr bwMode="auto">
          <a:xfrm>
            <a:off x="249238" y="7178675"/>
            <a:ext cx="325755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 descr="Field exp site"/>
          <p:cNvPicPr>
            <a:picLocks noChangeAspect="1" noChangeArrowheads="1"/>
          </p:cNvPicPr>
          <p:nvPr/>
        </p:nvPicPr>
        <p:blipFill>
          <a:blip r:embed="rId5">
            <a:extLst>
              <a:ext uri="{28A0092B-C50C-407E-A947-70E740481C1C}">
                <a14:useLocalDpi xmlns:a14="http://schemas.microsoft.com/office/drawing/2010/main" val="0"/>
              </a:ext>
            </a:extLst>
          </a:blip>
          <a:srcRect l="50349" t="50853"/>
          <a:stretch>
            <a:fillRect/>
          </a:stretch>
        </p:blipFill>
        <p:spPr bwMode="auto">
          <a:xfrm>
            <a:off x="4773613" y="7178675"/>
            <a:ext cx="194468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950" y="1843088"/>
            <a:ext cx="2443163"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 name="TextBox 5"/>
          <p:cNvSpPr txBox="1">
            <a:spLocks noChangeArrowheads="1"/>
          </p:cNvSpPr>
          <p:nvPr/>
        </p:nvSpPr>
        <p:spPr bwMode="auto">
          <a:xfrm>
            <a:off x="4348163" y="3662363"/>
            <a:ext cx="2955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1000" b="1"/>
              <a:t>Director NAFA FAO/IAEA </a:t>
            </a:r>
          </a:p>
          <a:p>
            <a:pPr eaLnBrk="1" hangingPunct="1"/>
            <a:r>
              <a:rPr lang="en-GB" altLang="en-US" sz="1000" b="1"/>
              <a:t>visiting NIAB fields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7987</TotalTime>
  <Words>848</Words>
  <Application>Microsoft Office PowerPoint</Application>
  <PresentationFormat>A4 Paper (210x297 mm)</PresentationFormat>
  <Paragraphs>36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Times New Roman</vt:lpstr>
      <vt:lpstr>Wingdings</vt:lpstr>
      <vt:lpstr>Default Design</vt:lpstr>
      <vt:lpstr>PowerPoint Presentation</vt:lpstr>
      <vt:lpstr>PowerPoint Presentation</vt:lpstr>
    </vt:vector>
  </TitlesOfParts>
  <Company>Wageningen 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Roessink</dc:creator>
  <cp:lastModifiedBy>HENG, Lee Kheng</cp:lastModifiedBy>
  <cp:revision>310</cp:revision>
  <dcterms:created xsi:type="dcterms:W3CDTF">2006-04-21T08:57:26Z</dcterms:created>
  <dcterms:modified xsi:type="dcterms:W3CDTF">2014-05-06T15:55:37Z</dcterms:modified>
</cp:coreProperties>
</file>