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906000" type="A4"/>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BDCAF5"/>
    <a:srgbClr val="FFFFB3"/>
    <a:srgbClr val="FFFCF7"/>
    <a:srgbClr val="CBF9B9"/>
    <a:srgbClr val="E5F5FF"/>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676" autoAdjust="0"/>
    <p:restoredTop sz="99807" autoAdjust="0"/>
  </p:normalViewPr>
  <p:slideViewPr>
    <p:cSldViewPr snapToGrid="0">
      <p:cViewPr>
        <p:scale>
          <a:sx n="100" d="100"/>
          <a:sy n="100" d="100"/>
        </p:scale>
        <p:origin x="-3402" y="72"/>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20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2912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311400"/>
            <a:ext cx="6172200" cy="6537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38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875"/>
            <a:ext cx="4476750" cy="8451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651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311400"/>
            <a:ext cx="6172200" cy="6537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45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198938"/>
            <a:ext cx="5829300" cy="21669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133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08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738"/>
            <a:ext cx="3030538"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217738"/>
            <a:ext cx="3030537"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61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381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3700"/>
            <a:ext cx="3833812" cy="8455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3275"/>
            <a:ext cx="2255838" cy="6775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1941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85825"/>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753350"/>
            <a:ext cx="4114800" cy="1162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881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784225" y="9015413"/>
            <a:ext cx="17463" cy="76200"/>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500" smtClean="0">
                <a:solidFill>
                  <a:srgbClr val="004C78"/>
                </a:solidFill>
              </a:rPr>
              <a:t> </a:t>
            </a:r>
            <a:endParaRPr lang="en-US" altLang="en-US" smtClean="0"/>
          </a:p>
        </p:txBody>
      </p:sp>
      <p:sp>
        <p:nvSpPr>
          <p:cNvPr id="1027" name="Rectangle 29"/>
          <p:cNvSpPr>
            <a:spLocks noChangeArrowheads="1"/>
          </p:cNvSpPr>
          <p:nvPr userDrawn="1"/>
        </p:nvSpPr>
        <p:spPr bwMode="auto">
          <a:xfrm>
            <a:off x="3946525" y="9029700"/>
            <a:ext cx="25400" cy="106363"/>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00" smtClean="0">
                <a:solidFill>
                  <a:srgbClr val="004C78"/>
                </a:solidFill>
              </a:rPr>
              <a:t> </a:t>
            </a:r>
            <a:endParaRPr lang="en-US" altLang="en-US" smtClean="0"/>
          </a:p>
        </p:txBody>
      </p:sp>
      <p:sp>
        <p:nvSpPr>
          <p:cNvPr id="1028" name="Text Box 51"/>
          <p:cNvSpPr txBox="1">
            <a:spLocks noChangeArrowheads="1"/>
          </p:cNvSpPr>
          <p:nvPr userDrawn="1"/>
        </p:nvSpPr>
        <p:spPr bwMode="auto">
          <a:xfrm>
            <a:off x="114300" y="2228850"/>
            <a:ext cx="3571875" cy="3667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mtClean="0"/>
          </a:p>
        </p:txBody>
      </p:sp>
      <p:sp>
        <p:nvSpPr>
          <p:cNvPr id="1029" name="Rectangle 141"/>
          <p:cNvSpPr>
            <a:spLocks noChangeArrowheads="1"/>
          </p:cNvSpPr>
          <p:nvPr userDrawn="1"/>
        </p:nvSpPr>
        <p:spPr bwMode="auto">
          <a:xfrm>
            <a:off x="1795463" y="3663950"/>
            <a:ext cx="1554162"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0" name="Rectangle 143"/>
          <p:cNvSpPr>
            <a:spLocks noChangeArrowheads="1"/>
          </p:cNvSpPr>
          <p:nvPr userDrawn="1"/>
        </p:nvSpPr>
        <p:spPr bwMode="auto">
          <a:xfrm>
            <a:off x="1795463" y="3663950"/>
            <a:ext cx="1714500"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smtClean="0">
                <a:latin typeface="Times New Roman" pitchFamily="18" charset="0"/>
                <a:cs typeface="Times New Roman" pitchFamily="18" charset="0"/>
              </a:rPr>
              <a:t/>
            </a:r>
            <a:br>
              <a:rPr lang="en-US" altLang="en-US" sz="1000" smtClean="0">
                <a:latin typeface="Times New Roman" pitchFamily="18" charset="0"/>
                <a:cs typeface="Times New Roman" pitchFamily="18" charset="0"/>
              </a:rPr>
            </a:br>
            <a:endParaRPr lang="en-US" altLang="en-US" sz="1000" smtClean="0">
              <a:latin typeface="Times New Roman" pitchFamily="18" charset="0"/>
              <a:cs typeface="Times New Roman" pitchFamily="18" charset="0"/>
            </a:endParaRPr>
          </a:p>
          <a:p>
            <a:pPr>
              <a:defRPr/>
            </a:pPr>
            <a:endParaRPr lang="en-US" altLang="en-US" smtClean="0"/>
          </a:p>
        </p:txBody>
      </p:sp>
      <p:sp>
        <p:nvSpPr>
          <p:cNvPr id="1031" name="Rectangle 146"/>
          <p:cNvSpPr>
            <a:spLocks noChangeArrowheads="1"/>
          </p:cNvSpPr>
          <p:nvPr userDrawn="1"/>
        </p:nvSpPr>
        <p:spPr bwMode="auto">
          <a:xfrm>
            <a:off x="1795463" y="3663950"/>
            <a:ext cx="3268662"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2" name="Rectangle 351"/>
          <p:cNvSpPr>
            <a:spLocks noChangeArrowheads="1"/>
          </p:cNvSpPr>
          <p:nvPr userDrawn="1"/>
        </p:nvSpPr>
        <p:spPr bwMode="auto">
          <a:xfrm>
            <a:off x="2514600" y="-2033588"/>
            <a:ext cx="609600"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graphicFrame>
        <p:nvGraphicFramePr>
          <p:cNvPr id="1555" name="Group 531"/>
          <p:cNvGraphicFramePr>
            <a:graphicFrameLocks noGrp="1"/>
          </p:cNvGraphicFramePr>
          <p:nvPr/>
        </p:nvGraphicFramePr>
        <p:xfrm>
          <a:off x="2524125" y="-2024063"/>
          <a:ext cx="600075" cy="517525"/>
        </p:xfrm>
        <a:graphic>
          <a:graphicData uri="http://schemas.openxmlformats.org/drawingml/2006/table">
            <a:tbl>
              <a:tblPr/>
              <a:tblGrid>
                <a:gridCol w="600075"/>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409" marB="45409" anchor="b" horzOverflow="overflow">
                    <a:lnL cap="flat">
                      <a:noFill/>
                    </a:lnL>
                    <a:lnR cap="flat">
                      <a:noFill/>
                    </a:lnR>
                    <a:lnT cap="flat">
                      <a:noFill/>
                    </a:lnT>
                    <a:lnB cap="flat">
                      <a:noFill/>
                    </a:lnB>
                    <a:lnTlToBr>
                      <a:noFill/>
                    </a:lnTlToBr>
                    <a:lnBlToTr>
                      <a:noFill/>
                    </a:lnBlToTr>
                    <a:noFill/>
                  </a:tcPr>
                </a:tc>
              </a:tr>
            </a:tbl>
          </a:graphicData>
        </a:graphic>
      </p:graphicFrame>
      <p:pic>
        <p:nvPicPr>
          <p:cNvPr id="1035" name="Picture 6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6858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0" name="Rectangle 22"/>
          <p:cNvSpPr>
            <a:spLocks noChangeArrowheads="1"/>
          </p:cNvSpPr>
          <p:nvPr/>
        </p:nvSpPr>
        <p:spPr bwMode="auto">
          <a:xfrm>
            <a:off x="0" y="1104900"/>
            <a:ext cx="6858000" cy="954088"/>
          </a:xfrm>
          <a:prstGeom prst="rect">
            <a:avLst/>
          </a:prstGeom>
          <a:solidFill>
            <a:schemeClr val="bg1">
              <a:lumMod val="75000"/>
            </a:schemeClr>
          </a:solidFill>
          <a:ln w="9525">
            <a:noFill/>
            <a:miter lim="800000"/>
            <a:headEnd/>
            <a:tailEnd/>
          </a:ln>
        </p:spPr>
        <p:txBody>
          <a:bodyPr>
            <a:spAutoFit/>
          </a:bodyPr>
          <a:lstStyle/>
          <a:p>
            <a:pPr algn="ctr">
              <a:defRPr/>
            </a:pPr>
            <a:r>
              <a:rPr lang="en-US" altLang="en-US" sz="2400" b="1" dirty="0">
                <a:latin typeface="Arial" charset="0"/>
                <a:cs typeface="Arial" charset="0"/>
              </a:rPr>
              <a:t>Biofertilizer Technology in Pakistan</a:t>
            </a:r>
          </a:p>
          <a:p>
            <a:pPr algn="ctr">
              <a:defRPr/>
            </a:pPr>
            <a:r>
              <a:rPr lang="en-US" altLang="en-US" sz="1600" b="1" dirty="0">
                <a:latin typeface="Arial" charset="0"/>
                <a:cs typeface="Arial" charset="0"/>
              </a:rPr>
              <a:t>Lab to Field: A success story of Biofertilizer Technology for crop nutrients in Pakistan</a:t>
            </a:r>
            <a:endParaRPr lang="en-GB" altLang="en-US" sz="1600" b="1" dirty="0">
              <a:latin typeface="Arial" charset="0"/>
              <a:cs typeface="Arial" charset="0"/>
            </a:endParaRPr>
          </a:p>
        </p:txBody>
      </p:sp>
      <p:pic>
        <p:nvPicPr>
          <p:cNvPr id="2052" name="Picture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275" y="204788"/>
            <a:ext cx="10366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1643" y="298646"/>
            <a:ext cx="639372" cy="63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9"/>
          <p:cNvSpPr>
            <a:spLocks noChangeArrowheads="1"/>
          </p:cNvSpPr>
          <p:nvPr/>
        </p:nvSpPr>
        <p:spPr bwMode="auto">
          <a:xfrm>
            <a:off x="4495800" y="175577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1200" b="1"/>
          </a:p>
        </p:txBody>
      </p:sp>
      <p:sp>
        <p:nvSpPr>
          <p:cNvPr id="2055" name="Rectangle 2"/>
          <p:cNvSpPr>
            <a:spLocks noChangeArrowheads="1"/>
          </p:cNvSpPr>
          <p:nvPr/>
        </p:nvSpPr>
        <p:spPr bwMode="auto">
          <a:xfrm>
            <a:off x="1466850" y="5335588"/>
            <a:ext cx="5124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100">
                <a:cs typeface="Arial" pitchFamily="34" charset="0"/>
              </a:rPr>
              <a:t>. </a:t>
            </a:r>
          </a:p>
        </p:txBody>
      </p:sp>
      <p:pic>
        <p:nvPicPr>
          <p:cNvPr id="2056" name="Picture 23" descr="D:\Downloads folder\comsats-Results-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870" y="295276"/>
            <a:ext cx="568344" cy="56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8024813"/>
            <a:ext cx="2714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5"/>
          <p:cNvSpPr>
            <a:spLocks noChangeArrowheads="1"/>
          </p:cNvSpPr>
          <p:nvPr/>
        </p:nvSpPr>
        <p:spPr bwMode="auto">
          <a:xfrm>
            <a:off x="165100" y="2082800"/>
            <a:ext cx="6557963" cy="768350"/>
          </a:xfrm>
          <a:prstGeom prst="rect">
            <a:avLst/>
          </a:prstGeom>
          <a:solidFill>
            <a:schemeClr val="bg2">
              <a:lumMod val="20000"/>
              <a:lumOff val="80000"/>
            </a:schemeClr>
          </a:solidFill>
          <a:ln w="9525">
            <a:noFill/>
            <a:miter lim="800000"/>
            <a:headEnd/>
            <a:tailEnd/>
          </a:ln>
        </p:spPr>
        <p:txBody>
          <a:bodyPr>
            <a:spAutoFit/>
          </a:bodyPr>
          <a:lstStyle/>
          <a:p>
            <a:pPr algn="just">
              <a:defRPr/>
            </a:pPr>
            <a:r>
              <a:rPr lang="en-US" altLang="en-US" sz="1100" dirty="0">
                <a:solidFill>
                  <a:srgbClr val="000000"/>
                </a:solidFill>
                <a:latin typeface="Arial" charset="0"/>
                <a:cs typeface="Arial" charset="0"/>
              </a:rPr>
              <a:t>Bio-fertilizers are suite of  Plant Growth Promoting Rhizobacteria (PGPR) that enhance plant growth directly by providing mineral nutrients, mostly nitrogen (N), phosphorus (P), zinc (Zn), and other macro- and micronutrients to plants. They also produce </a:t>
            </a:r>
            <a:r>
              <a:rPr lang="en-US" altLang="en-US" sz="1100" dirty="0" err="1">
                <a:solidFill>
                  <a:srgbClr val="000000"/>
                </a:solidFill>
                <a:latin typeface="Arial" charset="0"/>
                <a:cs typeface="Arial" charset="0"/>
              </a:rPr>
              <a:t>phyto</a:t>
            </a:r>
            <a:r>
              <a:rPr lang="en-US" altLang="en-US" sz="1100" dirty="0">
                <a:solidFill>
                  <a:srgbClr val="000000"/>
                </a:solidFill>
                <a:latin typeface="Arial" charset="0"/>
                <a:cs typeface="Arial" charset="0"/>
              </a:rPr>
              <a:t> hormones.</a:t>
            </a:r>
            <a:r>
              <a:rPr lang="en-GB" altLang="en-US" sz="1100" dirty="0">
                <a:solidFill>
                  <a:srgbClr val="000000"/>
                </a:solidFill>
                <a:latin typeface="Arial" charset="0"/>
                <a:cs typeface="Arial" charset="0"/>
              </a:rPr>
              <a:t>These microbes act as </a:t>
            </a:r>
            <a:r>
              <a:rPr lang="en-GB" altLang="en-US" sz="1100" dirty="0" err="1">
                <a:solidFill>
                  <a:srgbClr val="000000"/>
                </a:solidFill>
                <a:latin typeface="Arial" charset="0"/>
                <a:cs typeface="Arial" charset="0"/>
              </a:rPr>
              <a:t>biocontrol</a:t>
            </a:r>
            <a:r>
              <a:rPr lang="en-GB" altLang="en-US" sz="1100" dirty="0">
                <a:solidFill>
                  <a:srgbClr val="000000"/>
                </a:solidFill>
                <a:latin typeface="Arial" charset="0"/>
                <a:cs typeface="Arial" charset="0"/>
              </a:rPr>
              <a:t> agents; promote growth indirectly by suppressing the deleterious effect of </a:t>
            </a:r>
            <a:r>
              <a:rPr lang="en-GB" altLang="en-US" sz="1100" dirty="0" err="1">
                <a:solidFill>
                  <a:srgbClr val="000000"/>
                </a:solidFill>
                <a:latin typeface="Arial" charset="0"/>
                <a:cs typeface="Arial" charset="0"/>
              </a:rPr>
              <a:t>phyto</a:t>
            </a:r>
            <a:r>
              <a:rPr lang="en-GB" altLang="en-US" sz="1100" dirty="0">
                <a:solidFill>
                  <a:srgbClr val="000000"/>
                </a:solidFill>
                <a:latin typeface="Arial" charset="0"/>
                <a:cs typeface="Arial" charset="0"/>
              </a:rPr>
              <a:t>-pathogens.</a:t>
            </a:r>
            <a:endParaRPr lang="en-US" altLang="en-US" sz="1100" dirty="0">
              <a:solidFill>
                <a:srgbClr val="000000"/>
              </a:solidFill>
              <a:latin typeface="Arial" charset="0"/>
              <a:cs typeface="Arial" charset="0"/>
            </a:endParaRPr>
          </a:p>
        </p:txBody>
      </p:sp>
      <p:sp>
        <p:nvSpPr>
          <p:cNvPr id="30" name="Striped Right Arrow 29"/>
          <p:cNvSpPr/>
          <p:nvPr/>
        </p:nvSpPr>
        <p:spPr>
          <a:xfrm>
            <a:off x="1617663" y="3643313"/>
            <a:ext cx="1466850" cy="4587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 name="Text Box 30"/>
          <p:cNvSpPr txBox="1">
            <a:spLocks noChangeArrowheads="1"/>
          </p:cNvSpPr>
          <p:nvPr/>
        </p:nvSpPr>
        <p:spPr bwMode="auto">
          <a:xfrm>
            <a:off x="1641475" y="3778250"/>
            <a:ext cx="1498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000"/>
              </a:spcAft>
            </a:pPr>
            <a:r>
              <a:rPr lang="en-US" altLang="en-US" sz="800" b="1" dirty="0"/>
              <a:t>Time travel </a:t>
            </a:r>
            <a:r>
              <a:rPr lang="en-US" altLang="en-US" sz="800" b="1" dirty="0" smtClean="0"/>
              <a:t>with </a:t>
            </a:r>
            <a:r>
              <a:rPr lang="en-US" altLang="en-US" sz="800" b="1" dirty="0"/>
              <a:t>Microbes</a:t>
            </a:r>
          </a:p>
        </p:txBody>
      </p:sp>
      <p:sp>
        <p:nvSpPr>
          <p:cNvPr id="31" name="Rectangle 30"/>
          <p:cNvSpPr/>
          <p:nvPr/>
        </p:nvSpPr>
        <p:spPr>
          <a:xfrm>
            <a:off x="1842924" y="47625"/>
            <a:ext cx="3279228" cy="954107"/>
          </a:xfrm>
          <a:prstGeom prst="rect">
            <a:avLst/>
          </a:prstGeom>
          <a:noFill/>
        </p:spPr>
        <p:txBody>
          <a:bodyPr>
            <a:spAutoFit/>
          </a:bodyPr>
          <a:lstStyle/>
          <a:p>
            <a:pPr algn="ctr">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Country  impact</a:t>
            </a:r>
          </a:p>
        </p:txBody>
      </p:sp>
      <p:pic>
        <p:nvPicPr>
          <p:cNvPr id="2062" name="Picture 4" descr="\\fmserver\Sharing\Dr. Irfan Sb\Humiph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11026">
            <a:off x="5092700" y="3419475"/>
            <a:ext cx="644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3" descr="\\fmserver\Sharing\Dr. Irfan Sb\Biopho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42586">
            <a:off x="5986463" y="3400425"/>
            <a:ext cx="6445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0525" y="3267075"/>
            <a:ext cx="7318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TextBox 34"/>
          <p:cNvSpPr txBox="1">
            <a:spLocks noChangeArrowheads="1"/>
          </p:cNvSpPr>
          <p:nvPr/>
        </p:nvSpPr>
        <p:spPr bwMode="auto">
          <a:xfrm>
            <a:off x="3003550" y="3027363"/>
            <a:ext cx="22494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solidFill>
                  <a:srgbClr val="0070C0"/>
                </a:solidFill>
              </a:rPr>
              <a:t>Nitrogen fixation in </a:t>
            </a:r>
            <a:r>
              <a:rPr lang="en-US" altLang="en-US" sz="1000" dirty="0" smtClean="0">
                <a:solidFill>
                  <a:srgbClr val="0070C0"/>
                </a:solidFill>
              </a:rPr>
              <a:t>Legumes 1978</a:t>
            </a:r>
            <a:endParaRPr lang="en-US" altLang="en-US" sz="1000" dirty="0">
              <a:solidFill>
                <a:srgbClr val="0070C0"/>
              </a:solidFill>
            </a:endParaRPr>
          </a:p>
          <a:p>
            <a:pPr eaLnBrk="1" hangingPunct="1"/>
            <a:r>
              <a:rPr lang="en-US" altLang="en-US" sz="1000" dirty="0">
                <a:solidFill>
                  <a:srgbClr val="0070C0"/>
                </a:solidFill>
              </a:rPr>
              <a:t>Nitrogen fixation in Cereals  </a:t>
            </a:r>
            <a:r>
              <a:rPr lang="en-US" altLang="en-US" sz="1000" dirty="0" smtClean="0">
                <a:solidFill>
                  <a:srgbClr val="0070C0"/>
                </a:solidFill>
              </a:rPr>
              <a:t> 1979</a:t>
            </a:r>
            <a:endParaRPr lang="en-US" altLang="en-US" sz="1000" dirty="0">
              <a:solidFill>
                <a:srgbClr val="0070C0"/>
              </a:solidFill>
            </a:endParaRPr>
          </a:p>
          <a:p>
            <a:pPr eaLnBrk="1" hangingPunct="1"/>
            <a:r>
              <a:rPr lang="en-US" altLang="en-US" sz="1000" dirty="0">
                <a:solidFill>
                  <a:srgbClr val="0070C0"/>
                </a:solidFill>
              </a:rPr>
              <a:t>Inoculum Production            </a:t>
            </a:r>
            <a:r>
              <a:rPr lang="en-US" altLang="en-US" sz="1000" dirty="0" smtClean="0">
                <a:solidFill>
                  <a:srgbClr val="0070C0"/>
                </a:solidFill>
              </a:rPr>
              <a:t>  1986</a:t>
            </a:r>
            <a:endParaRPr lang="en-US" altLang="en-US" sz="1000" dirty="0">
              <a:solidFill>
                <a:srgbClr val="0070C0"/>
              </a:solidFill>
            </a:endParaRPr>
          </a:p>
          <a:p>
            <a:pPr eaLnBrk="1" hangingPunct="1"/>
            <a:r>
              <a:rPr lang="en-US" altLang="en-US" sz="1000" dirty="0" err="1">
                <a:solidFill>
                  <a:srgbClr val="0070C0"/>
                </a:solidFill>
              </a:rPr>
              <a:t>Azolla</a:t>
            </a:r>
            <a:r>
              <a:rPr lang="en-US" altLang="en-US" sz="1000" dirty="0">
                <a:solidFill>
                  <a:srgbClr val="0070C0"/>
                </a:solidFill>
              </a:rPr>
              <a:t>	                   </a:t>
            </a:r>
            <a:r>
              <a:rPr lang="en-US" altLang="en-US" sz="1000" dirty="0" smtClean="0">
                <a:solidFill>
                  <a:srgbClr val="0070C0"/>
                </a:solidFill>
              </a:rPr>
              <a:t>  1992</a:t>
            </a:r>
            <a:endParaRPr lang="en-US" altLang="en-US" sz="1000" dirty="0">
              <a:solidFill>
                <a:srgbClr val="0070C0"/>
              </a:solidFill>
            </a:endParaRPr>
          </a:p>
          <a:p>
            <a:pPr eaLnBrk="1" hangingPunct="1"/>
            <a:r>
              <a:rPr lang="en-US" altLang="en-US" sz="1000" dirty="0">
                <a:solidFill>
                  <a:srgbClr val="0070C0"/>
                </a:solidFill>
              </a:rPr>
              <a:t>Growth Hormones                 </a:t>
            </a:r>
            <a:r>
              <a:rPr lang="en-US" altLang="en-US" sz="1000" dirty="0" smtClean="0">
                <a:solidFill>
                  <a:srgbClr val="0070C0"/>
                </a:solidFill>
              </a:rPr>
              <a:t> 1994</a:t>
            </a:r>
            <a:endParaRPr lang="en-US" altLang="en-US" sz="1000" dirty="0">
              <a:solidFill>
                <a:srgbClr val="0070C0"/>
              </a:solidFill>
            </a:endParaRPr>
          </a:p>
          <a:p>
            <a:pPr eaLnBrk="1" hangingPunct="1"/>
            <a:r>
              <a:rPr lang="en-US" altLang="en-US" sz="1000" i="1" dirty="0" err="1">
                <a:solidFill>
                  <a:srgbClr val="FF0000"/>
                </a:solidFill>
              </a:rPr>
              <a:t>Biopower</a:t>
            </a:r>
            <a:r>
              <a:rPr lang="en-US" altLang="en-US" sz="1000" dirty="0">
                <a:solidFill>
                  <a:srgbClr val="FF0000"/>
                </a:solidFill>
              </a:rPr>
              <a:t> launching               </a:t>
            </a:r>
            <a:r>
              <a:rPr lang="en-US" altLang="en-US" sz="1000" dirty="0" smtClean="0">
                <a:solidFill>
                  <a:srgbClr val="FF0000"/>
                </a:solidFill>
              </a:rPr>
              <a:t> </a:t>
            </a:r>
            <a:r>
              <a:rPr lang="en-US" altLang="en-US" sz="1000" dirty="0">
                <a:solidFill>
                  <a:srgbClr val="0070C0"/>
                </a:solidFill>
              </a:rPr>
              <a:t>1996</a:t>
            </a:r>
          </a:p>
          <a:p>
            <a:pPr eaLnBrk="1" hangingPunct="1"/>
            <a:r>
              <a:rPr lang="en-US" altLang="en-US" sz="1000" dirty="0">
                <a:solidFill>
                  <a:srgbClr val="0070C0"/>
                </a:solidFill>
              </a:rPr>
              <a:t>P-</a:t>
            </a:r>
            <a:r>
              <a:rPr lang="en-US" altLang="en-US" sz="1000" dirty="0" err="1">
                <a:solidFill>
                  <a:srgbClr val="0070C0"/>
                </a:solidFill>
              </a:rPr>
              <a:t>solubilization</a:t>
            </a:r>
            <a:r>
              <a:rPr lang="en-US" altLang="en-US" sz="1000" dirty="0">
                <a:solidFill>
                  <a:srgbClr val="0070C0"/>
                </a:solidFill>
              </a:rPr>
              <a:t>                       1998</a:t>
            </a:r>
          </a:p>
          <a:p>
            <a:pPr eaLnBrk="1" hangingPunct="1"/>
            <a:r>
              <a:rPr lang="en-US" altLang="en-US" sz="1000" dirty="0" err="1">
                <a:solidFill>
                  <a:srgbClr val="0070C0"/>
                </a:solidFill>
              </a:rPr>
              <a:t>Bacteriocin</a:t>
            </a:r>
            <a:r>
              <a:rPr lang="en-US" altLang="en-US" sz="1000" dirty="0">
                <a:solidFill>
                  <a:srgbClr val="0070C0"/>
                </a:solidFill>
              </a:rPr>
              <a:t> Production          </a:t>
            </a:r>
            <a:r>
              <a:rPr lang="en-US" altLang="en-US" sz="1000" dirty="0" smtClean="0">
                <a:solidFill>
                  <a:srgbClr val="0070C0"/>
                </a:solidFill>
              </a:rPr>
              <a:t>  </a:t>
            </a:r>
            <a:r>
              <a:rPr lang="en-US" altLang="en-US" sz="1000" dirty="0">
                <a:solidFill>
                  <a:srgbClr val="0070C0"/>
                </a:solidFill>
              </a:rPr>
              <a:t>2001</a:t>
            </a:r>
          </a:p>
          <a:p>
            <a:pPr eaLnBrk="1" hangingPunct="1"/>
            <a:r>
              <a:rPr lang="en-US" altLang="en-US" sz="1000" dirty="0">
                <a:solidFill>
                  <a:srgbClr val="0070C0"/>
                </a:solidFill>
              </a:rPr>
              <a:t>Zn mobilization                       </a:t>
            </a:r>
            <a:r>
              <a:rPr lang="en-US" altLang="en-US" sz="1000" dirty="0" smtClean="0">
                <a:solidFill>
                  <a:srgbClr val="0070C0"/>
                </a:solidFill>
              </a:rPr>
              <a:t> </a:t>
            </a:r>
            <a:r>
              <a:rPr lang="en-US" altLang="en-US" sz="1000" dirty="0">
                <a:solidFill>
                  <a:srgbClr val="0070C0"/>
                </a:solidFill>
              </a:rPr>
              <a:t>2003</a:t>
            </a:r>
          </a:p>
          <a:p>
            <a:pPr eaLnBrk="1" hangingPunct="1"/>
            <a:r>
              <a:rPr lang="en-US" altLang="en-US" sz="1000" dirty="0" err="1">
                <a:solidFill>
                  <a:srgbClr val="0070C0"/>
                </a:solidFill>
              </a:rPr>
              <a:t>Biopesticides</a:t>
            </a:r>
            <a:r>
              <a:rPr lang="en-US" altLang="en-US" sz="1000" dirty="0">
                <a:solidFill>
                  <a:srgbClr val="0070C0"/>
                </a:solidFill>
              </a:rPr>
              <a:t>                         </a:t>
            </a:r>
            <a:r>
              <a:rPr lang="en-US" altLang="en-US" sz="1000" dirty="0" smtClean="0">
                <a:solidFill>
                  <a:srgbClr val="0070C0"/>
                </a:solidFill>
              </a:rPr>
              <a:t>  </a:t>
            </a:r>
            <a:r>
              <a:rPr lang="en-US" altLang="en-US" sz="1000" dirty="0">
                <a:solidFill>
                  <a:srgbClr val="0070C0"/>
                </a:solidFill>
              </a:rPr>
              <a:t>2003</a:t>
            </a:r>
          </a:p>
          <a:p>
            <a:pPr eaLnBrk="1" hangingPunct="1"/>
            <a:r>
              <a:rPr lang="en-US" altLang="en-US" sz="1000" i="1" dirty="0" err="1">
                <a:solidFill>
                  <a:srgbClr val="FF0000"/>
                </a:solidFill>
              </a:rPr>
              <a:t>Humiphos</a:t>
            </a:r>
            <a:r>
              <a:rPr lang="en-US" altLang="en-US" sz="1000" i="1" dirty="0">
                <a:solidFill>
                  <a:srgbClr val="FF0000"/>
                </a:solidFill>
              </a:rPr>
              <a:t>/</a:t>
            </a:r>
            <a:r>
              <a:rPr lang="en-US" altLang="en-US" sz="1000" i="1" dirty="0" err="1">
                <a:solidFill>
                  <a:srgbClr val="FF0000"/>
                </a:solidFill>
              </a:rPr>
              <a:t>Biophos</a:t>
            </a:r>
            <a:r>
              <a:rPr lang="en-US" altLang="en-US" sz="1000" dirty="0">
                <a:solidFill>
                  <a:srgbClr val="FF0000"/>
                </a:solidFill>
              </a:rPr>
              <a:t> launching</a:t>
            </a:r>
            <a:r>
              <a:rPr lang="en-US" altLang="en-US" sz="1000" dirty="0">
                <a:solidFill>
                  <a:srgbClr val="0070C0"/>
                </a:solidFill>
              </a:rPr>
              <a:t> </a:t>
            </a:r>
            <a:r>
              <a:rPr lang="en-US" altLang="en-US" sz="1000" dirty="0" smtClean="0">
                <a:solidFill>
                  <a:srgbClr val="0070C0"/>
                </a:solidFill>
              </a:rPr>
              <a:t>2010</a:t>
            </a:r>
            <a:endParaRPr lang="en-US" altLang="en-US" sz="1000" dirty="0">
              <a:solidFill>
                <a:srgbClr val="0070C0"/>
              </a:solidFill>
            </a:endParaRPr>
          </a:p>
        </p:txBody>
      </p:sp>
      <p:pic>
        <p:nvPicPr>
          <p:cNvPr id="2066"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6100" y="7881938"/>
            <a:ext cx="216693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TextBox 27"/>
          <p:cNvSpPr txBox="1">
            <a:spLocks noChangeArrowheads="1"/>
          </p:cNvSpPr>
          <p:nvPr/>
        </p:nvSpPr>
        <p:spPr bwMode="auto">
          <a:xfrm>
            <a:off x="5534025" y="7772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2072" name="Rectangle 16"/>
          <p:cNvSpPr>
            <a:spLocks noChangeArrowheads="1"/>
          </p:cNvSpPr>
          <p:nvPr/>
        </p:nvSpPr>
        <p:spPr bwMode="auto">
          <a:xfrm>
            <a:off x="163513" y="5195888"/>
            <a:ext cx="6469062" cy="1277937"/>
          </a:xfrm>
          <a:prstGeom prst="rect">
            <a:avLst/>
          </a:prstGeom>
          <a:solidFill>
            <a:schemeClr val="bg2">
              <a:lumMod val="20000"/>
              <a:lumOff val="80000"/>
            </a:schemeClr>
          </a:solidFill>
          <a:ln w="9525">
            <a:noFill/>
            <a:miter lim="800000"/>
            <a:headEnd/>
            <a:tailEnd/>
          </a:ln>
        </p:spPr>
        <p:txBody>
          <a:bodyPr>
            <a:spAutoFit/>
          </a:bodyPr>
          <a:lstStyle/>
          <a:p>
            <a:pPr>
              <a:defRPr/>
            </a:pPr>
            <a:r>
              <a:rPr lang="en-US" altLang="en-US" sz="1100" dirty="0">
                <a:latin typeface="Arial" charset="0"/>
              </a:rPr>
              <a:t>From the very beginning (1980s), IAEA through FAO/IAEA/</a:t>
            </a:r>
            <a:r>
              <a:rPr lang="en-US" altLang="en-US" sz="1100" dirty="0">
                <a:solidFill>
                  <a:srgbClr val="000000"/>
                </a:solidFill>
                <a:latin typeface="Arial" charset="0"/>
              </a:rPr>
              <a:t>Joint Division, Coordinated Research projects (CRPs) and Technical Cooperation (TC/RC projects)</a:t>
            </a:r>
            <a:r>
              <a:rPr lang="en-US" altLang="en-US" sz="1100" dirty="0">
                <a:latin typeface="Arial" charset="0"/>
              </a:rPr>
              <a:t>  department regularly and consistently  complemented these efforts of scientists of </a:t>
            </a:r>
            <a:r>
              <a:rPr lang="en-US" altLang="en-US" sz="1100" dirty="0">
                <a:solidFill>
                  <a:srgbClr val="000000"/>
                </a:solidFill>
                <a:latin typeface="Arial" charset="0"/>
              </a:rPr>
              <a:t>Pakistan Atomic Energy Commission</a:t>
            </a:r>
            <a:r>
              <a:rPr lang="en-US" altLang="en-US" sz="1100" dirty="0">
                <a:latin typeface="Arial" charset="0"/>
              </a:rPr>
              <a:t>. </a:t>
            </a:r>
            <a:r>
              <a:rPr lang="en-US" altLang="en-US" sz="1100" dirty="0">
                <a:solidFill>
                  <a:srgbClr val="000000"/>
                </a:solidFill>
                <a:latin typeface="Arial" charset="0"/>
              </a:rPr>
              <a:t>At earlier stages the laboratory/ greenhouse studies were replicated in the micro field trials which were later extended to large field areas/ demonstration plots using different crops (cereals, cotton &amp; legumes) grown on different soil types and agro-ecological conditions (irrigated, rain fed, saline affected soil etc.) to document the beneficial effects of these products. </a:t>
            </a:r>
            <a:endParaRPr lang="en-US" altLang="en-US" sz="1100" dirty="0">
              <a:latin typeface="Arial" charset="0"/>
            </a:endParaRPr>
          </a:p>
        </p:txBody>
      </p:sp>
      <p:pic>
        <p:nvPicPr>
          <p:cNvPr id="2"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0338" y="7886700"/>
            <a:ext cx="13525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4" name="Rectangle 17"/>
          <p:cNvSpPr>
            <a:spLocks noChangeArrowheads="1"/>
          </p:cNvSpPr>
          <p:nvPr/>
        </p:nvSpPr>
        <p:spPr bwMode="auto">
          <a:xfrm>
            <a:off x="150813" y="6551613"/>
            <a:ext cx="6483350" cy="1447800"/>
          </a:xfrm>
          <a:prstGeom prst="rect">
            <a:avLst/>
          </a:prstGeom>
          <a:solidFill>
            <a:schemeClr val="bg2">
              <a:lumMod val="20000"/>
              <a:lumOff val="80000"/>
            </a:schemeClr>
          </a:solidFill>
          <a:ln w="9525">
            <a:noFill/>
            <a:miter lim="800000"/>
            <a:headEnd/>
            <a:tailEnd/>
          </a:ln>
        </p:spPr>
        <p:txBody>
          <a:bodyPr>
            <a:spAutoFit/>
          </a:bodyPr>
          <a:lstStyle/>
          <a:p>
            <a:pPr>
              <a:defRPr/>
            </a:pPr>
            <a:r>
              <a:rPr lang="en-US" altLang="en-US" sz="1100" dirty="0">
                <a:solidFill>
                  <a:srgbClr val="000000"/>
                </a:solidFill>
                <a:latin typeface="Arial" charset="0"/>
              </a:rPr>
              <a:t>The use of N-15 stable isotopic dilution technique played a key role in the selection of efficient microbes and demonstrates their task in the field experiments in various cropping system in diverse ecological zones .These microbes have some host specificity; these PGPR fixed atmospheric nitrogen (% </a:t>
            </a:r>
            <a:r>
              <a:rPr lang="en-US" altLang="en-US" sz="1100" dirty="0" err="1">
                <a:solidFill>
                  <a:srgbClr val="000000"/>
                </a:solidFill>
                <a:latin typeface="Arial" charset="0"/>
              </a:rPr>
              <a:t>Ndfa</a:t>
            </a:r>
            <a:r>
              <a:rPr lang="en-US" altLang="en-US" sz="1100" dirty="0">
                <a:solidFill>
                  <a:srgbClr val="000000"/>
                </a:solidFill>
                <a:latin typeface="Arial" charset="0"/>
              </a:rPr>
              <a:t>) ranging from 11-59% on two rice varieties Bas-385 and Supper Basmati.</a:t>
            </a:r>
            <a:r>
              <a:rPr lang="en-GB" altLang="en-US" sz="1100" dirty="0">
                <a:solidFill>
                  <a:srgbClr val="000000"/>
                </a:solidFill>
                <a:latin typeface="Arial" charset="0"/>
              </a:rPr>
              <a:t> At earlier stages the laboratory/ greenhouse studies were replicated in the micro field trials which were later extended to large field areas using different crops (cereals, cotton &amp; legumes) grown on different soil types and agro-ecological conditions (irrigated, rain fed, saline affected soil etc.) to document the beneficial effects of these products </a:t>
            </a:r>
            <a:endParaRPr lang="en-GB" altLang="en-US" sz="1100" dirty="0">
              <a:latin typeface="Arial" charset="0"/>
            </a:endParaRPr>
          </a:p>
        </p:txBody>
      </p:sp>
      <p:sp>
        <p:nvSpPr>
          <p:cNvPr id="2071" name="TextBox 18"/>
          <p:cNvSpPr txBox="1">
            <a:spLocks noChangeArrowheads="1"/>
          </p:cNvSpPr>
          <p:nvPr/>
        </p:nvSpPr>
        <p:spPr bwMode="auto">
          <a:xfrm>
            <a:off x="150813" y="9321800"/>
            <a:ext cx="29352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100">
                <a:solidFill>
                  <a:schemeClr val="tx2"/>
                </a:solidFill>
              </a:rPr>
              <a:t>Farmers visiting  rice fields demonstration plots</a:t>
            </a:r>
          </a:p>
        </p:txBody>
      </p:sp>
      <p:sp>
        <p:nvSpPr>
          <p:cNvPr id="3" name="TextBox 25"/>
          <p:cNvSpPr txBox="1">
            <a:spLocks noChangeArrowheads="1"/>
          </p:cNvSpPr>
          <p:nvPr/>
        </p:nvSpPr>
        <p:spPr bwMode="auto">
          <a:xfrm>
            <a:off x="2930525" y="9297988"/>
            <a:ext cx="3927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t>N-15 based </a:t>
            </a:r>
            <a:r>
              <a:rPr lang="en-GB" altLang="en-US" sz="1000"/>
              <a:t>chickpea field experiment under FAO/IAEA  CRP project . Healthy nodules efficient in fixing atmospheric nitrogen</a:t>
            </a:r>
          </a:p>
          <a:p>
            <a:pPr eaLnBrk="1" hangingPunct="1"/>
            <a:r>
              <a:rPr lang="en-US" altLang="en-US" sz="1000"/>
              <a:t> </a:t>
            </a:r>
          </a:p>
        </p:txBody>
      </p:sp>
      <p:sp>
        <p:nvSpPr>
          <p:cNvPr id="2073" name="TextBox 26"/>
          <p:cNvSpPr txBox="1">
            <a:spLocks noChangeArrowheads="1"/>
          </p:cNvSpPr>
          <p:nvPr/>
        </p:nvSpPr>
        <p:spPr bwMode="auto">
          <a:xfrm>
            <a:off x="5084763" y="4429125"/>
            <a:ext cx="1849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t>Ready to use Biofertilizer</a:t>
            </a:r>
          </a:p>
        </p:txBody>
      </p:sp>
      <p:sp>
        <p:nvSpPr>
          <p:cNvPr id="4" name="TextBox 27"/>
          <p:cNvSpPr txBox="1">
            <a:spLocks noChangeArrowheads="1"/>
          </p:cNvSpPr>
          <p:nvPr/>
        </p:nvSpPr>
        <p:spPr bwMode="auto">
          <a:xfrm>
            <a:off x="2236788" y="4862513"/>
            <a:ext cx="2838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t>Achievements of scientists of PAEC &amp; CIIT</a:t>
            </a:r>
          </a:p>
        </p:txBody>
      </p:sp>
      <p:sp>
        <p:nvSpPr>
          <p:cNvPr id="2075" name="Rectangle 3"/>
          <p:cNvSpPr>
            <a:spLocks noChangeArrowheads="1"/>
          </p:cNvSpPr>
          <p:nvPr/>
        </p:nvSpPr>
        <p:spPr bwMode="auto">
          <a:xfrm>
            <a:off x="150813" y="4919663"/>
            <a:ext cx="1587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1100" dirty="0"/>
              <a:t>History of </a:t>
            </a:r>
            <a:r>
              <a:rPr lang="en-GB" altLang="en-US" sz="1100" dirty="0" err="1"/>
              <a:t>Biofertilizers</a:t>
            </a:r>
            <a:endParaRPr lang="en-GB" altLang="en-US" sz="1100" dirty="0"/>
          </a:p>
        </p:txBody>
      </p:sp>
      <p:sp>
        <p:nvSpPr>
          <p:cNvPr id="29" name="TextBox 28"/>
          <p:cNvSpPr txBox="1"/>
          <p:nvPr/>
        </p:nvSpPr>
        <p:spPr>
          <a:xfrm>
            <a:off x="76200" y="3041650"/>
            <a:ext cx="1662113" cy="1815882"/>
          </a:xfrm>
          <a:prstGeom prst="rect">
            <a:avLst/>
          </a:prstGeom>
          <a:solidFill>
            <a:srgbClr val="C2E49C"/>
          </a:solidFill>
        </p:spPr>
        <p:txBody>
          <a:bodyPr wrap="square">
            <a:spAutoFit/>
          </a:bodyPr>
          <a:lstStyle/>
          <a:p>
            <a:pPr>
              <a:defRPr/>
            </a:pPr>
            <a:r>
              <a:rPr lang="en-US" sz="800" dirty="0">
                <a:solidFill>
                  <a:srgbClr val="002060"/>
                </a:solidFill>
                <a:cs typeface="Arial" panose="020B0604020202020204" pitchFamily="34" charset="0"/>
              </a:rPr>
              <a:t>“</a:t>
            </a:r>
            <a:r>
              <a:rPr lang="en-US" sz="800" b="1" dirty="0" err="1">
                <a:solidFill>
                  <a:srgbClr val="002060"/>
                </a:solidFill>
                <a:cs typeface="Arial" panose="020B0604020202020204" pitchFamily="34" charset="0"/>
              </a:rPr>
              <a:t>Nitragan</a:t>
            </a:r>
            <a:r>
              <a:rPr lang="en-US" sz="800" dirty="0">
                <a:solidFill>
                  <a:srgbClr val="002060"/>
                </a:solidFill>
                <a:cs typeface="Arial" panose="020B0604020202020204" pitchFamily="34" charset="0"/>
              </a:rPr>
              <a:t>” Rhizobia in 1985 in USA</a:t>
            </a:r>
          </a:p>
          <a:p>
            <a:pPr>
              <a:defRPr/>
            </a:pPr>
            <a:r>
              <a:rPr lang="en-GB" sz="800" i="1" dirty="0" err="1">
                <a:solidFill>
                  <a:srgbClr val="7030A0"/>
                </a:solidFill>
                <a:cs typeface="Arial" panose="020B0604020202020204" pitchFamily="34" charset="0"/>
              </a:rPr>
              <a:t>Azotobacter</a:t>
            </a:r>
            <a:r>
              <a:rPr lang="en-GB" sz="800" dirty="0">
                <a:solidFill>
                  <a:srgbClr val="7030A0"/>
                </a:solidFill>
                <a:cs typeface="Arial" panose="020B0604020202020204" pitchFamily="34" charset="0"/>
              </a:rPr>
              <a:t> “</a:t>
            </a:r>
            <a:r>
              <a:rPr lang="en-GB" sz="800" b="1" dirty="0" err="1">
                <a:solidFill>
                  <a:srgbClr val="7030A0"/>
                </a:solidFill>
                <a:cs typeface="Arial" panose="020B0604020202020204" pitchFamily="34" charset="0"/>
              </a:rPr>
              <a:t>Azotogen</a:t>
            </a:r>
            <a:r>
              <a:rPr lang="en-GB" sz="800" dirty="0">
                <a:solidFill>
                  <a:srgbClr val="7030A0"/>
                </a:solidFill>
                <a:cs typeface="Arial" panose="020B0604020202020204" pitchFamily="34" charset="0"/>
              </a:rPr>
              <a:t>” in 1937 in Russia</a:t>
            </a:r>
          </a:p>
          <a:p>
            <a:pPr>
              <a:defRPr/>
            </a:pPr>
            <a:r>
              <a:rPr lang="en-US" sz="800" dirty="0">
                <a:solidFill>
                  <a:srgbClr val="7030A0"/>
                </a:solidFill>
                <a:cs typeface="Arial" panose="020B0604020202020204" pitchFamily="34" charset="0"/>
              </a:rPr>
              <a:t>Extensive research since 1975</a:t>
            </a:r>
          </a:p>
          <a:p>
            <a:pPr>
              <a:defRPr/>
            </a:pPr>
            <a:r>
              <a:rPr lang="en-GB" sz="800" dirty="0" err="1">
                <a:solidFill>
                  <a:schemeClr val="accent2">
                    <a:lumMod val="75000"/>
                  </a:schemeClr>
                </a:solidFill>
                <a:latin typeface="Arial" charset="0"/>
              </a:rPr>
              <a:t>Azospirillum</a:t>
            </a:r>
            <a:r>
              <a:rPr lang="en-US" sz="800" i="1" dirty="0">
                <a:solidFill>
                  <a:schemeClr val="accent2">
                    <a:lumMod val="75000"/>
                  </a:schemeClr>
                </a:solidFill>
                <a:cs typeface="Arial" panose="020B0604020202020204" pitchFamily="34" charset="0"/>
              </a:rPr>
              <a:t> </a:t>
            </a:r>
            <a:r>
              <a:rPr lang="en-US" sz="800" i="1" dirty="0" err="1">
                <a:solidFill>
                  <a:schemeClr val="accent2">
                    <a:lumMod val="75000"/>
                  </a:schemeClr>
                </a:solidFill>
                <a:cs typeface="Arial" panose="020B0604020202020204" pitchFamily="34" charset="0"/>
              </a:rPr>
              <a:t>lipoferum</a:t>
            </a:r>
            <a:r>
              <a:rPr lang="en-US" sz="800" i="1" dirty="0">
                <a:solidFill>
                  <a:schemeClr val="accent2">
                    <a:lumMod val="75000"/>
                  </a:schemeClr>
                </a:solidFill>
                <a:cs typeface="Arial" panose="020B0604020202020204" pitchFamily="34" charset="0"/>
              </a:rPr>
              <a:t> </a:t>
            </a:r>
            <a:r>
              <a:rPr lang="en-US" sz="800" dirty="0">
                <a:solidFill>
                  <a:schemeClr val="accent2">
                    <a:lumMod val="75000"/>
                  </a:schemeClr>
                </a:solidFill>
                <a:cs typeface="Arial" panose="020B0604020202020204" pitchFamily="34" charset="0"/>
              </a:rPr>
              <a:t>inoculum “</a:t>
            </a:r>
            <a:r>
              <a:rPr lang="en-US" sz="800" b="1" dirty="0" err="1">
                <a:solidFill>
                  <a:schemeClr val="accent2">
                    <a:lumMod val="75000"/>
                  </a:schemeClr>
                </a:solidFill>
                <a:cs typeface="Arial" panose="020B0604020202020204" pitchFamily="34" charset="0"/>
              </a:rPr>
              <a:t>Azogreen</a:t>
            </a:r>
            <a:r>
              <a:rPr lang="en-US" sz="800" dirty="0">
                <a:solidFill>
                  <a:schemeClr val="accent2">
                    <a:lumMod val="75000"/>
                  </a:schemeClr>
                </a:solidFill>
                <a:cs typeface="Arial" panose="020B0604020202020204" pitchFamily="34" charset="0"/>
              </a:rPr>
              <a:t>” for maize inoculants in France 1994</a:t>
            </a:r>
          </a:p>
          <a:p>
            <a:pPr>
              <a:defRPr/>
            </a:pPr>
            <a:r>
              <a:rPr lang="en-US" sz="800" b="1" dirty="0">
                <a:cs typeface="Arial" panose="020B0604020202020204" pitchFamily="34" charset="0"/>
              </a:rPr>
              <a:t>Pakistan</a:t>
            </a:r>
          </a:p>
          <a:p>
            <a:pPr>
              <a:defRPr/>
            </a:pPr>
            <a:r>
              <a:rPr lang="en-US" sz="800" b="1" dirty="0" err="1">
                <a:cs typeface="Arial" panose="020B0604020202020204" pitchFamily="34" charset="0"/>
              </a:rPr>
              <a:t>Bej</a:t>
            </a:r>
            <a:r>
              <a:rPr lang="en-US" sz="800" b="1" dirty="0">
                <a:cs typeface="Arial" panose="020B0604020202020204" pitchFamily="34" charset="0"/>
              </a:rPr>
              <a:t> </a:t>
            </a:r>
            <a:r>
              <a:rPr lang="en-US" sz="800" b="1" dirty="0" err="1">
                <a:cs typeface="Arial" panose="020B0604020202020204" pitchFamily="34" charset="0"/>
              </a:rPr>
              <a:t>ka</a:t>
            </a:r>
            <a:r>
              <a:rPr lang="en-US" sz="800" b="1" dirty="0">
                <a:cs typeface="Arial" panose="020B0604020202020204" pitchFamily="34" charset="0"/>
              </a:rPr>
              <a:t> </a:t>
            </a:r>
            <a:r>
              <a:rPr lang="en-US" sz="800" b="1" dirty="0" err="1">
                <a:cs typeface="Arial" panose="020B0604020202020204" pitchFamily="34" charset="0"/>
              </a:rPr>
              <a:t>tika</a:t>
            </a:r>
            <a:r>
              <a:rPr lang="en-US" sz="800" dirty="0">
                <a:cs typeface="Arial" panose="020B0604020202020204" pitchFamily="34" charset="0"/>
              </a:rPr>
              <a:t>, 1965, AARI</a:t>
            </a:r>
          </a:p>
          <a:p>
            <a:pPr>
              <a:defRPr/>
            </a:pPr>
            <a:r>
              <a:rPr lang="en-US" sz="800" b="1" i="1" dirty="0">
                <a:solidFill>
                  <a:srgbClr val="FF0000"/>
                </a:solidFill>
                <a:cs typeface="Arial" panose="020B0604020202020204" pitchFamily="34" charset="0"/>
              </a:rPr>
              <a:t>Bio </a:t>
            </a:r>
            <a:r>
              <a:rPr lang="en-US" sz="800" b="1" i="1" dirty="0" smtClean="0">
                <a:solidFill>
                  <a:srgbClr val="FF0000"/>
                </a:solidFill>
                <a:cs typeface="Arial" panose="020B0604020202020204" pitchFamily="34" charset="0"/>
              </a:rPr>
              <a:t>power</a:t>
            </a:r>
            <a:r>
              <a:rPr lang="en-US" sz="800" dirty="0" smtClean="0">
                <a:cs typeface="Arial" panose="020B0604020202020204" pitchFamily="34" charset="0"/>
              </a:rPr>
              <a:t>,1996</a:t>
            </a:r>
            <a:r>
              <a:rPr lang="en-US" sz="800" dirty="0">
                <a:cs typeface="Arial" panose="020B0604020202020204" pitchFamily="34" charset="0"/>
              </a:rPr>
              <a:t>, </a:t>
            </a:r>
            <a:r>
              <a:rPr lang="en-US" sz="800" dirty="0" smtClean="0">
                <a:cs typeface="Arial" panose="020B0604020202020204" pitchFamily="34" charset="0"/>
              </a:rPr>
              <a:t>NIBGE, PAEC</a:t>
            </a:r>
            <a:endParaRPr lang="en-US" sz="800" dirty="0">
              <a:cs typeface="Arial" panose="020B0604020202020204" pitchFamily="34" charset="0"/>
            </a:endParaRPr>
          </a:p>
          <a:p>
            <a:pPr>
              <a:defRPr/>
            </a:pPr>
            <a:r>
              <a:rPr lang="en-US" sz="800" b="1" dirty="0" err="1">
                <a:cs typeface="Arial" panose="020B0604020202020204" pitchFamily="34" charset="0"/>
              </a:rPr>
              <a:t>Biozote</a:t>
            </a:r>
            <a:r>
              <a:rPr lang="en-US" sz="800" dirty="0">
                <a:cs typeface="Arial" panose="020B0604020202020204" pitchFamily="34" charset="0"/>
              </a:rPr>
              <a:t>, 1998, NARC</a:t>
            </a:r>
          </a:p>
          <a:p>
            <a:pPr>
              <a:defRPr/>
            </a:pPr>
            <a:r>
              <a:rPr lang="en-US" sz="800" b="1" dirty="0">
                <a:cs typeface="Arial" panose="020B0604020202020204" pitchFamily="34" charset="0"/>
              </a:rPr>
              <a:t>Rice </a:t>
            </a:r>
            <a:r>
              <a:rPr lang="en-US" sz="800" b="1" dirty="0" err="1">
                <a:cs typeface="Arial" panose="020B0604020202020204" pitchFamily="34" charset="0"/>
              </a:rPr>
              <a:t>Biofert</a:t>
            </a:r>
            <a:r>
              <a:rPr lang="en-US" sz="800" dirty="0">
                <a:cs typeface="Arial" panose="020B0604020202020204" pitchFamily="34" charset="0"/>
              </a:rPr>
              <a:t>, UAF</a:t>
            </a:r>
          </a:p>
          <a:p>
            <a:pPr>
              <a:defRPr/>
            </a:pPr>
            <a:r>
              <a:rPr lang="en-US" sz="800" b="1" i="1" dirty="0" err="1">
                <a:solidFill>
                  <a:srgbClr val="FF0000"/>
                </a:solidFill>
                <a:cs typeface="Arial" panose="020B0604020202020204" pitchFamily="34" charset="0"/>
              </a:rPr>
              <a:t>Humiphos</a:t>
            </a:r>
            <a:r>
              <a:rPr lang="en-US" sz="800" b="1" i="1" dirty="0">
                <a:solidFill>
                  <a:srgbClr val="FF0000"/>
                </a:solidFill>
                <a:cs typeface="Arial" panose="020B0604020202020204" pitchFamily="34" charset="0"/>
              </a:rPr>
              <a:t>, </a:t>
            </a:r>
            <a:r>
              <a:rPr lang="en-US" sz="800" b="1" i="1" dirty="0" err="1">
                <a:solidFill>
                  <a:srgbClr val="FF0000"/>
                </a:solidFill>
                <a:cs typeface="Arial" panose="020B0604020202020204" pitchFamily="34" charset="0"/>
              </a:rPr>
              <a:t>Biophos</a:t>
            </a:r>
            <a:r>
              <a:rPr lang="en-US" sz="800" b="1" i="1" dirty="0">
                <a:solidFill>
                  <a:srgbClr val="FF0000"/>
                </a:solidFill>
                <a:cs typeface="Arial" panose="020B0604020202020204" pitchFamily="34" charset="0"/>
              </a:rPr>
              <a:t> </a:t>
            </a:r>
            <a:r>
              <a:rPr lang="en-US" sz="800" dirty="0" smtClean="0">
                <a:cs typeface="Arial" panose="020B0604020202020204" pitchFamily="34" charset="0"/>
              </a:rPr>
              <a:t>2010</a:t>
            </a:r>
            <a:r>
              <a:rPr lang="en-US" sz="800" dirty="0">
                <a:cs typeface="Arial" panose="020B0604020202020204" pitchFamily="34" charset="0"/>
              </a:rPr>
              <a:t>, CIIT</a:t>
            </a: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38122"/>
            <a:ext cx="8175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4" y="204787"/>
            <a:ext cx="839357" cy="73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FFFF"/>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3079" name="Rectangle 2"/>
          <p:cNvSpPr>
            <a:spLocks noChangeArrowheads="1"/>
          </p:cNvSpPr>
          <p:nvPr/>
        </p:nvSpPr>
        <p:spPr bwMode="auto">
          <a:xfrm>
            <a:off x="3681413" y="5229225"/>
            <a:ext cx="2938462" cy="1446213"/>
          </a:xfrm>
          <a:prstGeom prst="rect">
            <a:avLst/>
          </a:prstGeom>
          <a:solidFill>
            <a:schemeClr val="bg2">
              <a:lumMod val="40000"/>
              <a:lumOff val="60000"/>
            </a:schemeClr>
          </a:solidFill>
          <a:ln w="9525">
            <a:noFill/>
            <a:miter lim="800000"/>
            <a:headEnd/>
            <a:tailEnd/>
          </a:ln>
        </p:spPr>
        <p:txBody>
          <a:bodyPr>
            <a:spAutoFit/>
          </a:bodyPr>
          <a:lstStyle/>
          <a:p>
            <a:pPr algn="just">
              <a:defRPr/>
            </a:pPr>
            <a:r>
              <a:rPr lang="en-GB" altLang="en-US" sz="1100" b="1" dirty="0">
                <a:latin typeface="Arial" charset="0"/>
                <a:cs typeface="Arial" charset="0"/>
              </a:rPr>
              <a:t>Dose / Application</a:t>
            </a:r>
          </a:p>
          <a:p>
            <a:pPr algn="just">
              <a:defRPr/>
            </a:pPr>
            <a:r>
              <a:rPr lang="en-GB" altLang="en-US" sz="1100" dirty="0">
                <a:latin typeface="Arial" charset="0"/>
                <a:cs typeface="Arial" charset="0"/>
              </a:rPr>
              <a:t>One bag (</a:t>
            </a:r>
            <a:r>
              <a:rPr lang="en-GB" altLang="en-US" sz="1100" i="1" dirty="0" err="1">
                <a:solidFill>
                  <a:srgbClr val="FF0000"/>
                </a:solidFill>
                <a:latin typeface="Arial" charset="0"/>
                <a:cs typeface="Arial" charset="0"/>
              </a:rPr>
              <a:t>BioPower</a:t>
            </a:r>
            <a:r>
              <a:rPr lang="en-GB" altLang="en-US" sz="1100" dirty="0">
                <a:latin typeface="Arial" charset="0"/>
                <a:cs typeface="Arial" charset="0"/>
              </a:rPr>
              <a:t>) per acre weighing about 1 kg is required  for  small seed crops  and two bags per acre for large seed crops. </a:t>
            </a:r>
          </a:p>
          <a:p>
            <a:pPr algn="just">
              <a:defRPr/>
            </a:pPr>
            <a:r>
              <a:rPr lang="en-GB" altLang="en-US" sz="1100" dirty="0">
                <a:latin typeface="Arial" charset="0"/>
                <a:cs typeface="Arial" charset="0"/>
              </a:rPr>
              <a:t>Mode of application is simple.</a:t>
            </a:r>
          </a:p>
          <a:p>
            <a:pPr algn="just">
              <a:defRPr/>
            </a:pPr>
            <a:r>
              <a:rPr lang="en-GB" altLang="en-US" sz="1100" dirty="0">
                <a:latin typeface="Arial" charset="0"/>
                <a:cs typeface="Arial" charset="0"/>
              </a:rPr>
              <a:t>Seedling root dip for rice, sugarcane and onion</a:t>
            </a:r>
          </a:p>
          <a:p>
            <a:pPr algn="just">
              <a:defRPr/>
            </a:pPr>
            <a:r>
              <a:rPr lang="en-GB" altLang="en-US" sz="1100" dirty="0">
                <a:latin typeface="Arial" charset="0"/>
                <a:cs typeface="Arial" charset="0"/>
              </a:rPr>
              <a:t>Seed treatment for grain crops</a:t>
            </a:r>
            <a:r>
              <a:rPr lang="en-US" altLang="en-US" sz="1100" dirty="0">
                <a:latin typeface="Arial" charset="0"/>
              </a:rPr>
              <a:t>. </a:t>
            </a:r>
            <a:endParaRPr lang="en-US" altLang="en-US" sz="1100" dirty="0">
              <a:latin typeface="Arial" charset="0"/>
              <a:cs typeface="Arial" charset="0"/>
            </a:endParaRPr>
          </a:p>
        </p:txBody>
      </p:sp>
      <p:sp>
        <p:nvSpPr>
          <p:cNvPr id="3080" name="Rectangle 5"/>
          <p:cNvSpPr>
            <a:spLocks noChangeArrowheads="1"/>
          </p:cNvSpPr>
          <p:nvPr/>
        </p:nvSpPr>
        <p:spPr bwMode="auto">
          <a:xfrm>
            <a:off x="3943350" y="7227888"/>
            <a:ext cx="2759075" cy="1954212"/>
          </a:xfrm>
          <a:prstGeom prst="rect">
            <a:avLst/>
          </a:prstGeom>
          <a:solidFill>
            <a:schemeClr val="bg2">
              <a:lumMod val="40000"/>
              <a:lumOff val="60000"/>
            </a:schemeClr>
          </a:solidFill>
          <a:ln w="9525">
            <a:noFill/>
            <a:miter lim="800000"/>
            <a:headEnd/>
            <a:tailEnd/>
          </a:ln>
        </p:spPr>
        <p:txBody>
          <a:bodyPr>
            <a:spAutoFit/>
          </a:bodyPr>
          <a:lstStyle/>
          <a:p>
            <a:pPr algn="just">
              <a:defRPr/>
            </a:pPr>
            <a:r>
              <a:rPr lang="en-US" altLang="en-US" sz="1100" dirty="0">
                <a:latin typeface="Arial" charset="0"/>
                <a:cs typeface="Arial" charset="0"/>
              </a:rPr>
              <a:t>Application of Biofertilizers promises the saving of half nitrogen and phosphorus fertilizers</a:t>
            </a:r>
          </a:p>
          <a:p>
            <a:pPr algn="just">
              <a:defRPr/>
            </a:pPr>
            <a:r>
              <a:rPr lang="en-US" altLang="en-US" sz="1100" dirty="0">
                <a:latin typeface="Arial" charset="0"/>
                <a:cs typeface="Arial" charset="0"/>
              </a:rPr>
              <a:t>20-30% yield increase in a range of crops.</a:t>
            </a:r>
          </a:p>
          <a:p>
            <a:pPr algn="just">
              <a:defRPr/>
            </a:pPr>
            <a:r>
              <a:rPr lang="en-US" altLang="en-US" sz="1100" dirty="0">
                <a:latin typeface="Arial" charset="0"/>
                <a:cs typeface="Arial" charset="0"/>
              </a:rPr>
              <a:t>Improve soil structure/ fertility  for sustainable agriculture </a:t>
            </a:r>
          </a:p>
          <a:p>
            <a:pPr algn="just">
              <a:defRPr/>
            </a:pPr>
            <a:r>
              <a:rPr lang="en-US" altLang="en-US" sz="1100" dirty="0">
                <a:latin typeface="Arial" charset="0"/>
                <a:cs typeface="Arial" charset="0"/>
              </a:rPr>
              <a:t>Reduce soil born diseases </a:t>
            </a:r>
          </a:p>
          <a:p>
            <a:pPr algn="just">
              <a:defRPr/>
            </a:pPr>
            <a:r>
              <a:rPr lang="en-GB" altLang="en-US" sz="1100" dirty="0">
                <a:latin typeface="Arial" charset="0"/>
                <a:cs typeface="Arial" charset="0"/>
              </a:rPr>
              <a:t>Reduce environmental hazards of chemical fertilizer and pesticides </a:t>
            </a:r>
          </a:p>
          <a:p>
            <a:pPr algn="just">
              <a:defRPr/>
            </a:pPr>
            <a:endParaRPr lang="en-US" altLang="en-US" sz="1100" dirty="0">
              <a:latin typeface="Arial" charset="0"/>
              <a:cs typeface="Arial" charset="0"/>
            </a:endParaRPr>
          </a:p>
        </p:txBody>
      </p:sp>
      <p:sp>
        <p:nvSpPr>
          <p:cNvPr id="3076" name="Rectangle 1"/>
          <p:cNvSpPr>
            <a:spLocks noChangeArrowheads="1"/>
          </p:cNvSpPr>
          <p:nvPr/>
        </p:nvSpPr>
        <p:spPr bwMode="auto">
          <a:xfrm>
            <a:off x="2498725" y="9258300"/>
            <a:ext cx="27987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100">
                <a:solidFill>
                  <a:srgbClr val="7030A0"/>
                </a:solidFill>
                <a:cs typeface="Arial" pitchFamily="34" charset="0"/>
              </a:rPr>
              <a:t>Complex delivery chain of “Labs to Land” for R&amp;D project appears successful.</a:t>
            </a:r>
          </a:p>
        </p:txBody>
      </p:sp>
      <p:sp>
        <p:nvSpPr>
          <p:cNvPr id="3082" name="Rectangle 1"/>
          <p:cNvSpPr>
            <a:spLocks noChangeArrowheads="1"/>
          </p:cNvSpPr>
          <p:nvPr/>
        </p:nvSpPr>
        <p:spPr bwMode="auto">
          <a:xfrm>
            <a:off x="244475" y="5218113"/>
            <a:ext cx="2967038" cy="1446212"/>
          </a:xfrm>
          <a:prstGeom prst="rect">
            <a:avLst/>
          </a:prstGeom>
          <a:solidFill>
            <a:schemeClr val="accent3">
              <a:lumMod val="85000"/>
            </a:schemeClr>
          </a:solidFill>
          <a:ln w="9525">
            <a:noFill/>
            <a:miter lim="800000"/>
            <a:headEnd/>
            <a:tailEnd/>
          </a:ln>
        </p:spPr>
        <p:txBody>
          <a:bodyPr>
            <a:spAutoFit/>
          </a:bodyPr>
          <a:lstStyle/>
          <a:p>
            <a:pPr>
              <a:defRPr/>
            </a:pPr>
            <a:r>
              <a:rPr lang="en-US" altLang="en-US" sz="1100" b="1" dirty="0">
                <a:latin typeface="Arial" charset="0"/>
                <a:cs typeface="Arial" charset="0"/>
              </a:rPr>
              <a:t>Dose and Application</a:t>
            </a:r>
            <a:endParaRPr lang="en-US" altLang="en-US" sz="1100" b="1" i="1" dirty="0">
              <a:latin typeface="Arial" charset="0"/>
              <a:cs typeface="Arial" charset="0"/>
            </a:endParaRPr>
          </a:p>
          <a:p>
            <a:pPr>
              <a:defRPr/>
            </a:pPr>
            <a:r>
              <a:rPr lang="en-US" altLang="en-US" sz="1100" dirty="0">
                <a:latin typeface="Arial" charset="0"/>
                <a:cs typeface="Arial" charset="0"/>
              </a:rPr>
              <a:t>One bag per acre weighing about 1 KG is required  for  small seed crops  and two bags per acre for large seed crops. Mode of application is simple.</a:t>
            </a:r>
          </a:p>
          <a:p>
            <a:pPr>
              <a:buFont typeface="Arial" charset="0"/>
              <a:buChar char="•"/>
              <a:defRPr/>
            </a:pPr>
            <a:r>
              <a:rPr lang="en-US" altLang="en-US" sz="1100" dirty="0">
                <a:latin typeface="Arial" charset="0"/>
                <a:cs typeface="Arial" charset="0"/>
              </a:rPr>
              <a:t> Seedling root dip for rice, sugarcane and onion</a:t>
            </a:r>
          </a:p>
          <a:p>
            <a:pPr>
              <a:buFont typeface="Arial" charset="0"/>
              <a:buChar char="•"/>
              <a:defRPr/>
            </a:pPr>
            <a:r>
              <a:rPr lang="en-US" altLang="en-US" sz="1100" dirty="0">
                <a:latin typeface="Arial" charset="0"/>
                <a:cs typeface="Arial" charset="0"/>
              </a:rPr>
              <a:t> Seed treatment for grain crops</a:t>
            </a:r>
          </a:p>
        </p:txBody>
      </p:sp>
      <p:pic>
        <p:nvPicPr>
          <p:cNvPr id="3078" name="Picture 17" descr="C:\Users\ciit\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5110163"/>
            <a:ext cx="32162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2" descr="C:\Users\ciit\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63" y="2124075"/>
            <a:ext cx="1638300"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3" y="6567488"/>
            <a:ext cx="3236912"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274-biopowe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738" y="2124075"/>
            <a:ext cx="1385887" cy="128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281-biopower34"/>
          <p:cNvPicPr>
            <a:picLocks noChangeAspect="1" noChangeArrowheads="1"/>
          </p:cNvPicPr>
          <p:nvPr/>
        </p:nvPicPr>
        <p:blipFill>
          <a:blip r:embed="rId6">
            <a:extLst>
              <a:ext uri="{28A0092B-C50C-407E-A947-70E740481C1C}">
                <a14:useLocalDpi xmlns:a14="http://schemas.microsoft.com/office/drawing/2010/main" val="0"/>
              </a:ext>
            </a:extLst>
          </a:blip>
          <a:srcRect r="37483" b="7631"/>
          <a:stretch>
            <a:fillRect/>
          </a:stretch>
        </p:blipFill>
        <p:spPr bwMode="auto">
          <a:xfrm>
            <a:off x="3827463" y="222250"/>
            <a:ext cx="1565275"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4"/>
          <p:cNvSpPr>
            <a:spLocks noChangeArrowheads="1"/>
          </p:cNvSpPr>
          <p:nvPr/>
        </p:nvSpPr>
        <p:spPr bwMode="auto">
          <a:xfrm>
            <a:off x="117475" y="8212138"/>
            <a:ext cx="3673475" cy="938212"/>
          </a:xfrm>
          <a:prstGeom prst="rect">
            <a:avLst/>
          </a:prstGeom>
          <a:solidFill>
            <a:schemeClr val="bg2">
              <a:lumMod val="40000"/>
              <a:lumOff val="60000"/>
            </a:schemeClr>
          </a:solidFill>
          <a:ln w="9525">
            <a:noFill/>
            <a:miter lim="800000"/>
            <a:headEnd/>
            <a:tailEnd/>
          </a:ln>
        </p:spPr>
        <p:txBody>
          <a:bodyPr>
            <a:spAutoFit/>
          </a:bodyPr>
          <a:lstStyle/>
          <a:p>
            <a:pPr>
              <a:defRPr/>
            </a:pPr>
            <a:r>
              <a:rPr lang="en-US" altLang="en-US" sz="1100" dirty="0">
                <a:latin typeface="Arial" charset="0"/>
                <a:cs typeface="Arial" charset="0"/>
              </a:rPr>
              <a:t>Biofertilizer is a premium quality supplemental inoculant  for  all crops, which enhances nutritional availability and produces superior yields.  This rich blend of microbes works to revitalize the soil and feed the plant so the crop thrives</a:t>
            </a:r>
            <a:endParaRPr lang="en-GB" altLang="en-US" dirty="0">
              <a:latin typeface="Arial" charset="0"/>
            </a:endParaRPr>
          </a:p>
        </p:txBody>
      </p:sp>
      <p:sp>
        <p:nvSpPr>
          <p:cNvPr id="3084" name="TextBox 22"/>
          <p:cNvSpPr txBox="1">
            <a:spLocks noChangeArrowheads="1"/>
          </p:cNvSpPr>
          <p:nvPr/>
        </p:nvSpPr>
        <p:spPr bwMode="auto">
          <a:xfrm>
            <a:off x="3914775" y="6662738"/>
            <a:ext cx="2506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b="1"/>
              <a:t>Impact</a:t>
            </a:r>
          </a:p>
        </p:txBody>
      </p:sp>
      <p:sp>
        <p:nvSpPr>
          <p:cNvPr id="26" name="Rectangle 25"/>
          <p:cNvSpPr>
            <a:spLocks noChangeArrowheads="1"/>
          </p:cNvSpPr>
          <p:nvPr/>
        </p:nvSpPr>
        <p:spPr bwMode="auto">
          <a:xfrm>
            <a:off x="171450" y="6526213"/>
            <a:ext cx="3352800" cy="261937"/>
          </a:xfrm>
          <a:prstGeom prst="rect">
            <a:avLst/>
          </a:prstGeom>
          <a:noFill/>
          <a:ln w="9525">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defRPr/>
            </a:pPr>
            <a:r>
              <a:rPr lang="en-US" sz="1100" b="1" dirty="0" smtClean="0">
                <a:solidFill>
                  <a:schemeClr val="accent3"/>
                </a:solidFill>
              </a:rPr>
              <a:t>½ NP+BP   ½ </a:t>
            </a:r>
            <a:r>
              <a:rPr lang="en-US" sz="1100" b="1" dirty="0" err="1" smtClean="0">
                <a:solidFill>
                  <a:schemeClr val="accent3"/>
                </a:solidFill>
              </a:rPr>
              <a:t>NP+BP+Zn</a:t>
            </a:r>
            <a:r>
              <a:rPr lang="en-US" sz="1100" b="1" dirty="0" smtClean="0">
                <a:solidFill>
                  <a:schemeClr val="accent3"/>
                </a:solidFill>
              </a:rPr>
              <a:t>         </a:t>
            </a:r>
            <a:r>
              <a:rPr lang="en-US" sz="1100" b="1" dirty="0" err="1" smtClean="0">
                <a:solidFill>
                  <a:schemeClr val="accent3"/>
                </a:solidFill>
              </a:rPr>
              <a:t>NP+Zn</a:t>
            </a:r>
            <a:r>
              <a:rPr lang="en-US" sz="1100" b="1" dirty="0" smtClean="0">
                <a:solidFill>
                  <a:schemeClr val="accent3"/>
                </a:solidFill>
              </a:rPr>
              <a:t>         NP</a:t>
            </a:r>
            <a:endParaRPr lang="en-US" sz="1100" b="1" dirty="0">
              <a:solidFill>
                <a:schemeClr val="accent3"/>
              </a:solidFill>
            </a:endParaRPr>
          </a:p>
        </p:txBody>
      </p:sp>
      <p:pic>
        <p:nvPicPr>
          <p:cNvPr id="3086"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6013" y="3713163"/>
            <a:ext cx="16462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Box 19"/>
          <p:cNvSpPr txBox="1">
            <a:spLocks noChangeArrowheads="1"/>
          </p:cNvSpPr>
          <p:nvPr/>
        </p:nvSpPr>
        <p:spPr bwMode="auto">
          <a:xfrm>
            <a:off x="200025" y="7643813"/>
            <a:ext cx="3121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altLang="en-US" sz="800" b="1"/>
              <a:t>Healthy roots development &amp; better nutrient uptake due to PGPR through Biofertilizer </a:t>
            </a:r>
          </a:p>
        </p:txBody>
      </p:sp>
      <p:sp>
        <p:nvSpPr>
          <p:cNvPr id="3089" name="Rectangle 5"/>
          <p:cNvSpPr>
            <a:spLocks noChangeArrowheads="1"/>
          </p:cNvSpPr>
          <p:nvPr/>
        </p:nvSpPr>
        <p:spPr bwMode="auto">
          <a:xfrm>
            <a:off x="642938" y="403225"/>
            <a:ext cx="1803400" cy="276225"/>
          </a:xfrm>
          <a:prstGeom prst="rect">
            <a:avLst/>
          </a:prstGeom>
          <a:solidFill>
            <a:schemeClr val="bg2">
              <a:lumMod val="40000"/>
              <a:lumOff val="60000"/>
            </a:schemeClr>
          </a:solidFill>
          <a:ln w="9525">
            <a:noFill/>
            <a:miter lim="800000"/>
            <a:headEnd/>
            <a:tailEnd/>
          </a:ln>
        </p:spPr>
        <p:txBody>
          <a:bodyPr wrap="none">
            <a:spAutoFit/>
          </a:bodyPr>
          <a:lstStyle/>
          <a:p>
            <a:pPr>
              <a:defRPr/>
            </a:pPr>
            <a:r>
              <a:rPr lang="en-US" altLang="en-US" sz="1200" b="1" dirty="0">
                <a:solidFill>
                  <a:srgbClr val="000000"/>
                </a:solidFill>
                <a:latin typeface="Arial" charset="0"/>
              </a:rPr>
              <a:t>Production / Outreach</a:t>
            </a:r>
          </a:p>
        </p:txBody>
      </p:sp>
      <p:sp>
        <p:nvSpPr>
          <p:cNvPr id="3090" name="Rectangle 1"/>
          <p:cNvSpPr>
            <a:spLocks noChangeArrowheads="1"/>
          </p:cNvSpPr>
          <p:nvPr/>
        </p:nvSpPr>
        <p:spPr bwMode="auto">
          <a:xfrm>
            <a:off x="360363" y="792163"/>
            <a:ext cx="3368675" cy="938212"/>
          </a:xfrm>
          <a:prstGeom prst="rect">
            <a:avLst/>
          </a:prstGeom>
          <a:solidFill>
            <a:schemeClr val="bg2">
              <a:lumMod val="20000"/>
              <a:lumOff val="80000"/>
            </a:schemeClr>
          </a:solidFill>
          <a:ln w="9525">
            <a:noFill/>
            <a:miter lim="800000"/>
            <a:headEnd/>
            <a:tailEnd/>
          </a:ln>
        </p:spPr>
        <p:txBody>
          <a:bodyPr>
            <a:spAutoFit/>
          </a:bodyPr>
          <a:lstStyle/>
          <a:p>
            <a:pPr>
              <a:defRPr/>
            </a:pPr>
            <a:r>
              <a:rPr lang="en-US" altLang="en-US" sz="1100" dirty="0">
                <a:latin typeface="Arial" charset="0"/>
              </a:rPr>
              <a:t>A pilot Biofertilizer assembly plant was also set up at National Institute for Biotechnology and Genetic Engineering (NIBGE) to deliver the technology for the benefits of end-users (farmers) under the name of </a:t>
            </a:r>
            <a:r>
              <a:rPr lang="en-US" altLang="en-US" sz="1100" i="1" dirty="0" err="1">
                <a:solidFill>
                  <a:srgbClr val="FF0000"/>
                </a:solidFill>
                <a:latin typeface="Arial" charset="0"/>
              </a:rPr>
              <a:t>BioPower</a:t>
            </a:r>
            <a:r>
              <a:rPr lang="en-US" altLang="en-US" sz="1100" dirty="0">
                <a:latin typeface="Arial" charset="0"/>
              </a:rPr>
              <a:t> (http//:www.nibge.org). </a:t>
            </a:r>
            <a:endParaRPr lang="en-GB" altLang="en-US" sz="1100" dirty="0">
              <a:latin typeface="Arial" charset="0"/>
            </a:endParaRPr>
          </a:p>
        </p:txBody>
      </p:sp>
      <p:sp>
        <p:nvSpPr>
          <p:cNvPr id="3091" name="Rectangle 9"/>
          <p:cNvSpPr>
            <a:spLocks noChangeArrowheads="1"/>
          </p:cNvSpPr>
          <p:nvPr/>
        </p:nvSpPr>
        <p:spPr bwMode="auto">
          <a:xfrm>
            <a:off x="288925" y="1798638"/>
            <a:ext cx="3440113" cy="2292350"/>
          </a:xfrm>
          <a:prstGeom prst="rect">
            <a:avLst/>
          </a:prstGeom>
          <a:solidFill>
            <a:schemeClr val="bg2">
              <a:lumMod val="20000"/>
              <a:lumOff val="80000"/>
            </a:schemeClr>
          </a:solidFill>
          <a:ln w="9525">
            <a:noFill/>
            <a:miter lim="800000"/>
            <a:headEnd/>
            <a:tailEnd/>
          </a:ln>
        </p:spPr>
        <p:txBody>
          <a:bodyPr>
            <a:spAutoFit/>
          </a:bodyPr>
          <a:lstStyle/>
          <a:p>
            <a:pPr>
              <a:defRPr/>
            </a:pPr>
            <a:r>
              <a:rPr lang="en-US" altLang="en-US" sz="1100" dirty="0">
                <a:solidFill>
                  <a:srgbClr val="000000"/>
                </a:solidFill>
                <a:latin typeface="Arial" charset="0"/>
              </a:rPr>
              <a:t>Public sector leading research and academic </a:t>
            </a:r>
          </a:p>
          <a:p>
            <a:pPr>
              <a:defRPr/>
            </a:pPr>
            <a:r>
              <a:rPr lang="en-US" altLang="en-US" sz="1100" dirty="0">
                <a:solidFill>
                  <a:srgbClr val="000000"/>
                </a:solidFill>
                <a:latin typeface="Arial" charset="0"/>
              </a:rPr>
              <a:t>organizations like COMSATS Institute of Information</a:t>
            </a:r>
          </a:p>
          <a:p>
            <a:pPr>
              <a:defRPr/>
            </a:pPr>
            <a:r>
              <a:rPr lang="en-US" altLang="en-US" sz="1100" dirty="0">
                <a:solidFill>
                  <a:srgbClr val="000000"/>
                </a:solidFill>
                <a:latin typeface="Arial" charset="0"/>
              </a:rPr>
              <a:t>Technology (CIIT), National Agriculture Research </a:t>
            </a:r>
          </a:p>
          <a:p>
            <a:pPr>
              <a:defRPr/>
            </a:pPr>
            <a:r>
              <a:rPr lang="en-US" altLang="en-US" sz="1100" dirty="0">
                <a:solidFill>
                  <a:srgbClr val="000000"/>
                </a:solidFill>
                <a:latin typeface="Arial" charset="0"/>
              </a:rPr>
              <a:t>Center (NARC), </a:t>
            </a:r>
            <a:r>
              <a:rPr lang="en-US" altLang="en-US" sz="1100" dirty="0" err="1">
                <a:solidFill>
                  <a:srgbClr val="000000"/>
                </a:solidFill>
                <a:latin typeface="Arial" charset="0"/>
              </a:rPr>
              <a:t>Ayub</a:t>
            </a:r>
            <a:r>
              <a:rPr lang="en-US" altLang="en-US" sz="1100" dirty="0">
                <a:solidFill>
                  <a:srgbClr val="000000"/>
                </a:solidFill>
                <a:latin typeface="Arial" charset="0"/>
              </a:rPr>
              <a:t> Agriculture Research Institute </a:t>
            </a:r>
          </a:p>
          <a:p>
            <a:pPr>
              <a:defRPr/>
            </a:pPr>
            <a:r>
              <a:rPr lang="en-US" altLang="en-US" sz="1100" dirty="0">
                <a:solidFill>
                  <a:srgbClr val="000000"/>
                </a:solidFill>
                <a:latin typeface="Arial" charset="0"/>
              </a:rPr>
              <a:t>(AAR), University of Agriculture Faisalabad (UAF) in </a:t>
            </a:r>
          </a:p>
          <a:p>
            <a:pPr>
              <a:defRPr/>
            </a:pPr>
            <a:r>
              <a:rPr lang="en-US" altLang="en-US" sz="1100" dirty="0">
                <a:solidFill>
                  <a:srgbClr val="000000"/>
                </a:solidFill>
                <a:latin typeface="Arial" charset="0"/>
              </a:rPr>
              <a:t>addition to Pakistan Atomic Energy Commission  (PAEC) contributed in establishing and expanding this technology which was finally taken up by the private sector. </a:t>
            </a:r>
            <a:r>
              <a:rPr lang="en-GB" altLang="en-US" sz="1100" dirty="0">
                <a:solidFill>
                  <a:srgbClr val="000000"/>
                </a:solidFill>
                <a:latin typeface="Arial" charset="0"/>
              </a:rPr>
              <a:t>The impact of these Biofertilizers drew the attention of entrepreneur and through public-private partnership (</a:t>
            </a:r>
            <a:r>
              <a:rPr lang="en-GB" altLang="en-US" sz="1100" i="1" dirty="0">
                <a:solidFill>
                  <a:srgbClr val="FF0000"/>
                </a:solidFill>
                <a:latin typeface="Arial" charset="0"/>
              </a:rPr>
              <a:t>Humiphos</a:t>
            </a:r>
            <a:r>
              <a:rPr lang="en-GB" altLang="en-US" sz="1100" dirty="0">
                <a:solidFill>
                  <a:srgbClr val="000000"/>
                </a:solidFill>
                <a:latin typeface="Arial" charset="0"/>
              </a:rPr>
              <a:t> &amp; </a:t>
            </a:r>
            <a:r>
              <a:rPr lang="en-GB" altLang="en-US" sz="1100" i="1" dirty="0" err="1">
                <a:solidFill>
                  <a:srgbClr val="FF0000"/>
                </a:solidFill>
                <a:latin typeface="Arial" charset="0"/>
              </a:rPr>
              <a:t>Biophos</a:t>
            </a:r>
            <a:r>
              <a:rPr lang="en-GB" altLang="en-US" sz="1100" dirty="0">
                <a:solidFill>
                  <a:srgbClr val="000000"/>
                </a:solidFill>
                <a:latin typeface="Arial" charset="0"/>
              </a:rPr>
              <a:t>: </a:t>
            </a:r>
            <a:r>
              <a:rPr lang="en-GB" altLang="en-US" sz="1100" dirty="0" err="1">
                <a:solidFill>
                  <a:srgbClr val="000000"/>
                </a:solidFill>
                <a:latin typeface="Arial" charset="0"/>
              </a:rPr>
              <a:t>phosphatic</a:t>
            </a:r>
            <a:r>
              <a:rPr lang="en-GB" altLang="en-US" sz="1100" dirty="0">
                <a:solidFill>
                  <a:srgbClr val="000000"/>
                </a:solidFill>
                <a:latin typeface="Arial" charset="0"/>
              </a:rPr>
              <a:t> biofertilizers), this venture had acquired an industrial status.</a:t>
            </a:r>
            <a:r>
              <a:rPr lang="en-US" altLang="en-US" sz="1100" dirty="0">
                <a:solidFill>
                  <a:srgbClr val="000000"/>
                </a:solidFill>
                <a:latin typeface="Arial" charset="0"/>
                <a:cs typeface="Arial" charset="0"/>
              </a:rPr>
              <a:t>.</a:t>
            </a:r>
            <a:endParaRPr lang="en-US" altLang="en-US" sz="1100" dirty="0">
              <a:latin typeface="Arial" charset="0"/>
            </a:endParaRPr>
          </a:p>
        </p:txBody>
      </p:sp>
      <p:sp>
        <p:nvSpPr>
          <p:cNvPr id="20" name="TextBox 19"/>
          <p:cNvSpPr txBox="1"/>
          <p:nvPr/>
        </p:nvSpPr>
        <p:spPr>
          <a:xfrm>
            <a:off x="274638" y="4159250"/>
            <a:ext cx="4579937" cy="769938"/>
          </a:xfrm>
          <a:prstGeom prst="rect">
            <a:avLst/>
          </a:prstGeom>
          <a:solidFill>
            <a:schemeClr val="bg2">
              <a:lumMod val="20000"/>
              <a:lumOff val="80000"/>
            </a:schemeClr>
          </a:solidFill>
        </p:spPr>
        <p:txBody>
          <a:bodyPr>
            <a:spAutoFit/>
          </a:bodyPr>
          <a:lstStyle/>
          <a:p>
            <a:pPr>
              <a:defRPr/>
            </a:pPr>
            <a:r>
              <a:rPr lang="en-US" altLang="en-US" sz="1100" dirty="0">
                <a:solidFill>
                  <a:srgbClr val="000000"/>
                </a:solidFill>
                <a:latin typeface="Arial" charset="0"/>
              </a:rPr>
              <a:t>The Government of Pakistan recently approved quality standards for the approval and monitoring of the commercial Bio-fertilizers.</a:t>
            </a:r>
          </a:p>
          <a:p>
            <a:pPr>
              <a:defRPr/>
            </a:pPr>
            <a:r>
              <a:rPr lang="en-US" altLang="en-US" sz="1100" dirty="0">
                <a:solidFill>
                  <a:srgbClr val="000000"/>
                </a:solidFill>
                <a:latin typeface="Arial" charset="0"/>
                <a:cs typeface="Arial" charset="0"/>
              </a:rPr>
              <a:t>Six commercial Biofertilizers products are available in the market and gaining popularity among the farmers</a:t>
            </a:r>
            <a:endParaRPr lang="en-US" sz="1100" dirty="0">
              <a:latin typeface="Arial" charset="0"/>
            </a:endParaRPr>
          </a:p>
        </p:txBody>
      </p:sp>
      <p:sp>
        <p:nvSpPr>
          <p:cNvPr id="3092" name="TextBox 21"/>
          <p:cNvSpPr txBox="1">
            <a:spLocks noChangeArrowheads="1"/>
          </p:cNvSpPr>
          <p:nvPr/>
        </p:nvSpPr>
        <p:spPr bwMode="auto">
          <a:xfrm>
            <a:off x="3819525" y="3459163"/>
            <a:ext cx="3144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t>Farmers attending awareness workshop on Bio-fertilizer</a:t>
            </a:r>
          </a:p>
        </p:txBody>
      </p:sp>
      <p:sp>
        <p:nvSpPr>
          <p:cNvPr id="3093" name="TextBox 22"/>
          <p:cNvSpPr txBox="1">
            <a:spLocks noChangeArrowheads="1"/>
          </p:cNvSpPr>
          <p:nvPr/>
        </p:nvSpPr>
        <p:spPr bwMode="auto">
          <a:xfrm>
            <a:off x="4838700" y="4872038"/>
            <a:ext cx="2838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800" dirty="0"/>
              <a:t>IAEA sponsored fellow from Tanzania </a:t>
            </a:r>
            <a:endParaRPr lang="en-US" altLang="en-US" sz="800" dirty="0" smtClean="0"/>
          </a:p>
          <a:p>
            <a:pPr eaLnBrk="1" hangingPunct="1"/>
            <a:r>
              <a:rPr lang="en-US" altLang="en-US" sz="800" dirty="0" smtClean="0"/>
              <a:t>learning </a:t>
            </a:r>
            <a:r>
              <a:rPr lang="en-US" altLang="en-US" sz="800" dirty="0"/>
              <a:t>lab techniques</a:t>
            </a:r>
          </a:p>
        </p:txBody>
      </p:sp>
      <p:pic>
        <p:nvPicPr>
          <p:cNvPr id="3094"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7475" y="217488"/>
            <a:ext cx="161131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52849" y="1632288"/>
            <a:ext cx="3268663" cy="461665"/>
          </a:xfrm>
          <a:prstGeom prst="rect">
            <a:avLst/>
          </a:prstGeom>
        </p:spPr>
        <p:txBody>
          <a:bodyPr wrap="square">
            <a:spAutoFit/>
          </a:bodyPr>
          <a:lstStyle/>
          <a:p>
            <a:r>
              <a:rPr lang="en-GB" sz="800" dirty="0"/>
              <a:t>IAEA delegation led by Director TCAP and Section head, </a:t>
            </a:r>
            <a:r>
              <a:rPr lang="en-GB" sz="800" dirty="0" smtClean="0"/>
              <a:t>SWMCN of </a:t>
            </a:r>
            <a:r>
              <a:rPr lang="en-GB" sz="800" dirty="0"/>
              <a:t>NA department visiting pilot scale fermentation assembly of </a:t>
            </a:r>
            <a:r>
              <a:rPr lang="en-GB" sz="800" dirty="0" err="1" smtClean="0"/>
              <a:t>Biofertilizer</a:t>
            </a:r>
            <a:r>
              <a:rPr lang="en-GB" sz="800" dirty="0" smtClean="0"/>
              <a:t> </a:t>
            </a:r>
            <a:r>
              <a:rPr lang="en-GB" sz="800" dirty="0"/>
              <a:t>production unit at </a:t>
            </a:r>
            <a:r>
              <a:rPr lang="en-GB" sz="800" dirty="0" smtClean="0"/>
              <a:t>NIBGE, Faisalabad, Pakistan</a:t>
            </a:r>
            <a:endParaRPr lang="en-GB" sz="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7214</TotalTime>
  <Words>861</Words>
  <Application>Microsoft Office PowerPoint</Application>
  <PresentationFormat>A4 Paper (210x297 mm)</PresentationFormat>
  <Paragraphs>68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Company>Wageningen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Roessink</dc:creator>
  <cp:lastModifiedBy>HENG, Lee Kheng</cp:lastModifiedBy>
  <cp:revision>301</cp:revision>
  <cp:lastPrinted>2014-02-03T09:03:38Z</cp:lastPrinted>
  <dcterms:created xsi:type="dcterms:W3CDTF">2006-04-21T08:57:26Z</dcterms:created>
  <dcterms:modified xsi:type="dcterms:W3CDTF">2014-05-06T15:54:32Z</dcterms:modified>
</cp:coreProperties>
</file>