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4" r:id="rId2"/>
    <p:sldId id="295" r:id="rId3"/>
    <p:sldId id="296" r:id="rId4"/>
    <p:sldId id="297" r:id="rId5"/>
    <p:sldId id="298" r:id="rId6"/>
    <p:sldId id="299" r:id="rId7"/>
    <p:sldId id="300" r:id="rId8"/>
    <p:sldId id="301" r:id="rId9"/>
    <p:sldId id="322" r:id="rId10"/>
    <p:sldId id="303" r:id="rId11"/>
    <p:sldId id="304" r:id="rId12"/>
    <p:sldId id="305" r:id="rId13"/>
    <p:sldId id="313" r:id="rId14"/>
    <p:sldId id="306" r:id="rId15"/>
    <p:sldId id="307" r:id="rId16"/>
    <p:sldId id="308" r:id="rId17"/>
    <p:sldId id="309" r:id="rId18"/>
    <p:sldId id="310" r:id="rId19"/>
    <p:sldId id="311" r:id="rId20"/>
    <p:sldId id="312" r:id="rId21"/>
    <p:sldId id="314" r:id="rId22"/>
    <p:sldId id="315" r:id="rId23"/>
    <p:sldId id="316" r:id="rId24"/>
    <p:sldId id="317" r:id="rId25"/>
    <p:sldId id="318" r:id="rId26"/>
    <p:sldId id="319" r:id="rId27"/>
    <p:sldId id="293" r:id="rId2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62628" autoAdjust="0"/>
  </p:normalViewPr>
  <p:slideViewPr>
    <p:cSldViewPr>
      <p:cViewPr varScale="1">
        <p:scale>
          <a:sx n="82" d="100"/>
          <a:sy n="82" d="100"/>
        </p:scale>
        <p:origin x="3024" y="78"/>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notesViewPr>
    <p:cSldViewPr>
      <p:cViewPr>
        <p:scale>
          <a:sx n="70" d="100"/>
          <a:sy n="70" d="100"/>
        </p:scale>
        <p:origin x="-1992" y="-276"/>
      </p:cViewPr>
      <p:guideLst>
        <p:guide orient="horz" pos="3223"/>
        <p:guide pos="2236"/>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ABADF-B420-4A40-B942-51067E3231BC}" type="doc">
      <dgm:prSet loTypeId="urn:microsoft.com/office/officeart/2005/8/layout/hProcess9" loCatId="process" qsTypeId="urn:microsoft.com/office/officeart/2005/8/quickstyle/simple1" qsCatId="simple" csTypeId="urn:microsoft.com/office/officeart/2005/8/colors/accent1_2" csCatId="accent1" phldr="1"/>
      <dgm:spPr/>
    </dgm:pt>
    <dgm:pt modelId="{D0F38141-215A-498D-8FC5-BBBEA6731F92}">
      <dgm:prSet phldrT="[Text]"/>
      <dgm:spPr>
        <a:solidFill>
          <a:schemeClr val="accent4">
            <a:lumMod val="60000"/>
            <a:lumOff val="40000"/>
          </a:schemeClr>
        </a:solidFill>
      </dgm:spPr>
      <dgm:t>
        <a:bodyPr/>
        <a:lstStyle/>
        <a:p>
          <a:r>
            <a:rPr lang="en-IE" dirty="0"/>
            <a:t>Evaluation and Assessment</a:t>
          </a:r>
        </a:p>
      </dgm:t>
    </dgm:pt>
    <dgm:pt modelId="{BC6CCFBC-9009-4DA5-AE5E-B4C619218EBA}" type="parTrans" cxnId="{C41AA759-D080-4722-B492-4369C6144911}">
      <dgm:prSet/>
      <dgm:spPr/>
      <dgm:t>
        <a:bodyPr/>
        <a:lstStyle/>
        <a:p>
          <a:endParaRPr lang="en-IE"/>
        </a:p>
      </dgm:t>
    </dgm:pt>
    <dgm:pt modelId="{06884992-12BD-4E50-8C32-FA5CADF358C4}" type="sibTrans" cxnId="{C41AA759-D080-4722-B492-4369C6144911}">
      <dgm:prSet/>
      <dgm:spPr/>
      <dgm:t>
        <a:bodyPr/>
        <a:lstStyle/>
        <a:p>
          <a:endParaRPr lang="en-IE"/>
        </a:p>
      </dgm:t>
    </dgm:pt>
    <dgm:pt modelId="{E3C7489A-55E0-4A4F-8636-4485007AC417}">
      <dgm:prSet phldrT="[Text]"/>
      <dgm:spPr>
        <a:solidFill>
          <a:schemeClr val="accent5">
            <a:lumMod val="75000"/>
          </a:schemeClr>
        </a:solidFill>
      </dgm:spPr>
      <dgm:t>
        <a:bodyPr/>
        <a:lstStyle/>
        <a:p>
          <a:r>
            <a:rPr lang="en-IE" dirty="0"/>
            <a:t>Policy and Planning</a:t>
          </a:r>
        </a:p>
      </dgm:t>
    </dgm:pt>
    <dgm:pt modelId="{6B263364-D1D6-4868-BFF6-79FC1438FE35}" type="parTrans" cxnId="{26FCD09D-E847-4DDD-BA4A-6F3A7655079F}">
      <dgm:prSet/>
      <dgm:spPr/>
      <dgm:t>
        <a:bodyPr/>
        <a:lstStyle/>
        <a:p>
          <a:endParaRPr lang="en-IE"/>
        </a:p>
      </dgm:t>
    </dgm:pt>
    <dgm:pt modelId="{D68DD187-2719-4AE0-B47A-D9F4460849B8}" type="sibTrans" cxnId="{26FCD09D-E847-4DDD-BA4A-6F3A7655079F}">
      <dgm:prSet/>
      <dgm:spPr/>
      <dgm:t>
        <a:bodyPr/>
        <a:lstStyle/>
        <a:p>
          <a:endParaRPr lang="en-IE"/>
        </a:p>
      </dgm:t>
    </dgm:pt>
    <dgm:pt modelId="{1CCE5ED8-2A41-40FC-86BF-B919B5E3BAFF}">
      <dgm:prSet phldrT="[Text]"/>
      <dgm:spPr>
        <a:solidFill>
          <a:schemeClr val="accent3">
            <a:lumMod val="75000"/>
          </a:schemeClr>
        </a:solidFill>
      </dgm:spPr>
      <dgm:t>
        <a:bodyPr/>
        <a:lstStyle/>
        <a:p>
          <a:r>
            <a:rPr lang="en-IE" dirty="0"/>
            <a:t>Implementation</a:t>
          </a:r>
        </a:p>
      </dgm:t>
    </dgm:pt>
    <dgm:pt modelId="{5BF8536C-2105-4313-B2C6-6B4821129918}" type="parTrans" cxnId="{2594FD48-5B0E-4AEA-A42A-14A745965BEC}">
      <dgm:prSet/>
      <dgm:spPr/>
      <dgm:t>
        <a:bodyPr/>
        <a:lstStyle/>
        <a:p>
          <a:endParaRPr lang="en-IE"/>
        </a:p>
      </dgm:t>
    </dgm:pt>
    <dgm:pt modelId="{A2D7FAA7-803B-440D-97EA-E374CE05A1F9}" type="sibTrans" cxnId="{2594FD48-5B0E-4AEA-A42A-14A745965BEC}">
      <dgm:prSet/>
      <dgm:spPr/>
      <dgm:t>
        <a:bodyPr/>
        <a:lstStyle/>
        <a:p>
          <a:endParaRPr lang="en-IE"/>
        </a:p>
      </dgm:t>
    </dgm:pt>
    <dgm:pt modelId="{B14C06A2-DCB6-499F-896A-0F789063CBDC}" type="pres">
      <dgm:prSet presAssocID="{2A5ABADF-B420-4A40-B942-51067E3231BC}" presName="CompostProcess" presStyleCnt="0">
        <dgm:presLayoutVars>
          <dgm:dir/>
          <dgm:resizeHandles val="exact"/>
        </dgm:presLayoutVars>
      </dgm:prSet>
      <dgm:spPr/>
    </dgm:pt>
    <dgm:pt modelId="{32319616-099A-42EC-8E03-3B08EA84C754}" type="pres">
      <dgm:prSet presAssocID="{2A5ABADF-B420-4A40-B942-51067E3231BC}" presName="arrow" presStyleLbl="bgShp" presStyleIdx="0" presStyleCnt="1" custScaleX="117647"/>
      <dgm:spPr/>
    </dgm:pt>
    <dgm:pt modelId="{06C01030-6A02-491B-8807-19E49E6B300A}" type="pres">
      <dgm:prSet presAssocID="{2A5ABADF-B420-4A40-B942-51067E3231BC}" presName="linearProcess" presStyleCnt="0"/>
      <dgm:spPr/>
    </dgm:pt>
    <dgm:pt modelId="{68AA4B49-D1B7-47D5-B183-DA92FC5C5ABE}" type="pres">
      <dgm:prSet presAssocID="{D0F38141-215A-498D-8FC5-BBBEA6731F92}" presName="textNode" presStyleLbl="node1" presStyleIdx="0" presStyleCnt="3" custScaleX="115924" custScaleY="85015" custLinFactNeighborX="-215" custLinFactNeighborY="1018">
        <dgm:presLayoutVars>
          <dgm:bulletEnabled val="1"/>
        </dgm:presLayoutVars>
      </dgm:prSet>
      <dgm:spPr/>
    </dgm:pt>
    <dgm:pt modelId="{7F92302A-B777-4CB3-8186-EAC9EA503A5E}" type="pres">
      <dgm:prSet presAssocID="{06884992-12BD-4E50-8C32-FA5CADF358C4}" presName="sibTrans" presStyleCnt="0"/>
      <dgm:spPr/>
    </dgm:pt>
    <dgm:pt modelId="{93AD954B-978A-40FB-B2BA-C40E7B506A0B}" type="pres">
      <dgm:prSet presAssocID="{E3C7489A-55E0-4A4F-8636-4485007AC417}" presName="textNode" presStyleLbl="node1" presStyleIdx="1" presStyleCnt="3" custScaleX="118482" custScaleY="85015" custLinFactNeighborX="-5294" custLinFactNeighborY="1018">
        <dgm:presLayoutVars>
          <dgm:bulletEnabled val="1"/>
        </dgm:presLayoutVars>
      </dgm:prSet>
      <dgm:spPr/>
    </dgm:pt>
    <dgm:pt modelId="{E5C381A5-E483-45A5-A42A-67E0E0AADA3F}" type="pres">
      <dgm:prSet presAssocID="{D68DD187-2719-4AE0-B47A-D9F4460849B8}" presName="sibTrans" presStyleCnt="0"/>
      <dgm:spPr/>
    </dgm:pt>
    <dgm:pt modelId="{4E067A37-EEFF-480E-8929-761DAD1F89BE}" type="pres">
      <dgm:prSet presAssocID="{1CCE5ED8-2A41-40FC-86BF-B919B5E3BAFF}" presName="textNode" presStyleLbl="node1" presStyleIdx="2" presStyleCnt="3" custScaleX="101081" custScaleY="85015" custLinFactNeighborX="-10469" custLinFactNeighborY="543">
        <dgm:presLayoutVars>
          <dgm:bulletEnabled val="1"/>
        </dgm:presLayoutVars>
      </dgm:prSet>
      <dgm:spPr/>
    </dgm:pt>
  </dgm:ptLst>
  <dgm:cxnLst>
    <dgm:cxn modelId="{2B42CE25-AF25-460B-88EC-79A179EBB5E4}" type="presOf" srcId="{D0F38141-215A-498D-8FC5-BBBEA6731F92}" destId="{68AA4B49-D1B7-47D5-B183-DA92FC5C5ABE}" srcOrd="0" destOrd="0" presId="urn:microsoft.com/office/officeart/2005/8/layout/hProcess9"/>
    <dgm:cxn modelId="{2594FD48-5B0E-4AEA-A42A-14A745965BEC}" srcId="{2A5ABADF-B420-4A40-B942-51067E3231BC}" destId="{1CCE5ED8-2A41-40FC-86BF-B919B5E3BAFF}" srcOrd="2" destOrd="0" parTransId="{5BF8536C-2105-4313-B2C6-6B4821129918}" sibTransId="{A2D7FAA7-803B-440D-97EA-E374CE05A1F9}"/>
    <dgm:cxn modelId="{C41AA759-D080-4722-B492-4369C6144911}" srcId="{2A5ABADF-B420-4A40-B942-51067E3231BC}" destId="{D0F38141-215A-498D-8FC5-BBBEA6731F92}" srcOrd="0" destOrd="0" parTransId="{BC6CCFBC-9009-4DA5-AE5E-B4C619218EBA}" sibTransId="{06884992-12BD-4E50-8C32-FA5CADF358C4}"/>
    <dgm:cxn modelId="{26FCD09D-E847-4DDD-BA4A-6F3A7655079F}" srcId="{2A5ABADF-B420-4A40-B942-51067E3231BC}" destId="{E3C7489A-55E0-4A4F-8636-4485007AC417}" srcOrd="1" destOrd="0" parTransId="{6B263364-D1D6-4868-BFF6-79FC1438FE35}" sibTransId="{D68DD187-2719-4AE0-B47A-D9F4460849B8}"/>
    <dgm:cxn modelId="{A3A7AEA3-F207-4359-B14D-C85FCB2555E5}" type="presOf" srcId="{2A5ABADF-B420-4A40-B942-51067E3231BC}" destId="{B14C06A2-DCB6-499F-896A-0F789063CBDC}" srcOrd="0" destOrd="0" presId="urn:microsoft.com/office/officeart/2005/8/layout/hProcess9"/>
    <dgm:cxn modelId="{FE5C53C2-FE27-4AFE-8866-453409B10523}" type="presOf" srcId="{E3C7489A-55E0-4A4F-8636-4485007AC417}" destId="{93AD954B-978A-40FB-B2BA-C40E7B506A0B}" srcOrd="0" destOrd="0" presId="urn:microsoft.com/office/officeart/2005/8/layout/hProcess9"/>
    <dgm:cxn modelId="{1E984DFA-5B8D-4595-86BE-110F1209FB93}" type="presOf" srcId="{1CCE5ED8-2A41-40FC-86BF-B919B5E3BAFF}" destId="{4E067A37-EEFF-480E-8929-761DAD1F89BE}" srcOrd="0" destOrd="0" presId="urn:microsoft.com/office/officeart/2005/8/layout/hProcess9"/>
    <dgm:cxn modelId="{B70DC3F3-DBE7-44EE-BBDB-D71080941A97}" type="presParOf" srcId="{B14C06A2-DCB6-499F-896A-0F789063CBDC}" destId="{32319616-099A-42EC-8E03-3B08EA84C754}" srcOrd="0" destOrd="0" presId="urn:microsoft.com/office/officeart/2005/8/layout/hProcess9"/>
    <dgm:cxn modelId="{E5F66EDA-3025-490D-AC5D-E38AC6C6906D}" type="presParOf" srcId="{B14C06A2-DCB6-499F-896A-0F789063CBDC}" destId="{06C01030-6A02-491B-8807-19E49E6B300A}" srcOrd="1" destOrd="0" presId="urn:microsoft.com/office/officeart/2005/8/layout/hProcess9"/>
    <dgm:cxn modelId="{F5F03511-E133-4E9D-B717-6F33658B1A7D}" type="presParOf" srcId="{06C01030-6A02-491B-8807-19E49E6B300A}" destId="{68AA4B49-D1B7-47D5-B183-DA92FC5C5ABE}" srcOrd="0" destOrd="0" presId="urn:microsoft.com/office/officeart/2005/8/layout/hProcess9"/>
    <dgm:cxn modelId="{97F78292-26C2-483A-9489-C33E3FF1ECEB}" type="presParOf" srcId="{06C01030-6A02-491B-8807-19E49E6B300A}" destId="{7F92302A-B777-4CB3-8186-EAC9EA503A5E}" srcOrd="1" destOrd="0" presId="urn:microsoft.com/office/officeart/2005/8/layout/hProcess9"/>
    <dgm:cxn modelId="{D797440D-BCA5-49A4-9694-DC7F9BC8C19F}" type="presParOf" srcId="{06C01030-6A02-491B-8807-19E49E6B300A}" destId="{93AD954B-978A-40FB-B2BA-C40E7B506A0B}" srcOrd="2" destOrd="0" presId="urn:microsoft.com/office/officeart/2005/8/layout/hProcess9"/>
    <dgm:cxn modelId="{7C1DB787-B487-4DC4-8254-4FFB92D333B2}" type="presParOf" srcId="{06C01030-6A02-491B-8807-19E49E6B300A}" destId="{E5C381A5-E483-45A5-A42A-67E0E0AADA3F}" srcOrd="3" destOrd="0" presId="urn:microsoft.com/office/officeart/2005/8/layout/hProcess9"/>
    <dgm:cxn modelId="{68617982-3DEA-4BC2-A859-F70D02764148}" type="presParOf" srcId="{06C01030-6A02-491B-8807-19E49E6B300A}" destId="{4E067A37-EEFF-480E-8929-761DAD1F89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19616-099A-42EC-8E03-3B08EA84C754}">
      <dsp:nvSpPr>
        <dsp:cNvPr id="0" name=""/>
        <dsp:cNvSpPr/>
      </dsp:nvSpPr>
      <dsp:spPr>
        <a:xfrm>
          <a:off x="2" y="0"/>
          <a:ext cx="8496939" cy="23500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A4B49-D1B7-47D5-B183-DA92FC5C5ABE}">
      <dsp:nvSpPr>
        <dsp:cNvPr id="0" name=""/>
        <dsp:cNvSpPr/>
      </dsp:nvSpPr>
      <dsp:spPr>
        <a:xfrm>
          <a:off x="5372" y="785017"/>
          <a:ext cx="2847264" cy="7991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Evaluation and Assessment</a:t>
          </a:r>
        </a:p>
      </dsp:txBody>
      <dsp:txXfrm>
        <a:off x="44384" y="824029"/>
        <a:ext cx="2769240" cy="721136"/>
      </dsp:txXfrm>
    </dsp:sp>
    <dsp:sp modelId="{93AD954B-978A-40FB-B2BA-C40E7B506A0B}">
      <dsp:nvSpPr>
        <dsp:cNvPr id="0" name=""/>
        <dsp:cNvSpPr/>
      </dsp:nvSpPr>
      <dsp:spPr>
        <a:xfrm>
          <a:off x="2969207" y="785017"/>
          <a:ext cx="2910093" cy="79916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Policy and Planning</a:t>
          </a:r>
        </a:p>
      </dsp:txBody>
      <dsp:txXfrm>
        <a:off x="3008219" y="824029"/>
        <a:ext cx="2832069" cy="721136"/>
      </dsp:txXfrm>
    </dsp:sp>
    <dsp:sp modelId="{4E067A37-EEFF-480E-8929-761DAD1F89BE}">
      <dsp:nvSpPr>
        <dsp:cNvPr id="0" name=""/>
        <dsp:cNvSpPr/>
      </dsp:nvSpPr>
      <dsp:spPr>
        <a:xfrm>
          <a:off x="5995752" y="780552"/>
          <a:ext cx="2482698" cy="79916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dirty="0"/>
            <a:t>Implementation</a:t>
          </a:r>
        </a:p>
      </dsp:txBody>
      <dsp:txXfrm>
        <a:off x="6034764" y="819564"/>
        <a:ext cx="2404674" cy="7211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524"/>
          </a:xfrm>
          <a:prstGeom prst="rect">
            <a:avLst/>
          </a:prstGeom>
        </p:spPr>
        <p:txBody>
          <a:bodyPr vert="horz" lIns="91534" tIns="45767" rIns="91534" bIns="45767" rtlCol="0"/>
          <a:lstStyle>
            <a:lvl1pPr algn="l">
              <a:defRPr sz="1200"/>
            </a:lvl1pPr>
          </a:lstStyle>
          <a:p>
            <a:endParaRPr lang="en-GB"/>
          </a:p>
        </p:txBody>
      </p:sp>
      <p:sp>
        <p:nvSpPr>
          <p:cNvPr id="3" name="Date Placeholder 2"/>
          <p:cNvSpPr>
            <a:spLocks noGrp="1"/>
          </p:cNvSpPr>
          <p:nvPr>
            <p:ph type="dt" idx="1"/>
          </p:nvPr>
        </p:nvSpPr>
        <p:spPr>
          <a:xfrm>
            <a:off x="3855983" y="0"/>
            <a:ext cx="2951217" cy="497524"/>
          </a:xfrm>
          <a:prstGeom prst="rect">
            <a:avLst/>
          </a:prstGeom>
        </p:spPr>
        <p:txBody>
          <a:bodyPr vert="horz" lIns="91534" tIns="45767" rIns="91534" bIns="45767" rtlCol="0"/>
          <a:lstStyle>
            <a:lvl1pPr algn="r">
              <a:defRPr sz="1200"/>
            </a:lvl1pPr>
          </a:lstStyle>
          <a:p>
            <a:fld id="{5E945880-6D3B-45FB-851F-AFC0D1D23A0C}" type="datetimeFigureOut">
              <a:rPr lang="en-GB" smtClean="0"/>
              <a:t>2018-10-22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534" tIns="45767" rIns="91534" bIns="45767" rtlCol="0" anchor="ctr"/>
          <a:lstStyle/>
          <a:p>
            <a:endParaRPr lang="en-GB"/>
          </a:p>
        </p:txBody>
      </p:sp>
      <p:sp>
        <p:nvSpPr>
          <p:cNvPr id="5" name="Notes Placeholder 4"/>
          <p:cNvSpPr>
            <a:spLocks noGrp="1"/>
          </p:cNvSpPr>
          <p:nvPr>
            <p:ph type="body" sz="quarter" idx="3"/>
          </p:nvPr>
        </p:nvSpPr>
        <p:spPr>
          <a:xfrm>
            <a:off x="680565" y="4722499"/>
            <a:ext cx="5447666" cy="4472939"/>
          </a:xfrm>
          <a:prstGeom prst="rect">
            <a:avLst/>
          </a:prstGeom>
        </p:spPr>
        <p:txBody>
          <a:bodyPr vert="horz" lIns="91534" tIns="45767" rIns="91534" bIns="457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1812"/>
            <a:ext cx="2951217" cy="497524"/>
          </a:xfrm>
          <a:prstGeom prst="rect">
            <a:avLst/>
          </a:prstGeom>
        </p:spPr>
        <p:txBody>
          <a:bodyPr vert="horz" lIns="91534" tIns="45767" rIns="91534" bIns="45767"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1812"/>
            <a:ext cx="2951217" cy="497524"/>
          </a:xfrm>
          <a:prstGeom prst="rect">
            <a:avLst/>
          </a:prstGeom>
        </p:spPr>
        <p:txBody>
          <a:bodyPr vert="horz" lIns="91534" tIns="45767" rIns="91534" bIns="45767"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167033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756" y="4722499"/>
            <a:ext cx="5870214" cy="4864115"/>
          </a:xfrm>
        </p:spPr>
        <p:txBody>
          <a:bodyPr/>
          <a:lstStyle/>
          <a:p>
            <a:r>
              <a:rPr lang="en-IE" sz="1100" dirty="0"/>
              <a:t>As in any strategic plan, it is important to define the overall vision and the goals for the communication strategy. The goals may be different for different audiences but they should all align with the overall goal and vision for the RAP. </a:t>
            </a:r>
          </a:p>
          <a:p>
            <a:endParaRPr lang="en-IE" sz="1100" dirty="0"/>
          </a:p>
          <a:p>
            <a:r>
              <a:rPr lang="en-IE" sz="1100" dirty="0"/>
              <a:t>In all cases, the goals should be specific, measureable, attainable, realistic and time-bound. The analysis of the national situation and the public perspectives will be important considerations in considering what is attainable and realistic in the timeframe.</a:t>
            </a:r>
          </a:p>
          <a:p>
            <a:endParaRPr lang="en-IE" sz="1100" dirty="0"/>
          </a:p>
          <a:p>
            <a:r>
              <a:rPr lang="en-IE" sz="1100" dirty="0"/>
              <a:t>Within the communication strategy there will be sub-goals that are linked to the NRAP actions that the communication supports. For example:</a:t>
            </a:r>
          </a:p>
          <a:p>
            <a:pPr marL="165655" indent="-165655">
              <a:buFont typeface="Arial" pitchFamily="34" charset="0"/>
              <a:buChar char="•"/>
            </a:pPr>
            <a:r>
              <a:rPr lang="en-IE" sz="1100" dirty="0"/>
              <a:t>Increase radon awareness in the population to 80% by 2025.</a:t>
            </a:r>
          </a:p>
          <a:p>
            <a:pPr marL="165655" indent="-165655">
              <a:buFont typeface="Arial" pitchFamily="34" charset="0"/>
              <a:buChar char="•"/>
            </a:pPr>
            <a:r>
              <a:rPr lang="en-IE" sz="1100" dirty="0"/>
              <a:t>Achieve a voluntary radon testing rate of 20% of the existing housing stock by 2030.</a:t>
            </a:r>
          </a:p>
          <a:p>
            <a:pPr marL="165655" indent="-165655">
              <a:buFont typeface="Arial" pitchFamily="34" charset="0"/>
              <a:buChar char="•"/>
            </a:pPr>
            <a:r>
              <a:rPr lang="en-IE" sz="1100" dirty="0"/>
              <a:t>All householders with high radon concentrations proceed to remediate their home within 1 year of their test result.</a:t>
            </a:r>
          </a:p>
          <a:p>
            <a:pPr marL="165655" indent="-165655">
              <a:buFont typeface="Arial" pitchFamily="34" charset="0"/>
              <a:buChar char="•"/>
            </a:pPr>
            <a:r>
              <a:rPr lang="en-IE" sz="1100" dirty="0"/>
              <a:t>Radon is an element of the health and safety (H&amp;S) programme in all workplaces by 2025</a:t>
            </a:r>
          </a:p>
          <a:p>
            <a:pPr marL="165655" indent="-165655">
              <a:buFont typeface="Arial" pitchFamily="34" charset="0"/>
              <a:buChar char="•"/>
            </a:pPr>
            <a:endParaRPr lang="en-IE" sz="1100" dirty="0"/>
          </a:p>
          <a:p>
            <a:r>
              <a:rPr lang="en-IE" sz="1100" dirty="0"/>
              <a:t>When setting goals, it is necessary to consider how the achievements will be measured, for example:</a:t>
            </a:r>
          </a:p>
          <a:p>
            <a:pPr marL="165655" indent="-165655">
              <a:buFont typeface="Arial" pitchFamily="34" charset="0"/>
              <a:buChar char="•"/>
            </a:pPr>
            <a:r>
              <a:rPr lang="en-IE" sz="1100" dirty="0"/>
              <a:t>Awareness can be measured by market research methods; and focus groups provide additional detailed insight. Planned follow-up awareness surveys should be considered at the point of initial survey development.</a:t>
            </a:r>
          </a:p>
          <a:p>
            <a:pPr marL="165655" indent="-165655">
              <a:buFont typeface="Arial" pitchFamily="34" charset="0"/>
              <a:buChar char="•"/>
            </a:pPr>
            <a:r>
              <a:rPr lang="en-IE" sz="1100" dirty="0"/>
              <a:t>Testing rate can be determined if the testing companies operating in a country provide statistics to the central radon database and are honest about their statistics. This requirement will need to be included in the standard measurement protocol established by the responsible authority.</a:t>
            </a:r>
          </a:p>
          <a:p>
            <a:pPr marL="165655" indent="-165655">
              <a:buFont typeface="Arial" pitchFamily="34" charset="0"/>
              <a:buChar char="•"/>
            </a:pPr>
            <a:r>
              <a:rPr lang="en-IE" sz="1100" dirty="0"/>
              <a:t>Matching post remediation measurements with initial tests will identify if homes with high radon are being remediated. Such potential metrics should be borne in mind when a national radon database is being designed.</a:t>
            </a:r>
          </a:p>
          <a:p>
            <a:pPr marL="165655" indent="-165655">
              <a:buFont typeface="Arial" pitchFamily="34" charset="0"/>
              <a:buChar char="•"/>
            </a:pPr>
            <a:r>
              <a:rPr lang="en-IE" sz="1100" dirty="0"/>
              <a:t>Radon in H&amp;S programmes might be underpinned by amendments to H&amp;S legislation. The enforcement process for this legislation should ensure that the goal is achieved. </a:t>
            </a:r>
          </a:p>
        </p:txBody>
      </p:sp>
      <p:sp>
        <p:nvSpPr>
          <p:cNvPr id="4" name="Slide Number Placeholder 3"/>
          <p:cNvSpPr>
            <a:spLocks noGrp="1"/>
          </p:cNvSpPr>
          <p:nvPr>
            <p:ph type="sldNum" sz="quarter" idx="10"/>
          </p:nvPr>
        </p:nvSpPr>
        <p:spPr/>
        <p:txBody>
          <a:bodyPr/>
          <a:lstStyle/>
          <a:p>
            <a:fld id="{0AF4767C-3AB0-427C-8E1A-E3D94A2AC049}" type="slidenum">
              <a:rPr lang="en-IE" smtClean="0"/>
              <a:t>10</a:t>
            </a:fld>
            <a:endParaRPr lang="en-IE"/>
          </a:p>
        </p:txBody>
      </p:sp>
    </p:spTree>
    <p:extLst>
      <p:ext uri="{BB962C8B-B14F-4D97-AF65-F5344CB8AC3E}">
        <p14:creationId xmlns:p14="http://schemas.microsoft.com/office/powerpoint/2010/main" val="254402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communication, the content and context of the message are both equally important. There will be a diverse audience receiving the radon risk message and it is very important to take into consideration the ways in which it will be perceived (WHO 2009).</a:t>
            </a:r>
          </a:p>
          <a:p>
            <a:endParaRPr lang="en-IE" dirty="0"/>
          </a:p>
          <a:p>
            <a:r>
              <a:rPr lang="en-IE" baseline="0" dirty="0"/>
              <a:t>Audience segmentation </a:t>
            </a:r>
            <a:r>
              <a:rPr lang="en-IE" baseline="0" dirty="0">
                <a:solidFill>
                  <a:srgbClr val="000000"/>
                </a:solidFill>
              </a:rPr>
              <a:t>is used in commercial contexts so advertisers can design and tailor products and services that satisfy the targeted groups</a:t>
            </a:r>
            <a:r>
              <a:rPr lang="en-IE" baseline="0" dirty="0"/>
              <a:t>. It is widely </a:t>
            </a:r>
            <a:r>
              <a:rPr lang="en-IE" baseline="0" dirty="0">
                <a:solidFill>
                  <a:srgbClr val="000000"/>
                </a:solidFill>
              </a:rPr>
              <a:t>accepted as a fundamental strategy in communication campaigns to influence health and social change.  Audiences are segmented into subgroups with similar interests, needs and behavioural patterns and this allows for the design of relevant health or social messages that influence the people to adopt recommended behaviours.</a:t>
            </a:r>
          </a:p>
          <a:p>
            <a:endParaRPr lang="en-IE" baseline="0" dirty="0">
              <a:solidFill>
                <a:srgbClr val="000000"/>
              </a:solidFill>
            </a:endParaRPr>
          </a:p>
          <a:p>
            <a:r>
              <a:rPr lang="en-IE" baseline="0" dirty="0"/>
              <a:t>Audience segmentation </a:t>
            </a:r>
            <a:r>
              <a:rPr lang="en-IE" baseline="0" dirty="0">
                <a:solidFill>
                  <a:srgbClr val="000000"/>
                </a:solidFill>
              </a:rPr>
              <a:t>makes campaign efforts more effective when messages are tailored to the distinct subgroups and more efficient when the target audience is selected based on their susceptibility and receptiveness.</a:t>
            </a:r>
            <a:endParaRPr lang="en-IE" dirty="0">
              <a:solidFill>
                <a:srgbClr val="000000"/>
              </a:solidFill>
            </a:endParaRPr>
          </a:p>
          <a:p>
            <a:endParaRPr lang="en-IE" dirty="0"/>
          </a:p>
          <a:p>
            <a:r>
              <a:rPr lang="en-IE" dirty="0"/>
              <a:t>These topics will be elaborated in more detail in the coming slides.</a:t>
            </a:r>
          </a:p>
          <a:p>
            <a:endParaRPr lang="en-IE"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11</a:t>
            </a:fld>
            <a:endParaRPr lang="en-IE"/>
          </a:p>
        </p:txBody>
      </p:sp>
    </p:spTree>
    <p:extLst>
      <p:ext uri="{BB962C8B-B14F-4D97-AF65-F5344CB8AC3E}">
        <p14:creationId xmlns:p14="http://schemas.microsoft.com/office/powerpoint/2010/main" val="167486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474663"/>
            <a:ext cx="4967288" cy="3727450"/>
          </a:xfrm>
        </p:spPr>
      </p:sp>
      <p:sp>
        <p:nvSpPr>
          <p:cNvPr id="3" name="Notes Placeholder 2"/>
          <p:cNvSpPr>
            <a:spLocks noGrp="1"/>
          </p:cNvSpPr>
          <p:nvPr>
            <p:ph type="body" idx="1"/>
          </p:nvPr>
        </p:nvSpPr>
        <p:spPr>
          <a:xfrm>
            <a:off x="227572" y="4410928"/>
            <a:ext cx="6353644" cy="5245627"/>
          </a:xfrm>
        </p:spPr>
        <p:txBody>
          <a:bodyPr/>
          <a:lstStyle/>
          <a:p>
            <a:r>
              <a:rPr lang="en-IE" sz="900" dirty="0"/>
              <a:t>The medium of the radon message includes the “traditional media” (i.e., print, radio, tv, local and national and popular), “social and electronic media” (i.e. Webpages, Twitter, Facebook, etc.), printed guidance documents, flyers, etc., and direct/personal engagement. (</a:t>
            </a:r>
            <a:r>
              <a:rPr lang="en-IE" sz="900" dirty="0" err="1"/>
              <a:t>e.g</a:t>
            </a:r>
            <a:r>
              <a:rPr lang="en-IE" sz="900" dirty="0"/>
              <a:t> face to face, phone, personal email).  All of these media are appropriate for the communication of radon, but not all are appropriate for all stakeholders or all messages.</a:t>
            </a:r>
          </a:p>
          <a:p>
            <a:endParaRPr lang="en-IE" sz="600" dirty="0"/>
          </a:p>
          <a:p>
            <a:r>
              <a:rPr lang="en-IE" sz="900" dirty="0"/>
              <a:t>In choosing the appropriate medium, </a:t>
            </a:r>
            <a:r>
              <a:rPr lang="en-IE" sz="900" b="1" i="1" dirty="0"/>
              <a:t>audience segmentation is again essential</a:t>
            </a:r>
            <a:r>
              <a:rPr lang="en-IE" sz="900" dirty="0"/>
              <a:t>, for example:</a:t>
            </a:r>
          </a:p>
          <a:p>
            <a:r>
              <a:rPr lang="en-IE" sz="900" dirty="0"/>
              <a:t>While it is generally accepted that younger audiences get most of their information from social media and older audiences prefer traditional media, this is a very dynamic situation. Within social media, Twitter and Facebook are seen as more “established” while Snapchat is more informal. YouTube is considered by many to be the domain of music videos and videos of cats doing silly things – but it is also the location for many technical and serious videos posted by responsible authorities. A </a:t>
            </a:r>
            <a:r>
              <a:rPr lang="en-IE" sz="900" b="1" dirty="0"/>
              <a:t>communication professional </a:t>
            </a:r>
            <a:r>
              <a:rPr lang="en-IE" sz="900" dirty="0"/>
              <a:t>will advise on the best social and electronic media approach for different audiences and messages and clarify the current status of various media in this changing landscape.</a:t>
            </a:r>
          </a:p>
          <a:p>
            <a:endParaRPr lang="en-IE" sz="600" dirty="0"/>
          </a:p>
          <a:p>
            <a:r>
              <a:rPr lang="en-IE" sz="900" b="1" dirty="0"/>
              <a:t>Professional audiences</a:t>
            </a:r>
            <a:r>
              <a:rPr lang="en-IE" sz="900" dirty="0"/>
              <a:t> (construction, radon and legal professions) may be approached directly, as well as at industry fora and perhaps following up with articles in industry publications. Addressing professional audiences in this way shows respect for the industry professionals and their role in the RAP. This allows for much valued Q&amp;A sessions.</a:t>
            </a:r>
          </a:p>
          <a:p>
            <a:endParaRPr lang="en-IE" sz="600" dirty="0"/>
          </a:p>
          <a:p>
            <a:r>
              <a:rPr lang="en-IE" sz="900" b="1" dirty="0"/>
              <a:t>Very concerned audiences </a:t>
            </a:r>
            <a:r>
              <a:rPr lang="en-IE" sz="900" dirty="0"/>
              <a:t>(e.g. populations in extreme radon areas) – These populations require face to face attention (e.g. public meetings, personalised letters of advice/invitation and, if possible, collaboration with health authorities to provide reassurance on risk, and collaboration with local decisionmakers to focus resources, if appropriate).  </a:t>
            </a:r>
          </a:p>
          <a:p>
            <a:endParaRPr lang="en-IE" sz="600" dirty="0"/>
          </a:p>
          <a:p>
            <a:r>
              <a:rPr lang="en-IE" sz="900" dirty="0"/>
              <a:t>As already mentioned, it is likely that the national authority will require assistance in the delivery of a RAP. Similarly, the communication strategy can be delivered through </a:t>
            </a:r>
            <a:r>
              <a:rPr lang="en-IE" sz="900" b="1" dirty="0"/>
              <a:t>trusted partner </a:t>
            </a:r>
            <a:r>
              <a:rPr lang="en-IE" sz="900" dirty="0"/>
              <a:t>organisations. This has two benefits – firstly, the public place a lot of trust in some professionals (particularly medical professions) so a message delivered or endorsed by these groups is more likely to be acted upon; secondly, engaging these professionals in the communication of radon serves to “normalise” the topic of radon – to make it commonplace rather than an unfamiliar concept from a possibly unfamiliar authority.</a:t>
            </a:r>
          </a:p>
          <a:p>
            <a:endParaRPr lang="en-IE" sz="600" dirty="0"/>
          </a:p>
          <a:p>
            <a:r>
              <a:rPr lang="en-IE" sz="900" dirty="0"/>
              <a:t>In localised communications it is essential to involve </a:t>
            </a:r>
            <a:r>
              <a:rPr lang="en-IE" sz="900" b="1" dirty="0"/>
              <a:t>local</a:t>
            </a:r>
            <a:r>
              <a:rPr lang="en-IE" sz="900" dirty="0"/>
              <a:t> communication media – whether print or radio or social.  People pay greater attention to local issues.  If this local message is supported by some national coverage, this enhances the importance of the local story. Also, some programmes use champions to raise the profile of the issue in the media. This can be a public representative or a local or national celebrity.  In choosing a champion it is good to think long term as changing champions can cause confusion.</a:t>
            </a:r>
          </a:p>
          <a:p>
            <a:endParaRPr lang="en-IE" sz="600" dirty="0"/>
          </a:p>
          <a:p>
            <a:r>
              <a:rPr lang="en-IE" sz="900" dirty="0"/>
              <a:t>Overall, underpinning this dynamic communication programme, there must be a single authoritative voice – a source of all up-to-date radon information from which all RAP communication stems. This is likely to be a website for a RAP or the responsible authority.  This must be resourced and maintained to keep the information current and the RAP alive throughout its life.  </a:t>
            </a:r>
          </a:p>
          <a:p>
            <a:endParaRPr lang="en-IE" sz="600" dirty="0"/>
          </a:p>
          <a:p>
            <a:r>
              <a:rPr lang="en-IE" sz="900" dirty="0"/>
              <a:t>The website design should also be structured to segment the information for the various audiences to which it speaks – public, industry, medics, employers, etc. Available for download from the website and in printed form should be a collection of guidance notes, documents, and leaflets that are the definitive source of information and national policy on radon.</a:t>
            </a:r>
            <a:endParaRPr lang="en-IE" baseline="0" dirty="0"/>
          </a:p>
        </p:txBody>
      </p:sp>
      <p:sp>
        <p:nvSpPr>
          <p:cNvPr id="4" name="Slide Number Placeholder 3"/>
          <p:cNvSpPr>
            <a:spLocks noGrp="1"/>
          </p:cNvSpPr>
          <p:nvPr>
            <p:ph type="sldNum" sz="quarter" idx="10"/>
          </p:nvPr>
        </p:nvSpPr>
        <p:spPr/>
        <p:txBody>
          <a:bodyPr/>
          <a:lstStyle/>
          <a:p>
            <a:fld id="{0AF4767C-3AB0-427C-8E1A-E3D94A2AC049}" type="slidenum">
              <a:rPr lang="en-IE" smtClean="0"/>
              <a:t>12</a:t>
            </a:fld>
            <a:endParaRPr lang="en-IE" dirty="0"/>
          </a:p>
        </p:txBody>
      </p:sp>
    </p:spTree>
    <p:extLst>
      <p:ext uri="{BB962C8B-B14F-4D97-AF65-F5344CB8AC3E}">
        <p14:creationId xmlns:p14="http://schemas.microsoft.com/office/powerpoint/2010/main" val="319375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a:t>
            </a:r>
            <a:r>
              <a:rPr lang="en-IE" baseline="0" dirty="0"/>
              <a:t>chieving a reduction in radon-related lung cancers is not a “quick win”.  Likewise, convincing the public of the risks from radon and getting them to take appropriate action is not easy.</a:t>
            </a:r>
          </a:p>
          <a:p>
            <a:endParaRPr lang="en-IE" baseline="0" dirty="0"/>
          </a:p>
          <a:p>
            <a:r>
              <a:rPr lang="en-IE" baseline="0" dirty="0"/>
              <a:t>From the communication perspective, regular and repeated communication of consistent messages is required throughout the implementation stages of a RAP.</a:t>
            </a:r>
          </a:p>
          <a:p>
            <a:r>
              <a:rPr lang="en-IE" baseline="0" dirty="0"/>
              <a:t>Rather than spending the entire budget on a series of high impact TV adverts, with often a short-lived influence, a combination of regular communications of modest cost and  special, less frequent, and higher cost campaign elements may show more impact.</a:t>
            </a:r>
          </a:p>
          <a:p>
            <a:endParaRPr lang="en-IE" baseline="0" dirty="0"/>
          </a:p>
          <a:p>
            <a:r>
              <a:rPr lang="en-IE" baseline="0" dirty="0"/>
              <a:t>For example a regular programme of local media coverage together with social media will raise radon awareness, thereby priming the audience for higher cost communication such as an annual event – national radon day, national radon week or nation radon month.  Such an event will act as a hook for media attention and coverage. This can be the focus of events such as a school art competition or a radon test kit (</a:t>
            </a:r>
            <a:r>
              <a:rPr lang="en-IE" dirty="0"/>
              <a:t>measurement device) </a:t>
            </a:r>
            <a:r>
              <a:rPr lang="en-IE" baseline="0" dirty="0"/>
              <a:t>give-away competition, as well as serious media reporting of progress of a RAP.</a:t>
            </a:r>
          </a:p>
          <a:p>
            <a:endParaRPr lang="en-IE" baseline="0" dirty="0"/>
          </a:p>
          <a:p>
            <a:r>
              <a:rPr lang="en-IE" baseline="0" dirty="0"/>
              <a:t>The communication strategy underpinning the delivery of a RAP is time consuming and resource intensive. To be successful,</a:t>
            </a:r>
            <a:r>
              <a:rPr lang="en-IE" baseline="0" dirty="0">
                <a:solidFill>
                  <a:srgbClr val="FF0000"/>
                </a:solidFill>
              </a:rPr>
              <a:t> </a:t>
            </a:r>
            <a:r>
              <a:rPr lang="en-IE" baseline="0" dirty="0"/>
              <a:t>it requires flexibility and creativity. It also requires tailoring to the audience.</a:t>
            </a:r>
          </a:p>
          <a:p>
            <a:endParaRPr lang="en-IE" dirty="0"/>
          </a:p>
          <a:p>
            <a:r>
              <a:rPr lang="en-IE" b="1" baseline="0" dirty="0"/>
              <a:t>Mechanisms for receiving feed-back </a:t>
            </a:r>
            <a:r>
              <a:rPr lang="en-IE" b="0" baseline="0" dirty="0"/>
              <a:t>from the communication process must be established. Be ready to respond to potential increases in requests for measurements, remediations, or trainings. </a:t>
            </a:r>
            <a:endParaRPr lang="en-IE" b="1" baseline="0" dirty="0"/>
          </a:p>
        </p:txBody>
      </p:sp>
      <p:sp>
        <p:nvSpPr>
          <p:cNvPr id="4" name="Slide Number Placeholder 3"/>
          <p:cNvSpPr>
            <a:spLocks noGrp="1"/>
          </p:cNvSpPr>
          <p:nvPr>
            <p:ph type="sldNum" sz="quarter" idx="10"/>
          </p:nvPr>
        </p:nvSpPr>
        <p:spPr/>
        <p:txBody>
          <a:bodyPr/>
          <a:lstStyle/>
          <a:p>
            <a:fld id="{0AF4767C-3AB0-427C-8E1A-E3D94A2AC049}" type="slidenum">
              <a:rPr lang="en-IE" smtClean="0"/>
              <a:t>13</a:t>
            </a:fld>
            <a:endParaRPr lang="en-IE"/>
          </a:p>
        </p:txBody>
      </p:sp>
    </p:spTree>
    <p:extLst>
      <p:ext uri="{BB962C8B-B14F-4D97-AF65-F5344CB8AC3E}">
        <p14:creationId xmlns:p14="http://schemas.microsoft.com/office/powerpoint/2010/main" val="45336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818" y="4690696"/>
            <a:ext cx="5870214" cy="4825976"/>
          </a:xfrm>
        </p:spPr>
        <p:txBody>
          <a:bodyPr/>
          <a:lstStyle/>
          <a:p>
            <a:r>
              <a:rPr lang="en-IE" sz="900" dirty="0"/>
              <a:t>For partners in </a:t>
            </a:r>
            <a:r>
              <a:rPr lang="en-IE" sz="900" b="1" dirty="0"/>
              <a:t>government,</a:t>
            </a:r>
            <a:r>
              <a:rPr lang="en-IE" sz="900" dirty="0"/>
              <a:t> a primary objective of a radon risk communication programme should be to persuade policy-makers, at a national and a local government level, that exposure to radon is an important public health issue that requires action.   </a:t>
            </a:r>
          </a:p>
          <a:p>
            <a:pPr marL="165655" indent="-165655">
              <a:buFont typeface="Arial" pitchFamily="34" charset="0"/>
              <a:buChar char="•"/>
            </a:pPr>
            <a:r>
              <a:rPr lang="en-IE" sz="900" dirty="0"/>
              <a:t>Direct, face to face communication is essential for this group.  Joint approaches by health and radiation protection experts can be influential. </a:t>
            </a:r>
          </a:p>
          <a:p>
            <a:pPr marL="165655" indent="-165655">
              <a:buFont typeface="Arial" pitchFamily="34" charset="0"/>
              <a:buChar char="•"/>
            </a:pPr>
            <a:r>
              <a:rPr lang="en-IE" sz="900" dirty="0"/>
              <a:t>To achieve engagement, the message may focus on the long-term cost or liability implications of not taking action, legal responsibilities, or of social and political importance of responding to this health threat.  </a:t>
            </a:r>
          </a:p>
          <a:p>
            <a:pPr marL="165655" indent="-165655">
              <a:buFont typeface="Arial" pitchFamily="34" charset="0"/>
              <a:buChar char="•"/>
            </a:pPr>
            <a:r>
              <a:rPr lang="en-IE" sz="900" dirty="0"/>
              <a:t>It may be beneficial or essential that members of local or national government (or their departments) will have a role in the oversight of a RAP. This demonstrates their commitment and the commitment of their department, and enables them to keep up-to-date with progress so they can inform their public or industry stakeholders.</a:t>
            </a:r>
          </a:p>
          <a:p>
            <a:pPr marL="165655" indent="-165655">
              <a:buFont typeface="Arial" pitchFamily="34" charset="0"/>
              <a:buChar char="•"/>
            </a:pPr>
            <a:endParaRPr lang="en-IE" sz="900" dirty="0"/>
          </a:p>
          <a:p>
            <a:r>
              <a:rPr lang="en-IE" sz="900" dirty="0"/>
              <a:t>For partners in the </a:t>
            </a:r>
            <a:r>
              <a:rPr lang="en-IE" sz="900" b="1" dirty="0"/>
              <a:t>radon services industry</a:t>
            </a:r>
            <a:r>
              <a:rPr lang="en-IE" sz="900" dirty="0"/>
              <a:t>, there may be commercial opportunity in an expanding testing and remediation programme.  </a:t>
            </a:r>
          </a:p>
          <a:p>
            <a:pPr marL="165655" indent="-165655" defTabSz="883493">
              <a:buFont typeface="Arial" pitchFamily="34" charset="0"/>
              <a:buChar char="•"/>
              <a:defRPr/>
            </a:pPr>
            <a:r>
              <a:rPr lang="en-IE" sz="900" dirty="0"/>
              <a:t>Under the RAP it may be decided that these industries should undergo training or revision of standards in order to ensure consistent standards and protocols across all service provisions. Commercial opportunity will be an incentive for these industries to get on board with new measurement protocols and standards.  </a:t>
            </a:r>
          </a:p>
          <a:p>
            <a:pPr marL="165655" indent="-165655">
              <a:buFont typeface="Arial" pitchFamily="34" charset="0"/>
              <a:buChar char="•"/>
            </a:pPr>
            <a:r>
              <a:rPr lang="en-IE" sz="900" dirty="0"/>
              <a:t>The concerns of industry must be taken into account in the development of any NRAP as they may be a vital partner in large scale programmes.</a:t>
            </a:r>
          </a:p>
          <a:p>
            <a:pPr marL="165655" indent="-165655">
              <a:buFont typeface="Arial" pitchFamily="34" charset="0"/>
              <a:buChar char="•"/>
            </a:pPr>
            <a:r>
              <a:rPr lang="en-IE" sz="900" dirty="0"/>
              <a:t>For these stakeholders, direct face to face engagement with industry leaders and representatives will be appropriate, together with targeted materials in industry media (magazines, annual industry conference, etc.).</a:t>
            </a:r>
          </a:p>
          <a:p>
            <a:pPr marL="165655" indent="-165655">
              <a:buFont typeface="Arial" pitchFamily="34" charset="0"/>
              <a:buChar char="•"/>
            </a:pPr>
            <a:r>
              <a:rPr lang="en-IE" sz="900" dirty="0"/>
              <a:t>Depending on the national situation the radon services industry may have much to contribute to the development of technical standards.  This may be arranged through the establishment of working groups within a RAP to address specific knowledge gaps or scope out arrangements for particular actions.</a:t>
            </a:r>
          </a:p>
          <a:p>
            <a:endParaRPr lang="en-IE" sz="900" dirty="0"/>
          </a:p>
          <a:p>
            <a:r>
              <a:rPr lang="en-IE" sz="900" dirty="0">
                <a:solidFill>
                  <a:srgbClr val="FF0000"/>
                </a:solidFill>
              </a:rPr>
              <a:t>For partners in the </a:t>
            </a:r>
            <a:r>
              <a:rPr lang="en-IE" sz="900" b="1" dirty="0">
                <a:solidFill>
                  <a:srgbClr val="FF0000"/>
                </a:solidFill>
              </a:rPr>
              <a:t>construction industry</a:t>
            </a:r>
            <a:r>
              <a:rPr lang="en-IE" sz="900" dirty="0">
                <a:solidFill>
                  <a:srgbClr val="FF0000"/>
                </a:solidFill>
              </a:rPr>
              <a:t> there may also be commercial opportunity in the provision of radon remediation services.  There may also be challenges for this stakeholder group if regulation is introduced requiring radon prevention measures in some or all building types in some or all territories.  The latter is likely to be the greatest concern.</a:t>
            </a:r>
          </a:p>
          <a:p>
            <a:r>
              <a:rPr lang="en-IE" sz="900" b="1" u="sng" dirty="0">
                <a:solidFill>
                  <a:srgbClr val="FF0000"/>
                </a:solidFill>
              </a:rPr>
              <a:t>(NOTE THAT I REMOVED THE BULLET POINT )</a:t>
            </a:r>
          </a:p>
          <a:p>
            <a:pPr marL="165655" indent="-165655">
              <a:buFont typeface="Arial" pitchFamily="34" charset="0"/>
              <a:buChar char="•"/>
            </a:pPr>
            <a:r>
              <a:rPr lang="en-IE" sz="900" dirty="0"/>
              <a:t>Training will be required for construction staff and this may be arranged through normal training channels.</a:t>
            </a:r>
          </a:p>
          <a:p>
            <a:pPr marL="165655" indent="-165655">
              <a:buFont typeface="Arial" pitchFamily="34" charset="0"/>
              <a:buChar char="•"/>
            </a:pPr>
            <a:r>
              <a:rPr lang="en-IE" sz="900" dirty="0"/>
              <a:t>As with the radon industry, face-to-face engagement with industry leaders is the appropriate communication medium, supported by publications and presentations in industry journals and fora. </a:t>
            </a:r>
          </a:p>
          <a:p>
            <a:pPr marL="165655" indent="-165655">
              <a:buFont typeface="Arial" pitchFamily="34" charset="0"/>
              <a:buChar char="•"/>
            </a:pPr>
            <a:r>
              <a:rPr lang="en-IE" sz="900" dirty="0"/>
              <a:t>In the long term, radon prevention is far more cost-effective than radon remediation, so this stakeholder group is very important to the long term control of radon exposure. Their contribution may be encouraged by involving them in specialist sub-groups of a NRAP or the co-ordination committee. </a:t>
            </a:r>
          </a:p>
          <a:p>
            <a:pPr marL="165655" indent="-165655">
              <a:buFont typeface="Arial" pitchFamily="34" charset="0"/>
              <a:buChar char="•"/>
            </a:pPr>
            <a:endParaRPr lang="en-IE" b="1" dirty="0"/>
          </a:p>
        </p:txBody>
      </p:sp>
      <p:sp>
        <p:nvSpPr>
          <p:cNvPr id="4" name="Slide Number Placeholder 3"/>
          <p:cNvSpPr>
            <a:spLocks noGrp="1"/>
          </p:cNvSpPr>
          <p:nvPr>
            <p:ph type="sldNum" sz="quarter" idx="10"/>
          </p:nvPr>
        </p:nvSpPr>
        <p:spPr/>
        <p:txBody>
          <a:bodyPr/>
          <a:lstStyle/>
          <a:p>
            <a:fld id="{5750A1E1-C8D9-4447-9192-37BA973CD27A}" type="slidenum">
              <a:rPr lang="en-GB" smtClean="0"/>
              <a:t>14</a:t>
            </a:fld>
            <a:endParaRPr lang="en-GB"/>
          </a:p>
        </p:txBody>
      </p:sp>
    </p:spTree>
    <p:extLst>
      <p:ext uri="{BB962C8B-B14F-4D97-AF65-F5344CB8AC3E}">
        <p14:creationId xmlns:p14="http://schemas.microsoft.com/office/powerpoint/2010/main" val="88031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756" y="4690695"/>
            <a:ext cx="5939276" cy="4895918"/>
          </a:xfrm>
        </p:spPr>
        <p:txBody>
          <a:bodyPr/>
          <a:lstStyle/>
          <a:p>
            <a:pPr marL="165655" indent="-165655">
              <a:buFont typeface="Arial" pitchFamily="34" charset="0"/>
              <a:buChar char="•"/>
            </a:pPr>
            <a:r>
              <a:rPr lang="en-IE" sz="1100" dirty="0"/>
              <a:t>The first step in developing a communication strategy for public engagement is to assess their level of familiarity with the radon issue and determine their receptiveness to further information on radon and the associated call to take action.</a:t>
            </a:r>
          </a:p>
          <a:p>
            <a:pPr marL="165655" indent="-165655">
              <a:buFont typeface="Arial" pitchFamily="34" charset="0"/>
              <a:buChar char="•"/>
            </a:pPr>
            <a:r>
              <a:rPr lang="en-IE" sz="1100" dirty="0"/>
              <a:t>As mentioned in </a:t>
            </a:r>
            <a:r>
              <a:rPr lang="en-IE" sz="1100" b="1" dirty="0"/>
              <a:t>Module 4</a:t>
            </a:r>
            <a:r>
              <a:rPr lang="en-IE" sz="1100" dirty="0"/>
              <a:t>, a </a:t>
            </a:r>
            <a:r>
              <a:rPr lang="en-IE" sz="1100" b="1" dirty="0"/>
              <a:t>questionnaire</a:t>
            </a:r>
            <a:r>
              <a:rPr lang="en-IE" sz="1100" dirty="0"/>
              <a:t> is a recommended element of the representative radon survey, and a pilot survey is also recommended.</a:t>
            </a:r>
          </a:p>
          <a:p>
            <a:pPr marL="165655" indent="-165655">
              <a:buFont typeface="Arial" pitchFamily="34" charset="0"/>
              <a:buChar char="•"/>
            </a:pPr>
            <a:r>
              <a:rPr lang="en-IE" sz="1100" dirty="0"/>
              <a:t>The opportunity of the pilot and the questionnaire can be taken to establish some basic information on the level of knowledge of the participants. It is useful to ask the permission of survey/questionnaire participants for the responsible authority to follow up with the participants – this offers the opportunity to examine the underlying reasons behind some of the questionnaire responses.  </a:t>
            </a:r>
          </a:p>
          <a:p>
            <a:pPr marL="165655" indent="-165655">
              <a:buFont typeface="Arial" pitchFamily="34" charset="0"/>
              <a:buChar char="•"/>
            </a:pPr>
            <a:r>
              <a:rPr lang="en-IE" sz="1100" dirty="0"/>
              <a:t>It should be borne in mind that this survey group will have been selected from the perspective of the representative radon survey.  It is unlikely that this sample selection process will adequately and proportionately represent relevant population characteristics such as age, gender, social status, so the findings cannot be taken to accurately represent the entire population from the communications perspective.</a:t>
            </a:r>
          </a:p>
          <a:p>
            <a:pPr marL="165655" indent="-165655">
              <a:buFont typeface="Arial" pitchFamily="34" charset="0"/>
              <a:buChar char="•"/>
            </a:pPr>
            <a:endParaRPr lang="en-IE" sz="1100" dirty="0"/>
          </a:p>
          <a:p>
            <a:pPr marL="165655" indent="-165655">
              <a:buFont typeface="Arial" pitchFamily="34" charset="0"/>
              <a:buChar char="•"/>
            </a:pPr>
            <a:r>
              <a:rPr lang="en-IE" sz="1100" dirty="0"/>
              <a:t>To assess radon awareness and radon-related concerns and issues in the full population of the country or region, a </a:t>
            </a:r>
            <a:r>
              <a:rPr lang="en-IE" sz="1100" b="1" dirty="0"/>
              <a:t>market research </a:t>
            </a:r>
            <a:r>
              <a:rPr lang="en-IE" sz="1100" dirty="0"/>
              <a:t>approach is effective.</a:t>
            </a:r>
          </a:p>
          <a:p>
            <a:pPr marL="165655" indent="-165655">
              <a:buFont typeface="Arial" pitchFamily="34" charset="0"/>
              <a:buChar char="•"/>
            </a:pPr>
            <a:r>
              <a:rPr lang="en-IE" sz="1100" dirty="0"/>
              <a:t>These surveys are constructed to be statistically representative of age, gender, social and other groupings.  For example, the survey could be designed to reveal the responses from home owners and compare them with tenants.</a:t>
            </a:r>
          </a:p>
          <a:p>
            <a:r>
              <a:rPr lang="en-IE" sz="1100" dirty="0"/>
              <a:t> </a:t>
            </a:r>
          </a:p>
          <a:p>
            <a:pPr marL="165655" indent="-165655">
              <a:buFont typeface="Arial" pitchFamily="34" charset="0"/>
              <a:buChar char="•"/>
            </a:pPr>
            <a:r>
              <a:rPr lang="en-IE" sz="1100" dirty="0"/>
              <a:t>These surveys are routinely undertaken by specialist companies and can be conducted over the phone, or on-line, with on-line being a cheaper option.</a:t>
            </a:r>
          </a:p>
          <a:p>
            <a:pPr marL="165655" indent="-165655">
              <a:buFont typeface="Arial" pitchFamily="34" charset="0"/>
              <a:buChar char="•"/>
            </a:pPr>
            <a:r>
              <a:rPr lang="en-IE" sz="1100" dirty="0"/>
              <a:t>The market research company will provide statistical analysis of the resulting data.</a:t>
            </a:r>
          </a:p>
          <a:p>
            <a:pPr marL="165655" indent="-165655">
              <a:buFont typeface="Arial" pitchFamily="34" charset="0"/>
              <a:buChar char="•"/>
            </a:pPr>
            <a:r>
              <a:rPr lang="en-IE" sz="1100" dirty="0"/>
              <a:t>The responsible authority should contribute to the survey by advising on the question design, and should bear in mind that repeat surveys will be useful in the future, as a means of tracking the impact of the NRAP in terms of radon awareness.</a:t>
            </a:r>
          </a:p>
        </p:txBody>
      </p:sp>
      <p:sp>
        <p:nvSpPr>
          <p:cNvPr id="4" name="Slide Number Placeholder 3"/>
          <p:cNvSpPr>
            <a:spLocks noGrp="1"/>
          </p:cNvSpPr>
          <p:nvPr>
            <p:ph type="sldNum" sz="quarter" idx="10"/>
          </p:nvPr>
        </p:nvSpPr>
        <p:spPr/>
        <p:txBody>
          <a:bodyPr/>
          <a:lstStyle/>
          <a:p>
            <a:fld id="{0AF4767C-3AB0-427C-8E1A-E3D94A2AC049}" type="slidenum">
              <a:rPr lang="en-IE" smtClean="0"/>
              <a:t>15</a:t>
            </a:fld>
            <a:endParaRPr lang="en-IE"/>
          </a:p>
        </p:txBody>
      </p:sp>
    </p:spTree>
    <p:extLst>
      <p:ext uri="{BB962C8B-B14F-4D97-AF65-F5344CB8AC3E}">
        <p14:creationId xmlns:p14="http://schemas.microsoft.com/office/powerpoint/2010/main" val="427486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493">
              <a:defRPr/>
            </a:pPr>
            <a:r>
              <a:rPr lang="en-IE" dirty="0"/>
              <a:t>Market research and questionnaires are very effective in eliciting high level information from large numbers of people. However, if more rich insight into public attitudes and knowledge is required, focus groups are a very useful tool.</a:t>
            </a:r>
          </a:p>
          <a:p>
            <a:pPr defTabSz="883493">
              <a:defRPr/>
            </a:pPr>
            <a:endParaRPr lang="en-IE" dirty="0"/>
          </a:p>
          <a:p>
            <a:pPr defTabSz="883493">
              <a:defRPr/>
            </a:pPr>
            <a:r>
              <a:rPr lang="en-IE" dirty="0"/>
              <a:t>Focus groups offer the opportunity to really understand what people think about radon, their perception of the risk, and their response to the risk (i.e., what will they do about it?). </a:t>
            </a:r>
          </a:p>
          <a:p>
            <a:pPr defTabSz="883493">
              <a:defRPr/>
            </a:pPr>
            <a:endParaRPr lang="en-IE" dirty="0"/>
          </a:p>
          <a:p>
            <a:pPr defTabSz="883493">
              <a:defRPr/>
            </a:pPr>
            <a:r>
              <a:rPr lang="en-IE" dirty="0"/>
              <a:t>Focus groups also offer the opportunity to “test” communications messages, on-line and printed guidance, and draft policies, before releasing them to the wider public.</a:t>
            </a:r>
          </a:p>
          <a:p>
            <a:pPr defTabSz="883493">
              <a:defRPr/>
            </a:pPr>
            <a:endParaRPr lang="en-IE" dirty="0"/>
          </a:p>
          <a:p>
            <a:pPr defTabSz="883493">
              <a:defRPr/>
            </a:pPr>
            <a:r>
              <a:rPr lang="en-IE" dirty="0"/>
              <a:t>It is an opportunity to observe and experience the level of comprehension of scientific information/data.  For scientists, it can be difficult to appreciate the often very low level of scientific awareness, of understanding of house construction, and of health matters in the general population.</a:t>
            </a:r>
          </a:p>
          <a:p>
            <a:pPr defTabSz="883493">
              <a:defRPr/>
            </a:pPr>
            <a:endParaRPr lang="en-IE" dirty="0"/>
          </a:p>
          <a:p>
            <a:pPr defTabSz="883493">
              <a:defRPr/>
            </a:pPr>
            <a:r>
              <a:rPr lang="en-IE" dirty="0"/>
              <a:t>All of this information will be of great assistance in refining public communications under a RAP.</a:t>
            </a:r>
          </a:p>
          <a:p>
            <a:pPr defTabSz="883493">
              <a:defRPr/>
            </a:pPr>
            <a:endParaRPr lang="en-IE" dirty="0"/>
          </a:p>
          <a:p>
            <a:endParaRPr lang="en-IE" dirty="0"/>
          </a:p>
        </p:txBody>
      </p:sp>
      <p:sp>
        <p:nvSpPr>
          <p:cNvPr id="4" name="Slide Number Placeholder 3"/>
          <p:cNvSpPr>
            <a:spLocks noGrp="1"/>
          </p:cNvSpPr>
          <p:nvPr>
            <p:ph type="sldNum" sz="quarter" idx="10"/>
          </p:nvPr>
        </p:nvSpPr>
        <p:spPr/>
        <p:txBody>
          <a:bodyPr/>
          <a:lstStyle/>
          <a:p>
            <a:fld id="{5750A1E1-C8D9-4447-9192-37BA973CD27A}" type="slidenum">
              <a:rPr lang="en-GB" smtClean="0"/>
              <a:t>16</a:t>
            </a:fld>
            <a:endParaRPr lang="en-GB"/>
          </a:p>
        </p:txBody>
      </p:sp>
    </p:spTree>
    <p:extLst>
      <p:ext uri="{BB962C8B-B14F-4D97-AF65-F5344CB8AC3E}">
        <p14:creationId xmlns:p14="http://schemas.microsoft.com/office/powerpoint/2010/main" val="217837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Public communications on radon may involve a range of levels of engagement with the public.</a:t>
            </a:r>
          </a:p>
          <a:p>
            <a:pPr marL="165655" indent="-165655">
              <a:buFont typeface="Arial" pitchFamily="34" charset="0"/>
              <a:buChar char="•"/>
            </a:pPr>
            <a:r>
              <a:rPr lang="en-IE" baseline="0" dirty="0"/>
              <a:t>Information provision</a:t>
            </a:r>
            <a:r>
              <a:rPr lang="en-IE" dirty="0"/>
              <a:t> through a</a:t>
            </a:r>
            <a:r>
              <a:rPr lang="en-IE" baseline="0" dirty="0"/>
              <a:t>wareness campaigns will clearly place the public as recipients of information with a low level of involvement.</a:t>
            </a:r>
          </a:p>
          <a:p>
            <a:endParaRPr lang="en-IE" baseline="0" dirty="0"/>
          </a:p>
          <a:p>
            <a:pPr marL="165655" indent="-165655">
              <a:buFont typeface="Arial" pitchFamily="34" charset="0"/>
              <a:buChar char="•"/>
            </a:pPr>
            <a:r>
              <a:rPr lang="en-IE" baseline="0" dirty="0"/>
              <a:t>Questionnaires and market research will involve engaging with the public, through listening and learning about their views and concerns.</a:t>
            </a:r>
          </a:p>
          <a:p>
            <a:pPr marL="165655" indent="-165655">
              <a:buFont typeface="Arial" pitchFamily="34" charset="0"/>
              <a:buChar char="•"/>
            </a:pPr>
            <a:endParaRPr lang="en-IE" baseline="0" dirty="0"/>
          </a:p>
          <a:p>
            <a:pPr marL="165655" indent="-165655">
              <a:buFont typeface="Arial" pitchFamily="34" charset="0"/>
              <a:buChar char="•"/>
            </a:pPr>
            <a:r>
              <a:rPr lang="en-IE" baseline="0" dirty="0"/>
              <a:t>Focus groups and public meetings will involve two-way dialogue and even group engagement and discussion on this complex issue.</a:t>
            </a:r>
          </a:p>
          <a:p>
            <a:endParaRPr lang="en-IE" baseline="0" dirty="0"/>
          </a:p>
          <a:p>
            <a:pPr marL="165655" indent="-165655">
              <a:buFont typeface="Arial" pitchFamily="34" charset="0"/>
              <a:buChar char="•"/>
            </a:pPr>
            <a:r>
              <a:rPr lang="en-IE" baseline="0" dirty="0"/>
              <a:t>In localised areas with a particular radon problem or resistance to action, it might be advantageous to develop partnerships with local communities to find workable solutions.</a:t>
            </a:r>
          </a:p>
          <a:p>
            <a:pPr marL="165655" indent="-165655">
              <a:buFont typeface="Arial" pitchFamily="34" charset="0"/>
              <a:buChar char="•"/>
            </a:pPr>
            <a:endParaRPr lang="en-IE" baseline="0" dirty="0"/>
          </a:p>
          <a:p>
            <a:pPr defTabSz="883493">
              <a:defRPr/>
            </a:pPr>
            <a:r>
              <a:rPr lang="en-IE" dirty="0"/>
              <a:t>For the public, the message(s) must address the obstacles to action. They must tap into the concerns of the public – protect children, silent killer in your home. The messages must be pitched appropriately so they are honest about the risks without being over technical – the level of scientific comprehension and vocabulary in the general population is, to the scientific expert, surprisingly low.</a:t>
            </a:r>
          </a:p>
        </p:txBody>
      </p:sp>
      <p:sp>
        <p:nvSpPr>
          <p:cNvPr id="4" name="Slide Number Placeholder 3"/>
          <p:cNvSpPr>
            <a:spLocks noGrp="1"/>
          </p:cNvSpPr>
          <p:nvPr>
            <p:ph type="sldNum" sz="quarter" idx="10"/>
          </p:nvPr>
        </p:nvSpPr>
        <p:spPr/>
        <p:txBody>
          <a:bodyPr/>
          <a:lstStyle/>
          <a:p>
            <a:fld id="{5750A1E1-C8D9-4447-9192-37BA973CD27A}" type="slidenum">
              <a:rPr lang="en-GB" smtClean="0"/>
              <a:t>17</a:t>
            </a:fld>
            <a:endParaRPr lang="en-GB"/>
          </a:p>
        </p:txBody>
      </p:sp>
    </p:spTree>
    <p:extLst>
      <p:ext uri="{BB962C8B-B14F-4D97-AF65-F5344CB8AC3E}">
        <p14:creationId xmlns:p14="http://schemas.microsoft.com/office/powerpoint/2010/main" val="194242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423863"/>
            <a:ext cx="4967288" cy="3727450"/>
          </a:xfrm>
        </p:spPr>
      </p:sp>
      <p:sp>
        <p:nvSpPr>
          <p:cNvPr id="3" name="Notes Placeholder 2"/>
          <p:cNvSpPr>
            <a:spLocks noGrp="1"/>
          </p:cNvSpPr>
          <p:nvPr>
            <p:ph type="body" idx="1"/>
          </p:nvPr>
        </p:nvSpPr>
        <p:spPr>
          <a:xfrm>
            <a:off x="296634" y="4271045"/>
            <a:ext cx="6284582" cy="5525393"/>
          </a:xfrm>
        </p:spPr>
        <p:txBody>
          <a:bodyPr/>
          <a:lstStyle/>
          <a:p>
            <a:r>
              <a:rPr lang="en-GB" sz="900" dirty="0"/>
              <a:t>When communicating with the public, it is important to present the facts simply, clearly, and accurately. There is nothing to be gained from “protecting” the public from the truth. Also, there is a requirement to strike a balance between the level of “science” and the capacity of the audience to understand. Complex information can be better communicated to non-experts using images and video rather than in wordy statements or complicated text.</a:t>
            </a:r>
          </a:p>
          <a:p>
            <a:endParaRPr lang="en-GB" sz="600" dirty="0"/>
          </a:p>
          <a:p>
            <a:r>
              <a:rPr lang="en-GB" sz="900" dirty="0"/>
              <a:t>Keep messages simple but accurate and uncluttered.</a:t>
            </a:r>
          </a:p>
          <a:p>
            <a:pPr marL="165655" indent="-165655">
              <a:buFont typeface="Arial" panose="020B0604020202020204" pitchFamily="34" charset="0"/>
              <a:buChar char="•"/>
            </a:pPr>
            <a:r>
              <a:rPr lang="en-GB" sz="900" dirty="0"/>
              <a:t>A RAP should define a number of simple core messages, which will feature in all communications.</a:t>
            </a:r>
          </a:p>
          <a:p>
            <a:pPr marL="165655" indent="-165655">
              <a:buFont typeface="Arial" panose="020B0604020202020204" pitchFamily="34" charset="0"/>
              <a:buChar char="•"/>
            </a:pPr>
            <a:r>
              <a:rPr lang="en-GB" sz="900" dirty="0"/>
              <a:t>These core messages can be “sound-bite” messages such as those typical of social media, but they can also be embellished with additional facts for more wordy communications (e.g., print media).  </a:t>
            </a:r>
          </a:p>
          <a:p>
            <a:endParaRPr lang="en-GB" sz="600" dirty="0"/>
          </a:p>
          <a:p>
            <a:r>
              <a:rPr lang="en-GB" sz="900" dirty="0"/>
              <a:t>The following list of radon risk core messages given in the WHO Handbook on Indoor Radon (2009) are good examples of these:</a:t>
            </a:r>
            <a:endParaRPr lang="en-IE" sz="900" dirty="0"/>
          </a:p>
          <a:p>
            <a:pPr marL="165655" indent="-165655">
              <a:buFont typeface="Arial" panose="020B0604020202020204" pitchFamily="34" charset="0"/>
              <a:buChar char="•"/>
            </a:pPr>
            <a:r>
              <a:rPr lang="en-GB" sz="900" dirty="0"/>
              <a:t>Radon is a radioactive gas present in homes.</a:t>
            </a:r>
            <a:endParaRPr lang="en-IE" sz="900" dirty="0"/>
          </a:p>
          <a:p>
            <a:pPr marL="165655" indent="-165655">
              <a:buFont typeface="Arial" panose="020B0604020202020204" pitchFamily="34" charset="0"/>
              <a:buChar char="•"/>
            </a:pPr>
            <a:r>
              <a:rPr lang="en-GB" sz="900" dirty="0"/>
              <a:t>Radon causes lung cancer.</a:t>
            </a:r>
            <a:endParaRPr lang="en-IE" sz="900" dirty="0"/>
          </a:p>
          <a:p>
            <a:pPr marL="165655" indent="-165655">
              <a:buFont typeface="Arial" panose="020B0604020202020204" pitchFamily="34" charset="0"/>
              <a:buChar char="•"/>
            </a:pPr>
            <a:r>
              <a:rPr lang="en-GB" sz="900" dirty="0"/>
              <a:t>Radon is easy to measure.</a:t>
            </a:r>
            <a:endParaRPr lang="en-IE" sz="900" dirty="0"/>
          </a:p>
          <a:p>
            <a:pPr marL="165655" indent="-165655">
              <a:buFont typeface="Arial" panose="020B0604020202020204" pitchFamily="34" charset="0"/>
              <a:buChar char="•"/>
            </a:pPr>
            <a:r>
              <a:rPr lang="en-GB" sz="900" dirty="0"/>
              <a:t>You can easily protect your family from radon.</a:t>
            </a:r>
          </a:p>
          <a:p>
            <a:endParaRPr lang="en-GB" sz="600" dirty="0"/>
          </a:p>
          <a:p>
            <a:r>
              <a:rPr lang="en-IE" sz="900" dirty="0"/>
              <a:t>The message might appeal to a fundamental motivation – e.g., protecting the family. Work done by the </a:t>
            </a:r>
            <a:r>
              <a:rPr lang="en-GB" sz="900" dirty="0"/>
              <a:t>US-EPA shows that putting emphasis on protecting the family from health hazards is much more effective in encouraging action against the hazard than emphasising protecting oneself.</a:t>
            </a:r>
            <a:endParaRPr lang="en-IE" sz="900" dirty="0"/>
          </a:p>
          <a:p>
            <a:endParaRPr lang="en-IE" sz="600" dirty="0"/>
          </a:p>
          <a:p>
            <a:r>
              <a:rPr lang="en-IE" sz="900" dirty="0"/>
              <a:t>Where appropriate, the message will have a “call to action” (e.g. calling on the public to do a radon test). In calling the public to action, it is good to develop a message (or messages) that directly address the main obstacles to action. In this example “Do a radon test now; it is easy and not expensive” – the message is addressing one of the key obstacles – the widely-held perception that radon testing is complicated and costly.</a:t>
            </a:r>
          </a:p>
          <a:p>
            <a:pPr marL="0" lvl="1" defTabSz="883493">
              <a:defRPr/>
            </a:pPr>
            <a:endParaRPr lang="en-IE" sz="600" dirty="0"/>
          </a:p>
          <a:p>
            <a:pPr marL="0" lvl="1" defTabSz="883493">
              <a:defRPr/>
            </a:pPr>
            <a:r>
              <a:rPr lang="en-IE" sz="900" dirty="0"/>
              <a:t>The communication strategy should also include targeting those who have tested and have high radon in their homes to encourage them to take the final step towards remediation. This target group is primed for action but may need a little push to get them to proceed to remediation. Resources applied to this target group are almost guaranteed to produce a health benefit and therefore this group is a valuable point of focus for a RAP.</a:t>
            </a:r>
          </a:p>
          <a:p>
            <a:endParaRPr lang="en-IE" sz="600" dirty="0"/>
          </a:p>
          <a:p>
            <a:r>
              <a:rPr lang="en-IE" sz="900" dirty="0"/>
              <a:t>It can be helpful to compare the radon risk information with another risk that is more familiar. Here are some examples:</a:t>
            </a:r>
          </a:p>
          <a:p>
            <a:pPr marL="165655" indent="-165655">
              <a:buFont typeface="Arial" pitchFamily="34" charset="0"/>
              <a:buChar char="•"/>
            </a:pPr>
            <a:r>
              <a:rPr lang="en-IE" sz="900" dirty="0"/>
              <a:t>It has been calculated that an annual average radon concentration of 200 </a:t>
            </a:r>
            <a:r>
              <a:rPr lang="en-IE" sz="900" dirty="0" err="1"/>
              <a:t>Bq</a:t>
            </a:r>
            <a:r>
              <a:rPr lang="en-IE" sz="900" dirty="0"/>
              <a:t>/m</a:t>
            </a:r>
            <a:r>
              <a:rPr lang="en-IE" sz="900" baseline="30000" dirty="0"/>
              <a:t>3</a:t>
            </a:r>
            <a:r>
              <a:rPr lang="en-IE" sz="900" dirty="0"/>
              <a:t> in a home gives a radiation dose to the lung of a typical occupant that is less than 1 chest x-ray per day, whereas levels of 400Bq/m</a:t>
            </a:r>
            <a:r>
              <a:rPr lang="en-IE" sz="900" baseline="30000" dirty="0"/>
              <a:t>3</a:t>
            </a:r>
            <a:r>
              <a:rPr lang="en-IE" sz="900" baseline="-25000" dirty="0"/>
              <a:t> </a:t>
            </a:r>
            <a:r>
              <a:rPr lang="en-IE" sz="900" dirty="0"/>
              <a:t>is equivalent to having 1 chest x-ray per day.  </a:t>
            </a:r>
          </a:p>
          <a:p>
            <a:pPr marL="165655" indent="-165655">
              <a:buFont typeface="Arial" pitchFamily="34" charset="0"/>
              <a:buChar char="•"/>
            </a:pPr>
            <a:r>
              <a:rPr lang="en-IE" sz="900" dirty="0"/>
              <a:t>Radon concentrations in excess of 800 </a:t>
            </a:r>
            <a:r>
              <a:rPr lang="en-IE" sz="900" dirty="0" err="1"/>
              <a:t>Bq</a:t>
            </a:r>
            <a:r>
              <a:rPr lang="en-IE" sz="900" dirty="0"/>
              <a:t>/m</a:t>
            </a:r>
            <a:r>
              <a:rPr lang="en-IE" sz="900" baseline="30000" dirty="0"/>
              <a:t>3</a:t>
            </a:r>
            <a:r>
              <a:rPr lang="en-IE" sz="900" dirty="0"/>
              <a:t> will give the typical occupant a radiation dose equivalent to about having 3 chest x-rays per day.</a:t>
            </a:r>
          </a:p>
          <a:p>
            <a:pPr marL="165655" indent="-165655">
              <a:buFont typeface="Arial" pitchFamily="34" charset="0"/>
              <a:buChar char="•"/>
            </a:pPr>
            <a:r>
              <a:rPr lang="en-IE" sz="900" dirty="0"/>
              <a:t>The US Environmental Protection Agency (EPA) has calculated that spending 8 hours in a building with radon concentrations of 200 </a:t>
            </a:r>
            <a:r>
              <a:rPr lang="en-IE" sz="900" dirty="0" err="1"/>
              <a:t>Bq</a:t>
            </a:r>
            <a:r>
              <a:rPr lang="en-IE" sz="900" dirty="0"/>
              <a:t>/m</a:t>
            </a:r>
            <a:r>
              <a:rPr lang="en-IE" sz="900" baseline="30000" dirty="0"/>
              <a:t>3</a:t>
            </a:r>
            <a:r>
              <a:rPr lang="en-IE" sz="900" dirty="0"/>
              <a:t> leads to the equivalent lung damage as if you smoked 5 and a half cigarettes in the same length of time. </a:t>
            </a:r>
            <a:endParaRPr lang="en-IE" sz="600" dirty="0"/>
          </a:p>
          <a:p>
            <a:r>
              <a:rPr lang="en-IE" sz="900" dirty="0"/>
              <a:t>Such comparisons can put the health risks into perspective.  For parents, the message that, through radon exposure, their children could be exposed to the equivalent as heavy smokers</a:t>
            </a:r>
            <a:r>
              <a:rPr lang="en-IE" sz="900" strike="sngStrike" dirty="0"/>
              <a:t>, </a:t>
            </a:r>
            <a:r>
              <a:rPr lang="en-IE" sz="900" dirty="0"/>
              <a:t>can be very powerful.</a:t>
            </a:r>
          </a:p>
          <a:p>
            <a:endParaRPr lang="en-IE" sz="600" dirty="0"/>
          </a:p>
          <a:p>
            <a:r>
              <a:rPr lang="en-IE" sz="900" dirty="0"/>
              <a:t>It is very important to consider the ethics of presenting “scary” or “strong” statements on radon risk and lung cancer if there are inadequate resources and support to help the public address their radon problem. If the communication calls the public to action, and in particular, if it uses fear and health risk information to drive the public to action, the authority </a:t>
            </a:r>
            <a:r>
              <a:rPr lang="en-IE" sz="900" dirty="0">
                <a:solidFill>
                  <a:srgbClr val="FF0000"/>
                </a:solidFill>
              </a:rPr>
              <a:t>should</a:t>
            </a:r>
            <a:r>
              <a:rPr lang="en-IE" sz="900" strike="sngStrike" dirty="0">
                <a:solidFill>
                  <a:srgbClr val="FF0000"/>
                </a:solidFill>
              </a:rPr>
              <a:t> </a:t>
            </a:r>
            <a:r>
              <a:rPr lang="en-IE" sz="900" dirty="0">
                <a:solidFill>
                  <a:srgbClr val="FF0000"/>
                </a:solidFill>
              </a:rPr>
              <a:t>make </a:t>
            </a:r>
            <a:r>
              <a:rPr lang="en-IE" sz="900" b="1" i="1" dirty="0">
                <a:solidFill>
                  <a:srgbClr val="FF0000"/>
                </a:solidFill>
              </a:rPr>
              <a:t>(remove the hyphen)</a:t>
            </a:r>
            <a:r>
              <a:rPr lang="en-IE" sz="900" dirty="0"/>
              <a:t> sure to mention that there are solutions available, accessible, and at reasonable cost.</a:t>
            </a:r>
          </a:p>
          <a:p>
            <a:endParaRPr lang="en-IE" dirty="0"/>
          </a:p>
          <a:p>
            <a:endParaRPr lang="en-IE" dirty="0"/>
          </a:p>
          <a:p>
            <a:endParaRPr lang="en-IE" dirty="0"/>
          </a:p>
          <a:p>
            <a:endParaRPr lang="en-IE" dirty="0"/>
          </a:p>
          <a:p>
            <a:endParaRPr lang="en-IE" dirty="0"/>
          </a:p>
        </p:txBody>
      </p:sp>
      <p:sp>
        <p:nvSpPr>
          <p:cNvPr id="4" name="Slide Number Placeholder 3"/>
          <p:cNvSpPr>
            <a:spLocks noGrp="1"/>
          </p:cNvSpPr>
          <p:nvPr>
            <p:ph type="sldNum" sz="quarter" idx="10"/>
          </p:nvPr>
        </p:nvSpPr>
        <p:spPr/>
        <p:txBody>
          <a:bodyPr/>
          <a:lstStyle/>
          <a:p>
            <a:fld id="{5750A1E1-C8D9-4447-9192-37BA973CD27A}" type="slidenum">
              <a:rPr lang="en-GB" smtClean="0"/>
              <a:t>18</a:t>
            </a:fld>
            <a:endParaRPr lang="en-GB" dirty="0"/>
          </a:p>
        </p:txBody>
      </p:sp>
    </p:spTree>
    <p:extLst>
      <p:ext uri="{BB962C8B-B14F-4D97-AF65-F5344CB8AC3E}">
        <p14:creationId xmlns:p14="http://schemas.microsoft.com/office/powerpoint/2010/main" val="282846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634" y="4620754"/>
            <a:ext cx="6215521" cy="5035801"/>
          </a:xfrm>
        </p:spPr>
        <p:txBody>
          <a:bodyPr/>
          <a:lstStyle/>
          <a:p>
            <a:r>
              <a:rPr lang="en-IE" sz="900" dirty="0"/>
              <a:t>There are many options on how to communicate with the public.  The public is not a singular population and within it there are multiple audiences with communication preferences. The focus group work already mentioned, and other sources, may provide insight into the optimum approaches, but it is likely that any communication campaign on radon will avail of all of the main media.</a:t>
            </a:r>
          </a:p>
          <a:p>
            <a:endParaRPr lang="en-IE" sz="600" dirty="0"/>
          </a:p>
          <a:p>
            <a:pPr defTabSz="883493">
              <a:defRPr/>
            </a:pPr>
            <a:r>
              <a:rPr lang="en-IE" sz="900" dirty="0"/>
              <a:t>As already mentioned, social media historically tended to be favoured by younger audiences, but that demographic is changing.  Regardless of age, stay-at-home parents often engage in social networking sites to keep in touch with friends and often access parenting websites. Internet advertising of a radon message can be set up to target certain age groups, geographical areas or users of certain sites, thereby targeting the desired audience for the particular message. This can be a very powerful and cost-effective option.</a:t>
            </a:r>
            <a:r>
              <a:rPr lang="en-IE" sz="900" strike="sngStrike" dirty="0"/>
              <a:t> </a:t>
            </a:r>
          </a:p>
          <a:p>
            <a:pPr defTabSz="883493">
              <a:defRPr/>
            </a:pPr>
            <a:endParaRPr lang="en-IE" sz="600" dirty="0"/>
          </a:p>
          <a:p>
            <a:pPr defTabSz="883493">
              <a:defRPr/>
            </a:pPr>
            <a:r>
              <a:rPr lang="en-IE" sz="900" dirty="0"/>
              <a:t>Parenting magazines, blogs and websites are powerful and cost effective options for disseminating the radon message. Similarly, DIY and home building and interiors (design) publications and sites will welcome feature articles on radon in the home. Electronic media also offer the opportunity to guide the recipient to link to video content on a RAP website. Furthermore, such content is often picked up by national media, thereby elevating the impact.</a:t>
            </a:r>
          </a:p>
          <a:p>
            <a:pPr defTabSz="883493">
              <a:defRPr/>
            </a:pPr>
            <a:endParaRPr lang="en-IE" sz="600" dirty="0"/>
          </a:p>
          <a:p>
            <a:pPr defTabSz="883493">
              <a:defRPr/>
            </a:pPr>
            <a:r>
              <a:rPr lang="en-IE" sz="900" dirty="0"/>
              <a:t>Web analytics are a valuable aspect of social media. The authority can get comprehensive feedback on the profile of the users and their engagement with the message.</a:t>
            </a:r>
          </a:p>
          <a:p>
            <a:pPr defTabSz="883493">
              <a:defRPr/>
            </a:pPr>
            <a:endParaRPr lang="en-IE" sz="600" dirty="0"/>
          </a:p>
          <a:p>
            <a:pPr defTabSz="883493">
              <a:defRPr/>
            </a:pPr>
            <a:r>
              <a:rPr lang="en-IE" sz="900" dirty="0"/>
              <a:t>It can be cost effective to commission a collection of designed graphics that are suitable for posting on social media. These high quality graphics can be used over and over in different contexts and represent good value for money and effort. This can be part of branding the campaign (the images become synonymous with radon; for example, you see golden arches/”M” you recognize the brand as McDonalds).  </a:t>
            </a:r>
          </a:p>
          <a:p>
            <a:pPr defTabSz="883493">
              <a:defRPr/>
            </a:pPr>
            <a:endParaRPr lang="en-IE" sz="600" dirty="0"/>
          </a:p>
          <a:p>
            <a:pPr defTabSz="883493">
              <a:defRPr/>
            </a:pPr>
            <a:r>
              <a:rPr lang="en-IE" sz="900" dirty="0"/>
              <a:t>Many public health awareness campaigns use champions to be the face of the campaign. This can be very effective and a celebrity champion can engage the attention of the audience.  However, it is important to choose the celebrity carefully as they are not all appealing to everyone, and can cause some audiences to disengage with the message.</a:t>
            </a:r>
          </a:p>
          <a:p>
            <a:pPr defTabSz="883493">
              <a:defRPr/>
            </a:pPr>
            <a:endParaRPr lang="en-IE" sz="900" dirty="0"/>
          </a:p>
          <a:p>
            <a:pPr defTabSz="883493">
              <a:defRPr/>
            </a:pPr>
            <a:r>
              <a:rPr lang="en-IE" sz="900" dirty="0"/>
              <a:t>Lack of familiarity with radon is an obstacle to public engagement with the issue. People also tend to adopt a self protection position by believing that radon risk is something that happens to “other” people – not to ordinary people like them. Using “ordinary” people, rather than celebrities, to tell their story of how they tested and remediated their home, their concerns and their experience in fixing the problem, can be very effective in making the radon issue real and relevant – making it normal. This provides fertile material for video and if possible can be the subject of documentary-type TV programming.</a:t>
            </a:r>
          </a:p>
          <a:p>
            <a:pPr defTabSz="883493">
              <a:defRPr/>
            </a:pPr>
            <a:endParaRPr lang="en-IE" sz="900" dirty="0"/>
          </a:p>
          <a:p>
            <a:pPr>
              <a:defRPr/>
            </a:pPr>
            <a:r>
              <a:rPr lang="en-IE" sz="900" dirty="0"/>
              <a:t>Again, on the theme of normalising radon, it is important to note that people engage more with local stories than with national stories. Therefore, it is important to arrange for media coverage at both a local and national level – the local story is relevant and real, and gains</a:t>
            </a:r>
            <a:r>
              <a:rPr lang="en-IE" sz="900" strike="sngStrike" dirty="0"/>
              <a:t> </a:t>
            </a:r>
            <a:r>
              <a:rPr lang="en-IE" sz="900" dirty="0"/>
              <a:t>weight and emphasis by being mirrored in national scale coverage.</a:t>
            </a:r>
          </a:p>
          <a:p>
            <a:pPr defTabSz="883493">
              <a:defRPr/>
            </a:pPr>
            <a:endParaRPr lang="en-IE" baseline="0" dirty="0"/>
          </a:p>
        </p:txBody>
      </p:sp>
      <p:sp>
        <p:nvSpPr>
          <p:cNvPr id="4" name="Slide Number Placeholder 3"/>
          <p:cNvSpPr>
            <a:spLocks noGrp="1"/>
          </p:cNvSpPr>
          <p:nvPr>
            <p:ph type="sldNum" sz="quarter" idx="10"/>
          </p:nvPr>
        </p:nvSpPr>
        <p:spPr/>
        <p:txBody>
          <a:bodyPr/>
          <a:lstStyle/>
          <a:p>
            <a:fld id="{5750A1E1-C8D9-4447-9192-37BA973CD27A}" type="slidenum">
              <a:rPr lang="en-GB" smtClean="0"/>
              <a:t>19</a:t>
            </a:fld>
            <a:endParaRPr lang="en-GB"/>
          </a:p>
        </p:txBody>
      </p:sp>
    </p:spTree>
    <p:extLst>
      <p:ext uri="{BB962C8B-B14F-4D97-AF65-F5344CB8AC3E}">
        <p14:creationId xmlns:p14="http://schemas.microsoft.com/office/powerpoint/2010/main" val="324712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a:t>
            </a:fld>
            <a:endParaRPr lang="en-IE" dirty="0"/>
          </a:p>
        </p:txBody>
      </p:sp>
    </p:spTree>
    <p:extLst>
      <p:ext uri="{BB962C8B-B14F-4D97-AF65-F5344CB8AC3E}">
        <p14:creationId xmlns:p14="http://schemas.microsoft.com/office/powerpoint/2010/main" val="332033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2879" y="4722499"/>
            <a:ext cx="5732092" cy="4584348"/>
          </a:xfrm>
        </p:spPr>
        <p:txBody>
          <a:bodyPr/>
          <a:lstStyle/>
          <a:p>
            <a:r>
              <a:rPr lang="en-IE" sz="1100" dirty="0"/>
              <a:t>Whatever the message or whatever the medium, the impact will be lost if there is a lack of trust in the source of the message.</a:t>
            </a:r>
          </a:p>
          <a:p>
            <a:endParaRPr lang="en-IE" sz="1100" dirty="0"/>
          </a:p>
          <a:p>
            <a:r>
              <a:rPr lang="en-IE" sz="1100" dirty="0"/>
              <a:t>If the responsible authority behind a RAP is largely unknown to the public (which is likely if it is the radiation protection authority) there is an issue of trust on the part of the public and this casts doubt on the veracity of the message. This can be countered by using endorsements from other better-known and trusted authorities such as health authorities. Using the logo from the local government and the health authority on published information will reassure the public that this is a serious issue.</a:t>
            </a:r>
          </a:p>
          <a:p>
            <a:endParaRPr lang="en-IE" sz="1100" dirty="0"/>
          </a:p>
          <a:p>
            <a:r>
              <a:rPr lang="en-IE" sz="1100" dirty="0"/>
              <a:t>Other trusted communicators can be engaged in the communication plan.  This has the effect of enhancing the credibility of the message and also multiplying the number of potential points of contact with the public.  Medical professionals such as GPs and public health nurses, health and safety professionals, and legal professionals, are trusted sources of the radon message and can effectively extend the reach of a RAP communication strategy.</a:t>
            </a:r>
          </a:p>
          <a:p>
            <a:endParaRPr lang="en-IE" sz="1100" dirty="0"/>
          </a:p>
          <a:p>
            <a:r>
              <a:rPr lang="en-IE" sz="1100" dirty="0"/>
              <a:t>Advice of an architect or engineer can be helpful to encourage householders with high radon concentrations to take the final step towards remediation. These experts can address any concerns of the householder regarding the nature, expected effectiveness and costs of the remediation work. Householders with high radon concentrations could be the focus of targeted communications to help them take action to protect their health. </a:t>
            </a:r>
          </a:p>
          <a:p>
            <a:endParaRPr lang="en-IE" sz="1100" dirty="0"/>
          </a:p>
          <a:p>
            <a:r>
              <a:rPr lang="en-IE" sz="1100" dirty="0"/>
              <a:t>For concerned members of the public, it is very powerful in terms of building trust and confidence, to offer a help-line, where the individual member of the public can talk directly with an expert (could be a dedicated radon expert in local municipal or county authorities).  This can be resource intensive, but with some training, call centres can take the majority of the direct calls, only referring unusual or difficult questions to a scientist (or architect or health professional) in the responsible authority. </a:t>
            </a:r>
            <a:endParaRPr lang="en-IE" sz="1100" b="1" dirty="0"/>
          </a:p>
        </p:txBody>
      </p:sp>
      <p:sp>
        <p:nvSpPr>
          <p:cNvPr id="4" name="Slide Number Placeholder 3"/>
          <p:cNvSpPr>
            <a:spLocks noGrp="1"/>
          </p:cNvSpPr>
          <p:nvPr>
            <p:ph type="sldNum" sz="quarter" idx="10"/>
          </p:nvPr>
        </p:nvSpPr>
        <p:spPr/>
        <p:txBody>
          <a:bodyPr/>
          <a:lstStyle/>
          <a:p>
            <a:fld id="{5750A1E1-C8D9-4447-9192-37BA973CD27A}" type="slidenum">
              <a:rPr lang="en-GB" smtClean="0"/>
              <a:t>20</a:t>
            </a:fld>
            <a:endParaRPr lang="en-GB"/>
          </a:p>
        </p:txBody>
      </p:sp>
    </p:spTree>
    <p:extLst>
      <p:ext uri="{BB962C8B-B14F-4D97-AF65-F5344CB8AC3E}">
        <p14:creationId xmlns:p14="http://schemas.microsoft.com/office/powerpoint/2010/main" val="210903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756" y="4620754"/>
            <a:ext cx="6008337" cy="4821059"/>
          </a:xfrm>
        </p:spPr>
        <p:txBody>
          <a:bodyPr/>
          <a:lstStyle/>
          <a:p>
            <a:r>
              <a:rPr lang="en-GB" sz="1100" dirty="0"/>
              <a:t>To scientists, who tend to be the people implementing a </a:t>
            </a:r>
            <a:r>
              <a:rPr lang="en-IE" sz="1100" dirty="0"/>
              <a:t>RAP,</a:t>
            </a:r>
            <a:r>
              <a:rPr lang="en-GB" sz="1100" dirty="0"/>
              <a:t> it seems logical that the stakeholders, once informed of the radon risk and the relative low cost of the test/remediation, will proceed to take action. However, this is not the case. Human behaviour is primarily driven by perception and not by facts (</a:t>
            </a:r>
            <a:r>
              <a:rPr lang="en-IE" sz="1100" dirty="0" err="1"/>
              <a:t>Renn</a:t>
            </a:r>
            <a:r>
              <a:rPr lang="en-IE" sz="1100" dirty="0"/>
              <a:t>, O. 2008. </a:t>
            </a:r>
            <a:r>
              <a:rPr lang="en-IE" sz="1100" i="1" dirty="0"/>
              <a:t>Risk governance: Coping with uncertainty in a complex world. </a:t>
            </a:r>
            <a:r>
              <a:rPr lang="en-IE" sz="1100" dirty="0"/>
              <a:t>London: Earthscan).</a:t>
            </a:r>
            <a:endParaRPr lang="en-GB" sz="1100" b="1" dirty="0">
              <a:solidFill>
                <a:srgbClr val="FF0000"/>
              </a:solidFill>
            </a:endParaRPr>
          </a:p>
          <a:p>
            <a:pPr marL="165655" indent="-165655">
              <a:buFont typeface="Arial" pitchFamily="34" charset="0"/>
              <a:buChar char="•"/>
            </a:pPr>
            <a:endParaRPr lang="en-GB" sz="1100" dirty="0"/>
          </a:p>
          <a:p>
            <a:pPr marL="165655" indent="-165655">
              <a:buFont typeface="Arial" pitchFamily="34" charset="0"/>
              <a:buChar char="•"/>
            </a:pPr>
            <a:r>
              <a:rPr lang="en-GB" sz="1100" dirty="0"/>
              <a:t>People don’t like to believe that they will be affected by something unpleasant, particularly if it is something that they don’t understand.</a:t>
            </a:r>
          </a:p>
          <a:p>
            <a:pPr marL="165655" indent="-165655">
              <a:buFont typeface="Arial" pitchFamily="34" charset="0"/>
              <a:buChar char="•"/>
            </a:pPr>
            <a:r>
              <a:rPr lang="en-GB" sz="1100" dirty="0"/>
              <a:t>This is also particularly true when it affects the home. People are not inclined to believe that their home, their sanctuary, could be a threat to them.</a:t>
            </a:r>
          </a:p>
          <a:p>
            <a:pPr marL="165655" indent="-165655">
              <a:buFont typeface="Arial" pitchFamily="34" charset="0"/>
              <a:buChar char="•"/>
            </a:pPr>
            <a:r>
              <a:rPr lang="en-GB" sz="1100" dirty="0"/>
              <a:t>People find a range of reasons not to take action. Focus groups can give insight into how the public perceive the risk information presented.</a:t>
            </a:r>
          </a:p>
          <a:p>
            <a:endParaRPr lang="en-GB" sz="1100" dirty="0"/>
          </a:p>
          <a:p>
            <a:pPr marL="165655" indent="-165655">
              <a:buFont typeface="Arial" pitchFamily="34" charset="0"/>
              <a:buChar char="•"/>
            </a:pPr>
            <a:r>
              <a:rPr lang="en-GB" sz="1100" dirty="0"/>
              <a:t>People tend to believe that bad things happen to “other” people – “it will never happen to me”.</a:t>
            </a:r>
          </a:p>
          <a:p>
            <a:pPr marL="165655" indent="-165655">
              <a:buFont typeface="Arial" pitchFamily="34" charset="0"/>
              <a:buChar char="•"/>
            </a:pPr>
            <a:r>
              <a:rPr lang="en-GB" sz="1100" dirty="0"/>
              <a:t>Also, worry is a finite </a:t>
            </a:r>
            <a:r>
              <a:rPr lang="en-IE" sz="1100" dirty="0"/>
              <a:t>resource</a:t>
            </a:r>
            <a:r>
              <a:rPr lang="en-GB" sz="1100" dirty="0"/>
              <a:t>, when people have other pressures they will not prioritise something that has the characteristics of radon - natural, invisible, long term risk, unfamiliar, etc.  </a:t>
            </a:r>
          </a:p>
          <a:p>
            <a:pPr marL="165655" indent="-165655">
              <a:buFont typeface="Arial" pitchFamily="34" charset="0"/>
              <a:buChar char="•"/>
            </a:pPr>
            <a:r>
              <a:rPr lang="en-GB" sz="1100" dirty="0"/>
              <a:t>Even if people believe the risk – the lack of immediate risk gives them permission to deprioritise any action – “I will do it later”.</a:t>
            </a:r>
          </a:p>
          <a:p>
            <a:endParaRPr lang="en-GB" sz="1100" dirty="0"/>
          </a:p>
          <a:p>
            <a:pPr marL="165655" indent="-165655">
              <a:buFont typeface="Arial" pitchFamily="34" charset="0"/>
              <a:buChar char="•"/>
            </a:pPr>
            <a:r>
              <a:rPr lang="en-GB" sz="1100" dirty="0"/>
              <a:t>Because of lack of familiarity with radon, there can be doubt that the risk is real and this again presents an opportunity to defer or reject action.</a:t>
            </a:r>
          </a:p>
          <a:p>
            <a:pPr marL="165655" indent="-165655">
              <a:buFont typeface="Arial" pitchFamily="34" charset="0"/>
              <a:buChar char="•"/>
            </a:pPr>
            <a:r>
              <a:rPr lang="en-GB" sz="1100" dirty="0"/>
              <a:t>If the responsible authority or the personnel involved in communicating are not known, the public tend to consider that the radon message is simply a money-making exercise and not to be trusted. </a:t>
            </a:r>
          </a:p>
          <a:p>
            <a:pPr marL="165655" indent="-165655">
              <a:buFont typeface="Arial" pitchFamily="34" charset="0"/>
              <a:buChar char="•"/>
            </a:pPr>
            <a:r>
              <a:rPr lang="en-GB" sz="1100" dirty="0"/>
              <a:t>Lack of action to test may be attributed to the fear of finding high levels of radon and then having home values (property worth) drop. The homeowner often does not understand that there are options to remediate/mitigate the home to ‘safe’ levels (and no impact on property values). </a:t>
            </a:r>
          </a:p>
          <a:p>
            <a:pPr marL="165655" indent="-165655">
              <a:buFont typeface="Arial" pitchFamily="34" charset="0"/>
              <a:buChar char="•"/>
            </a:pPr>
            <a:endParaRPr lang="en-GB" sz="1100" dirty="0"/>
          </a:p>
          <a:p>
            <a:r>
              <a:rPr lang="en-IE" sz="1100" dirty="0"/>
              <a:t>All of these “reasons” are obstacles to individuals taking action.  The RAP and its associated communication strategy should aim to address these obstacles.</a:t>
            </a:r>
          </a:p>
        </p:txBody>
      </p:sp>
      <p:sp>
        <p:nvSpPr>
          <p:cNvPr id="4" name="Slide Number Placeholder 3"/>
          <p:cNvSpPr>
            <a:spLocks noGrp="1"/>
          </p:cNvSpPr>
          <p:nvPr>
            <p:ph type="sldNum" sz="quarter" idx="10"/>
          </p:nvPr>
        </p:nvSpPr>
        <p:spPr/>
        <p:txBody>
          <a:bodyPr/>
          <a:lstStyle/>
          <a:p>
            <a:fld id="{0AF4767C-3AB0-427C-8E1A-E3D94A2AC049}" type="slidenum">
              <a:rPr lang="en-IE" smtClean="0"/>
              <a:t>21</a:t>
            </a:fld>
            <a:endParaRPr lang="en-IE"/>
          </a:p>
        </p:txBody>
      </p:sp>
    </p:spTree>
    <p:extLst>
      <p:ext uri="{BB962C8B-B14F-4D97-AF65-F5344CB8AC3E}">
        <p14:creationId xmlns:p14="http://schemas.microsoft.com/office/powerpoint/2010/main" val="146245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818" y="4722499"/>
            <a:ext cx="5870214" cy="4719314"/>
          </a:xfrm>
        </p:spPr>
        <p:txBody>
          <a:bodyPr/>
          <a:lstStyle/>
          <a:p>
            <a:pPr defTabSz="883493">
              <a:defRPr/>
            </a:pPr>
            <a:r>
              <a:rPr lang="en-GB" dirty="0"/>
              <a:t>Ultimately, the aim of a radon communication strategy and a NRAP with respect to the public, is to change the behaviour of the public (drive them to take action – testing and, if necessary, remediation) so that they protect themselves from radon exposure.  </a:t>
            </a:r>
          </a:p>
          <a:p>
            <a:pPr defTabSz="883493">
              <a:defRPr/>
            </a:pPr>
            <a:endParaRPr lang="en-GB" dirty="0"/>
          </a:p>
          <a:p>
            <a:pPr>
              <a:defRPr/>
            </a:pPr>
            <a:r>
              <a:rPr lang="en-GB" dirty="0"/>
              <a:t>This aim is similar in other health promotion programmes – e.g. healthy eating, physical activity.  With all health promotion programmes, the response is not purely logical but is coloured by emotional responses to the risk information. The result is that even very well-designed, large-scale health promotion campaigns result in very modest impacts and few people (usually &lt;5%) are motivated to take the recommended action </a:t>
            </a:r>
            <a:r>
              <a:rPr lang="en-IE" dirty="0"/>
              <a:t>(</a:t>
            </a:r>
            <a:r>
              <a:rPr lang="en-IE" dirty="0" err="1"/>
              <a:t>Merzel</a:t>
            </a:r>
            <a:r>
              <a:rPr lang="en-IE" dirty="0"/>
              <a:t> and </a:t>
            </a:r>
            <a:r>
              <a:rPr lang="en-IE" dirty="0" err="1"/>
              <a:t>D’Afflitti</a:t>
            </a:r>
            <a:r>
              <a:rPr lang="en-IE" dirty="0"/>
              <a:t>, (2003) Reconsidering community-based health promotion: promise, performance, and potential. </a:t>
            </a:r>
            <a:r>
              <a:rPr lang="en-IE" i="1" dirty="0"/>
              <a:t>American Journal of Public Health </a:t>
            </a:r>
            <a:r>
              <a:rPr lang="en-IE" dirty="0"/>
              <a:t>93:557–574). </a:t>
            </a:r>
            <a:endParaRPr lang="en-IE" b="1" dirty="0"/>
          </a:p>
          <a:p>
            <a:pPr defTabSz="883493">
              <a:defRPr/>
            </a:pPr>
            <a:endParaRPr lang="en-IE" dirty="0"/>
          </a:p>
          <a:p>
            <a:pPr defTabSz="883493">
              <a:defRPr/>
            </a:pPr>
            <a:r>
              <a:rPr lang="en-IE" dirty="0"/>
              <a:t>Experience is that radon programmes have similar success rates.  For a review see </a:t>
            </a:r>
            <a:r>
              <a:rPr lang="en-IE" dirty="0" err="1">
                <a:latin typeface="Calibri" pitchFamily="34" charset="0"/>
              </a:rPr>
              <a:t>Hevey</a:t>
            </a:r>
            <a:r>
              <a:rPr lang="en-IE" dirty="0">
                <a:latin typeface="Calibri" pitchFamily="34" charset="0"/>
              </a:rPr>
              <a:t>, D. Review of Public Information Programmes to Enhance Home Radon Screening Uptake and Home Remediation (2016) http://www.epa.ie/pubs/reports/research/health/research170.html</a:t>
            </a:r>
          </a:p>
          <a:p>
            <a:pPr defTabSz="883493">
              <a:defRPr/>
            </a:pPr>
            <a:endParaRPr lang="en-IE" dirty="0">
              <a:latin typeface="Calibri" pitchFamily="34" charset="0"/>
            </a:endParaRPr>
          </a:p>
          <a:p>
            <a:pPr defTabSz="883493">
              <a:defRPr/>
            </a:pPr>
            <a:r>
              <a:rPr lang="en-IE" dirty="0">
                <a:latin typeface="Calibri" pitchFamily="34" charset="0"/>
              </a:rPr>
              <a:t>To be successful, a RAP cannot rely entirely on voluntary public behaviour. Real progress in a reasonable timeframe can often best be achieved through some form of state intervention including regulation.</a:t>
            </a:r>
          </a:p>
          <a:p>
            <a:pPr defTabSz="883493">
              <a:defRPr/>
            </a:pPr>
            <a:endParaRPr lang="en-IE" dirty="0">
              <a:latin typeface="Calibri" pitchFamily="34" charset="0"/>
            </a:endParaRPr>
          </a:p>
          <a:p>
            <a:pPr defTabSz="883493">
              <a:defRPr/>
            </a:pPr>
            <a:r>
              <a:rPr lang="en-IE" dirty="0">
                <a:latin typeface="Calibri" pitchFamily="34" charset="0"/>
              </a:rPr>
              <a:t>But even well-constructed regulatory approaches and government funding schemes (remediation grants, for example) will have their impact reduced if there is not a reasonable level of awareness and familiarity with the radon issue in the general population. A strong communication strategy will add real value by influencing the context within which these other measures will flourish.</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22</a:t>
            </a:fld>
            <a:endParaRPr lang="en-IE"/>
          </a:p>
        </p:txBody>
      </p:sp>
    </p:spTree>
    <p:extLst>
      <p:ext uri="{BB962C8B-B14F-4D97-AF65-F5344CB8AC3E}">
        <p14:creationId xmlns:p14="http://schemas.microsoft.com/office/powerpoint/2010/main" val="4167803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a:solidFill>
                <a:srgbClr val="FF0000"/>
              </a:solidFill>
            </a:endParaRPr>
          </a:p>
        </p:txBody>
      </p:sp>
      <p:sp>
        <p:nvSpPr>
          <p:cNvPr id="4" name="Slide Number Placeholder 3"/>
          <p:cNvSpPr>
            <a:spLocks noGrp="1"/>
          </p:cNvSpPr>
          <p:nvPr>
            <p:ph type="sldNum" sz="quarter" idx="10"/>
          </p:nvPr>
        </p:nvSpPr>
        <p:spPr/>
        <p:txBody>
          <a:bodyPr/>
          <a:lstStyle/>
          <a:p>
            <a:fld id="{0AF4767C-3AB0-427C-8E1A-E3D94A2AC049}" type="slidenum">
              <a:rPr lang="en-IE" smtClean="0"/>
              <a:t>23</a:t>
            </a:fld>
            <a:endParaRPr lang="en-IE"/>
          </a:p>
        </p:txBody>
      </p:sp>
    </p:spTree>
    <p:extLst>
      <p:ext uri="{BB962C8B-B14F-4D97-AF65-F5344CB8AC3E}">
        <p14:creationId xmlns:p14="http://schemas.microsoft.com/office/powerpoint/2010/main" val="2444198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24</a:t>
            </a:fld>
            <a:endParaRPr lang="en-IE"/>
          </a:p>
        </p:txBody>
      </p:sp>
    </p:spTree>
    <p:extLst>
      <p:ext uri="{BB962C8B-B14F-4D97-AF65-F5344CB8AC3E}">
        <p14:creationId xmlns:p14="http://schemas.microsoft.com/office/powerpoint/2010/main" val="207784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25</a:t>
            </a:fld>
            <a:endParaRPr lang="en-GB"/>
          </a:p>
        </p:txBody>
      </p:sp>
    </p:spTree>
    <p:extLst>
      <p:ext uri="{BB962C8B-B14F-4D97-AF65-F5344CB8AC3E}">
        <p14:creationId xmlns:p14="http://schemas.microsoft.com/office/powerpoint/2010/main" val="909513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26</a:t>
            </a:fld>
            <a:endParaRPr lang="en-IE"/>
          </a:p>
        </p:txBody>
      </p:sp>
    </p:spTree>
    <p:extLst>
      <p:ext uri="{BB962C8B-B14F-4D97-AF65-F5344CB8AC3E}">
        <p14:creationId xmlns:p14="http://schemas.microsoft.com/office/powerpoint/2010/main" val="3201885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0A1E1-C8D9-4447-9192-37BA973CD27A}" type="slidenum">
              <a:rPr lang="en-GB" smtClean="0"/>
              <a:t>27</a:t>
            </a:fld>
            <a:endParaRPr lang="en-GB"/>
          </a:p>
        </p:txBody>
      </p:sp>
    </p:spTree>
    <p:extLst>
      <p:ext uri="{BB962C8B-B14F-4D97-AF65-F5344CB8AC3E}">
        <p14:creationId xmlns:p14="http://schemas.microsoft.com/office/powerpoint/2010/main" val="136200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Communication on radon is a specific</a:t>
            </a:r>
            <a:r>
              <a:rPr lang="en-IE" baseline="0" dirty="0"/>
              <a:t> requirement of the International Basic Safety Standards (BSS).  The BSS requires the responsible authority to “provide information” on radon and associated health risks.</a:t>
            </a:r>
          </a:p>
          <a:p>
            <a:endParaRPr lang="en-IE" baseline="0" dirty="0"/>
          </a:p>
          <a:p>
            <a:r>
              <a:rPr lang="en-IE" baseline="0" dirty="0"/>
              <a:t>The requirements of the action plan demand that the responsible authority go beyond simply providing information to ensuring that the information is received and acted upon. </a:t>
            </a:r>
            <a:endParaRPr lang="en-IE" b="1" dirty="0">
              <a:solidFill>
                <a:srgbClr val="FF0000"/>
              </a:solidFill>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363929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Apart from informing the public as required under the Basic Safety Standards (BSS) GSR Part 3, a primary objective of a radon communication programme should be to support the individual actions of the National Radon Action Plan (RAP).  At some level every action in the RAP will have a communications element and it is important at the beginning to establish and maintain a consistent radon message throughout RAP.</a:t>
            </a:r>
          </a:p>
          <a:p>
            <a:endParaRPr lang="en-IE" dirty="0"/>
          </a:p>
          <a:p>
            <a:r>
              <a:rPr lang="en-IE" dirty="0"/>
              <a:t>Radon risk communication needs to be focused on informing the different audiences and recommending appropriate action on reducing indoor radon. A cooperative effort is required involving many of the partners in the RAP.  Ultimately the responsible authority may wish to involve other agencies in promoting radon action, therefore a co-ordinated and consistent communication with common stakeholders is essential.</a:t>
            </a:r>
          </a:p>
          <a:p>
            <a:endParaRPr lang="en-IE" dirty="0"/>
          </a:p>
          <a:p>
            <a:r>
              <a:rPr lang="en-IE" dirty="0"/>
              <a:t>As the next slides will elaborate – the communications to underpin the RAP will involve many stakeholder groups and it may be appropriate to present them with messages tailored to their needs, via media that is appropriate to them.  </a:t>
            </a:r>
          </a:p>
        </p:txBody>
      </p:sp>
      <p:sp>
        <p:nvSpPr>
          <p:cNvPr id="4" name="Slide Number Placeholder 3"/>
          <p:cNvSpPr>
            <a:spLocks noGrp="1"/>
          </p:cNvSpPr>
          <p:nvPr>
            <p:ph type="sldNum" sz="quarter" idx="10"/>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378042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It is important to note</a:t>
            </a:r>
            <a:r>
              <a:rPr lang="en-IE" baseline="0" dirty="0"/>
              <a:t> </a:t>
            </a:r>
            <a:r>
              <a:rPr lang="en-IE" dirty="0"/>
              <a:t>that even in</a:t>
            </a:r>
            <a:r>
              <a:rPr lang="en-IE" dirty="0">
                <a:solidFill>
                  <a:srgbClr val="FF0000"/>
                </a:solidFill>
              </a:rPr>
              <a:t> </a:t>
            </a:r>
            <a:r>
              <a:rPr lang="en-IE" dirty="0"/>
              <a:t>countries with relatively small populations, like Sweden, Norway or Finland, radon action</a:t>
            </a:r>
            <a:r>
              <a:rPr lang="en-IE" baseline="0" dirty="0"/>
              <a:t> cannot be delivered </a:t>
            </a:r>
            <a:r>
              <a:rPr lang="en-IE" dirty="0"/>
              <a:t>by the means of state authorities alone. Regional and local authorities can also be very effective channels of communication and action. </a:t>
            </a:r>
          </a:p>
          <a:p>
            <a:endParaRPr lang="en-IE" baseline="0" dirty="0"/>
          </a:p>
          <a:p>
            <a:r>
              <a:rPr lang="en-IE" dirty="0"/>
              <a:t>I</a:t>
            </a:r>
            <a:r>
              <a:rPr lang="en-IE" baseline="0" dirty="0"/>
              <a:t>n the context of the RAP, stakeholders  with respect to risk communications can be </a:t>
            </a:r>
            <a:endParaRPr lang="en-IE" strike="sngStrike" dirty="0"/>
          </a:p>
          <a:p>
            <a:pPr marL="165655" indent="-165655">
              <a:buFont typeface="Arial" pitchFamily="34" charset="0"/>
              <a:buChar char="•"/>
            </a:pPr>
            <a:r>
              <a:rPr lang="en-IE" baseline="0" dirty="0"/>
              <a:t>Partners upon which the success of the RAP relies - government, agencies, public, industry – who provide resources, expertise, co-operation and collaboration;</a:t>
            </a:r>
          </a:p>
          <a:p>
            <a:pPr marL="165655" indent="-165655">
              <a:buFont typeface="Arial" pitchFamily="34" charset="0"/>
              <a:buChar char="•"/>
            </a:pPr>
            <a:r>
              <a:rPr lang="en-IE" baseline="0" dirty="0"/>
              <a:t>Providers of the information used for the RAP development – local authorities, scientists, public feedback and industry data;</a:t>
            </a:r>
          </a:p>
          <a:p>
            <a:pPr marL="165655" indent="-165655">
              <a:buFont typeface="Arial" pitchFamily="34" charset="0"/>
              <a:buChar char="•"/>
            </a:pPr>
            <a:r>
              <a:rPr lang="en-IE" baseline="0" dirty="0"/>
              <a:t>Some are experts and experienced in similar programmes (health promotion programmes), while others are not;</a:t>
            </a:r>
          </a:p>
          <a:p>
            <a:pPr marL="165655" indent="-165655">
              <a:buFont typeface="Arial" pitchFamily="34" charset="0"/>
              <a:buChar char="•"/>
            </a:pPr>
            <a:r>
              <a:rPr lang="en-IE" baseline="0" dirty="0"/>
              <a:t>Some are familiar with radon and radiation protection, but the majority are not</a:t>
            </a:r>
          </a:p>
          <a:p>
            <a:pPr marL="165655" indent="-165655">
              <a:buFont typeface="Arial" pitchFamily="34" charset="0"/>
              <a:buChar char="•"/>
            </a:pPr>
            <a:r>
              <a:rPr lang="en-IE" baseline="0" dirty="0"/>
              <a:t>Some don’t require detailed knowledge on radon – such as elected officials and the public - but they do need the salient facts presented simply and clearly;</a:t>
            </a:r>
          </a:p>
          <a:p>
            <a:pPr marL="165655" indent="-165655">
              <a:buFont typeface="Arial" pitchFamily="34" charset="0"/>
              <a:buChar char="•"/>
            </a:pPr>
            <a:r>
              <a:rPr lang="en-IE" baseline="0" dirty="0"/>
              <a:t>Some stakeholder groups are a combination of the above – in this situation the communication should assume little knowledge and start with the basics.</a:t>
            </a:r>
          </a:p>
          <a:p>
            <a:pPr marL="165655" indent="-165655">
              <a:buFont typeface="Arial" pitchFamily="34" charset="0"/>
              <a:buChar char="•"/>
            </a:pPr>
            <a:endParaRPr lang="en-IE" baseline="0" dirty="0"/>
          </a:p>
          <a:p>
            <a:r>
              <a:rPr lang="en-IE" dirty="0"/>
              <a:t>The public communication element will be the most visible and will be a priority, but it is equally important in the early stages to communicate to persuade policy-makers, at a national and local government level, that exposure to radon is an important public health issue that requires action. </a:t>
            </a:r>
            <a:endParaRPr lang="en-IE" strike="noStrike" dirty="0"/>
          </a:p>
        </p:txBody>
      </p:sp>
      <p:sp>
        <p:nvSpPr>
          <p:cNvPr id="4" name="Slide Number Placeholder 3"/>
          <p:cNvSpPr>
            <a:spLocks noGrp="1"/>
          </p:cNvSpPr>
          <p:nvPr>
            <p:ph type="sldNum" sz="quarter" idx="10"/>
          </p:nvPr>
        </p:nvSpPr>
        <p:spPr/>
        <p:txBody>
          <a:bodyPr/>
          <a:lstStyle/>
          <a:p>
            <a:fld id="{0AF4767C-3AB0-427C-8E1A-E3D94A2AC049}" type="slidenum">
              <a:rPr lang="en-IE" smtClean="0"/>
              <a:t>5</a:t>
            </a:fld>
            <a:endParaRPr lang="en-IE"/>
          </a:p>
        </p:txBody>
      </p:sp>
    </p:spTree>
    <p:extLst>
      <p:ext uri="{BB962C8B-B14F-4D97-AF65-F5344CB8AC3E}">
        <p14:creationId xmlns:p14="http://schemas.microsoft.com/office/powerpoint/2010/main" val="6238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818" y="4722499"/>
            <a:ext cx="5663030" cy="4864115"/>
          </a:xfrm>
        </p:spPr>
        <p:txBody>
          <a:bodyPr/>
          <a:lstStyle/>
          <a:p>
            <a:pPr algn="ctr"/>
            <a:r>
              <a:rPr lang="en-IE" b="1" i="1" baseline="0" dirty="0">
                <a:solidFill>
                  <a:srgbClr val="0070C0"/>
                </a:solidFill>
              </a:rPr>
              <a:t>See </a:t>
            </a:r>
            <a:r>
              <a:rPr lang="en-IE" b="1" i="1" dirty="0">
                <a:solidFill>
                  <a:srgbClr val="0070C0"/>
                </a:solidFill>
              </a:rPr>
              <a:t>Module 3 that introduces this framework in more detail.</a:t>
            </a:r>
          </a:p>
          <a:p>
            <a:r>
              <a:rPr lang="en-IE" sz="1100" dirty="0"/>
              <a:t>As the RAP progresses from ‘Evaluation and Assessment’ to ‘Implementation’ the communication aspects also evolve.</a:t>
            </a:r>
          </a:p>
          <a:p>
            <a:endParaRPr lang="en-IE" sz="1100" dirty="0"/>
          </a:p>
          <a:p>
            <a:r>
              <a:rPr lang="en-IE" sz="1100" dirty="0"/>
              <a:t>In the early stage</a:t>
            </a:r>
            <a:r>
              <a:rPr lang="en-IE" sz="1100" strike="sngStrike" dirty="0"/>
              <a:t>s</a:t>
            </a:r>
            <a:r>
              <a:rPr lang="en-IE" sz="1100" dirty="0"/>
              <a:t> of evaluation and assessment, the responsible authority will need to focus on building support from government and the input of involved partner organisations.  </a:t>
            </a:r>
          </a:p>
          <a:p>
            <a:r>
              <a:rPr lang="en-IE" sz="1100" dirty="0"/>
              <a:t>The public (very generic) will be a key partner in this stage as they will be contributors to the pilot  (very specific) and full scale representative indoor radon survey, and will provide feedback on early drafts of policy and guidance.  </a:t>
            </a:r>
          </a:p>
          <a:p>
            <a:endParaRPr lang="en-IE" sz="1100" dirty="0"/>
          </a:p>
          <a:p>
            <a:r>
              <a:rPr lang="en-IE" sz="1100" dirty="0"/>
              <a:t>In the policy and planning stage, the decisions being proposed/taken will need to be explained to the relevant stakeholders.  It is likely in this stage that a draft RAP will be prepared with background information on the approach being considered. This may be published as a public consultation document and presented to certain interested groups (such as industry representative bodies, community leaders, regional decision makers, etc.).  It is important at this stage that a strong, professional and cohesive position on the way forward is presented in order to establish confidence in the future process. </a:t>
            </a:r>
          </a:p>
          <a:p>
            <a:endParaRPr lang="en-IE" sz="1100" dirty="0"/>
          </a:p>
          <a:p>
            <a:r>
              <a:rPr lang="en-IE" sz="1100" dirty="0"/>
              <a:t>In the implementation phase, the public will be the priority audience. Through training, other professionals will become partners in communicating with the public.  All of these stakeholders will also contribute through feedback on the RAP, periodic review of the RAP and reporting on its progress.</a:t>
            </a:r>
          </a:p>
          <a:p>
            <a:endParaRPr lang="en-IE" sz="1100" dirty="0"/>
          </a:p>
          <a:p>
            <a:pPr defTabSz="883493">
              <a:defRPr/>
            </a:pPr>
            <a:r>
              <a:rPr lang="en-IE" sz="1100" dirty="0"/>
              <a:t>As already mentioned, action on radon is not a quick-win. The RAP will be a long term programme of 10 or more years in many cases.  The communication plan must look to this future (for example, planning for a rolling programme of public awareness surveys to track progress).  </a:t>
            </a:r>
          </a:p>
        </p:txBody>
      </p:sp>
      <p:sp>
        <p:nvSpPr>
          <p:cNvPr id="4" name="Slide Number Placeholder 3"/>
          <p:cNvSpPr>
            <a:spLocks noGrp="1"/>
          </p:cNvSpPr>
          <p:nvPr>
            <p:ph type="sldNum" sz="quarter" idx="10"/>
          </p:nvPr>
        </p:nvSpPr>
        <p:spPr/>
        <p:txBody>
          <a:bodyPr/>
          <a:lstStyle/>
          <a:p>
            <a:fld id="{0AF4767C-3AB0-427C-8E1A-E3D94A2AC049}" type="slidenum">
              <a:rPr lang="en-IE" smtClean="0"/>
              <a:t>6</a:t>
            </a:fld>
            <a:endParaRPr lang="en-IE"/>
          </a:p>
        </p:txBody>
      </p:sp>
    </p:spTree>
    <p:extLst>
      <p:ext uri="{BB962C8B-B14F-4D97-AF65-F5344CB8AC3E}">
        <p14:creationId xmlns:p14="http://schemas.microsoft.com/office/powerpoint/2010/main" val="190815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Building awareness and advocating for action on radon is an important part of a National Radon Action Plan. </a:t>
            </a:r>
          </a:p>
          <a:p>
            <a:r>
              <a:rPr lang="en-GB" sz="1300" dirty="0"/>
              <a:t>To achieve this in a co-ordinated and focused way, it is effective to develop a communication strategy.  </a:t>
            </a:r>
            <a:endParaRPr lang="en-GB" sz="1300" strike="sngStrike" dirty="0"/>
          </a:p>
          <a:p>
            <a:endParaRPr lang="en-GB" sz="1300" dirty="0"/>
          </a:p>
          <a:p>
            <a:r>
              <a:rPr lang="en-GB" sz="1300" dirty="0"/>
              <a:t>A successful communication approach is complex and challenging and changes over time. It also requires careful planning and a strategic approach. Most importantly, it requires dedicated financial and human resources.  </a:t>
            </a:r>
          </a:p>
          <a:p>
            <a:endParaRPr lang="en-GB" sz="1300" dirty="0"/>
          </a:p>
          <a:p>
            <a:r>
              <a:rPr lang="en-GB" sz="1300" dirty="0"/>
              <a:t>The technical team that will likely be assigned responsibilities in relation to the RAP will not necessarily be the best team to develop and manage the communication aspects.  As later slides will elaborate – the psychological aspects of the public perspective on health-related advice, and the integration of multiple media channels and messages, are best managed by communication professionals.  </a:t>
            </a:r>
          </a:p>
          <a:p>
            <a:pPr defTabSz="957000">
              <a:defRPr/>
            </a:pPr>
            <a:endParaRPr lang="en-IE" baseline="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7</a:t>
            </a:fld>
            <a:endParaRPr lang="en-IE"/>
          </a:p>
        </p:txBody>
      </p:sp>
    </p:spTree>
    <p:extLst>
      <p:ext uri="{BB962C8B-B14F-4D97-AF65-F5344CB8AC3E}">
        <p14:creationId xmlns:p14="http://schemas.microsoft.com/office/powerpoint/2010/main" val="64710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These 6 elements, that make up the RAP</a:t>
            </a:r>
            <a:r>
              <a:rPr lang="en-IE" baseline="0" dirty="0"/>
              <a:t> communications strategy, are elaborated in the following slides.</a:t>
            </a:r>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8</a:t>
            </a:fld>
            <a:endParaRPr lang="en-IE"/>
          </a:p>
        </p:txBody>
      </p:sp>
    </p:spTree>
    <p:extLst>
      <p:ext uri="{BB962C8B-B14F-4D97-AF65-F5344CB8AC3E}">
        <p14:creationId xmlns:p14="http://schemas.microsoft.com/office/powerpoint/2010/main" val="252690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order to provide</a:t>
            </a:r>
            <a:r>
              <a:rPr lang="en-IE" baseline="0" dirty="0"/>
              <a:t> the relevant information by the appropriate means to a variety of stakeholders, it is useful to group them according to their needs and the nature of their involvement.</a:t>
            </a:r>
          </a:p>
          <a:p>
            <a:endParaRPr lang="en-IE" baseline="0" dirty="0"/>
          </a:p>
          <a:p>
            <a:pPr marL="165655" indent="-165655">
              <a:buFont typeface="Arial" pitchFamily="34" charset="0"/>
              <a:buChar char="•"/>
            </a:pPr>
            <a:r>
              <a:rPr lang="en-IE" baseline="0" dirty="0"/>
              <a:t>“Governmental” or “State” stakeholders are likely to be engaged in the early stages while their support and contribution to the RAP is being sought and established.</a:t>
            </a:r>
          </a:p>
          <a:p>
            <a:endParaRPr lang="en-IE" baseline="0" dirty="0"/>
          </a:p>
          <a:p>
            <a:pPr marL="165655" indent="-165655">
              <a:buFont typeface="Arial" pitchFamily="34" charset="0"/>
              <a:buChar char="•"/>
            </a:pPr>
            <a:r>
              <a:rPr lang="en-IE" dirty="0"/>
              <a:t>The “public” is a key stakeholder in the implementation phase, but is also a valuable contributor in the early stages through participation in radon surveys and giving feedback on draft guidance materials, etc.</a:t>
            </a:r>
            <a:r>
              <a:rPr lang="en-IE" b="1" dirty="0"/>
              <a:t> </a:t>
            </a:r>
          </a:p>
          <a:p>
            <a:pPr marL="165655" indent="-165655">
              <a:buFont typeface="Arial" pitchFamily="34" charset="0"/>
              <a:buChar char="•"/>
            </a:pPr>
            <a:endParaRPr lang="en-IE" b="1" dirty="0">
              <a:solidFill>
                <a:srgbClr val="FF0000"/>
              </a:solidFill>
            </a:endParaRPr>
          </a:p>
          <a:p>
            <a:pPr marL="165655" indent="-165655">
              <a:buFont typeface="Arial" pitchFamily="34" charset="0"/>
              <a:buChar char="•"/>
            </a:pPr>
            <a:r>
              <a:rPr lang="en-IE" baseline="0" dirty="0"/>
              <a:t>The “building industry” represents important partners as they will provide expert input in terms of the practicalities of radon testing, remediation, amendment to construction methods, opportunities for addressing radon when properties are sold, and they will be valuable secondary communicators with the public as the RAP is implemented. These stakeholders will benefit from some targeted training to ensure they are reliable service providers and communicators for the RAP.</a:t>
            </a:r>
          </a:p>
          <a:p>
            <a:pPr marL="165655" indent="-165655">
              <a:buFont typeface="Arial" pitchFamily="34" charset="0"/>
              <a:buChar char="•"/>
            </a:pPr>
            <a:endParaRPr lang="en-IE" b="1" baseline="0" dirty="0">
              <a:solidFill>
                <a:srgbClr val="FF0000"/>
              </a:solidFill>
            </a:endParaRPr>
          </a:p>
          <a:p>
            <a:pPr marL="165655" indent="-165655">
              <a:buFont typeface="Arial" pitchFamily="34" charset="0"/>
              <a:buChar char="•"/>
            </a:pPr>
            <a:r>
              <a:rPr lang="en-IE" dirty="0"/>
              <a:t>“Researchers” are likely to be engaged throughout as they provide expert input in the early stages of risk assessment and policy development and later work to address knowledge gaps and refine policy.</a:t>
            </a:r>
            <a:endParaRPr lang="en-IE" b="1" dirty="0"/>
          </a:p>
        </p:txBody>
      </p:sp>
      <p:sp>
        <p:nvSpPr>
          <p:cNvPr id="4" name="Slide Number Placeholder 3"/>
          <p:cNvSpPr>
            <a:spLocks noGrp="1"/>
          </p:cNvSpPr>
          <p:nvPr>
            <p:ph type="sldNum" sz="quarter" idx="10"/>
          </p:nvPr>
        </p:nvSpPr>
        <p:spPr/>
        <p:txBody>
          <a:bodyPr/>
          <a:lstStyle/>
          <a:p>
            <a:fld id="{0AF4767C-3AB0-427C-8E1A-E3D94A2AC049}" type="slidenum">
              <a:rPr lang="en-IE" smtClean="0"/>
              <a:t>9</a:t>
            </a:fld>
            <a:endParaRPr lang="en-IE" dirty="0"/>
          </a:p>
        </p:txBody>
      </p:sp>
    </p:spTree>
    <p:extLst>
      <p:ext uri="{BB962C8B-B14F-4D97-AF65-F5344CB8AC3E}">
        <p14:creationId xmlns:p14="http://schemas.microsoft.com/office/powerpoint/2010/main" val="4036751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pic>
        <p:nvPicPr>
          <p:cNvPr id="7" name="Picture 6">
            <a:extLst>
              <a:ext uri="{FF2B5EF4-FFF2-40B4-BE49-F238E27FC236}">
                <a16:creationId xmlns:a16="http://schemas.microsoft.com/office/drawing/2014/main" id="{274A8371-835A-4A23-89E6-33230FD76A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7993" y="82785"/>
            <a:ext cx="3424058" cy="2422610"/>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Mu2IEPb9PY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radoneurope.org/wp-content/uploads/2014/02/Risk-communication.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epa.ie/pubs/reports/research/health/research170.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IE" dirty="0">
                <a:solidFill>
                  <a:schemeClr val="tx1"/>
                </a:solidFill>
              </a:rPr>
              <a:t>Module 6:</a:t>
            </a:r>
          </a:p>
          <a:p>
            <a:r>
              <a:rPr lang="en-IE" dirty="0">
                <a:solidFill>
                  <a:schemeClr val="tx1"/>
                </a:solidFill>
              </a:rPr>
              <a:t>Communicating Radon</a:t>
            </a:r>
          </a:p>
          <a:p>
            <a:endParaRPr lang="en-GB" dirty="0"/>
          </a:p>
        </p:txBody>
      </p:sp>
      <p:sp>
        <p:nvSpPr>
          <p:cNvPr id="4" name="Title 4"/>
          <p:cNvSpPr>
            <a:spLocks noGrp="1"/>
          </p:cNvSpPr>
          <p:nvPr>
            <p:ph type="ctrTitle"/>
          </p:nvPr>
        </p:nvSpPr>
        <p:spPr>
          <a:xfrm>
            <a:off x="323850" y="1700213"/>
            <a:ext cx="8569325" cy="1584325"/>
          </a:xfrm>
          <a:no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IE" dirty="0"/>
              <a:t>International Atomic Energy Agency</a:t>
            </a:r>
            <a:br>
              <a:rPr lang="en-IE" dirty="0"/>
            </a:br>
            <a:r>
              <a:rPr lang="en-IE" dirty="0"/>
              <a:t>Learning programme:</a:t>
            </a:r>
            <a:br>
              <a:rPr lang="en-IE" dirty="0"/>
            </a:br>
            <a:r>
              <a:rPr lang="en-IE" dirty="0"/>
              <a:t>Radon gas</a:t>
            </a:r>
          </a:p>
        </p:txBody>
      </p:sp>
    </p:spTree>
    <p:extLst>
      <p:ext uri="{BB962C8B-B14F-4D97-AF65-F5344CB8AC3E}">
        <p14:creationId xmlns:p14="http://schemas.microsoft.com/office/powerpoint/2010/main" val="394944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95400"/>
            <a:ext cx="8712968" cy="2997696"/>
          </a:xfrm>
        </p:spPr>
        <p:txBody>
          <a:bodyPr>
            <a:noAutofit/>
          </a:bodyPr>
          <a:lstStyle/>
          <a:p>
            <a:pPr marL="342900" lvl="1" indent="-342900">
              <a:lnSpc>
                <a:spcPct val="110000"/>
              </a:lnSpc>
              <a:buFont typeface="Arial" pitchFamily="34" charset="0"/>
              <a:buChar char="•"/>
            </a:pPr>
            <a:r>
              <a:rPr lang="en-IE" sz="2400" dirty="0">
                <a:solidFill>
                  <a:schemeClr val="tx2"/>
                </a:solidFill>
              </a:rPr>
              <a:t>Overall, the goal of the communications strategy = goal of the (national) radon action plan</a:t>
            </a:r>
          </a:p>
          <a:p>
            <a:pPr marL="342900" lvl="1" indent="-342900">
              <a:lnSpc>
                <a:spcPct val="110000"/>
              </a:lnSpc>
              <a:buFont typeface="Arial" pitchFamily="34" charset="0"/>
              <a:buChar char="•"/>
            </a:pPr>
            <a:r>
              <a:rPr lang="en-IE" sz="2400" dirty="0">
                <a:solidFill>
                  <a:schemeClr val="tx2"/>
                </a:solidFill>
              </a:rPr>
              <a:t>Communication (sub) goals linked to RAP actions/goals</a:t>
            </a:r>
          </a:p>
          <a:p>
            <a:pPr marL="342900" lvl="1" indent="-342900">
              <a:lnSpc>
                <a:spcPct val="110000"/>
              </a:lnSpc>
              <a:buFont typeface="Arial" pitchFamily="34" charset="0"/>
              <a:buChar char="•"/>
            </a:pPr>
            <a:r>
              <a:rPr lang="en-IE" sz="2400" dirty="0">
                <a:solidFill>
                  <a:schemeClr val="tx2"/>
                </a:solidFill>
              </a:rPr>
              <a:t>Potentially different communication goals for each audience/action</a:t>
            </a:r>
          </a:p>
          <a:p>
            <a:pPr marL="342900" lvl="1" indent="-342900">
              <a:lnSpc>
                <a:spcPct val="110000"/>
              </a:lnSpc>
              <a:buFont typeface="Arial" pitchFamily="34" charset="0"/>
              <a:buChar char="•"/>
            </a:pPr>
            <a:r>
              <a:rPr lang="en-IE" sz="2400" dirty="0">
                <a:solidFill>
                  <a:schemeClr val="tx2"/>
                </a:solidFill>
              </a:rPr>
              <a:t>Goals – that are specific, measurable, attainable – leading and lagging</a:t>
            </a:r>
            <a:endParaRPr lang="en-IE" sz="2400" dirty="0"/>
          </a:p>
          <a:p>
            <a:pPr marL="342900" lvl="1" indent="-342900">
              <a:buFont typeface="Arial" pitchFamily="34" charset="0"/>
              <a:buChar char="•"/>
            </a:pPr>
            <a:endParaRPr lang="en-IE" sz="2400" dirty="0"/>
          </a:p>
        </p:txBody>
      </p:sp>
      <p:sp>
        <p:nvSpPr>
          <p:cNvPr id="6" name="Rectangle 2"/>
          <p:cNvSpPr txBox="1">
            <a:spLocks noChangeArrowheads="1"/>
          </p:cNvSpPr>
          <p:nvPr/>
        </p:nvSpPr>
        <p:spPr>
          <a:xfrm>
            <a:off x="323528" y="152400"/>
            <a:ext cx="6336704"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Define Communication Goals</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10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93096"/>
            <a:ext cx="6192688" cy="23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93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493" y="1010172"/>
            <a:ext cx="7600867" cy="4939107"/>
          </a:xfrm>
        </p:spPr>
        <p:txBody>
          <a:bodyPr>
            <a:noAutofit/>
          </a:bodyPr>
          <a:lstStyle/>
          <a:p>
            <a:pPr marL="0" lvl="1" indent="0">
              <a:lnSpc>
                <a:spcPct val="110000"/>
              </a:lnSpc>
              <a:spcBef>
                <a:spcPts val="600"/>
              </a:spcBef>
              <a:spcAft>
                <a:spcPts val="600"/>
              </a:spcAft>
              <a:buNone/>
            </a:pPr>
            <a:r>
              <a:rPr lang="en-IE" sz="2400" b="1" dirty="0">
                <a:solidFill>
                  <a:schemeClr val="tx2"/>
                </a:solidFill>
              </a:rPr>
              <a:t>Overall:</a:t>
            </a:r>
            <a:r>
              <a:rPr lang="en-IE" sz="2400" dirty="0">
                <a:solidFill>
                  <a:schemeClr val="tx2"/>
                </a:solidFill>
              </a:rPr>
              <a:t>  One coherent and consistent message, underpinned by tailored messages</a:t>
            </a:r>
          </a:p>
          <a:p>
            <a:pPr marL="0" lvl="1" indent="0">
              <a:lnSpc>
                <a:spcPct val="110000"/>
              </a:lnSpc>
              <a:spcBef>
                <a:spcPts val="600"/>
              </a:spcBef>
              <a:spcAft>
                <a:spcPts val="600"/>
              </a:spcAft>
              <a:buNone/>
            </a:pPr>
            <a:r>
              <a:rPr lang="en-IE" sz="2400" b="1" dirty="0">
                <a:solidFill>
                  <a:schemeClr val="tx2"/>
                </a:solidFill>
              </a:rPr>
              <a:t>Audience segmentation</a:t>
            </a:r>
            <a:r>
              <a:rPr lang="en-IE" sz="2400" dirty="0">
                <a:solidFill>
                  <a:schemeClr val="tx2"/>
                </a:solidFill>
              </a:rPr>
              <a:t>: To achieve engagement, you must appeal differently to different audiences</a:t>
            </a:r>
          </a:p>
          <a:p>
            <a:pPr marL="0" lvl="1" indent="0">
              <a:lnSpc>
                <a:spcPct val="110000"/>
              </a:lnSpc>
              <a:spcBef>
                <a:spcPts val="600"/>
              </a:spcBef>
              <a:spcAft>
                <a:spcPts val="600"/>
              </a:spcAft>
              <a:buNone/>
            </a:pPr>
            <a:endParaRPr lang="en-IE" sz="1000" dirty="0">
              <a:solidFill>
                <a:schemeClr val="tx2"/>
              </a:solidFill>
            </a:endParaRPr>
          </a:p>
          <a:p>
            <a:pPr marL="0" lvl="1" indent="0">
              <a:lnSpc>
                <a:spcPct val="110000"/>
              </a:lnSpc>
              <a:buNone/>
            </a:pPr>
            <a:r>
              <a:rPr lang="en-IE" sz="2400" dirty="0">
                <a:solidFill>
                  <a:schemeClr val="tx2"/>
                </a:solidFill>
              </a:rPr>
              <a:t>Partners</a:t>
            </a:r>
          </a:p>
          <a:p>
            <a:pPr marL="742950" lvl="2" indent="-342900">
              <a:lnSpc>
                <a:spcPct val="110000"/>
              </a:lnSpc>
            </a:pPr>
            <a:r>
              <a:rPr lang="en-IE" sz="2000" dirty="0">
                <a:solidFill>
                  <a:schemeClr val="tx2"/>
                </a:solidFill>
              </a:rPr>
              <a:t>What is their role and responsibility?</a:t>
            </a:r>
          </a:p>
          <a:p>
            <a:pPr marL="742950" lvl="2" indent="-342900">
              <a:lnSpc>
                <a:spcPct val="110000"/>
              </a:lnSpc>
            </a:pPr>
            <a:r>
              <a:rPr lang="en-IE" sz="2000" dirty="0">
                <a:solidFill>
                  <a:schemeClr val="tx2"/>
                </a:solidFill>
              </a:rPr>
              <a:t>What is their motivation?  Can you identify potential “wins”? </a:t>
            </a:r>
          </a:p>
          <a:p>
            <a:pPr marL="0" lvl="1" indent="0">
              <a:lnSpc>
                <a:spcPct val="110000"/>
              </a:lnSpc>
              <a:buNone/>
            </a:pPr>
            <a:r>
              <a:rPr lang="en-IE" sz="2400" dirty="0">
                <a:solidFill>
                  <a:schemeClr val="tx2"/>
                </a:solidFill>
              </a:rPr>
              <a:t>Public</a:t>
            </a:r>
          </a:p>
          <a:p>
            <a:pPr marL="742950" lvl="2" indent="-342900">
              <a:lnSpc>
                <a:spcPct val="110000"/>
              </a:lnSpc>
            </a:pPr>
            <a:r>
              <a:rPr lang="en-IE" sz="2000" dirty="0">
                <a:solidFill>
                  <a:schemeClr val="tx2"/>
                </a:solidFill>
              </a:rPr>
              <a:t>What are their fears and preconceptions (obstacles)?</a:t>
            </a:r>
          </a:p>
          <a:p>
            <a:pPr marL="742950" lvl="2" indent="-342900">
              <a:lnSpc>
                <a:spcPct val="110000"/>
              </a:lnSpc>
            </a:pPr>
            <a:r>
              <a:rPr lang="en-IE" sz="2000" dirty="0">
                <a:solidFill>
                  <a:schemeClr val="tx2"/>
                </a:solidFill>
              </a:rPr>
              <a:t>What is their current level of awareness?</a:t>
            </a:r>
          </a:p>
          <a:p>
            <a:pPr marL="742950" lvl="2" indent="-342900">
              <a:lnSpc>
                <a:spcPct val="110000"/>
              </a:lnSpc>
            </a:pPr>
            <a:r>
              <a:rPr lang="en-IE" sz="2000" dirty="0">
                <a:solidFill>
                  <a:schemeClr val="tx2"/>
                </a:solidFill>
              </a:rPr>
              <a:t>Are there age and gender differences?</a:t>
            </a:r>
          </a:p>
        </p:txBody>
      </p:sp>
      <p:sp>
        <p:nvSpPr>
          <p:cNvPr id="6" name="Rectangle 2"/>
          <p:cNvSpPr txBox="1">
            <a:spLocks noChangeArrowheads="1"/>
          </p:cNvSpPr>
          <p:nvPr/>
        </p:nvSpPr>
        <p:spPr>
          <a:xfrm>
            <a:off x="107504" y="44624"/>
            <a:ext cx="7560840" cy="85067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Define the message for each audience</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11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2739544"/>
            <a:ext cx="3104050" cy="129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41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1" t="-160"/>
          <a:stretch/>
        </p:blipFill>
        <p:spPr bwMode="auto">
          <a:xfrm rot="1106366">
            <a:off x="4995495" y="4987929"/>
            <a:ext cx="2570325" cy="206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052736"/>
            <a:ext cx="5759378" cy="4572000"/>
          </a:xfrm>
        </p:spPr>
        <p:txBody>
          <a:bodyPr>
            <a:noAutofit/>
          </a:bodyPr>
          <a:lstStyle/>
          <a:p>
            <a:pPr marL="342900" lvl="1" indent="-342900">
              <a:lnSpc>
                <a:spcPct val="110000"/>
              </a:lnSpc>
            </a:pPr>
            <a:r>
              <a:rPr lang="en-IE" sz="2200" dirty="0">
                <a:solidFill>
                  <a:schemeClr val="tx2"/>
                </a:solidFill>
              </a:rPr>
              <a:t>Audience Segmentation</a:t>
            </a:r>
          </a:p>
          <a:p>
            <a:pPr marL="742950" lvl="2" indent="-342900">
              <a:lnSpc>
                <a:spcPct val="110000"/>
              </a:lnSpc>
            </a:pPr>
            <a:r>
              <a:rPr lang="en-IE" sz="1800" dirty="0">
                <a:solidFill>
                  <a:schemeClr val="tx2"/>
                </a:solidFill>
              </a:rPr>
              <a:t>Age profile </a:t>
            </a:r>
          </a:p>
          <a:p>
            <a:pPr marL="742950" lvl="2" indent="-342900">
              <a:lnSpc>
                <a:spcPct val="110000"/>
              </a:lnSpc>
            </a:pPr>
            <a:r>
              <a:rPr lang="en-IE" sz="1800" dirty="0">
                <a:solidFill>
                  <a:schemeClr val="tx2"/>
                </a:solidFill>
              </a:rPr>
              <a:t>Professional or not </a:t>
            </a:r>
          </a:p>
          <a:p>
            <a:pPr marL="742950" lvl="2" indent="-342900">
              <a:lnSpc>
                <a:spcPct val="110000"/>
              </a:lnSpc>
            </a:pPr>
            <a:r>
              <a:rPr lang="en-IE" sz="1800" dirty="0">
                <a:solidFill>
                  <a:schemeClr val="tx2"/>
                </a:solidFill>
              </a:rPr>
              <a:t>Level of concern</a:t>
            </a:r>
          </a:p>
          <a:p>
            <a:pPr marL="342900" lvl="1" indent="-342900">
              <a:lnSpc>
                <a:spcPct val="110000"/>
              </a:lnSpc>
            </a:pPr>
            <a:r>
              <a:rPr lang="en-IE" sz="2200" dirty="0">
                <a:solidFill>
                  <a:schemeClr val="tx2"/>
                </a:solidFill>
              </a:rPr>
              <a:t>Identify trusted media or sources</a:t>
            </a:r>
          </a:p>
          <a:p>
            <a:pPr marL="742950" lvl="2" indent="-342900">
              <a:lnSpc>
                <a:spcPct val="110000"/>
              </a:lnSpc>
            </a:pPr>
            <a:r>
              <a:rPr lang="en-IE" sz="1800" dirty="0">
                <a:solidFill>
                  <a:schemeClr val="tx2"/>
                </a:solidFill>
              </a:rPr>
              <a:t>Doctors/medics, architects, church</a:t>
            </a:r>
          </a:p>
          <a:p>
            <a:pPr marL="742950" lvl="2" indent="-342900">
              <a:lnSpc>
                <a:spcPct val="110000"/>
              </a:lnSpc>
            </a:pPr>
            <a:r>
              <a:rPr lang="en-IE" sz="1800" dirty="0">
                <a:solidFill>
                  <a:schemeClr val="tx2"/>
                </a:solidFill>
              </a:rPr>
              <a:t>Local media, supported by national media</a:t>
            </a:r>
          </a:p>
          <a:p>
            <a:pPr marL="742950" lvl="2" indent="-342900">
              <a:lnSpc>
                <a:spcPct val="110000"/>
              </a:lnSpc>
            </a:pPr>
            <a:r>
              <a:rPr lang="en-IE" sz="1800" dirty="0">
                <a:solidFill>
                  <a:schemeClr val="tx2"/>
                </a:solidFill>
              </a:rPr>
              <a:t>Social media platforms</a:t>
            </a:r>
          </a:p>
          <a:p>
            <a:pPr marL="742950" lvl="2" indent="-342900">
              <a:lnSpc>
                <a:spcPct val="110000"/>
              </a:lnSpc>
            </a:pPr>
            <a:r>
              <a:rPr lang="en-IE" sz="1800" dirty="0">
                <a:solidFill>
                  <a:schemeClr val="tx2"/>
                </a:solidFill>
              </a:rPr>
              <a:t>Champions and celebrities</a:t>
            </a:r>
          </a:p>
          <a:p>
            <a:pPr marL="342900" lvl="1" indent="-342900">
              <a:lnSpc>
                <a:spcPct val="110000"/>
              </a:lnSpc>
            </a:pPr>
            <a:r>
              <a:rPr lang="en-IE" sz="2200" dirty="0">
                <a:solidFill>
                  <a:schemeClr val="tx2"/>
                </a:solidFill>
              </a:rPr>
              <a:t>Website – “one stop shop” – authoritative and trusted source</a:t>
            </a:r>
          </a:p>
          <a:p>
            <a:pPr marL="342900" lvl="1" indent="-342900">
              <a:lnSpc>
                <a:spcPct val="110000"/>
              </a:lnSpc>
            </a:pPr>
            <a:r>
              <a:rPr lang="en-IE" sz="2200" dirty="0">
                <a:solidFill>
                  <a:schemeClr val="tx2"/>
                </a:solidFill>
              </a:rPr>
              <a:t>Published guidance leaflets and notes</a:t>
            </a:r>
          </a:p>
          <a:p>
            <a:pPr marL="342900" lvl="1" indent="-342900"/>
            <a:endParaRPr lang="en-IE" dirty="0"/>
          </a:p>
        </p:txBody>
      </p:sp>
      <p:sp>
        <p:nvSpPr>
          <p:cNvPr id="6" name="Rectangle 2"/>
          <p:cNvSpPr txBox="1">
            <a:spLocks noChangeArrowheads="1"/>
          </p:cNvSpPr>
          <p:nvPr/>
        </p:nvSpPr>
        <p:spPr>
          <a:xfrm>
            <a:off x="107504" y="152400"/>
            <a:ext cx="8208912" cy="77787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Define the medium for each audience/message</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24744"/>
            <a:ext cx="3241661" cy="2428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941"/>
          <a:stretch/>
        </p:blipFill>
        <p:spPr bwMode="auto">
          <a:xfrm>
            <a:off x="6363111" y="3717032"/>
            <a:ext cx="2169329" cy="154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37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965" y="3068960"/>
            <a:ext cx="4073459" cy="29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3096" y="1390437"/>
            <a:ext cx="8177336" cy="4126795"/>
          </a:xfrm>
        </p:spPr>
        <p:txBody>
          <a:bodyPr>
            <a:noAutofit/>
          </a:bodyPr>
          <a:lstStyle/>
          <a:p>
            <a:pPr marL="342900" lvl="1" indent="-342900">
              <a:lnSpc>
                <a:spcPct val="110000"/>
              </a:lnSpc>
              <a:buFont typeface="Arial" pitchFamily="34" charset="0"/>
              <a:buChar char="•"/>
            </a:pPr>
            <a:r>
              <a:rPr lang="en-IE" sz="2400" dirty="0">
                <a:solidFill>
                  <a:schemeClr val="tx2"/>
                </a:solidFill>
              </a:rPr>
              <a:t>Regular, repeated communication rather than a big blast</a:t>
            </a:r>
          </a:p>
          <a:p>
            <a:pPr marL="342900" lvl="1" indent="-342900">
              <a:lnSpc>
                <a:spcPct val="110000"/>
              </a:lnSpc>
              <a:buFont typeface="Arial" pitchFamily="34" charset="0"/>
              <a:buChar char="•"/>
            </a:pPr>
            <a:r>
              <a:rPr lang="en-IE" sz="2400" dirty="0">
                <a:solidFill>
                  <a:schemeClr val="tx2"/>
                </a:solidFill>
              </a:rPr>
              <a:t>Local and national level</a:t>
            </a:r>
          </a:p>
          <a:p>
            <a:pPr marL="342900" lvl="1" indent="-342900">
              <a:lnSpc>
                <a:spcPct val="110000"/>
              </a:lnSpc>
              <a:buFont typeface="Arial" pitchFamily="34" charset="0"/>
              <a:buChar char="•"/>
            </a:pPr>
            <a:r>
              <a:rPr lang="en-IE" sz="2400" dirty="0">
                <a:solidFill>
                  <a:schemeClr val="tx2"/>
                </a:solidFill>
              </a:rPr>
              <a:t>High visibility, “normalise” radon</a:t>
            </a:r>
          </a:p>
          <a:p>
            <a:pPr marL="342900" lvl="1" indent="-342900">
              <a:lnSpc>
                <a:spcPct val="110000"/>
              </a:lnSpc>
              <a:buFont typeface="Arial" pitchFamily="34" charset="0"/>
              <a:buChar char="•"/>
            </a:pPr>
            <a:r>
              <a:rPr lang="en-IE" sz="2400" dirty="0">
                <a:solidFill>
                  <a:schemeClr val="tx2"/>
                </a:solidFill>
              </a:rPr>
              <a:t>Annual event – with a hook</a:t>
            </a:r>
          </a:p>
          <a:p>
            <a:pPr marL="342900" lvl="1" indent="-342900">
              <a:lnSpc>
                <a:spcPct val="110000"/>
              </a:lnSpc>
              <a:buFont typeface="Arial" pitchFamily="34" charset="0"/>
              <a:buChar char="•"/>
            </a:pPr>
            <a:endParaRPr lang="en-IE" sz="2400" dirty="0">
              <a:solidFill>
                <a:schemeClr val="tx2"/>
              </a:solidFill>
            </a:endParaRPr>
          </a:p>
          <a:p>
            <a:pPr marL="342900" lvl="1" indent="-342900">
              <a:lnSpc>
                <a:spcPct val="110000"/>
              </a:lnSpc>
              <a:buFont typeface="Arial" pitchFamily="34" charset="0"/>
              <a:buChar char="•"/>
            </a:pPr>
            <a:r>
              <a:rPr lang="en-IE" sz="2400" dirty="0">
                <a:solidFill>
                  <a:schemeClr val="tx2"/>
                </a:solidFill>
              </a:rPr>
              <a:t>Time consuming</a:t>
            </a:r>
          </a:p>
          <a:p>
            <a:pPr marL="342900" lvl="1" indent="-342900">
              <a:lnSpc>
                <a:spcPct val="110000"/>
              </a:lnSpc>
              <a:buFont typeface="Arial" pitchFamily="34" charset="0"/>
              <a:buChar char="•"/>
            </a:pPr>
            <a:r>
              <a:rPr lang="en-IE" sz="2400" dirty="0">
                <a:solidFill>
                  <a:schemeClr val="tx2"/>
                </a:solidFill>
              </a:rPr>
              <a:t>Flexibility, creativity</a:t>
            </a:r>
          </a:p>
          <a:p>
            <a:pPr marL="342900" lvl="1" indent="-342900">
              <a:lnSpc>
                <a:spcPct val="110000"/>
              </a:lnSpc>
              <a:buFont typeface="Arial" pitchFamily="34" charset="0"/>
              <a:buChar char="•"/>
            </a:pPr>
            <a:r>
              <a:rPr lang="en-IE" sz="2400" dirty="0">
                <a:solidFill>
                  <a:schemeClr val="tx2"/>
                </a:solidFill>
              </a:rPr>
              <a:t>Responsiveness</a:t>
            </a:r>
          </a:p>
          <a:p>
            <a:pPr marL="342900" lvl="1" indent="-342900">
              <a:buFont typeface="Arial" pitchFamily="34" charset="0"/>
              <a:buChar char="•"/>
            </a:pPr>
            <a:endParaRPr lang="en-IE" sz="2400" dirty="0"/>
          </a:p>
        </p:txBody>
      </p:sp>
      <p:sp>
        <p:nvSpPr>
          <p:cNvPr id="6" name="Rectangle 2"/>
          <p:cNvSpPr txBox="1">
            <a:spLocks noChangeArrowheads="1"/>
          </p:cNvSpPr>
          <p:nvPr/>
        </p:nvSpPr>
        <p:spPr>
          <a:xfrm>
            <a:off x="107504" y="-13955"/>
            <a:ext cx="7850832" cy="10525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Communicate frequently and get feedback</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15543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34" t="2439" r="5357" b="4878"/>
          <a:stretch/>
        </p:blipFill>
        <p:spPr bwMode="auto">
          <a:xfrm>
            <a:off x="79512" y="2276872"/>
            <a:ext cx="22322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16632"/>
            <a:ext cx="7488832" cy="792088"/>
          </a:xfrm>
        </p:spPr>
        <p:txBody>
          <a:bodyPr>
            <a:normAutofit/>
          </a:bodyPr>
          <a:lstStyle/>
          <a:p>
            <a:r>
              <a:rPr lang="en-IE" sz="2800" dirty="0"/>
              <a:t>Communicating with partners</a:t>
            </a:r>
          </a:p>
        </p:txBody>
      </p:sp>
      <p:sp>
        <p:nvSpPr>
          <p:cNvPr id="3" name="Content Placeholder 2"/>
          <p:cNvSpPr>
            <a:spLocks noGrp="1"/>
          </p:cNvSpPr>
          <p:nvPr>
            <p:ph idx="1"/>
          </p:nvPr>
        </p:nvSpPr>
        <p:spPr>
          <a:xfrm>
            <a:off x="1526362" y="971397"/>
            <a:ext cx="6624736" cy="5760640"/>
          </a:xfrm>
        </p:spPr>
        <p:txBody>
          <a:bodyPr>
            <a:normAutofit fontScale="47500" lnSpcReduction="20000"/>
          </a:bodyPr>
          <a:lstStyle/>
          <a:p>
            <a:pPr marL="0" indent="0">
              <a:lnSpc>
                <a:spcPct val="120000"/>
              </a:lnSpc>
              <a:spcAft>
                <a:spcPts val="600"/>
              </a:spcAft>
              <a:buNone/>
            </a:pPr>
            <a:r>
              <a:rPr lang="en-IE" sz="4200" dirty="0">
                <a:solidFill>
                  <a:schemeClr val="tx2"/>
                </a:solidFill>
              </a:rPr>
              <a:t>Elected representatives, decision makers</a:t>
            </a:r>
          </a:p>
          <a:p>
            <a:pPr lvl="1">
              <a:lnSpc>
                <a:spcPct val="120000"/>
              </a:lnSpc>
              <a:spcAft>
                <a:spcPts val="600"/>
              </a:spcAft>
            </a:pPr>
            <a:r>
              <a:rPr lang="en-IE" sz="3200" dirty="0">
                <a:solidFill>
                  <a:schemeClr val="tx2"/>
                </a:solidFill>
              </a:rPr>
              <a:t>Direct communication</a:t>
            </a:r>
          </a:p>
          <a:p>
            <a:pPr lvl="1">
              <a:lnSpc>
                <a:spcPct val="120000"/>
              </a:lnSpc>
              <a:spcAft>
                <a:spcPts val="600"/>
              </a:spcAft>
            </a:pPr>
            <a:r>
              <a:rPr lang="en-IE" sz="3200" dirty="0">
                <a:solidFill>
                  <a:schemeClr val="tx2"/>
                </a:solidFill>
              </a:rPr>
              <a:t>Responsibilities to protect</a:t>
            </a:r>
          </a:p>
          <a:p>
            <a:pPr lvl="1">
              <a:lnSpc>
                <a:spcPct val="120000"/>
              </a:lnSpc>
              <a:spcAft>
                <a:spcPts val="600"/>
              </a:spcAft>
            </a:pPr>
            <a:r>
              <a:rPr lang="en-IE" sz="3200" dirty="0">
                <a:solidFill>
                  <a:schemeClr val="tx2"/>
                </a:solidFill>
              </a:rPr>
              <a:t>Long-term health benefit and cost benefit</a:t>
            </a:r>
          </a:p>
          <a:p>
            <a:pPr lvl="1">
              <a:lnSpc>
                <a:spcPct val="120000"/>
              </a:lnSpc>
              <a:spcAft>
                <a:spcPts val="600"/>
              </a:spcAft>
            </a:pPr>
            <a:r>
              <a:rPr lang="en-IE" sz="3200" dirty="0">
                <a:solidFill>
                  <a:schemeClr val="tx2"/>
                </a:solidFill>
              </a:rPr>
              <a:t>Role on RAP co-ordination committee?</a:t>
            </a:r>
          </a:p>
          <a:p>
            <a:pPr marL="0" indent="0">
              <a:lnSpc>
                <a:spcPct val="120000"/>
              </a:lnSpc>
              <a:spcAft>
                <a:spcPts val="600"/>
              </a:spcAft>
              <a:buNone/>
            </a:pPr>
            <a:endParaRPr lang="en-IE" sz="3600" dirty="0">
              <a:solidFill>
                <a:schemeClr val="tx2"/>
              </a:solidFill>
            </a:endParaRPr>
          </a:p>
          <a:p>
            <a:pPr marL="0" indent="0">
              <a:lnSpc>
                <a:spcPct val="120000"/>
              </a:lnSpc>
              <a:spcAft>
                <a:spcPts val="600"/>
              </a:spcAft>
              <a:buNone/>
            </a:pPr>
            <a:endParaRPr lang="en-IE" sz="3600" dirty="0">
              <a:solidFill>
                <a:schemeClr val="tx2"/>
              </a:solidFill>
            </a:endParaRPr>
          </a:p>
          <a:p>
            <a:pPr marL="0" indent="0">
              <a:lnSpc>
                <a:spcPct val="120000"/>
              </a:lnSpc>
              <a:spcAft>
                <a:spcPts val="600"/>
              </a:spcAft>
              <a:buNone/>
            </a:pPr>
            <a:endParaRPr lang="en-IE" sz="3600" dirty="0">
              <a:solidFill>
                <a:schemeClr val="tx2"/>
              </a:solidFill>
            </a:endParaRPr>
          </a:p>
          <a:p>
            <a:pPr marL="0" indent="0">
              <a:lnSpc>
                <a:spcPct val="120000"/>
              </a:lnSpc>
              <a:spcAft>
                <a:spcPts val="600"/>
              </a:spcAft>
              <a:buNone/>
            </a:pPr>
            <a:endParaRPr lang="en-IE" sz="3600" dirty="0">
              <a:solidFill>
                <a:schemeClr val="tx2"/>
              </a:solidFill>
            </a:endParaRPr>
          </a:p>
          <a:p>
            <a:pPr marL="0" indent="0">
              <a:lnSpc>
                <a:spcPct val="120000"/>
              </a:lnSpc>
              <a:spcAft>
                <a:spcPts val="600"/>
              </a:spcAft>
              <a:buNone/>
            </a:pPr>
            <a:endParaRPr lang="en-IE" sz="3600" dirty="0">
              <a:solidFill>
                <a:schemeClr val="tx2"/>
              </a:solidFill>
            </a:endParaRPr>
          </a:p>
          <a:p>
            <a:pPr marL="0" indent="0">
              <a:lnSpc>
                <a:spcPct val="120000"/>
              </a:lnSpc>
              <a:spcAft>
                <a:spcPts val="600"/>
              </a:spcAft>
              <a:buNone/>
            </a:pPr>
            <a:r>
              <a:rPr lang="en-IE" sz="4200" dirty="0">
                <a:solidFill>
                  <a:schemeClr val="tx2"/>
                </a:solidFill>
              </a:rPr>
              <a:t>Construction industry</a:t>
            </a:r>
          </a:p>
          <a:p>
            <a:pPr lvl="1">
              <a:lnSpc>
                <a:spcPct val="120000"/>
              </a:lnSpc>
              <a:spcAft>
                <a:spcPts val="600"/>
              </a:spcAft>
            </a:pPr>
            <a:r>
              <a:rPr lang="en-IE" sz="3200" dirty="0">
                <a:solidFill>
                  <a:schemeClr val="tx2"/>
                </a:solidFill>
              </a:rPr>
              <a:t>Direct communication and through industry publications</a:t>
            </a:r>
          </a:p>
          <a:p>
            <a:pPr lvl="1">
              <a:lnSpc>
                <a:spcPct val="120000"/>
              </a:lnSpc>
              <a:spcAft>
                <a:spcPts val="600"/>
              </a:spcAft>
            </a:pPr>
            <a:r>
              <a:rPr lang="en-IE" sz="3200" dirty="0">
                <a:solidFill>
                  <a:schemeClr val="tx2"/>
                </a:solidFill>
              </a:rPr>
              <a:t>Liability issues in radon prone areas</a:t>
            </a:r>
          </a:p>
          <a:p>
            <a:pPr lvl="1">
              <a:lnSpc>
                <a:spcPct val="120000"/>
              </a:lnSpc>
              <a:spcAft>
                <a:spcPts val="600"/>
              </a:spcAft>
            </a:pPr>
            <a:r>
              <a:rPr lang="en-IE" sz="3200" dirty="0">
                <a:solidFill>
                  <a:schemeClr val="tx2"/>
                </a:solidFill>
              </a:rPr>
              <a:t>Training and standards for radon prevention and remediation</a:t>
            </a:r>
          </a:p>
          <a:p>
            <a:pPr lvl="1">
              <a:lnSpc>
                <a:spcPct val="120000"/>
              </a:lnSpc>
              <a:spcAft>
                <a:spcPts val="600"/>
              </a:spcAft>
            </a:pPr>
            <a:r>
              <a:rPr lang="en-IE" sz="3200" dirty="0">
                <a:solidFill>
                  <a:schemeClr val="tx2"/>
                </a:solidFill>
              </a:rPr>
              <a:t>Input to technical sub-groups or RAP co-ordination committee?</a:t>
            </a:r>
          </a:p>
        </p:txBody>
      </p:sp>
      <p:sp>
        <p:nvSpPr>
          <p:cNvPr id="4" name="TextBox 3">
            <a:extLst>
              <a:ext uri="{FF2B5EF4-FFF2-40B4-BE49-F238E27FC236}">
                <a16:creationId xmlns:a16="http://schemas.microsoft.com/office/drawing/2014/main" id="{1E3592DA-9B7F-4C1A-AB0E-FA5E43117404}"/>
              </a:ext>
            </a:extLst>
          </p:cNvPr>
          <p:cNvSpPr txBox="1"/>
          <p:nvPr/>
        </p:nvSpPr>
        <p:spPr>
          <a:xfrm>
            <a:off x="2555776" y="2852936"/>
            <a:ext cx="6434518" cy="2231380"/>
          </a:xfrm>
          <a:prstGeom prst="rect">
            <a:avLst/>
          </a:prstGeom>
          <a:noFill/>
        </p:spPr>
        <p:txBody>
          <a:bodyPr wrap="none" rtlCol="0">
            <a:spAutoFit/>
          </a:bodyPr>
          <a:lstStyle/>
          <a:p>
            <a:pPr>
              <a:lnSpc>
                <a:spcPct val="120000"/>
              </a:lnSpc>
              <a:spcAft>
                <a:spcPts val="600"/>
              </a:spcAft>
            </a:pPr>
            <a:r>
              <a:rPr lang="en-IE" sz="2000" dirty="0">
                <a:solidFill>
                  <a:schemeClr val="tx2"/>
                </a:solidFill>
              </a:rPr>
              <a:t>Radon services</a:t>
            </a:r>
          </a:p>
          <a:p>
            <a:pPr marL="742950" lvl="1" indent="-285750">
              <a:lnSpc>
                <a:spcPct val="120000"/>
              </a:lnSpc>
              <a:spcAft>
                <a:spcPts val="600"/>
              </a:spcAft>
              <a:buFont typeface="Arial" panose="020B0604020202020204" pitchFamily="34" charset="0"/>
              <a:buChar char="−"/>
            </a:pPr>
            <a:r>
              <a:rPr lang="en-IE" sz="1500" dirty="0">
                <a:solidFill>
                  <a:schemeClr val="tx2"/>
                </a:solidFill>
              </a:rPr>
              <a:t>Direct communications and through industry publications</a:t>
            </a:r>
          </a:p>
          <a:p>
            <a:pPr marL="742950" lvl="1" indent="-285750">
              <a:lnSpc>
                <a:spcPct val="120000"/>
              </a:lnSpc>
              <a:spcAft>
                <a:spcPts val="600"/>
              </a:spcAft>
              <a:buFont typeface="Arial" panose="020B0604020202020204" pitchFamily="34" charset="0"/>
              <a:buChar char="−"/>
            </a:pPr>
            <a:r>
              <a:rPr lang="en-IE" sz="1500" dirty="0">
                <a:solidFill>
                  <a:schemeClr val="tx2"/>
                </a:solidFill>
              </a:rPr>
              <a:t>National approach, consistent standards</a:t>
            </a:r>
          </a:p>
          <a:p>
            <a:pPr marL="742950" lvl="1" indent="-285750">
              <a:lnSpc>
                <a:spcPct val="120000"/>
              </a:lnSpc>
              <a:spcAft>
                <a:spcPts val="600"/>
              </a:spcAft>
              <a:buFont typeface="Arial" panose="020B0604020202020204" pitchFamily="34" charset="0"/>
              <a:buChar char="−"/>
            </a:pPr>
            <a:r>
              <a:rPr lang="en-IE" sz="1500" dirty="0">
                <a:solidFill>
                  <a:schemeClr val="tx2"/>
                </a:solidFill>
              </a:rPr>
              <a:t>Business opportunity</a:t>
            </a:r>
          </a:p>
          <a:p>
            <a:pPr marL="742950" lvl="1" indent="-285750">
              <a:lnSpc>
                <a:spcPct val="120000"/>
              </a:lnSpc>
              <a:spcAft>
                <a:spcPts val="600"/>
              </a:spcAft>
              <a:buFont typeface="Arial" panose="020B0604020202020204" pitchFamily="34" charset="0"/>
              <a:buChar char="−"/>
            </a:pPr>
            <a:r>
              <a:rPr lang="en-IE" sz="1500" dirty="0">
                <a:solidFill>
                  <a:schemeClr val="tx2"/>
                </a:solidFill>
              </a:rPr>
              <a:t>Input to technical sub-groups or RAP co-ordination committee?</a:t>
            </a:r>
          </a:p>
          <a:p>
            <a:endParaRPr lang="en-US" dirty="0"/>
          </a:p>
        </p:txBody>
      </p:sp>
    </p:spTree>
    <p:extLst>
      <p:ext uri="{BB962C8B-B14F-4D97-AF65-F5344CB8AC3E}">
        <p14:creationId xmlns:p14="http://schemas.microsoft.com/office/powerpoint/2010/main" val="284371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7" y="5390331"/>
            <a:ext cx="6480720" cy="128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212976"/>
            <a:ext cx="1572092" cy="169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908720"/>
            <a:ext cx="2143125" cy="2143125"/>
          </a:xfrm>
          <a:prstGeom prst="rect">
            <a:avLst/>
          </a:prstGeom>
          <a:noFill/>
          <a:ln>
            <a:noFill/>
          </a:ln>
          <a:effectLst>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32123" y="980728"/>
            <a:ext cx="6318343" cy="4335955"/>
          </a:xfrm>
        </p:spPr>
        <p:txBody>
          <a:bodyPr>
            <a:noAutofit/>
          </a:bodyPr>
          <a:lstStyle/>
          <a:p>
            <a:pPr marL="0" lvl="1" indent="0">
              <a:lnSpc>
                <a:spcPct val="110000"/>
              </a:lnSpc>
              <a:buNone/>
            </a:pPr>
            <a:r>
              <a:rPr lang="en-IE" sz="2400" dirty="0">
                <a:solidFill>
                  <a:schemeClr val="tx2"/>
                </a:solidFill>
              </a:rPr>
              <a:t>Assess radon awareness </a:t>
            </a:r>
          </a:p>
          <a:p>
            <a:pPr marL="742950" lvl="2" indent="-342900">
              <a:lnSpc>
                <a:spcPct val="110000"/>
              </a:lnSpc>
            </a:pPr>
            <a:r>
              <a:rPr lang="en-IE" dirty="0">
                <a:solidFill>
                  <a:schemeClr val="tx2"/>
                </a:solidFill>
              </a:rPr>
              <a:t>Use a pre-radon survey questionnaire</a:t>
            </a:r>
          </a:p>
          <a:p>
            <a:pPr marL="742950" lvl="2" indent="-342900">
              <a:lnSpc>
                <a:spcPct val="110000"/>
              </a:lnSpc>
            </a:pPr>
            <a:r>
              <a:rPr lang="en-IE" dirty="0">
                <a:solidFill>
                  <a:schemeClr val="tx2"/>
                </a:solidFill>
              </a:rPr>
              <a:t>Request permission for detailed follow-up to the survey</a:t>
            </a:r>
          </a:p>
          <a:p>
            <a:pPr marL="742950" lvl="2" indent="-342900">
              <a:lnSpc>
                <a:spcPct val="110000"/>
              </a:lnSpc>
            </a:pPr>
            <a:r>
              <a:rPr lang="en-IE" dirty="0">
                <a:solidFill>
                  <a:schemeClr val="tx2"/>
                </a:solidFill>
              </a:rPr>
              <a:t>Market research – telephone, on-line</a:t>
            </a:r>
          </a:p>
          <a:p>
            <a:pPr marL="1200150" lvl="3" indent="-342900">
              <a:lnSpc>
                <a:spcPct val="110000"/>
              </a:lnSpc>
            </a:pPr>
            <a:r>
              <a:rPr lang="en-IE" dirty="0">
                <a:solidFill>
                  <a:schemeClr val="tx2"/>
                </a:solidFill>
              </a:rPr>
              <a:t>National and regional picture</a:t>
            </a:r>
          </a:p>
          <a:p>
            <a:pPr marL="1200150" lvl="3" indent="-342900">
              <a:lnSpc>
                <a:spcPct val="110000"/>
              </a:lnSpc>
            </a:pPr>
            <a:r>
              <a:rPr lang="en-IE" dirty="0">
                <a:solidFill>
                  <a:schemeClr val="tx2"/>
                </a:solidFill>
              </a:rPr>
              <a:t>Gender and age differences</a:t>
            </a:r>
          </a:p>
          <a:p>
            <a:pPr marL="1200150" lvl="3" indent="-342900">
              <a:lnSpc>
                <a:spcPct val="110000"/>
              </a:lnSpc>
            </a:pPr>
            <a:r>
              <a:rPr lang="en-IE" dirty="0">
                <a:solidFill>
                  <a:schemeClr val="tx2"/>
                </a:solidFill>
              </a:rPr>
              <a:t>Socio economic groupings</a:t>
            </a:r>
          </a:p>
          <a:p>
            <a:pPr marL="742950" lvl="2" indent="-342900">
              <a:lnSpc>
                <a:spcPct val="110000"/>
              </a:lnSpc>
            </a:pPr>
            <a:r>
              <a:rPr lang="en-IE" dirty="0">
                <a:solidFill>
                  <a:schemeClr val="tx2"/>
                </a:solidFill>
              </a:rPr>
              <a:t>Design surveys that can be repeated – to track trends over time</a:t>
            </a:r>
            <a:endParaRPr lang="en-IE" dirty="0"/>
          </a:p>
          <a:p>
            <a:pPr marL="742950" lvl="2" indent="-342900"/>
            <a:endParaRPr lang="en-IE" dirty="0"/>
          </a:p>
          <a:p>
            <a:pPr marL="400050" lvl="2" indent="0">
              <a:buNone/>
            </a:pPr>
            <a:endParaRPr lang="en-IE" sz="2000" dirty="0"/>
          </a:p>
          <a:p>
            <a:pPr marL="0" lvl="1" indent="0">
              <a:buNone/>
            </a:pPr>
            <a:endParaRPr lang="en-IE" sz="2400" dirty="0"/>
          </a:p>
          <a:p>
            <a:pPr marL="0" lvl="1" indent="0">
              <a:buNone/>
            </a:pPr>
            <a:endParaRPr lang="en-IE" sz="2400" dirty="0"/>
          </a:p>
        </p:txBody>
      </p:sp>
      <p:sp>
        <p:nvSpPr>
          <p:cNvPr id="6" name="Rectangle 2"/>
          <p:cNvSpPr txBox="1">
            <a:spLocks noChangeArrowheads="1"/>
          </p:cNvSpPr>
          <p:nvPr/>
        </p:nvSpPr>
        <p:spPr>
          <a:xfrm>
            <a:off x="107504" y="25354"/>
            <a:ext cx="7796261" cy="90695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Communicating with the public (1)</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51137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941" r="18125"/>
          <a:stretch/>
        </p:blipFill>
        <p:spPr bwMode="auto">
          <a:xfrm>
            <a:off x="6804248" y="1119603"/>
            <a:ext cx="1368152" cy="166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116632"/>
            <a:ext cx="7914431" cy="864096"/>
          </a:xfrm>
        </p:spPr>
        <p:txBody>
          <a:bodyPr>
            <a:normAutofit/>
          </a:bodyPr>
          <a:lstStyle/>
          <a:p>
            <a:r>
              <a:rPr lang="en-US" sz="2800" dirty="0">
                <a:solidFill>
                  <a:schemeClr val="tx1">
                    <a:lumMod val="75000"/>
                  </a:schemeClr>
                </a:solidFill>
              </a:rPr>
              <a:t>Communicating with the public (2)</a:t>
            </a:r>
            <a:endParaRPr lang="en-IE" sz="2800" dirty="0"/>
          </a:p>
        </p:txBody>
      </p:sp>
      <p:sp>
        <p:nvSpPr>
          <p:cNvPr id="3" name="Content Placeholder 2"/>
          <p:cNvSpPr>
            <a:spLocks noGrp="1"/>
          </p:cNvSpPr>
          <p:nvPr>
            <p:ph idx="1"/>
          </p:nvPr>
        </p:nvSpPr>
        <p:spPr>
          <a:xfrm>
            <a:off x="395536" y="1038500"/>
            <a:ext cx="6120680" cy="1866396"/>
          </a:xfrm>
        </p:spPr>
        <p:txBody>
          <a:bodyPr>
            <a:normAutofit/>
          </a:bodyPr>
          <a:lstStyle/>
          <a:p>
            <a:pPr marL="180000" lvl="2" indent="-180000">
              <a:lnSpc>
                <a:spcPct val="110000"/>
              </a:lnSpc>
              <a:spcBef>
                <a:spcPts val="600"/>
              </a:spcBef>
              <a:spcAft>
                <a:spcPts val="600"/>
              </a:spcAft>
            </a:pPr>
            <a:r>
              <a:rPr lang="en-IE" sz="2200" dirty="0">
                <a:solidFill>
                  <a:schemeClr val="tx2"/>
                </a:solidFill>
              </a:rPr>
              <a:t>Use focus groups to test messages, guidance, web content, etc., before release</a:t>
            </a:r>
          </a:p>
          <a:p>
            <a:pPr marL="180000" lvl="2" indent="-180000">
              <a:lnSpc>
                <a:spcPct val="110000"/>
              </a:lnSpc>
              <a:spcBef>
                <a:spcPts val="600"/>
              </a:spcBef>
              <a:spcAft>
                <a:spcPts val="600"/>
              </a:spcAft>
            </a:pPr>
            <a:r>
              <a:rPr lang="en-IE" sz="2200" dirty="0">
                <a:solidFill>
                  <a:schemeClr val="tx2"/>
                </a:solidFill>
              </a:rPr>
              <a:t>Use focus groups to identify public concerns about radon </a:t>
            </a:r>
            <a:endParaRPr lang="en-IE" sz="1300" dirty="0">
              <a:solidFill>
                <a:schemeClr val="tx2"/>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19" y="2856201"/>
            <a:ext cx="1702857" cy="194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C5BE5B2-159B-4D95-9147-1EBBE5EA14C7}"/>
              </a:ext>
            </a:extLst>
          </p:cNvPr>
          <p:cNvSpPr txBox="1"/>
          <p:nvPr/>
        </p:nvSpPr>
        <p:spPr>
          <a:xfrm>
            <a:off x="467544" y="5013176"/>
            <a:ext cx="7093534" cy="1517338"/>
          </a:xfrm>
          <a:prstGeom prst="rect">
            <a:avLst/>
          </a:prstGeom>
          <a:noFill/>
        </p:spPr>
        <p:txBody>
          <a:bodyPr wrap="square" rtlCol="0">
            <a:spAutoFit/>
          </a:bodyPr>
          <a:lstStyle/>
          <a:p>
            <a:pPr marL="180000" lvl="2" indent="-180000">
              <a:lnSpc>
                <a:spcPct val="110000"/>
              </a:lnSpc>
              <a:spcBef>
                <a:spcPts val="600"/>
              </a:spcBef>
              <a:spcAft>
                <a:spcPts val="600"/>
              </a:spcAft>
              <a:buFont typeface="Wingdings" pitchFamily="2" charset="2"/>
              <a:buChar char="Ø"/>
            </a:pPr>
            <a:r>
              <a:rPr lang="en-IE" sz="2200" dirty="0">
                <a:solidFill>
                  <a:schemeClr val="tx2"/>
                </a:solidFill>
              </a:rPr>
              <a:t>Use this information to:</a:t>
            </a:r>
          </a:p>
          <a:p>
            <a:pPr marL="637200" lvl="3" indent="-180000">
              <a:lnSpc>
                <a:spcPct val="110000"/>
              </a:lnSpc>
              <a:spcBef>
                <a:spcPts val="600"/>
              </a:spcBef>
              <a:spcAft>
                <a:spcPts val="600"/>
              </a:spcAft>
              <a:buFont typeface="Wingdings" pitchFamily="2" charset="2"/>
              <a:buChar char="Ø"/>
            </a:pPr>
            <a:r>
              <a:rPr lang="en-IE" sz="2200" dirty="0">
                <a:solidFill>
                  <a:schemeClr val="tx2"/>
                </a:solidFill>
              </a:rPr>
              <a:t> focus the message(s)</a:t>
            </a:r>
          </a:p>
          <a:p>
            <a:pPr marL="637200" lvl="3" indent="-180000">
              <a:lnSpc>
                <a:spcPct val="110000"/>
              </a:lnSpc>
              <a:spcBef>
                <a:spcPts val="600"/>
              </a:spcBef>
              <a:spcAft>
                <a:spcPts val="600"/>
              </a:spcAft>
              <a:buFont typeface="Wingdings" pitchFamily="2" charset="2"/>
              <a:buChar char="Ø"/>
            </a:pPr>
            <a:r>
              <a:rPr lang="en-IE" sz="2200" dirty="0">
                <a:solidFill>
                  <a:schemeClr val="tx2"/>
                </a:solidFill>
              </a:rPr>
              <a:t> tailor the message(s) for the target audience(s)</a:t>
            </a:r>
            <a:endParaRPr lang="en-US" dirty="0"/>
          </a:p>
        </p:txBody>
      </p:sp>
      <p:sp>
        <p:nvSpPr>
          <p:cNvPr id="5" name="TextBox 4">
            <a:extLst>
              <a:ext uri="{FF2B5EF4-FFF2-40B4-BE49-F238E27FC236}">
                <a16:creationId xmlns:a16="http://schemas.microsoft.com/office/drawing/2014/main" id="{8EE5A543-F2F2-4F21-8727-7377D89A6357}"/>
              </a:ext>
            </a:extLst>
          </p:cNvPr>
          <p:cNvSpPr txBox="1"/>
          <p:nvPr/>
        </p:nvSpPr>
        <p:spPr>
          <a:xfrm>
            <a:off x="2699792" y="2989284"/>
            <a:ext cx="5040560" cy="1735860"/>
          </a:xfrm>
          <a:prstGeom prst="rect">
            <a:avLst/>
          </a:prstGeom>
          <a:noFill/>
        </p:spPr>
        <p:txBody>
          <a:bodyPr wrap="square" rtlCol="0">
            <a:spAutoFit/>
          </a:bodyPr>
          <a:lstStyle/>
          <a:p>
            <a:pPr marL="285750" lvl="2" indent="-285750">
              <a:lnSpc>
                <a:spcPct val="110000"/>
              </a:lnSpc>
              <a:spcBef>
                <a:spcPts val="600"/>
              </a:spcBef>
              <a:spcAft>
                <a:spcPts val="600"/>
              </a:spcAft>
              <a:buFont typeface="Arial" panose="020B0604020202020204" pitchFamily="34" charset="0"/>
              <a:buChar char="•"/>
            </a:pPr>
            <a:r>
              <a:rPr lang="en-IE" sz="2200" dirty="0">
                <a:solidFill>
                  <a:schemeClr val="tx2"/>
                </a:solidFill>
              </a:rPr>
              <a:t>Ask the public what motivates them to act/not act (obstacles to action) </a:t>
            </a:r>
          </a:p>
          <a:p>
            <a:pPr marL="285750" lvl="2" indent="-285750">
              <a:lnSpc>
                <a:spcPct val="110000"/>
              </a:lnSpc>
              <a:spcBef>
                <a:spcPts val="600"/>
              </a:spcBef>
              <a:spcAft>
                <a:spcPts val="600"/>
              </a:spcAft>
              <a:buFont typeface="Arial" panose="020B0604020202020204" pitchFamily="34" charset="0"/>
              <a:buChar char="•"/>
            </a:pPr>
            <a:r>
              <a:rPr lang="en-IE" sz="2200" dirty="0">
                <a:solidFill>
                  <a:schemeClr val="tx2"/>
                </a:solidFill>
              </a:rPr>
              <a:t>Find groups who didn’t act and ask them why </a:t>
            </a:r>
            <a:endParaRPr lang="en-US" sz="2200" dirty="0"/>
          </a:p>
        </p:txBody>
      </p:sp>
    </p:spTree>
    <p:extLst>
      <p:ext uri="{BB962C8B-B14F-4D97-AF65-F5344CB8AC3E}">
        <p14:creationId xmlns:p14="http://schemas.microsoft.com/office/powerpoint/2010/main" val="322609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632848" cy="864096"/>
          </a:xfrm>
        </p:spPr>
        <p:txBody>
          <a:bodyPr>
            <a:normAutofit/>
          </a:bodyPr>
          <a:lstStyle/>
          <a:p>
            <a:r>
              <a:rPr lang="en-US" sz="2800" dirty="0">
                <a:solidFill>
                  <a:schemeClr val="tx1">
                    <a:lumMod val="75000"/>
                  </a:schemeClr>
                </a:solidFill>
              </a:rPr>
              <a:t>Communicating with the public (3)</a:t>
            </a:r>
            <a:endParaRPr lang="en-IE" sz="2800"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89" r="2214"/>
          <a:stretch/>
        </p:blipFill>
        <p:spPr bwMode="auto">
          <a:xfrm>
            <a:off x="323527" y="1379423"/>
            <a:ext cx="8506076" cy="497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96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848872" cy="720080"/>
          </a:xfrm>
        </p:spPr>
        <p:txBody>
          <a:bodyPr>
            <a:normAutofit/>
          </a:bodyPr>
          <a:lstStyle/>
          <a:p>
            <a:pPr>
              <a:defRPr/>
            </a:pPr>
            <a:r>
              <a:rPr lang="en-US" sz="2800" dirty="0">
                <a:solidFill>
                  <a:schemeClr val="tx1">
                    <a:lumMod val="75000"/>
                  </a:schemeClr>
                </a:solidFill>
              </a:rPr>
              <a:t>Communicating with the public (4)</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976938"/>
            <a:ext cx="3313279" cy="2596078"/>
          </a:xfrm>
          <a:prstGeom prst="rect">
            <a:avLst/>
          </a:prstGeom>
          <a:noFill/>
          <a:ln>
            <a:noFill/>
          </a:ln>
          <a:effectLst>
            <a:outerShdw dist="35921" dir="2700000" algn="ctr" rotWithShape="0">
              <a:schemeClr val="bg2"/>
            </a:outerShdw>
            <a:softEdge rad="177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79512" y="1124744"/>
            <a:ext cx="8136904" cy="5256584"/>
          </a:xfrm>
        </p:spPr>
        <p:txBody>
          <a:bodyPr>
            <a:normAutofit/>
          </a:bodyPr>
          <a:lstStyle/>
          <a:p>
            <a:pPr marL="342900" lvl="1" indent="-342900">
              <a:lnSpc>
                <a:spcPct val="110000"/>
              </a:lnSpc>
              <a:buFont typeface="Arial" pitchFamily="34" charset="0"/>
              <a:buChar char="•"/>
            </a:pPr>
            <a:r>
              <a:rPr lang="en-IE" sz="2200" dirty="0">
                <a:solidFill>
                  <a:schemeClr val="tx2"/>
                </a:solidFill>
              </a:rPr>
              <a:t>Present the facts simply and accurately</a:t>
            </a:r>
          </a:p>
          <a:p>
            <a:pPr marL="342900" lvl="1" indent="-342900">
              <a:lnSpc>
                <a:spcPct val="110000"/>
              </a:lnSpc>
              <a:buFont typeface="Arial" pitchFamily="34" charset="0"/>
              <a:buChar char="•"/>
            </a:pPr>
            <a:r>
              <a:rPr lang="en-IE" sz="2200" dirty="0">
                <a:solidFill>
                  <a:schemeClr val="tx2"/>
                </a:solidFill>
              </a:rPr>
              <a:t>Use accessible language </a:t>
            </a:r>
          </a:p>
          <a:p>
            <a:pPr marL="342900" lvl="1" indent="-342900">
              <a:lnSpc>
                <a:spcPct val="110000"/>
              </a:lnSpc>
              <a:buFont typeface="Arial" pitchFamily="34" charset="0"/>
              <a:buChar char="•"/>
            </a:pPr>
            <a:r>
              <a:rPr lang="en-IE" sz="2200" dirty="0">
                <a:solidFill>
                  <a:schemeClr val="tx2"/>
                </a:solidFill>
              </a:rPr>
              <a:t>Use images and </a:t>
            </a:r>
            <a:r>
              <a:rPr lang="en-IE" sz="2200" dirty="0">
                <a:solidFill>
                  <a:schemeClr val="tx2"/>
                </a:solidFill>
                <a:hlinkClick r:id="rId4"/>
              </a:rPr>
              <a:t>animations</a:t>
            </a:r>
            <a:r>
              <a:rPr lang="en-IE" sz="2200" dirty="0">
                <a:solidFill>
                  <a:schemeClr val="tx2"/>
                </a:solidFill>
              </a:rPr>
              <a:t> (example) </a:t>
            </a:r>
          </a:p>
          <a:p>
            <a:pPr marL="342900" lvl="1" indent="-342900">
              <a:lnSpc>
                <a:spcPct val="110000"/>
              </a:lnSpc>
              <a:buFont typeface="Arial" pitchFamily="34" charset="0"/>
              <a:buChar char="•"/>
            </a:pPr>
            <a:r>
              <a:rPr lang="en-IE" sz="2200" dirty="0">
                <a:solidFill>
                  <a:schemeClr val="tx2"/>
                </a:solidFill>
              </a:rPr>
              <a:t>Address the obstacles to action</a:t>
            </a:r>
          </a:p>
          <a:p>
            <a:pPr marL="0" lvl="1" indent="0">
              <a:lnSpc>
                <a:spcPct val="110000"/>
              </a:lnSpc>
              <a:buNone/>
            </a:pPr>
            <a:endParaRPr lang="en-IE" sz="3600" dirty="0">
              <a:solidFill>
                <a:schemeClr val="tx2"/>
              </a:solidFill>
            </a:endParaRPr>
          </a:p>
          <a:p>
            <a:pPr marL="0" lvl="1" indent="0" algn="ctr">
              <a:lnSpc>
                <a:spcPct val="110000"/>
              </a:lnSpc>
              <a:buNone/>
            </a:pPr>
            <a:r>
              <a:rPr lang="en-IE" sz="2200" dirty="0">
                <a:solidFill>
                  <a:srgbClr val="7030A0"/>
                </a:solidFill>
              </a:rPr>
              <a:t>“Radon is a cancer-causing gas that may build up in your home”</a:t>
            </a:r>
          </a:p>
          <a:p>
            <a:pPr marL="0" lvl="1" indent="0" algn="ctr">
              <a:lnSpc>
                <a:spcPct val="110000"/>
              </a:lnSpc>
              <a:buNone/>
            </a:pPr>
            <a:r>
              <a:rPr lang="en-IE" sz="2200" dirty="0">
                <a:solidFill>
                  <a:srgbClr val="7030A0"/>
                </a:solidFill>
              </a:rPr>
              <a:t>“You can test for radon and protect yourself and your family”</a:t>
            </a:r>
          </a:p>
          <a:p>
            <a:pPr marL="0" lvl="1" indent="0" algn="ctr">
              <a:lnSpc>
                <a:spcPct val="110000"/>
              </a:lnSpc>
              <a:buNone/>
            </a:pPr>
            <a:r>
              <a:rPr lang="en-IE" sz="2200" dirty="0">
                <a:solidFill>
                  <a:srgbClr val="7030A0"/>
                </a:solidFill>
              </a:rPr>
              <a:t>“Do a radon test now; it is easy and not expensive”</a:t>
            </a:r>
          </a:p>
          <a:p>
            <a:pPr marL="0" lvl="1" indent="0" algn="ctr">
              <a:lnSpc>
                <a:spcPct val="110000"/>
              </a:lnSpc>
              <a:buNone/>
            </a:pPr>
            <a:endParaRPr lang="en-IE" sz="1800" dirty="0">
              <a:solidFill>
                <a:schemeClr val="tx2"/>
              </a:solidFill>
            </a:endParaRPr>
          </a:p>
          <a:p>
            <a:pPr marL="0" indent="0" algn="ctr">
              <a:lnSpc>
                <a:spcPct val="110000"/>
              </a:lnSpc>
              <a:buNone/>
            </a:pPr>
            <a:r>
              <a:rPr lang="en-IE" sz="2800" b="1" dirty="0">
                <a:solidFill>
                  <a:schemeClr val="tx2"/>
                </a:solidFill>
              </a:rPr>
              <a:t>Ethical consideration</a:t>
            </a:r>
            <a:r>
              <a:rPr lang="en-IE" sz="2800" dirty="0">
                <a:solidFill>
                  <a:schemeClr val="tx2"/>
                </a:solidFill>
              </a:rPr>
              <a:t>– strong messages must be coupled with strong solutions</a:t>
            </a:r>
            <a:endParaRPr lang="en-IE" sz="2800" dirty="0"/>
          </a:p>
        </p:txBody>
      </p:sp>
    </p:spTree>
    <p:extLst>
      <p:ext uri="{BB962C8B-B14F-4D97-AF65-F5344CB8AC3E}">
        <p14:creationId xmlns:p14="http://schemas.microsoft.com/office/powerpoint/2010/main" val="159806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848872" cy="864096"/>
          </a:xfrm>
        </p:spPr>
        <p:txBody>
          <a:bodyPr>
            <a:normAutofit/>
          </a:bodyPr>
          <a:lstStyle/>
          <a:p>
            <a:pPr>
              <a:defRPr/>
            </a:pPr>
            <a:r>
              <a:rPr lang="en-US" sz="2800" dirty="0">
                <a:solidFill>
                  <a:schemeClr val="tx1">
                    <a:lumMod val="75000"/>
                  </a:schemeClr>
                </a:solidFill>
              </a:rPr>
              <a:t>Communicating with the public (5)</a:t>
            </a:r>
          </a:p>
        </p:txBody>
      </p:sp>
      <p:sp>
        <p:nvSpPr>
          <p:cNvPr id="3" name="Content Placeholder 2"/>
          <p:cNvSpPr>
            <a:spLocks noGrp="1"/>
          </p:cNvSpPr>
          <p:nvPr>
            <p:ph idx="1"/>
          </p:nvPr>
        </p:nvSpPr>
        <p:spPr>
          <a:xfrm>
            <a:off x="251520" y="1052736"/>
            <a:ext cx="6408712" cy="5040560"/>
          </a:xfrm>
        </p:spPr>
        <p:txBody>
          <a:bodyPr>
            <a:normAutofit/>
          </a:bodyPr>
          <a:lstStyle/>
          <a:p>
            <a:pPr marL="342900" lvl="1" indent="-342900">
              <a:lnSpc>
                <a:spcPct val="110000"/>
              </a:lnSpc>
              <a:buFont typeface="Arial" pitchFamily="34" charset="0"/>
              <a:buChar char="•"/>
            </a:pPr>
            <a:r>
              <a:rPr lang="en-IE" sz="2400" dirty="0">
                <a:solidFill>
                  <a:schemeClr val="tx2"/>
                </a:solidFill>
              </a:rPr>
              <a:t>Use media that “talks” to the audience</a:t>
            </a:r>
          </a:p>
          <a:p>
            <a:pPr marL="742950" lvl="2" indent="-342900">
              <a:lnSpc>
                <a:spcPct val="110000"/>
              </a:lnSpc>
            </a:pPr>
            <a:r>
              <a:rPr lang="en-IE" sz="2000" dirty="0">
                <a:solidFill>
                  <a:schemeClr val="tx2"/>
                </a:solidFill>
              </a:rPr>
              <a:t>Younger audience – social media</a:t>
            </a:r>
          </a:p>
          <a:p>
            <a:pPr marL="742950" lvl="2" indent="-342900">
              <a:lnSpc>
                <a:spcPct val="110000"/>
              </a:lnSpc>
            </a:pPr>
            <a:r>
              <a:rPr lang="en-IE" sz="2000" dirty="0">
                <a:solidFill>
                  <a:schemeClr val="tx2"/>
                </a:solidFill>
              </a:rPr>
              <a:t>Parents – parenting magazines, blogs, websites </a:t>
            </a:r>
          </a:p>
          <a:p>
            <a:pPr marL="742950" lvl="2" indent="-342900">
              <a:lnSpc>
                <a:spcPct val="110000"/>
              </a:lnSpc>
            </a:pPr>
            <a:r>
              <a:rPr lang="en-IE" sz="2000" dirty="0">
                <a:solidFill>
                  <a:schemeClr val="tx2"/>
                </a:solidFill>
              </a:rPr>
              <a:t>Homeowners - DIY magazines, blogs, websites </a:t>
            </a:r>
            <a:endParaRPr lang="en-IE" sz="2400" dirty="0">
              <a:solidFill>
                <a:schemeClr val="tx2"/>
              </a:solidFill>
            </a:endParaRPr>
          </a:p>
          <a:p>
            <a:pPr marL="342900" lvl="1" indent="-342900">
              <a:lnSpc>
                <a:spcPct val="110000"/>
              </a:lnSpc>
              <a:buFont typeface="Arial" pitchFamily="34" charset="0"/>
              <a:buChar char="•"/>
            </a:pPr>
            <a:r>
              <a:rPr lang="en-IE" sz="2400" dirty="0">
                <a:solidFill>
                  <a:schemeClr val="tx2"/>
                </a:solidFill>
              </a:rPr>
              <a:t>Champions and real-life stories</a:t>
            </a:r>
          </a:p>
          <a:p>
            <a:pPr marL="742950" lvl="2" indent="-342900">
              <a:lnSpc>
                <a:spcPct val="110000"/>
              </a:lnSpc>
            </a:pPr>
            <a:r>
              <a:rPr lang="en-IE" sz="2000" dirty="0">
                <a:solidFill>
                  <a:schemeClr val="tx2"/>
                </a:solidFill>
              </a:rPr>
              <a:t>“real and ordinary” people in video/TV/radio to normalise radon</a:t>
            </a:r>
          </a:p>
          <a:p>
            <a:pPr marL="742950" lvl="2" indent="-342900">
              <a:lnSpc>
                <a:spcPct val="110000"/>
              </a:lnSpc>
            </a:pPr>
            <a:r>
              <a:rPr lang="en-IE" sz="2000" dirty="0">
                <a:solidFill>
                  <a:schemeClr val="tx2"/>
                </a:solidFill>
              </a:rPr>
              <a:t>Celebrity champions can alienate large sections of a community</a:t>
            </a:r>
            <a:endParaRPr lang="en-IE" sz="2400" dirty="0">
              <a:solidFill>
                <a:schemeClr val="tx2"/>
              </a:solidFill>
            </a:endParaRPr>
          </a:p>
          <a:p>
            <a:pPr marL="342900" lvl="1" indent="-342900">
              <a:lnSpc>
                <a:spcPct val="110000"/>
              </a:lnSpc>
              <a:buFont typeface="Arial" pitchFamily="34" charset="0"/>
              <a:buChar char="•"/>
            </a:pPr>
            <a:r>
              <a:rPr lang="en-IE" sz="2400" dirty="0">
                <a:solidFill>
                  <a:schemeClr val="tx2"/>
                </a:solidFill>
              </a:rPr>
              <a:t>Local stories, backed by national reports</a:t>
            </a:r>
          </a:p>
          <a:p>
            <a:pPr marL="742950" lvl="2" indent="-342900">
              <a:lnSpc>
                <a:spcPct val="110000"/>
              </a:lnSpc>
            </a:pPr>
            <a:r>
              <a:rPr lang="en-IE" sz="2000" dirty="0">
                <a:solidFill>
                  <a:schemeClr val="tx2"/>
                </a:solidFill>
              </a:rPr>
              <a:t>National press, TV and radio – serious issue </a:t>
            </a:r>
          </a:p>
          <a:p>
            <a:pPr marL="742950" lvl="2" indent="-342900">
              <a:lnSpc>
                <a:spcPct val="110000"/>
              </a:lnSpc>
            </a:pPr>
            <a:r>
              <a:rPr lang="en-IE" sz="2000" dirty="0">
                <a:solidFill>
                  <a:schemeClr val="tx2"/>
                </a:solidFill>
              </a:rPr>
              <a:t>Local press and radio – a real and relevant issue</a:t>
            </a:r>
            <a:endParaRPr lang="en-I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294113"/>
            <a:ext cx="253681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980727"/>
            <a:ext cx="8064896" cy="5328593"/>
          </a:xfrm>
        </p:spPr>
        <p:txBody>
          <a:bodyPr>
            <a:normAutofit fontScale="55000" lnSpcReduction="20000"/>
          </a:bodyPr>
          <a:lstStyle/>
          <a:p>
            <a:pPr>
              <a:lnSpc>
                <a:spcPct val="130000"/>
              </a:lnSpc>
            </a:pPr>
            <a:r>
              <a:rPr lang="en-IE" dirty="0">
                <a:solidFill>
                  <a:schemeClr val="tx2"/>
                </a:solidFill>
              </a:rPr>
              <a:t>Conditions of General Safety Requirements (GSR) Part 3</a:t>
            </a:r>
          </a:p>
          <a:p>
            <a:pPr>
              <a:lnSpc>
                <a:spcPct val="130000"/>
              </a:lnSpc>
            </a:pPr>
            <a:r>
              <a:rPr lang="en-IE" dirty="0">
                <a:solidFill>
                  <a:schemeClr val="tx2"/>
                </a:solidFill>
              </a:rPr>
              <a:t>Why communicate?</a:t>
            </a:r>
          </a:p>
          <a:p>
            <a:pPr>
              <a:lnSpc>
                <a:spcPct val="130000"/>
              </a:lnSpc>
            </a:pPr>
            <a:r>
              <a:rPr lang="en-IE" dirty="0">
                <a:solidFill>
                  <a:schemeClr val="tx2"/>
                </a:solidFill>
              </a:rPr>
              <a:t>Communicate with whom?</a:t>
            </a:r>
          </a:p>
          <a:p>
            <a:pPr>
              <a:lnSpc>
                <a:spcPct val="130000"/>
              </a:lnSpc>
            </a:pPr>
            <a:r>
              <a:rPr lang="en-IE" dirty="0">
                <a:solidFill>
                  <a:schemeClr val="tx2"/>
                </a:solidFill>
              </a:rPr>
              <a:t>Phases of communication</a:t>
            </a:r>
          </a:p>
          <a:p>
            <a:pPr>
              <a:lnSpc>
                <a:spcPct val="130000"/>
              </a:lnSpc>
            </a:pPr>
            <a:r>
              <a:rPr lang="en-IE" dirty="0">
                <a:solidFill>
                  <a:schemeClr val="tx2"/>
                </a:solidFill>
              </a:rPr>
              <a:t>Elements of a Communication Strategy</a:t>
            </a:r>
          </a:p>
          <a:p>
            <a:pPr lvl="1">
              <a:lnSpc>
                <a:spcPct val="130000"/>
              </a:lnSpc>
            </a:pPr>
            <a:r>
              <a:rPr lang="en-IE" dirty="0">
                <a:solidFill>
                  <a:schemeClr val="tx2"/>
                </a:solidFill>
              </a:rPr>
              <a:t>Identifying Stakeholders</a:t>
            </a:r>
          </a:p>
          <a:p>
            <a:pPr lvl="1">
              <a:lnSpc>
                <a:spcPct val="130000"/>
              </a:lnSpc>
            </a:pPr>
            <a:r>
              <a:rPr lang="en-IE" dirty="0">
                <a:solidFill>
                  <a:schemeClr val="tx2"/>
                </a:solidFill>
              </a:rPr>
              <a:t>Communications goals</a:t>
            </a:r>
          </a:p>
          <a:p>
            <a:pPr lvl="1">
              <a:lnSpc>
                <a:spcPct val="130000"/>
              </a:lnSpc>
            </a:pPr>
            <a:r>
              <a:rPr lang="en-IE" dirty="0">
                <a:solidFill>
                  <a:schemeClr val="tx2"/>
                </a:solidFill>
              </a:rPr>
              <a:t>Defining key messages</a:t>
            </a:r>
          </a:p>
          <a:p>
            <a:pPr lvl="1">
              <a:lnSpc>
                <a:spcPct val="130000"/>
              </a:lnSpc>
            </a:pPr>
            <a:r>
              <a:rPr lang="en-IE" dirty="0">
                <a:solidFill>
                  <a:schemeClr val="tx2"/>
                </a:solidFill>
              </a:rPr>
              <a:t>Medium selection</a:t>
            </a:r>
          </a:p>
          <a:p>
            <a:pPr>
              <a:lnSpc>
                <a:spcPct val="130000"/>
              </a:lnSpc>
            </a:pPr>
            <a:r>
              <a:rPr lang="en-IE" dirty="0">
                <a:solidFill>
                  <a:schemeClr val="tx2"/>
                </a:solidFill>
              </a:rPr>
              <a:t>Communicating with potential partners</a:t>
            </a:r>
          </a:p>
          <a:p>
            <a:pPr>
              <a:lnSpc>
                <a:spcPct val="130000"/>
              </a:lnSpc>
            </a:pPr>
            <a:r>
              <a:rPr lang="en-IE" dirty="0">
                <a:solidFill>
                  <a:schemeClr val="tx2"/>
                </a:solidFill>
              </a:rPr>
              <a:t>Communicating with the public</a:t>
            </a:r>
          </a:p>
          <a:p>
            <a:pPr>
              <a:lnSpc>
                <a:spcPct val="130000"/>
              </a:lnSpc>
            </a:pPr>
            <a:r>
              <a:rPr lang="en-IE" dirty="0">
                <a:solidFill>
                  <a:schemeClr val="tx2"/>
                </a:solidFill>
              </a:rPr>
              <a:t>Radon risk perception</a:t>
            </a:r>
          </a:p>
          <a:p>
            <a:pPr>
              <a:lnSpc>
                <a:spcPct val="130000"/>
              </a:lnSpc>
            </a:pPr>
            <a:r>
              <a:rPr lang="en-IE" dirty="0">
                <a:solidFill>
                  <a:schemeClr val="tx2"/>
                </a:solidFill>
              </a:rPr>
              <a:t>Public communication and behavioural change</a:t>
            </a:r>
          </a:p>
          <a:p>
            <a:pPr>
              <a:lnSpc>
                <a:spcPct val="130000"/>
              </a:lnSpc>
            </a:pPr>
            <a:r>
              <a:rPr lang="en-IE" dirty="0">
                <a:solidFill>
                  <a:schemeClr val="tx2"/>
                </a:solidFill>
              </a:rPr>
              <a:t>Summary of learning points</a:t>
            </a:r>
          </a:p>
          <a:p>
            <a:pPr>
              <a:lnSpc>
                <a:spcPct val="130000"/>
              </a:lnSpc>
            </a:pPr>
            <a:r>
              <a:rPr lang="en-IE" dirty="0">
                <a:solidFill>
                  <a:schemeClr val="tx2"/>
                </a:solidFill>
              </a:rPr>
              <a:t>Additional reading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2" name="Title 1"/>
          <p:cNvSpPr>
            <a:spLocks noGrp="1"/>
          </p:cNvSpPr>
          <p:nvPr>
            <p:ph type="title"/>
          </p:nvPr>
        </p:nvSpPr>
        <p:spPr>
          <a:xfrm>
            <a:off x="179512" y="116632"/>
            <a:ext cx="7632848" cy="864096"/>
          </a:xfrm>
        </p:spPr>
        <p:txBody>
          <a:bodyPr>
            <a:normAutofit/>
          </a:bodyPr>
          <a:lstStyle/>
          <a:p>
            <a:r>
              <a:rPr lang="en-GB" sz="2800" dirty="0"/>
              <a:t>Module content</a:t>
            </a:r>
          </a:p>
        </p:txBody>
      </p:sp>
    </p:spTree>
    <p:extLst>
      <p:ext uri="{BB962C8B-B14F-4D97-AF65-F5344CB8AC3E}">
        <p14:creationId xmlns:p14="http://schemas.microsoft.com/office/powerpoint/2010/main" val="311304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12" r="5949"/>
          <a:stretch/>
        </p:blipFill>
        <p:spPr bwMode="auto">
          <a:xfrm>
            <a:off x="5364088" y="3664796"/>
            <a:ext cx="3024336" cy="221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16632"/>
            <a:ext cx="7704856" cy="720080"/>
          </a:xfrm>
        </p:spPr>
        <p:txBody>
          <a:bodyPr>
            <a:normAutofit/>
          </a:bodyPr>
          <a:lstStyle/>
          <a:p>
            <a:r>
              <a:rPr lang="en-US" sz="2800" dirty="0">
                <a:solidFill>
                  <a:schemeClr val="tx1">
                    <a:lumMod val="75000"/>
                  </a:schemeClr>
                </a:solidFill>
              </a:rPr>
              <a:t>Communicating with the public (6)</a:t>
            </a:r>
            <a:endParaRPr lang="en-IE" sz="2800" dirty="0"/>
          </a:p>
        </p:txBody>
      </p:sp>
      <p:sp>
        <p:nvSpPr>
          <p:cNvPr id="3" name="Content Placeholder 2"/>
          <p:cNvSpPr>
            <a:spLocks noGrp="1"/>
          </p:cNvSpPr>
          <p:nvPr>
            <p:ph idx="1"/>
          </p:nvPr>
        </p:nvSpPr>
        <p:spPr>
          <a:xfrm>
            <a:off x="298175" y="1052736"/>
            <a:ext cx="7704856" cy="4608512"/>
          </a:xfrm>
        </p:spPr>
        <p:txBody>
          <a:bodyPr>
            <a:normAutofit/>
          </a:bodyPr>
          <a:lstStyle/>
          <a:p>
            <a:pPr marL="342900" lvl="1" indent="-342900">
              <a:lnSpc>
                <a:spcPct val="110000"/>
              </a:lnSpc>
              <a:buFont typeface="Arial" pitchFamily="34" charset="0"/>
              <a:buChar char="•"/>
            </a:pPr>
            <a:r>
              <a:rPr lang="en-IE" sz="2400" dirty="0">
                <a:solidFill>
                  <a:schemeClr val="tx2"/>
                </a:solidFill>
              </a:rPr>
              <a:t>Trust in the message is key to progress</a:t>
            </a:r>
          </a:p>
          <a:p>
            <a:pPr marL="342900" lvl="1" indent="-342900">
              <a:lnSpc>
                <a:spcPct val="110000"/>
              </a:lnSpc>
              <a:buFont typeface="Arial" pitchFamily="34" charset="0"/>
              <a:buChar char="•"/>
            </a:pPr>
            <a:r>
              <a:rPr lang="en-IE" sz="2400" dirty="0">
                <a:solidFill>
                  <a:schemeClr val="tx2"/>
                </a:solidFill>
              </a:rPr>
              <a:t>Use endorsements from health authorities</a:t>
            </a:r>
          </a:p>
          <a:p>
            <a:pPr marL="342900" lvl="1" indent="-342900">
              <a:lnSpc>
                <a:spcPct val="110000"/>
              </a:lnSpc>
              <a:buFont typeface="Arial" pitchFamily="34" charset="0"/>
              <a:buChar char="•"/>
            </a:pPr>
            <a:r>
              <a:rPr lang="en-IE" sz="2400" dirty="0">
                <a:solidFill>
                  <a:schemeClr val="tx2"/>
                </a:solidFill>
              </a:rPr>
              <a:t>Use trusted communicators to spread the message</a:t>
            </a:r>
          </a:p>
          <a:p>
            <a:pPr marL="742950" lvl="2" indent="-342900">
              <a:lnSpc>
                <a:spcPct val="110000"/>
              </a:lnSpc>
            </a:pPr>
            <a:r>
              <a:rPr lang="en-IE" sz="2000" dirty="0">
                <a:solidFill>
                  <a:schemeClr val="tx2"/>
                </a:solidFill>
              </a:rPr>
              <a:t>Local spokespeople</a:t>
            </a:r>
          </a:p>
          <a:p>
            <a:pPr marL="742950" lvl="2" indent="-342900">
              <a:lnSpc>
                <a:spcPct val="110000"/>
              </a:lnSpc>
            </a:pPr>
            <a:r>
              <a:rPr lang="en-IE" sz="2000" dirty="0">
                <a:solidFill>
                  <a:schemeClr val="tx2"/>
                </a:solidFill>
              </a:rPr>
              <a:t>Medical professionals, architects, and engineers</a:t>
            </a:r>
          </a:p>
          <a:p>
            <a:pPr marL="742950" lvl="2" indent="-342900">
              <a:lnSpc>
                <a:spcPct val="110000"/>
              </a:lnSpc>
            </a:pPr>
            <a:r>
              <a:rPr lang="en-IE" sz="2000" dirty="0">
                <a:solidFill>
                  <a:schemeClr val="tx2"/>
                </a:solidFill>
              </a:rPr>
              <a:t>Links with other campaigns provide relevance and credibility</a:t>
            </a:r>
          </a:p>
          <a:p>
            <a:pPr marL="1200150" lvl="3" indent="-342900">
              <a:lnSpc>
                <a:spcPct val="110000"/>
              </a:lnSpc>
            </a:pPr>
            <a:r>
              <a:rPr lang="en-IE" sz="1800" dirty="0">
                <a:solidFill>
                  <a:schemeClr val="tx2"/>
                </a:solidFill>
              </a:rPr>
              <a:t>Anti-smoking </a:t>
            </a:r>
          </a:p>
          <a:p>
            <a:pPr marL="1200150" lvl="3" indent="-342900">
              <a:lnSpc>
                <a:spcPct val="110000"/>
              </a:lnSpc>
            </a:pPr>
            <a:r>
              <a:rPr lang="en-IE" sz="1800" dirty="0">
                <a:solidFill>
                  <a:schemeClr val="tx2"/>
                </a:solidFill>
              </a:rPr>
              <a:t>Energy efficiency</a:t>
            </a:r>
          </a:p>
          <a:p>
            <a:pPr marL="1200150" lvl="3" indent="-342900">
              <a:lnSpc>
                <a:spcPct val="110000"/>
              </a:lnSpc>
            </a:pPr>
            <a:r>
              <a:rPr lang="en-IE" sz="1800" dirty="0">
                <a:solidFill>
                  <a:schemeClr val="tx2"/>
                </a:solidFill>
              </a:rPr>
              <a:t>Air quality </a:t>
            </a:r>
          </a:p>
          <a:p>
            <a:pPr marL="1200150" lvl="3" indent="-342900">
              <a:lnSpc>
                <a:spcPct val="110000"/>
              </a:lnSpc>
            </a:pPr>
            <a:r>
              <a:rPr lang="en-IE" sz="1800" dirty="0">
                <a:solidFill>
                  <a:schemeClr val="tx2"/>
                </a:solidFill>
              </a:rPr>
              <a:t>School environmental campaigns</a:t>
            </a:r>
          </a:p>
          <a:p>
            <a:pPr marL="1200150" lvl="3" indent="-342900">
              <a:lnSpc>
                <a:spcPct val="110000"/>
              </a:lnSpc>
            </a:pPr>
            <a:r>
              <a:rPr lang="en-IE" sz="1800" dirty="0">
                <a:solidFill>
                  <a:schemeClr val="tx2"/>
                </a:solidFill>
              </a:rPr>
              <a:t>Workplace well-being</a:t>
            </a:r>
          </a:p>
          <a:p>
            <a:pPr marL="0" indent="0">
              <a:buNone/>
            </a:pPr>
            <a:endParaRPr lang="en-IE"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64" y="5491879"/>
            <a:ext cx="1066800"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00A0ECA-BA8D-487C-80CE-73A06230D071}"/>
              </a:ext>
            </a:extLst>
          </p:cNvPr>
          <p:cNvSpPr txBox="1"/>
          <p:nvPr/>
        </p:nvSpPr>
        <p:spPr>
          <a:xfrm>
            <a:off x="1619672" y="5840417"/>
            <a:ext cx="4896544" cy="775597"/>
          </a:xfrm>
          <a:prstGeom prst="rect">
            <a:avLst/>
          </a:prstGeom>
          <a:noFill/>
        </p:spPr>
        <p:txBody>
          <a:bodyPr wrap="square" rtlCol="0">
            <a:spAutoFit/>
          </a:bodyPr>
          <a:lstStyle/>
          <a:p>
            <a:pPr lvl="1" indent="-457200">
              <a:lnSpc>
                <a:spcPct val="110000"/>
              </a:lnSpc>
              <a:buFont typeface="Arial" panose="020B0604020202020204" pitchFamily="34" charset="0"/>
              <a:buChar char="•"/>
            </a:pPr>
            <a:r>
              <a:rPr lang="en-IE" sz="2400" dirty="0">
                <a:solidFill>
                  <a:schemeClr val="tx2"/>
                </a:solidFill>
              </a:rPr>
              <a:t>Provide a telephone help-line</a:t>
            </a:r>
          </a:p>
          <a:p>
            <a:endParaRPr lang="en-US" dirty="0"/>
          </a:p>
        </p:txBody>
      </p:sp>
    </p:spTree>
    <p:extLst>
      <p:ext uri="{BB962C8B-B14F-4D97-AF65-F5344CB8AC3E}">
        <p14:creationId xmlns:p14="http://schemas.microsoft.com/office/powerpoint/2010/main" val="337477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D748D3-332C-4AE3-8412-BECA6F09ABB3}"/>
              </a:ext>
            </a:extLst>
          </p:cNvPr>
          <p:cNvGrpSpPr/>
          <p:nvPr/>
        </p:nvGrpSpPr>
        <p:grpSpPr>
          <a:xfrm>
            <a:off x="7884368" y="1240879"/>
            <a:ext cx="1008112" cy="5028628"/>
            <a:chOff x="7452320" y="1240879"/>
            <a:chExt cx="1211957" cy="4924425"/>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96086" y="3097113"/>
              <a:ext cx="4924425" cy="121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52324" y="5435932"/>
              <a:ext cx="682756" cy="301399"/>
            </a:xfrm>
            <a:prstGeom prst="rect">
              <a:avLst/>
            </a:prstGeom>
            <a:noFill/>
          </p:spPr>
          <p:txBody>
            <a:bodyPr wrap="square" rtlCol="0">
              <a:spAutoFit/>
            </a:bodyPr>
            <a:lstStyle/>
            <a:p>
              <a:r>
                <a:rPr lang="en-IE" sz="1400" b="1" dirty="0">
                  <a:solidFill>
                    <a:srgbClr val="000000"/>
                  </a:solidFill>
                </a:rPr>
                <a:t>20%</a:t>
              </a:r>
            </a:p>
          </p:txBody>
        </p:sp>
        <p:sp>
          <p:nvSpPr>
            <p:cNvPr id="5" name="TextBox 4"/>
            <p:cNvSpPr txBox="1"/>
            <p:nvPr/>
          </p:nvSpPr>
          <p:spPr>
            <a:xfrm>
              <a:off x="7752324" y="2987660"/>
              <a:ext cx="707901" cy="301399"/>
            </a:xfrm>
            <a:prstGeom prst="rect">
              <a:avLst/>
            </a:prstGeom>
            <a:noFill/>
          </p:spPr>
          <p:txBody>
            <a:bodyPr wrap="square" rtlCol="0">
              <a:spAutoFit/>
            </a:bodyPr>
            <a:lstStyle/>
            <a:p>
              <a:r>
                <a:rPr lang="en-IE" sz="1400" b="1" dirty="0">
                  <a:solidFill>
                    <a:srgbClr val="000000"/>
                  </a:solidFill>
                </a:rPr>
                <a:t>80%</a:t>
              </a:r>
            </a:p>
          </p:txBody>
        </p:sp>
      </p:grpSp>
      <p:sp>
        <p:nvSpPr>
          <p:cNvPr id="3" name="Content Placeholder 2"/>
          <p:cNvSpPr>
            <a:spLocks noGrp="1"/>
          </p:cNvSpPr>
          <p:nvPr>
            <p:ph idx="1"/>
          </p:nvPr>
        </p:nvSpPr>
        <p:spPr>
          <a:xfrm>
            <a:off x="323528" y="908720"/>
            <a:ext cx="7560840" cy="5440413"/>
          </a:xfrm>
        </p:spPr>
        <p:txBody>
          <a:bodyPr>
            <a:noAutofit/>
          </a:bodyPr>
          <a:lstStyle/>
          <a:p>
            <a:pPr marL="0" lvl="1" indent="0">
              <a:lnSpc>
                <a:spcPct val="110000"/>
              </a:lnSpc>
              <a:buNone/>
            </a:pPr>
            <a:r>
              <a:rPr lang="en-IE" sz="2400" b="1" dirty="0">
                <a:solidFill>
                  <a:schemeClr val="tx2"/>
                </a:solidFill>
              </a:rPr>
              <a:t>Information on Risk ≠ Action</a:t>
            </a:r>
          </a:p>
          <a:p>
            <a:pPr marL="0" lvl="1" indent="0">
              <a:lnSpc>
                <a:spcPct val="110000"/>
              </a:lnSpc>
              <a:buNone/>
            </a:pPr>
            <a:r>
              <a:rPr lang="en-IE" sz="2000" dirty="0">
                <a:solidFill>
                  <a:schemeClr val="tx2"/>
                </a:solidFill>
              </a:rPr>
              <a:t>In the public perception:</a:t>
            </a:r>
          </a:p>
          <a:p>
            <a:pPr marL="342900" lvl="1" indent="-342900">
              <a:lnSpc>
                <a:spcPct val="110000"/>
              </a:lnSpc>
              <a:buFont typeface="Wingdings" pitchFamily="2" charset="2"/>
              <a:buChar char="§"/>
            </a:pPr>
            <a:r>
              <a:rPr lang="en-IE" sz="2000" dirty="0">
                <a:solidFill>
                  <a:schemeClr val="tx2"/>
                </a:solidFill>
              </a:rPr>
              <a:t>20% of homes with </a:t>
            </a:r>
            <a:r>
              <a:rPr lang="en-IE" sz="2000" dirty="0">
                <a:solidFill>
                  <a:srgbClr val="FF0000"/>
                </a:solidFill>
              </a:rPr>
              <a:t>high</a:t>
            </a:r>
            <a:r>
              <a:rPr lang="en-IE" sz="2000" dirty="0"/>
              <a:t> </a:t>
            </a:r>
            <a:r>
              <a:rPr lang="en-IE" sz="2000" dirty="0">
                <a:solidFill>
                  <a:schemeClr val="tx2"/>
                </a:solidFill>
              </a:rPr>
              <a:t>radon = 80% of homes are</a:t>
            </a:r>
          </a:p>
          <a:p>
            <a:pPr marL="0" lvl="1" indent="0">
              <a:lnSpc>
                <a:spcPct val="110000"/>
              </a:lnSpc>
              <a:buNone/>
            </a:pPr>
            <a:r>
              <a:rPr lang="en-IE" sz="2000" dirty="0">
                <a:solidFill>
                  <a:schemeClr val="tx2"/>
                </a:solidFill>
              </a:rPr>
              <a:t>     “safe” = my home is “</a:t>
            </a:r>
            <a:r>
              <a:rPr lang="en-IE" sz="2000" dirty="0">
                <a:solidFill>
                  <a:schemeClr val="accent3"/>
                </a:solidFill>
              </a:rPr>
              <a:t>safe</a:t>
            </a:r>
            <a:r>
              <a:rPr lang="en-IE" sz="2000" dirty="0">
                <a:solidFill>
                  <a:schemeClr val="tx2"/>
                </a:solidFill>
              </a:rPr>
              <a:t>”</a:t>
            </a:r>
          </a:p>
          <a:p>
            <a:pPr marL="342900" lvl="1" indent="-342900">
              <a:lnSpc>
                <a:spcPct val="110000"/>
              </a:lnSpc>
              <a:buFont typeface="Wingdings" pitchFamily="2" charset="2"/>
              <a:buChar char="§"/>
            </a:pPr>
            <a:r>
              <a:rPr lang="en-IE" sz="2000" dirty="0">
                <a:solidFill>
                  <a:schemeClr val="tx2"/>
                </a:solidFill>
              </a:rPr>
              <a:t>Radon is natural = radon is safe</a:t>
            </a:r>
          </a:p>
          <a:p>
            <a:pPr marL="342900" lvl="1" indent="-342900">
              <a:lnSpc>
                <a:spcPct val="110000"/>
              </a:lnSpc>
              <a:buFont typeface="Wingdings" pitchFamily="2" charset="2"/>
              <a:buChar char="§"/>
            </a:pPr>
            <a:r>
              <a:rPr lang="en-IE" sz="2000" dirty="0">
                <a:solidFill>
                  <a:schemeClr val="tx2"/>
                </a:solidFill>
              </a:rPr>
              <a:t>Radon is unknown/unfamiliar = message not trusted</a:t>
            </a:r>
          </a:p>
          <a:p>
            <a:pPr marL="0" lvl="1" indent="0">
              <a:lnSpc>
                <a:spcPct val="110000"/>
              </a:lnSpc>
              <a:buNone/>
            </a:pPr>
            <a:endParaRPr lang="en-IE" sz="800" dirty="0">
              <a:solidFill>
                <a:schemeClr val="tx2"/>
              </a:solidFill>
            </a:endParaRPr>
          </a:p>
          <a:p>
            <a:pPr marL="342900" lvl="1" indent="-342900">
              <a:lnSpc>
                <a:spcPct val="110000"/>
              </a:lnSpc>
              <a:buFont typeface="Wingdings" pitchFamily="2" charset="2"/>
              <a:buChar char="§"/>
            </a:pPr>
            <a:r>
              <a:rPr lang="en-IE" sz="2000" dirty="0">
                <a:solidFill>
                  <a:schemeClr val="tx2"/>
                </a:solidFill>
              </a:rPr>
              <a:t>No media reports of death due to radon = message not trusted</a:t>
            </a:r>
          </a:p>
          <a:p>
            <a:pPr marL="342900" lvl="1" indent="-342900">
              <a:lnSpc>
                <a:spcPct val="110000"/>
              </a:lnSpc>
              <a:buFont typeface="Wingdings" pitchFamily="2" charset="2"/>
              <a:buChar char="§"/>
            </a:pPr>
            <a:r>
              <a:rPr lang="en-IE" sz="2000" dirty="0">
                <a:solidFill>
                  <a:schemeClr val="tx2"/>
                </a:solidFill>
              </a:rPr>
              <a:t>Authority is unknown/unfamiliar = message not trusted</a:t>
            </a:r>
          </a:p>
          <a:p>
            <a:pPr marL="342900" lvl="1" indent="-342900">
              <a:lnSpc>
                <a:spcPct val="110000"/>
              </a:lnSpc>
              <a:buFont typeface="Wingdings" pitchFamily="2" charset="2"/>
              <a:buChar char="§"/>
            </a:pPr>
            <a:r>
              <a:rPr lang="en-IE" sz="2000" dirty="0">
                <a:solidFill>
                  <a:schemeClr val="tx2"/>
                </a:solidFill>
              </a:rPr>
              <a:t>My neighbour is not concerned = I am not concerned</a:t>
            </a:r>
          </a:p>
          <a:p>
            <a:pPr marL="0" lvl="1" indent="0">
              <a:lnSpc>
                <a:spcPct val="110000"/>
              </a:lnSpc>
              <a:buNone/>
            </a:pPr>
            <a:endParaRPr lang="en-IE" sz="800" dirty="0">
              <a:solidFill>
                <a:schemeClr val="tx2"/>
              </a:solidFill>
            </a:endParaRPr>
          </a:p>
          <a:p>
            <a:pPr marL="342900" lvl="1" indent="-342900">
              <a:lnSpc>
                <a:spcPct val="110000"/>
              </a:lnSpc>
              <a:buFont typeface="Wingdings" pitchFamily="2" charset="2"/>
              <a:buChar char="§"/>
            </a:pPr>
            <a:r>
              <a:rPr lang="en-IE" sz="2000" dirty="0">
                <a:solidFill>
                  <a:schemeClr val="tx2"/>
                </a:solidFill>
              </a:rPr>
              <a:t>Long term health risk = defer action to future</a:t>
            </a:r>
          </a:p>
          <a:p>
            <a:pPr marL="342900" lvl="1" indent="-342900">
              <a:lnSpc>
                <a:spcPct val="110000"/>
              </a:lnSpc>
              <a:buFont typeface="Wingdings" pitchFamily="2" charset="2"/>
              <a:buChar char="§"/>
            </a:pPr>
            <a:r>
              <a:rPr lang="en-IE" sz="2000" dirty="0">
                <a:solidFill>
                  <a:schemeClr val="tx2"/>
                </a:solidFill>
              </a:rPr>
              <a:t>Fear of loss of property value = defer (or avoid) action</a:t>
            </a:r>
          </a:p>
          <a:p>
            <a:pPr marL="342900" lvl="1" indent="-342900">
              <a:lnSpc>
                <a:spcPct val="110000"/>
              </a:lnSpc>
              <a:buFont typeface="Wingdings" pitchFamily="2" charset="2"/>
              <a:buChar char="§"/>
            </a:pPr>
            <a:r>
              <a:rPr lang="en-IE" sz="2000" dirty="0">
                <a:solidFill>
                  <a:schemeClr val="tx2"/>
                </a:solidFill>
              </a:rPr>
              <a:t>I have lived in my home for 20 years and I am healthy</a:t>
            </a:r>
          </a:p>
          <a:p>
            <a:pPr marL="0" lvl="1" indent="0">
              <a:lnSpc>
                <a:spcPct val="110000"/>
              </a:lnSpc>
              <a:buNone/>
            </a:pPr>
            <a:r>
              <a:rPr lang="en-IE" sz="2000" dirty="0">
                <a:solidFill>
                  <a:schemeClr val="tx2"/>
                </a:solidFill>
              </a:rPr>
              <a:t>     =  I have no problem</a:t>
            </a:r>
          </a:p>
          <a:p>
            <a:pPr marL="342900" lvl="1" indent="-342900"/>
            <a:endParaRPr lang="en-IE" sz="2400" dirty="0"/>
          </a:p>
        </p:txBody>
      </p:sp>
      <p:sp>
        <p:nvSpPr>
          <p:cNvPr id="6" name="Rectangle 2"/>
          <p:cNvSpPr txBox="1">
            <a:spLocks noChangeArrowheads="1"/>
          </p:cNvSpPr>
          <p:nvPr/>
        </p:nvSpPr>
        <p:spPr>
          <a:xfrm>
            <a:off x="156393" y="116632"/>
            <a:ext cx="7727975" cy="73699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Radon Risk Perception</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12977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33" t="4495" r="8534" b="9243"/>
          <a:stretch/>
        </p:blipFill>
        <p:spPr bwMode="auto">
          <a:xfrm>
            <a:off x="5004048" y="4293096"/>
            <a:ext cx="338437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6" y="1484784"/>
            <a:ext cx="7416824" cy="3888432"/>
          </a:xfrm>
        </p:spPr>
        <p:txBody>
          <a:bodyPr>
            <a:noAutofit/>
          </a:bodyPr>
          <a:lstStyle/>
          <a:p>
            <a:pPr marL="342900" lvl="1" indent="-342900">
              <a:lnSpc>
                <a:spcPct val="110000"/>
              </a:lnSpc>
              <a:buFont typeface="Arial" pitchFamily="34" charset="0"/>
              <a:buChar char="•"/>
            </a:pPr>
            <a:r>
              <a:rPr lang="en-IE" sz="2400" dirty="0">
                <a:solidFill>
                  <a:schemeClr val="tx2"/>
                </a:solidFill>
              </a:rPr>
              <a:t>Health awareness programmes have relatively low success in individual behavioural change (&lt;5%)</a:t>
            </a:r>
          </a:p>
          <a:p>
            <a:pPr marL="342900" lvl="1" indent="-342900">
              <a:lnSpc>
                <a:spcPct val="110000"/>
              </a:lnSpc>
              <a:buFont typeface="Arial" pitchFamily="34" charset="0"/>
              <a:buChar char="•"/>
            </a:pPr>
            <a:r>
              <a:rPr lang="en-IE" sz="2400" dirty="0">
                <a:solidFill>
                  <a:schemeClr val="tx2"/>
                </a:solidFill>
              </a:rPr>
              <a:t>Radon awareness programmes have similar success rates</a:t>
            </a:r>
          </a:p>
          <a:p>
            <a:pPr marL="342900" lvl="1" indent="-342900">
              <a:lnSpc>
                <a:spcPct val="110000"/>
              </a:lnSpc>
              <a:buFont typeface="Arial" pitchFamily="34" charset="0"/>
              <a:buChar char="•"/>
            </a:pPr>
            <a:r>
              <a:rPr lang="en-IE" sz="2400" dirty="0">
                <a:solidFill>
                  <a:schemeClr val="tx2"/>
                </a:solidFill>
              </a:rPr>
              <a:t>Real progress comes through regulation or government-backed schemes</a:t>
            </a:r>
          </a:p>
          <a:p>
            <a:pPr marL="342900" lvl="1" indent="-342900">
              <a:lnSpc>
                <a:spcPct val="110000"/>
              </a:lnSpc>
              <a:buFont typeface="Arial" pitchFamily="34" charset="0"/>
              <a:buChar char="•"/>
            </a:pPr>
            <a:r>
              <a:rPr lang="en-IE" sz="2400" dirty="0">
                <a:solidFill>
                  <a:schemeClr val="tx2"/>
                </a:solidFill>
              </a:rPr>
              <a:t>Context is important </a:t>
            </a:r>
          </a:p>
          <a:p>
            <a:pPr marL="742950" lvl="2" indent="-342900">
              <a:lnSpc>
                <a:spcPct val="110000"/>
              </a:lnSpc>
            </a:pPr>
            <a:r>
              <a:rPr lang="en-IE" sz="2000" dirty="0">
                <a:solidFill>
                  <a:schemeClr val="tx2"/>
                </a:solidFill>
              </a:rPr>
              <a:t>Raise and maintain awareness</a:t>
            </a:r>
          </a:p>
          <a:p>
            <a:pPr marL="742950" lvl="2" indent="-342900">
              <a:lnSpc>
                <a:spcPct val="110000"/>
              </a:lnSpc>
            </a:pPr>
            <a:r>
              <a:rPr lang="en-IE" sz="2000" dirty="0">
                <a:solidFill>
                  <a:schemeClr val="tx2"/>
                </a:solidFill>
              </a:rPr>
              <a:t>Make radon “normal”</a:t>
            </a:r>
            <a:endParaRPr lang="en-IE" sz="2400" dirty="0"/>
          </a:p>
          <a:p>
            <a:pPr marL="0" lvl="1" indent="0">
              <a:buNone/>
            </a:pPr>
            <a:endParaRPr lang="en-IE" sz="2400" dirty="0"/>
          </a:p>
        </p:txBody>
      </p:sp>
      <p:sp>
        <p:nvSpPr>
          <p:cNvPr id="6" name="Rectangle 2"/>
          <p:cNvSpPr txBox="1">
            <a:spLocks noChangeArrowheads="1"/>
          </p:cNvSpPr>
          <p:nvPr/>
        </p:nvSpPr>
        <p:spPr>
          <a:xfrm>
            <a:off x="207505" y="152400"/>
            <a:ext cx="7704856" cy="90033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Raising public awareness and </a:t>
            </a:r>
          </a:p>
          <a:p>
            <a:pPr algn="l">
              <a:defRPr/>
            </a:pPr>
            <a:r>
              <a:rPr lang="en-US" sz="2800" b="1" dirty="0">
                <a:solidFill>
                  <a:schemeClr val="tx1">
                    <a:lumMod val="75000"/>
                  </a:schemeClr>
                </a:solidFill>
              </a:rPr>
              <a:t>changing </a:t>
            </a:r>
            <a:r>
              <a:rPr lang="en-US" sz="2800" b="1" dirty="0" err="1">
                <a:solidFill>
                  <a:schemeClr val="tx1">
                    <a:lumMod val="75000"/>
                  </a:schemeClr>
                </a:solidFill>
              </a:rPr>
              <a:t>behaviour</a:t>
            </a:r>
            <a:endParaRPr lang="en-US" sz="2800" b="1" dirty="0">
              <a:solidFill>
                <a:schemeClr val="tx1">
                  <a:lumMod val="75000"/>
                </a:schemeClr>
              </a:solidFill>
            </a:endParaRP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7668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1"/>
            <a:ext cx="6120680" cy="685035"/>
          </a:xfrm>
          <a:noFill/>
          <a:ln>
            <a:noFill/>
          </a:ln>
        </p:spPr>
        <p:txBody>
          <a:bodyPr>
            <a:normAutofit/>
          </a:bodyPr>
          <a:lstStyle/>
          <a:p>
            <a:r>
              <a:rPr lang="en-IE" sz="2800" dirty="0"/>
              <a:t>Summary of Learning Points (1)</a:t>
            </a:r>
          </a:p>
        </p:txBody>
      </p:sp>
      <p:sp>
        <p:nvSpPr>
          <p:cNvPr id="3" name="Content Placeholder 2"/>
          <p:cNvSpPr>
            <a:spLocks noGrp="1"/>
          </p:cNvSpPr>
          <p:nvPr>
            <p:ph idx="1"/>
          </p:nvPr>
        </p:nvSpPr>
        <p:spPr>
          <a:xfrm>
            <a:off x="251520" y="1124744"/>
            <a:ext cx="8424936" cy="4896544"/>
          </a:xfrm>
        </p:spPr>
        <p:txBody>
          <a:bodyPr>
            <a:normAutofit lnSpcReduction="10000"/>
          </a:bodyPr>
          <a:lstStyle/>
          <a:p>
            <a:pPr>
              <a:lnSpc>
                <a:spcPct val="110000"/>
              </a:lnSpc>
              <a:spcBef>
                <a:spcPts val="600"/>
              </a:spcBef>
              <a:spcAft>
                <a:spcPts val="600"/>
              </a:spcAft>
            </a:pPr>
            <a:r>
              <a:rPr lang="en-IE" sz="2100" dirty="0">
                <a:solidFill>
                  <a:schemeClr val="tx2"/>
                </a:solidFill>
              </a:rPr>
              <a:t>Communication on radon levels and associated health risk is a requirement of the International Basic Safety Standards (BSS)</a:t>
            </a:r>
          </a:p>
          <a:p>
            <a:pPr>
              <a:lnSpc>
                <a:spcPct val="110000"/>
              </a:lnSpc>
              <a:spcBef>
                <a:spcPts val="600"/>
              </a:spcBef>
              <a:spcAft>
                <a:spcPts val="600"/>
              </a:spcAft>
            </a:pPr>
            <a:r>
              <a:rPr lang="en-IE" sz="2100" dirty="0">
                <a:solidFill>
                  <a:schemeClr val="tx2"/>
                </a:solidFill>
              </a:rPr>
              <a:t>Apart from informing the public, a primary objective of a radon communication programme should be to support the individual actions of a Radon Action Plan.  </a:t>
            </a:r>
          </a:p>
          <a:p>
            <a:pPr>
              <a:lnSpc>
                <a:spcPct val="110000"/>
              </a:lnSpc>
              <a:spcBef>
                <a:spcPts val="600"/>
              </a:spcBef>
              <a:spcAft>
                <a:spcPts val="600"/>
              </a:spcAft>
            </a:pPr>
            <a:r>
              <a:rPr lang="en-IE" sz="2100" dirty="0">
                <a:solidFill>
                  <a:schemeClr val="tx2"/>
                </a:solidFill>
              </a:rPr>
              <a:t>Since the general public is often unaware of the risks associated with indoor radon, special risk communication is recommended </a:t>
            </a:r>
          </a:p>
          <a:p>
            <a:pPr>
              <a:lnSpc>
                <a:spcPct val="110000"/>
              </a:lnSpc>
              <a:spcBef>
                <a:spcPts val="600"/>
              </a:spcBef>
              <a:spcAft>
                <a:spcPts val="600"/>
              </a:spcAft>
            </a:pPr>
            <a:r>
              <a:rPr lang="en-GB" sz="2100" dirty="0">
                <a:solidFill>
                  <a:schemeClr val="tx2"/>
                </a:solidFill>
              </a:rPr>
              <a:t>The RAP communication strategy requires dedicated resources and input from communication professionals. </a:t>
            </a:r>
          </a:p>
          <a:p>
            <a:pPr>
              <a:lnSpc>
                <a:spcPct val="110000"/>
              </a:lnSpc>
              <a:spcBef>
                <a:spcPts val="600"/>
              </a:spcBef>
              <a:spcAft>
                <a:spcPts val="600"/>
              </a:spcAft>
            </a:pPr>
            <a:r>
              <a:rPr lang="en-IE" sz="2100" dirty="0">
                <a:solidFill>
                  <a:schemeClr val="tx2"/>
                </a:solidFill>
              </a:rPr>
              <a:t>Audience segmentation and including all means of media makes communications more effective with tailored messages for target audiences.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27944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560840" cy="570408"/>
          </a:xfrm>
          <a:noFill/>
          <a:ln>
            <a:noFill/>
          </a:ln>
        </p:spPr>
        <p:txBody>
          <a:bodyPr>
            <a:normAutofit/>
          </a:bodyPr>
          <a:lstStyle/>
          <a:p>
            <a:r>
              <a:rPr lang="en-IE" sz="2800" dirty="0"/>
              <a:t>Summary of Learning Points (2)</a:t>
            </a:r>
          </a:p>
        </p:txBody>
      </p:sp>
      <p:sp>
        <p:nvSpPr>
          <p:cNvPr id="3" name="Content Placeholder 2"/>
          <p:cNvSpPr>
            <a:spLocks noGrp="1"/>
          </p:cNvSpPr>
          <p:nvPr>
            <p:ph idx="1"/>
          </p:nvPr>
        </p:nvSpPr>
        <p:spPr>
          <a:xfrm>
            <a:off x="179513" y="1124744"/>
            <a:ext cx="8496943" cy="5328592"/>
          </a:xfrm>
        </p:spPr>
        <p:txBody>
          <a:bodyPr>
            <a:noAutofit/>
          </a:bodyPr>
          <a:lstStyle/>
          <a:p>
            <a:pPr>
              <a:lnSpc>
                <a:spcPct val="130000"/>
              </a:lnSpc>
              <a:spcBef>
                <a:spcPts val="600"/>
              </a:spcBef>
              <a:spcAft>
                <a:spcPts val="600"/>
              </a:spcAft>
            </a:pPr>
            <a:r>
              <a:rPr lang="en-IE" sz="2100" dirty="0">
                <a:solidFill>
                  <a:schemeClr val="tx2"/>
                </a:solidFill>
              </a:rPr>
              <a:t>Overall, underpinning the various communications in the strategy programme, there must be a single authoritative source of all up-to-date radon information from which all RAP communication stems.  </a:t>
            </a:r>
          </a:p>
          <a:p>
            <a:pPr>
              <a:lnSpc>
                <a:spcPct val="120000"/>
              </a:lnSpc>
              <a:spcBef>
                <a:spcPts val="600"/>
              </a:spcBef>
              <a:spcAft>
                <a:spcPts val="600"/>
              </a:spcAft>
            </a:pPr>
            <a:r>
              <a:rPr lang="en-IE" sz="2100" dirty="0">
                <a:solidFill>
                  <a:schemeClr val="tx2"/>
                </a:solidFill>
              </a:rPr>
              <a:t>It is very important to consider the ethics of presenting “scary” or “strong” statements on radon risk and lung cancer if there are inadequate resources and support to help the public address their radon problem. </a:t>
            </a:r>
          </a:p>
          <a:p>
            <a:pPr>
              <a:lnSpc>
                <a:spcPct val="130000"/>
              </a:lnSpc>
              <a:spcBef>
                <a:spcPts val="600"/>
              </a:spcBef>
              <a:spcAft>
                <a:spcPts val="600"/>
              </a:spcAft>
            </a:pPr>
            <a:r>
              <a:rPr lang="en-IE" sz="2100" dirty="0">
                <a:solidFill>
                  <a:schemeClr val="tx2"/>
                </a:solidFill>
              </a:rPr>
              <a:t>The first step in developing a communications strategy for public engagement is to assess the public’s level of familiarity with radon.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61636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712968" cy="4896544"/>
          </a:xfrm>
        </p:spPr>
        <p:txBody>
          <a:bodyPr>
            <a:normAutofit/>
          </a:bodyPr>
          <a:lstStyle/>
          <a:p>
            <a:pPr>
              <a:lnSpc>
                <a:spcPct val="130000"/>
              </a:lnSpc>
              <a:spcBef>
                <a:spcPts val="600"/>
              </a:spcBef>
              <a:spcAft>
                <a:spcPts val="600"/>
              </a:spcAft>
            </a:pPr>
            <a:r>
              <a:rPr lang="en-GB" sz="2100" dirty="0">
                <a:solidFill>
                  <a:schemeClr val="tx2"/>
                </a:solidFill>
              </a:rPr>
              <a:t>When communicating with the public, it is important to present the facts simply and accurately, and to d</a:t>
            </a:r>
            <a:r>
              <a:rPr lang="en-IE" sz="2100" dirty="0" err="1">
                <a:solidFill>
                  <a:schemeClr val="tx2"/>
                </a:solidFill>
              </a:rPr>
              <a:t>evelop</a:t>
            </a:r>
            <a:r>
              <a:rPr lang="en-IE" sz="2100" dirty="0">
                <a:solidFill>
                  <a:schemeClr val="tx2"/>
                </a:solidFill>
              </a:rPr>
              <a:t> a message (or messages) that directly address the main obstacles to action.</a:t>
            </a:r>
          </a:p>
          <a:p>
            <a:pPr>
              <a:lnSpc>
                <a:spcPct val="130000"/>
              </a:lnSpc>
              <a:spcBef>
                <a:spcPts val="600"/>
              </a:spcBef>
              <a:spcAft>
                <a:spcPts val="600"/>
              </a:spcAft>
            </a:pPr>
            <a:r>
              <a:rPr lang="en-IE" sz="2100" dirty="0">
                <a:solidFill>
                  <a:schemeClr val="tx2"/>
                </a:solidFill>
              </a:rPr>
              <a:t>Other trusted communicators can be engaged in the communication plan.  </a:t>
            </a:r>
          </a:p>
          <a:p>
            <a:pPr>
              <a:lnSpc>
                <a:spcPct val="130000"/>
              </a:lnSpc>
              <a:spcBef>
                <a:spcPts val="600"/>
              </a:spcBef>
              <a:spcAft>
                <a:spcPts val="600"/>
              </a:spcAft>
            </a:pPr>
            <a:r>
              <a:rPr lang="en-IE" sz="2100" dirty="0">
                <a:solidFill>
                  <a:schemeClr val="tx2"/>
                </a:solidFill>
              </a:rPr>
              <a:t>For concerned members of the public, it is very powerful in terms of building trust and confidence, to offer a </a:t>
            </a:r>
            <a:r>
              <a:rPr lang="en-IE" sz="2100" b="1" dirty="0">
                <a:solidFill>
                  <a:schemeClr val="tx2"/>
                </a:solidFill>
              </a:rPr>
              <a:t>help-line</a:t>
            </a:r>
            <a:r>
              <a:rPr lang="en-IE" sz="2100" dirty="0">
                <a:solidFill>
                  <a:schemeClr val="tx2"/>
                </a:solidFill>
              </a:rPr>
              <a:t>, where the individual member of the public can talk directly with an expert.  </a:t>
            </a:r>
          </a:p>
          <a:p>
            <a:pPr>
              <a:lnSpc>
                <a:spcPct val="130000"/>
              </a:lnSpc>
              <a:spcBef>
                <a:spcPts val="600"/>
              </a:spcBef>
              <a:spcAft>
                <a:spcPts val="600"/>
              </a:spcAft>
            </a:pPr>
            <a:r>
              <a:rPr lang="en-IE" sz="2100" u="sng" dirty="0">
                <a:solidFill>
                  <a:schemeClr val="tx2"/>
                </a:solidFill>
              </a:rPr>
              <a:t>Regular</a:t>
            </a:r>
            <a:r>
              <a:rPr lang="en-IE" sz="2100" dirty="0">
                <a:solidFill>
                  <a:schemeClr val="tx2"/>
                </a:solidFill>
              </a:rPr>
              <a:t> and </a:t>
            </a:r>
            <a:r>
              <a:rPr lang="en-IE" sz="2100" u="sng" dirty="0">
                <a:solidFill>
                  <a:schemeClr val="tx2"/>
                </a:solidFill>
              </a:rPr>
              <a:t>repeated</a:t>
            </a:r>
            <a:r>
              <a:rPr lang="en-IE" sz="2100" dirty="0">
                <a:solidFill>
                  <a:schemeClr val="tx2"/>
                </a:solidFill>
              </a:rPr>
              <a:t> communication of </a:t>
            </a:r>
            <a:r>
              <a:rPr lang="en-IE" sz="2100" u="sng" dirty="0">
                <a:solidFill>
                  <a:schemeClr val="tx2"/>
                </a:solidFill>
              </a:rPr>
              <a:t>consistent</a:t>
            </a:r>
            <a:r>
              <a:rPr lang="en-IE" sz="2100" dirty="0">
                <a:solidFill>
                  <a:schemeClr val="tx2"/>
                </a:solidFill>
              </a:rPr>
              <a:t> messages is required throughout the implementation stages of a RAP.</a:t>
            </a:r>
          </a:p>
          <a:p>
            <a:pPr marL="0" indent="0">
              <a:buNone/>
            </a:pPr>
            <a:endParaRPr lang="en-IE" sz="2000" dirty="0"/>
          </a:p>
        </p:txBody>
      </p:sp>
      <p:sp>
        <p:nvSpPr>
          <p:cNvPr id="4" name="Title 1"/>
          <p:cNvSpPr>
            <a:spLocks noGrp="1"/>
          </p:cNvSpPr>
          <p:nvPr>
            <p:ph type="title"/>
          </p:nvPr>
        </p:nvSpPr>
        <p:spPr>
          <a:xfrm>
            <a:off x="179512" y="188640"/>
            <a:ext cx="7848872" cy="648072"/>
          </a:xfrm>
          <a:noFill/>
          <a:ln>
            <a:noFill/>
          </a:ln>
        </p:spPr>
        <p:txBody>
          <a:bodyPr>
            <a:normAutofit/>
          </a:bodyPr>
          <a:lstStyle/>
          <a:p>
            <a:r>
              <a:rPr lang="en-IE" sz="2800" dirty="0"/>
              <a:t>Summary Learning Points (3)</a:t>
            </a:r>
          </a:p>
        </p:txBody>
      </p:sp>
    </p:spTree>
    <p:extLst>
      <p:ext uri="{BB962C8B-B14F-4D97-AF65-F5344CB8AC3E}">
        <p14:creationId xmlns:p14="http://schemas.microsoft.com/office/powerpoint/2010/main" val="399554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76864" cy="795566"/>
          </a:xfrm>
          <a:noFill/>
          <a:ln>
            <a:noFill/>
          </a:ln>
        </p:spPr>
        <p:txBody>
          <a:bodyPr>
            <a:normAutofit/>
          </a:bodyPr>
          <a:lstStyle/>
          <a:p>
            <a:r>
              <a:rPr lang="en-IE" sz="2800" dirty="0"/>
              <a:t>Further Reading</a:t>
            </a:r>
          </a:p>
        </p:txBody>
      </p:sp>
      <p:sp>
        <p:nvSpPr>
          <p:cNvPr id="3" name="Content Placeholder 2"/>
          <p:cNvSpPr>
            <a:spLocks noGrp="1"/>
          </p:cNvSpPr>
          <p:nvPr>
            <p:ph idx="1"/>
          </p:nvPr>
        </p:nvSpPr>
        <p:spPr>
          <a:xfrm>
            <a:off x="323528" y="1196752"/>
            <a:ext cx="8280920" cy="5040560"/>
          </a:xfrm>
        </p:spPr>
        <p:txBody>
          <a:bodyPr>
            <a:normAutofit fontScale="47500" lnSpcReduction="20000"/>
          </a:bodyPr>
          <a:lstStyle/>
          <a:p>
            <a:pPr>
              <a:lnSpc>
                <a:spcPct val="130000"/>
              </a:lnSpc>
              <a:spcBef>
                <a:spcPts val="600"/>
              </a:spcBef>
            </a:pPr>
            <a:r>
              <a:rPr lang="en-IE" sz="3600" dirty="0">
                <a:solidFill>
                  <a:schemeClr val="tx2"/>
                </a:solidFill>
                <a:latin typeface="+mj-lt"/>
              </a:rPr>
              <a:t>International Atomic Energy Agency (IAEA). </a:t>
            </a:r>
            <a:r>
              <a:rPr lang="en-IE" sz="3600" i="1" dirty="0">
                <a:solidFill>
                  <a:schemeClr val="tx2"/>
                </a:solidFill>
              </a:rPr>
              <a:t>Status of Radon Related Activities in Member States Participating in Technical Cooperation Projects in Europe</a:t>
            </a:r>
            <a:r>
              <a:rPr lang="en-IE" sz="3600" dirty="0">
                <a:solidFill>
                  <a:schemeClr val="tx2"/>
                </a:solidFill>
              </a:rPr>
              <a:t>, TECDOC </a:t>
            </a:r>
            <a:r>
              <a:rPr lang="en-IE" sz="3600" dirty="0">
                <a:solidFill>
                  <a:schemeClr val="tx2"/>
                </a:solidFill>
                <a:latin typeface="Arial" panose="020B0604020202020204" pitchFamily="34" charset="0"/>
                <a:cs typeface="Arial" panose="020B0604020202020204" pitchFamily="34" charset="0"/>
              </a:rPr>
              <a:t>1810</a:t>
            </a:r>
            <a:r>
              <a:rPr lang="en-IE" sz="3600" dirty="0">
                <a:solidFill>
                  <a:schemeClr val="tx2"/>
                </a:solidFill>
                <a:latin typeface="Calibri" pitchFamily="34" charset="0"/>
              </a:rPr>
              <a:t>.</a:t>
            </a:r>
            <a:r>
              <a:rPr lang="en-IE" sz="3600" dirty="0">
                <a:solidFill>
                  <a:schemeClr val="tx2"/>
                </a:solidFill>
              </a:rPr>
              <a:t> </a:t>
            </a:r>
          </a:p>
          <a:p>
            <a:pPr>
              <a:spcBef>
                <a:spcPts val="600"/>
              </a:spcBef>
              <a:spcAft>
                <a:spcPts val="600"/>
              </a:spcAft>
            </a:pPr>
            <a:r>
              <a:rPr lang="en-IE" sz="3600" dirty="0">
                <a:solidFill>
                  <a:schemeClr val="tx2"/>
                </a:solidFill>
              </a:rPr>
              <a:t>World Health Organization (WHO) (2009). </a:t>
            </a:r>
            <a:r>
              <a:rPr lang="en-IE" sz="3600" i="1" dirty="0">
                <a:solidFill>
                  <a:schemeClr val="tx2"/>
                </a:solidFill>
              </a:rPr>
              <a:t>Handbook on Radon: A Public Health Perspective</a:t>
            </a:r>
            <a:r>
              <a:rPr lang="en-IE" sz="3600" dirty="0">
                <a:solidFill>
                  <a:schemeClr val="tx2"/>
                </a:solidFill>
              </a:rPr>
              <a:t>, Geneva. </a:t>
            </a:r>
            <a:endParaRPr lang="en-IE" sz="4400" dirty="0">
              <a:solidFill>
                <a:schemeClr val="tx2"/>
              </a:solidFill>
            </a:endParaRPr>
          </a:p>
          <a:p>
            <a:pPr>
              <a:lnSpc>
                <a:spcPct val="130000"/>
              </a:lnSpc>
              <a:spcBef>
                <a:spcPts val="600"/>
              </a:spcBef>
            </a:pPr>
            <a:r>
              <a:rPr lang="en-IE" sz="3600" dirty="0" err="1">
                <a:solidFill>
                  <a:schemeClr val="tx2"/>
                </a:solidFill>
                <a:latin typeface="+mn-lt"/>
              </a:rPr>
              <a:t>Bochicchio</a:t>
            </a:r>
            <a:r>
              <a:rPr lang="en-IE" sz="3600" dirty="0">
                <a:solidFill>
                  <a:schemeClr val="tx2"/>
                </a:solidFill>
                <a:latin typeface="+mn-lt"/>
              </a:rPr>
              <a:t> et al., National Radon Programmes and Policies:  The  RADPAR Recommendations, Radiation Protection Dosimetry (2014), pp. 1–4</a:t>
            </a:r>
          </a:p>
          <a:p>
            <a:pPr>
              <a:lnSpc>
                <a:spcPct val="130000"/>
              </a:lnSpc>
              <a:spcBef>
                <a:spcPts val="600"/>
              </a:spcBef>
            </a:pPr>
            <a:r>
              <a:rPr lang="en-IE" sz="3600" dirty="0">
                <a:solidFill>
                  <a:schemeClr val="tx2"/>
                </a:solidFill>
                <a:latin typeface="+mn-lt"/>
                <a:hlinkClick r:id="rId3"/>
              </a:rPr>
              <a:t>http://</a:t>
            </a:r>
            <a:r>
              <a:rPr lang="en-IE" sz="3600" dirty="0">
                <a:solidFill>
                  <a:schemeClr val="tx2"/>
                </a:solidFill>
                <a:latin typeface="+mn-lt"/>
                <a:cs typeface="Arial" panose="020B0604020202020204" pitchFamily="34" charset="0"/>
                <a:hlinkClick r:id="rId3"/>
              </a:rPr>
              <a:t>radoneurope</a:t>
            </a:r>
            <a:r>
              <a:rPr lang="en-IE" sz="3600" dirty="0">
                <a:solidFill>
                  <a:schemeClr val="tx2"/>
                </a:solidFill>
                <a:latin typeface="+mn-lt"/>
                <a:hlinkClick r:id="rId3"/>
              </a:rPr>
              <a:t>.org/wp-content/uploads/2014/02/Risk-communication.pdf</a:t>
            </a:r>
            <a:endParaRPr lang="en-IE" sz="3600" dirty="0">
              <a:solidFill>
                <a:schemeClr val="tx2"/>
              </a:solidFill>
              <a:latin typeface="+mn-lt"/>
            </a:endParaRPr>
          </a:p>
          <a:p>
            <a:pPr>
              <a:lnSpc>
                <a:spcPct val="130000"/>
              </a:lnSpc>
              <a:spcBef>
                <a:spcPts val="600"/>
              </a:spcBef>
            </a:pPr>
            <a:r>
              <a:rPr lang="en-IE" sz="3600" dirty="0" err="1">
                <a:solidFill>
                  <a:schemeClr val="tx2"/>
                </a:solidFill>
                <a:latin typeface="+mj-lt"/>
              </a:rPr>
              <a:t>Hevey</a:t>
            </a:r>
            <a:r>
              <a:rPr lang="en-IE" sz="3600" dirty="0">
                <a:solidFill>
                  <a:schemeClr val="tx2"/>
                </a:solidFill>
                <a:latin typeface="+mj-lt"/>
              </a:rPr>
              <a:t>, D., </a:t>
            </a:r>
            <a:r>
              <a:rPr lang="en-IE" sz="3600" i="1" dirty="0">
                <a:solidFill>
                  <a:schemeClr val="tx2"/>
                </a:solidFill>
                <a:latin typeface="+mj-lt"/>
              </a:rPr>
              <a:t>Review of Public Information Programmes to Enhance Home Radon Screening Uptake and Home Remediation </a:t>
            </a:r>
            <a:r>
              <a:rPr lang="en-IE" sz="3600" dirty="0">
                <a:solidFill>
                  <a:schemeClr val="tx2"/>
                </a:solidFill>
                <a:latin typeface="+mj-lt"/>
                <a:hlinkClick r:id="rId4"/>
              </a:rPr>
              <a:t>http://www.epa.ie/pubs/reports/research/health/research170.html</a:t>
            </a:r>
            <a:endParaRPr lang="en-IE" sz="3600" dirty="0">
              <a:solidFill>
                <a:schemeClr val="tx2"/>
              </a:solidFill>
              <a:latin typeface="+mj-lt"/>
            </a:endParaRPr>
          </a:p>
          <a:p>
            <a:pPr>
              <a:lnSpc>
                <a:spcPct val="130000"/>
              </a:lnSpc>
              <a:spcBef>
                <a:spcPts val="600"/>
              </a:spcBef>
            </a:pPr>
            <a:r>
              <a:rPr lang="en-IE" sz="3600" dirty="0">
                <a:solidFill>
                  <a:schemeClr val="tx2"/>
                </a:solidFill>
                <a:latin typeface="+mj-lt"/>
              </a:rPr>
              <a:t>YouTube (search for radon videos)</a:t>
            </a:r>
          </a:p>
          <a:p>
            <a:pPr>
              <a:lnSpc>
                <a:spcPct val="130000"/>
              </a:lnSpc>
              <a:spcBef>
                <a:spcPts val="600"/>
              </a:spcBef>
            </a:pPr>
            <a:r>
              <a:rPr lang="en-IE" sz="3500" dirty="0" err="1">
                <a:solidFill>
                  <a:schemeClr val="tx2"/>
                </a:solidFill>
                <a:latin typeface="+mj-lt"/>
              </a:rPr>
              <a:t>Renn</a:t>
            </a:r>
            <a:r>
              <a:rPr lang="en-IE" sz="3500" dirty="0">
                <a:solidFill>
                  <a:schemeClr val="tx2"/>
                </a:solidFill>
                <a:latin typeface="+mj-lt"/>
              </a:rPr>
              <a:t>, O. (2008). </a:t>
            </a:r>
            <a:r>
              <a:rPr lang="en-IE" sz="3500" i="1" dirty="0">
                <a:solidFill>
                  <a:schemeClr val="tx2"/>
                </a:solidFill>
                <a:latin typeface="+mj-lt"/>
              </a:rPr>
              <a:t>Risk governance: Coping with uncertainty in a complex world. </a:t>
            </a:r>
            <a:r>
              <a:rPr lang="en-IE" sz="3500" dirty="0">
                <a:solidFill>
                  <a:schemeClr val="tx2"/>
                </a:solidFill>
                <a:latin typeface="+mj-lt"/>
              </a:rPr>
              <a:t>London: Earthscan.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53468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59E8-4FF9-429F-8718-D09267F6212F}"/>
              </a:ext>
            </a:extLst>
          </p:cNvPr>
          <p:cNvSpPr txBox="1">
            <a:spLocks/>
          </p:cNvSpPr>
          <p:nvPr/>
        </p:nvSpPr>
        <p:spPr>
          <a:xfrm>
            <a:off x="323528" y="5589240"/>
            <a:ext cx="8568953"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pPr algn="ctr"/>
            <a:r>
              <a:rPr lang="en-US" sz="2000" dirty="0"/>
              <a:t>July 2018</a:t>
            </a:r>
            <a:endParaRPr lang="en-GB" sz="2000" dirty="0"/>
          </a:p>
        </p:txBody>
      </p:sp>
    </p:spTree>
    <p:extLst>
      <p:ext uri="{BB962C8B-B14F-4D97-AF65-F5344CB8AC3E}">
        <p14:creationId xmlns:p14="http://schemas.microsoft.com/office/powerpoint/2010/main" val="22853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344816" cy="864096"/>
          </a:xfrm>
        </p:spPr>
        <p:txBody>
          <a:bodyPr>
            <a:normAutofit/>
          </a:bodyPr>
          <a:lstStyle/>
          <a:p>
            <a:r>
              <a:rPr lang="en-IE" sz="2800" dirty="0"/>
              <a:t>General Safety Requirements (GSR) Part 3</a:t>
            </a:r>
          </a:p>
        </p:txBody>
      </p:sp>
      <p:sp>
        <p:nvSpPr>
          <p:cNvPr id="3" name="Content Placeholder 2"/>
          <p:cNvSpPr>
            <a:spLocks noGrp="1"/>
          </p:cNvSpPr>
          <p:nvPr>
            <p:ph idx="1"/>
          </p:nvPr>
        </p:nvSpPr>
        <p:spPr>
          <a:xfrm>
            <a:off x="251520" y="1268761"/>
            <a:ext cx="8136904" cy="4680519"/>
          </a:xfrm>
        </p:spPr>
        <p:txBody>
          <a:bodyPr>
            <a:noAutofit/>
          </a:bodyPr>
          <a:lstStyle/>
          <a:p>
            <a:pPr marL="0" indent="0">
              <a:lnSpc>
                <a:spcPct val="110000"/>
              </a:lnSpc>
              <a:spcAft>
                <a:spcPts val="1200"/>
              </a:spcAft>
              <a:buFontTx/>
              <a:buNone/>
            </a:pPr>
            <a:r>
              <a:rPr lang="en-GB" sz="1800" b="1" dirty="0">
                <a:solidFill>
                  <a:schemeClr val="tx2"/>
                </a:solidFill>
              </a:rPr>
              <a:t>Requirement 50: Public exposure due to radon indoors</a:t>
            </a:r>
          </a:p>
          <a:p>
            <a:pPr marL="0" indent="0">
              <a:lnSpc>
                <a:spcPct val="110000"/>
              </a:lnSpc>
              <a:buFontTx/>
              <a:buNone/>
            </a:pPr>
            <a:r>
              <a:rPr lang="en-GB" sz="1800" dirty="0">
                <a:solidFill>
                  <a:schemeClr val="tx2"/>
                </a:solidFill>
              </a:rPr>
              <a:t>The government shall </a:t>
            </a:r>
            <a:r>
              <a:rPr lang="en-GB" sz="1800" b="1" dirty="0">
                <a:solidFill>
                  <a:schemeClr val="tx2"/>
                </a:solidFill>
              </a:rPr>
              <a:t>provide information </a:t>
            </a:r>
            <a:r>
              <a:rPr lang="en-GB" sz="1800" dirty="0">
                <a:solidFill>
                  <a:schemeClr val="tx2"/>
                </a:solidFill>
              </a:rPr>
              <a:t>on </a:t>
            </a:r>
            <a:r>
              <a:rPr lang="en-GB" sz="1800" b="1" dirty="0">
                <a:solidFill>
                  <a:schemeClr val="tx2"/>
                </a:solidFill>
              </a:rPr>
              <a:t>radon</a:t>
            </a:r>
            <a:r>
              <a:rPr lang="en-GB" sz="1800" dirty="0">
                <a:solidFill>
                  <a:schemeClr val="tx2"/>
                </a:solidFill>
              </a:rPr>
              <a:t> indoors and the </a:t>
            </a:r>
            <a:r>
              <a:rPr lang="en-GB" sz="1800" b="1" dirty="0">
                <a:solidFill>
                  <a:schemeClr val="tx2"/>
                </a:solidFill>
              </a:rPr>
              <a:t>associated health risks </a:t>
            </a:r>
            <a:r>
              <a:rPr lang="en-GB" sz="1800" dirty="0">
                <a:solidFill>
                  <a:schemeClr val="tx2"/>
                </a:solidFill>
              </a:rPr>
              <a:t>and, if appropriate, shall establish and implement an action plan for controlling public exposure due to radon indoors.</a:t>
            </a:r>
          </a:p>
          <a:p>
            <a:pPr marL="0" indent="0">
              <a:lnSpc>
                <a:spcPct val="110000"/>
              </a:lnSpc>
              <a:buFontTx/>
              <a:buNone/>
            </a:pPr>
            <a:endParaRPr lang="en-GB" sz="1800" dirty="0">
              <a:solidFill>
                <a:schemeClr val="tx2"/>
              </a:solidFill>
            </a:endParaRPr>
          </a:p>
          <a:p>
            <a:pPr marL="0" indent="0">
              <a:buNone/>
            </a:pPr>
            <a:r>
              <a:rPr lang="en-GB" sz="1800" dirty="0">
                <a:solidFill>
                  <a:schemeClr val="tx2"/>
                </a:solidFill>
              </a:rPr>
              <a:t>5.19. As part of its responsibilities, as required in para. 5.3, the government shall ensure that:</a:t>
            </a:r>
          </a:p>
          <a:p>
            <a:pPr marL="0" indent="0">
              <a:buNone/>
            </a:pPr>
            <a:r>
              <a:rPr lang="en-GB" sz="1800" dirty="0">
                <a:solidFill>
                  <a:schemeClr val="tx2"/>
                </a:solidFill>
              </a:rPr>
              <a:t>(a) Information is gathered on activity concentrations of radon in dwellings and</a:t>
            </a:r>
          </a:p>
          <a:p>
            <a:pPr marL="0" indent="0">
              <a:buNone/>
            </a:pPr>
            <a:r>
              <a:rPr lang="en-GB" sz="1800" dirty="0">
                <a:solidFill>
                  <a:schemeClr val="tx2"/>
                </a:solidFill>
              </a:rPr>
              <a:t>other buildings with high occupancy factors for members of the public through appropriate means, such as representative radon surveys;</a:t>
            </a:r>
          </a:p>
          <a:p>
            <a:pPr marL="0" indent="0">
              <a:buNone/>
            </a:pPr>
            <a:r>
              <a:rPr lang="en-GB" sz="1800" dirty="0">
                <a:solidFill>
                  <a:schemeClr val="tx2"/>
                </a:solidFill>
              </a:rPr>
              <a:t>(b) Relevant information on exposure due to radon and the associated health risks, including the increased risks relating to smoking, is provided to the public and other interested parties.</a:t>
            </a:r>
          </a:p>
        </p:txBody>
      </p:sp>
    </p:spTree>
    <p:extLst>
      <p:ext uri="{BB962C8B-B14F-4D97-AF65-F5344CB8AC3E}">
        <p14:creationId xmlns:p14="http://schemas.microsoft.com/office/powerpoint/2010/main" val="184315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118" y="2204864"/>
            <a:ext cx="4858354" cy="42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16632"/>
            <a:ext cx="7344816" cy="864096"/>
          </a:xfrm>
        </p:spPr>
        <p:txBody>
          <a:bodyPr>
            <a:normAutofit/>
          </a:bodyPr>
          <a:lstStyle/>
          <a:p>
            <a:r>
              <a:rPr lang="en-IE" sz="2800" dirty="0"/>
              <a:t>Why communicate?</a:t>
            </a:r>
          </a:p>
        </p:txBody>
      </p:sp>
      <p:sp>
        <p:nvSpPr>
          <p:cNvPr id="3" name="Content Placeholder 2"/>
          <p:cNvSpPr>
            <a:spLocks noGrp="1"/>
          </p:cNvSpPr>
          <p:nvPr>
            <p:ph idx="1"/>
          </p:nvPr>
        </p:nvSpPr>
        <p:spPr>
          <a:xfrm>
            <a:off x="251520" y="1268761"/>
            <a:ext cx="7272808" cy="4032448"/>
          </a:xfrm>
        </p:spPr>
        <p:txBody>
          <a:bodyPr>
            <a:normAutofit lnSpcReduction="10000"/>
          </a:bodyPr>
          <a:lstStyle/>
          <a:p>
            <a:pPr>
              <a:lnSpc>
                <a:spcPct val="110000"/>
              </a:lnSpc>
            </a:pPr>
            <a:r>
              <a:rPr lang="en-IE" sz="2400" dirty="0">
                <a:solidFill>
                  <a:schemeClr val="tx2"/>
                </a:solidFill>
              </a:rPr>
              <a:t>Provide information (GSR Part 3 Requirement 50)</a:t>
            </a:r>
          </a:p>
          <a:p>
            <a:pPr>
              <a:lnSpc>
                <a:spcPct val="110000"/>
              </a:lnSpc>
            </a:pPr>
            <a:r>
              <a:rPr lang="en-IE" sz="2400" dirty="0">
                <a:solidFill>
                  <a:schemeClr val="tx2"/>
                </a:solidFill>
              </a:rPr>
              <a:t>Support the individual actions of the National Radon Action Plan (RAP) </a:t>
            </a:r>
          </a:p>
          <a:p>
            <a:pPr marL="457200" lvl="1" indent="0">
              <a:lnSpc>
                <a:spcPct val="110000"/>
              </a:lnSpc>
              <a:buNone/>
            </a:pPr>
            <a:endParaRPr lang="en-IE" sz="1800" dirty="0">
              <a:solidFill>
                <a:schemeClr val="tx2"/>
              </a:solidFill>
            </a:endParaRPr>
          </a:p>
          <a:p>
            <a:pPr lvl="1">
              <a:lnSpc>
                <a:spcPct val="110000"/>
              </a:lnSpc>
            </a:pPr>
            <a:r>
              <a:rPr lang="en-IE" sz="2400" dirty="0">
                <a:solidFill>
                  <a:schemeClr val="tx2"/>
                </a:solidFill>
              </a:rPr>
              <a:t>Public audience</a:t>
            </a:r>
          </a:p>
          <a:p>
            <a:pPr lvl="1">
              <a:lnSpc>
                <a:spcPct val="110000"/>
              </a:lnSpc>
            </a:pPr>
            <a:r>
              <a:rPr lang="en-IE" sz="2400" dirty="0">
                <a:solidFill>
                  <a:schemeClr val="tx2"/>
                </a:solidFill>
              </a:rPr>
              <a:t>Other audiences</a:t>
            </a:r>
          </a:p>
          <a:p>
            <a:pPr lvl="1">
              <a:lnSpc>
                <a:spcPct val="110000"/>
              </a:lnSpc>
            </a:pPr>
            <a:r>
              <a:rPr lang="en-IE" sz="2400" dirty="0">
                <a:solidFill>
                  <a:schemeClr val="tx2"/>
                </a:solidFill>
              </a:rPr>
              <a:t>Multiple messages</a:t>
            </a:r>
          </a:p>
          <a:p>
            <a:pPr lvl="1">
              <a:lnSpc>
                <a:spcPct val="110000"/>
              </a:lnSpc>
            </a:pPr>
            <a:r>
              <a:rPr lang="en-IE" sz="2400" dirty="0">
                <a:solidFill>
                  <a:schemeClr val="tx2"/>
                </a:solidFill>
              </a:rPr>
              <a:t>Multiple media</a:t>
            </a:r>
          </a:p>
          <a:p>
            <a:pPr lvl="1">
              <a:lnSpc>
                <a:spcPct val="110000"/>
              </a:lnSpc>
            </a:pPr>
            <a:r>
              <a:rPr lang="en-IE" sz="2400" dirty="0">
                <a:solidFill>
                  <a:schemeClr val="tx2"/>
                </a:solidFill>
              </a:rPr>
              <a:t>Long timescale</a:t>
            </a:r>
          </a:p>
          <a:p>
            <a:pPr marL="400050" lvl="1" indent="0">
              <a:buNone/>
            </a:pPr>
            <a:endParaRPr lang="en-IE" dirty="0"/>
          </a:p>
          <a:p>
            <a:pPr marL="0" indent="0">
              <a:buNone/>
            </a:pPr>
            <a:endParaRPr lang="en-IE" dirty="0"/>
          </a:p>
          <a:p>
            <a:pPr marL="0" indent="0">
              <a:buNone/>
            </a:pPr>
            <a:endParaRPr lang="en-IE" dirty="0"/>
          </a:p>
        </p:txBody>
      </p:sp>
    </p:spTree>
    <p:extLst>
      <p:ext uri="{BB962C8B-B14F-4D97-AF65-F5344CB8AC3E}">
        <p14:creationId xmlns:p14="http://schemas.microsoft.com/office/powerpoint/2010/main" val="188590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263" y="3800915"/>
            <a:ext cx="4310826" cy="273630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95536" y="1196752"/>
            <a:ext cx="5328592" cy="4008042"/>
          </a:xfrm>
        </p:spPr>
        <p:txBody>
          <a:bodyPr>
            <a:noAutofit/>
          </a:bodyPr>
          <a:lstStyle/>
          <a:p>
            <a:pPr marL="0" lvl="1" indent="0">
              <a:lnSpc>
                <a:spcPct val="110000"/>
              </a:lnSpc>
              <a:buNone/>
            </a:pPr>
            <a:r>
              <a:rPr lang="en-IE" sz="2400" dirty="0">
                <a:solidFill>
                  <a:schemeClr val="tx2"/>
                </a:solidFill>
              </a:rPr>
              <a:t>Stakeholders can be: </a:t>
            </a:r>
          </a:p>
          <a:p>
            <a:pPr marL="342900" lvl="1" indent="-342900">
              <a:lnSpc>
                <a:spcPct val="110000"/>
              </a:lnSpc>
            </a:pPr>
            <a:r>
              <a:rPr lang="en-IE" sz="2400" dirty="0">
                <a:solidFill>
                  <a:schemeClr val="tx2"/>
                </a:solidFill>
              </a:rPr>
              <a:t>Recipients of information</a:t>
            </a:r>
          </a:p>
          <a:p>
            <a:pPr marL="342900" lvl="1" indent="-342900">
              <a:lnSpc>
                <a:spcPct val="110000"/>
              </a:lnSpc>
            </a:pPr>
            <a:r>
              <a:rPr lang="en-IE" sz="2400" dirty="0">
                <a:solidFill>
                  <a:schemeClr val="tx2"/>
                </a:solidFill>
              </a:rPr>
              <a:t>Future partners </a:t>
            </a:r>
          </a:p>
          <a:p>
            <a:pPr marL="342900" lvl="1" indent="-342900">
              <a:lnSpc>
                <a:spcPct val="110000"/>
              </a:lnSpc>
            </a:pPr>
            <a:r>
              <a:rPr lang="en-IE" sz="2400" dirty="0">
                <a:solidFill>
                  <a:schemeClr val="tx2"/>
                </a:solidFill>
              </a:rPr>
              <a:t>Providers of information</a:t>
            </a:r>
          </a:p>
          <a:p>
            <a:pPr marL="342900" lvl="1" indent="-342900">
              <a:lnSpc>
                <a:spcPct val="110000"/>
              </a:lnSpc>
            </a:pPr>
            <a:r>
              <a:rPr lang="en-IE" sz="2400" dirty="0">
                <a:solidFill>
                  <a:schemeClr val="tx2"/>
                </a:solidFill>
              </a:rPr>
              <a:t>Experts or professionals or NOT</a:t>
            </a:r>
          </a:p>
          <a:p>
            <a:pPr marL="342900" lvl="1" indent="-342900">
              <a:lnSpc>
                <a:spcPct val="110000"/>
              </a:lnSpc>
            </a:pPr>
            <a:r>
              <a:rPr lang="en-IE" sz="2400" dirty="0">
                <a:solidFill>
                  <a:schemeClr val="tx2"/>
                </a:solidFill>
              </a:rPr>
              <a:t>Familiar with radon or NOT</a:t>
            </a:r>
          </a:p>
          <a:p>
            <a:pPr marL="342900" lvl="1" indent="-342900">
              <a:lnSpc>
                <a:spcPct val="110000"/>
              </a:lnSpc>
            </a:pPr>
            <a:endParaRPr lang="en-IE" sz="2400" dirty="0">
              <a:solidFill>
                <a:schemeClr val="tx2"/>
              </a:solidFill>
            </a:endParaRPr>
          </a:p>
          <a:p>
            <a:pPr marL="342900" lvl="1" indent="-342900">
              <a:lnSpc>
                <a:spcPct val="110000"/>
              </a:lnSpc>
            </a:pPr>
            <a:r>
              <a:rPr lang="en-IE" sz="2400" dirty="0">
                <a:solidFill>
                  <a:schemeClr val="tx2"/>
                </a:solidFill>
              </a:rPr>
              <a:t>Many of the above</a:t>
            </a:r>
          </a:p>
          <a:p>
            <a:pPr marL="0" lvl="1" indent="0">
              <a:buNone/>
            </a:pPr>
            <a:endParaRPr lang="en-IE" sz="2400" dirty="0"/>
          </a:p>
        </p:txBody>
      </p:sp>
      <p:sp>
        <p:nvSpPr>
          <p:cNvPr id="6" name="Rectangle 2"/>
          <p:cNvSpPr txBox="1">
            <a:spLocks noChangeArrowheads="1"/>
          </p:cNvSpPr>
          <p:nvPr/>
        </p:nvSpPr>
        <p:spPr>
          <a:xfrm>
            <a:off x="179512" y="112067"/>
            <a:ext cx="6266656"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Communicate with whom? </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4249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504" y="79960"/>
            <a:ext cx="8292976"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National Radon Action Plan –  </a:t>
            </a:r>
            <a:br>
              <a:rPr lang="en-US" sz="2800" b="1" dirty="0">
                <a:solidFill>
                  <a:schemeClr val="tx1">
                    <a:lumMod val="75000"/>
                  </a:schemeClr>
                </a:solidFill>
              </a:rPr>
            </a:br>
            <a:r>
              <a:rPr lang="en-US" sz="2800" b="1" dirty="0">
                <a:solidFill>
                  <a:schemeClr val="tx1">
                    <a:lumMod val="75000"/>
                  </a:schemeClr>
                </a:solidFill>
              </a:rPr>
              <a:t>Phases of communication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1885219633"/>
              </p:ext>
            </p:extLst>
          </p:nvPr>
        </p:nvGraphicFramePr>
        <p:xfrm>
          <a:off x="395536" y="1124744"/>
          <a:ext cx="8496944" cy="235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03848" y="2955716"/>
            <a:ext cx="2606353" cy="3613297"/>
          </a:xfrm>
          <a:prstGeom prst="rect">
            <a:avLst/>
          </a:prstGeom>
          <a:noFill/>
        </p:spPr>
        <p:txBody>
          <a:bodyPr wrap="square" rtlCol="0">
            <a:spAutoFit/>
          </a:bodyPr>
          <a:lstStyle/>
          <a:p>
            <a:pPr marL="285750" indent="-285750">
              <a:lnSpc>
                <a:spcPct val="110000"/>
              </a:lnSpc>
              <a:buFont typeface="Arial" pitchFamily="34" charset="0"/>
              <a:buChar char="•"/>
            </a:pPr>
            <a:r>
              <a:rPr lang="en-IE" sz="1600" dirty="0"/>
              <a:t>Establishing the reference level (RL)</a:t>
            </a:r>
          </a:p>
          <a:p>
            <a:pPr marL="285750" indent="-285750">
              <a:lnSpc>
                <a:spcPct val="110000"/>
              </a:lnSpc>
              <a:buFont typeface="Arial" pitchFamily="34" charset="0"/>
              <a:buChar char="•"/>
            </a:pPr>
            <a:r>
              <a:rPr lang="en-IE" sz="1600" dirty="0"/>
              <a:t>Explaining “radon- prone areas” and radon health risks</a:t>
            </a:r>
          </a:p>
          <a:p>
            <a:pPr marL="285750" indent="-285750">
              <a:lnSpc>
                <a:spcPct val="110000"/>
              </a:lnSpc>
              <a:buFont typeface="Arial" pitchFamily="34" charset="0"/>
              <a:buChar char="•"/>
            </a:pPr>
            <a:r>
              <a:rPr lang="en-IE" sz="1600" dirty="0"/>
              <a:t>Explaining priorities</a:t>
            </a:r>
          </a:p>
          <a:p>
            <a:pPr marL="285750" indent="-285750">
              <a:lnSpc>
                <a:spcPct val="110000"/>
              </a:lnSpc>
              <a:buFont typeface="Arial" pitchFamily="34" charset="0"/>
              <a:buChar char="•"/>
            </a:pPr>
            <a:r>
              <a:rPr lang="en-IE" sz="1600" dirty="0"/>
              <a:t>Setting standards for measurement and remediation</a:t>
            </a:r>
          </a:p>
          <a:p>
            <a:pPr marL="285750" indent="-285750">
              <a:lnSpc>
                <a:spcPct val="110000"/>
              </a:lnSpc>
              <a:buFont typeface="Arial" pitchFamily="34" charset="0"/>
              <a:buChar char="•"/>
            </a:pPr>
            <a:r>
              <a:rPr lang="en-IE" sz="1600" dirty="0"/>
              <a:t>Explaining impacts on business</a:t>
            </a:r>
          </a:p>
          <a:p>
            <a:pPr marL="285750" indent="-285750">
              <a:lnSpc>
                <a:spcPct val="110000"/>
              </a:lnSpc>
              <a:buFont typeface="Arial" pitchFamily="34" charset="0"/>
              <a:buChar char="•"/>
            </a:pPr>
            <a:r>
              <a:rPr lang="en-IE" sz="1600" dirty="0"/>
              <a:t>Raising public awareness</a:t>
            </a:r>
          </a:p>
        </p:txBody>
      </p:sp>
      <p:sp>
        <p:nvSpPr>
          <p:cNvPr id="8" name="TextBox 7"/>
          <p:cNvSpPr txBox="1"/>
          <p:nvPr/>
        </p:nvSpPr>
        <p:spPr>
          <a:xfrm>
            <a:off x="6012159" y="2955716"/>
            <a:ext cx="2606353" cy="3613297"/>
          </a:xfrm>
          <a:prstGeom prst="rect">
            <a:avLst/>
          </a:prstGeom>
          <a:noFill/>
        </p:spPr>
        <p:txBody>
          <a:bodyPr wrap="square" rtlCol="0">
            <a:spAutoFit/>
          </a:bodyPr>
          <a:lstStyle/>
          <a:p>
            <a:pPr marL="285750" indent="-285750">
              <a:lnSpc>
                <a:spcPct val="110000"/>
              </a:lnSpc>
              <a:buFont typeface="Arial" pitchFamily="34" charset="0"/>
              <a:buChar char="•"/>
            </a:pPr>
            <a:r>
              <a:rPr lang="en-IE" sz="1600" dirty="0"/>
              <a:t>Communicating the reference level </a:t>
            </a:r>
          </a:p>
          <a:p>
            <a:pPr marL="285750" indent="-285750">
              <a:lnSpc>
                <a:spcPct val="110000"/>
              </a:lnSpc>
              <a:buFont typeface="Arial" pitchFamily="34" charset="0"/>
              <a:buChar char="•"/>
            </a:pPr>
            <a:r>
              <a:rPr lang="en-IE" sz="1600" dirty="0"/>
              <a:t>Communicating risks</a:t>
            </a:r>
          </a:p>
          <a:p>
            <a:pPr marL="285750" indent="-285750">
              <a:lnSpc>
                <a:spcPct val="110000"/>
              </a:lnSpc>
              <a:buFont typeface="Arial" pitchFamily="34" charset="0"/>
              <a:buChar char="•"/>
            </a:pPr>
            <a:r>
              <a:rPr lang="en-IE" sz="1600" dirty="0"/>
              <a:t>Guidance for householders, employers, employees, landlords</a:t>
            </a:r>
          </a:p>
          <a:p>
            <a:pPr marL="285750" indent="-285750">
              <a:lnSpc>
                <a:spcPct val="110000"/>
              </a:lnSpc>
              <a:buFont typeface="Arial" pitchFamily="34" charset="0"/>
              <a:buChar char="•"/>
            </a:pPr>
            <a:r>
              <a:rPr lang="en-IE" sz="1600" dirty="0"/>
              <a:t>Behavioural change</a:t>
            </a:r>
          </a:p>
          <a:p>
            <a:pPr marL="285750" indent="-285750">
              <a:lnSpc>
                <a:spcPct val="110000"/>
              </a:lnSpc>
              <a:buFont typeface="Arial" pitchFamily="34" charset="0"/>
              <a:buChar char="•"/>
            </a:pPr>
            <a:r>
              <a:rPr lang="en-IE" sz="1600" dirty="0"/>
              <a:t>Building expertise – training courses for building professionals</a:t>
            </a:r>
          </a:p>
          <a:p>
            <a:pPr marL="285750" indent="-285750">
              <a:lnSpc>
                <a:spcPct val="110000"/>
              </a:lnSpc>
              <a:buFont typeface="Arial" pitchFamily="34" charset="0"/>
              <a:buChar char="•"/>
            </a:pPr>
            <a:r>
              <a:rPr lang="en-IE" sz="1600" dirty="0"/>
              <a:t>Reporting and review on progress</a:t>
            </a:r>
          </a:p>
        </p:txBody>
      </p:sp>
      <p:sp>
        <p:nvSpPr>
          <p:cNvPr id="9" name="TextBox 8"/>
          <p:cNvSpPr txBox="1"/>
          <p:nvPr/>
        </p:nvSpPr>
        <p:spPr>
          <a:xfrm>
            <a:off x="323528" y="2962207"/>
            <a:ext cx="2782169" cy="2800767"/>
          </a:xfrm>
          <a:prstGeom prst="rect">
            <a:avLst/>
          </a:prstGeom>
          <a:noFill/>
        </p:spPr>
        <p:txBody>
          <a:bodyPr wrap="square" rtlCol="0">
            <a:spAutoFit/>
          </a:bodyPr>
          <a:lstStyle/>
          <a:p>
            <a:pPr marL="285750" indent="-285750">
              <a:lnSpc>
                <a:spcPct val="110000"/>
              </a:lnSpc>
              <a:buFont typeface="Arial" pitchFamily="34" charset="0"/>
              <a:buChar char="•"/>
            </a:pPr>
            <a:r>
              <a:rPr lang="en-IE" sz="1600" dirty="0"/>
              <a:t>Advocating for government action and funding</a:t>
            </a:r>
          </a:p>
          <a:p>
            <a:pPr marL="285750" indent="-285750">
              <a:lnSpc>
                <a:spcPct val="110000"/>
              </a:lnSpc>
              <a:buFont typeface="Arial" pitchFamily="34" charset="0"/>
              <a:buChar char="•"/>
            </a:pPr>
            <a:r>
              <a:rPr lang="en-IE" sz="1600" dirty="0"/>
              <a:t>Building partnerships with industry, government, academics</a:t>
            </a:r>
          </a:p>
          <a:p>
            <a:pPr marL="285750" indent="-285750">
              <a:lnSpc>
                <a:spcPct val="110000"/>
              </a:lnSpc>
              <a:buFont typeface="Arial" pitchFamily="34" charset="0"/>
              <a:buChar char="•"/>
            </a:pPr>
            <a:r>
              <a:rPr lang="en-IE" sz="1600" dirty="0"/>
              <a:t>Assessing radon awareness generally</a:t>
            </a:r>
          </a:p>
          <a:p>
            <a:pPr marL="285750" indent="-285750">
              <a:lnSpc>
                <a:spcPct val="110000"/>
              </a:lnSpc>
              <a:buFont typeface="Arial" pitchFamily="34" charset="0"/>
              <a:buChar char="•"/>
            </a:pPr>
            <a:r>
              <a:rPr lang="en-IE" sz="1600" dirty="0"/>
              <a:t>Engaging with survey participants</a:t>
            </a:r>
            <a:endParaRPr lang="en-IE" dirty="0"/>
          </a:p>
        </p:txBody>
      </p:sp>
      <p:sp>
        <p:nvSpPr>
          <p:cNvPr id="3" name="Content Placeholder 2"/>
          <p:cNvSpPr>
            <a:spLocks noGrp="1"/>
          </p:cNvSpPr>
          <p:nvPr>
            <p:ph idx="1"/>
          </p:nvPr>
        </p:nvSpPr>
        <p:spPr>
          <a:xfrm>
            <a:off x="323528" y="1076094"/>
            <a:ext cx="7711423" cy="574622"/>
          </a:xfrm>
        </p:spPr>
        <p:txBody>
          <a:bodyPr>
            <a:noAutofit/>
          </a:bodyPr>
          <a:lstStyle/>
          <a:p>
            <a:pPr marL="0" indent="0">
              <a:buNone/>
            </a:pPr>
            <a:r>
              <a:rPr lang="en-GB" sz="2400" dirty="0">
                <a:solidFill>
                  <a:schemeClr val="tx2"/>
                </a:solidFill>
              </a:rPr>
              <a:t>Some examples…</a:t>
            </a:r>
          </a:p>
        </p:txBody>
      </p:sp>
    </p:spTree>
    <p:extLst>
      <p:ext uri="{BB962C8B-B14F-4D97-AF65-F5344CB8AC3E}">
        <p14:creationId xmlns:p14="http://schemas.microsoft.com/office/powerpoint/2010/main" val="287572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900" y="2933701"/>
            <a:ext cx="5543850" cy="3924299"/>
          </a:xfrm>
          <a:prstGeom prst="rect">
            <a:avLst/>
          </a:prstGeom>
          <a:noFill/>
          <a:ln>
            <a:noFill/>
          </a:ln>
          <a:effectLst>
            <a:outerShdw dist="35921" dir="2700000" algn="ctr" rotWithShape="0">
              <a:schemeClr val="bg2"/>
            </a:outerShdw>
            <a:softEdge rad="190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82303" y="1124744"/>
            <a:ext cx="6642211" cy="4176464"/>
          </a:xfrm>
        </p:spPr>
        <p:txBody>
          <a:bodyPr>
            <a:noAutofit/>
          </a:bodyPr>
          <a:lstStyle/>
          <a:p>
            <a:pPr>
              <a:lnSpc>
                <a:spcPct val="110000"/>
              </a:lnSpc>
            </a:pPr>
            <a:r>
              <a:rPr lang="en-GB" sz="2400" dirty="0">
                <a:solidFill>
                  <a:schemeClr val="tx2"/>
                </a:solidFill>
              </a:rPr>
              <a:t>Complex, challenging </a:t>
            </a:r>
          </a:p>
          <a:p>
            <a:pPr>
              <a:lnSpc>
                <a:spcPct val="110000"/>
              </a:lnSpc>
            </a:pPr>
            <a:r>
              <a:rPr lang="en-GB" sz="2400" u="sng" dirty="0">
                <a:solidFill>
                  <a:schemeClr val="tx2"/>
                </a:solidFill>
              </a:rPr>
              <a:t>Essential to success</a:t>
            </a:r>
          </a:p>
          <a:p>
            <a:pPr marL="342900" lvl="1" indent="-342900">
              <a:lnSpc>
                <a:spcPct val="110000"/>
              </a:lnSpc>
              <a:buFont typeface="Arial" pitchFamily="34" charset="0"/>
              <a:buChar char="•"/>
            </a:pPr>
            <a:r>
              <a:rPr lang="en-IE" sz="2400" dirty="0">
                <a:solidFill>
                  <a:schemeClr val="tx2"/>
                </a:solidFill>
              </a:rPr>
              <a:t>Requires planning, dedicated resources and a strategic approach</a:t>
            </a:r>
          </a:p>
          <a:p>
            <a:pPr marL="342900" lvl="1" indent="-342900">
              <a:lnSpc>
                <a:spcPct val="110000"/>
              </a:lnSpc>
              <a:buFont typeface="Arial" pitchFamily="34" charset="0"/>
              <a:buChar char="•"/>
            </a:pPr>
            <a:endParaRPr lang="en-IE" sz="2400" dirty="0">
              <a:solidFill>
                <a:schemeClr val="tx2"/>
              </a:solidFill>
            </a:endParaRPr>
          </a:p>
          <a:p>
            <a:pPr marL="742950" lvl="2" indent="-342900">
              <a:lnSpc>
                <a:spcPct val="110000"/>
              </a:lnSpc>
              <a:buFont typeface="Wingdings" pitchFamily="2" charset="2"/>
              <a:buChar char="Ø"/>
            </a:pPr>
            <a:r>
              <a:rPr lang="en-IE" sz="2000" dirty="0">
                <a:solidFill>
                  <a:schemeClr val="tx2"/>
                </a:solidFill>
              </a:rPr>
              <a:t>Define purpose</a:t>
            </a:r>
          </a:p>
          <a:p>
            <a:pPr marL="742950" lvl="2" indent="-342900">
              <a:lnSpc>
                <a:spcPct val="110000"/>
              </a:lnSpc>
              <a:buFont typeface="Wingdings" pitchFamily="2" charset="2"/>
              <a:buChar char="Ø"/>
            </a:pPr>
            <a:r>
              <a:rPr lang="en-IE" sz="2000" dirty="0">
                <a:solidFill>
                  <a:schemeClr val="tx2"/>
                </a:solidFill>
              </a:rPr>
              <a:t>Analyse situation</a:t>
            </a:r>
          </a:p>
          <a:p>
            <a:pPr marL="742950" lvl="2" indent="-342900">
              <a:lnSpc>
                <a:spcPct val="110000"/>
              </a:lnSpc>
              <a:buFont typeface="Wingdings" pitchFamily="2" charset="2"/>
              <a:buChar char="Ø"/>
            </a:pPr>
            <a:r>
              <a:rPr lang="en-IE" sz="2000" dirty="0">
                <a:solidFill>
                  <a:schemeClr val="tx2"/>
                </a:solidFill>
              </a:rPr>
              <a:t>Set goals/outcomes</a:t>
            </a:r>
          </a:p>
          <a:p>
            <a:pPr marL="742950" lvl="2" indent="-342900">
              <a:lnSpc>
                <a:spcPct val="110000"/>
              </a:lnSpc>
              <a:buFont typeface="Wingdings" pitchFamily="2" charset="2"/>
              <a:buChar char="Ø"/>
            </a:pPr>
            <a:r>
              <a:rPr lang="en-IE" sz="2000" dirty="0">
                <a:solidFill>
                  <a:schemeClr val="tx2"/>
                </a:solidFill>
              </a:rPr>
              <a:t>Decisions and actions</a:t>
            </a:r>
          </a:p>
          <a:p>
            <a:pPr marL="742950" lvl="2" indent="-342900">
              <a:lnSpc>
                <a:spcPct val="110000"/>
              </a:lnSpc>
              <a:buFont typeface="Wingdings" pitchFamily="2" charset="2"/>
              <a:buChar char="Ø"/>
            </a:pPr>
            <a:r>
              <a:rPr lang="en-IE" sz="2000" dirty="0">
                <a:solidFill>
                  <a:schemeClr val="tx2"/>
                </a:solidFill>
              </a:rPr>
              <a:t>Regular review</a:t>
            </a:r>
          </a:p>
          <a:p>
            <a:pPr marL="342900" lvl="1" indent="-342900">
              <a:buFont typeface="Arial" pitchFamily="34" charset="0"/>
              <a:buChar char="•"/>
            </a:pPr>
            <a:endParaRPr lang="en-IE" sz="2400" dirty="0"/>
          </a:p>
          <a:p>
            <a:pPr marL="342900" lvl="1" indent="-342900">
              <a:buFont typeface="Arial" pitchFamily="34" charset="0"/>
              <a:buChar char="•"/>
            </a:pPr>
            <a:endParaRPr lang="en-IE" sz="2400" dirty="0"/>
          </a:p>
        </p:txBody>
      </p:sp>
      <p:sp>
        <p:nvSpPr>
          <p:cNvPr id="6" name="Rectangle 2"/>
          <p:cNvSpPr txBox="1">
            <a:spLocks noChangeArrowheads="1"/>
          </p:cNvSpPr>
          <p:nvPr/>
        </p:nvSpPr>
        <p:spPr>
          <a:xfrm>
            <a:off x="107504" y="93576"/>
            <a:ext cx="8136904" cy="86289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700" b="1" dirty="0">
                <a:solidFill>
                  <a:schemeClr val="tx1">
                    <a:lumMod val="75000"/>
                  </a:schemeClr>
                </a:solidFill>
              </a:rPr>
              <a:t>Communicating the National Radon Action Plan</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38780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00" t="7225" r="16000" b="9157"/>
          <a:stretch/>
        </p:blipFill>
        <p:spPr bwMode="auto">
          <a:xfrm>
            <a:off x="126166" y="1744823"/>
            <a:ext cx="235662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67744" y="1394114"/>
            <a:ext cx="6552728" cy="4839816"/>
          </a:xfrm>
        </p:spPr>
        <p:txBody>
          <a:bodyPr>
            <a:noAutofit/>
          </a:bodyPr>
          <a:lstStyle/>
          <a:p>
            <a:pPr marL="457200" indent="-457200">
              <a:lnSpc>
                <a:spcPct val="110000"/>
              </a:lnSpc>
              <a:buFont typeface="+mj-lt"/>
              <a:buAutoNum type="arabicPeriod"/>
            </a:pPr>
            <a:r>
              <a:rPr lang="en-IE" sz="2400" dirty="0">
                <a:solidFill>
                  <a:schemeClr val="tx2"/>
                </a:solidFill>
              </a:rPr>
              <a:t>Identify the stakeholders (target audiences)</a:t>
            </a:r>
          </a:p>
          <a:p>
            <a:pPr marL="457200" indent="-457200">
              <a:lnSpc>
                <a:spcPct val="110000"/>
              </a:lnSpc>
              <a:buFont typeface="+mj-lt"/>
              <a:buAutoNum type="arabicPeriod"/>
            </a:pPr>
            <a:r>
              <a:rPr lang="en-IE" sz="2400" dirty="0">
                <a:solidFill>
                  <a:schemeClr val="tx2"/>
                </a:solidFill>
              </a:rPr>
              <a:t>Define the communication goals for each audience</a:t>
            </a:r>
          </a:p>
          <a:p>
            <a:pPr lvl="1">
              <a:lnSpc>
                <a:spcPct val="110000"/>
              </a:lnSpc>
            </a:pPr>
            <a:r>
              <a:rPr lang="en-IE" sz="2000" dirty="0">
                <a:solidFill>
                  <a:schemeClr val="tx2"/>
                </a:solidFill>
              </a:rPr>
              <a:t>Generally raise awareness or motivate to action?</a:t>
            </a:r>
          </a:p>
          <a:p>
            <a:pPr marL="457200" indent="-457200">
              <a:lnSpc>
                <a:spcPct val="110000"/>
              </a:lnSpc>
              <a:buFont typeface="+mj-lt"/>
              <a:buAutoNum type="arabicPeriod"/>
            </a:pPr>
            <a:r>
              <a:rPr lang="en-IE" sz="2400" dirty="0">
                <a:solidFill>
                  <a:schemeClr val="tx2"/>
                </a:solidFill>
              </a:rPr>
              <a:t>Define the message for each audience</a:t>
            </a:r>
          </a:p>
          <a:p>
            <a:pPr marL="457200" indent="-457200">
              <a:lnSpc>
                <a:spcPct val="110000"/>
              </a:lnSpc>
              <a:buFont typeface="+mj-lt"/>
              <a:buAutoNum type="arabicPeriod"/>
            </a:pPr>
            <a:r>
              <a:rPr lang="en-IE" sz="2400" dirty="0">
                <a:solidFill>
                  <a:schemeClr val="tx2"/>
                </a:solidFill>
              </a:rPr>
              <a:t>Define the best medium (or media) for each audience</a:t>
            </a:r>
          </a:p>
          <a:p>
            <a:pPr marL="857250" lvl="1" indent="-457200">
              <a:lnSpc>
                <a:spcPct val="110000"/>
              </a:lnSpc>
            </a:pPr>
            <a:r>
              <a:rPr lang="en-IE" sz="2000" dirty="0">
                <a:solidFill>
                  <a:schemeClr val="tx2"/>
                </a:solidFill>
              </a:rPr>
              <a:t>e.g., direct personal, website, social media, radio, trusted professionals, etc.</a:t>
            </a:r>
          </a:p>
          <a:p>
            <a:pPr marL="457200" indent="-457200">
              <a:lnSpc>
                <a:spcPct val="110000"/>
              </a:lnSpc>
              <a:buFont typeface="+mj-lt"/>
              <a:buAutoNum type="arabicPeriod"/>
            </a:pPr>
            <a:r>
              <a:rPr lang="en-IE" sz="2400" dirty="0">
                <a:solidFill>
                  <a:schemeClr val="tx2"/>
                </a:solidFill>
              </a:rPr>
              <a:t>Communicate frequently</a:t>
            </a:r>
          </a:p>
          <a:p>
            <a:pPr marL="457200" indent="-457200">
              <a:lnSpc>
                <a:spcPct val="110000"/>
              </a:lnSpc>
              <a:buFont typeface="+mj-lt"/>
              <a:buAutoNum type="arabicPeriod"/>
            </a:pPr>
            <a:r>
              <a:rPr lang="en-IE" sz="2400" dirty="0">
                <a:solidFill>
                  <a:schemeClr val="tx2"/>
                </a:solidFill>
              </a:rPr>
              <a:t>Get feedback and review strategy</a:t>
            </a:r>
          </a:p>
          <a:p>
            <a:pPr marL="342900" lvl="1" indent="-342900">
              <a:buFont typeface="Arial" pitchFamily="34" charset="0"/>
              <a:buChar char="•"/>
            </a:pPr>
            <a:endParaRPr lang="en-IE" sz="2400" dirty="0"/>
          </a:p>
        </p:txBody>
      </p:sp>
      <p:sp>
        <p:nvSpPr>
          <p:cNvPr id="6" name="Rectangle 2"/>
          <p:cNvSpPr txBox="1">
            <a:spLocks noChangeArrowheads="1"/>
          </p:cNvSpPr>
          <p:nvPr/>
        </p:nvSpPr>
        <p:spPr>
          <a:xfrm>
            <a:off x="179512" y="116632"/>
            <a:ext cx="7848872"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lumMod val="75000"/>
                  </a:schemeClr>
                </a:solidFill>
              </a:rPr>
              <a:t>National Radon Action Plan:</a:t>
            </a:r>
          </a:p>
          <a:p>
            <a:pPr algn="l">
              <a:defRPr/>
            </a:pPr>
            <a:r>
              <a:rPr lang="en-US" sz="2800" b="1" dirty="0">
                <a:solidFill>
                  <a:schemeClr val="tx1">
                    <a:lumMod val="75000"/>
                  </a:schemeClr>
                </a:solidFill>
              </a:rPr>
              <a:t>Communication Strategy</a:t>
            </a:r>
          </a:p>
        </p:txBody>
      </p:sp>
      <p:sp>
        <p:nvSpPr>
          <p:cNvPr id="4" name="Slide Number Placeholder 3"/>
          <p:cNvSpPr>
            <a:spLocks noGrp="1"/>
          </p:cNvSpPr>
          <p:nvPr>
            <p:ph type="sldNum" sz="quarter" idx="12"/>
          </p:nvPr>
        </p:nvSpPr>
        <p:spPr>
          <a:xfrm>
            <a:off x="6550466" y="6324600"/>
            <a:ext cx="2133600" cy="365125"/>
          </a:xfrm>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01088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99864" y="1913953"/>
            <a:ext cx="2903984" cy="1787990"/>
          </a:xfrm>
          <a:prstGeom prst="ellipse">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latin typeface="+mj-lt"/>
            </a:endParaRPr>
          </a:p>
        </p:txBody>
      </p:sp>
      <p:sp>
        <p:nvSpPr>
          <p:cNvPr id="17" name="Oval 16"/>
          <p:cNvSpPr/>
          <p:nvPr/>
        </p:nvSpPr>
        <p:spPr>
          <a:xfrm>
            <a:off x="683568" y="4802375"/>
            <a:ext cx="4392488" cy="1794977"/>
          </a:xfrm>
          <a:prstGeom prst="ellipse">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latin typeface="+mj-lt"/>
            </a:endParaRPr>
          </a:p>
        </p:txBody>
      </p:sp>
      <p:sp>
        <p:nvSpPr>
          <p:cNvPr id="18" name="Oval 17"/>
          <p:cNvSpPr/>
          <p:nvPr/>
        </p:nvSpPr>
        <p:spPr>
          <a:xfrm>
            <a:off x="3779912" y="1783284"/>
            <a:ext cx="4860539" cy="2081543"/>
          </a:xfrm>
          <a:prstGeom prst="ellipse">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latin typeface="+mj-lt"/>
            </a:endParaRPr>
          </a:p>
        </p:txBody>
      </p:sp>
      <p:sp>
        <p:nvSpPr>
          <p:cNvPr id="19" name="TextBox 18"/>
          <p:cNvSpPr txBox="1"/>
          <p:nvPr/>
        </p:nvSpPr>
        <p:spPr>
          <a:xfrm>
            <a:off x="539552" y="2157824"/>
            <a:ext cx="2351927" cy="1631216"/>
          </a:xfrm>
          <a:prstGeom prst="rect">
            <a:avLst/>
          </a:prstGeom>
          <a:noFill/>
        </p:spPr>
        <p:txBody>
          <a:bodyPr wrap="none" rtlCol="0">
            <a:spAutoFit/>
          </a:bodyPr>
          <a:lstStyle/>
          <a:p>
            <a:pPr algn="ctr"/>
            <a:r>
              <a:rPr lang="en-IE" sz="2000" dirty="0">
                <a:latin typeface="+mj-lt"/>
              </a:rPr>
              <a:t>Householders</a:t>
            </a:r>
          </a:p>
          <a:p>
            <a:pPr algn="ctr"/>
            <a:r>
              <a:rPr lang="en-IE" sz="2000" dirty="0">
                <a:latin typeface="+mj-lt"/>
              </a:rPr>
              <a:t>Employers</a:t>
            </a:r>
          </a:p>
          <a:p>
            <a:pPr algn="ctr"/>
            <a:r>
              <a:rPr lang="en-IE" sz="2000" dirty="0">
                <a:latin typeface="+mj-lt"/>
              </a:rPr>
              <a:t>Employees/ unions</a:t>
            </a:r>
          </a:p>
          <a:p>
            <a:pPr algn="ctr"/>
            <a:r>
              <a:rPr lang="en-IE" sz="2000" dirty="0">
                <a:latin typeface="+mj-lt"/>
              </a:rPr>
              <a:t>Landlords</a:t>
            </a:r>
          </a:p>
          <a:p>
            <a:endParaRPr lang="en-IE" sz="2000" dirty="0">
              <a:latin typeface="+mj-lt"/>
            </a:endParaRPr>
          </a:p>
        </p:txBody>
      </p:sp>
      <p:sp>
        <p:nvSpPr>
          <p:cNvPr id="20" name="TextBox 19"/>
          <p:cNvSpPr txBox="1"/>
          <p:nvPr/>
        </p:nvSpPr>
        <p:spPr>
          <a:xfrm>
            <a:off x="455742" y="1369827"/>
            <a:ext cx="954107" cy="400110"/>
          </a:xfrm>
          <a:prstGeom prst="rect">
            <a:avLst/>
          </a:prstGeom>
          <a:noFill/>
        </p:spPr>
        <p:txBody>
          <a:bodyPr wrap="none" rtlCol="0">
            <a:spAutoFit/>
          </a:bodyPr>
          <a:lstStyle/>
          <a:p>
            <a:r>
              <a:rPr lang="en-IE" sz="2000" b="1" u="sng" dirty="0">
                <a:latin typeface="+mj-lt"/>
              </a:rPr>
              <a:t>Public</a:t>
            </a:r>
          </a:p>
        </p:txBody>
      </p:sp>
      <p:sp>
        <p:nvSpPr>
          <p:cNvPr id="21" name="TextBox 20"/>
          <p:cNvSpPr txBox="1"/>
          <p:nvPr/>
        </p:nvSpPr>
        <p:spPr>
          <a:xfrm>
            <a:off x="323528" y="4253026"/>
            <a:ext cx="2605200" cy="400110"/>
          </a:xfrm>
          <a:prstGeom prst="rect">
            <a:avLst/>
          </a:prstGeom>
          <a:noFill/>
        </p:spPr>
        <p:txBody>
          <a:bodyPr wrap="none" rtlCol="0">
            <a:spAutoFit/>
          </a:bodyPr>
          <a:lstStyle/>
          <a:p>
            <a:r>
              <a:rPr lang="en-IE" sz="2000" b="1" u="sng" dirty="0">
                <a:latin typeface="+mj-lt"/>
              </a:rPr>
              <a:t>Governmental/State</a:t>
            </a:r>
          </a:p>
        </p:txBody>
      </p:sp>
      <p:sp>
        <p:nvSpPr>
          <p:cNvPr id="22" name="TextBox 21"/>
          <p:cNvSpPr txBox="1"/>
          <p:nvPr/>
        </p:nvSpPr>
        <p:spPr>
          <a:xfrm>
            <a:off x="3131840" y="1301014"/>
            <a:ext cx="2292615" cy="400110"/>
          </a:xfrm>
          <a:prstGeom prst="rect">
            <a:avLst/>
          </a:prstGeom>
          <a:noFill/>
        </p:spPr>
        <p:txBody>
          <a:bodyPr wrap="none" rtlCol="0">
            <a:spAutoFit/>
          </a:bodyPr>
          <a:lstStyle/>
          <a:p>
            <a:r>
              <a:rPr lang="en-IE" sz="2000" b="1" u="sng" dirty="0">
                <a:latin typeface="+mj-lt"/>
              </a:rPr>
              <a:t>Building Industry</a:t>
            </a:r>
          </a:p>
        </p:txBody>
      </p:sp>
      <p:sp>
        <p:nvSpPr>
          <p:cNvPr id="23" name="TextBox 22"/>
          <p:cNvSpPr txBox="1"/>
          <p:nvPr/>
        </p:nvSpPr>
        <p:spPr>
          <a:xfrm>
            <a:off x="3851920" y="1988840"/>
            <a:ext cx="4821195" cy="1631216"/>
          </a:xfrm>
          <a:prstGeom prst="rect">
            <a:avLst/>
          </a:prstGeom>
          <a:noFill/>
        </p:spPr>
        <p:txBody>
          <a:bodyPr wrap="square" rtlCol="0">
            <a:spAutoFit/>
          </a:bodyPr>
          <a:lstStyle/>
          <a:p>
            <a:pPr algn="ctr"/>
            <a:r>
              <a:rPr lang="en-IE" sz="2000" dirty="0">
                <a:latin typeface="+mj-lt"/>
              </a:rPr>
              <a:t>Builders, architects, etc.</a:t>
            </a:r>
          </a:p>
          <a:p>
            <a:pPr algn="ctr"/>
            <a:r>
              <a:rPr lang="en-IE" sz="2000" dirty="0">
                <a:latin typeface="+mj-lt"/>
              </a:rPr>
              <a:t>Solicitors, insurers, etc.</a:t>
            </a:r>
          </a:p>
          <a:p>
            <a:pPr algn="ctr"/>
            <a:r>
              <a:rPr lang="en-IE" sz="2000" dirty="0"/>
              <a:t>Professional education establishments</a:t>
            </a:r>
          </a:p>
          <a:p>
            <a:pPr algn="ctr"/>
            <a:r>
              <a:rPr lang="en-IE" sz="2000" dirty="0">
                <a:latin typeface="+mj-lt"/>
              </a:rPr>
              <a:t>Rn measurement companies</a:t>
            </a:r>
          </a:p>
          <a:p>
            <a:pPr algn="ctr"/>
            <a:r>
              <a:rPr lang="en-IE" sz="2000" dirty="0">
                <a:latin typeface="+mj-lt"/>
              </a:rPr>
              <a:t>Rn remediation companies</a:t>
            </a:r>
          </a:p>
        </p:txBody>
      </p:sp>
      <p:sp>
        <p:nvSpPr>
          <p:cNvPr id="24" name="TextBox 23"/>
          <p:cNvSpPr txBox="1"/>
          <p:nvPr/>
        </p:nvSpPr>
        <p:spPr>
          <a:xfrm>
            <a:off x="1054564" y="4985881"/>
            <a:ext cx="3589444" cy="1323439"/>
          </a:xfrm>
          <a:prstGeom prst="rect">
            <a:avLst/>
          </a:prstGeom>
          <a:noFill/>
        </p:spPr>
        <p:txBody>
          <a:bodyPr wrap="none" rtlCol="0">
            <a:spAutoFit/>
          </a:bodyPr>
          <a:lstStyle/>
          <a:p>
            <a:pPr algn="ctr"/>
            <a:r>
              <a:rPr lang="en-IE" sz="2000" dirty="0">
                <a:latin typeface="+mj-lt"/>
              </a:rPr>
              <a:t>Local authorities</a:t>
            </a:r>
          </a:p>
          <a:p>
            <a:pPr algn="ctr"/>
            <a:r>
              <a:rPr lang="en-IE" sz="2000" dirty="0">
                <a:latin typeface="+mj-lt"/>
              </a:rPr>
              <a:t>Health professionals</a:t>
            </a:r>
          </a:p>
          <a:p>
            <a:pPr algn="ctr"/>
            <a:r>
              <a:rPr lang="en-IE" sz="2000" dirty="0">
                <a:latin typeface="+mj-lt"/>
              </a:rPr>
              <a:t>Central Government/agencies</a:t>
            </a:r>
          </a:p>
          <a:p>
            <a:pPr algn="ctr"/>
            <a:r>
              <a:rPr lang="en-IE" sz="2000" dirty="0">
                <a:latin typeface="+mj-lt"/>
              </a:rPr>
              <a:t>Regulatory body</a:t>
            </a:r>
          </a:p>
        </p:txBody>
      </p:sp>
      <p:sp>
        <p:nvSpPr>
          <p:cNvPr id="25" name="Oval 24"/>
          <p:cNvSpPr/>
          <p:nvPr/>
        </p:nvSpPr>
        <p:spPr>
          <a:xfrm>
            <a:off x="5796136" y="4653136"/>
            <a:ext cx="2880320" cy="1584177"/>
          </a:xfrm>
          <a:prstGeom prst="ellipse">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latin typeface="+mj-lt"/>
            </a:endParaRPr>
          </a:p>
        </p:txBody>
      </p:sp>
      <p:sp>
        <p:nvSpPr>
          <p:cNvPr id="26" name="TextBox 25"/>
          <p:cNvSpPr txBox="1"/>
          <p:nvPr/>
        </p:nvSpPr>
        <p:spPr>
          <a:xfrm>
            <a:off x="5940152" y="4730369"/>
            <a:ext cx="2564259" cy="1323439"/>
          </a:xfrm>
          <a:prstGeom prst="rect">
            <a:avLst/>
          </a:prstGeom>
          <a:noFill/>
        </p:spPr>
        <p:txBody>
          <a:bodyPr wrap="square" rtlCol="0">
            <a:spAutoFit/>
          </a:bodyPr>
          <a:lstStyle/>
          <a:p>
            <a:pPr algn="ctr"/>
            <a:r>
              <a:rPr lang="en-IE" sz="2000" dirty="0">
                <a:latin typeface="+mj-lt"/>
              </a:rPr>
              <a:t>Geology</a:t>
            </a:r>
          </a:p>
          <a:p>
            <a:pPr algn="ctr"/>
            <a:r>
              <a:rPr lang="en-IE" sz="2000" dirty="0">
                <a:latin typeface="+mj-lt"/>
              </a:rPr>
              <a:t>Civil engineering</a:t>
            </a:r>
          </a:p>
          <a:p>
            <a:pPr algn="ctr"/>
            <a:r>
              <a:rPr lang="en-IE" sz="2000" dirty="0">
                <a:latin typeface="+mj-lt"/>
              </a:rPr>
              <a:t>Radiation protection</a:t>
            </a:r>
          </a:p>
          <a:p>
            <a:pPr algn="ctr"/>
            <a:r>
              <a:rPr lang="en-IE" sz="2000" dirty="0">
                <a:latin typeface="+mj-lt"/>
              </a:rPr>
              <a:t>Epidemiology</a:t>
            </a:r>
          </a:p>
        </p:txBody>
      </p:sp>
      <p:sp>
        <p:nvSpPr>
          <p:cNvPr id="27" name="TextBox 26"/>
          <p:cNvSpPr txBox="1"/>
          <p:nvPr/>
        </p:nvSpPr>
        <p:spPr>
          <a:xfrm>
            <a:off x="5364088" y="4130935"/>
            <a:ext cx="1725152" cy="400110"/>
          </a:xfrm>
          <a:prstGeom prst="rect">
            <a:avLst/>
          </a:prstGeom>
          <a:noFill/>
        </p:spPr>
        <p:txBody>
          <a:bodyPr wrap="none" rtlCol="0">
            <a:spAutoFit/>
          </a:bodyPr>
          <a:lstStyle/>
          <a:p>
            <a:r>
              <a:rPr lang="en-IE" sz="2000" b="1" u="sng" dirty="0">
                <a:latin typeface="+mj-lt"/>
              </a:rPr>
              <a:t>Researchers</a:t>
            </a:r>
          </a:p>
        </p:txBody>
      </p:sp>
      <p:sp>
        <p:nvSpPr>
          <p:cNvPr id="16" name="Rectangle 2"/>
          <p:cNvSpPr txBox="1">
            <a:spLocks noChangeArrowheads="1"/>
          </p:cNvSpPr>
          <p:nvPr/>
        </p:nvSpPr>
        <p:spPr>
          <a:xfrm>
            <a:off x="323528" y="75853"/>
            <a:ext cx="5459957"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US" sz="2800" b="1" dirty="0">
                <a:solidFill>
                  <a:schemeClr val="tx1"/>
                </a:solidFill>
              </a:rPr>
              <a:t>Some key stakeholders</a:t>
            </a:r>
          </a:p>
        </p:txBody>
      </p:sp>
    </p:spTree>
    <p:extLst>
      <p:ext uri="{BB962C8B-B14F-4D97-AF65-F5344CB8AC3E}">
        <p14:creationId xmlns:p14="http://schemas.microsoft.com/office/powerpoint/2010/main" val="1365128946"/>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IAEA_Logo_&amp;_Slogan</Template>
  <TotalTime>0</TotalTime>
  <Words>8064</Words>
  <Application>Microsoft Office PowerPoint</Application>
  <PresentationFormat>On-screen Show (4:3)</PresentationFormat>
  <Paragraphs>530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vt:lpstr>
      <vt:lpstr>Calibri</vt:lpstr>
      <vt:lpstr>Wingdings</vt:lpstr>
      <vt:lpstr>Office Theme</vt:lpstr>
      <vt:lpstr>International Atomic Energy Agency Learning programme: Radon gas</vt:lpstr>
      <vt:lpstr>Module content</vt:lpstr>
      <vt:lpstr>General Safety Requirements (GSR) Part 3</vt:lpstr>
      <vt:lpstr>Why communicate?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Communicating with partners</vt:lpstr>
      <vt:lpstr>PowerPoint Presentation</vt:lpstr>
      <vt:lpstr>Communicating with the public (2)</vt:lpstr>
      <vt:lpstr>Communicating with the public (3)</vt:lpstr>
      <vt:lpstr>Communicating with the public (4)</vt:lpstr>
      <vt:lpstr>Communicating with the public (5)</vt:lpstr>
      <vt:lpstr>Communicating with the public (6)</vt:lpstr>
      <vt:lpstr>PowerPoint Presentation</vt:lpstr>
      <vt:lpstr>PowerPoint Presentation</vt:lpstr>
      <vt:lpstr>Summary of Learning Points (1)</vt:lpstr>
      <vt:lpstr>Summary of Learning Points (2)</vt:lpstr>
      <vt:lpstr>Summary Learning Points (3)</vt:lpstr>
      <vt:lpstr>Further Reading</vt:lpstr>
      <vt:lpstr>PowerPoint Presentation</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Atomic Energy Agency E-learning programme on Radon gas</dc:title>
  <dc:creator>GRUBER, Allison</dc:creator>
  <cp:lastModifiedBy>TOLTON, Richelle</cp:lastModifiedBy>
  <cp:revision>101</cp:revision>
  <cp:lastPrinted>2015-12-18T15:27:41Z</cp:lastPrinted>
  <dcterms:created xsi:type="dcterms:W3CDTF">2018-02-12T08:19:49Z</dcterms:created>
  <dcterms:modified xsi:type="dcterms:W3CDTF">2018-10-22T10:13:32Z</dcterms:modified>
</cp:coreProperties>
</file>