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9" r:id="rId18"/>
    <p:sldId id="310" r:id="rId19"/>
    <p:sldId id="311" r:id="rId20"/>
    <p:sldId id="312" r:id="rId21"/>
    <p:sldId id="313" r:id="rId22"/>
    <p:sldId id="314" r:id="rId23"/>
    <p:sldId id="315" r:id="rId24"/>
    <p:sldId id="316" r:id="rId25"/>
    <p:sldId id="317" r:id="rId26"/>
    <p:sldId id="318" r:id="rId27"/>
    <p:sldId id="293"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3" autoAdjust="0"/>
    <p:restoredTop sz="60082" autoAdjust="0"/>
  </p:normalViewPr>
  <p:slideViewPr>
    <p:cSldViewPr>
      <p:cViewPr varScale="1">
        <p:scale>
          <a:sx n="60" d="100"/>
          <a:sy n="60" d="100"/>
        </p:scale>
        <p:origin x="2563" y="38"/>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3732" y="7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dirty="0"/>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2018-10-18</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6" tIns="47368" rIns="94736" bIns="47368" rtlCol="0" anchor="ctr"/>
          <a:lstStyle/>
          <a:p>
            <a:endParaRPr lang="en-GB" dirty="0"/>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dirty="0"/>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m.jrc.ec.europa.eu/remweb/publications/EUR_RAD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dirty="0"/>
          </a:p>
        </p:txBody>
      </p:sp>
    </p:spTree>
    <p:extLst>
      <p:ext uri="{BB962C8B-B14F-4D97-AF65-F5344CB8AC3E}">
        <p14:creationId xmlns:p14="http://schemas.microsoft.com/office/powerpoint/2010/main" val="413552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02" y="4757266"/>
            <a:ext cx="5680103" cy="5184575"/>
          </a:xfrm>
        </p:spPr>
        <p:txBody>
          <a:bodyPr/>
          <a:lstStyle/>
          <a:p>
            <a:r>
              <a:rPr lang="en-IE" sz="1000" i="1" dirty="0"/>
              <a:t>There are three basic approaches to sample selection and again it is emphasised that expert statistical input is desirable.</a:t>
            </a:r>
          </a:p>
          <a:p>
            <a:endParaRPr lang="en-IE" sz="1000" i="1" dirty="0"/>
          </a:p>
          <a:p>
            <a:r>
              <a:rPr lang="en-IE" sz="950" b="1" i="1" dirty="0"/>
              <a:t>Simple Random Sampling</a:t>
            </a:r>
            <a:r>
              <a:rPr lang="en-IE" sz="950" dirty="0"/>
              <a:t>: A simple random sampling is in principle the easiest way to obtain a representative sample. Simple random sampling is the basic sampling technique where we select a group of subjects (a sample) for study from a larger group (a population). Each individual is chosen entirely by chance and each member of the population has an equal chance of being included in the sample. </a:t>
            </a:r>
          </a:p>
          <a:p>
            <a:r>
              <a:rPr lang="en-IE" sz="950" dirty="0"/>
              <a:t>     Samples can be drawn from a list or population of homes (e.g. addresses) or from lists of occupants of the homes (e.g. based on social security numbers, electoral lists).  A random sampling strategy can have inherent bias if the source population is not representative of the total population.</a:t>
            </a:r>
          </a:p>
          <a:p>
            <a:r>
              <a:rPr lang="en-IE" sz="950" dirty="0"/>
              <a:t> </a:t>
            </a:r>
          </a:p>
          <a:p>
            <a:r>
              <a:rPr lang="en-IE" sz="950" b="1" i="1" dirty="0"/>
              <a:t>Stratified Random Sampling: </a:t>
            </a:r>
            <a:r>
              <a:rPr lang="en-IE" sz="950" dirty="0"/>
              <a:t>Stratified sampling is a probability sampling technique wherein the entire population is divided into different subgroups or strata, then the final subjects are randomly and proportionally selected from the different strata.  For example, the national or regional population of dwellings is divided into separate groups or </a:t>
            </a:r>
            <a:r>
              <a:rPr lang="en-IE" sz="950" i="1" dirty="0"/>
              <a:t>strata (</a:t>
            </a:r>
            <a:r>
              <a:rPr lang="en-IE" sz="950" dirty="0"/>
              <a:t>e.g. the administrative regions in the country) and each administrative region of the country is sampled in a simple random manner with sample numbers in each administrative region reflecting the population size in that region in order to a achieve a population weighted dataset. </a:t>
            </a:r>
          </a:p>
          <a:p>
            <a:r>
              <a:rPr lang="en-IE" sz="950" dirty="0"/>
              <a:t> </a:t>
            </a:r>
          </a:p>
          <a:p>
            <a:r>
              <a:rPr lang="en-IE" sz="950" b="1" i="1" dirty="0"/>
              <a:t>Cluster or Multi-Stage Sampling</a:t>
            </a:r>
            <a:r>
              <a:rPr lang="en-IE" sz="950" b="1" dirty="0"/>
              <a:t>: </a:t>
            </a:r>
            <a:r>
              <a:rPr lang="en-IE" sz="950" dirty="0"/>
              <a:t>Cluster</a:t>
            </a:r>
            <a:r>
              <a:rPr lang="en-IE" sz="950" baseline="0" dirty="0"/>
              <a:t> </a:t>
            </a:r>
            <a:r>
              <a:rPr lang="en-IE" sz="950" dirty="0"/>
              <a:t>sampling refers to sampling plans where the sampling is carried out in stages using smaller and smaller sampling units at each stage.  Cluster</a:t>
            </a:r>
            <a:r>
              <a:rPr lang="en-IE" sz="950" baseline="0" dirty="0"/>
              <a:t> sampling is similar to Stratified Sampling </a:t>
            </a:r>
            <a:r>
              <a:rPr lang="en-IE" sz="950" dirty="0"/>
              <a:t>but they are substantially different. In stratified sampling, a random sample is drawn from all the strata, whereas in cluster sampling only the selected clusters are studied, either in single- or multi-stage. </a:t>
            </a:r>
          </a:p>
          <a:p>
            <a:r>
              <a:rPr lang="en-IE" sz="950" dirty="0"/>
              <a:t>     Cluster sampling can be beneficial</a:t>
            </a:r>
            <a:r>
              <a:rPr lang="en-IE" sz="950" baseline="0" dirty="0"/>
              <a:t> when </a:t>
            </a:r>
            <a:r>
              <a:rPr lang="en-IE" sz="950" dirty="0"/>
              <a:t>a complete list of all members of the population does not exist or it is inappropriate or impractical</a:t>
            </a:r>
            <a:r>
              <a:rPr lang="en-IE" sz="950" baseline="0" dirty="0"/>
              <a:t> to treat the entire population as a single group.</a:t>
            </a:r>
          </a:p>
          <a:p>
            <a:r>
              <a:rPr lang="en-IE" sz="950" dirty="0"/>
              <a:t>     An example of multi-stage sampling can also be used (e.g. random selection of towns, followed by random selection of dwellings within the towns).</a:t>
            </a:r>
          </a:p>
          <a:p>
            <a:r>
              <a:rPr lang="en-IE" sz="950" dirty="0"/>
              <a:t>     While Cluster Sampling can be simpler and more cost effective, it is not as accurate as Simple Random Sampling and can be difficult to repeat which is important for future assessment of impact of the Radon Action Plan.</a:t>
            </a:r>
          </a:p>
          <a:p>
            <a:r>
              <a:rPr lang="en-IE" sz="950" i="1" dirty="0"/>
              <a:t> </a:t>
            </a:r>
            <a:endParaRPr lang="en-IE" sz="950" dirty="0"/>
          </a:p>
          <a:p>
            <a:r>
              <a:rPr lang="en-IE" sz="950" b="1" i="1" dirty="0"/>
              <a:t>Sample size: </a:t>
            </a:r>
            <a:r>
              <a:rPr lang="en-IE" sz="950" dirty="0"/>
              <a:t>The required sample size depends on several factors, such as the precision required, the number of strata, the country population, the size of the country. The sample size used for nationwide surveys ranges typically from a few thousands to several thousands of dwellings and generally sample less than 1% of the housing stock.  Population based surveys tend to be smaller than geographically based surveys but that depends on the national characteristics.</a:t>
            </a:r>
          </a:p>
        </p:txBody>
      </p:sp>
      <p:sp>
        <p:nvSpPr>
          <p:cNvPr id="4" name="Slide Number Placeholder 3"/>
          <p:cNvSpPr>
            <a:spLocks noGrp="1"/>
          </p:cNvSpPr>
          <p:nvPr>
            <p:ph type="sldNum" sz="quarter" idx="10"/>
          </p:nvPr>
        </p:nvSpPr>
        <p:spPr/>
        <p:txBody>
          <a:bodyPr/>
          <a:lstStyle/>
          <a:p>
            <a:fld id="{0AF4767C-3AB0-427C-8E1A-E3D94A2AC049}" type="slidenum">
              <a:rPr lang="en-IE" smtClean="0"/>
              <a:t>10</a:t>
            </a:fld>
            <a:endParaRPr lang="en-IE" dirty="0"/>
          </a:p>
        </p:txBody>
      </p:sp>
    </p:spTree>
    <p:extLst>
      <p:ext uri="{BB962C8B-B14F-4D97-AF65-F5344CB8AC3E}">
        <p14:creationId xmlns:p14="http://schemas.microsoft.com/office/powerpoint/2010/main" val="64670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02" y="4862017"/>
            <a:ext cx="5680103" cy="5151833"/>
          </a:xfrm>
        </p:spPr>
        <p:txBody>
          <a:bodyPr/>
          <a:lstStyle/>
          <a:p>
            <a:r>
              <a:rPr lang="en-IE" dirty="0"/>
              <a:t>In order to provide a reliable dataset that can be considered representative of the population exposure across the territory, it is important to design a survey specifically for the purpose in question.  While existing datasets or datasets gathered for other purposes can provide some basic information there is a risk of bias in these non-specific surveys.  For example studies carried out in radon prone areas will overestimate the overall population exposure, while surveys based on volunteer measurements may select buildings in high radon areas due to concerned occupants being more likely to volunteer.  </a:t>
            </a:r>
          </a:p>
          <a:p>
            <a:endParaRPr lang="en-IE" dirty="0"/>
          </a:p>
          <a:p>
            <a:r>
              <a:rPr lang="en-IE" b="1" i="1" dirty="0"/>
              <a:t>Dwellings and householders</a:t>
            </a:r>
            <a:r>
              <a:rPr lang="en-IE" i="1" dirty="0"/>
              <a:t>. </a:t>
            </a:r>
            <a:r>
              <a:rPr lang="en-IE" dirty="0"/>
              <a:t>Existing house based databases such as postal codes or individual based databases such as electoral lists can be used as a source of sampling point details.  </a:t>
            </a:r>
          </a:p>
          <a:p>
            <a:endParaRPr lang="en-IE" i="1" dirty="0"/>
          </a:p>
          <a:p>
            <a:r>
              <a:rPr lang="en-IE" b="1" i="1" dirty="0"/>
              <a:t>Randomness and completeness. </a:t>
            </a:r>
            <a:r>
              <a:rPr lang="en-IE" dirty="0"/>
              <a:t>If the source lists or databases are complete for the entire territory then a random selection of homes or individuals from these lists should provide a complete and representative sample of the entire population.  </a:t>
            </a:r>
          </a:p>
          <a:p>
            <a:endParaRPr lang="en-IE" dirty="0"/>
          </a:p>
          <a:p>
            <a:r>
              <a:rPr lang="en-IE" dirty="0"/>
              <a:t>For practical reasons a surrogate of a complete list of dwellings (or inhabitants) could be used (e.g. the list of telephone numbers, or the list of dwellings of workers of a particular company which is distributed all over the country, or social security numbers). In such cases a careful evaluation of such surrogates is needed because if the list is not complete for the entire population any subsequent sampling can result in biases. The sample size is also important for representativeness: the higher the sample numbers the lower the chance that the selected sample could contain a non-representative selection of dwellings.</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11</a:t>
            </a:fld>
            <a:endParaRPr lang="en-IE" dirty="0"/>
          </a:p>
        </p:txBody>
      </p:sp>
    </p:spTree>
    <p:extLst>
      <p:ext uri="{BB962C8B-B14F-4D97-AF65-F5344CB8AC3E}">
        <p14:creationId xmlns:p14="http://schemas.microsoft.com/office/powerpoint/2010/main" val="166394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design of the measurement protocol is an action that should be addressed in the National Radon Action Plan as it will form the basis of the national survey, but will also serve as the approved standard for on-going radon measurement services by national or private laboratory services.  </a:t>
            </a:r>
          </a:p>
          <a:p>
            <a:r>
              <a:rPr lang="en-IE" sz="1300" dirty="0"/>
              <a:t> </a:t>
            </a:r>
          </a:p>
          <a:p>
            <a:r>
              <a:rPr lang="en-IE" sz="1300" dirty="0"/>
              <a:t>The protocol should address:  detector type; transport and packaging to and from the measurement site; detector placement in the home and within the chosen room(s) in the home; duration of test period; laboratory methods and quality assurance; data management; reporting and advice.  This will be addressed in more detail in </a:t>
            </a:r>
            <a:r>
              <a:rPr lang="en-IE" sz="1300" b="1" dirty="0"/>
              <a:t>Module 5</a:t>
            </a:r>
            <a:r>
              <a:rPr lang="en-IE" sz="1300" dirty="0"/>
              <a:t>.</a:t>
            </a:r>
          </a:p>
          <a:p>
            <a:endParaRPr lang="en-IE" sz="1300" dirty="0"/>
          </a:p>
          <a:p>
            <a:pPr defTabSz="990478">
              <a:defRPr/>
            </a:pPr>
            <a:r>
              <a:rPr lang="en-IE" sz="1300" dirty="0"/>
              <a:t>The National Authority will decide how in practice the survey will be implemented (e.g. whether the householder will be responsible for detector placement and return to the laboratory using the postal service, or whether survey staff will directly place the detectors and collect them at the end of the survey or some other approach).  Such decisions will inform the standard measurement protocol and will also dictate the required implementation arrangements.  In a general sense there is no one correct approach and many of these considerations may be clarified by undertaking a pilot survey prior to the main survey.</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12</a:t>
            </a:fld>
            <a:endParaRPr lang="en-IE" dirty="0"/>
          </a:p>
        </p:txBody>
      </p:sp>
    </p:spTree>
    <p:extLst>
      <p:ext uri="{BB962C8B-B14F-4D97-AF65-F5344CB8AC3E}">
        <p14:creationId xmlns:p14="http://schemas.microsoft.com/office/powerpoint/2010/main" val="215387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Since considerable resources will have been applied to selecting and engaging with individual householders, it is worthwhile to maximise the information gained by implementing a short questionnaire-based survey.  </a:t>
            </a:r>
          </a:p>
          <a:p>
            <a:endParaRPr lang="en-IE" sz="1300" dirty="0"/>
          </a:p>
          <a:p>
            <a:r>
              <a:rPr lang="en-IE" sz="1300" dirty="0"/>
              <a:t>This questionnaire can obtain information for example on dwelling characteristics and other parameters (such as living habits) that could explain some of the variability of the observed radon concentration levels and point to features of “radon prone homes” (for example if the water source is a natural well this may explain higher than expected radon concentrations compared to homes on a municipal water supply).  This questionnaire can be more or less detailed and comprehensive, depending on who fills it, i.e., trained personnel interviewing householders or householders themselves. </a:t>
            </a:r>
          </a:p>
          <a:p>
            <a:endParaRPr lang="en-IE" sz="1300" dirty="0"/>
          </a:p>
          <a:p>
            <a:r>
              <a:rPr lang="en-IE" sz="1300" dirty="0"/>
              <a:t>The questionnaire may be set up on-line or be paper-based.  This questionnaire is a useful opportunity to obtain from the householder their permission for publication and re-use of data relating to their home for research purposes, and for contact in the event of follow-up surveys.</a:t>
            </a:r>
          </a:p>
        </p:txBody>
      </p:sp>
      <p:sp>
        <p:nvSpPr>
          <p:cNvPr id="4" name="Slide Number Placeholder 3"/>
          <p:cNvSpPr>
            <a:spLocks noGrp="1"/>
          </p:cNvSpPr>
          <p:nvPr>
            <p:ph type="sldNum" sz="quarter" idx="10"/>
          </p:nvPr>
        </p:nvSpPr>
        <p:spPr/>
        <p:txBody>
          <a:bodyPr/>
          <a:lstStyle/>
          <a:p>
            <a:fld id="{0AF4767C-3AB0-427C-8E1A-E3D94A2AC049}" type="slidenum">
              <a:rPr lang="en-IE" smtClean="0"/>
              <a:t>13</a:t>
            </a:fld>
            <a:endParaRPr lang="en-IE" dirty="0"/>
          </a:p>
        </p:txBody>
      </p:sp>
    </p:spTree>
    <p:extLst>
      <p:ext uri="{BB962C8B-B14F-4D97-AF65-F5344CB8AC3E}">
        <p14:creationId xmlns:p14="http://schemas.microsoft.com/office/powerpoint/2010/main" val="106627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02" y="4757266"/>
            <a:ext cx="5680103" cy="5256583"/>
          </a:xfrm>
        </p:spPr>
        <p:txBody>
          <a:bodyPr/>
          <a:lstStyle/>
          <a:p>
            <a:r>
              <a:rPr lang="en-IE" sz="1000" i="1" dirty="0"/>
              <a:t>A good approach to engaging and communicating with householders prior to, during and following the survey will ensure greater cooperation, fewer detector losses, public trust and on-going positive engagement with the national authority.   </a:t>
            </a:r>
          </a:p>
          <a:p>
            <a:endParaRPr lang="en-IE" sz="1000" dirty="0"/>
          </a:p>
          <a:p>
            <a:r>
              <a:rPr lang="en-IE" sz="1000" dirty="0"/>
              <a:t>It is advisable to maintain contact with survey participants throughout the survey as this will minimise drop-outs.</a:t>
            </a:r>
          </a:p>
          <a:p>
            <a:r>
              <a:rPr lang="en-IE" sz="1000" dirty="0"/>
              <a:t> </a:t>
            </a:r>
          </a:p>
          <a:p>
            <a:r>
              <a:rPr lang="en-IE" sz="1000" i="1" dirty="0"/>
              <a:t>Consideration might be given to the following options:</a:t>
            </a:r>
          </a:p>
          <a:p>
            <a:pPr marL="185715" indent="-185715">
              <a:buFont typeface="Arial" pitchFamily="34" charset="0"/>
              <a:buChar char="•"/>
            </a:pPr>
            <a:r>
              <a:rPr lang="en-IE" sz="1000" dirty="0"/>
              <a:t>Media advertising of the programme in order to prime intended recipients and to underpin the legitimacy and purpose of the survey.</a:t>
            </a:r>
          </a:p>
          <a:p>
            <a:pPr marL="185715" indent="-185715">
              <a:buFont typeface="Arial" pitchFamily="34" charset="0"/>
              <a:buChar char="•"/>
            </a:pPr>
            <a:r>
              <a:rPr lang="en-IE" sz="1000" dirty="0"/>
              <a:t>Invitation to participate posted to household, including information, questionnaire and pre-paid return envelope.  This invitation will ask willing participants to return a consent form and questionnaire.</a:t>
            </a:r>
          </a:p>
          <a:p>
            <a:pPr marL="185715" indent="-185715">
              <a:buFont typeface="Arial" pitchFamily="34" charset="0"/>
              <a:buChar char="•"/>
            </a:pPr>
            <a:r>
              <a:rPr lang="en-IE" sz="1000" dirty="0"/>
              <a:t>Detector pack and information posted to willing participants or alternatively, survey staff go to home of willing participants to place detectors and explain any outstanding details.  In the latter case the survey staff can assist with the questionnaire.</a:t>
            </a:r>
          </a:p>
          <a:p>
            <a:pPr marL="0" indent="0">
              <a:buFont typeface="Arial" pitchFamily="34" charset="0"/>
              <a:buNone/>
            </a:pPr>
            <a:endParaRPr lang="en-IE" sz="1000" dirty="0"/>
          </a:p>
          <a:p>
            <a:pPr marL="185715" indent="-185715">
              <a:buFont typeface="Arial" pitchFamily="34" charset="0"/>
              <a:buChar char="•"/>
            </a:pPr>
            <a:r>
              <a:rPr lang="en-IE" sz="1000" dirty="0"/>
              <a:t>To avoid survey staff calling repeatedly to selected homes, time of day will be important where the householder is at work, and an appointment may be scheduled</a:t>
            </a:r>
          </a:p>
          <a:p>
            <a:pPr marL="185715" indent="-185715">
              <a:buFont typeface="Arial" pitchFamily="34" charset="0"/>
              <a:buChar char="•"/>
            </a:pPr>
            <a:r>
              <a:rPr lang="en-IE" sz="1000" dirty="0"/>
              <a:t>SMS (text) contact can be made with participants during the measurement period to remind them of the purpose of the survey and on the correct management of the detectors</a:t>
            </a:r>
          </a:p>
          <a:p>
            <a:pPr marL="185715" indent="-185715">
              <a:buFont typeface="Arial" pitchFamily="34" charset="0"/>
              <a:buChar char="•"/>
            </a:pPr>
            <a:r>
              <a:rPr lang="en-IE" sz="1000" dirty="0"/>
              <a:t>SMS reminder can be issued to participants inviting them to return detectors by post at the end of the survey.  Freepost envelopes can be provided particularly as the detector may need a special envelope to protect it in the postal system.</a:t>
            </a:r>
          </a:p>
          <a:p>
            <a:pPr marL="0" indent="0">
              <a:buFont typeface="Arial" pitchFamily="34" charset="0"/>
              <a:buNone/>
            </a:pPr>
            <a:endParaRPr lang="en-IE" sz="1000" dirty="0"/>
          </a:p>
          <a:p>
            <a:pPr marL="185715" indent="-185715">
              <a:buFont typeface="Arial" pitchFamily="34" charset="0"/>
              <a:buChar char="•"/>
            </a:pPr>
            <a:r>
              <a:rPr lang="en-IE" sz="1000" dirty="0"/>
              <a:t>Survey Staff can visit the homes to collect detectors.</a:t>
            </a:r>
          </a:p>
          <a:p>
            <a:pPr marL="185715" indent="-185715">
              <a:buFont typeface="Arial" pitchFamily="34" charset="0"/>
              <a:buChar char="•"/>
            </a:pPr>
            <a:r>
              <a:rPr lang="en-IE" sz="1000" dirty="0"/>
              <a:t>Direct phone call or visit to participants to return any overdue detectors</a:t>
            </a:r>
          </a:p>
          <a:p>
            <a:pPr marL="185715" indent="-185715">
              <a:buFont typeface="Arial" pitchFamily="34" charset="0"/>
              <a:buChar char="•"/>
            </a:pPr>
            <a:r>
              <a:rPr lang="en-IE" sz="1000" dirty="0"/>
              <a:t>Assurance should be given of confidentiality on the data generated about individual homes</a:t>
            </a:r>
          </a:p>
          <a:p>
            <a:pPr marL="185715" indent="-185715">
              <a:buFont typeface="Arial" pitchFamily="34" charset="0"/>
              <a:buChar char="•"/>
            </a:pPr>
            <a:r>
              <a:rPr lang="en-IE" sz="1000" dirty="0"/>
              <a:t>Request consent (opt-out tick-box) of the householder to use their data for research purposes and for future follow up contact regarding radon matters.  </a:t>
            </a:r>
          </a:p>
          <a:p>
            <a:pPr lvl="0"/>
            <a:endParaRPr lang="en-IE" sz="1000" dirty="0"/>
          </a:p>
          <a:p>
            <a:pPr lvl="0"/>
            <a:r>
              <a:rPr lang="en-IE" sz="1000" i="1" dirty="0"/>
              <a:t>A radon report on the individual home should be provided to the householder in the normal way and where concentrations in excess of the reference level are found, there should be appropriate follow-up and advice.</a:t>
            </a:r>
          </a:p>
        </p:txBody>
      </p:sp>
      <p:sp>
        <p:nvSpPr>
          <p:cNvPr id="4" name="Slide Number Placeholder 3"/>
          <p:cNvSpPr>
            <a:spLocks noGrp="1"/>
          </p:cNvSpPr>
          <p:nvPr>
            <p:ph type="sldNum" sz="quarter" idx="10"/>
          </p:nvPr>
        </p:nvSpPr>
        <p:spPr/>
        <p:txBody>
          <a:bodyPr/>
          <a:lstStyle/>
          <a:p>
            <a:fld id="{0AF4767C-3AB0-427C-8E1A-E3D94A2AC049}" type="slidenum">
              <a:rPr lang="en-IE" smtClean="0"/>
              <a:t>14</a:t>
            </a:fld>
            <a:endParaRPr lang="en-IE" dirty="0"/>
          </a:p>
        </p:txBody>
      </p:sp>
    </p:spTree>
    <p:extLst>
      <p:ext uri="{BB962C8B-B14F-4D97-AF65-F5344CB8AC3E}">
        <p14:creationId xmlns:p14="http://schemas.microsoft.com/office/powerpoint/2010/main" val="311314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analysis of the measurement results has to take into account the sampling scheme in order to obtain representative estimates of the parameters of the indoor radon concentration distribution. </a:t>
            </a:r>
          </a:p>
          <a:p>
            <a:r>
              <a:rPr lang="en-IE" sz="1300" dirty="0"/>
              <a:t> </a:t>
            </a:r>
          </a:p>
          <a:p>
            <a:r>
              <a:rPr lang="en-IE" sz="1300" dirty="0"/>
              <a:t>Where a simple random sampling approach is taken, this is the most straightforward with all the results being analysed as a single dataset with no weighting.  In this case, for example, the representative value of the average radon concentration is just the sum of average radon concentration for each sampled dwelling divided for the number of sampled dwellings. </a:t>
            </a:r>
          </a:p>
          <a:p>
            <a:r>
              <a:rPr lang="en-IE" sz="1300" dirty="0"/>
              <a:t> </a:t>
            </a:r>
          </a:p>
          <a:p>
            <a:r>
              <a:rPr lang="en-IE" sz="1300" dirty="0"/>
              <a:t>In case of more complex sampling schemes (e.g. a stratified sampling), the parameters have to be calculated separately for each stratum and combined and weighted to take into account the strata size.</a:t>
            </a:r>
          </a:p>
          <a:p>
            <a:endParaRPr lang="en-IE" sz="1300" dirty="0"/>
          </a:p>
          <a:p>
            <a:r>
              <a:rPr lang="en-IE" sz="1300" dirty="0"/>
              <a:t>Checks for log-normality - </a:t>
            </a:r>
          </a:p>
          <a:p>
            <a:r>
              <a:rPr lang="en-IE" sz="1300" dirty="0"/>
              <a:t>The frequency distribution of radon concentration tends to have a log-normal shape, i.e. logarithm of measured radon concentrations tends to be normally distributed.  The best way is to check for log normality is to plot measured values on a normal probability plot, where perfectly log-normally distributed data would appear as a straight line. Normal probability plots can generally be produced by statistical software packages.  Typically, radon concentration data deviate from a log normal plot at the upper end of their values. This will require further analysis before proceeding to interpret the survey findings.</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15</a:t>
            </a:fld>
            <a:endParaRPr lang="en-IE" dirty="0"/>
          </a:p>
        </p:txBody>
      </p:sp>
    </p:spTree>
    <p:extLst>
      <p:ext uri="{BB962C8B-B14F-4D97-AF65-F5344CB8AC3E}">
        <p14:creationId xmlns:p14="http://schemas.microsoft.com/office/powerpoint/2010/main" val="228226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frequency distribution of radon concentration tends to have a log-normal shape, i.e. logarithm of measured radon concentrations tends to be normally distributed. </a:t>
            </a:r>
          </a:p>
          <a:p>
            <a:r>
              <a:rPr lang="en-IE" sz="1300" dirty="0"/>
              <a:t>Significant deviations from log-normal distribution often occur on the high value tail of the frequency distribution of measured radon concentrations. </a:t>
            </a:r>
          </a:p>
          <a:p>
            <a:endParaRPr lang="en-IE" sz="1300" dirty="0"/>
          </a:p>
          <a:p>
            <a:r>
              <a:rPr lang="en-IE" sz="1300" b="1" dirty="0"/>
              <a:t>Background correction</a:t>
            </a:r>
          </a:p>
          <a:p>
            <a:r>
              <a:rPr lang="en-IE" sz="1300" dirty="0"/>
              <a:t>These deviations are probably (at least in part) due to the additional influence of external (outdoor) radon concentrations on the indoor value or radon due to other sources. </a:t>
            </a:r>
          </a:p>
          <a:p>
            <a:endParaRPr lang="en-IE" sz="1300" dirty="0"/>
          </a:p>
          <a:p>
            <a:r>
              <a:rPr lang="en-IE" sz="1300" dirty="0"/>
              <a:t>The value of this additional radon can be estimated by undertaking a representative outdoor radon concentration values.  This may be something that will be addressed in the pre-survey pilot stage or as a separate research project.</a:t>
            </a:r>
          </a:p>
          <a:p>
            <a:endParaRPr lang="en-IE" sz="1300" dirty="0"/>
          </a:p>
          <a:p>
            <a:r>
              <a:rPr lang="en-IE" sz="1300" dirty="0"/>
              <a:t>The value can be numerically estimated by subtracting different constant values from each measured radon concentration, until the frequency distribution corresponds more closely to a log-normal distribution.  </a:t>
            </a:r>
          </a:p>
          <a:p>
            <a:endParaRPr lang="en-IE"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300" b="1" dirty="0"/>
              <a:t>Seasonal Correction (next slide)</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16</a:t>
            </a:fld>
            <a:endParaRPr lang="en-IE" dirty="0"/>
          </a:p>
        </p:txBody>
      </p:sp>
    </p:spTree>
    <p:extLst>
      <p:ext uri="{BB962C8B-B14F-4D97-AF65-F5344CB8AC3E}">
        <p14:creationId xmlns:p14="http://schemas.microsoft.com/office/powerpoint/2010/main" val="46777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02" y="4718001"/>
            <a:ext cx="5792376" cy="5367857"/>
          </a:xfrm>
        </p:spPr>
        <p:txBody>
          <a:bodyPr/>
          <a:lstStyle/>
          <a:p>
            <a:r>
              <a:rPr lang="en-IE" sz="1200" b="1" dirty="0"/>
              <a:t>Seasonal Correction</a:t>
            </a:r>
          </a:p>
          <a:p>
            <a:r>
              <a:rPr lang="en-IE" sz="1000" dirty="0"/>
              <a:t>Indoor radon concentrations can vary significantly daily (rising at night when house is usually closed and occupants inactive, falling during the day as ventilation increases and occupants go in and out) and seasonally (rising in the cold/heating season when ventilation tends to be lower and the effect of heating is greater drawing soil gas into the home and falling during warmer weather when there is more ventilation and the pressure differential between the outside and inside environment is less) .  </a:t>
            </a:r>
          </a:p>
          <a:p>
            <a:endParaRPr lang="en-IE" sz="900" dirty="0"/>
          </a:p>
          <a:p>
            <a:r>
              <a:rPr lang="en-IE" sz="1000" dirty="0"/>
              <a:t>Measurements taken over a number of days will eliminate any estimation error due to daily fluctuations.</a:t>
            </a:r>
          </a:p>
          <a:p>
            <a:r>
              <a:rPr lang="en-IE" sz="1000" dirty="0"/>
              <a:t>Estimation due to seasonal variations is avoided either through taking measurements over 12 months or applying a seasonal correction factor to shorter term measurements.</a:t>
            </a:r>
          </a:p>
          <a:p>
            <a:endParaRPr lang="en-IE" sz="1000" dirty="0"/>
          </a:p>
          <a:p>
            <a:r>
              <a:rPr lang="en-IE" sz="1000" dirty="0"/>
              <a:t>The advantage of a 12-month measurement is that it requires no correction, but it prolongs the survey period and risks greater losses (people move house, lose detectors during home renovations, etc.)</a:t>
            </a:r>
          </a:p>
          <a:p>
            <a:r>
              <a:rPr lang="en-IE" sz="1000" dirty="0"/>
              <a:t>Shorter measurements (3-month for example) can be taken at the same time in every home e.g., Jan-March, and thereby eliminating variation between samples.  In this case a “heating season” (or winter/cold season) measurement is recommended even though this will provide an overestimate of the annual average.</a:t>
            </a:r>
          </a:p>
          <a:p>
            <a:r>
              <a:rPr lang="en-IE" sz="1000" dirty="0"/>
              <a:t>This can be logistically difficult and still requires seasonal correction to get a true value of the annual average to compare with a reference level (which should be based on an annual average).  </a:t>
            </a:r>
          </a:p>
          <a:p>
            <a:endParaRPr lang="en-IE" sz="1000" dirty="0"/>
          </a:p>
          <a:p>
            <a:r>
              <a:rPr lang="en-IE" sz="1000" dirty="0"/>
              <a:t>For any given dwelling, the annual average radon concentration estimated with a three month measurement and a seasonal correction factor has a higher uncertainty compared with results obtained with a 12-month measurement, because seasonal variation can be different for different dwellings and the correction factors are based on average seasonal variations.</a:t>
            </a:r>
          </a:p>
          <a:p>
            <a:endParaRPr lang="en-IE" sz="1000" dirty="0"/>
          </a:p>
          <a:p>
            <a:r>
              <a:rPr lang="en-IE" sz="1200" b="1" dirty="0"/>
              <a:t>Year on year variability</a:t>
            </a:r>
          </a:p>
          <a:p>
            <a:r>
              <a:rPr lang="en-IE" sz="1000" dirty="0"/>
              <a:t>With 12-month measurements the frequency distribution of measured values can have a higher spread or range than the true values, due to year on year variations in radon concentrations.   Corrections can be made based on studies of year on year variation. The variance of the year-to-year variations (in the log scale) should be estimated and subtracted from the variance (in the log scale) of the observed radon distribution.  This will reduce the Geometric Standard Deviation of the data but not the Geometric Mean value. </a:t>
            </a:r>
          </a:p>
          <a:p>
            <a:endParaRPr lang="en-IE" sz="1000" dirty="0"/>
          </a:p>
          <a:p>
            <a:r>
              <a:rPr lang="en-IE" sz="1000" dirty="0"/>
              <a:t>There are many scholarly articles describing the calculation of seasonal correction factors – see reading list for examples.</a:t>
            </a:r>
          </a:p>
        </p:txBody>
      </p:sp>
      <p:sp>
        <p:nvSpPr>
          <p:cNvPr id="4" name="Slide Number Placeholder 3"/>
          <p:cNvSpPr>
            <a:spLocks noGrp="1"/>
          </p:cNvSpPr>
          <p:nvPr>
            <p:ph type="sldNum" sz="quarter" idx="10"/>
          </p:nvPr>
        </p:nvSpPr>
        <p:spPr/>
        <p:txBody>
          <a:bodyPr/>
          <a:lstStyle/>
          <a:p>
            <a:fld id="{0AF4767C-3AB0-427C-8E1A-E3D94A2AC049}" type="slidenum">
              <a:rPr lang="en-IE" smtClean="0"/>
              <a:t>17</a:t>
            </a:fld>
            <a:endParaRPr lang="en-IE" dirty="0"/>
          </a:p>
        </p:txBody>
      </p:sp>
    </p:spTree>
    <p:extLst>
      <p:ext uri="{BB962C8B-B14F-4D97-AF65-F5344CB8AC3E}">
        <p14:creationId xmlns:p14="http://schemas.microsoft.com/office/powerpoint/2010/main" val="1974530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data analysis undertaken has to be appropriate to the sampling strategy.  The easiest approach is simple random sampling, where all the results can be analysed together with no weighting, because the probability to be included in the sample is the same for all the sampled dwellings and there is a single stratum. </a:t>
            </a:r>
          </a:p>
          <a:p>
            <a:endParaRPr lang="en-IE" sz="1300" dirty="0"/>
          </a:p>
          <a:p>
            <a:r>
              <a:rPr lang="en-IE" sz="1300" dirty="0"/>
              <a:t>As noted previously: In this case, the arithmetic mean represents the average radon concentration. In case of more complex sampling schemes, e.g. for a stratified sampling regime, the parameters have to be calculated separately for each stratum and combined in a proper way to take into account the strata size.</a:t>
            </a:r>
          </a:p>
          <a:p>
            <a:endParaRPr lang="en-IE" sz="1300" dirty="0"/>
          </a:p>
          <a:p>
            <a:r>
              <a:rPr lang="en-IE" sz="1300" dirty="0"/>
              <a:t>Because the distribution of radon in most surveys follows a log normal distribution, many countries report their summary data using the geometric mean (GM) and geometric standard deviation (GSD). However, to maintain comparability with other countries that do not use GM and GSD, it is useful to present summary data using both the GM and arithmetic mean (AM) and their respective measures of standard deviation (i.e. GSD, SD)</a:t>
            </a:r>
          </a:p>
          <a:p>
            <a:endParaRPr lang="en-IE" sz="1300" dirty="0"/>
          </a:p>
          <a:p>
            <a:r>
              <a:rPr lang="en-IE" sz="1300" dirty="0"/>
              <a:t>Knowing GM and GSD, the percentage of dwellings exceeding any reference level (RL) can be easily estimated by using statistical tables of the area under the standardized normal curve.</a:t>
            </a:r>
          </a:p>
          <a:p>
            <a:pPr marL="185715" indent="-185715">
              <a:buFont typeface="Arial" panose="020B0604020202020204" pitchFamily="34" charset="0"/>
              <a:buChar char="•"/>
            </a:pPr>
            <a:endParaRPr lang="en-IE" sz="130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18</a:t>
            </a:fld>
            <a:endParaRPr lang="en-IE" dirty="0"/>
          </a:p>
        </p:txBody>
      </p:sp>
    </p:spTree>
    <p:extLst>
      <p:ext uri="{BB962C8B-B14F-4D97-AF65-F5344CB8AC3E}">
        <p14:creationId xmlns:p14="http://schemas.microsoft.com/office/powerpoint/2010/main" val="426878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02" y="4862017"/>
            <a:ext cx="5680103" cy="5079825"/>
          </a:xfrm>
        </p:spPr>
        <p:txBody>
          <a:bodyPr/>
          <a:lstStyle/>
          <a:p>
            <a:r>
              <a:rPr lang="en-IE" sz="1000" dirty="0"/>
              <a:t>Data collected on a geographical basis can identify radon-prone areas and may be represented on a radon potential map. </a:t>
            </a:r>
          </a:p>
          <a:p>
            <a:r>
              <a:rPr lang="en-IE" sz="1000" dirty="0"/>
              <a:t>The definition of radon-prone varies and can be decided by the national authority; </a:t>
            </a:r>
            <a:r>
              <a:rPr lang="en-IE" sz="1000" i="1" dirty="0"/>
              <a:t>for example</a:t>
            </a:r>
            <a:r>
              <a:rPr lang="en-IE" sz="1000" dirty="0"/>
              <a:t>:</a:t>
            </a:r>
          </a:p>
          <a:p>
            <a:pPr marL="285750" indent="-285750">
              <a:buFont typeface="Arial" panose="020B0604020202020204" pitchFamily="34" charset="0"/>
              <a:buChar char="•"/>
            </a:pPr>
            <a:r>
              <a:rPr lang="en-GB" sz="1000" dirty="0"/>
              <a:t>International Commission on Radiological Protection (ICRP) 65 – radon-prone areas could be defined as those where more than a certain percentage (e.g. 1%) of dwellings have a concentration of </a:t>
            </a:r>
            <a:r>
              <a:rPr lang="en-GB" sz="1000" baseline="30000" dirty="0"/>
              <a:t>222</a:t>
            </a:r>
            <a:r>
              <a:rPr lang="en-GB" sz="1000" dirty="0"/>
              <a:t>Rn exceeding ten times the national average value.</a:t>
            </a:r>
          </a:p>
          <a:p>
            <a:pPr marL="285750" indent="-285750">
              <a:buFont typeface="Arial" panose="020B0604020202020204" pitchFamily="34" charset="0"/>
              <a:buChar char="•"/>
            </a:pPr>
            <a:r>
              <a:rPr lang="en-GB" sz="1000" dirty="0"/>
              <a:t>ICRP 103 - an area in which the concentration of radon in buildings is likely to be higher than the national average.</a:t>
            </a:r>
          </a:p>
          <a:p>
            <a:pPr marL="285750" indent="-285750">
              <a:buFont typeface="Arial" panose="020B0604020202020204" pitchFamily="34" charset="0"/>
              <a:buChar char="•"/>
            </a:pPr>
            <a:r>
              <a:rPr lang="en-GB" sz="1000" dirty="0"/>
              <a:t>ICRP 115/126 - a geographic area or an administrative region defined on the basis of surveys indicating a significantly higher level of radon concentration than in other parts of the country. </a:t>
            </a:r>
          </a:p>
          <a:p>
            <a:endParaRPr lang="en-GB" sz="1000" dirty="0"/>
          </a:p>
          <a:p>
            <a:r>
              <a:rPr lang="en-GB" sz="1000" b="1" dirty="0"/>
              <a:t>Ireland - </a:t>
            </a:r>
            <a:r>
              <a:rPr lang="en-GB" sz="1000" dirty="0"/>
              <a:t>High Radon Area (HRA) is one where 10% or more of homes are predicted to have radon concentrations above the Reference Level of 200 Bq/m</a:t>
            </a:r>
            <a:r>
              <a:rPr lang="en-GB" sz="1000" baseline="30000" dirty="0"/>
              <a:t>3  </a:t>
            </a:r>
            <a:r>
              <a:rPr lang="en-GB" sz="1000" dirty="0"/>
              <a:t>(Radon Gas in Ireland - Joint Position Statement by the Radiological Protection Institute of Ireland and the Health Service Executive, 2010)</a:t>
            </a:r>
          </a:p>
          <a:p>
            <a:endParaRPr lang="en-IE" sz="1000" dirty="0"/>
          </a:p>
          <a:p>
            <a:r>
              <a:rPr lang="en-IE" sz="1000" b="1" dirty="0"/>
              <a:t>Benefits: </a:t>
            </a:r>
            <a:r>
              <a:rPr lang="en-IE" sz="1000" dirty="0"/>
              <a:t>The visual information that a map provides can be a powerful tool in raising awareness of the public and advocating for regulatory change with policy makers. Therefore</a:t>
            </a:r>
            <a:r>
              <a:rPr lang="en-IE" sz="1000" dirty="0">
                <a:solidFill>
                  <a:srgbClr val="FF0000"/>
                </a:solidFill>
              </a:rPr>
              <a:t>, it is seen as a </a:t>
            </a:r>
            <a:r>
              <a:rPr lang="en-IE" sz="1000" dirty="0"/>
              <a:t>useful tool in implementing a national radon policy (for example, a map can be used to focus resources on finding high radon houses in radon prone areas, or as a basis for applying construction standards for radon prevention in new homes in high risk areas).  </a:t>
            </a:r>
          </a:p>
          <a:p>
            <a:endParaRPr lang="en-IE" sz="1000" dirty="0"/>
          </a:p>
          <a:p>
            <a:r>
              <a:rPr lang="en-IE" sz="1000" b="1" dirty="0"/>
              <a:t>Risks: </a:t>
            </a:r>
            <a:r>
              <a:rPr lang="en-IE" sz="1000" dirty="0"/>
              <a:t>However, maps also suffer from misinterpretation; in cases where maps are presented as probabilistic indicators of risk (for example, high, medium and low), it is difficult to explain the boundaries between high and low risk, and difficult to convince the public and public representatives that even in low risk areas high values of radon can occur. </a:t>
            </a:r>
          </a:p>
          <a:p>
            <a:endParaRPr lang="en-IE" sz="1000" dirty="0"/>
          </a:p>
          <a:p>
            <a:r>
              <a:rPr lang="en-IE" sz="1000" dirty="0"/>
              <a:t>Also, the potential exists to refine the map by combining with other data such as geological data, to develop radon predictive models.  Such modelling may generate better maps in the future which, on a local scale, will not exactly match the survey based map.  It can be difficult to explain these differences to public satisfaction, particularly where there are policies linked to the maps (e.g., construction standards).</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19</a:t>
            </a:fld>
            <a:endParaRPr lang="en-IE" dirty="0"/>
          </a:p>
        </p:txBody>
      </p:sp>
    </p:spTree>
    <p:extLst>
      <p:ext uri="{BB962C8B-B14F-4D97-AF65-F5344CB8AC3E}">
        <p14:creationId xmlns:p14="http://schemas.microsoft.com/office/powerpoint/2010/main" val="20708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a:t>
            </a:fld>
            <a:endParaRPr lang="en-IE" dirty="0"/>
          </a:p>
        </p:txBody>
      </p:sp>
    </p:spTree>
    <p:extLst>
      <p:ext uri="{BB962C8B-B14F-4D97-AF65-F5344CB8AC3E}">
        <p14:creationId xmlns:p14="http://schemas.microsoft.com/office/powerpoint/2010/main" val="63292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a:solidFill>
                  <a:schemeClr val="tx1"/>
                </a:solidFill>
                <a:latin typeface="+mn-lt"/>
                <a:ea typeface="+mn-ea"/>
                <a:cs typeface="+mn-cs"/>
              </a:rPr>
              <a:t>Direct measurements of radon in soil gas have been used in some countries to identify radon prone areas.</a:t>
            </a:r>
          </a:p>
          <a:p>
            <a:endParaRPr lang="en-I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tx1"/>
                </a:solidFill>
                <a:latin typeface="+mn-lt"/>
                <a:ea typeface="+mn-ea"/>
                <a:cs typeface="+mn-cs"/>
              </a:rPr>
              <a:t>Provided soil gas measurements have been correlated with indoor radon concentrations, these measurements can then give an indication of indoor radon risk.  For example, in Germany, the radon map is based on radon concentrations in soil gas.</a:t>
            </a:r>
            <a:endParaRPr lang="en-IE" dirty="0"/>
          </a:p>
          <a:p>
            <a:endParaRPr lang="en-I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tx1"/>
                </a:solidFill>
                <a:latin typeface="+mn-lt"/>
                <a:ea typeface="+mn-ea"/>
                <a:cs typeface="+mn-cs"/>
              </a:rPr>
              <a:t>Using data on the various parameters that are known to influence indoor radon, predictive models can be developed to provide better resolution maps than might be possible (within limited resources) by survey of indoor measurements. Such an approach would need to model radon emanation from soil and ingress to buildings of different construction types if it were to predict indoor radon concentrations.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tx1"/>
                </a:solidFill>
                <a:latin typeface="+mn-lt"/>
                <a:ea typeface="+mn-ea"/>
                <a:cs typeface="+mn-cs"/>
              </a:rPr>
              <a:t>The United States of America developed its radon map based on a combination of indoor measurements, geological characteristics, aerial radioactivity, soil permeability and foundation type (</a:t>
            </a:r>
            <a:r>
              <a:rPr lang="en-IE" dirty="0"/>
              <a:t>Protocols for Radon and Radon Decay Product Measurements in Homes. https://www.epa.gov/radon/protocols-radon-and-radon-decay-product-measurements-homes)</a:t>
            </a:r>
          </a:p>
          <a:p>
            <a:endParaRPr lang="en-IE" sz="1200" b="0" i="0" u="none" strike="noStrike" kern="1200" baseline="0" dirty="0">
              <a:solidFill>
                <a:schemeClr val="tx1"/>
              </a:solidFill>
              <a:latin typeface="+mn-lt"/>
              <a:ea typeface="+mn-ea"/>
              <a:cs typeface="+mn-cs"/>
            </a:endParaRPr>
          </a:p>
          <a:p>
            <a:endParaRPr lang="en-I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20</a:t>
            </a:fld>
            <a:endParaRPr lang="en-GB" dirty="0"/>
          </a:p>
        </p:txBody>
      </p:sp>
    </p:spTree>
    <p:extLst>
      <p:ext uri="{BB962C8B-B14F-4D97-AF65-F5344CB8AC3E}">
        <p14:creationId xmlns:p14="http://schemas.microsoft.com/office/powerpoint/2010/main" val="1831846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The National Radon Action Plan (NRAP) is a long term project and much data will be collected and analysed during its life.  It is prudent to plan for and construct a robust database to store data associated with the action plan and particularly the survey(s).</a:t>
            </a:r>
          </a:p>
          <a:p>
            <a:endParaRPr lang="en-IE" sz="1200" dirty="0"/>
          </a:p>
          <a:p>
            <a:r>
              <a:rPr lang="en-IE" sz="1200" dirty="0"/>
              <a:t>As a measure of the radon programme’s effectiveness, there will be a need to re-survey and compare radon concentrations over time.</a:t>
            </a:r>
          </a:p>
          <a:p>
            <a:r>
              <a:rPr lang="en-IE" sz="1200" dirty="0"/>
              <a:t>As the NRAP progresses and awareness of radon grows, homeowners will likely voluntarily seek radon tests.  Data arising from these measurements will provide useful research data and should be housed and managed.</a:t>
            </a:r>
          </a:p>
          <a:p>
            <a:endParaRPr lang="en-IE" sz="1200" dirty="0"/>
          </a:p>
          <a:p>
            <a:r>
              <a:rPr lang="en-IE" sz="1200" dirty="0"/>
              <a:t>Where there is a single national laboratory, data collection and central data management will be relatively simple to arrange.  Where there are multiple radon measurement services operating in a country, the national authority might consider making arrangements to collate available data.  An approach might be to require measurement services to submit data in order to maintain “approved service” status.</a:t>
            </a:r>
          </a:p>
          <a:p>
            <a:endParaRPr lang="en-IE" sz="1200" dirty="0"/>
          </a:p>
          <a:p>
            <a:r>
              <a:rPr lang="en-IE" sz="1200" dirty="0"/>
              <a:t>Additional parameters which might be collated in a national database are:</a:t>
            </a:r>
          </a:p>
          <a:p>
            <a:pPr marL="185715" indent="-185715">
              <a:buFont typeface="Arial" pitchFamily="34" charset="0"/>
              <a:buChar char="•"/>
            </a:pPr>
            <a:r>
              <a:rPr lang="en-IE" sz="1200" dirty="0"/>
              <a:t>Radon concentration before and after remediation (mitigation), </a:t>
            </a:r>
          </a:p>
          <a:p>
            <a:pPr marL="185715" indent="-185715">
              <a:buFont typeface="Arial" pitchFamily="34" charset="0"/>
              <a:buChar char="•"/>
            </a:pPr>
            <a:r>
              <a:rPr lang="en-IE" sz="1200" dirty="0"/>
              <a:t>Rate of remediation,</a:t>
            </a:r>
          </a:p>
          <a:p>
            <a:pPr marL="185715" indent="-185715">
              <a:buFont typeface="Arial" pitchFamily="34" charset="0"/>
              <a:buChar char="•"/>
            </a:pPr>
            <a:r>
              <a:rPr lang="en-IE" sz="1200" dirty="0"/>
              <a:t>Building characteristics, </a:t>
            </a:r>
          </a:p>
          <a:p>
            <a:pPr marL="185715" indent="-185715">
              <a:buFont typeface="Arial" pitchFamily="34" charset="0"/>
              <a:buChar char="•"/>
            </a:pPr>
            <a:r>
              <a:rPr lang="en-IE" sz="1200" dirty="0"/>
              <a:t>Type of remediation measures, </a:t>
            </a:r>
          </a:p>
          <a:p>
            <a:pPr marL="185715" indent="-185715">
              <a:buFont typeface="Arial" pitchFamily="34" charset="0"/>
              <a:buChar char="•"/>
            </a:pPr>
            <a:r>
              <a:rPr lang="en-IE" sz="1200" dirty="0"/>
              <a:t>Installation costs of remediation measures, </a:t>
            </a:r>
          </a:p>
          <a:p>
            <a:pPr marL="185715" indent="-185715">
              <a:buFont typeface="Arial" pitchFamily="34" charset="0"/>
              <a:buChar char="•"/>
            </a:pPr>
            <a:r>
              <a:rPr lang="en-IE" sz="1200" dirty="0"/>
              <a:t>Annual operation and maintenance costs of remediation measures.</a:t>
            </a:r>
          </a:p>
        </p:txBody>
      </p:sp>
      <p:sp>
        <p:nvSpPr>
          <p:cNvPr id="4" name="Slide Number Placeholder 3"/>
          <p:cNvSpPr>
            <a:spLocks noGrp="1"/>
          </p:cNvSpPr>
          <p:nvPr>
            <p:ph type="sldNum" sz="quarter" idx="10"/>
          </p:nvPr>
        </p:nvSpPr>
        <p:spPr/>
        <p:txBody>
          <a:bodyPr/>
          <a:lstStyle/>
          <a:p>
            <a:fld id="{0AF4767C-3AB0-427C-8E1A-E3D94A2AC049}" type="slidenum">
              <a:rPr lang="en-IE" smtClean="0"/>
              <a:t>21</a:t>
            </a:fld>
            <a:endParaRPr lang="en-IE" dirty="0"/>
          </a:p>
        </p:txBody>
      </p:sp>
    </p:spTree>
    <p:extLst>
      <p:ext uri="{BB962C8B-B14F-4D97-AF65-F5344CB8AC3E}">
        <p14:creationId xmlns:p14="http://schemas.microsoft.com/office/powerpoint/2010/main" val="533597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IE" dirty="0"/>
              <a:t>As discussed in Module 3, </a:t>
            </a:r>
            <a:r>
              <a:rPr lang="en-IE" sz="1300" dirty="0"/>
              <a:t>the National Radon Action Plan should include periodic monitoring and reviewing of performance.  </a:t>
            </a:r>
          </a:p>
          <a:p>
            <a:pPr defTabSz="990478">
              <a:defRPr/>
            </a:pPr>
            <a:endParaRPr lang="en-IE" sz="1300" dirty="0"/>
          </a:p>
          <a:p>
            <a:pPr defTabSz="990478">
              <a:defRPr/>
            </a:pPr>
            <a:r>
              <a:rPr lang="en-IE" sz="1300" dirty="0"/>
              <a:t>Metrics provide tools to measure and monitor progress over time. The metrics must be measurable, meaningful, have longevity and have an established baseline. </a:t>
            </a:r>
          </a:p>
          <a:p>
            <a:endParaRPr lang="en-IE" sz="1300" dirty="0"/>
          </a:p>
          <a:p>
            <a:pPr marL="285750" indent="-285750">
              <a:buFont typeface="Arial" panose="020B0604020202020204" pitchFamily="34" charset="0"/>
              <a:buChar char="•"/>
            </a:pPr>
            <a:r>
              <a:rPr lang="en-IE" sz="1300" dirty="0"/>
              <a:t>The representative radon survey findings will represent one baseline for the National Radon Action Plan.  </a:t>
            </a:r>
          </a:p>
          <a:p>
            <a:pPr marL="285750" indent="-285750">
              <a:buFont typeface="Arial" panose="020B0604020202020204" pitchFamily="34" charset="0"/>
              <a:buChar char="•"/>
            </a:pPr>
            <a:r>
              <a:rPr lang="en-IE" sz="1300" dirty="0"/>
              <a:t>The population based survey findings are particularly relevant as it is this parameter that is likely to be reduced once remediation and prevention methods start to take effect.</a:t>
            </a:r>
          </a:p>
          <a:p>
            <a:pPr marL="285750" indent="-285750">
              <a:buFont typeface="Arial" panose="020B0604020202020204" pitchFamily="34" charset="0"/>
              <a:buChar char="•"/>
            </a:pPr>
            <a:r>
              <a:rPr lang="en-IE" sz="1300" dirty="0"/>
              <a:t>This metric is considered “lagging” (i.e., it will not demonstrate change over a short time frame).</a:t>
            </a:r>
          </a:p>
          <a:p>
            <a:pPr marL="285750" indent="-285750">
              <a:buFont typeface="Arial" panose="020B0604020202020204" pitchFamily="34" charset="0"/>
              <a:buChar char="•"/>
            </a:pPr>
            <a:r>
              <a:rPr lang="en-IE" sz="1300" dirty="0"/>
              <a:t>Another related lagging parameter is the lung cancer rate due to radon.  Any change in this metric over time will be confounded by changes in smoking rates over time.</a:t>
            </a:r>
          </a:p>
          <a:p>
            <a:endParaRPr lang="en-IE" sz="1300" dirty="0"/>
          </a:p>
          <a:p>
            <a:r>
              <a:rPr lang="en-IE" sz="1300" dirty="0"/>
              <a:t>The frequency of repeat surveying (or follow-up) will be dictated by the pace of progress on radon actions.   </a:t>
            </a:r>
          </a:p>
          <a:p>
            <a:endParaRPr lang="en-IE" sz="1300" dirty="0"/>
          </a:p>
          <a:p>
            <a:pPr marL="185715" indent="-185715">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22</a:t>
            </a:fld>
            <a:endParaRPr lang="en-IE" dirty="0"/>
          </a:p>
        </p:txBody>
      </p:sp>
    </p:spTree>
    <p:extLst>
      <p:ext uri="{BB962C8B-B14F-4D97-AF65-F5344CB8AC3E}">
        <p14:creationId xmlns:p14="http://schemas.microsoft.com/office/powerpoint/2010/main" val="236508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23</a:t>
            </a:fld>
            <a:endParaRPr lang="en-IE" dirty="0"/>
          </a:p>
        </p:txBody>
      </p:sp>
    </p:spTree>
    <p:extLst>
      <p:ext uri="{BB962C8B-B14F-4D97-AF65-F5344CB8AC3E}">
        <p14:creationId xmlns:p14="http://schemas.microsoft.com/office/powerpoint/2010/main" val="2791505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24</a:t>
            </a:fld>
            <a:endParaRPr lang="en-IE" dirty="0"/>
          </a:p>
        </p:txBody>
      </p:sp>
    </p:spTree>
    <p:extLst>
      <p:ext uri="{BB962C8B-B14F-4D97-AF65-F5344CB8AC3E}">
        <p14:creationId xmlns:p14="http://schemas.microsoft.com/office/powerpoint/2010/main" val="297031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25</a:t>
            </a:fld>
            <a:endParaRPr lang="en-IE" dirty="0"/>
          </a:p>
        </p:txBody>
      </p:sp>
    </p:spTree>
    <p:extLst>
      <p:ext uri="{BB962C8B-B14F-4D97-AF65-F5344CB8AC3E}">
        <p14:creationId xmlns:p14="http://schemas.microsoft.com/office/powerpoint/2010/main" val="197373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4767C-3AB0-427C-8E1A-E3D94A2AC049}"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42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27</a:t>
            </a:fld>
            <a:endParaRPr lang="en-GB" dirty="0"/>
          </a:p>
        </p:txBody>
      </p:sp>
    </p:spTree>
    <p:extLst>
      <p:ext uri="{BB962C8B-B14F-4D97-AF65-F5344CB8AC3E}">
        <p14:creationId xmlns:p14="http://schemas.microsoft.com/office/powerpoint/2010/main" val="423497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en-IE" dirty="0"/>
              <a:t>This module focuses</a:t>
            </a:r>
            <a:r>
              <a:rPr lang="en-IE" baseline="0" dirty="0"/>
              <a:t> on radon surveys in homes only.  </a:t>
            </a:r>
          </a:p>
          <a:p>
            <a:pPr marL="185715" indent="-185715">
              <a:buFont typeface="Arial" panose="020B0604020202020204" pitchFamily="34" charset="0"/>
              <a:buChar char="•"/>
            </a:pPr>
            <a:r>
              <a:rPr lang="en-IE" baseline="0" dirty="0"/>
              <a:t>From the perspective of geographical distribution of radon, homes, are more numerous than other buildings, and therefore provide a good population for survey and the spatial distribution data arising are also generally relevant for other building types.</a:t>
            </a:r>
          </a:p>
          <a:p>
            <a:pPr marL="185715" indent="-185715">
              <a:buFont typeface="Arial" panose="020B0604020202020204" pitchFamily="34" charset="0"/>
              <a:buChar char="•"/>
            </a:pPr>
            <a:r>
              <a:rPr lang="en-IE" baseline="0" dirty="0"/>
              <a:t>From a population exposure perspective, survey of homes is likely to provide exposure information relevant to the majority of the population</a:t>
            </a:r>
          </a:p>
          <a:p>
            <a:pPr marL="185715" indent="-185715">
              <a:buFont typeface="Arial" panose="020B0604020202020204" pitchFamily="34" charset="0"/>
              <a:buChar char="•"/>
            </a:pPr>
            <a:r>
              <a:rPr lang="en-IE" baseline="0" dirty="0"/>
              <a:t>High-occupancy buildings should be separately assessed as they can be representative for significant portion of the population</a:t>
            </a:r>
          </a:p>
          <a:p>
            <a:pPr marL="185715" indent="-185715">
              <a:buFont typeface="Arial" panose="020B0604020202020204" pitchFamily="34" charset="0"/>
              <a:buChar char="•"/>
            </a:pPr>
            <a:r>
              <a:rPr lang="en-IE" baseline="0" dirty="0"/>
              <a:t>Due to their lower number such buildings might be considered for individual assessment rather than a sampling survey approach. </a:t>
            </a:r>
          </a:p>
          <a:p>
            <a:pPr marL="185715" indent="-185715">
              <a:buFont typeface="Arial" panose="020B0604020202020204" pitchFamily="34" charset="0"/>
              <a:buChar char="•"/>
            </a:pPr>
            <a:r>
              <a:rPr lang="en-IE" baseline="0" dirty="0"/>
              <a:t>Assessment of large buildings will require a different measurement protocol.</a:t>
            </a:r>
          </a:p>
          <a:p>
            <a:pPr marL="185715" indent="-185715">
              <a:buFont typeface="Arial" panose="020B0604020202020204" pitchFamily="34" charset="0"/>
              <a:buChar char="•"/>
            </a:pPr>
            <a:r>
              <a:rPr lang="en-IE" dirty="0"/>
              <a:t>This module focuses on surveys based on direct indoor radon measurement rather than soil gas surveys or other predictive methods</a:t>
            </a:r>
            <a:r>
              <a:rPr lang="en-IE" baseline="0" dirty="0"/>
              <a:t>.</a:t>
            </a:r>
          </a:p>
          <a:p>
            <a:r>
              <a:rPr lang="en-IE" baseline="0" dirty="0"/>
              <a:t> </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3</a:t>
            </a:fld>
            <a:endParaRPr lang="en-IE" dirty="0"/>
          </a:p>
        </p:txBody>
      </p:sp>
    </p:spTree>
    <p:extLst>
      <p:ext uri="{BB962C8B-B14F-4D97-AF65-F5344CB8AC3E}">
        <p14:creationId xmlns:p14="http://schemas.microsoft.com/office/powerpoint/2010/main" val="103701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5353" y="4862017"/>
            <a:ext cx="5400601" cy="4605085"/>
          </a:xfrm>
        </p:spPr>
        <p:txBody>
          <a:bodyPr/>
          <a:lstStyle/>
          <a:p>
            <a:r>
              <a:rPr lang="en-IE" sz="1300" dirty="0"/>
              <a:t>The Basic Safety Standards (BSS) </a:t>
            </a:r>
            <a:r>
              <a:rPr lang="en-IE" sz="1300" dirty="0">
                <a:solidFill>
                  <a:srgbClr val="FF0000"/>
                </a:solidFill>
              </a:rPr>
              <a:t>require</a:t>
            </a:r>
            <a:r>
              <a:rPr lang="en-IE" sz="1300" strike="sngStrike" baseline="0" dirty="0">
                <a:solidFill>
                  <a:srgbClr val="FF0000"/>
                </a:solidFill>
              </a:rPr>
              <a:t>s</a:t>
            </a:r>
            <a:r>
              <a:rPr lang="en-IE" sz="1300" dirty="0">
                <a:solidFill>
                  <a:srgbClr val="FF0000"/>
                </a:solidFill>
              </a:rPr>
              <a:t> </a:t>
            </a:r>
            <a:r>
              <a:rPr lang="en-IE" sz="1300" dirty="0"/>
              <a:t>that national radon exposure is evaluated so that unacceptable exposures are identified and managed.</a:t>
            </a:r>
          </a:p>
          <a:p>
            <a:endParaRPr lang="en-IE" sz="1300" dirty="0"/>
          </a:p>
          <a:p>
            <a:r>
              <a:rPr lang="en-IE" sz="1300" dirty="0"/>
              <a:t>This evaluation will require knowledge of the range and average concentration of radon to which the population is exposed and the geographical distribution of radon exposure in the territory.  </a:t>
            </a:r>
          </a:p>
          <a:p>
            <a:endParaRPr lang="en-IE" sz="1300" dirty="0"/>
          </a:p>
          <a:p>
            <a:r>
              <a:rPr lang="en-IE" sz="1300" dirty="0"/>
              <a:t>GSR Part 3 does not specify that these data are gathered by national survey but rather by representative surveys.  In practice such representative surveys are undertaken nationwide, but in some countries a regional approach is justified on the basis of pre-existing information.</a:t>
            </a:r>
          </a:p>
          <a:p>
            <a:endParaRPr lang="en-IE" sz="1300" dirty="0"/>
          </a:p>
          <a:p>
            <a:r>
              <a:rPr lang="en-IE" sz="1300" dirty="0"/>
              <a:t>It is up to the national authority to decide how to meet these requirements.</a:t>
            </a:r>
          </a:p>
          <a:p>
            <a:r>
              <a:rPr lang="en-IE" sz="1300" dirty="0"/>
              <a:t> </a:t>
            </a:r>
          </a:p>
          <a:p>
            <a:r>
              <a:rPr lang="en-IE" sz="1300" dirty="0"/>
              <a:t>It should be borne in mind that the annual average of radon concentration in a specific dwelling cannot be estimated in a reliable way and a measurement is necessary to obtain it. Although soil and rock is the main radon source, the distribution of indoor radon concentrations in a region or in a whole country cannot be reliably estimated on the basis of soil or geological characteristics because of the high influence of building characteristics on the entry of radon gas into the building. </a:t>
            </a:r>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4</a:t>
            </a:fld>
            <a:endParaRPr lang="en-IE" dirty="0"/>
          </a:p>
        </p:txBody>
      </p:sp>
    </p:spTree>
    <p:extLst>
      <p:ext uri="{BB962C8B-B14F-4D97-AF65-F5344CB8AC3E}">
        <p14:creationId xmlns:p14="http://schemas.microsoft.com/office/powerpoint/2010/main" val="174055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en-IE" dirty="0"/>
              <a:t>As a first step in evaluating population</a:t>
            </a:r>
            <a:r>
              <a:rPr lang="en-IE" baseline="0" dirty="0"/>
              <a:t> radon exposure and national geographical distribution of radon, it is worthwhile considering existing data which may have been collected by universities or geological institutes.</a:t>
            </a:r>
          </a:p>
          <a:p>
            <a:pPr marL="185715" indent="-185715">
              <a:buFont typeface="Arial" panose="020B0604020202020204" pitchFamily="34" charset="0"/>
              <a:buChar char="•"/>
            </a:pPr>
            <a:r>
              <a:rPr lang="en-IE" baseline="0" dirty="0"/>
              <a:t>Care must be taken in the interpretation of these data as they may not be truly representative or reliable.  This will be the case especially where the data are from multiple sources that are using different methodologies.</a:t>
            </a:r>
          </a:p>
          <a:p>
            <a:pPr marL="0" indent="0">
              <a:buFont typeface="Arial" panose="020B0604020202020204" pitchFamily="34" charset="0"/>
              <a:buNone/>
            </a:pPr>
            <a:endParaRPr lang="en-IE" baseline="0" dirty="0"/>
          </a:p>
          <a:p>
            <a:pPr marL="185715" indent="-185715">
              <a:buFont typeface="Arial" panose="020B0604020202020204" pitchFamily="34" charset="0"/>
              <a:buChar char="•"/>
            </a:pPr>
            <a:r>
              <a:rPr lang="en-IE" baseline="0" dirty="0"/>
              <a:t>Geological data will provide some indication of the radon prone areas in the territory but </a:t>
            </a:r>
            <a:r>
              <a:rPr lang="en-GB" sz="1300" dirty="0"/>
              <a:t>the correlation between geology and indoor</a:t>
            </a:r>
            <a:r>
              <a:rPr lang="en-GB" sz="1300" baseline="0" dirty="0"/>
              <a:t> </a:t>
            </a:r>
            <a:r>
              <a:rPr lang="en-GB" sz="1300" dirty="0"/>
              <a:t>radon concentration is not direct</a:t>
            </a:r>
            <a:r>
              <a:rPr lang="en-GB" sz="1300" baseline="0" dirty="0"/>
              <a:t> as it is influenced by soil type and construction type and other factors.</a:t>
            </a:r>
            <a:endParaRPr lang="en-GB" sz="1300" dirty="0"/>
          </a:p>
          <a:p>
            <a:pPr marL="185715" indent="-185715">
              <a:buFont typeface="Arial" panose="020B0604020202020204" pitchFamily="34" charset="0"/>
              <a:buChar char="•"/>
            </a:pPr>
            <a:r>
              <a:rPr lang="en-GB" sz="1300" dirty="0"/>
              <a:t>In turn, the correlation with indoor radon concentrations is not straightforward as it depends on building characteristics like construction type (with/without basement), building materials, ventilation rate, airtightness of building envelope, etc. Therefore, geology or soil gas radon cannot generally be a reliable predictor of indoor radon</a:t>
            </a:r>
          </a:p>
          <a:p>
            <a:pPr marL="0" indent="0">
              <a:buFont typeface="Arial" panose="020B0604020202020204" pitchFamily="34" charset="0"/>
              <a:buNone/>
            </a:pPr>
            <a:endParaRPr lang="en-GB" sz="1300" dirty="0"/>
          </a:p>
          <a:p>
            <a:pPr marL="185715" indent="-185715">
              <a:buFont typeface="Arial" panose="020B0604020202020204" pitchFamily="34" charset="0"/>
              <a:buChar char="•"/>
            </a:pPr>
            <a:r>
              <a:rPr lang="en-GB" sz="1300" dirty="0"/>
              <a:t>Lung health data may in some instances indicate geographical areas of concern, i.e. where lung cancer is higher than expected based on national statistics.  Care should be taken in interpretation due to the overwhelming influence of smoking on lung cancer incidence.</a:t>
            </a:r>
          </a:p>
          <a:p>
            <a:pPr marL="0" indent="0">
              <a:buFont typeface="Arial" panose="020B0604020202020204" pitchFamily="34" charset="0"/>
              <a:buNone/>
            </a:pPr>
            <a:endParaRPr lang="en-GB" sz="1300" dirty="0"/>
          </a:p>
          <a:p>
            <a:pPr marL="185715" indent="-185715">
              <a:buFont typeface="Arial" panose="020B0604020202020204" pitchFamily="34" charset="0"/>
              <a:buChar char="•"/>
            </a:pPr>
            <a:r>
              <a:rPr lang="en-GB" sz="1300" dirty="0"/>
              <a:t>Housing styles will have a significant influence on indoor radon exposure.  Structures that have little contact with the soil (e.g. on stilts or with crawl space), or which are permanently ventilated (e.g. in tropical areas) may have low levels of radon ingress, and conversely basements and poorly ventilated homes often present a greater risk.</a:t>
            </a:r>
          </a:p>
          <a:p>
            <a:pPr marL="185715" indent="-185715">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5</a:t>
            </a:fld>
            <a:endParaRPr lang="en-IE" dirty="0"/>
          </a:p>
        </p:txBody>
      </p:sp>
    </p:spTree>
    <p:extLst>
      <p:ext uri="{BB962C8B-B14F-4D97-AF65-F5344CB8AC3E}">
        <p14:creationId xmlns:p14="http://schemas.microsoft.com/office/powerpoint/2010/main" val="276022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itchFamily="34" charset="0"/>
              <a:buChar char="•"/>
            </a:pPr>
            <a:r>
              <a:rPr lang="en-IE" sz="1100" dirty="0"/>
              <a:t>Before commencing an indoor radon survey, especially in the absence of pre-existing information, it is very valuable to undertake a pilot survey. Existing studies, perhaps undertaken by universities, that are consistent in methodology with the requirements of the national survey, may serve as a pilot.</a:t>
            </a:r>
          </a:p>
          <a:p>
            <a:pPr marL="185715" indent="-185715">
              <a:buFont typeface="Arial" pitchFamily="34" charset="0"/>
              <a:buChar char="•"/>
            </a:pPr>
            <a:r>
              <a:rPr lang="en-IE" sz="1100" dirty="0"/>
              <a:t>A pilot study may be regarded as a small scale and manageable learning opportunity which will save resources in the long run.</a:t>
            </a:r>
          </a:p>
          <a:p>
            <a:pPr marL="185715" indent="-185715">
              <a:buFont typeface="Arial" pitchFamily="34" charset="0"/>
              <a:buChar char="•"/>
            </a:pPr>
            <a:r>
              <a:rPr lang="en-IE" sz="1100" dirty="0"/>
              <a:t>While the primary purpose may be to decide whether a full scale survey is required, as much care and consideration should be given to the design of a pilot survey as would be given to a full survey, and a pilot survey should use the same measurement protocols and quality standards. </a:t>
            </a:r>
          </a:p>
          <a:p>
            <a:pPr marL="0" indent="0">
              <a:buFont typeface="Arial" pitchFamily="34" charset="0"/>
              <a:buNone/>
            </a:pPr>
            <a:endParaRPr lang="en-IE" sz="1100" dirty="0"/>
          </a:p>
          <a:p>
            <a:pPr marL="185715" indent="-185715">
              <a:buFont typeface="Arial" pitchFamily="34" charset="0"/>
              <a:buChar char="•"/>
            </a:pPr>
            <a:r>
              <a:rPr lang="en-IE" sz="1100" dirty="0"/>
              <a:t>A pilot survey may be designed for any of a number of reasons including: </a:t>
            </a:r>
          </a:p>
          <a:p>
            <a:pPr lvl="1"/>
            <a:r>
              <a:rPr lang="en-IE" sz="1100" dirty="0"/>
              <a:t> to provide insight into the range and variability of radon values observed; </a:t>
            </a:r>
          </a:p>
          <a:p>
            <a:pPr lvl="1"/>
            <a:r>
              <a:rPr lang="en-IE" sz="1100" dirty="0"/>
              <a:t> to gather preliminary data on radon concentrations in different regions/house types etc.; </a:t>
            </a:r>
          </a:p>
          <a:p>
            <a:pPr lvl="1"/>
            <a:r>
              <a:rPr lang="en-IE" sz="1100" dirty="0"/>
              <a:t> to determine background radon concentrations; </a:t>
            </a:r>
          </a:p>
          <a:p>
            <a:pPr lvl="1"/>
            <a:r>
              <a:rPr lang="en-IE" sz="1100" dirty="0"/>
              <a:t> to determine seasonal correction factors; </a:t>
            </a:r>
          </a:p>
          <a:p>
            <a:pPr lvl="1"/>
            <a:r>
              <a:rPr lang="en-IE" sz="1100" dirty="0"/>
              <a:t> to test logistical aspects such as </a:t>
            </a:r>
          </a:p>
          <a:p>
            <a:pPr lvl="1"/>
            <a:r>
              <a:rPr lang="en-IE" sz="1100" dirty="0"/>
              <a:t>	 how to recruit participants; </a:t>
            </a:r>
          </a:p>
          <a:p>
            <a:pPr lvl="1"/>
            <a:r>
              <a:rPr lang="en-IE" sz="1100" dirty="0"/>
              <a:t>	 the participation rate to be expected in the main survey; </a:t>
            </a:r>
          </a:p>
          <a:p>
            <a:pPr lvl="1"/>
            <a:r>
              <a:rPr lang="en-IE" sz="1100" dirty="0"/>
              <a:t>	 the types of information to provide to participants; </a:t>
            </a:r>
          </a:p>
          <a:p>
            <a:pPr lvl="1"/>
            <a:r>
              <a:rPr lang="en-IE" sz="1100" dirty="0"/>
              <a:t>	 the types of information to collect from participants; </a:t>
            </a:r>
          </a:p>
          <a:p>
            <a:pPr lvl="1"/>
            <a:r>
              <a:rPr lang="en-IE" sz="1100" dirty="0"/>
              <a:t>	 the delivery method of radon detectors to and from the homes; </a:t>
            </a:r>
          </a:p>
          <a:p>
            <a:pPr lvl="1"/>
            <a:r>
              <a:rPr lang="en-IE" sz="1100" dirty="0"/>
              <a:t>	 follow-up with participants throughout the survey; </a:t>
            </a:r>
          </a:p>
          <a:p>
            <a:pPr lvl="1"/>
            <a:r>
              <a:rPr lang="en-IE" sz="1100" dirty="0"/>
              <a:t>	 the analysis and QA/QC of indoor radon measurements; and </a:t>
            </a:r>
          </a:p>
          <a:p>
            <a:pPr lvl="1"/>
            <a:r>
              <a:rPr lang="en-IE" sz="1100" dirty="0"/>
              <a:t>	 how to effectively communicate results to participants. </a:t>
            </a:r>
          </a:p>
        </p:txBody>
      </p:sp>
      <p:sp>
        <p:nvSpPr>
          <p:cNvPr id="4" name="Slide Number Placeholder 3"/>
          <p:cNvSpPr>
            <a:spLocks noGrp="1"/>
          </p:cNvSpPr>
          <p:nvPr>
            <p:ph type="sldNum" sz="quarter" idx="10"/>
          </p:nvPr>
        </p:nvSpPr>
        <p:spPr/>
        <p:txBody>
          <a:bodyPr/>
          <a:lstStyle/>
          <a:p>
            <a:fld id="{0AF4767C-3AB0-427C-8E1A-E3D94A2AC049}" type="slidenum">
              <a:rPr lang="en-IE" smtClean="0"/>
              <a:t>6</a:t>
            </a:fld>
            <a:endParaRPr lang="en-IE" dirty="0"/>
          </a:p>
        </p:txBody>
      </p:sp>
    </p:spTree>
    <p:extLst>
      <p:ext uri="{BB962C8B-B14F-4D97-AF65-F5344CB8AC3E}">
        <p14:creationId xmlns:p14="http://schemas.microsoft.com/office/powerpoint/2010/main" val="75895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There are two general approaches to a representative radon survey</a:t>
            </a:r>
          </a:p>
          <a:p>
            <a:pPr marL="247620" indent="-247620">
              <a:buFont typeface="+mj-lt"/>
              <a:buAutoNum type="arabicPeriod"/>
            </a:pPr>
            <a:r>
              <a:rPr lang="en-IE" sz="1300" dirty="0"/>
              <a:t>Evaluation of the frequency distribution of and average of radon concentrations across the survey territory in order to determine the exposure risk of the full population of the region.  This is designed as a population-based or population weighted survey, i.e. the sampling density is linked to population density and the samples are selected to represent the full population. </a:t>
            </a:r>
          </a:p>
          <a:p>
            <a:pPr marL="247620" indent="-247620">
              <a:buFont typeface="+mj-lt"/>
              <a:buAutoNum type="arabicPeriod"/>
            </a:pPr>
            <a:r>
              <a:rPr lang="en-IE" sz="1300" dirty="0"/>
              <a:t>Evaluation of the geographical distribution of radon concentrations in order to identify radon prone areas. This is designed as a geographically-based survey, i.e. the spatial distribution of the samples is such that each area of the territory is sampled.</a:t>
            </a:r>
          </a:p>
          <a:p>
            <a:pPr marL="247620" indent="-247620">
              <a:buFont typeface="+mj-lt"/>
              <a:buAutoNum type="arabicPeriod"/>
            </a:pPr>
            <a:endParaRPr lang="en-IE" sz="1300" dirty="0"/>
          </a:p>
          <a:p>
            <a:r>
              <a:rPr lang="en-IE" sz="1300" dirty="0"/>
              <a:t>Both survey types require a different design and sampling strategy, but it is possible to meet the requirements of both in a single survey.  </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7</a:t>
            </a:fld>
            <a:endParaRPr lang="en-IE" dirty="0"/>
          </a:p>
        </p:txBody>
      </p:sp>
    </p:spTree>
    <p:extLst>
      <p:ext uri="{BB962C8B-B14F-4D97-AF65-F5344CB8AC3E}">
        <p14:creationId xmlns:p14="http://schemas.microsoft.com/office/powerpoint/2010/main" val="135918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A population representative (or –weighted or –based) survey of radon concentrations in homes across the country can be obtained with several hundreds to a few thousands of sampled dwellings depending on the population and other factors. </a:t>
            </a:r>
          </a:p>
          <a:p>
            <a:endParaRPr lang="en-IE" sz="1300" dirty="0"/>
          </a:p>
          <a:p>
            <a:r>
              <a:rPr lang="en-IE" sz="1300" dirty="0"/>
              <a:t>The sampling strategy should be carefully considered and it is strongly recommended that statistical advice is sought.</a:t>
            </a:r>
          </a:p>
          <a:p>
            <a:r>
              <a:rPr lang="en-IE" sz="1300" dirty="0"/>
              <a:t>The samples selected should be representative of the total housing stock – it should not favour for example particular house styles or ages, regional or rural versus urban cohorts, socioeconomic or other occupant profiles.</a:t>
            </a:r>
          </a:p>
          <a:p>
            <a:endParaRPr lang="en-IE" sz="1300" dirty="0"/>
          </a:p>
          <a:p>
            <a:r>
              <a:rPr lang="en-IE" sz="1300" dirty="0"/>
              <a:t>It can be useful to consider the structure of other relevant data when designing a survey strategy, so that the new radon data are comparable with, for example, health statistics.</a:t>
            </a:r>
          </a:p>
          <a:p>
            <a:endParaRPr lang="en-IE" sz="1300" dirty="0"/>
          </a:p>
          <a:p>
            <a:pPr defTabSz="990478">
              <a:defRPr/>
            </a:pPr>
            <a:r>
              <a:rPr lang="en-IE" sz="1300" dirty="0"/>
              <a:t>It is also valuable to consider at the outset, that in order to assess the impact of the Radon Action Plan a repeat population based survey will be required.  This can be taken into account in the survey design to ensure comparability of the first and subsequent datasets.</a:t>
            </a:r>
          </a:p>
          <a:p>
            <a:endParaRPr lang="en-IE" sz="1300" dirty="0"/>
          </a:p>
          <a:p>
            <a:r>
              <a:rPr lang="en-IE" sz="1300" dirty="0"/>
              <a:t> </a:t>
            </a:r>
          </a:p>
        </p:txBody>
      </p:sp>
      <p:sp>
        <p:nvSpPr>
          <p:cNvPr id="4" name="Slide Number Placeholder 3"/>
          <p:cNvSpPr>
            <a:spLocks noGrp="1"/>
          </p:cNvSpPr>
          <p:nvPr>
            <p:ph type="sldNum" sz="quarter" idx="10"/>
          </p:nvPr>
        </p:nvSpPr>
        <p:spPr/>
        <p:txBody>
          <a:bodyPr/>
          <a:lstStyle/>
          <a:p>
            <a:fld id="{0AF4767C-3AB0-427C-8E1A-E3D94A2AC049}" type="slidenum">
              <a:rPr lang="en-IE" smtClean="0"/>
              <a:t>8</a:t>
            </a:fld>
            <a:endParaRPr lang="en-IE" dirty="0"/>
          </a:p>
        </p:txBody>
      </p:sp>
    </p:spTree>
    <p:extLst>
      <p:ext uri="{BB962C8B-B14F-4D97-AF65-F5344CB8AC3E}">
        <p14:creationId xmlns:p14="http://schemas.microsoft.com/office/powerpoint/2010/main" val="415255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Surveys aimed to provide insight into the spatial distribution of radon across the territory are carried out by dividing the territory into geographical units such as a national grid or administrative units, with each unit being sampled so that each unit is adequately represented in the final data set.</a:t>
            </a:r>
          </a:p>
          <a:p>
            <a:endParaRPr lang="en-IE" sz="1300" dirty="0"/>
          </a:p>
          <a:p>
            <a:pPr defTabSz="990478">
              <a:defRPr/>
            </a:pPr>
            <a:r>
              <a:rPr lang="en-IE" sz="1300" dirty="0"/>
              <a:t>The sampling strategy should be carefully considered and it is strongly recommended that statistical advice is sought.</a:t>
            </a:r>
          </a:p>
          <a:p>
            <a:pPr defTabSz="990478">
              <a:defRPr/>
            </a:pPr>
            <a:r>
              <a:rPr lang="en-IE" sz="1300" dirty="0"/>
              <a:t>It can be useful to consider the structure of other relevant spatial data when designing a survey strategy, so that the new radon data are comparable, with for example, geological data, health statistics or housing information.</a:t>
            </a:r>
          </a:p>
          <a:p>
            <a:pPr defTabSz="990478">
              <a:defRPr/>
            </a:pPr>
            <a:endParaRPr lang="en-IE" sz="1300" dirty="0"/>
          </a:p>
          <a:p>
            <a:pPr marL="0" marR="0" indent="0" algn="l" defTabSz="990478" rtl="0" eaLnBrk="1" fontAlgn="auto" latinLnBrk="0" hangingPunct="1">
              <a:lnSpc>
                <a:spcPct val="100000"/>
              </a:lnSpc>
              <a:spcBef>
                <a:spcPts val="0"/>
              </a:spcBef>
              <a:spcAft>
                <a:spcPts val="0"/>
              </a:spcAft>
              <a:buClrTx/>
              <a:buSzTx/>
              <a:buFontTx/>
              <a:buNone/>
              <a:tabLst/>
              <a:defRPr/>
            </a:pPr>
            <a:r>
              <a:rPr lang="en-IE" sz="1300" dirty="0"/>
              <a:t>A review</a:t>
            </a:r>
            <a:r>
              <a:rPr lang="en-IE" sz="1300" baseline="0" dirty="0"/>
              <a:t> has been undertaken of radon surveys and mapping strategies across Europe which gives helpful insights into the range of approaches taken and contact details of the responsible authorities - </a:t>
            </a:r>
            <a:r>
              <a:rPr lang="en-IE" dirty="0"/>
              <a:t>An overview of radon surveys in Europe. </a:t>
            </a:r>
            <a:r>
              <a:rPr lang="en-IE" i="1" dirty="0">
                <a:hlinkClick r:id="rId3"/>
              </a:rPr>
              <a:t>https://rem.jrc.ec.europa.eu/remweb/publications/EUR_RADON.pdf</a:t>
            </a:r>
            <a:endParaRPr lang="en-IE" i="1" dirty="0"/>
          </a:p>
          <a:p>
            <a:pPr defTabSz="990478">
              <a:defRP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9</a:t>
            </a:fld>
            <a:endParaRPr lang="en-IE" dirty="0"/>
          </a:p>
        </p:txBody>
      </p:sp>
    </p:spTree>
    <p:extLst>
      <p:ext uri="{BB962C8B-B14F-4D97-AF65-F5344CB8AC3E}">
        <p14:creationId xmlns:p14="http://schemas.microsoft.com/office/powerpoint/2010/main" val="269158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pic>
        <p:nvPicPr>
          <p:cNvPr id="7" name="Picture 6">
            <a:extLst>
              <a:ext uri="{FF2B5EF4-FFF2-40B4-BE49-F238E27FC236}">
                <a16:creationId xmlns:a16="http://schemas.microsoft.com/office/drawing/2014/main" id="{9E2B14F8-104A-4AEF-954F-0989D0A588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7993" y="82785"/>
            <a:ext cx="3424058" cy="2422610"/>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ie/url?sa=i&amp;rct=j&amp;q=&amp;esrc=s&amp;source=images&amp;cd=&amp;cad=rja&amp;uact=8&amp;ved=0ahUKEwi9tYWAsPzUAhVBJMAKHUtEAqUQjRwIBw&amp;url=https://pixabay.com/en/volunteer-hands-help-colors-2055043/&amp;psig=AFQjCNEKgx64m_u6XJJGA4lZV618KHyx2A&amp;ust=149969560534796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m.jrc.ec.europa.eu/remweb/publications/EUR_RADON.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23527" y="3573016"/>
            <a:ext cx="6696745" cy="2016224"/>
          </a:xfrm>
        </p:spPr>
        <p:txBody>
          <a:bodyPr>
            <a:normAutofit/>
          </a:bodyPr>
          <a:lstStyle/>
          <a:p>
            <a:r>
              <a:rPr lang="en-IE" dirty="0">
                <a:solidFill>
                  <a:schemeClr val="tx1"/>
                </a:solidFill>
              </a:rPr>
              <a:t>Module 4:</a:t>
            </a:r>
          </a:p>
          <a:p>
            <a:pPr>
              <a:lnSpc>
                <a:spcPct val="110000"/>
              </a:lnSpc>
            </a:pPr>
            <a:r>
              <a:rPr lang="en-IE" dirty="0">
                <a:solidFill>
                  <a:schemeClr val="tx1"/>
                </a:solidFill>
              </a:rPr>
              <a:t>Developing and Implementing a Representative Indoor Radon Survey</a:t>
            </a:r>
          </a:p>
          <a:p>
            <a:endParaRPr lang="en-GB" dirty="0"/>
          </a:p>
        </p:txBody>
      </p:sp>
      <p:sp>
        <p:nvSpPr>
          <p:cNvPr id="4" name="Title 4"/>
          <p:cNvSpPr>
            <a:spLocks noGrp="1"/>
          </p:cNvSpPr>
          <p:nvPr>
            <p:ph type="ctrTitle"/>
          </p:nvPr>
        </p:nvSpPr>
        <p:spPr>
          <a:xfrm>
            <a:off x="323850" y="1700213"/>
            <a:ext cx="8569325" cy="1584325"/>
          </a:xfrm>
          <a:no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IE" dirty="0"/>
              <a:t>International Atomic Energy Agency</a:t>
            </a:r>
            <a:br>
              <a:rPr lang="en-IE" dirty="0"/>
            </a:br>
            <a:r>
              <a:rPr lang="en-IE" dirty="0"/>
              <a:t>Learning programme:</a:t>
            </a:r>
            <a:br>
              <a:rPr lang="en-IE"/>
            </a:br>
            <a:r>
              <a:rPr lang="en-IE"/>
              <a:t>Radon </a:t>
            </a:r>
            <a:r>
              <a:rPr lang="en-IE" dirty="0"/>
              <a:t>gas</a:t>
            </a:r>
          </a:p>
        </p:txBody>
      </p:sp>
    </p:spTree>
    <p:extLst>
      <p:ext uri="{BB962C8B-B14F-4D97-AF65-F5344CB8AC3E}">
        <p14:creationId xmlns:p14="http://schemas.microsoft.com/office/powerpoint/2010/main" val="226916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190" y="4315544"/>
            <a:ext cx="23812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51520" y="116632"/>
            <a:ext cx="7632848"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000" dirty="0">
                <a:solidFill>
                  <a:schemeClr val="tx2"/>
                </a:solidFill>
              </a:rPr>
              <a:t>Sampling and Sample Numbers</a:t>
            </a:r>
            <a:endParaRPr lang="en-IE" sz="3000" dirty="0">
              <a:solidFill>
                <a:schemeClr val="tx2"/>
              </a:solidFill>
            </a:endParaRPr>
          </a:p>
        </p:txBody>
      </p:sp>
      <p:sp>
        <p:nvSpPr>
          <p:cNvPr id="5" name="Content Placeholder 4"/>
          <p:cNvSpPr>
            <a:spLocks noGrp="1"/>
          </p:cNvSpPr>
          <p:nvPr>
            <p:ph idx="1"/>
          </p:nvPr>
        </p:nvSpPr>
        <p:spPr>
          <a:xfrm>
            <a:off x="251520" y="1003176"/>
            <a:ext cx="8403753" cy="5162128"/>
          </a:xfrm>
        </p:spPr>
        <p:txBody>
          <a:bodyPr>
            <a:noAutofit/>
          </a:bodyPr>
          <a:lstStyle/>
          <a:p>
            <a:pPr>
              <a:lnSpc>
                <a:spcPct val="110000"/>
              </a:lnSpc>
            </a:pPr>
            <a:r>
              <a:rPr lang="en-GB" sz="2000" dirty="0">
                <a:solidFill>
                  <a:schemeClr val="tx2"/>
                </a:solidFill>
              </a:rPr>
              <a:t>Simple Random Sampling</a:t>
            </a:r>
          </a:p>
          <a:p>
            <a:pPr lvl="1">
              <a:lnSpc>
                <a:spcPct val="110000"/>
              </a:lnSpc>
            </a:pPr>
            <a:r>
              <a:rPr lang="en-GB" sz="1800" dirty="0">
                <a:solidFill>
                  <a:schemeClr val="tx2"/>
                </a:solidFill>
              </a:rPr>
              <a:t>Random sample from the list of all dwellings or inhabitants</a:t>
            </a:r>
          </a:p>
          <a:p>
            <a:pPr>
              <a:lnSpc>
                <a:spcPct val="110000"/>
              </a:lnSpc>
            </a:pPr>
            <a:r>
              <a:rPr lang="en-GB" sz="2000" dirty="0">
                <a:solidFill>
                  <a:schemeClr val="tx2"/>
                </a:solidFill>
              </a:rPr>
              <a:t>Stratified Random Sampling</a:t>
            </a:r>
          </a:p>
          <a:p>
            <a:pPr lvl="1">
              <a:lnSpc>
                <a:spcPct val="110000"/>
              </a:lnSpc>
            </a:pPr>
            <a:r>
              <a:rPr lang="en-GB" sz="1800" dirty="0">
                <a:solidFill>
                  <a:schemeClr val="tx2"/>
                </a:solidFill>
              </a:rPr>
              <a:t>Target population is partitioned into separated groups (strata).  This may be appropriate where distribution of population is uneven and different strata require different sampling densities</a:t>
            </a:r>
          </a:p>
          <a:p>
            <a:pPr>
              <a:lnSpc>
                <a:spcPct val="110000"/>
              </a:lnSpc>
            </a:pPr>
            <a:r>
              <a:rPr lang="en-GB" sz="2000" dirty="0">
                <a:solidFill>
                  <a:schemeClr val="tx2"/>
                </a:solidFill>
              </a:rPr>
              <a:t>Cluster or Multi-Stage Sampling</a:t>
            </a:r>
          </a:p>
          <a:p>
            <a:pPr lvl="1">
              <a:lnSpc>
                <a:spcPct val="110000"/>
              </a:lnSpc>
            </a:pPr>
            <a:r>
              <a:rPr lang="en-GB" sz="1800" dirty="0">
                <a:solidFill>
                  <a:schemeClr val="tx2"/>
                </a:solidFill>
              </a:rPr>
              <a:t>Within a region, a random selection of towns is performed, then; within the selected towns, a random selection of homes is performed</a:t>
            </a:r>
            <a:endParaRPr lang="en-GB" sz="2000" dirty="0">
              <a:solidFill>
                <a:schemeClr val="tx2"/>
              </a:solidFill>
            </a:endParaRPr>
          </a:p>
          <a:p>
            <a:pPr>
              <a:lnSpc>
                <a:spcPct val="110000"/>
              </a:lnSpc>
            </a:pPr>
            <a:r>
              <a:rPr lang="en-GB" sz="2000" dirty="0">
                <a:solidFill>
                  <a:schemeClr val="tx2"/>
                </a:solidFill>
              </a:rPr>
              <a:t>Numbers of Samples</a:t>
            </a:r>
          </a:p>
          <a:p>
            <a:pPr lvl="1">
              <a:lnSpc>
                <a:spcPct val="110000"/>
              </a:lnSpc>
            </a:pPr>
            <a:r>
              <a:rPr lang="en-GB" sz="1800" dirty="0">
                <a:solidFill>
                  <a:schemeClr val="tx2"/>
                </a:solidFill>
              </a:rPr>
              <a:t>Typically &lt;1% of the housing stock</a:t>
            </a:r>
          </a:p>
          <a:p>
            <a:pPr lvl="1">
              <a:lnSpc>
                <a:spcPct val="110000"/>
              </a:lnSpc>
            </a:pPr>
            <a:r>
              <a:rPr lang="en-GB" sz="1800" dirty="0">
                <a:solidFill>
                  <a:schemeClr val="tx2"/>
                </a:solidFill>
              </a:rPr>
              <a:t>Depends on size of population or territory </a:t>
            </a:r>
            <a:br>
              <a:rPr lang="en-GB" sz="1800" dirty="0">
                <a:solidFill>
                  <a:schemeClr val="tx2"/>
                </a:solidFill>
              </a:rPr>
            </a:br>
            <a:r>
              <a:rPr lang="en-GB" sz="1800" dirty="0">
                <a:solidFill>
                  <a:schemeClr val="tx2"/>
                </a:solidFill>
              </a:rPr>
              <a:t>to be surveyed</a:t>
            </a:r>
          </a:p>
          <a:p>
            <a:pPr lvl="1">
              <a:lnSpc>
                <a:spcPct val="110000"/>
              </a:lnSpc>
            </a:pPr>
            <a:r>
              <a:rPr lang="en-GB" sz="1800" dirty="0">
                <a:solidFill>
                  <a:schemeClr val="tx2"/>
                </a:solidFill>
              </a:rPr>
              <a:t>Depends on variability expected and variability </a:t>
            </a:r>
            <a:br>
              <a:rPr lang="en-GB" sz="1800" dirty="0">
                <a:solidFill>
                  <a:schemeClr val="tx2"/>
                </a:solidFill>
              </a:rPr>
            </a:br>
            <a:r>
              <a:rPr lang="en-GB" sz="1800" dirty="0">
                <a:solidFill>
                  <a:schemeClr val="tx2"/>
                </a:solidFill>
              </a:rPr>
              <a:t>accepted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46894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776864"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3000" dirty="0"/>
              <a:t>Randomness, Completeness, and Bias</a:t>
            </a:r>
            <a:endParaRPr lang="en-IE" sz="3000" dirty="0"/>
          </a:p>
        </p:txBody>
      </p:sp>
      <p:sp>
        <p:nvSpPr>
          <p:cNvPr id="5" name="Content Placeholder 4"/>
          <p:cNvSpPr>
            <a:spLocks noGrp="1"/>
          </p:cNvSpPr>
          <p:nvPr>
            <p:ph idx="1"/>
          </p:nvPr>
        </p:nvSpPr>
        <p:spPr>
          <a:xfrm>
            <a:off x="323528" y="1268761"/>
            <a:ext cx="8712968" cy="3528392"/>
          </a:xfrm>
        </p:spPr>
        <p:txBody>
          <a:bodyPr>
            <a:noAutofit/>
          </a:bodyPr>
          <a:lstStyle/>
          <a:p>
            <a:pPr>
              <a:lnSpc>
                <a:spcPct val="110000"/>
              </a:lnSpc>
              <a:spcBef>
                <a:spcPts val="600"/>
              </a:spcBef>
              <a:spcAft>
                <a:spcPts val="600"/>
              </a:spcAft>
            </a:pPr>
            <a:r>
              <a:rPr lang="en-GB" sz="2400" dirty="0">
                <a:solidFill>
                  <a:schemeClr val="tx2"/>
                </a:solidFill>
              </a:rPr>
              <a:t>Be sure that the source list or database is representative and complete</a:t>
            </a:r>
          </a:p>
          <a:p>
            <a:pPr>
              <a:lnSpc>
                <a:spcPct val="110000"/>
              </a:lnSpc>
              <a:spcBef>
                <a:spcPts val="600"/>
              </a:spcBef>
              <a:spcAft>
                <a:spcPts val="600"/>
              </a:spcAft>
            </a:pPr>
            <a:r>
              <a:rPr lang="en-GB" sz="2400" dirty="0">
                <a:solidFill>
                  <a:schemeClr val="tx2"/>
                </a:solidFill>
                <a:cs typeface="Arial"/>
              </a:rPr>
              <a:t>Be wary of “volunteer” participants</a:t>
            </a:r>
          </a:p>
          <a:p>
            <a:pPr>
              <a:lnSpc>
                <a:spcPct val="110000"/>
              </a:lnSpc>
              <a:spcBef>
                <a:spcPts val="600"/>
              </a:spcBef>
              <a:spcAft>
                <a:spcPts val="600"/>
              </a:spcAft>
            </a:pPr>
            <a:r>
              <a:rPr lang="en-GB" sz="2400" dirty="0">
                <a:solidFill>
                  <a:schemeClr val="tx2"/>
                </a:solidFill>
                <a:cs typeface="Arial"/>
              </a:rPr>
              <a:t>Be wary of “surrogate lists”</a:t>
            </a:r>
          </a:p>
          <a:p>
            <a:pPr lvl="1">
              <a:lnSpc>
                <a:spcPct val="110000"/>
              </a:lnSpc>
              <a:spcBef>
                <a:spcPts val="600"/>
              </a:spcBef>
              <a:spcAft>
                <a:spcPts val="600"/>
              </a:spcAft>
            </a:pPr>
            <a:r>
              <a:rPr lang="en-GB" sz="2000" dirty="0">
                <a:solidFill>
                  <a:schemeClr val="tx2"/>
                </a:solidFill>
                <a:cs typeface="Arial"/>
              </a:rPr>
              <a:t>For example, landline phone number lists – these may not be random as more homes may not have a landline</a:t>
            </a:r>
          </a:p>
          <a:p>
            <a:pPr>
              <a:lnSpc>
                <a:spcPct val="110000"/>
              </a:lnSpc>
              <a:spcBef>
                <a:spcPts val="600"/>
              </a:spcBef>
              <a:spcAft>
                <a:spcPts val="600"/>
              </a:spcAft>
            </a:pPr>
            <a:r>
              <a:rPr lang="en-GB" sz="2400" dirty="0">
                <a:solidFill>
                  <a:schemeClr val="tx2"/>
                </a:solidFill>
                <a:cs typeface="Arial"/>
              </a:rPr>
              <a:t>Failure to consider such factors will lead to bias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2053" name="Picture 5" descr="Image result for volunte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69160"/>
            <a:ext cx="77724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20" t="11224" r="8492" b="7247"/>
          <a:stretch/>
        </p:blipFill>
        <p:spPr bwMode="auto">
          <a:xfrm>
            <a:off x="179512" y="2132855"/>
            <a:ext cx="2952328"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51520" y="116632"/>
            <a:ext cx="7488832"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Detectors, Measurement, Placement</a:t>
            </a:r>
          </a:p>
        </p:txBody>
      </p:sp>
      <p:sp>
        <p:nvSpPr>
          <p:cNvPr id="5" name="Content Placeholder 4"/>
          <p:cNvSpPr>
            <a:spLocks noGrp="1"/>
          </p:cNvSpPr>
          <p:nvPr>
            <p:ph idx="1"/>
          </p:nvPr>
        </p:nvSpPr>
        <p:spPr>
          <a:xfrm>
            <a:off x="3131840" y="1268760"/>
            <a:ext cx="5832648" cy="4392488"/>
          </a:xfrm>
        </p:spPr>
        <p:txBody>
          <a:bodyPr>
            <a:normAutofit/>
          </a:bodyPr>
          <a:lstStyle/>
          <a:p>
            <a:pPr>
              <a:lnSpc>
                <a:spcPct val="110000"/>
              </a:lnSpc>
            </a:pPr>
            <a:r>
              <a:rPr lang="en-IE" sz="2400" dirty="0">
                <a:solidFill>
                  <a:schemeClr val="tx2"/>
                </a:solidFill>
              </a:rPr>
              <a:t>Detector Type</a:t>
            </a:r>
          </a:p>
          <a:p>
            <a:pPr>
              <a:lnSpc>
                <a:spcPct val="110000"/>
              </a:lnSpc>
            </a:pPr>
            <a:r>
              <a:rPr lang="en-IE" sz="2400" dirty="0">
                <a:solidFill>
                  <a:schemeClr val="tx2"/>
                </a:solidFill>
              </a:rPr>
              <a:t>Measurement Protocols</a:t>
            </a:r>
          </a:p>
          <a:p>
            <a:pPr>
              <a:lnSpc>
                <a:spcPct val="110000"/>
              </a:lnSpc>
            </a:pPr>
            <a:r>
              <a:rPr lang="en-IE" sz="2400" dirty="0">
                <a:solidFill>
                  <a:schemeClr val="tx2"/>
                </a:solidFill>
              </a:rPr>
              <a:t>Transport and Packaging</a:t>
            </a:r>
          </a:p>
          <a:p>
            <a:pPr>
              <a:lnSpc>
                <a:spcPct val="110000"/>
              </a:lnSpc>
            </a:pPr>
            <a:r>
              <a:rPr lang="en-IE" sz="2400" dirty="0">
                <a:solidFill>
                  <a:schemeClr val="tx2"/>
                </a:solidFill>
              </a:rPr>
              <a:t>Detector Placement</a:t>
            </a:r>
          </a:p>
          <a:p>
            <a:pPr>
              <a:lnSpc>
                <a:spcPct val="110000"/>
              </a:lnSpc>
            </a:pPr>
            <a:r>
              <a:rPr lang="en-IE" sz="2400" dirty="0">
                <a:solidFill>
                  <a:schemeClr val="tx2"/>
                </a:solidFill>
              </a:rPr>
              <a:t>Measurement Period</a:t>
            </a:r>
          </a:p>
          <a:p>
            <a:pPr>
              <a:lnSpc>
                <a:spcPct val="110000"/>
              </a:lnSpc>
            </a:pPr>
            <a:r>
              <a:rPr lang="en-IE" sz="2400" dirty="0">
                <a:solidFill>
                  <a:schemeClr val="tx2"/>
                </a:solidFill>
              </a:rPr>
              <a:t>Quality Assurance and Quality Control</a:t>
            </a:r>
          </a:p>
          <a:p>
            <a:pPr>
              <a:lnSpc>
                <a:spcPct val="110000"/>
              </a:lnSpc>
            </a:pPr>
            <a:r>
              <a:rPr lang="en-IE" sz="2400" dirty="0">
                <a:solidFill>
                  <a:schemeClr val="tx2"/>
                </a:solidFill>
              </a:rPr>
              <a:t>Data Management</a:t>
            </a:r>
          </a:p>
          <a:p>
            <a:pPr>
              <a:lnSpc>
                <a:spcPct val="110000"/>
              </a:lnSpc>
            </a:pPr>
            <a:r>
              <a:rPr lang="en-IE" sz="2400" dirty="0">
                <a:solidFill>
                  <a:schemeClr val="tx2"/>
                </a:solidFill>
              </a:rPr>
              <a:t>Reporting and </a:t>
            </a:r>
          </a:p>
          <a:p>
            <a:pPr>
              <a:lnSpc>
                <a:spcPct val="110000"/>
              </a:lnSpc>
            </a:pPr>
            <a:r>
              <a:rPr lang="en-IE" sz="2400" dirty="0">
                <a:solidFill>
                  <a:schemeClr val="tx2"/>
                </a:solidFill>
              </a:rPr>
              <a:t>Advice to the Public</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255757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987" t="8980" r="11818"/>
          <a:stretch/>
        </p:blipFill>
        <p:spPr bwMode="auto">
          <a:xfrm>
            <a:off x="4716016" y="1988840"/>
            <a:ext cx="4104457" cy="359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51520" y="116632"/>
            <a:ext cx="7632848"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Questionnaire for Survey</a:t>
            </a:r>
          </a:p>
        </p:txBody>
      </p:sp>
      <p:sp>
        <p:nvSpPr>
          <p:cNvPr id="5" name="Content Placeholder 4"/>
          <p:cNvSpPr>
            <a:spLocks noGrp="1"/>
          </p:cNvSpPr>
          <p:nvPr>
            <p:ph idx="1"/>
          </p:nvPr>
        </p:nvSpPr>
        <p:spPr>
          <a:xfrm>
            <a:off x="251520" y="1124744"/>
            <a:ext cx="5400600" cy="5112568"/>
          </a:xfrm>
        </p:spPr>
        <p:txBody>
          <a:bodyPr>
            <a:normAutofit lnSpcReduction="10000"/>
          </a:bodyPr>
          <a:lstStyle/>
          <a:p>
            <a:pPr>
              <a:spcBef>
                <a:spcPts val="600"/>
              </a:spcBef>
              <a:spcAft>
                <a:spcPts val="600"/>
              </a:spcAft>
            </a:pPr>
            <a:r>
              <a:rPr lang="en-IE" sz="2400" dirty="0">
                <a:solidFill>
                  <a:schemeClr val="tx2"/>
                </a:solidFill>
              </a:rPr>
              <a:t>Opportunity to add value</a:t>
            </a:r>
          </a:p>
          <a:p>
            <a:pPr>
              <a:spcBef>
                <a:spcPts val="600"/>
              </a:spcBef>
              <a:spcAft>
                <a:spcPts val="600"/>
              </a:spcAft>
            </a:pPr>
            <a:r>
              <a:rPr lang="en-IE" sz="2400" dirty="0">
                <a:solidFill>
                  <a:schemeClr val="tx2"/>
                </a:solidFill>
              </a:rPr>
              <a:t>House age and construction type</a:t>
            </a:r>
          </a:p>
          <a:p>
            <a:pPr>
              <a:spcBef>
                <a:spcPts val="600"/>
              </a:spcBef>
              <a:spcAft>
                <a:spcPts val="600"/>
              </a:spcAft>
            </a:pPr>
            <a:r>
              <a:rPr lang="en-IE" sz="2400" dirty="0">
                <a:solidFill>
                  <a:schemeClr val="tx2"/>
                </a:solidFill>
              </a:rPr>
              <a:t>Ventilation type</a:t>
            </a:r>
          </a:p>
          <a:p>
            <a:pPr>
              <a:spcBef>
                <a:spcPts val="600"/>
              </a:spcBef>
              <a:spcAft>
                <a:spcPts val="600"/>
              </a:spcAft>
            </a:pPr>
            <a:r>
              <a:rPr lang="en-IE" sz="2400" dirty="0">
                <a:solidFill>
                  <a:schemeClr val="tx2"/>
                </a:solidFill>
              </a:rPr>
              <a:t>Basement or foundation details</a:t>
            </a:r>
          </a:p>
          <a:p>
            <a:pPr>
              <a:spcBef>
                <a:spcPts val="600"/>
              </a:spcBef>
              <a:spcAft>
                <a:spcPts val="600"/>
              </a:spcAft>
            </a:pPr>
            <a:r>
              <a:rPr lang="en-IE" sz="2400" dirty="0">
                <a:solidFill>
                  <a:schemeClr val="tx2"/>
                </a:solidFill>
              </a:rPr>
              <a:t>Heating method</a:t>
            </a:r>
          </a:p>
          <a:p>
            <a:pPr>
              <a:spcBef>
                <a:spcPts val="600"/>
              </a:spcBef>
              <a:spcAft>
                <a:spcPts val="600"/>
              </a:spcAft>
            </a:pPr>
            <a:r>
              <a:rPr lang="en-IE" sz="2400" dirty="0">
                <a:solidFill>
                  <a:schemeClr val="tx2"/>
                </a:solidFill>
              </a:rPr>
              <a:t>Daily occupation pattern</a:t>
            </a:r>
          </a:p>
          <a:p>
            <a:pPr>
              <a:lnSpc>
                <a:spcPct val="120000"/>
              </a:lnSpc>
              <a:spcBef>
                <a:spcPts val="600"/>
              </a:spcBef>
              <a:spcAft>
                <a:spcPts val="600"/>
              </a:spcAft>
            </a:pPr>
            <a:r>
              <a:rPr lang="en-IE" sz="2400" dirty="0">
                <a:solidFill>
                  <a:schemeClr val="tx2"/>
                </a:solidFill>
              </a:rPr>
              <a:t>Smoking habits</a:t>
            </a:r>
          </a:p>
          <a:p>
            <a:pPr>
              <a:spcBef>
                <a:spcPts val="600"/>
              </a:spcBef>
              <a:spcAft>
                <a:spcPts val="600"/>
              </a:spcAft>
            </a:pPr>
            <a:r>
              <a:rPr lang="en-IE" sz="2400" dirty="0">
                <a:solidFill>
                  <a:schemeClr val="tx2"/>
                </a:solidFill>
              </a:rPr>
              <a:t>Water source</a:t>
            </a:r>
          </a:p>
          <a:p>
            <a:pPr>
              <a:spcBef>
                <a:spcPts val="600"/>
              </a:spcBef>
              <a:spcAft>
                <a:spcPts val="600"/>
              </a:spcAft>
            </a:pPr>
            <a:r>
              <a:rPr lang="en-IE" sz="2400" dirty="0">
                <a:solidFill>
                  <a:schemeClr val="tx2"/>
                </a:solidFill>
              </a:rPr>
              <a:t>Permission for data use</a:t>
            </a:r>
          </a:p>
          <a:p>
            <a:pPr>
              <a:spcBef>
                <a:spcPts val="600"/>
              </a:spcBef>
              <a:spcAft>
                <a:spcPts val="600"/>
              </a:spcAft>
            </a:pPr>
            <a:r>
              <a:rPr lang="en-IE" sz="2400" dirty="0">
                <a:solidFill>
                  <a:schemeClr val="tx2"/>
                </a:solidFill>
              </a:rPr>
              <a:t>Permission on follow up research</a:t>
            </a:r>
            <a:endParaRPr lang="en-IE" sz="2400" dirty="0"/>
          </a:p>
          <a:p>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42395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2060848"/>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51520" y="116632"/>
            <a:ext cx="7488832"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Communication and Engagement</a:t>
            </a:r>
          </a:p>
        </p:txBody>
      </p:sp>
      <p:sp>
        <p:nvSpPr>
          <p:cNvPr id="5" name="Content Placeholder 4"/>
          <p:cNvSpPr>
            <a:spLocks noGrp="1"/>
          </p:cNvSpPr>
          <p:nvPr>
            <p:ph idx="1"/>
          </p:nvPr>
        </p:nvSpPr>
        <p:spPr>
          <a:xfrm>
            <a:off x="251520" y="1124744"/>
            <a:ext cx="5616624" cy="5184576"/>
          </a:xfrm>
        </p:spPr>
        <p:txBody>
          <a:bodyPr>
            <a:noAutofit/>
          </a:bodyPr>
          <a:lstStyle/>
          <a:p>
            <a:pPr>
              <a:lnSpc>
                <a:spcPct val="120000"/>
              </a:lnSpc>
              <a:spcBef>
                <a:spcPts val="600"/>
              </a:spcBef>
              <a:spcAft>
                <a:spcPts val="600"/>
              </a:spcAft>
            </a:pPr>
            <a:r>
              <a:rPr lang="en-IE" sz="2200" dirty="0">
                <a:solidFill>
                  <a:schemeClr val="tx2"/>
                </a:solidFill>
              </a:rPr>
              <a:t>Pre-survey engagement</a:t>
            </a:r>
          </a:p>
          <a:p>
            <a:pPr lvl="1">
              <a:lnSpc>
                <a:spcPct val="120000"/>
              </a:lnSpc>
              <a:spcBef>
                <a:spcPts val="600"/>
              </a:spcBef>
              <a:spcAft>
                <a:spcPts val="600"/>
              </a:spcAft>
            </a:pPr>
            <a:r>
              <a:rPr lang="en-IE" sz="2200" dirty="0">
                <a:solidFill>
                  <a:schemeClr val="tx2"/>
                </a:solidFill>
              </a:rPr>
              <a:t>Letter/info pack, phone call, local media</a:t>
            </a:r>
          </a:p>
          <a:p>
            <a:pPr>
              <a:lnSpc>
                <a:spcPct val="120000"/>
              </a:lnSpc>
              <a:spcBef>
                <a:spcPts val="600"/>
              </a:spcBef>
              <a:spcAft>
                <a:spcPts val="600"/>
              </a:spcAft>
            </a:pPr>
            <a:r>
              <a:rPr lang="en-IE" sz="2200" dirty="0">
                <a:solidFill>
                  <a:schemeClr val="tx2"/>
                </a:solidFill>
              </a:rPr>
              <a:t>Survey engagement</a:t>
            </a:r>
          </a:p>
          <a:p>
            <a:pPr lvl="1">
              <a:lnSpc>
                <a:spcPct val="120000"/>
              </a:lnSpc>
              <a:spcBef>
                <a:spcPts val="600"/>
              </a:spcBef>
              <a:spcAft>
                <a:spcPts val="600"/>
              </a:spcAft>
            </a:pPr>
            <a:r>
              <a:rPr lang="en-IE" sz="2200" dirty="0">
                <a:solidFill>
                  <a:schemeClr val="tx2"/>
                </a:solidFill>
              </a:rPr>
              <a:t>Detector pack or direct contact</a:t>
            </a:r>
          </a:p>
          <a:p>
            <a:pPr>
              <a:lnSpc>
                <a:spcPct val="120000"/>
              </a:lnSpc>
              <a:spcBef>
                <a:spcPts val="600"/>
              </a:spcBef>
              <a:spcAft>
                <a:spcPts val="600"/>
              </a:spcAft>
            </a:pPr>
            <a:r>
              <a:rPr lang="en-IE" sz="2200" dirty="0">
                <a:solidFill>
                  <a:schemeClr val="tx2"/>
                </a:solidFill>
              </a:rPr>
              <a:t>During survey</a:t>
            </a:r>
          </a:p>
          <a:p>
            <a:pPr lvl="1">
              <a:lnSpc>
                <a:spcPct val="120000"/>
              </a:lnSpc>
              <a:spcBef>
                <a:spcPts val="600"/>
              </a:spcBef>
              <a:spcAft>
                <a:spcPts val="600"/>
              </a:spcAft>
            </a:pPr>
            <a:r>
              <a:rPr lang="en-IE" sz="2200" dirty="0">
                <a:solidFill>
                  <a:schemeClr val="tx2"/>
                </a:solidFill>
              </a:rPr>
              <a:t>Phone call, SMS (text message)</a:t>
            </a:r>
          </a:p>
          <a:p>
            <a:pPr>
              <a:lnSpc>
                <a:spcPct val="120000"/>
              </a:lnSpc>
              <a:spcBef>
                <a:spcPts val="600"/>
              </a:spcBef>
              <a:spcAft>
                <a:spcPts val="600"/>
              </a:spcAft>
            </a:pPr>
            <a:r>
              <a:rPr lang="en-IE" sz="2200" dirty="0">
                <a:solidFill>
                  <a:schemeClr val="tx2"/>
                </a:solidFill>
              </a:rPr>
              <a:t>Post survey</a:t>
            </a:r>
          </a:p>
          <a:p>
            <a:pPr lvl="1">
              <a:lnSpc>
                <a:spcPct val="120000"/>
              </a:lnSpc>
              <a:spcBef>
                <a:spcPts val="600"/>
              </a:spcBef>
              <a:spcAft>
                <a:spcPts val="600"/>
              </a:spcAft>
            </a:pPr>
            <a:r>
              <a:rPr lang="en-IE" sz="2200" dirty="0">
                <a:solidFill>
                  <a:schemeClr val="tx2"/>
                </a:solidFill>
              </a:rPr>
              <a:t>Report and advice</a:t>
            </a:r>
          </a:p>
          <a:p>
            <a:pPr lvl="1">
              <a:lnSpc>
                <a:spcPct val="120000"/>
              </a:lnSpc>
              <a:spcBef>
                <a:spcPts val="600"/>
              </a:spcBef>
              <a:spcAft>
                <a:spcPts val="600"/>
              </a:spcAft>
            </a:pPr>
            <a:r>
              <a:rPr lang="en-IE" sz="2200" dirty="0">
                <a:solidFill>
                  <a:schemeClr val="tx2"/>
                </a:solidFill>
              </a:rPr>
              <a:t>Further research/follow-up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71708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513" t="10346" r="6353" b="15294"/>
          <a:stretch/>
        </p:blipFill>
        <p:spPr bwMode="auto">
          <a:xfrm>
            <a:off x="4565598" y="4293096"/>
            <a:ext cx="3894834" cy="190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Data validation and analysis</a:t>
            </a:r>
          </a:p>
        </p:txBody>
      </p:sp>
      <p:sp>
        <p:nvSpPr>
          <p:cNvPr id="5" name="Content Placeholder 4"/>
          <p:cNvSpPr>
            <a:spLocks noGrp="1"/>
          </p:cNvSpPr>
          <p:nvPr>
            <p:ph idx="1"/>
          </p:nvPr>
        </p:nvSpPr>
        <p:spPr>
          <a:xfrm>
            <a:off x="323528" y="1196752"/>
            <a:ext cx="7128792" cy="4857403"/>
          </a:xfrm>
        </p:spPr>
        <p:txBody>
          <a:bodyPr>
            <a:normAutofit lnSpcReduction="10000"/>
          </a:bodyPr>
          <a:lstStyle/>
          <a:p>
            <a:pPr>
              <a:lnSpc>
                <a:spcPct val="110000"/>
              </a:lnSpc>
              <a:spcBef>
                <a:spcPts val="600"/>
              </a:spcBef>
              <a:spcAft>
                <a:spcPts val="600"/>
              </a:spcAft>
            </a:pPr>
            <a:r>
              <a:rPr lang="en-GB" sz="2400" dirty="0">
                <a:solidFill>
                  <a:schemeClr val="tx2"/>
                </a:solidFill>
              </a:rPr>
              <a:t>Representativeness</a:t>
            </a:r>
          </a:p>
          <a:p>
            <a:pPr lvl="1">
              <a:lnSpc>
                <a:spcPct val="110000"/>
              </a:lnSpc>
              <a:spcBef>
                <a:spcPts val="600"/>
              </a:spcBef>
              <a:spcAft>
                <a:spcPts val="600"/>
              </a:spcAft>
            </a:pPr>
            <a:r>
              <a:rPr lang="en-GB" sz="2400" dirty="0">
                <a:solidFill>
                  <a:schemeClr val="tx2"/>
                </a:solidFill>
              </a:rPr>
              <a:t>Check that bias has not entered the data (for example, due to an unknown failure of postal service in one area)</a:t>
            </a:r>
          </a:p>
          <a:p>
            <a:pPr>
              <a:lnSpc>
                <a:spcPct val="110000"/>
              </a:lnSpc>
              <a:spcBef>
                <a:spcPts val="600"/>
              </a:spcBef>
              <a:spcAft>
                <a:spcPts val="600"/>
              </a:spcAft>
            </a:pPr>
            <a:r>
              <a:rPr lang="en-GB" sz="2400" dirty="0">
                <a:solidFill>
                  <a:schemeClr val="tx2"/>
                </a:solidFill>
                <a:sym typeface="Wingdings" panose="05000000000000000000" pitchFamily="2" charset="2"/>
              </a:rPr>
              <a:t>Log-normality test</a:t>
            </a:r>
          </a:p>
          <a:p>
            <a:pPr lvl="1">
              <a:lnSpc>
                <a:spcPct val="110000"/>
              </a:lnSpc>
              <a:spcBef>
                <a:spcPts val="600"/>
              </a:spcBef>
              <a:spcAft>
                <a:spcPts val="600"/>
              </a:spcAft>
            </a:pPr>
            <a:r>
              <a:rPr lang="en-GB" sz="2400" dirty="0">
                <a:solidFill>
                  <a:schemeClr val="tx2"/>
                </a:solidFill>
                <a:sym typeface="Wingdings" panose="05000000000000000000" pitchFamily="2" charset="2"/>
              </a:rPr>
              <a:t>Check that the frequency distribution of radon concentration is log-normal </a:t>
            </a:r>
          </a:p>
          <a:p>
            <a:pPr>
              <a:lnSpc>
                <a:spcPct val="110000"/>
              </a:lnSpc>
              <a:spcBef>
                <a:spcPts val="600"/>
              </a:spcBef>
              <a:spcAft>
                <a:spcPts val="600"/>
              </a:spcAft>
            </a:pPr>
            <a:r>
              <a:rPr lang="en-GB" sz="2400" dirty="0">
                <a:solidFill>
                  <a:schemeClr val="tx2"/>
                </a:solidFill>
              </a:rPr>
              <a:t>Sampling scheme </a:t>
            </a:r>
          </a:p>
          <a:p>
            <a:pPr lvl="1">
              <a:lnSpc>
                <a:spcPct val="110000"/>
              </a:lnSpc>
              <a:spcBef>
                <a:spcPts val="600"/>
              </a:spcBef>
              <a:spcAft>
                <a:spcPts val="600"/>
              </a:spcAft>
            </a:pPr>
            <a:r>
              <a:rPr lang="en-GB" sz="2400" dirty="0">
                <a:solidFill>
                  <a:schemeClr val="tx2"/>
                </a:solidFill>
              </a:rPr>
              <a:t>simple sampling </a:t>
            </a:r>
          </a:p>
          <a:p>
            <a:pPr lvl="1">
              <a:lnSpc>
                <a:spcPct val="110000"/>
              </a:lnSpc>
              <a:spcBef>
                <a:spcPts val="600"/>
              </a:spcBef>
              <a:spcAft>
                <a:spcPts val="600"/>
              </a:spcAft>
            </a:pPr>
            <a:r>
              <a:rPr lang="en-GB" sz="2400" dirty="0">
                <a:solidFill>
                  <a:schemeClr val="tx2"/>
                </a:solidFill>
                <a:sym typeface="Wingdings" panose="05000000000000000000" pitchFamily="2" charset="2"/>
              </a:rPr>
              <a:t>stratified sampling</a:t>
            </a:r>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82181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632848"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Data correction</a:t>
            </a:r>
          </a:p>
        </p:txBody>
      </p:sp>
      <p:sp>
        <p:nvSpPr>
          <p:cNvPr id="5" name="Content Placeholder 4"/>
          <p:cNvSpPr>
            <a:spLocks noGrp="1"/>
          </p:cNvSpPr>
          <p:nvPr>
            <p:ph idx="1"/>
          </p:nvPr>
        </p:nvSpPr>
        <p:spPr>
          <a:xfrm>
            <a:off x="237456" y="1052737"/>
            <a:ext cx="4550568" cy="4104455"/>
          </a:xfrm>
        </p:spPr>
        <p:txBody>
          <a:bodyPr>
            <a:normAutofit/>
          </a:bodyPr>
          <a:lstStyle/>
          <a:p>
            <a:pPr marL="0" indent="0">
              <a:lnSpc>
                <a:spcPct val="110000"/>
              </a:lnSpc>
              <a:spcBef>
                <a:spcPts val="600"/>
              </a:spcBef>
              <a:spcAft>
                <a:spcPts val="600"/>
              </a:spcAft>
              <a:buNone/>
            </a:pPr>
            <a:r>
              <a:rPr lang="en-GB" sz="2200" dirty="0">
                <a:solidFill>
                  <a:schemeClr val="tx2"/>
                </a:solidFill>
                <a:sym typeface="Wingdings" panose="05000000000000000000" pitchFamily="2" charset="2"/>
              </a:rPr>
              <a:t>Background Radon Concentrations</a:t>
            </a:r>
          </a:p>
          <a:p>
            <a:pPr lvl="1">
              <a:lnSpc>
                <a:spcPct val="110000"/>
              </a:lnSpc>
              <a:spcBef>
                <a:spcPts val="600"/>
              </a:spcBef>
              <a:spcAft>
                <a:spcPts val="600"/>
              </a:spcAft>
            </a:pPr>
            <a:r>
              <a:rPr lang="en-GB" sz="1800" dirty="0">
                <a:solidFill>
                  <a:schemeClr val="tx2"/>
                </a:solidFill>
                <a:sym typeface="Wingdings" panose="05000000000000000000" pitchFamily="2" charset="2"/>
              </a:rPr>
              <a:t>Survey</a:t>
            </a:r>
          </a:p>
          <a:p>
            <a:pPr lvl="1">
              <a:lnSpc>
                <a:spcPct val="110000"/>
              </a:lnSpc>
              <a:spcBef>
                <a:spcPts val="600"/>
              </a:spcBef>
              <a:spcAft>
                <a:spcPts val="600"/>
              </a:spcAft>
            </a:pPr>
            <a:r>
              <a:rPr lang="en-GB" sz="1800" dirty="0">
                <a:solidFill>
                  <a:schemeClr val="tx2"/>
                </a:solidFill>
                <a:sym typeface="Wingdings" panose="05000000000000000000" pitchFamily="2" charset="2"/>
              </a:rPr>
              <a:t>Adjustment to log normal plot</a:t>
            </a:r>
          </a:p>
          <a:p>
            <a:pPr marL="0" indent="0">
              <a:lnSpc>
                <a:spcPct val="110000"/>
              </a:lnSpc>
              <a:spcBef>
                <a:spcPts val="600"/>
              </a:spcBef>
              <a:spcAft>
                <a:spcPts val="600"/>
              </a:spcAft>
              <a:buNone/>
            </a:pPr>
            <a:endParaRPr lang="en-GB" sz="2400" dirty="0">
              <a:solidFill>
                <a:schemeClr val="tx2"/>
              </a:solidFill>
              <a:sym typeface="Wingdings" panose="05000000000000000000" pitchFamily="2" charset="2"/>
            </a:endParaRPr>
          </a:p>
          <a:p>
            <a:pPr marL="0" indent="0">
              <a:lnSpc>
                <a:spcPct val="110000"/>
              </a:lnSpc>
              <a:spcBef>
                <a:spcPts val="600"/>
              </a:spcBef>
              <a:spcAft>
                <a:spcPts val="600"/>
              </a:spcAft>
              <a:buNone/>
            </a:pPr>
            <a:r>
              <a:rPr lang="en-GB" sz="2200" dirty="0">
                <a:solidFill>
                  <a:schemeClr val="tx2"/>
                </a:solidFill>
                <a:sym typeface="Wingdings" panose="05000000000000000000" pitchFamily="2" charset="2"/>
              </a:rPr>
              <a:t>Seasonal Correction Factor</a:t>
            </a:r>
          </a:p>
          <a:p>
            <a:pPr lvl="1">
              <a:lnSpc>
                <a:spcPct val="110000"/>
              </a:lnSpc>
              <a:spcBef>
                <a:spcPts val="600"/>
              </a:spcBef>
              <a:spcAft>
                <a:spcPts val="600"/>
              </a:spcAft>
            </a:pPr>
            <a:r>
              <a:rPr lang="en-GB" sz="1800" dirty="0">
                <a:solidFill>
                  <a:schemeClr val="tx2"/>
                </a:solidFill>
                <a:sym typeface="Wingdings" panose="05000000000000000000" pitchFamily="2" charset="2"/>
              </a:rPr>
              <a:t>12 month measurements</a:t>
            </a:r>
          </a:p>
          <a:p>
            <a:pPr lvl="1">
              <a:lnSpc>
                <a:spcPct val="110000"/>
              </a:lnSpc>
              <a:spcBef>
                <a:spcPts val="600"/>
              </a:spcBef>
              <a:spcAft>
                <a:spcPts val="600"/>
              </a:spcAft>
            </a:pPr>
            <a:r>
              <a:rPr lang="en-GB" sz="1800" dirty="0">
                <a:solidFill>
                  <a:schemeClr val="tx2"/>
                </a:solidFill>
                <a:sym typeface="Wingdings" panose="05000000000000000000" pitchFamily="2" charset="2"/>
              </a:rPr>
              <a:t>Fixed season measurements</a:t>
            </a:r>
          </a:p>
          <a:p>
            <a:pPr lvl="1">
              <a:lnSpc>
                <a:spcPct val="110000"/>
              </a:lnSpc>
              <a:spcBef>
                <a:spcPts val="600"/>
              </a:spcBef>
              <a:spcAft>
                <a:spcPts val="600"/>
              </a:spcAft>
            </a:pPr>
            <a:r>
              <a:rPr lang="en-GB" sz="1800" dirty="0">
                <a:solidFill>
                  <a:schemeClr val="tx2"/>
                </a:solidFill>
                <a:sym typeface="Wingdings" panose="05000000000000000000" pitchFamily="2" charset="2"/>
              </a:rPr>
              <a:t>Seasonal correction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88840"/>
            <a:ext cx="4613499" cy="296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1960" y="5157192"/>
            <a:ext cx="4613499" cy="830997"/>
          </a:xfrm>
          <a:prstGeom prst="rect">
            <a:avLst/>
          </a:prstGeom>
        </p:spPr>
        <p:txBody>
          <a:bodyPr wrap="square">
            <a:spAutoFit/>
          </a:bodyPr>
          <a:lstStyle/>
          <a:p>
            <a:r>
              <a:rPr lang="en-GB" sz="1600" dirty="0"/>
              <a:t>Seasonal variation of indoor radon concentration.  </a:t>
            </a:r>
          </a:p>
          <a:p>
            <a:r>
              <a:rPr lang="en-GB" sz="1600" b="1" dirty="0"/>
              <a:t>Source:</a:t>
            </a:r>
            <a:r>
              <a:rPr lang="en-GB" sz="1600" dirty="0"/>
              <a:t> SURO: National Radiation Protection Institute of Czech Republic</a:t>
            </a:r>
            <a:endParaRPr lang="en-IE" sz="1600" dirty="0"/>
          </a:p>
        </p:txBody>
      </p:sp>
    </p:spTree>
    <p:extLst>
      <p:ext uri="{BB962C8B-B14F-4D97-AF65-F5344CB8AC3E}">
        <p14:creationId xmlns:p14="http://schemas.microsoft.com/office/powerpoint/2010/main" val="189065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632848"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Data correction (continued)</a:t>
            </a:r>
          </a:p>
        </p:txBody>
      </p:sp>
      <p:sp>
        <p:nvSpPr>
          <p:cNvPr id="5" name="Content Placeholder 4"/>
          <p:cNvSpPr>
            <a:spLocks noGrp="1"/>
          </p:cNvSpPr>
          <p:nvPr>
            <p:ph idx="1"/>
          </p:nvPr>
        </p:nvSpPr>
        <p:spPr>
          <a:xfrm>
            <a:off x="237456" y="1052737"/>
            <a:ext cx="4694584" cy="4104455"/>
          </a:xfrm>
        </p:spPr>
        <p:txBody>
          <a:bodyPr>
            <a:normAutofit/>
          </a:bodyPr>
          <a:lstStyle/>
          <a:p>
            <a:pPr marL="0" indent="0">
              <a:lnSpc>
                <a:spcPct val="110000"/>
              </a:lnSpc>
              <a:spcBef>
                <a:spcPts val="600"/>
              </a:spcBef>
              <a:spcAft>
                <a:spcPts val="600"/>
              </a:spcAft>
              <a:buNone/>
            </a:pPr>
            <a:r>
              <a:rPr lang="en-GB" sz="2200" dirty="0">
                <a:solidFill>
                  <a:schemeClr val="tx2"/>
                </a:solidFill>
                <a:sym typeface="Wingdings" panose="05000000000000000000" pitchFamily="2" charset="2"/>
              </a:rPr>
              <a:t>Background Radon Concentrations</a:t>
            </a:r>
          </a:p>
          <a:p>
            <a:pPr lvl="1">
              <a:lnSpc>
                <a:spcPct val="110000"/>
              </a:lnSpc>
              <a:spcBef>
                <a:spcPts val="600"/>
              </a:spcBef>
              <a:spcAft>
                <a:spcPts val="600"/>
              </a:spcAft>
            </a:pPr>
            <a:r>
              <a:rPr lang="en-GB" sz="1800" dirty="0">
                <a:solidFill>
                  <a:schemeClr val="tx2"/>
                </a:solidFill>
                <a:sym typeface="Wingdings" panose="05000000000000000000" pitchFamily="2" charset="2"/>
              </a:rPr>
              <a:t>Survey</a:t>
            </a:r>
          </a:p>
          <a:p>
            <a:pPr lvl="1">
              <a:lnSpc>
                <a:spcPct val="110000"/>
              </a:lnSpc>
              <a:spcBef>
                <a:spcPts val="600"/>
              </a:spcBef>
              <a:spcAft>
                <a:spcPts val="600"/>
              </a:spcAft>
            </a:pPr>
            <a:r>
              <a:rPr lang="en-GB" sz="1800" dirty="0">
                <a:solidFill>
                  <a:schemeClr val="tx2"/>
                </a:solidFill>
                <a:sym typeface="Wingdings" panose="05000000000000000000" pitchFamily="2" charset="2"/>
              </a:rPr>
              <a:t>Adjustment to log normal plot</a:t>
            </a:r>
          </a:p>
          <a:p>
            <a:pPr marL="0" indent="0">
              <a:lnSpc>
                <a:spcPct val="110000"/>
              </a:lnSpc>
              <a:spcBef>
                <a:spcPts val="600"/>
              </a:spcBef>
              <a:spcAft>
                <a:spcPts val="600"/>
              </a:spcAft>
              <a:buNone/>
            </a:pPr>
            <a:endParaRPr lang="en-GB" sz="2400" dirty="0">
              <a:solidFill>
                <a:schemeClr val="tx2"/>
              </a:solidFill>
              <a:sym typeface="Wingdings" panose="05000000000000000000" pitchFamily="2" charset="2"/>
            </a:endParaRPr>
          </a:p>
          <a:p>
            <a:pPr marL="0" indent="0">
              <a:lnSpc>
                <a:spcPct val="110000"/>
              </a:lnSpc>
              <a:spcBef>
                <a:spcPts val="600"/>
              </a:spcBef>
              <a:spcAft>
                <a:spcPts val="600"/>
              </a:spcAft>
              <a:buNone/>
            </a:pPr>
            <a:r>
              <a:rPr lang="en-GB" sz="2200" dirty="0">
                <a:solidFill>
                  <a:schemeClr val="tx2"/>
                </a:solidFill>
                <a:sym typeface="Wingdings" panose="05000000000000000000" pitchFamily="2" charset="2"/>
              </a:rPr>
              <a:t>Seasonal Correction Factor</a:t>
            </a:r>
          </a:p>
          <a:p>
            <a:pPr lvl="1">
              <a:lnSpc>
                <a:spcPct val="110000"/>
              </a:lnSpc>
              <a:spcBef>
                <a:spcPts val="600"/>
              </a:spcBef>
              <a:spcAft>
                <a:spcPts val="600"/>
              </a:spcAft>
            </a:pPr>
            <a:r>
              <a:rPr lang="en-GB" sz="1800" dirty="0">
                <a:solidFill>
                  <a:schemeClr val="tx2"/>
                </a:solidFill>
                <a:sym typeface="Wingdings" panose="05000000000000000000" pitchFamily="2" charset="2"/>
              </a:rPr>
              <a:t>12 month measurements</a:t>
            </a:r>
          </a:p>
          <a:p>
            <a:pPr lvl="1">
              <a:lnSpc>
                <a:spcPct val="110000"/>
              </a:lnSpc>
              <a:spcBef>
                <a:spcPts val="600"/>
              </a:spcBef>
              <a:spcAft>
                <a:spcPts val="600"/>
              </a:spcAft>
            </a:pPr>
            <a:r>
              <a:rPr lang="en-GB" sz="1800" dirty="0">
                <a:solidFill>
                  <a:schemeClr val="tx2"/>
                </a:solidFill>
                <a:sym typeface="Wingdings" panose="05000000000000000000" pitchFamily="2" charset="2"/>
              </a:rPr>
              <a:t>Fixed season measurements</a:t>
            </a:r>
          </a:p>
          <a:p>
            <a:pPr lvl="1">
              <a:lnSpc>
                <a:spcPct val="110000"/>
              </a:lnSpc>
              <a:spcBef>
                <a:spcPts val="600"/>
              </a:spcBef>
              <a:spcAft>
                <a:spcPts val="600"/>
              </a:spcAft>
            </a:pPr>
            <a:r>
              <a:rPr lang="en-GB" sz="1800" dirty="0">
                <a:solidFill>
                  <a:schemeClr val="tx2"/>
                </a:solidFill>
                <a:sym typeface="Wingdings" panose="05000000000000000000" pitchFamily="2" charset="2"/>
              </a:rPr>
              <a:t>Seasonal correction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88840"/>
            <a:ext cx="4613499" cy="296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1960" y="5157192"/>
            <a:ext cx="4613499" cy="830997"/>
          </a:xfrm>
          <a:prstGeom prst="rect">
            <a:avLst/>
          </a:prstGeom>
        </p:spPr>
        <p:txBody>
          <a:bodyPr wrap="square">
            <a:spAutoFit/>
          </a:bodyPr>
          <a:lstStyle/>
          <a:p>
            <a:r>
              <a:rPr lang="en-GB" sz="1600" dirty="0"/>
              <a:t>Seasonal variation of indoor radon concentration.  </a:t>
            </a:r>
          </a:p>
          <a:p>
            <a:r>
              <a:rPr lang="en-GB" sz="1600" b="1" dirty="0"/>
              <a:t>Source:</a:t>
            </a:r>
            <a:r>
              <a:rPr lang="en-GB" sz="1600" dirty="0"/>
              <a:t> SURO: National Radiation Protection Institute of Czech Republic</a:t>
            </a:r>
            <a:endParaRPr lang="en-IE" sz="1600" dirty="0"/>
          </a:p>
        </p:txBody>
      </p:sp>
    </p:spTree>
    <p:extLst>
      <p:ext uri="{BB962C8B-B14F-4D97-AF65-F5344CB8AC3E}">
        <p14:creationId xmlns:p14="http://schemas.microsoft.com/office/powerpoint/2010/main" val="101190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56084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Data analysis</a:t>
            </a:r>
          </a:p>
        </p:txBody>
      </p:sp>
      <p:sp>
        <p:nvSpPr>
          <p:cNvPr id="5" name="Content Placeholder 4"/>
          <p:cNvSpPr>
            <a:spLocks noGrp="1"/>
          </p:cNvSpPr>
          <p:nvPr>
            <p:ph idx="1"/>
          </p:nvPr>
        </p:nvSpPr>
        <p:spPr>
          <a:xfrm>
            <a:off x="251520" y="1228644"/>
            <a:ext cx="3672408" cy="5080676"/>
          </a:xfrm>
        </p:spPr>
        <p:txBody>
          <a:bodyPr>
            <a:normAutofit/>
          </a:bodyPr>
          <a:lstStyle/>
          <a:p>
            <a:pPr>
              <a:lnSpc>
                <a:spcPct val="110000"/>
              </a:lnSpc>
            </a:pPr>
            <a:r>
              <a:rPr lang="en-GB" sz="2000" dirty="0">
                <a:solidFill>
                  <a:schemeClr val="tx2"/>
                </a:solidFill>
              </a:rPr>
              <a:t>Arithmetic mean and standard deviation</a:t>
            </a:r>
          </a:p>
          <a:p>
            <a:pPr>
              <a:lnSpc>
                <a:spcPct val="110000"/>
              </a:lnSpc>
            </a:pPr>
            <a:r>
              <a:rPr lang="en-GB" sz="2000" dirty="0">
                <a:solidFill>
                  <a:schemeClr val="tx2"/>
                </a:solidFill>
              </a:rPr>
              <a:t>Geometric mean (GM) and geometric standard deviation (GSD)</a:t>
            </a:r>
          </a:p>
          <a:p>
            <a:pPr>
              <a:lnSpc>
                <a:spcPct val="110000"/>
              </a:lnSpc>
            </a:pPr>
            <a:r>
              <a:rPr lang="en-IE" sz="2000" dirty="0">
                <a:solidFill>
                  <a:schemeClr val="tx2"/>
                </a:solidFill>
              </a:rPr>
              <a:t>Percentage of homes over reference level</a:t>
            </a:r>
          </a:p>
          <a:p>
            <a:pPr lvl="1">
              <a:lnSpc>
                <a:spcPct val="110000"/>
              </a:lnSpc>
            </a:pPr>
            <a:r>
              <a:rPr lang="en-IE" sz="1800" dirty="0">
                <a:solidFill>
                  <a:schemeClr val="tx2"/>
                </a:solidFill>
              </a:rPr>
              <a:t>Knowing GM and GSD, the percentage of dwellings exceeding any reference level (RL) can be estimated by using statistical tables of the area under the standardized normal curve</a:t>
            </a:r>
          </a:p>
          <a:p>
            <a:pPr lvl="1"/>
            <a:endParaRPr lang="en-IE"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853" y="1293349"/>
            <a:ext cx="5058147" cy="413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74278" y="2992996"/>
            <a:ext cx="457200" cy="369332"/>
          </a:xfrm>
          <a:prstGeom prst="rect">
            <a:avLst/>
          </a:prstGeom>
          <a:noFill/>
        </p:spPr>
        <p:txBody>
          <a:bodyPr wrap="square" rtlCol="0">
            <a:spAutoFit/>
          </a:bodyPr>
          <a:lstStyle/>
          <a:p>
            <a:r>
              <a:rPr lang="en-IE" dirty="0"/>
              <a:t>RL</a:t>
            </a:r>
          </a:p>
        </p:txBody>
      </p:sp>
    </p:spTree>
    <p:extLst>
      <p:ext uri="{BB962C8B-B14F-4D97-AF65-F5344CB8AC3E}">
        <p14:creationId xmlns:p14="http://schemas.microsoft.com/office/powerpoint/2010/main" val="155337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56084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Mapping the survey data</a:t>
            </a:r>
          </a:p>
        </p:txBody>
      </p:sp>
      <p:sp>
        <p:nvSpPr>
          <p:cNvPr id="5" name="Content Placeholder 4"/>
          <p:cNvSpPr>
            <a:spLocks noGrp="1"/>
          </p:cNvSpPr>
          <p:nvPr>
            <p:ph idx="1"/>
          </p:nvPr>
        </p:nvSpPr>
        <p:spPr>
          <a:xfrm>
            <a:off x="251520" y="1052736"/>
            <a:ext cx="5345731" cy="4320481"/>
          </a:xfrm>
        </p:spPr>
        <p:txBody>
          <a:bodyPr>
            <a:normAutofit fontScale="77500" lnSpcReduction="20000"/>
          </a:bodyPr>
          <a:lstStyle/>
          <a:p>
            <a:pPr>
              <a:lnSpc>
                <a:spcPct val="130000"/>
              </a:lnSpc>
            </a:pPr>
            <a:r>
              <a:rPr lang="en-IE" sz="3100" dirty="0">
                <a:solidFill>
                  <a:schemeClr val="tx2"/>
                </a:solidFill>
              </a:rPr>
              <a:t>Geographical-based survey</a:t>
            </a:r>
          </a:p>
          <a:p>
            <a:pPr>
              <a:lnSpc>
                <a:spcPct val="130000"/>
              </a:lnSpc>
            </a:pPr>
            <a:r>
              <a:rPr lang="en-IE" sz="3100" dirty="0">
                <a:solidFill>
                  <a:schemeClr val="tx2"/>
                </a:solidFill>
              </a:rPr>
              <a:t>Identify radon prone areas</a:t>
            </a:r>
          </a:p>
          <a:p>
            <a:pPr lvl="1">
              <a:lnSpc>
                <a:spcPct val="130000"/>
              </a:lnSpc>
            </a:pPr>
            <a:r>
              <a:rPr lang="en-IE" sz="2600" dirty="0">
                <a:solidFill>
                  <a:schemeClr val="tx2"/>
                </a:solidFill>
              </a:rPr>
              <a:t>Define “radon prone”</a:t>
            </a:r>
          </a:p>
          <a:p>
            <a:pPr>
              <a:lnSpc>
                <a:spcPct val="130000"/>
              </a:lnSpc>
            </a:pPr>
            <a:r>
              <a:rPr lang="en-IE" sz="3100" dirty="0">
                <a:solidFill>
                  <a:schemeClr val="tx2"/>
                </a:solidFill>
              </a:rPr>
              <a:t>Benefits of maps</a:t>
            </a:r>
          </a:p>
          <a:p>
            <a:pPr lvl="1">
              <a:lnSpc>
                <a:spcPct val="130000"/>
              </a:lnSpc>
            </a:pPr>
            <a:r>
              <a:rPr lang="en-IE" sz="2600" dirty="0">
                <a:solidFill>
                  <a:schemeClr val="tx2"/>
                </a:solidFill>
              </a:rPr>
              <a:t>Prioritising action</a:t>
            </a:r>
          </a:p>
          <a:p>
            <a:pPr lvl="1">
              <a:lnSpc>
                <a:spcPct val="130000"/>
              </a:lnSpc>
            </a:pPr>
            <a:r>
              <a:rPr lang="en-IE" sz="2600" dirty="0">
                <a:solidFill>
                  <a:schemeClr val="tx2"/>
                </a:solidFill>
              </a:rPr>
              <a:t>Raising awareness</a:t>
            </a:r>
          </a:p>
          <a:p>
            <a:pPr>
              <a:lnSpc>
                <a:spcPct val="130000"/>
              </a:lnSpc>
            </a:pPr>
            <a:r>
              <a:rPr lang="en-IE" sz="3100" dirty="0">
                <a:solidFill>
                  <a:schemeClr val="tx2"/>
                </a:solidFill>
              </a:rPr>
              <a:t>Risks of maps</a:t>
            </a:r>
          </a:p>
          <a:p>
            <a:pPr lvl="1">
              <a:lnSpc>
                <a:spcPct val="130000"/>
              </a:lnSpc>
            </a:pPr>
            <a:r>
              <a:rPr lang="en-IE" sz="2600" dirty="0">
                <a:solidFill>
                  <a:schemeClr val="tx2"/>
                </a:solidFill>
              </a:rPr>
              <a:t>Boundaries incorrectly interpreted as “safe/unsafe”</a:t>
            </a:r>
          </a:p>
          <a:p>
            <a:pPr lvl="1">
              <a:lnSpc>
                <a:spcPct val="130000"/>
              </a:lnSpc>
            </a:pPr>
            <a:r>
              <a:rPr lang="en-IE" sz="2600" dirty="0">
                <a:solidFill>
                  <a:schemeClr val="tx2"/>
                </a:solidFill>
              </a:rPr>
              <a:t>Incorrectly substituted for radon testing</a:t>
            </a:r>
            <a:endParaRPr lang="en-IE" sz="2600"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grpSp>
        <p:nvGrpSpPr>
          <p:cNvPr id="8" name="Group 7">
            <a:extLst>
              <a:ext uri="{FF2B5EF4-FFF2-40B4-BE49-F238E27FC236}">
                <a16:creationId xmlns:a16="http://schemas.microsoft.com/office/drawing/2014/main" id="{A2E99F96-1A75-445C-8D6F-B7D4879280DB}"/>
              </a:ext>
            </a:extLst>
          </p:cNvPr>
          <p:cNvGrpSpPr/>
          <p:nvPr/>
        </p:nvGrpSpPr>
        <p:grpSpPr>
          <a:xfrm>
            <a:off x="4647697" y="1196752"/>
            <a:ext cx="3740727" cy="3151237"/>
            <a:chOff x="4788024" y="1285875"/>
            <a:chExt cx="3740727" cy="3151237"/>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155" y="1285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70250"/>
              <a:ext cx="1682391"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4788024" y="1587028"/>
              <a:ext cx="3740727" cy="2427138"/>
            </a:xfrm>
            <a:custGeom>
              <a:avLst/>
              <a:gdLst>
                <a:gd name="connsiteX0" fmla="*/ 0 w 3740727"/>
                <a:gd name="connsiteY0" fmla="*/ 2427138 h 2427138"/>
                <a:gd name="connsiteX1" fmla="*/ 1425039 w 3740727"/>
                <a:gd name="connsiteY1" fmla="*/ 2272759 h 2427138"/>
                <a:gd name="connsiteX2" fmla="*/ 1828800 w 3740727"/>
                <a:gd name="connsiteY2" fmla="*/ 1726494 h 2427138"/>
                <a:gd name="connsiteX3" fmla="*/ 2244436 w 3740727"/>
                <a:gd name="connsiteY3" fmla="*/ 1227731 h 2427138"/>
                <a:gd name="connsiteX4" fmla="*/ 2897579 w 3740727"/>
                <a:gd name="connsiteY4" fmla="*/ 966474 h 2427138"/>
                <a:gd name="connsiteX5" fmla="*/ 3503221 w 3740727"/>
                <a:gd name="connsiteY5" fmla="*/ 657715 h 2427138"/>
                <a:gd name="connsiteX6" fmla="*/ 3716977 w 3740727"/>
                <a:gd name="connsiteY6" fmla="*/ 63949 h 2427138"/>
                <a:gd name="connsiteX7" fmla="*/ 3716977 w 3740727"/>
                <a:gd name="connsiteY7" fmla="*/ 16448 h 2427138"/>
                <a:gd name="connsiteX8" fmla="*/ 3716977 w 3740727"/>
                <a:gd name="connsiteY8" fmla="*/ 16448 h 2427138"/>
                <a:gd name="connsiteX9" fmla="*/ 3740727 w 3740727"/>
                <a:gd name="connsiteY9" fmla="*/ 16448 h 242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0727" h="2427138">
                  <a:moveTo>
                    <a:pt x="0" y="2427138"/>
                  </a:moveTo>
                  <a:cubicBezTo>
                    <a:pt x="560119" y="2408335"/>
                    <a:pt x="1120239" y="2389533"/>
                    <a:pt x="1425039" y="2272759"/>
                  </a:cubicBezTo>
                  <a:cubicBezTo>
                    <a:pt x="1729839" y="2155985"/>
                    <a:pt x="1692234" y="1900665"/>
                    <a:pt x="1828800" y="1726494"/>
                  </a:cubicBezTo>
                  <a:cubicBezTo>
                    <a:pt x="1965366" y="1552323"/>
                    <a:pt x="2066306" y="1354401"/>
                    <a:pt x="2244436" y="1227731"/>
                  </a:cubicBezTo>
                  <a:cubicBezTo>
                    <a:pt x="2422566" y="1101061"/>
                    <a:pt x="2687782" y="1061477"/>
                    <a:pt x="2897579" y="966474"/>
                  </a:cubicBezTo>
                  <a:cubicBezTo>
                    <a:pt x="3107377" y="871471"/>
                    <a:pt x="3366655" y="808136"/>
                    <a:pt x="3503221" y="657715"/>
                  </a:cubicBezTo>
                  <a:cubicBezTo>
                    <a:pt x="3639787" y="507294"/>
                    <a:pt x="3681351" y="170827"/>
                    <a:pt x="3716977" y="63949"/>
                  </a:cubicBezTo>
                  <a:cubicBezTo>
                    <a:pt x="3752603" y="-42929"/>
                    <a:pt x="3716977" y="16448"/>
                    <a:pt x="3716977" y="16448"/>
                  </a:cubicBezTo>
                  <a:lnTo>
                    <a:pt x="3716977" y="16448"/>
                  </a:lnTo>
                  <a:lnTo>
                    <a:pt x="3740727" y="16448"/>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p:cNvSpPr txBox="1"/>
            <p:nvPr/>
          </p:nvSpPr>
          <p:spPr>
            <a:xfrm>
              <a:off x="5389527" y="2708920"/>
              <a:ext cx="694641" cy="1017907"/>
            </a:xfrm>
            <a:prstGeom prst="rect">
              <a:avLst/>
            </a:prstGeom>
            <a:noFill/>
          </p:spPr>
          <p:txBody>
            <a:bodyPr wrap="square" rtlCol="0">
              <a:spAutoFit/>
            </a:bodyPr>
            <a:lstStyle/>
            <a:p>
              <a:pPr>
                <a:lnSpc>
                  <a:spcPts val="3500"/>
                </a:lnSpc>
              </a:pPr>
              <a:r>
                <a:rPr lang="en-IE" sz="4800" b="1" dirty="0"/>
                <a:t>Rn</a:t>
              </a:r>
            </a:p>
          </p:txBody>
        </p:sp>
      </p:grpSp>
      <p:sp>
        <p:nvSpPr>
          <p:cNvPr id="2" name="TextBox 1">
            <a:extLst>
              <a:ext uri="{FF2B5EF4-FFF2-40B4-BE49-F238E27FC236}">
                <a16:creationId xmlns:a16="http://schemas.microsoft.com/office/drawing/2014/main" id="{20597C9C-BFBB-4473-88C3-30C210C382F3}"/>
              </a:ext>
            </a:extLst>
          </p:cNvPr>
          <p:cNvSpPr txBox="1"/>
          <p:nvPr/>
        </p:nvSpPr>
        <p:spPr>
          <a:xfrm>
            <a:off x="288887" y="5589240"/>
            <a:ext cx="8387569" cy="646331"/>
          </a:xfrm>
          <a:prstGeom prst="rect">
            <a:avLst/>
          </a:prstGeom>
          <a:noFill/>
        </p:spPr>
        <p:txBody>
          <a:bodyPr wrap="square" rtlCol="0">
            <a:spAutoFit/>
          </a:bodyPr>
          <a:lstStyle/>
          <a:p>
            <a:pPr algn="ctr"/>
            <a:r>
              <a:rPr lang="en-IE" b="1" dirty="0">
                <a:solidFill>
                  <a:srgbClr val="FF0000"/>
                </a:solidFill>
              </a:rPr>
              <a:t>Radon risk map = map of radon prone areas = a tool for planning;</a:t>
            </a:r>
          </a:p>
          <a:p>
            <a:pPr algn="ctr"/>
            <a:r>
              <a:rPr lang="en-IE" b="1" dirty="0">
                <a:solidFill>
                  <a:srgbClr val="FF0000"/>
                </a:solidFill>
              </a:rPr>
              <a:t>it is </a:t>
            </a:r>
            <a:r>
              <a:rPr lang="en-IE" b="1" i="1" u="sng" dirty="0">
                <a:solidFill>
                  <a:srgbClr val="FF0000"/>
                </a:solidFill>
              </a:rPr>
              <a:t>NOT</a:t>
            </a:r>
            <a:r>
              <a:rPr lang="en-IE" b="1" dirty="0">
                <a:solidFill>
                  <a:srgbClr val="FF0000"/>
                </a:solidFill>
              </a:rPr>
              <a:t> a predictor of indoor radon concentration</a:t>
            </a:r>
            <a:endParaRPr lang="en-US" dirty="0"/>
          </a:p>
        </p:txBody>
      </p:sp>
    </p:spTree>
    <p:extLst>
      <p:ext uri="{BB962C8B-B14F-4D97-AF65-F5344CB8AC3E}">
        <p14:creationId xmlns:p14="http://schemas.microsoft.com/office/powerpoint/2010/main" val="51166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Content</a:t>
            </a:r>
          </a:p>
        </p:txBody>
      </p:sp>
      <p:sp>
        <p:nvSpPr>
          <p:cNvPr id="5" name="Content Placeholder 4"/>
          <p:cNvSpPr>
            <a:spLocks noGrp="1"/>
          </p:cNvSpPr>
          <p:nvPr>
            <p:ph idx="1"/>
          </p:nvPr>
        </p:nvSpPr>
        <p:spPr/>
        <p:txBody>
          <a:bodyPr>
            <a:normAutofit/>
          </a:bodyPr>
          <a:lstStyle/>
          <a:p>
            <a:pPr>
              <a:lnSpc>
                <a:spcPct val="110000"/>
              </a:lnSpc>
            </a:pPr>
            <a:r>
              <a:rPr lang="en-IE" sz="2400" dirty="0">
                <a:solidFill>
                  <a:schemeClr val="tx2"/>
                </a:solidFill>
              </a:rPr>
              <a:t>Scope of this module</a:t>
            </a:r>
          </a:p>
          <a:p>
            <a:pPr>
              <a:lnSpc>
                <a:spcPct val="110000"/>
              </a:lnSpc>
            </a:pPr>
            <a:r>
              <a:rPr lang="en-IE" sz="2400" dirty="0">
                <a:solidFill>
                  <a:schemeClr val="tx2"/>
                </a:solidFill>
              </a:rPr>
              <a:t>Representative radon survey aims</a:t>
            </a:r>
          </a:p>
          <a:p>
            <a:pPr>
              <a:lnSpc>
                <a:spcPct val="110000"/>
              </a:lnSpc>
            </a:pPr>
            <a:r>
              <a:rPr lang="en-IE" sz="2400" dirty="0">
                <a:solidFill>
                  <a:schemeClr val="tx2"/>
                </a:solidFill>
              </a:rPr>
              <a:t>Population-based surveys</a:t>
            </a:r>
          </a:p>
          <a:p>
            <a:pPr>
              <a:lnSpc>
                <a:spcPct val="110000"/>
              </a:lnSpc>
            </a:pPr>
            <a:r>
              <a:rPr lang="en-IE" sz="2400" dirty="0">
                <a:solidFill>
                  <a:schemeClr val="tx2"/>
                </a:solidFill>
              </a:rPr>
              <a:t>Geographically-based surveys</a:t>
            </a:r>
          </a:p>
          <a:p>
            <a:pPr>
              <a:lnSpc>
                <a:spcPct val="110000"/>
              </a:lnSpc>
            </a:pPr>
            <a:r>
              <a:rPr lang="en-IE" sz="2400" dirty="0">
                <a:solidFill>
                  <a:schemeClr val="tx2"/>
                </a:solidFill>
              </a:rPr>
              <a:t>Summary of learning points</a:t>
            </a:r>
          </a:p>
          <a:p>
            <a:pPr>
              <a:lnSpc>
                <a:spcPct val="110000"/>
              </a:lnSpc>
            </a:pPr>
            <a:r>
              <a:rPr lang="en-IE" sz="2400" dirty="0">
                <a:solidFill>
                  <a:schemeClr val="tx2"/>
                </a:solidFill>
              </a:rPr>
              <a:t>Additional reading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93719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632848" cy="864096"/>
          </a:xfrm>
        </p:spPr>
        <p:txBody>
          <a:bodyPr>
            <a:normAutofit/>
          </a:bodyPr>
          <a:lstStyle/>
          <a:p>
            <a:r>
              <a:rPr lang="en-IE" sz="3000" dirty="0"/>
              <a:t>Soil gas measurements</a:t>
            </a:r>
          </a:p>
        </p:txBody>
      </p:sp>
      <p:sp>
        <p:nvSpPr>
          <p:cNvPr id="3" name="Content Placeholder 2"/>
          <p:cNvSpPr>
            <a:spLocks noGrp="1"/>
          </p:cNvSpPr>
          <p:nvPr>
            <p:ph idx="1"/>
          </p:nvPr>
        </p:nvSpPr>
        <p:spPr>
          <a:xfrm>
            <a:off x="323528" y="1052736"/>
            <a:ext cx="8064896" cy="4857403"/>
          </a:xfrm>
        </p:spPr>
        <p:txBody>
          <a:bodyPr>
            <a:normAutofit/>
          </a:bodyPr>
          <a:lstStyle/>
          <a:p>
            <a:pPr>
              <a:lnSpc>
                <a:spcPct val="110000"/>
              </a:lnSpc>
            </a:pPr>
            <a:r>
              <a:rPr lang="en-IE" sz="2400" dirty="0">
                <a:solidFill>
                  <a:schemeClr val="tx2"/>
                </a:solidFill>
              </a:rPr>
              <a:t>Direct measurements of radon in soil gas</a:t>
            </a:r>
          </a:p>
          <a:p>
            <a:pPr>
              <a:lnSpc>
                <a:spcPct val="110000"/>
              </a:lnSpc>
            </a:pPr>
            <a:r>
              <a:rPr lang="en-IE" sz="2400" dirty="0">
                <a:solidFill>
                  <a:schemeClr val="tx2"/>
                </a:solidFill>
              </a:rPr>
              <a:t>Identification of radon-prone areas </a:t>
            </a:r>
          </a:p>
          <a:p>
            <a:pPr>
              <a:lnSpc>
                <a:spcPct val="110000"/>
              </a:lnSpc>
            </a:pPr>
            <a:r>
              <a:rPr lang="en-IE" sz="2400" dirty="0">
                <a:solidFill>
                  <a:schemeClr val="tx2"/>
                </a:solidFill>
              </a:rPr>
              <a:t>May be correlated with indoor radon concentrations </a:t>
            </a:r>
          </a:p>
          <a:p>
            <a:pPr>
              <a:lnSpc>
                <a:spcPct val="110000"/>
              </a:lnSpc>
            </a:pPr>
            <a:r>
              <a:rPr lang="en-IE" sz="2400" dirty="0">
                <a:solidFill>
                  <a:schemeClr val="tx2"/>
                </a:solidFill>
              </a:rPr>
              <a:t>Radon modelling</a:t>
            </a:r>
          </a:p>
          <a:p>
            <a:pPr lvl="1">
              <a:lnSpc>
                <a:spcPct val="110000"/>
              </a:lnSpc>
            </a:pPr>
            <a:r>
              <a:rPr lang="en-IE" sz="2400" dirty="0">
                <a:solidFill>
                  <a:schemeClr val="tx2"/>
                </a:solidFill>
              </a:rPr>
              <a:t>Combining different parameters – indoor radon concentrations, soil gas radon concentrations, geological parameters, and aerial radioactivity measurements – can result in a higher definition radon map than might be achieved by survey of indoor radon alone.  </a:t>
            </a:r>
          </a:p>
        </p:txBody>
      </p:sp>
    </p:spTree>
    <p:extLst>
      <p:ext uri="{BB962C8B-B14F-4D97-AF65-F5344CB8AC3E}">
        <p14:creationId xmlns:p14="http://schemas.microsoft.com/office/powerpoint/2010/main" val="274163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88640"/>
            <a:ext cx="612068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Data Management</a:t>
            </a:r>
          </a:p>
        </p:txBody>
      </p:sp>
      <p:sp>
        <p:nvSpPr>
          <p:cNvPr id="5" name="Content Placeholder 4"/>
          <p:cNvSpPr>
            <a:spLocks noGrp="1"/>
          </p:cNvSpPr>
          <p:nvPr>
            <p:ph idx="1"/>
          </p:nvPr>
        </p:nvSpPr>
        <p:spPr>
          <a:xfrm>
            <a:off x="323528" y="1268760"/>
            <a:ext cx="7056784" cy="4857403"/>
          </a:xfrm>
        </p:spPr>
        <p:txBody>
          <a:bodyPr>
            <a:normAutofit/>
          </a:bodyPr>
          <a:lstStyle/>
          <a:p>
            <a:pPr>
              <a:lnSpc>
                <a:spcPct val="110000"/>
              </a:lnSpc>
            </a:pPr>
            <a:r>
              <a:rPr lang="en-IE" sz="2400" dirty="0">
                <a:solidFill>
                  <a:schemeClr val="tx2"/>
                </a:solidFill>
              </a:rPr>
              <a:t>National Radon Action Plan - long term</a:t>
            </a:r>
          </a:p>
          <a:p>
            <a:pPr>
              <a:lnSpc>
                <a:spcPct val="110000"/>
              </a:lnSpc>
            </a:pPr>
            <a:r>
              <a:rPr lang="en-IE" sz="2400" dirty="0">
                <a:solidFill>
                  <a:schemeClr val="tx2"/>
                </a:solidFill>
              </a:rPr>
              <a:t>Survey updates</a:t>
            </a:r>
          </a:p>
          <a:p>
            <a:pPr>
              <a:lnSpc>
                <a:spcPct val="110000"/>
              </a:lnSpc>
            </a:pPr>
            <a:r>
              <a:rPr lang="en-IE" sz="2400" dirty="0">
                <a:solidFill>
                  <a:schemeClr val="tx2"/>
                </a:solidFill>
              </a:rPr>
              <a:t>On-going data collection</a:t>
            </a:r>
          </a:p>
          <a:p>
            <a:pPr>
              <a:lnSpc>
                <a:spcPct val="110000"/>
              </a:lnSpc>
            </a:pPr>
            <a:r>
              <a:rPr lang="en-IE" sz="2400" dirty="0">
                <a:solidFill>
                  <a:schemeClr val="tx2"/>
                </a:solidFill>
              </a:rPr>
              <a:t>Data management</a:t>
            </a:r>
          </a:p>
          <a:p>
            <a:pPr lvl="1">
              <a:lnSpc>
                <a:spcPct val="110000"/>
              </a:lnSpc>
            </a:pPr>
            <a:r>
              <a:rPr lang="en-IE" sz="2400" dirty="0">
                <a:solidFill>
                  <a:schemeClr val="tx2"/>
                </a:solidFill>
              </a:rPr>
              <a:t>National authority</a:t>
            </a:r>
          </a:p>
          <a:p>
            <a:pPr lvl="1">
              <a:lnSpc>
                <a:spcPct val="110000"/>
              </a:lnSpc>
            </a:pPr>
            <a:r>
              <a:rPr lang="en-IE" sz="2400" dirty="0">
                <a:solidFill>
                  <a:schemeClr val="tx2"/>
                </a:solidFill>
              </a:rPr>
              <a:t>Private measurement services</a:t>
            </a:r>
          </a:p>
          <a:p>
            <a:pPr>
              <a:lnSpc>
                <a:spcPct val="110000"/>
              </a:lnSpc>
            </a:pPr>
            <a:r>
              <a:rPr lang="en-IE" sz="2400" dirty="0">
                <a:solidFill>
                  <a:schemeClr val="tx2"/>
                </a:solidFill>
              </a:rPr>
              <a:t>National database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96569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873" t="14176" r="5501" b="7863"/>
          <a:stretch/>
        </p:blipFill>
        <p:spPr bwMode="auto">
          <a:xfrm>
            <a:off x="4571999" y="4005065"/>
            <a:ext cx="3829111" cy="247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79512" y="116632"/>
            <a:ext cx="612068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Metrics and Follow-up</a:t>
            </a:r>
          </a:p>
        </p:txBody>
      </p:sp>
      <p:sp>
        <p:nvSpPr>
          <p:cNvPr id="5" name="Content Placeholder 4"/>
          <p:cNvSpPr>
            <a:spLocks noGrp="1"/>
          </p:cNvSpPr>
          <p:nvPr>
            <p:ph idx="1"/>
          </p:nvPr>
        </p:nvSpPr>
        <p:spPr>
          <a:xfrm>
            <a:off x="251520" y="1196752"/>
            <a:ext cx="8424936" cy="3744416"/>
          </a:xfrm>
        </p:spPr>
        <p:txBody>
          <a:bodyPr>
            <a:normAutofit/>
          </a:bodyPr>
          <a:lstStyle/>
          <a:p>
            <a:pPr>
              <a:lnSpc>
                <a:spcPct val="110000"/>
              </a:lnSpc>
            </a:pPr>
            <a:r>
              <a:rPr lang="en-IE" sz="2400" dirty="0">
                <a:solidFill>
                  <a:schemeClr val="tx2"/>
                </a:solidFill>
              </a:rPr>
              <a:t>Metrics – lagging indicators</a:t>
            </a:r>
          </a:p>
          <a:p>
            <a:pPr marL="857250" lvl="1" indent="-457200"/>
            <a:r>
              <a:rPr lang="en-IE" sz="2400" dirty="0">
                <a:solidFill>
                  <a:schemeClr val="tx2"/>
                </a:solidFill>
              </a:rPr>
              <a:t>Population-based national average indoor radon concentration</a:t>
            </a:r>
          </a:p>
          <a:p>
            <a:pPr marL="857250" lvl="1" indent="-457200"/>
            <a:r>
              <a:rPr lang="en-IE" sz="2400" dirty="0">
                <a:solidFill>
                  <a:schemeClr val="tx2"/>
                </a:solidFill>
              </a:rPr>
              <a:t>Lung cancer risk due to radon</a:t>
            </a:r>
          </a:p>
          <a:p>
            <a:pPr marL="857250" lvl="1" indent="-457200"/>
            <a:endParaRPr lang="en-IE" sz="2400" dirty="0">
              <a:solidFill>
                <a:schemeClr val="tx2"/>
              </a:solidFill>
            </a:endParaRPr>
          </a:p>
          <a:p>
            <a:r>
              <a:rPr lang="en-IE" sz="2400" dirty="0">
                <a:solidFill>
                  <a:schemeClr val="tx2"/>
                </a:solidFill>
              </a:rPr>
              <a:t>Follow-up interval dictated by rates of radon remediation and rates of new home construction with radon                   preventative measures</a:t>
            </a:r>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276777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848872" cy="864096"/>
          </a:xfrm>
          <a:noFill/>
          <a:ln>
            <a:noFill/>
          </a:ln>
        </p:spPr>
        <p:txBody>
          <a:bodyPr>
            <a:normAutofit/>
          </a:bodyPr>
          <a:lstStyle/>
          <a:p>
            <a:r>
              <a:rPr lang="en-IE" sz="3000" dirty="0"/>
              <a:t>Summary of Learning Points (1)</a:t>
            </a:r>
          </a:p>
        </p:txBody>
      </p:sp>
      <p:sp>
        <p:nvSpPr>
          <p:cNvPr id="3" name="Content Placeholder 2"/>
          <p:cNvSpPr>
            <a:spLocks noGrp="1"/>
          </p:cNvSpPr>
          <p:nvPr>
            <p:ph idx="1"/>
          </p:nvPr>
        </p:nvSpPr>
        <p:spPr>
          <a:xfrm>
            <a:off x="323528" y="980728"/>
            <a:ext cx="8712968" cy="4857403"/>
          </a:xfrm>
        </p:spPr>
        <p:txBody>
          <a:bodyPr>
            <a:normAutofit/>
          </a:bodyPr>
          <a:lstStyle/>
          <a:p>
            <a:endParaRPr lang="en-IE" dirty="0"/>
          </a:p>
          <a:p>
            <a:endParaRPr lang="en-IE" dirty="0"/>
          </a:p>
          <a:p>
            <a:endParaRPr lang="en-IE" dirty="0"/>
          </a:p>
          <a:p>
            <a:endParaRPr lang="en-IE"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Rectangle 5"/>
          <p:cNvSpPr/>
          <p:nvPr/>
        </p:nvSpPr>
        <p:spPr>
          <a:xfrm>
            <a:off x="255778" y="1060510"/>
            <a:ext cx="8564693" cy="5176802"/>
          </a:xfrm>
          <a:prstGeom prst="rect">
            <a:avLst/>
          </a:prstGeom>
        </p:spPr>
        <p:txBody>
          <a:bodyPr wrap="square">
            <a:spAutoFit/>
          </a:bodyPr>
          <a:lstStyle/>
          <a:p>
            <a:pPr marL="342900" lvl="0" indent="-342900" fontAlgn="base">
              <a:lnSpc>
                <a:spcPct val="110000"/>
              </a:lnSpc>
              <a:spcAft>
                <a:spcPts val="1200"/>
              </a:spcAft>
              <a:buClr>
                <a:srgbClr val="3366CC"/>
              </a:buClr>
              <a:buSzPct val="110000"/>
              <a:buFont typeface="Arial" pitchFamily="34" charset="0"/>
              <a:buChar char="•"/>
            </a:pPr>
            <a:r>
              <a:rPr lang="en-IE" sz="2200" kern="0" dirty="0">
                <a:solidFill>
                  <a:schemeClr val="tx2"/>
                </a:solidFill>
              </a:rPr>
              <a:t>GSR Part 3 requires evaluation of radon exposure, if necessary, by undertaking representative radon surveys</a:t>
            </a:r>
          </a:p>
          <a:p>
            <a:pPr marL="342900" lvl="0" indent="-342900" fontAlgn="base">
              <a:lnSpc>
                <a:spcPct val="110000"/>
              </a:lnSpc>
              <a:spcAft>
                <a:spcPts val="1200"/>
              </a:spcAft>
              <a:buClr>
                <a:srgbClr val="3366CC"/>
              </a:buClr>
              <a:buSzPct val="110000"/>
              <a:buFont typeface="Arial" pitchFamily="34" charset="0"/>
              <a:buChar char="•"/>
            </a:pPr>
            <a:r>
              <a:rPr lang="en-IE" sz="2200" kern="0" dirty="0">
                <a:solidFill>
                  <a:schemeClr val="tx2"/>
                </a:solidFill>
              </a:rPr>
              <a:t>The nature of the representative survey is at the discretion of the national authority and can be informed by review of existing data and/or performance of a pilot study</a:t>
            </a:r>
          </a:p>
          <a:p>
            <a:pPr marL="342900" lvl="0" indent="-342900" fontAlgn="base">
              <a:lnSpc>
                <a:spcPct val="110000"/>
              </a:lnSpc>
              <a:spcAft>
                <a:spcPts val="1200"/>
              </a:spcAft>
              <a:buClr>
                <a:srgbClr val="3366CC"/>
              </a:buClr>
              <a:buSzPct val="110000"/>
              <a:buFont typeface="Arial" pitchFamily="34" charset="0"/>
              <a:buChar char="•"/>
            </a:pPr>
            <a:r>
              <a:rPr lang="en-IE" sz="2200" kern="0" dirty="0">
                <a:solidFill>
                  <a:schemeClr val="tx2"/>
                </a:solidFill>
              </a:rPr>
              <a:t>Two survey types are described but both can be combined in a single survey:  Population-based, to estimate public exposure to radon, and Geographically-based, to identify radon prone areas</a:t>
            </a:r>
          </a:p>
          <a:p>
            <a:pPr marL="342900" lvl="0" indent="-342900" fontAlgn="base">
              <a:lnSpc>
                <a:spcPct val="110000"/>
              </a:lnSpc>
              <a:spcAft>
                <a:spcPts val="1200"/>
              </a:spcAft>
              <a:buClr>
                <a:srgbClr val="3366CC"/>
              </a:buClr>
              <a:buSzPct val="110000"/>
              <a:buFont typeface="Arial" pitchFamily="34" charset="0"/>
              <a:buChar char="•"/>
            </a:pPr>
            <a:r>
              <a:rPr lang="en-IE" sz="2200" dirty="0">
                <a:solidFill>
                  <a:schemeClr val="tx2"/>
                </a:solidFill>
              </a:rPr>
              <a:t>Radon maps can be enhanced with the use of geological and soil gas survey data</a:t>
            </a:r>
            <a:endParaRPr lang="en-IE" sz="2200" kern="0" dirty="0">
              <a:solidFill>
                <a:schemeClr val="tx2"/>
              </a:solidFill>
            </a:endParaRPr>
          </a:p>
          <a:p>
            <a:pPr marL="342900" lvl="0" indent="-342900" fontAlgn="base">
              <a:lnSpc>
                <a:spcPct val="110000"/>
              </a:lnSpc>
              <a:spcAft>
                <a:spcPts val="1200"/>
              </a:spcAft>
              <a:buClr>
                <a:srgbClr val="3366CC"/>
              </a:buClr>
              <a:buSzPct val="110000"/>
              <a:buFont typeface="Arial" pitchFamily="34" charset="0"/>
              <a:buChar char="•"/>
            </a:pPr>
            <a:r>
              <a:rPr lang="en-IE" sz="2200" kern="0" dirty="0">
                <a:solidFill>
                  <a:schemeClr val="tx2"/>
                </a:solidFill>
              </a:rPr>
              <a:t>Sampling methods are tailored to the survey requirements and the advice of a statistician is recommended</a:t>
            </a:r>
          </a:p>
        </p:txBody>
      </p:sp>
    </p:spTree>
    <p:extLst>
      <p:ext uri="{BB962C8B-B14F-4D97-AF65-F5344CB8AC3E}">
        <p14:creationId xmlns:p14="http://schemas.microsoft.com/office/powerpoint/2010/main" val="403586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560840" cy="864096"/>
          </a:xfrm>
          <a:noFill/>
          <a:ln>
            <a:noFill/>
          </a:ln>
        </p:spPr>
        <p:txBody>
          <a:bodyPr>
            <a:normAutofit/>
          </a:bodyPr>
          <a:lstStyle/>
          <a:p>
            <a:r>
              <a:rPr lang="en-IE" sz="3000" dirty="0"/>
              <a:t>Summary of Learning Points (2)</a:t>
            </a:r>
          </a:p>
        </p:txBody>
      </p:sp>
      <p:sp>
        <p:nvSpPr>
          <p:cNvPr id="3" name="Content Placeholder 2"/>
          <p:cNvSpPr>
            <a:spLocks noGrp="1"/>
          </p:cNvSpPr>
          <p:nvPr>
            <p:ph idx="1"/>
          </p:nvPr>
        </p:nvSpPr>
        <p:spPr>
          <a:xfrm>
            <a:off x="251520" y="1196752"/>
            <a:ext cx="8352928" cy="5112568"/>
          </a:xfrm>
        </p:spPr>
        <p:txBody>
          <a:bodyPr>
            <a:normAutofit fontScale="85000" lnSpcReduction="20000"/>
          </a:bodyPr>
          <a:lstStyle/>
          <a:p>
            <a:pPr>
              <a:lnSpc>
                <a:spcPct val="130000"/>
              </a:lnSpc>
              <a:spcBef>
                <a:spcPts val="600"/>
              </a:spcBef>
              <a:spcAft>
                <a:spcPts val="600"/>
              </a:spcAft>
            </a:pPr>
            <a:r>
              <a:rPr lang="en-IE" sz="2600" dirty="0">
                <a:solidFill>
                  <a:schemeClr val="tx2"/>
                </a:solidFill>
              </a:rPr>
              <a:t>Sampled households should, in all cases, be representative of the whole population</a:t>
            </a:r>
          </a:p>
          <a:p>
            <a:pPr>
              <a:lnSpc>
                <a:spcPct val="130000"/>
              </a:lnSpc>
              <a:spcBef>
                <a:spcPts val="600"/>
              </a:spcBef>
              <a:spcAft>
                <a:spcPts val="600"/>
              </a:spcAft>
            </a:pPr>
            <a:r>
              <a:rPr lang="en-IE" sz="2600" dirty="0">
                <a:solidFill>
                  <a:schemeClr val="tx2"/>
                </a:solidFill>
              </a:rPr>
              <a:t>A questionnaire can be included in the survey strategy to gather relevant additional information</a:t>
            </a:r>
          </a:p>
          <a:p>
            <a:pPr>
              <a:lnSpc>
                <a:spcPct val="130000"/>
              </a:lnSpc>
              <a:spcBef>
                <a:spcPts val="600"/>
              </a:spcBef>
              <a:spcAft>
                <a:spcPts val="600"/>
              </a:spcAft>
            </a:pPr>
            <a:r>
              <a:rPr lang="en-IE" sz="2600" dirty="0">
                <a:solidFill>
                  <a:schemeClr val="tx2"/>
                </a:solidFill>
              </a:rPr>
              <a:t>Effective communication with the survey participants will reduce data losses and lead to more successful outcomes</a:t>
            </a:r>
          </a:p>
          <a:p>
            <a:pPr>
              <a:lnSpc>
                <a:spcPct val="130000"/>
              </a:lnSpc>
              <a:spcBef>
                <a:spcPts val="600"/>
              </a:spcBef>
              <a:spcAft>
                <a:spcPts val="600"/>
              </a:spcAft>
            </a:pPr>
            <a:r>
              <a:rPr lang="en-IE" sz="2600" dirty="0">
                <a:solidFill>
                  <a:schemeClr val="tx2"/>
                </a:solidFill>
              </a:rPr>
              <a:t>Mapping of radon survey data is a valuable tool for policy and planning but maps risk misinterpretation</a:t>
            </a:r>
          </a:p>
          <a:p>
            <a:pPr>
              <a:lnSpc>
                <a:spcPct val="130000"/>
              </a:lnSpc>
              <a:spcBef>
                <a:spcPts val="600"/>
              </a:spcBef>
              <a:spcAft>
                <a:spcPts val="600"/>
              </a:spcAft>
            </a:pPr>
            <a:r>
              <a:rPr lang="en-IE" sz="2600" dirty="0">
                <a:solidFill>
                  <a:schemeClr val="tx2"/>
                </a:solidFill>
              </a:rPr>
              <a:t>A data management system is recommended</a:t>
            </a:r>
          </a:p>
          <a:p>
            <a:pPr>
              <a:lnSpc>
                <a:spcPct val="130000"/>
              </a:lnSpc>
              <a:spcBef>
                <a:spcPts val="600"/>
              </a:spcBef>
              <a:spcAft>
                <a:spcPts val="600"/>
              </a:spcAft>
            </a:pPr>
            <a:r>
              <a:rPr lang="en-IE" sz="2600" dirty="0">
                <a:solidFill>
                  <a:schemeClr val="tx2"/>
                </a:solidFill>
              </a:rPr>
              <a:t>Follow-up survey(s) will be required in due course to assess the progress of the National Radon Action Plan</a:t>
            </a:r>
            <a:endParaRPr lang="en-IE" dirty="0"/>
          </a:p>
          <a:p>
            <a:endParaRPr lang="en-IE" dirty="0"/>
          </a:p>
          <a:p>
            <a:endParaRPr lang="en-IE" dirty="0"/>
          </a:p>
          <a:p>
            <a:endParaRPr lang="en-IE"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078363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344816" cy="864096"/>
          </a:xfrm>
          <a:noFill/>
          <a:ln>
            <a:noFill/>
          </a:ln>
        </p:spPr>
        <p:txBody>
          <a:bodyPr>
            <a:normAutofit/>
          </a:bodyPr>
          <a:lstStyle/>
          <a:p>
            <a:r>
              <a:rPr lang="en-IE" sz="3000" dirty="0"/>
              <a:t>Further Reading</a:t>
            </a:r>
          </a:p>
        </p:txBody>
      </p:sp>
      <p:sp>
        <p:nvSpPr>
          <p:cNvPr id="3" name="Content Placeholder 2"/>
          <p:cNvSpPr>
            <a:spLocks noGrp="1"/>
          </p:cNvSpPr>
          <p:nvPr>
            <p:ph idx="1"/>
          </p:nvPr>
        </p:nvSpPr>
        <p:spPr>
          <a:xfrm>
            <a:off x="251520" y="980728"/>
            <a:ext cx="8568952" cy="5688632"/>
          </a:xfrm>
        </p:spPr>
        <p:txBody>
          <a:bodyPr>
            <a:normAutofit fontScale="55000" lnSpcReduction="20000"/>
          </a:bodyPr>
          <a:lstStyle/>
          <a:p>
            <a:pPr>
              <a:lnSpc>
                <a:spcPct val="130000"/>
              </a:lnSpc>
              <a:spcBef>
                <a:spcPts val="600"/>
              </a:spcBef>
            </a:pPr>
            <a:r>
              <a:rPr lang="en-GB" sz="4000" dirty="0">
                <a:solidFill>
                  <a:schemeClr val="tx2"/>
                </a:solidFill>
              </a:rPr>
              <a:t>International Atomic Energy Agency/AQ/33: </a:t>
            </a:r>
            <a:r>
              <a:rPr lang="en-GB" sz="4000" i="1" dirty="0">
                <a:solidFill>
                  <a:schemeClr val="tx2"/>
                </a:solidFill>
              </a:rPr>
              <a:t>National and Regional Surveys of Radon Concentration in Dwellings: Review of Methodology and Measurement Techniques</a:t>
            </a:r>
          </a:p>
          <a:p>
            <a:pPr>
              <a:lnSpc>
                <a:spcPct val="130000"/>
              </a:lnSpc>
              <a:spcBef>
                <a:spcPts val="600"/>
              </a:spcBef>
            </a:pPr>
            <a:r>
              <a:rPr lang="en-IE" sz="4000" dirty="0">
                <a:solidFill>
                  <a:schemeClr val="tx2"/>
                </a:solidFill>
              </a:rPr>
              <a:t>IAEA (2015). </a:t>
            </a:r>
            <a:r>
              <a:rPr lang="en-IE" sz="4000" i="1" dirty="0">
                <a:solidFill>
                  <a:schemeClr val="tx2"/>
                </a:solidFill>
              </a:rPr>
              <a:t>Protection of the Public against Exposure Indoors due to Radon and Other Natural Sources of Radiation: Specific Safety Guide.</a:t>
            </a:r>
            <a:r>
              <a:rPr lang="en-IE" sz="4000" dirty="0">
                <a:solidFill>
                  <a:schemeClr val="tx2"/>
                </a:solidFill>
              </a:rPr>
              <a:t> No. SSG-32, Vienna. </a:t>
            </a:r>
          </a:p>
          <a:p>
            <a:pPr>
              <a:lnSpc>
                <a:spcPct val="130000"/>
              </a:lnSpc>
              <a:spcBef>
                <a:spcPts val="600"/>
              </a:spcBef>
            </a:pPr>
            <a:r>
              <a:rPr lang="en-IE" sz="4000" dirty="0">
                <a:solidFill>
                  <a:schemeClr val="tx2"/>
                </a:solidFill>
              </a:rPr>
              <a:t>World Health Organization (2009). </a:t>
            </a:r>
            <a:r>
              <a:rPr lang="en-IE" sz="4000" i="1" dirty="0">
                <a:solidFill>
                  <a:schemeClr val="tx2"/>
                </a:solidFill>
              </a:rPr>
              <a:t>Handbook on Radon: A Public Health Perspective</a:t>
            </a:r>
            <a:r>
              <a:rPr lang="en-IE" sz="4000" dirty="0">
                <a:solidFill>
                  <a:schemeClr val="tx2"/>
                </a:solidFill>
              </a:rPr>
              <a:t>, Geneva. </a:t>
            </a:r>
          </a:p>
          <a:p>
            <a:pPr>
              <a:lnSpc>
                <a:spcPct val="130000"/>
              </a:lnSpc>
              <a:spcBef>
                <a:spcPts val="600"/>
              </a:spcBef>
            </a:pPr>
            <a:r>
              <a:rPr lang="en-IE" sz="4000" dirty="0">
                <a:solidFill>
                  <a:schemeClr val="tx2"/>
                </a:solidFill>
              </a:rPr>
              <a:t>United Nations Scientific Committee on the Effects of Atomic Radiation (UNSCEAR), 2006 Report, Volume II, Annex E: Sources to effects assessment for radon in homes and workplaces. United Nations ed., New York (2009) and Annex B: Exposures from natural radiation sources. United Nations ed., New York (2000)</a:t>
            </a:r>
            <a:endParaRPr lang="en-IE" sz="4000" dirty="0"/>
          </a:p>
          <a:p>
            <a:pPr>
              <a:spcBef>
                <a:spcPts val="600"/>
              </a:spcBef>
            </a:pPr>
            <a:endParaRPr lang="en-IE"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274525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6120680" cy="864096"/>
          </a:xfrm>
          <a:noFill/>
          <a:ln>
            <a:noFill/>
          </a:ln>
        </p:spPr>
        <p:txBody>
          <a:bodyPr>
            <a:normAutofit/>
          </a:bodyPr>
          <a:lstStyle/>
          <a:p>
            <a:r>
              <a:rPr lang="en-IE" sz="3000" dirty="0"/>
              <a:t>Further Reading (2)</a:t>
            </a:r>
          </a:p>
        </p:txBody>
      </p:sp>
      <p:sp>
        <p:nvSpPr>
          <p:cNvPr id="3" name="Content Placeholder 2"/>
          <p:cNvSpPr>
            <a:spLocks noGrp="1"/>
          </p:cNvSpPr>
          <p:nvPr>
            <p:ph idx="1"/>
          </p:nvPr>
        </p:nvSpPr>
        <p:spPr>
          <a:xfrm>
            <a:off x="251520" y="1052736"/>
            <a:ext cx="8712968" cy="5256584"/>
          </a:xfrm>
        </p:spPr>
        <p:txBody>
          <a:bodyPr>
            <a:noAutofit/>
          </a:bodyPr>
          <a:lstStyle/>
          <a:p>
            <a:pPr>
              <a:lnSpc>
                <a:spcPct val="120000"/>
              </a:lnSpc>
              <a:spcBef>
                <a:spcPts val="600"/>
              </a:spcBef>
            </a:pPr>
            <a:r>
              <a:rPr lang="en-IE" sz="2200" dirty="0">
                <a:solidFill>
                  <a:schemeClr val="tx2"/>
                </a:solidFill>
              </a:rPr>
              <a:t>Dubois, G., (2005). </a:t>
            </a:r>
            <a:r>
              <a:rPr lang="en-IE" sz="2200" i="1" dirty="0">
                <a:solidFill>
                  <a:schemeClr val="tx2"/>
                </a:solidFill>
              </a:rPr>
              <a:t>An overview of radon surveys in Europe</a:t>
            </a:r>
            <a:r>
              <a:rPr lang="en-IE" sz="2200" dirty="0">
                <a:solidFill>
                  <a:schemeClr val="tx2"/>
                </a:solidFill>
              </a:rPr>
              <a:t>, EUR 21892 EN, EC 1–168.</a:t>
            </a:r>
          </a:p>
          <a:p>
            <a:pPr>
              <a:lnSpc>
                <a:spcPct val="120000"/>
              </a:lnSpc>
              <a:spcBef>
                <a:spcPts val="600"/>
              </a:spcBef>
            </a:pPr>
            <a:r>
              <a:rPr lang="en-IE" sz="2200" dirty="0">
                <a:solidFill>
                  <a:schemeClr val="tx2"/>
                </a:solidFill>
              </a:rPr>
              <a:t>WHO (2007). </a:t>
            </a:r>
            <a:r>
              <a:rPr lang="en-IE" sz="2200" i="1" dirty="0">
                <a:solidFill>
                  <a:schemeClr val="tx2"/>
                </a:solidFill>
              </a:rPr>
              <a:t>International Radon Project: Survey on radon guidelines, programmes and activities</a:t>
            </a:r>
            <a:r>
              <a:rPr lang="en-IE" sz="2200" dirty="0">
                <a:solidFill>
                  <a:schemeClr val="tx2"/>
                </a:solidFill>
              </a:rPr>
              <a:t>, WHO/HSE/RAD/07.01.</a:t>
            </a:r>
          </a:p>
          <a:p>
            <a:pPr>
              <a:lnSpc>
                <a:spcPct val="120000"/>
              </a:lnSpc>
              <a:spcBef>
                <a:spcPts val="600"/>
              </a:spcBef>
            </a:pPr>
            <a:r>
              <a:rPr lang="en-IE" sz="2200" dirty="0">
                <a:solidFill>
                  <a:schemeClr val="tx2"/>
                </a:solidFill>
              </a:rPr>
              <a:t>Burke, O., Long, S., Murphy, P., Organo, C., Fenton, D. and Colgan, P.A. (2010). </a:t>
            </a:r>
            <a:r>
              <a:rPr lang="en-IE" sz="2200" i="1" dirty="0">
                <a:solidFill>
                  <a:schemeClr val="tx2"/>
                </a:solidFill>
              </a:rPr>
              <a:t>Estimation of seasonal correction factors through Fourier decomposition analysis – a new model for indoor radon levels in Irish homes.</a:t>
            </a:r>
            <a:r>
              <a:rPr lang="en-IE" sz="2200" dirty="0">
                <a:solidFill>
                  <a:schemeClr val="tx2"/>
                </a:solidFill>
              </a:rPr>
              <a:t> Journal of Radiological Protection. 30 433-443. </a:t>
            </a:r>
          </a:p>
          <a:p>
            <a:pPr>
              <a:lnSpc>
                <a:spcPct val="120000"/>
              </a:lnSpc>
              <a:spcBef>
                <a:spcPts val="600"/>
              </a:spcBef>
            </a:pPr>
            <a:r>
              <a:rPr lang="en-IE" sz="2200" dirty="0">
                <a:solidFill>
                  <a:schemeClr val="tx2"/>
                </a:solidFill>
              </a:rPr>
              <a:t>An overview of radon surveys in Europe: </a:t>
            </a:r>
            <a:r>
              <a:rPr lang="en-IE" sz="2000" dirty="0">
                <a:solidFill>
                  <a:schemeClr val="tx2"/>
                </a:solidFill>
              </a:rPr>
              <a:t>(</a:t>
            </a:r>
            <a:r>
              <a:rPr lang="en-IE" sz="2000" dirty="0">
                <a:solidFill>
                  <a:schemeClr val="tx2"/>
                </a:solidFill>
                <a:hlinkClick r:id="rId3"/>
              </a:rPr>
              <a:t>https://rem.jrc.ec.europa.eu/remweb/publications/EUR_RADON.pdf</a:t>
            </a:r>
            <a:r>
              <a:rPr lang="en-IE" sz="2000" i="1" dirty="0">
                <a:solidFill>
                  <a:schemeClr val="tx2"/>
                </a:solidFill>
              </a:rPr>
              <a:t>)</a:t>
            </a:r>
          </a:p>
          <a:p>
            <a:pPr>
              <a:lnSpc>
                <a:spcPct val="120000"/>
              </a:lnSpc>
              <a:spcBef>
                <a:spcPts val="600"/>
              </a:spcBef>
            </a:pPr>
            <a:r>
              <a:rPr lang="en-IE" sz="2200" dirty="0">
                <a:solidFill>
                  <a:schemeClr val="tx2"/>
                </a:solidFill>
              </a:rPr>
              <a:t>USEPA - Protocols for Radon and Radon Decay Product Measurements in Homes</a:t>
            </a:r>
            <a:endParaRPr lang="en-IE" sz="2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3366C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3366CC"/>
              </a:solidFill>
              <a:effectLst/>
              <a:uLnTx/>
              <a:uFillTx/>
              <a:latin typeface="Arial"/>
              <a:ea typeface="+mn-ea"/>
              <a:cs typeface="+mn-cs"/>
            </a:endParaRPr>
          </a:p>
        </p:txBody>
      </p:sp>
    </p:spTree>
    <p:extLst>
      <p:ext uri="{BB962C8B-B14F-4D97-AF65-F5344CB8AC3E}">
        <p14:creationId xmlns:p14="http://schemas.microsoft.com/office/powerpoint/2010/main" val="311376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5047" y="5733256"/>
            <a:ext cx="7813377" cy="504056"/>
          </a:xfrm>
        </p:spPr>
        <p:txBody>
          <a:bodyPr>
            <a:normAutofit/>
          </a:bodyPr>
          <a:lstStyle/>
          <a:p>
            <a:pPr algn="ctr"/>
            <a:r>
              <a:rPr lang="en-GB" sz="1800" dirty="0"/>
              <a:t>July 2018</a:t>
            </a:r>
          </a:p>
        </p:txBody>
      </p:sp>
    </p:spTree>
    <p:extLst>
      <p:ext uri="{BB962C8B-B14F-4D97-AF65-F5344CB8AC3E}">
        <p14:creationId xmlns:p14="http://schemas.microsoft.com/office/powerpoint/2010/main" val="22853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632848"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Scope of this Module</a:t>
            </a:r>
          </a:p>
        </p:txBody>
      </p:sp>
      <p:sp>
        <p:nvSpPr>
          <p:cNvPr id="5" name="Content Placeholder 4"/>
          <p:cNvSpPr>
            <a:spLocks noGrp="1"/>
          </p:cNvSpPr>
          <p:nvPr>
            <p:ph idx="1"/>
          </p:nvPr>
        </p:nvSpPr>
        <p:spPr/>
        <p:txBody>
          <a:bodyPr>
            <a:normAutofit/>
          </a:bodyPr>
          <a:lstStyle/>
          <a:p>
            <a:pPr>
              <a:lnSpc>
                <a:spcPct val="120000"/>
              </a:lnSpc>
              <a:spcAft>
                <a:spcPts val="600"/>
              </a:spcAft>
            </a:pPr>
            <a:r>
              <a:rPr lang="en-IE" sz="2000" dirty="0">
                <a:solidFill>
                  <a:schemeClr val="tx2"/>
                </a:solidFill>
              </a:rPr>
              <a:t>This module covers large scale (national or regional) surveys to evaluate radon in </a:t>
            </a:r>
            <a:r>
              <a:rPr lang="en-IE" sz="2000" dirty="0">
                <a:solidFill>
                  <a:schemeClr val="accent5"/>
                </a:solidFill>
              </a:rPr>
              <a:t>homes only</a:t>
            </a:r>
            <a:r>
              <a:rPr lang="en-IE" sz="2000" dirty="0">
                <a:solidFill>
                  <a:schemeClr val="tx2"/>
                </a:solidFill>
              </a:rPr>
              <a:t>, but many of the same considerations also apply to radon surveys in buildings with other uses. </a:t>
            </a:r>
          </a:p>
          <a:p>
            <a:pPr>
              <a:lnSpc>
                <a:spcPct val="120000"/>
              </a:lnSpc>
              <a:spcAft>
                <a:spcPts val="600"/>
              </a:spcAft>
            </a:pPr>
            <a:r>
              <a:rPr lang="en-IE" sz="2000" dirty="0">
                <a:solidFill>
                  <a:schemeClr val="tx2"/>
                </a:solidFill>
              </a:rPr>
              <a:t>Similarly, this module does not specifically address surveys of radon in workplaces or in other buildings with high occupancy factors for members of the public (such as kindergartens, schools and hospitals).  Such buildings are fewer in number (compared to homes) and it is likely that every such building will be individually assessed rather than sampled in a survey. </a:t>
            </a:r>
          </a:p>
          <a:p>
            <a:pPr>
              <a:lnSpc>
                <a:spcPct val="120000"/>
              </a:lnSpc>
              <a:spcAft>
                <a:spcPts val="600"/>
              </a:spcAft>
            </a:pPr>
            <a:r>
              <a:rPr lang="en-IE" sz="2000" dirty="0">
                <a:solidFill>
                  <a:schemeClr val="tx2"/>
                </a:solidFill>
              </a:rPr>
              <a:t>This module focuses on surveys based on direct indoor radon measurement rather than soil gas surveys or other predictive methods.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63152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920880" cy="1008112"/>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General Safety Requirements (GSR) Part 3</a:t>
            </a:r>
          </a:p>
        </p:txBody>
      </p:sp>
      <p:sp>
        <p:nvSpPr>
          <p:cNvPr id="5" name="Content Placeholder 4"/>
          <p:cNvSpPr>
            <a:spLocks noGrp="1"/>
          </p:cNvSpPr>
          <p:nvPr>
            <p:ph idx="1"/>
          </p:nvPr>
        </p:nvSpPr>
        <p:spPr>
          <a:xfrm>
            <a:off x="200092" y="1412776"/>
            <a:ext cx="6388132" cy="4656000"/>
          </a:xfrm>
        </p:spPr>
        <p:txBody>
          <a:bodyPr>
            <a:normAutofit/>
          </a:bodyPr>
          <a:lstStyle/>
          <a:p>
            <a:pPr>
              <a:lnSpc>
                <a:spcPct val="110000"/>
              </a:lnSpc>
              <a:spcBef>
                <a:spcPts val="600"/>
              </a:spcBef>
              <a:spcAft>
                <a:spcPts val="600"/>
              </a:spcAft>
            </a:pPr>
            <a:r>
              <a:rPr lang="en-IE" sz="2400" dirty="0">
                <a:solidFill>
                  <a:schemeClr val="tx2"/>
                </a:solidFill>
              </a:rPr>
              <a:t>GSR Part 3 does not specifically advise that a national radon survey needs to be undertaken, but rather that ‘representative radon surveys’ are necessary.</a:t>
            </a:r>
          </a:p>
          <a:p>
            <a:pPr>
              <a:lnSpc>
                <a:spcPct val="110000"/>
              </a:lnSpc>
              <a:spcBef>
                <a:spcPts val="600"/>
              </a:spcBef>
              <a:spcAft>
                <a:spcPts val="600"/>
              </a:spcAft>
            </a:pPr>
            <a:r>
              <a:rPr lang="en-IE" sz="2400" dirty="0">
                <a:solidFill>
                  <a:schemeClr val="tx2"/>
                </a:solidFill>
              </a:rPr>
              <a:t>Representative radon surveys can be national or regional</a:t>
            </a:r>
          </a:p>
          <a:p>
            <a:pPr>
              <a:lnSpc>
                <a:spcPct val="110000"/>
              </a:lnSpc>
              <a:spcBef>
                <a:spcPts val="600"/>
              </a:spcBef>
              <a:spcAft>
                <a:spcPts val="600"/>
              </a:spcAft>
            </a:pPr>
            <a:r>
              <a:rPr lang="en-IE" sz="2400" dirty="0">
                <a:solidFill>
                  <a:schemeClr val="tx2"/>
                </a:solidFill>
              </a:rPr>
              <a:t>It is recommended that the National Authority establish a working group to consider the scale and nature of a representative survey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grpSp>
        <p:nvGrpSpPr>
          <p:cNvPr id="8" name="Group 7">
            <a:extLst>
              <a:ext uri="{FF2B5EF4-FFF2-40B4-BE49-F238E27FC236}">
                <a16:creationId xmlns:a16="http://schemas.microsoft.com/office/drawing/2014/main" id="{35E56C3D-CECD-4661-836A-BFA806BB1079}"/>
              </a:ext>
            </a:extLst>
          </p:cNvPr>
          <p:cNvGrpSpPr/>
          <p:nvPr/>
        </p:nvGrpSpPr>
        <p:grpSpPr>
          <a:xfrm>
            <a:off x="6481279" y="2036134"/>
            <a:ext cx="2376264" cy="3532963"/>
            <a:chOff x="6444208" y="2204864"/>
            <a:chExt cx="2376264" cy="3532963"/>
          </a:xfrm>
        </p:grpSpPr>
        <p:pic>
          <p:nvPicPr>
            <p:cNvPr id="7" name="Picture 2">
              <a:extLst>
                <a:ext uri="{FF2B5EF4-FFF2-40B4-BE49-F238E27FC236}">
                  <a16:creationId xmlns:a16="http://schemas.microsoft.com/office/drawing/2014/main" id="{A8ACA22B-48A2-4821-8932-FD12B779850F}"/>
                </a:ext>
              </a:extLst>
            </p:cNvPr>
            <p:cNvPicPr>
              <a:picLocks noChangeAspect="1"/>
            </p:cNvPicPr>
            <p:nvPr/>
          </p:nvPicPr>
          <p:blipFill>
            <a:blip r:embed="rId3" cstate="print"/>
            <a:stretch>
              <a:fillRect/>
            </a:stretch>
          </p:blipFill>
          <p:spPr>
            <a:xfrm>
              <a:off x="6444208" y="2204864"/>
              <a:ext cx="2376264" cy="3532963"/>
            </a:xfrm>
            <a:prstGeom prst="rect">
              <a:avLst/>
            </a:prstGeom>
            <a:ln>
              <a:solidFill>
                <a:srgbClr val="C00000"/>
              </a:solidFill>
            </a:ln>
          </p:spPr>
        </p:pic>
        <p:sp>
          <p:nvSpPr>
            <p:cNvPr id="2" name="Rectangle 1">
              <a:extLst>
                <a:ext uri="{FF2B5EF4-FFF2-40B4-BE49-F238E27FC236}">
                  <a16:creationId xmlns:a16="http://schemas.microsoft.com/office/drawing/2014/main" id="{BFC3C045-1EA2-4E38-87E5-767538BF9889}"/>
                </a:ext>
              </a:extLst>
            </p:cNvPr>
            <p:cNvSpPr/>
            <p:nvPr/>
          </p:nvSpPr>
          <p:spPr>
            <a:xfrm>
              <a:off x="6444208" y="2204864"/>
              <a:ext cx="2376264" cy="35329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6697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18" b="1"/>
          <a:stretch/>
        </p:blipFill>
        <p:spPr bwMode="auto">
          <a:xfrm>
            <a:off x="5473167" y="1174172"/>
            <a:ext cx="3270813" cy="288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51520" y="188640"/>
            <a:ext cx="6120680" cy="792088"/>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000" dirty="0"/>
              <a:t>Pre-Survey: Existing Data</a:t>
            </a:r>
            <a:endParaRPr lang="en-IE" sz="3000" dirty="0"/>
          </a:p>
        </p:txBody>
      </p:sp>
      <p:sp>
        <p:nvSpPr>
          <p:cNvPr id="5" name="Content Placeholder 4"/>
          <p:cNvSpPr>
            <a:spLocks noGrp="1"/>
          </p:cNvSpPr>
          <p:nvPr>
            <p:ph idx="1"/>
          </p:nvPr>
        </p:nvSpPr>
        <p:spPr>
          <a:xfrm>
            <a:off x="214449" y="1114521"/>
            <a:ext cx="6768752" cy="5285973"/>
          </a:xfrm>
        </p:spPr>
        <p:txBody>
          <a:bodyPr>
            <a:noAutofit/>
          </a:bodyPr>
          <a:lstStyle/>
          <a:p>
            <a:pPr>
              <a:spcBef>
                <a:spcPts val="600"/>
              </a:spcBef>
              <a:spcAft>
                <a:spcPts val="600"/>
              </a:spcAft>
            </a:pPr>
            <a:r>
              <a:rPr lang="en-US" sz="2400" dirty="0">
                <a:solidFill>
                  <a:schemeClr val="tx2"/>
                </a:solidFill>
              </a:rPr>
              <a:t>Existing Radon Data</a:t>
            </a:r>
          </a:p>
          <a:p>
            <a:pPr lvl="1">
              <a:spcBef>
                <a:spcPts val="600"/>
              </a:spcBef>
              <a:spcAft>
                <a:spcPts val="600"/>
              </a:spcAft>
            </a:pPr>
            <a:r>
              <a:rPr lang="en-US" sz="2000" i="1" dirty="0">
                <a:solidFill>
                  <a:schemeClr val="tx2"/>
                </a:solidFill>
              </a:rPr>
              <a:t>Reliability, representativeness</a:t>
            </a:r>
          </a:p>
          <a:p>
            <a:pPr>
              <a:spcBef>
                <a:spcPts val="600"/>
              </a:spcBef>
              <a:spcAft>
                <a:spcPts val="600"/>
              </a:spcAft>
            </a:pPr>
            <a:r>
              <a:rPr lang="en-US" sz="2400" dirty="0">
                <a:solidFill>
                  <a:schemeClr val="tx2"/>
                </a:solidFill>
              </a:rPr>
              <a:t>Geological Data</a:t>
            </a:r>
          </a:p>
          <a:p>
            <a:pPr lvl="1">
              <a:spcBef>
                <a:spcPts val="600"/>
              </a:spcBef>
              <a:spcAft>
                <a:spcPts val="600"/>
              </a:spcAft>
            </a:pPr>
            <a:r>
              <a:rPr lang="en-US" sz="2000" i="1" dirty="0">
                <a:solidFill>
                  <a:schemeClr val="tx2"/>
                </a:solidFill>
              </a:rPr>
              <a:t>Bedrock, soil, aquifers </a:t>
            </a:r>
          </a:p>
          <a:p>
            <a:pPr lvl="1">
              <a:spcBef>
                <a:spcPts val="600"/>
              </a:spcBef>
              <a:spcAft>
                <a:spcPts val="600"/>
              </a:spcAft>
            </a:pPr>
            <a:r>
              <a:rPr lang="en-US" sz="2000" i="1" dirty="0">
                <a:solidFill>
                  <a:schemeClr val="tx2"/>
                </a:solidFill>
              </a:rPr>
              <a:t>Climate data</a:t>
            </a:r>
          </a:p>
          <a:p>
            <a:pPr>
              <a:spcBef>
                <a:spcPts val="600"/>
              </a:spcBef>
              <a:spcAft>
                <a:spcPts val="600"/>
              </a:spcAft>
            </a:pPr>
            <a:r>
              <a:rPr lang="en-US" sz="2400" dirty="0">
                <a:solidFill>
                  <a:schemeClr val="tx2"/>
                </a:solidFill>
              </a:rPr>
              <a:t>Health data</a:t>
            </a:r>
          </a:p>
          <a:p>
            <a:pPr lvl="1">
              <a:spcBef>
                <a:spcPts val="600"/>
              </a:spcBef>
              <a:spcAft>
                <a:spcPts val="600"/>
              </a:spcAft>
            </a:pPr>
            <a:r>
              <a:rPr lang="en-US" sz="2000" i="1" dirty="0">
                <a:solidFill>
                  <a:schemeClr val="tx2"/>
                </a:solidFill>
              </a:rPr>
              <a:t>Statistical data on lung cancer incidence/mortality, </a:t>
            </a:r>
          </a:p>
          <a:p>
            <a:pPr lvl="1">
              <a:spcBef>
                <a:spcPts val="600"/>
              </a:spcBef>
              <a:spcAft>
                <a:spcPts val="600"/>
              </a:spcAft>
            </a:pPr>
            <a:r>
              <a:rPr lang="en-US" sz="2000" i="1" dirty="0">
                <a:solidFill>
                  <a:schemeClr val="tx2"/>
                </a:solidFill>
              </a:rPr>
              <a:t>Smoking prevalence</a:t>
            </a:r>
          </a:p>
          <a:p>
            <a:pPr>
              <a:spcBef>
                <a:spcPts val="600"/>
              </a:spcBef>
              <a:spcAft>
                <a:spcPts val="600"/>
              </a:spcAft>
            </a:pPr>
            <a:r>
              <a:rPr lang="en-US" sz="2400" dirty="0">
                <a:solidFill>
                  <a:schemeClr val="tx2"/>
                </a:solidFill>
              </a:rPr>
              <a:t>Housing styles/types</a:t>
            </a:r>
          </a:p>
          <a:p>
            <a:pPr lvl="1">
              <a:spcBef>
                <a:spcPts val="600"/>
              </a:spcBef>
              <a:spcAft>
                <a:spcPts val="600"/>
              </a:spcAft>
            </a:pPr>
            <a:r>
              <a:rPr lang="en-US" sz="2000" i="1" dirty="0">
                <a:solidFill>
                  <a:schemeClr val="tx2"/>
                </a:solidFill>
              </a:rPr>
              <a:t>Ventilation impacts, crawl space, basements, etc. </a:t>
            </a:r>
          </a:p>
          <a:p>
            <a:pPr lvl="1">
              <a:spcBef>
                <a:spcPts val="600"/>
              </a:spcBef>
              <a:spcAft>
                <a:spcPts val="600"/>
              </a:spcAft>
            </a:pPr>
            <a:r>
              <a:rPr lang="en-US" sz="2000" i="1" dirty="0">
                <a:solidFill>
                  <a:schemeClr val="tx2"/>
                </a:solidFill>
              </a:rPr>
              <a:t>Homes with permanent openings or on stilts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05033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5034" t="8591" r="11420" b="5502"/>
          <a:stretch/>
        </p:blipFill>
        <p:spPr bwMode="auto">
          <a:xfrm>
            <a:off x="6111372" y="1541000"/>
            <a:ext cx="2582672" cy="318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000" dirty="0"/>
              <a:t>Pre-Survey: Pilot Study</a:t>
            </a:r>
            <a:endParaRPr lang="en-IE" sz="3000" dirty="0"/>
          </a:p>
        </p:txBody>
      </p:sp>
      <p:sp>
        <p:nvSpPr>
          <p:cNvPr id="5" name="Content Placeholder 4"/>
          <p:cNvSpPr>
            <a:spLocks noGrp="1"/>
          </p:cNvSpPr>
          <p:nvPr>
            <p:ph idx="1"/>
          </p:nvPr>
        </p:nvSpPr>
        <p:spPr>
          <a:xfrm>
            <a:off x="323528" y="1367551"/>
            <a:ext cx="5904656" cy="4061048"/>
          </a:xfrm>
        </p:spPr>
        <p:txBody>
          <a:bodyPr>
            <a:normAutofit/>
          </a:bodyPr>
          <a:lstStyle/>
          <a:p>
            <a:pPr>
              <a:lnSpc>
                <a:spcPct val="110000"/>
              </a:lnSpc>
              <a:spcAft>
                <a:spcPts val="1200"/>
              </a:spcAft>
            </a:pPr>
            <a:r>
              <a:rPr lang="en-US" sz="2400" dirty="0">
                <a:solidFill>
                  <a:schemeClr val="tx2"/>
                </a:solidFill>
              </a:rPr>
              <a:t>Small scale and manageable</a:t>
            </a:r>
          </a:p>
          <a:p>
            <a:pPr>
              <a:lnSpc>
                <a:spcPct val="110000"/>
              </a:lnSpc>
              <a:spcAft>
                <a:spcPts val="1200"/>
              </a:spcAft>
            </a:pPr>
            <a:r>
              <a:rPr lang="en-US" sz="2400" dirty="0">
                <a:solidFill>
                  <a:schemeClr val="tx2"/>
                </a:solidFill>
              </a:rPr>
              <a:t>Test of logistics</a:t>
            </a:r>
          </a:p>
          <a:p>
            <a:pPr>
              <a:lnSpc>
                <a:spcPct val="110000"/>
              </a:lnSpc>
              <a:spcAft>
                <a:spcPts val="1200"/>
              </a:spcAft>
            </a:pPr>
            <a:r>
              <a:rPr lang="en-US" sz="2400" dirty="0">
                <a:solidFill>
                  <a:schemeClr val="tx2"/>
                </a:solidFill>
              </a:rPr>
              <a:t>Test of public reaction and cooperation</a:t>
            </a:r>
          </a:p>
          <a:p>
            <a:pPr>
              <a:lnSpc>
                <a:spcPct val="110000"/>
              </a:lnSpc>
              <a:spcAft>
                <a:spcPts val="1200"/>
              </a:spcAft>
            </a:pPr>
            <a:r>
              <a:rPr lang="en-US" sz="2400" dirty="0">
                <a:solidFill>
                  <a:schemeClr val="tx2"/>
                </a:solidFill>
              </a:rPr>
              <a:t>Learning on unexpected issues</a:t>
            </a:r>
          </a:p>
          <a:p>
            <a:pPr>
              <a:lnSpc>
                <a:spcPct val="110000"/>
              </a:lnSpc>
              <a:spcAft>
                <a:spcPts val="1200"/>
              </a:spcAft>
            </a:pPr>
            <a:r>
              <a:rPr lang="en-US" sz="2400" dirty="0">
                <a:solidFill>
                  <a:schemeClr val="tx2"/>
                </a:solidFill>
              </a:rPr>
              <a:t>Opportunity to determine seasonal correction factors and background radon concentrations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97362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7920880" cy="1080120"/>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000" dirty="0"/>
              <a:t>Representative radon survey – </a:t>
            </a:r>
            <a:br>
              <a:rPr lang="en-US" sz="3000" dirty="0"/>
            </a:br>
            <a:r>
              <a:rPr lang="en-US" sz="3000" dirty="0"/>
              <a:t>2 general approaches</a:t>
            </a:r>
            <a:endParaRPr lang="en-IE" sz="3000" dirty="0"/>
          </a:p>
        </p:txBody>
      </p:sp>
      <p:sp>
        <p:nvSpPr>
          <p:cNvPr id="5" name="Content Placeholder 4"/>
          <p:cNvSpPr>
            <a:spLocks noGrp="1"/>
          </p:cNvSpPr>
          <p:nvPr>
            <p:ph idx="1"/>
          </p:nvPr>
        </p:nvSpPr>
        <p:spPr>
          <a:xfrm>
            <a:off x="235697" y="1375705"/>
            <a:ext cx="8746378" cy="1944215"/>
          </a:xfrm>
        </p:spPr>
        <p:txBody>
          <a:bodyPr>
            <a:normAutofit/>
          </a:bodyPr>
          <a:lstStyle/>
          <a:p>
            <a:pPr>
              <a:lnSpc>
                <a:spcPct val="120000"/>
              </a:lnSpc>
              <a:spcAft>
                <a:spcPts val="1200"/>
              </a:spcAft>
            </a:pPr>
            <a:r>
              <a:rPr lang="en-US" sz="2600" dirty="0">
                <a:solidFill>
                  <a:schemeClr val="accent3"/>
                </a:solidFill>
              </a:rPr>
              <a:t>Exposure risk </a:t>
            </a:r>
            <a:r>
              <a:rPr lang="en-US" sz="2600" dirty="0">
                <a:solidFill>
                  <a:schemeClr val="tx2"/>
                </a:solidFill>
              </a:rPr>
              <a:t>determined by a </a:t>
            </a:r>
            <a:r>
              <a:rPr lang="en-US" sz="2600" u="sng" dirty="0">
                <a:solidFill>
                  <a:schemeClr val="tx2"/>
                </a:solidFill>
              </a:rPr>
              <a:t>population-based</a:t>
            </a:r>
            <a:r>
              <a:rPr lang="en-US" sz="2600" dirty="0">
                <a:solidFill>
                  <a:schemeClr val="tx2"/>
                </a:solidFill>
              </a:rPr>
              <a:t> survey</a:t>
            </a:r>
          </a:p>
          <a:p>
            <a:pPr>
              <a:lnSpc>
                <a:spcPct val="120000"/>
              </a:lnSpc>
              <a:spcAft>
                <a:spcPts val="1200"/>
              </a:spcAft>
            </a:pPr>
            <a:r>
              <a:rPr lang="en-US" sz="2600" dirty="0">
                <a:solidFill>
                  <a:schemeClr val="accent3"/>
                </a:solidFill>
              </a:rPr>
              <a:t>Radon prone </a:t>
            </a:r>
            <a:r>
              <a:rPr lang="en-US" sz="2600" dirty="0">
                <a:solidFill>
                  <a:schemeClr val="tx2"/>
                </a:solidFill>
              </a:rPr>
              <a:t>areas determined by a </a:t>
            </a:r>
            <a:r>
              <a:rPr lang="en-US" sz="2600" u="sng" dirty="0">
                <a:solidFill>
                  <a:schemeClr val="tx2"/>
                </a:solidFill>
              </a:rPr>
              <a:t>geographically-based</a:t>
            </a:r>
            <a:r>
              <a:rPr lang="en-US" sz="2600" dirty="0">
                <a:solidFill>
                  <a:schemeClr val="tx2"/>
                </a:solidFill>
              </a:rPr>
              <a:t> survey</a:t>
            </a:r>
            <a:endParaRPr lang="de-DE" sz="1200" b="1" dirty="0">
              <a:solidFill>
                <a:schemeClr val="tx2"/>
              </a:solidFill>
            </a:endParaRPr>
          </a:p>
          <a:p>
            <a:pPr marL="0" indent="0">
              <a:buNone/>
            </a:pPr>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
        <p:nvSpPr>
          <p:cNvPr id="2" name="TextBox 1">
            <a:extLst>
              <a:ext uri="{FF2B5EF4-FFF2-40B4-BE49-F238E27FC236}">
                <a16:creationId xmlns:a16="http://schemas.microsoft.com/office/drawing/2014/main" id="{CDC3F3AC-E528-44B9-A0DF-4DD60195571D}"/>
              </a:ext>
            </a:extLst>
          </p:cNvPr>
          <p:cNvSpPr txBox="1"/>
          <p:nvPr/>
        </p:nvSpPr>
        <p:spPr>
          <a:xfrm>
            <a:off x="3247180" y="6211504"/>
            <a:ext cx="5670014" cy="338554"/>
          </a:xfrm>
          <a:prstGeom prst="rect">
            <a:avLst/>
          </a:prstGeom>
          <a:noFill/>
        </p:spPr>
        <p:txBody>
          <a:bodyPr wrap="none" rtlCol="0">
            <a:spAutoFit/>
          </a:bodyPr>
          <a:lstStyle/>
          <a:p>
            <a:r>
              <a:rPr lang="de-DE" sz="1600" b="1" dirty="0" err="1">
                <a:solidFill>
                  <a:schemeClr val="tx2"/>
                </a:solidFill>
              </a:rPr>
              <a:t>Map</a:t>
            </a:r>
            <a:r>
              <a:rPr lang="de-DE" sz="1600" b="1" dirty="0">
                <a:solidFill>
                  <a:schemeClr val="tx2"/>
                </a:solidFill>
              </a:rPr>
              <a:t> </a:t>
            </a:r>
            <a:r>
              <a:rPr lang="de-DE" sz="1600" b="1" dirty="0" err="1">
                <a:solidFill>
                  <a:schemeClr val="tx2"/>
                </a:solidFill>
              </a:rPr>
              <a:t>basis</a:t>
            </a:r>
            <a:r>
              <a:rPr lang="de-DE" sz="1600" b="1" dirty="0">
                <a:solidFill>
                  <a:schemeClr val="tx2"/>
                </a:solidFill>
              </a:rPr>
              <a:t>: 15,035 ÖNRAP </a:t>
            </a:r>
            <a:r>
              <a:rPr lang="de-DE" sz="1600" b="1" dirty="0" err="1">
                <a:solidFill>
                  <a:schemeClr val="tx2"/>
                </a:solidFill>
              </a:rPr>
              <a:t>radon</a:t>
            </a:r>
            <a:r>
              <a:rPr lang="de-DE" sz="1600" b="1" dirty="0">
                <a:solidFill>
                  <a:schemeClr val="tx2"/>
                </a:solidFill>
              </a:rPr>
              <a:t> </a:t>
            </a:r>
            <a:r>
              <a:rPr lang="de-DE" sz="1600" b="1" dirty="0" err="1">
                <a:solidFill>
                  <a:schemeClr val="tx2"/>
                </a:solidFill>
              </a:rPr>
              <a:t>measurements</a:t>
            </a:r>
            <a:r>
              <a:rPr lang="de-DE" sz="1600" b="1" dirty="0">
                <a:solidFill>
                  <a:schemeClr val="tx2"/>
                </a:solidFill>
              </a:rPr>
              <a:t>, Austria</a:t>
            </a:r>
            <a:endParaRPr lang="en-US" dirty="0"/>
          </a:p>
        </p:txBody>
      </p:sp>
      <p:sp>
        <p:nvSpPr>
          <p:cNvPr id="6" name="TextBox 5">
            <a:extLst>
              <a:ext uri="{FF2B5EF4-FFF2-40B4-BE49-F238E27FC236}">
                <a16:creationId xmlns:a16="http://schemas.microsoft.com/office/drawing/2014/main" id="{667B200B-D578-43BF-9152-32D3DBD803B0}"/>
              </a:ext>
            </a:extLst>
          </p:cNvPr>
          <p:cNvSpPr txBox="1"/>
          <p:nvPr/>
        </p:nvSpPr>
        <p:spPr>
          <a:xfrm>
            <a:off x="179512" y="3295207"/>
            <a:ext cx="3472999" cy="3170099"/>
          </a:xfrm>
          <a:prstGeom prst="rect">
            <a:avLst/>
          </a:prstGeom>
          <a:noFill/>
        </p:spPr>
        <p:txBody>
          <a:bodyPr wrap="square" rtlCol="0">
            <a:spAutoFit/>
          </a:bodyPr>
          <a:lstStyle/>
          <a:p>
            <a:pPr marL="342900" indent="-342900">
              <a:buFont typeface="Arial" panose="020B0604020202020204" pitchFamily="34" charset="0"/>
              <a:buChar char="•"/>
            </a:pPr>
            <a:r>
              <a:rPr lang="en-GB" sz="2600" dirty="0">
                <a:solidFill>
                  <a:schemeClr val="tx2"/>
                </a:solidFill>
              </a:rPr>
              <a:t>A carefully designed survey can, in principle, meet the requirements and objectives of both types of surveys</a:t>
            </a:r>
          </a:p>
          <a:p>
            <a:endParaRPr lang="en-US" dirty="0"/>
          </a:p>
        </p:txBody>
      </p:sp>
      <p:grpSp>
        <p:nvGrpSpPr>
          <p:cNvPr id="9" name="Group 8">
            <a:extLst>
              <a:ext uri="{FF2B5EF4-FFF2-40B4-BE49-F238E27FC236}">
                <a16:creationId xmlns:a16="http://schemas.microsoft.com/office/drawing/2014/main" id="{C6A4C8E7-7DFC-4221-88CA-E6B9251A1DFE}"/>
              </a:ext>
            </a:extLst>
          </p:cNvPr>
          <p:cNvGrpSpPr/>
          <p:nvPr/>
        </p:nvGrpSpPr>
        <p:grpSpPr>
          <a:xfrm>
            <a:off x="3447065" y="2992964"/>
            <a:ext cx="5347203" cy="2956316"/>
            <a:chOff x="3447065" y="2992964"/>
            <a:chExt cx="5347203" cy="2956316"/>
          </a:xfrm>
        </p:grpSpPr>
        <p:pic>
          <p:nvPicPr>
            <p:cNvPr id="7" name="Grafik 1">
              <a:extLst>
                <a:ext uri="{FF2B5EF4-FFF2-40B4-BE49-F238E27FC236}">
                  <a16:creationId xmlns:a16="http://schemas.microsoft.com/office/drawing/2014/main" id="{B36AF3EF-FAA5-4027-AA0E-6C9653A52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065" y="2996952"/>
              <a:ext cx="5347203" cy="2952328"/>
            </a:xfrm>
            <a:prstGeom prst="rect">
              <a:avLst/>
            </a:prstGeom>
          </p:spPr>
        </p:pic>
        <p:sp>
          <p:nvSpPr>
            <p:cNvPr id="8" name="TextBox 7">
              <a:extLst>
                <a:ext uri="{FF2B5EF4-FFF2-40B4-BE49-F238E27FC236}">
                  <a16:creationId xmlns:a16="http://schemas.microsoft.com/office/drawing/2014/main" id="{E6D2B308-B297-4205-95AB-EF5930305C72}"/>
                </a:ext>
              </a:extLst>
            </p:cNvPr>
            <p:cNvSpPr txBox="1"/>
            <p:nvPr/>
          </p:nvSpPr>
          <p:spPr>
            <a:xfrm>
              <a:off x="3449541" y="2992964"/>
              <a:ext cx="1957587" cy="292388"/>
            </a:xfrm>
            <a:prstGeom prst="rect">
              <a:avLst/>
            </a:prstGeom>
            <a:solidFill>
              <a:schemeClr val="bg1"/>
            </a:solidFill>
          </p:spPr>
          <p:txBody>
            <a:bodyPr wrap="none" rtlCol="0">
              <a:spAutoFit/>
            </a:bodyPr>
            <a:lstStyle/>
            <a:p>
              <a:r>
                <a:rPr lang="en-US" sz="1300" dirty="0">
                  <a:solidFill>
                    <a:srgbClr val="000000"/>
                  </a:solidFill>
                </a:rPr>
                <a:t>Radon potential classes</a:t>
              </a:r>
            </a:p>
          </p:txBody>
        </p:sp>
      </p:grpSp>
    </p:spTree>
    <p:extLst>
      <p:ext uri="{BB962C8B-B14F-4D97-AF65-F5344CB8AC3E}">
        <p14:creationId xmlns:p14="http://schemas.microsoft.com/office/powerpoint/2010/main" val="414725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903" y="4077072"/>
            <a:ext cx="518052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79512" y="116632"/>
            <a:ext cx="8097106" cy="795566"/>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600" dirty="0"/>
              <a:t>Population weighted (or population-based) survey</a:t>
            </a:r>
            <a:endParaRPr lang="en-IE" sz="2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
        <p:nvSpPr>
          <p:cNvPr id="2" name="Content Placeholder 1"/>
          <p:cNvSpPr>
            <a:spLocks noGrp="1"/>
          </p:cNvSpPr>
          <p:nvPr>
            <p:ph idx="1"/>
          </p:nvPr>
        </p:nvSpPr>
        <p:spPr>
          <a:xfrm>
            <a:off x="251520" y="1124744"/>
            <a:ext cx="8315521" cy="3384376"/>
          </a:xfrm>
        </p:spPr>
        <p:txBody>
          <a:bodyPr>
            <a:normAutofit/>
          </a:bodyPr>
          <a:lstStyle/>
          <a:p>
            <a:pPr>
              <a:lnSpc>
                <a:spcPct val="110000"/>
              </a:lnSpc>
              <a:spcBef>
                <a:spcPts val="600"/>
              </a:spcBef>
              <a:spcAft>
                <a:spcPts val="600"/>
              </a:spcAft>
            </a:pPr>
            <a:r>
              <a:rPr lang="en-GB" sz="2400" dirty="0">
                <a:solidFill>
                  <a:schemeClr val="tx2"/>
                </a:solidFill>
              </a:rPr>
              <a:t>Aim:</a:t>
            </a:r>
          </a:p>
          <a:p>
            <a:pPr marL="457200" lvl="1" indent="0">
              <a:lnSpc>
                <a:spcPct val="110000"/>
              </a:lnSpc>
              <a:spcBef>
                <a:spcPts val="600"/>
              </a:spcBef>
              <a:spcAft>
                <a:spcPts val="600"/>
              </a:spcAft>
              <a:buNone/>
            </a:pPr>
            <a:r>
              <a:rPr lang="en-US" sz="2400" i="1" dirty="0">
                <a:solidFill>
                  <a:schemeClr val="tx1"/>
                </a:solidFill>
              </a:rPr>
              <a:t>To estimate the frequency distribution of radon values in the country and the average exposure of the population to indoor radon</a:t>
            </a:r>
            <a:r>
              <a:rPr lang="en-GB" sz="2400" i="1" dirty="0">
                <a:solidFill>
                  <a:schemeClr val="tx1"/>
                </a:solidFill>
              </a:rPr>
              <a:t>.</a:t>
            </a:r>
          </a:p>
          <a:p>
            <a:pPr>
              <a:lnSpc>
                <a:spcPct val="110000"/>
              </a:lnSpc>
              <a:spcBef>
                <a:spcPts val="600"/>
              </a:spcBef>
              <a:spcAft>
                <a:spcPts val="600"/>
              </a:spcAft>
            </a:pPr>
            <a:r>
              <a:rPr lang="en-GB" sz="2400" dirty="0">
                <a:solidFill>
                  <a:schemeClr val="tx2"/>
                </a:solidFill>
              </a:rPr>
              <a:t>Measured homes have to be representative of the total housing stock </a:t>
            </a:r>
            <a:r>
              <a:rPr lang="en-GB" sz="2400" dirty="0">
                <a:solidFill>
                  <a:schemeClr val="tx2"/>
                </a:solidFill>
                <a:sym typeface="Wingdings" panose="05000000000000000000" pitchFamily="2" charset="2"/>
              </a:rPr>
              <a:t> random selection</a:t>
            </a:r>
            <a:r>
              <a:rPr lang="en-GB" sz="2400" dirty="0">
                <a:solidFill>
                  <a:schemeClr val="tx2"/>
                </a:solidFill>
              </a:rPr>
              <a:t>.</a:t>
            </a:r>
          </a:p>
          <a:p>
            <a:pPr>
              <a:lnSpc>
                <a:spcPct val="110000"/>
              </a:lnSpc>
              <a:spcBef>
                <a:spcPts val="600"/>
              </a:spcBef>
              <a:spcAft>
                <a:spcPts val="600"/>
              </a:spcAft>
            </a:pPr>
            <a:r>
              <a:rPr lang="en-GB" sz="2400" dirty="0">
                <a:solidFill>
                  <a:schemeClr val="tx2"/>
                </a:solidFill>
              </a:rPr>
              <a:t>Get statistical advice</a:t>
            </a:r>
            <a:endParaRPr lang="en-IE" sz="2400" dirty="0">
              <a:solidFill>
                <a:schemeClr val="tx2"/>
              </a:solidFill>
            </a:endParaRPr>
          </a:p>
        </p:txBody>
      </p:sp>
    </p:spTree>
    <p:extLst>
      <p:ext uri="{BB962C8B-B14F-4D97-AF65-F5344CB8AC3E}">
        <p14:creationId xmlns:p14="http://schemas.microsoft.com/office/powerpoint/2010/main" val="330388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7416824" cy="792089"/>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000" dirty="0"/>
              <a:t>Geographically-based survey</a:t>
            </a:r>
            <a:endParaRPr lang="en-IE" sz="3000" dirty="0"/>
          </a:p>
        </p:txBody>
      </p:sp>
      <p:sp>
        <p:nvSpPr>
          <p:cNvPr id="5" name="Content Placeholder 4"/>
          <p:cNvSpPr>
            <a:spLocks noGrp="1"/>
          </p:cNvSpPr>
          <p:nvPr>
            <p:ph idx="1"/>
          </p:nvPr>
        </p:nvSpPr>
        <p:spPr>
          <a:xfrm>
            <a:off x="224408" y="1052736"/>
            <a:ext cx="8596064" cy="1440159"/>
          </a:xfrm>
        </p:spPr>
        <p:txBody>
          <a:bodyPr>
            <a:noAutofit/>
          </a:bodyPr>
          <a:lstStyle/>
          <a:p>
            <a:pPr>
              <a:lnSpc>
                <a:spcPct val="110000"/>
              </a:lnSpc>
              <a:spcBef>
                <a:spcPts val="600"/>
              </a:spcBef>
              <a:spcAft>
                <a:spcPts val="600"/>
              </a:spcAft>
            </a:pPr>
            <a:r>
              <a:rPr lang="en-GB" sz="2400" dirty="0">
                <a:solidFill>
                  <a:schemeClr val="tx2"/>
                </a:solidFill>
              </a:rPr>
              <a:t>Aim:</a:t>
            </a:r>
          </a:p>
          <a:p>
            <a:pPr marL="457200" lvl="1" indent="0">
              <a:lnSpc>
                <a:spcPct val="110000"/>
              </a:lnSpc>
              <a:spcBef>
                <a:spcPts val="600"/>
              </a:spcBef>
              <a:spcAft>
                <a:spcPts val="600"/>
              </a:spcAft>
              <a:buNone/>
            </a:pPr>
            <a:r>
              <a:rPr lang="en-US" sz="2400" i="1" dirty="0">
                <a:solidFill>
                  <a:schemeClr val="tx1"/>
                </a:solidFill>
              </a:rPr>
              <a:t>To identify those areas within the country where high indoor radon concentrations are more likely to be found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787" y="2669714"/>
            <a:ext cx="2976695" cy="37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117AA30-F464-432E-8823-5CB4C5289BC1}"/>
              </a:ext>
            </a:extLst>
          </p:cNvPr>
          <p:cNvSpPr txBox="1"/>
          <p:nvPr/>
        </p:nvSpPr>
        <p:spPr>
          <a:xfrm>
            <a:off x="241793" y="2492895"/>
            <a:ext cx="5986392" cy="4056495"/>
          </a:xfrm>
          <a:prstGeom prst="rect">
            <a:avLst/>
          </a:prstGeom>
          <a:noFill/>
        </p:spPr>
        <p:txBody>
          <a:bodyPr wrap="square" rtlCol="0">
            <a:spAutoFit/>
          </a:bodyPr>
          <a:lstStyle/>
          <a:p>
            <a:pPr marL="285750" indent="-285750">
              <a:lnSpc>
                <a:spcPct val="110000"/>
              </a:lnSpc>
              <a:spcBef>
                <a:spcPts val="600"/>
              </a:spcBef>
              <a:spcAft>
                <a:spcPts val="600"/>
              </a:spcAft>
              <a:buFont typeface="Arial" panose="020B0604020202020204" pitchFamily="34" charset="0"/>
              <a:buChar char="•"/>
            </a:pPr>
            <a:r>
              <a:rPr lang="en-GB" sz="2400" dirty="0">
                <a:solidFill>
                  <a:schemeClr val="tx2"/>
                </a:solidFill>
              </a:rPr>
              <a:t>Measured homes must be based on a geographically-based unit area. The area can be regular (grid square) or irregular (administrative unit) or other spatial unit (geological unit).</a:t>
            </a:r>
          </a:p>
          <a:p>
            <a:pPr marL="285750" indent="-285750">
              <a:lnSpc>
                <a:spcPct val="110000"/>
              </a:lnSpc>
              <a:spcBef>
                <a:spcPts val="600"/>
              </a:spcBef>
              <a:spcAft>
                <a:spcPts val="600"/>
              </a:spcAft>
              <a:buFont typeface="Arial" panose="020B0604020202020204" pitchFamily="34" charset="0"/>
              <a:buChar char="•"/>
            </a:pPr>
            <a:r>
              <a:rPr lang="en-GB" sz="2400" dirty="0">
                <a:solidFill>
                  <a:schemeClr val="tx2"/>
                </a:solidFill>
              </a:rPr>
              <a:t>The homes selected for the survey should be representative of those in each area.</a:t>
            </a:r>
          </a:p>
          <a:p>
            <a:pPr marL="285750" indent="-285750">
              <a:lnSpc>
                <a:spcPct val="110000"/>
              </a:lnSpc>
              <a:spcBef>
                <a:spcPts val="600"/>
              </a:spcBef>
              <a:spcAft>
                <a:spcPts val="600"/>
              </a:spcAft>
              <a:buFont typeface="Arial" panose="020B0604020202020204" pitchFamily="34" charset="0"/>
              <a:buChar char="•"/>
            </a:pPr>
            <a:r>
              <a:rPr lang="en-GB" sz="2400" dirty="0">
                <a:solidFill>
                  <a:schemeClr val="tx2"/>
                </a:solidFill>
              </a:rPr>
              <a:t>Get statistical advice</a:t>
            </a:r>
            <a:endParaRPr lang="en-IE" sz="2400" dirty="0">
              <a:solidFill>
                <a:schemeClr val="tx2"/>
              </a:solidFill>
            </a:endParaRPr>
          </a:p>
        </p:txBody>
      </p:sp>
    </p:spTree>
    <p:extLst>
      <p:ext uri="{BB962C8B-B14F-4D97-AF65-F5344CB8AC3E}">
        <p14:creationId xmlns:p14="http://schemas.microsoft.com/office/powerpoint/2010/main" val="3219682645"/>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IAEA_Logo_&amp;_Slogan</Template>
  <TotalTime>0</TotalTime>
  <Words>5464</Words>
  <Application>Microsoft Office PowerPoint</Application>
  <PresentationFormat>On-screen Show (4:3)</PresentationFormat>
  <Paragraphs>449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 </vt:lpstr>
      <vt:lpstr>Arial</vt:lpstr>
      <vt:lpstr>Calibri</vt:lpstr>
      <vt:lpstr>Wingdings</vt:lpstr>
      <vt:lpstr>Office Theme</vt:lpstr>
      <vt:lpstr>International Atomic Energy Agency Learning programme: Radon gas</vt:lpstr>
      <vt:lpstr>Content</vt:lpstr>
      <vt:lpstr>Scope of this Module</vt:lpstr>
      <vt:lpstr>General Safety Requirements (GSR) Part 3</vt:lpstr>
      <vt:lpstr>Pre-Survey: Existing Data</vt:lpstr>
      <vt:lpstr>Pre-Survey: Pilot Study</vt:lpstr>
      <vt:lpstr>Representative radon survey –  2 general approaches</vt:lpstr>
      <vt:lpstr>Population weighted (or population-based) survey</vt:lpstr>
      <vt:lpstr>Geographically-based survey</vt:lpstr>
      <vt:lpstr>Sampling and Sample Numbers</vt:lpstr>
      <vt:lpstr>Randomness, Completeness, and Bias</vt:lpstr>
      <vt:lpstr>Detectors, Measurement, Placement</vt:lpstr>
      <vt:lpstr>Questionnaire for Survey</vt:lpstr>
      <vt:lpstr>Communication and Engagement</vt:lpstr>
      <vt:lpstr>Data validation and analysis</vt:lpstr>
      <vt:lpstr>Data correction</vt:lpstr>
      <vt:lpstr>Data correction (continued)</vt:lpstr>
      <vt:lpstr>Data analysis</vt:lpstr>
      <vt:lpstr>Mapping the survey data</vt:lpstr>
      <vt:lpstr>Soil gas measurements</vt:lpstr>
      <vt:lpstr>Data Management</vt:lpstr>
      <vt:lpstr>Metrics and Follow-up</vt:lpstr>
      <vt:lpstr>Summary of Learning Points (1)</vt:lpstr>
      <vt:lpstr>Summary of Learning Points (2)</vt:lpstr>
      <vt:lpstr>Further Reading</vt:lpstr>
      <vt:lpstr>Further Reading (2)</vt:lpstr>
      <vt:lpstr>July 2018</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Atomic Energy Agency E-learning programme on Radon gas</dc:title>
  <dc:creator>GRUBER, Allison</dc:creator>
  <cp:lastModifiedBy>DOJCANOVA, Lenka</cp:lastModifiedBy>
  <cp:revision>60</cp:revision>
  <cp:lastPrinted>2015-12-18T15:27:41Z</cp:lastPrinted>
  <dcterms:created xsi:type="dcterms:W3CDTF">2018-02-12T08:16:29Z</dcterms:created>
  <dcterms:modified xsi:type="dcterms:W3CDTF">2018-10-18T14:42:59Z</dcterms:modified>
</cp:coreProperties>
</file>