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9" r:id="rId1"/>
  </p:sldMasterIdLst>
  <p:notesMasterIdLst>
    <p:notesMasterId r:id="rId63"/>
  </p:notesMasterIdLst>
  <p:sldIdLst>
    <p:sldId id="256" r:id="rId2"/>
    <p:sldId id="261" r:id="rId3"/>
    <p:sldId id="342" r:id="rId4"/>
    <p:sldId id="353" r:id="rId5"/>
    <p:sldId id="343" r:id="rId6"/>
    <p:sldId id="344" r:id="rId7"/>
    <p:sldId id="354" r:id="rId8"/>
    <p:sldId id="266" r:id="rId9"/>
    <p:sldId id="273" r:id="rId10"/>
    <p:sldId id="321" r:id="rId11"/>
    <p:sldId id="345" r:id="rId12"/>
    <p:sldId id="346" r:id="rId13"/>
    <p:sldId id="347" r:id="rId14"/>
    <p:sldId id="349" r:id="rId15"/>
    <p:sldId id="348" r:id="rId16"/>
    <p:sldId id="268" r:id="rId17"/>
    <p:sldId id="324" r:id="rId18"/>
    <p:sldId id="325" r:id="rId19"/>
    <p:sldId id="326" r:id="rId20"/>
    <p:sldId id="357" r:id="rId21"/>
    <p:sldId id="359" r:id="rId22"/>
    <p:sldId id="360" r:id="rId23"/>
    <p:sldId id="328" r:id="rId24"/>
    <p:sldId id="329" r:id="rId25"/>
    <p:sldId id="330" r:id="rId26"/>
    <p:sldId id="269" r:id="rId27"/>
    <p:sldId id="274" r:id="rId28"/>
    <p:sldId id="275" r:id="rId29"/>
    <p:sldId id="331" r:id="rId30"/>
    <p:sldId id="276" r:id="rId31"/>
    <p:sldId id="332" r:id="rId32"/>
    <p:sldId id="333" r:id="rId33"/>
    <p:sldId id="296" r:id="rId34"/>
    <p:sldId id="288" r:id="rId35"/>
    <p:sldId id="289" r:id="rId36"/>
    <p:sldId id="361" r:id="rId37"/>
    <p:sldId id="355" r:id="rId38"/>
    <p:sldId id="341" r:id="rId39"/>
    <p:sldId id="339" r:id="rId40"/>
    <p:sldId id="340" r:id="rId41"/>
    <p:sldId id="294" r:id="rId42"/>
    <p:sldId id="305" r:id="rId43"/>
    <p:sldId id="306" r:id="rId44"/>
    <p:sldId id="304" r:id="rId45"/>
    <p:sldId id="356" r:id="rId46"/>
    <p:sldId id="286" r:id="rId47"/>
    <p:sldId id="350" r:id="rId48"/>
    <p:sldId id="351" r:id="rId49"/>
    <p:sldId id="290" r:id="rId50"/>
    <p:sldId id="299" r:id="rId51"/>
    <p:sldId id="301" r:id="rId52"/>
    <p:sldId id="352" r:id="rId53"/>
    <p:sldId id="302" r:id="rId54"/>
    <p:sldId id="337" r:id="rId55"/>
    <p:sldId id="338" r:id="rId56"/>
    <p:sldId id="309" r:id="rId57"/>
    <p:sldId id="310" r:id="rId58"/>
    <p:sldId id="362" r:id="rId59"/>
    <p:sldId id="311" r:id="rId60"/>
    <p:sldId id="312" r:id="rId61"/>
    <p:sldId id="363" r:id="rId62"/>
  </p:sldIdLst>
  <p:sldSz cx="9144000" cy="6858000" type="screen4x3"/>
  <p:notesSz cx="6669088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00"/>
    <a:srgbClr val="000099"/>
    <a:srgbClr val="FF3300"/>
    <a:srgbClr val="F9F0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7" autoAdjust="0"/>
    <p:restoredTop sz="99397" autoAdjust="0"/>
  </p:normalViewPr>
  <p:slideViewPr>
    <p:cSldViewPr>
      <p:cViewPr>
        <p:scale>
          <a:sx n="90" d="100"/>
          <a:sy n="90" d="100"/>
        </p:scale>
        <p:origin x="-2148" y="-9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commentAuthors" Target="commentAuthors.xml"/><Relationship Id="rId69" Type="http://schemas.microsoft.com/office/2015/10/relationships/revisionInfo" Target="revisionInfo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81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2488" y="744538"/>
            <a:ext cx="4964112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750" y="4716463"/>
            <a:ext cx="5335588" cy="446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D89C78E-B11A-4BC1-BAF6-89FE11AEE0B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38941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99DB32A-E6C9-4FA6-AD2D-3D1F6CB6CB8F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5251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10</a:t>
            </a:fld>
            <a:endParaRPr lang="en-GB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6728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11</a:t>
            </a:fld>
            <a:endParaRPr lang="en-GB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1806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12</a:t>
            </a:fld>
            <a:endParaRPr lang="en-GB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0360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13</a:t>
            </a:fld>
            <a:endParaRPr lang="en-GB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/>
              <a:t>The attenuation of X rays by a material is determined by this</a:t>
            </a:r>
            <a:r>
              <a:rPr lang="en-US" baseline="0" dirty="0"/>
              <a:t> material’s</a:t>
            </a:r>
            <a:r>
              <a:rPr lang="en-US" dirty="0"/>
              <a:t> linear attenuation coefficient (µ), which depends on its composition and</a:t>
            </a:r>
            <a:r>
              <a:rPr lang="en-US" baseline="0" dirty="0"/>
              <a:t> density as well as X ray energy.</a:t>
            </a:r>
          </a:p>
          <a:p>
            <a:pPr eaLnBrk="1" hangingPunct="1"/>
            <a:r>
              <a:rPr lang="en-US" baseline="0" dirty="0"/>
              <a:t>The linear attenuation coefficient is the product of the mass attenuation coefficient µ</a:t>
            </a:r>
            <a:r>
              <a:rPr lang="en-US" baseline="-25000" dirty="0"/>
              <a:t>m</a:t>
            </a:r>
            <a:r>
              <a:rPr lang="en-US" baseline="0" dirty="0"/>
              <a:t> and the physical density </a:t>
            </a:r>
            <a:r>
              <a:rPr lang="el-GR" baseline="0" dirty="0"/>
              <a:t>ρ</a:t>
            </a:r>
            <a:r>
              <a:rPr lang="en-GB" baseline="0" dirty="0"/>
              <a:t>.</a:t>
            </a:r>
            <a:endParaRPr lang="en-US" baseline="0" dirty="0"/>
          </a:p>
          <a:p>
            <a:pPr eaLnBrk="1" hangingPunct="1"/>
            <a:r>
              <a:rPr lang="en-US" baseline="0" dirty="0"/>
              <a:t>The graph in this slide shows the ratio between the µ of bone and the µ of soft tissue as a function of X ray energy. The higher this ratio, the higher the contrast between these tissues in a radiographic image.</a:t>
            </a:r>
          </a:p>
          <a:p>
            <a:pPr eaLnBrk="1" hangingPunct="1"/>
            <a:r>
              <a:rPr lang="en-US" baseline="0" dirty="0"/>
              <a:t>At very high X ray energies, there is virtually no difference in µ</a:t>
            </a:r>
            <a:r>
              <a:rPr lang="en-US" baseline="-25000" dirty="0"/>
              <a:t>m</a:t>
            </a:r>
            <a:r>
              <a:rPr lang="en-US" baseline="0" dirty="0"/>
              <a:t> between bone and soft tissue, and the difference in attenuation between these tissues is only determined by their relative difference in physical density.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14879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14</a:t>
            </a:fld>
            <a:endParaRPr lang="en-GB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42063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15</a:t>
            </a:fld>
            <a:endParaRPr lang="en-GB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01197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16</a:t>
            </a:fld>
            <a:endParaRPr lang="en-GB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1657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17</a:t>
            </a:fld>
            <a:endParaRPr lang="en-GB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3662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18</a:t>
            </a:fld>
            <a:endParaRPr lang="en-GB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4513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19</a:t>
            </a:fld>
            <a:endParaRPr lang="en-GB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7415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1FD8032-FA09-4436-9ED5-F193372F6E76}" type="slidenum">
              <a:rPr lang="en-GB" smtClean="0"/>
              <a:pPr/>
              <a:t>2</a:t>
            </a:fld>
            <a:endParaRPr lang="en-GB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58545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20</a:t>
            </a:fld>
            <a:endParaRPr lang="en-GB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17152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21</a:t>
            </a:fld>
            <a:endParaRPr lang="en-GB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70496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22</a:t>
            </a:fld>
            <a:endParaRPr lang="en-GB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47855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23</a:t>
            </a:fld>
            <a:endParaRPr lang="en-GB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69556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24</a:t>
            </a:fld>
            <a:endParaRPr lang="en-GB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39008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25</a:t>
            </a:fld>
            <a:endParaRPr lang="en-GB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54129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26</a:t>
            </a:fld>
            <a:endParaRPr lang="en-GB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7694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27</a:t>
            </a:fld>
            <a:endParaRPr lang="en-GB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46342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28</a:t>
            </a:fld>
            <a:endParaRPr lang="en-GB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57223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29</a:t>
            </a:fld>
            <a:endParaRPr lang="en-GB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5794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1FD8032-FA09-4436-9ED5-F193372F6E76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46720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30</a:t>
            </a:fld>
            <a:endParaRPr lang="en-GB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53499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31</a:t>
            </a:fld>
            <a:endParaRPr lang="en-GB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64642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32</a:t>
            </a:fld>
            <a:endParaRPr lang="en-GB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94695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33</a:t>
            </a:fld>
            <a:endParaRPr lang="en-GB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39480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34</a:t>
            </a:fld>
            <a:endParaRPr lang="en-GB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37785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35</a:t>
            </a:fld>
            <a:endParaRPr lang="en-GB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58764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36</a:t>
            </a:fld>
            <a:endParaRPr lang="en-GB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70339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1FD8032-FA09-4436-9ED5-F193372F6E76}" type="slidenum">
              <a:rPr lang="en-GB" smtClean="0"/>
              <a:pPr/>
              <a:t>37</a:t>
            </a:fld>
            <a:endParaRPr lang="en-GB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11563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38</a:t>
            </a:fld>
            <a:endParaRPr lang="en-GB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84326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39</a:t>
            </a:fld>
            <a:endParaRPr lang="en-GB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0780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1FD8032-FA09-4436-9ED5-F193372F6E76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28174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40</a:t>
            </a:fld>
            <a:endParaRPr lang="en-GB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98462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41</a:t>
            </a:fld>
            <a:endParaRPr lang="en-GB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73304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42</a:t>
            </a:fld>
            <a:endParaRPr lang="en-GB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7267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43</a:t>
            </a:fld>
            <a:endParaRPr lang="en-GB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63977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44</a:t>
            </a:fld>
            <a:endParaRPr lang="en-GB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0651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1FD8032-FA09-4436-9ED5-F193372F6E76}" type="slidenum">
              <a:rPr lang="en-GB" smtClean="0"/>
              <a:pPr/>
              <a:t>45</a:t>
            </a:fld>
            <a:endParaRPr lang="en-GB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74764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46</a:t>
            </a:fld>
            <a:endParaRPr lang="en-GB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12975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47</a:t>
            </a:fld>
            <a:endParaRPr lang="en-GB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134126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48</a:t>
            </a:fld>
            <a:endParaRPr lang="en-GB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30482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49</a:t>
            </a:fld>
            <a:endParaRPr lang="en-GB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3437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22195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50</a:t>
            </a:fld>
            <a:endParaRPr lang="en-GB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68499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51</a:t>
            </a:fld>
            <a:endParaRPr lang="en-GB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682918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52</a:t>
            </a:fld>
            <a:endParaRPr lang="en-GB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04411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53</a:t>
            </a:fld>
            <a:endParaRPr lang="en-GB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364863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54</a:t>
            </a:fld>
            <a:endParaRPr lang="en-GB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28052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55</a:t>
            </a:fld>
            <a:endParaRPr lang="en-GB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6125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8951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1FD8032-FA09-4436-9ED5-F193372F6E76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0276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5817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9</a:t>
            </a:fld>
            <a:endParaRPr lang="en-GB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9185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9"/>
          <p:cNvSpPr txBox="1">
            <a:spLocks noChangeArrowheads="1"/>
          </p:cNvSpPr>
          <p:nvPr/>
        </p:nvSpPr>
        <p:spPr bwMode="black">
          <a:xfrm>
            <a:off x="3505200" y="6019800"/>
            <a:ext cx="2209800" cy="661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GB" b="1">
                <a:solidFill>
                  <a:srgbClr val="FFFFFF"/>
                </a:solidFill>
                <a:latin typeface="Arial" charset="0"/>
              </a:rPr>
              <a:t>IAEA</a:t>
            </a:r>
          </a:p>
          <a:p>
            <a:pPr algn="ctr" eaLnBrk="1" hangingPunct="1">
              <a:spcBef>
                <a:spcPct val="50000"/>
              </a:spcBef>
              <a:defRPr/>
            </a:pPr>
            <a:r>
              <a:rPr lang="en-GB" sz="900" b="1">
                <a:solidFill>
                  <a:srgbClr val="FFFFFF"/>
                </a:solidFill>
                <a:latin typeface="Arial" charset="0"/>
              </a:rPr>
              <a:t>International Atomic Energy Agency</a:t>
            </a:r>
          </a:p>
        </p:txBody>
      </p:sp>
      <p:pic>
        <p:nvPicPr>
          <p:cNvPr id="5" name="Picture 10" descr="IAEAlogo_Black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">
          <a:xfrm>
            <a:off x="4114800" y="5105400"/>
            <a:ext cx="10509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hidden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 bwMode="gray">
          <a:xfrm>
            <a:off x="0" y="1000125"/>
            <a:ext cx="9144000" cy="177165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0" y="2797175"/>
            <a:ext cx="9144000" cy="1727200"/>
          </a:xfrm>
        </p:spPr>
        <p:txBody>
          <a:bodyPr anchor="ctr" anchorCtr="1"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F9BC31-5718-4187-AF0C-1A927F083CD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19888" y="98425"/>
            <a:ext cx="2147887" cy="59975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74638" y="98425"/>
            <a:ext cx="6292850" cy="59975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517A34-5B99-44C9-BD8D-1F819EFF32C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74638" y="1524000"/>
            <a:ext cx="4219575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6613" y="1524000"/>
            <a:ext cx="4221162" cy="4572000"/>
          </a:xfrm>
        </p:spPr>
        <p:txBody>
          <a:bodyPr/>
          <a:lstStyle/>
          <a:p>
            <a:pPr lvl="0"/>
            <a:endParaRPr lang="en-GB" noProof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A72248-E255-44EE-A39B-6E1E82A6349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74638" y="1524000"/>
            <a:ext cx="4219575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524000"/>
            <a:ext cx="4221162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80A1D1-8282-4298-A140-364EBD78DD5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4638" y="1524000"/>
            <a:ext cx="4219575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6613" y="1524000"/>
            <a:ext cx="4221162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CC1919-B342-4F38-997F-F1ABF20EB9D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C193A9-65FE-4FC8-8087-288178EA5E8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2CDF28-2947-4F43-BB72-0567656AA41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4638" y="1524000"/>
            <a:ext cx="4219575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524000"/>
            <a:ext cx="4221162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7AAF31-1D83-4115-BC62-A2ECD26854A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0E40E0-B8BE-43AA-8D54-50091478E2E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0AD7B3-F036-47B1-B10D-D67B44CA395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9954B7-7C35-4554-AC25-D77269FCFB3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E4566A-6C51-46C9-BB5C-7A37DE3DB80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1888B9-E81B-4DC7-8C63-B12CAE9C40D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0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IAEAlogo_Black"/>
          <p:cNvPicPr>
            <a:picLocks noChangeAspect="1" noChangeArrowheads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">
          <a:xfrm>
            <a:off x="304800" y="6110288"/>
            <a:ext cx="6858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7" name="Text Box 11"/>
          <p:cNvSpPr txBox="1">
            <a:spLocks noChangeArrowheads="1"/>
          </p:cNvSpPr>
          <p:nvPr/>
        </p:nvSpPr>
        <p:spPr bwMode="black">
          <a:xfrm>
            <a:off x="990600" y="6202363"/>
            <a:ext cx="914400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GB" sz="2200" b="1">
                <a:solidFill>
                  <a:srgbClr val="FFFFFF"/>
                </a:solidFill>
                <a:latin typeface="Arial" charset="0"/>
              </a:rPr>
              <a:t>IAEA</a:t>
            </a:r>
          </a:p>
        </p:txBody>
      </p:sp>
      <p:pic>
        <p:nvPicPr>
          <p:cNvPr id="1028" name="Picture 9"/>
          <p:cNvPicPr>
            <a:picLocks noChangeAspect="1" noChangeArrowheads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hidden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Rectangle 3"/>
          <p:cNvSpPr>
            <a:spLocks noGrp="1" noChangeArrowheads="1"/>
          </p:cNvSpPr>
          <p:nvPr>
            <p:ph type="title"/>
          </p:nvPr>
        </p:nvSpPr>
        <p:spPr bwMode="black">
          <a:xfrm>
            <a:off x="282575" y="98425"/>
            <a:ext cx="8534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1030" name="Rectangle 4"/>
          <p:cNvSpPr>
            <a:spLocks noGrp="1" noChangeArrowheads="1"/>
          </p:cNvSpPr>
          <p:nvPr>
            <p:ph type="body" idx="1"/>
          </p:nvPr>
        </p:nvSpPr>
        <p:spPr bwMode="gray">
          <a:xfrm>
            <a:off x="274638" y="1524000"/>
            <a:ext cx="8593137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dt" sz="half" idx="2"/>
          </p:nvPr>
        </p:nvSpPr>
        <p:spPr bwMode="white">
          <a:xfrm>
            <a:off x="6783388" y="6369050"/>
            <a:ext cx="1676400" cy="29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3"/>
          </p:nvPr>
        </p:nvSpPr>
        <p:spPr bwMode="white">
          <a:xfrm>
            <a:off x="4154488" y="6369050"/>
            <a:ext cx="2624137" cy="29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4"/>
          </p:nvPr>
        </p:nvSpPr>
        <p:spPr bwMode="white">
          <a:xfrm>
            <a:off x="8472488" y="6369050"/>
            <a:ext cx="509587" cy="29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2"/>
                </a:solidFill>
                <a:latin typeface="Arial" charset="0"/>
              </a:defRPr>
            </a:lvl1pPr>
          </a:lstStyle>
          <a:p>
            <a:pPr>
              <a:defRPr/>
            </a:pPr>
            <a:fld id="{3D7DCC0B-8DFB-4A14-A996-DC7C7786F55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</p:sldLayoutIdLst>
  <p:hf hdr="0" ftr="0" dt="0"/>
  <p:txStyles>
    <p:titleStyle>
      <a:lvl1pPr algn="ctr" rtl="0" eaLnBrk="0" fontAlgn="base" hangingPunct="0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4.tiff"/><Relationship Id="rId4" Type="http://schemas.openxmlformats.org/officeDocument/2006/relationships/image" Target="../media/image23.tif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9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tiff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tiff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8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GB" sz="3600" dirty="0">
                <a:latin typeface="Arial Unicode MS" pitchFamily="34" charset="-128"/>
              </a:rPr>
              <a:t>Optimization of Protection of Patients in Dental Radiology</a:t>
            </a:r>
            <a:endParaRPr lang="en-GB" sz="3600" dirty="0"/>
          </a:p>
          <a:p>
            <a:pPr eaLnBrk="1" hangingPunct="1"/>
            <a:r>
              <a:rPr lang="en-GB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L11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16632"/>
            <a:ext cx="9144000" cy="1296144"/>
          </a:xfrm>
        </p:spPr>
        <p:txBody>
          <a:bodyPr/>
          <a:lstStyle/>
          <a:p>
            <a:pPr eaLnBrk="1" hangingPunct="1">
              <a:spcBef>
                <a:spcPts val="1200"/>
              </a:spcBef>
            </a:pPr>
            <a:r>
              <a:rPr lang="en-GB" dirty="0">
                <a:solidFill>
                  <a:srgbClr val="0070C0"/>
                </a:solidFill>
                <a:latin typeface="Arial Unicode MS" pitchFamily="34" charset="-128"/>
              </a:rPr>
              <a:t>Radiation Protection in Dental </a:t>
            </a:r>
            <a:r>
              <a:rPr lang="en-GB" dirty="0" smtClean="0">
                <a:solidFill>
                  <a:srgbClr val="0070C0"/>
                </a:solidFill>
                <a:latin typeface="Arial Unicode MS" pitchFamily="34" charset="-128"/>
              </a:rPr>
              <a:t>Radiology</a:t>
            </a:r>
            <a:endParaRPr lang="en-GB" dirty="0" smtClean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1520" y="1169457"/>
            <a:ext cx="87129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dirty="0">
                <a:solidFill>
                  <a:srgbClr val="0070C0"/>
                </a:solidFill>
                <a:latin typeface="Cambria" panose="02040503050406030204" pitchFamily="18" charset="0"/>
              </a:rPr>
              <a:t>Training material developed by the </a:t>
            </a:r>
            <a:r>
              <a:rPr lang="en-GB" sz="1600" dirty="0" smtClean="0">
                <a:solidFill>
                  <a:srgbClr val="0070C0"/>
                </a:solidFill>
                <a:latin typeface="Cambria" panose="02040503050406030204" pitchFamily="18" charset="0"/>
              </a:rPr>
              <a:t>International </a:t>
            </a:r>
            <a:r>
              <a:rPr lang="en-GB" sz="1600" dirty="0">
                <a:solidFill>
                  <a:srgbClr val="0070C0"/>
                </a:solidFill>
                <a:latin typeface="Cambria" panose="02040503050406030204" pitchFamily="18" charset="0"/>
              </a:rPr>
              <a:t>Atomic Energy Agency </a:t>
            </a:r>
            <a:endParaRPr lang="en-GB" sz="1600" dirty="0" smtClean="0">
              <a:solidFill>
                <a:srgbClr val="0070C0"/>
              </a:solidFill>
              <a:latin typeface="Cambria" panose="02040503050406030204" pitchFamily="18" charset="0"/>
            </a:endParaRPr>
          </a:p>
          <a:p>
            <a:pPr algn="ctr"/>
            <a:r>
              <a:rPr lang="en-GB" sz="1600" dirty="0" smtClean="0">
                <a:solidFill>
                  <a:srgbClr val="0070C0"/>
                </a:solidFill>
                <a:latin typeface="Cambria" panose="02040503050406030204" pitchFamily="18" charset="0"/>
              </a:rPr>
              <a:t>in </a:t>
            </a:r>
            <a:r>
              <a:rPr lang="en-GB" sz="1600" dirty="0">
                <a:solidFill>
                  <a:srgbClr val="0070C0"/>
                </a:solidFill>
                <a:latin typeface="Cambria" panose="02040503050406030204" pitchFamily="18" charset="0"/>
              </a:rPr>
              <a:t>collaboration </a:t>
            </a:r>
            <a:r>
              <a:rPr lang="en-GB" sz="1600" dirty="0" smtClean="0">
                <a:solidFill>
                  <a:srgbClr val="0070C0"/>
                </a:solidFill>
                <a:latin typeface="Cambria" panose="02040503050406030204" pitchFamily="18" charset="0"/>
              </a:rPr>
              <a:t>with:</a:t>
            </a:r>
            <a:r>
              <a:rPr lang="en-GB" sz="1600" dirty="0">
                <a:solidFill>
                  <a:srgbClr val="0070C0"/>
                </a:solidFill>
                <a:latin typeface="Cambria" panose="02040503050406030204" pitchFamily="18" charset="0"/>
              </a:rPr>
              <a:t/>
            </a:r>
            <a:br>
              <a:rPr lang="en-GB" sz="1600" dirty="0">
                <a:solidFill>
                  <a:srgbClr val="0070C0"/>
                </a:solidFill>
                <a:latin typeface="Cambria" panose="02040503050406030204" pitchFamily="18" charset="0"/>
              </a:rPr>
            </a:br>
            <a:r>
              <a:rPr lang="en-GB" sz="1600" dirty="0">
                <a:solidFill>
                  <a:srgbClr val="0070C0"/>
                </a:solidFill>
                <a:latin typeface="Cambria" panose="02040503050406030204" pitchFamily="18" charset="0"/>
              </a:rPr>
              <a:t> </a:t>
            </a:r>
            <a:r>
              <a:rPr lang="en-GB" sz="1600" i="1" dirty="0">
                <a:solidFill>
                  <a:srgbClr val="0070C0"/>
                </a:solidFill>
                <a:latin typeface="Cambria" panose="02040503050406030204" pitchFamily="18" charset="0"/>
              </a:rPr>
              <a:t>World Health Organization</a:t>
            </a:r>
            <a:r>
              <a:rPr lang="en-GB" sz="1600" i="1">
                <a:solidFill>
                  <a:srgbClr val="0070C0"/>
                </a:solidFill>
                <a:latin typeface="Cambria" panose="02040503050406030204" pitchFamily="18" charset="0"/>
              </a:rPr>
              <a:t>, </a:t>
            </a:r>
            <a:r>
              <a:rPr lang="en-GB" sz="1600" i="1" smtClean="0">
                <a:solidFill>
                  <a:srgbClr val="0070C0"/>
                </a:solidFill>
                <a:latin typeface="Cambria" panose="02040503050406030204" pitchFamily="18" charset="0"/>
              </a:rPr>
              <a:t>FDI World </a:t>
            </a:r>
            <a:r>
              <a:rPr lang="en-GB" sz="1600" i="1" dirty="0">
                <a:solidFill>
                  <a:srgbClr val="0070C0"/>
                </a:solidFill>
                <a:latin typeface="Cambria" panose="02040503050406030204" pitchFamily="18" charset="0"/>
              </a:rPr>
              <a:t>Dental Federation, International Association of </a:t>
            </a:r>
            <a:r>
              <a:rPr lang="en-GB" sz="1600" i="1" dirty="0" err="1">
                <a:solidFill>
                  <a:srgbClr val="0070C0"/>
                </a:solidFill>
                <a:latin typeface="Cambria" panose="02040503050406030204" pitchFamily="18" charset="0"/>
              </a:rPr>
              <a:t>Dento</a:t>
            </a:r>
            <a:r>
              <a:rPr lang="en-GB" sz="1600" i="1" dirty="0">
                <a:solidFill>
                  <a:srgbClr val="0070C0"/>
                </a:solidFill>
                <a:latin typeface="Cambria" panose="02040503050406030204" pitchFamily="18" charset="0"/>
              </a:rPr>
              <a:t>-Maxillofacial Radiology, International Organization for Medical Physics, and Image Gently Alliance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10</a:t>
            </a:fld>
            <a:endParaRPr lang="en-GB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>
                <a:latin typeface="Arial Unicode MS" pitchFamily="34" charset="-128"/>
              </a:rPr>
              <a:t>Exposure parameters: filtration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7504" y="1124744"/>
            <a:ext cx="9036496" cy="4114800"/>
          </a:xfrm>
        </p:spPr>
        <p:txBody>
          <a:bodyPr/>
          <a:lstStyle/>
          <a:p>
            <a:pPr lvl="0"/>
            <a:r>
              <a:rPr lang="en-GB" sz="2800" dirty="0">
                <a:solidFill>
                  <a:srgbClr val="C00000"/>
                </a:solidFill>
                <a:latin typeface="Arial Unicode MS" pitchFamily="34" charset="-128"/>
              </a:rPr>
              <a:t>Attenuation </a:t>
            </a:r>
            <a:r>
              <a:rPr lang="en-GB" sz="2800" dirty="0">
                <a:latin typeface="Arial Unicode MS" pitchFamily="34" charset="-128"/>
              </a:rPr>
              <a:t>of an </a:t>
            </a:r>
            <a:r>
              <a:rPr lang="en-GB" sz="2800" dirty="0" smtClean="0">
                <a:latin typeface="Arial Unicode MS" pitchFamily="34" charset="-128"/>
              </a:rPr>
              <a:t>X ray </a:t>
            </a:r>
            <a:r>
              <a:rPr lang="en-GB" sz="2800" dirty="0">
                <a:latin typeface="Arial Unicode MS" pitchFamily="34" charset="-128"/>
              </a:rPr>
              <a:t>beam depends on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X ray </a:t>
            </a:r>
            <a:r>
              <a:rPr lang="en-GB" sz="2800" dirty="0">
                <a:solidFill>
                  <a:srgbClr val="C00000"/>
                </a:solidFill>
                <a:latin typeface="Arial Unicode MS" pitchFamily="34" charset="-128"/>
              </a:rPr>
              <a:t>energy</a:t>
            </a:r>
          </a:p>
          <a:p>
            <a:pPr lvl="1"/>
            <a:r>
              <a:rPr lang="en-GB" dirty="0">
                <a:latin typeface="Arial Unicode MS" pitchFamily="34" charset="-128"/>
              </a:rPr>
              <a:t>When </a:t>
            </a:r>
            <a:r>
              <a:rPr lang="en-GB" dirty="0" smtClean="0">
                <a:latin typeface="Arial Unicode MS" pitchFamily="34" charset="-128"/>
              </a:rPr>
              <a:t>X ray </a:t>
            </a:r>
            <a:r>
              <a:rPr lang="en-GB" dirty="0">
                <a:latin typeface="Arial Unicode MS" pitchFamily="34" charset="-128"/>
              </a:rPr>
              <a:t>traverse a medium, </a:t>
            </a:r>
            <a:r>
              <a:rPr lang="en-GB" dirty="0">
                <a:solidFill>
                  <a:srgbClr val="C00000"/>
                </a:solidFill>
                <a:latin typeface="Arial Unicode MS" pitchFamily="34" charset="-128"/>
              </a:rPr>
              <a:t>low-energy </a:t>
            </a:r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</a:rPr>
              <a:t>X rays</a:t>
            </a:r>
            <a:r>
              <a:rPr lang="en-GB" dirty="0" smtClean="0">
                <a:solidFill>
                  <a:srgbClr val="FF0000"/>
                </a:solidFill>
                <a:latin typeface="Arial Unicode MS" pitchFamily="34" charset="-128"/>
              </a:rPr>
              <a:t> </a:t>
            </a:r>
            <a:r>
              <a:rPr lang="en-GB" dirty="0">
                <a:latin typeface="Arial Unicode MS" pitchFamily="34" charset="-128"/>
              </a:rPr>
              <a:t>are </a:t>
            </a:r>
            <a:r>
              <a:rPr lang="en-GB" dirty="0">
                <a:solidFill>
                  <a:srgbClr val="C00000"/>
                </a:solidFill>
                <a:latin typeface="Arial Unicode MS" pitchFamily="34" charset="-128"/>
              </a:rPr>
              <a:t>preferentially absorbed </a:t>
            </a:r>
          </a:p>
          <a:p>
            <a:pPr lvl="0">
              <a:buNone/>
            </a:pPr>
            <a:endParaRPr lang="en-GB" dirty="0">
              <a:latin typeface="Arial Unicode MS" pitchFamily="34" charset="-128"/>
            </a:endParaRPr>
          </a:p>
          <a:p>
            <a:pPr lvl="0"/>
            <a:endParaRPr lang="en-GB" dirty="0">
              <a:latin typeface="Arial Unicode MS" pitchFamily="34" charset="-128"/>
            </a:endParaRPr>
          </a:p>
          <a:p>
            <a:pPr lvl="0">
              <a:buNone/>
            </a:pPr>
            <a:endParaRPr lang="en-GB" dirty="0">
              <a:latin typeface="Arial Unicode MS" pitchFamily="34" charset="-128"/>
            </a:endParaRPr>
          </a:p>
          <a:p>
            <a:pPr lvl="0">
              <a:buNone/>
            </a:pPr>
            <a:endParaRPr lang="en-GB" dirty="0"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  <p:pic>
        <p:nvPicPr>
          <p:cNvPr id="7" name="Picture 1" descr="C:\Users\Ruben\Google Drive\Active work\_Research\IAEA training material\Front.tif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59234" t="-20731" r="-278385"/>
          <a:stretch>
            <a:fillRect/>
          </a:stretch>
        </p:blipFill>
        <p:spPr bwMode="auto">
          <a:xfrm>
            <a:off x="467544" y="3212976"/>
            <a:ext cx="8280920" cy="2880320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8" name="Right Arrow 7"/>
          <p:cNvSpPr/>
          <p:nvPr/>
        </p:nvSpPr>
        <p:spPr>
          <a:xfrm>
            <a:off x="683568" y="3995590"/>
            <a:ext cx="3168352" cy="576064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Low energy X rays</a:t>
            </a:r>
          </a:p>
        </p:txBody>
      </p:sp>
      <p:sp>
        <p:nvSpPr>
          <p:cNvPr id="9" name="Right Arrow 8"/>
          <p:cNvSpPr/>
          <p:nvPr/>
        </p:nvSpPr>
        <p:spPr>
          <a:xfrm>
            <a:off x="683568" y="4643662"/>
            <a:ext cx="3168352" cy="576064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Medium energy X rays</a:t>
            </a:r>
          </a:p>
        </p:txBody>
      </p:sp>
      <p:sp>
        <p:nvSpPr>
          <p:cNvPr id="10" name="Right Arrow 9"/>
          <p:cNvSpPr/>
          <p:nvPr/>
        </p:nvSpPr>
        <p:spPr>
          <a:xfrm>
            <a:off x="683568" y="5291734"/>
            <a:ext cx="3168352" cy="576064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High energy X rays</a:t>
            </a:r>
          </a:p>
        </p:txBody>
      </p:sp>
      <p:sp>
        <p:nvSpPr>
          <p:cNvPr id="11" name="Right Arrow 10"/>
          <p:cNvSpPr/>
          <p:nvPr/>
        </p:nvSpPr>
        <p:spPr>
          <a:xfrm>
            <a:off x="5292080" y="3995590"/>
            <a:ext cx="360000" cy="576064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ight Arrow 11"/>
          <p:cNvSpPr/>
          <p:nvPr/>
        </p:nvSpPr>
        <p:spPr>
          <a:xfrm>
            <a:off x="5292080" y="4643662"/>
            <a:ext cx="1620000" cy="576064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ight Arrow 12"/>
          <p:cNvSpPr/>
          <p:nvPr/>
        </p:nvSpPr>
        <p:spPr>
          <a:xfrm>
            <a:off x="5292080" y="5291734"/>
            <a:ext cx="2880000" cy="576064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03648" y="3356992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atin typeface="Arial" pitchFamily="34" charset="0"/>
                <a:cs typeface="Arial" pitchFamily="34" charset="0"/>
              </a:rPr>
              <a:t>Exposed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796136" y="3356992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atin typeface="Arial" pitchFamily="34" charset="0"/>
                <a:cs typeface="Arial" pitchFamily="34" charset="0"/>
              </a:rPr>
              <a:t>Transmitted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11</a:t>
            </a:fld>
            <a:endParaRPr lang="en-GB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>
                <a:latin typeface="Arial Unicode MS" pitchFamily="34" charset="-128"/>
              </a:rPr>
              <a:t>Exposure parameters: filtration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7504" y="1124744"/>
            <a:ext cx="8713664" cy="5184576"/>
          </a:xfrm>
        </p:spPr>
        <p:txBody>
          <a:bodyPr/>
          <a:lstStyle/>
          <a:p>
            <a:r>
              <a:rPr lang="en-GB" sz="2800" dirty="0">
                <a:latin typeface="Arial Unicode MS" pitchFamily="34" charset="-128"/>
              </a:rPr>
              <a:t>Apart from the </a:t>
            </a:r>
            <a:r>
              <a:rPr lang="en-GB" sz="2800" dirty="0">
                <a:solidFill>
                  <a:srgbClr val="C00000"/>
                </a:solidFill>
                <a:latin typeface="Arial Unicode MS" pitchFamily="34" charset="-128"/>
              </a:rPr>
              <a:t>inherent filtration</a:t>
            </a:r>
            <a:r>
              <a:rPr lang="en-GB" sz="2800" dirty="0">
                <a:solidFill>
                  <a:srgbClr val="FF0000"/>
                </a:solidFill>
                <a:latin typeface="Arial Unicode MS" pitchFamily="34" charset="-128"/>
              </a:rPr>
              <a:t> </a:t>
            </a:r>
            <a:r>
              <a:rPr lang="en-GB" sz="2800" dirty="0">
                <a:latin typeface="Arial Unicode MS" pitchFamily="34" charset="-128"/>
              </a:rPr>
              <a:t>of the </a:t>
            </a:r>
            <a:r>
              <a:rPr lang="en-GB" sz="2800" dirty="0" smtClean="0">
                <a:latin typeface="Arial Unicode MS" pitchFamily="34" charset="-128"/>
              </a:rPr>
              <a:t>X ray </a:t>
            </a:r>
            <a:r>
              <a:rPr lang="en-GB" sz="2800" dirty="0">
                <a:latin typeface="Arial Unicode MS" pitchFamily="34" charset="-128"/>
              </a:rPr>
              <a:t>tube, varying amount of filtration can be </a:t>
            </a:r>
            <a:r>
              <a:rPr lang="en-GB" sz="2800" dirty="0">
                <a:solidFill>
                  <a:srgbClr val="C00000"/>
                </a:solidFill>
                <a:latin typeface="Arial Unicode MS" pitchFamily="34" charset="-128"/>
              </a:rPr>
              <a:t>added</a:t>
            </a:r>
          </a:p>
          <a:p>
            <a:pPr lvl="1"/>
            <a:r>
              <a:rPr lang="en-GB" dirty="0">
                <a:latin typeface="Arial Unicode MS" pitchFamily="34" charset="-128"/>
              </a:rPr>
              <a:t>For some equipment, the amount of filtration can be selected or additional filtration can be manually added</a:t>
            </a:r>
          </a:p>
          <a:p>
            <a:pPr lvl="1"/>
            <a:r>
              <a:rPr lang="en-GB" dirty="0">
                <a:latin typeface="Arial Unicode MS" pitchFamily="34" charset="-128"/>
              </a:rPr>
              <a:t>Since low-energy </a:t>
            </a:r>
            <a:r>
              <a:rPr lang="en-GB" dirty="0" smtClean="0">
                <a:latin typeface="Arial Unicode MS" pitchFamily="34" charset="-128"/>
              </a:rPr>
              <a:t>X rays </a:t>
            </a:r>
            <a:r>
              <a:rPr lang="en-GB" dirty="0">
                <a:latin typeface="Arial Unicode MS" pitchFamily="34" charset="-128"/>
              </a:rPr>
              <a:t>contribute to the radiation dose but not to the image, filtering them out can </a:t>
            </a:r>
            <a:r>
              <a:rPr lang="en-GB" dirty="0">
                <a:solidFill>
                  <a:srgbClr val="C00000"/>
                </a:solidFill>
                <a:latin typeface="Arial Unicode MS" pitchFamily="34" charset="-128"/>
              </a:rPr>
              <a:t>reduce dose</a:t>
            </a:r>
          </a:p>
          <a:p>
            <a:pPr lvl="1"/>
            <a:r>
              <a:rPr lang="en-GB" dirty="0">
                <a:latin typeface="Arial Unicode MS" pitchFamily="34" charset="-128"/>
              </a:rPr>
              <a:t>Excessive filtration can reduce the </a:t>
            </a:r>
            <a:r>
              <a:rPr lang="en-GB" dirty="0">
                <a:solidFill>
                  <a:srgbClr val="C00000"/>
                </a:solidFill>
                <a:latin typeface="Arial Unicode MS" pitchFamily="34" charset="-128"/>
              </a:rPr>
              <a:t>tube output </a:t>
            </a:r>
            <a:r>
              <a:rPr lang="en-GB" dirty="0">
                <a:latin typeface="Arial Unicode MS" pitchFamily="34" charset="-128"/>
              </a:rPr>
              <a:t>below that needed for a diagnostic image →</a:t>
            </a:r>
            <a:r>
              <a:rPr lang="en-GB" dirty="0">
                <a:solidFill>
                  <a:schemeClr val="accent2"/>
                </a:solidFill>
                <a:latin typeface="Arial Unicode MS" pitchFamily="34" charset="-128"/>
              </a:rPr>
              <a:t> </a:t>
            </a:r>
            <a:r>
              <a:rPr lang="en-GB" dirty="0">
                <a:solidFill>
                  <a:srgbClr val="C00000"/>
                </a:solidFill>
                <a:latin typeface="Arial Unicode MS" pitchFamily="34" charset="-128"/>
              </a:rPr>
              <a:t>mAs</a:t>
            </a:r>
            <a:r>
              <a:rPr lang="en-GB" dirty="0">
                <a:solidFill>
                  <a:srgbClr val="FF0000"/>
                </a:solidFill>
                <a:latin typeface="Arial Unicode MS" pitchFamily="34" charset="-128"/>
              </a:rPr>
              <a:t> </a:t>
            </a:r>
            <a:r>
              <a:rPr lang="en-GB" dirty="0">
                <a:latin typeface="Arial Unicode MS" pitchFamily="34" charset="-128"/>
              </a:rPr>
              <a:t>can be increased to compensate for this </a:t>
            </a:r>
          </a:p>
          <a:p>
            <a:pPr lvl="0">
              <a:buNone/>
            </a:pPr>
            <a:endParaRPr lang="en-GB" dirty="0">
              <a:latin typeface="Arial Unicode MS" pitchFamily="34" charset="-128"/>
            </a:endParaRPr>
          </a:p>
          <a:p>
            <a:pPr lvl="0">
              <a:buNone/>
            </a:pPr>
            <a:endParaRPr lang="en-GB" dirty="0"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12</a:t>
            </a:fld>
            <a:endParaRPr lang="en-GB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>
                <a:latin typeface="Arial Unicode MS" pitchFamily="34" charset="-128"/>
              </a:rPr>
              <a:t>Exposure parameters: kV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7504" y="1124744"/>
            <a:ext cx="8713664" cy="4114800"/>
          </a:xfrm>
        </p:spPr>
        <p:txBody>
          <a:bodyPr/>
          <a:lstStyle/>
          <a:p>
            <a:r>
              <a:rPr lang="en-GB" sz="2800" dirty="0">
                <a:solidFill>
                  <a:srgbClr val="C00000"/>
                </a:solidFill>
                <a:latin typeface="Arial Unicode MS" pitchFamily="34" charset="-128"/>
              </a:rPr>
              <a:t>‘Optimal’ </a:t>
            </a:r>
            <a:r>
              <a:rPr lang="en-GB" sz="2800" dirty="0">
                <a:latin typeface="Arial Unicode MS" pitchFamily="34" charset="-128"/>
              </a:rPr>
              <a:t>beam energy?</a:t>
            </a:r>
          </a:p>
          <a:p>
            <a:pPr lvl="1"/>
            <a:r>
              <a:rPr lang="en-GB" dirty="0">
                <a:latin typeface="Arial Unicode MS" pitchFamily="34" charset="-128"/>
              </a:rPr>
              <a:t>Depends on </a:t>
            </a:r>
            <a:r>
              <a:rPr lang="en-GB" dirty="0">
                <a:solidFill>
                  <a:srgbClr val="C00000"/>
                </a:solidFill>
                <a:latin typeface="Arial Unicode MS" pitchFamily="34" charset="-128"/>
              </a:rPr>
              <a:t>modality</a:t>
            </a:r>
          </a:p>
          <a:p>
            <a:pPr lvl="1"/>
            <a:r>
              <a:rPr lang="en-GB" dirty="0">
                <a:latin typeface="Arial Unicode MS" pitchFamily="34" charset="-128"/>
              </a:rPr>
              <a:t>Too low: too many </a:t>
            </a:r>
            <a:r>
              <a:rPr lang="en-GB" dirty="0">
                <a:solidFill>
                  <a:srgbClr val="C00000"/>
                </a:solidFill>
                <a:latin typeface="Arial Unicode MS" pitchFamily="34" charset="-128"/>
              </a:rPr>
              <a:t>low-energy photons </a:t>
            </a:r>
            <a:r>
              <a:rPr lang="en-GB" dirty="0">
                <a:latin typeface="Arial Unicode MS" pitchFamily="34" charset="-128"/>
              </a:rPr>
              <a:t>+ </a:t>
            </a:r>
            <a:r>
              <a:rPr lang="en-GB" dirty="0">
                <a:solidFill>
                  <a:srgbClr val="C00000"/>
                </a:solidFill>
                <a:latin typeface="Arial Unicode MS" pitchFamily="34" charset="-128"/>
              </a:rPr>
              <a:t>high mAs</a:t>
            </a:r>
            <a:r>
              <a:rPr lang="en-GB" dirty="0">
                <a:latin typeface="Arial Unicode MS" pitchFamily="34" charset="-128"/>
              </a:rPr>
              <a:t> required for adequate image quality</a:t>
            </a:r>
          </a:p>
          <a:p>
            <a:pPr lvl="0"/>
            <a:endParaRPr lang="en-GB" sz="3600" dirty="0">
              <a:latin typeface="Arial Unicode MS" pitchFamily="34" charset="-128"/>
            </a:endParaRPr>
          </a:p>
          <a:p>
            <a:pPr lvl="0">
              <a:buNone/>
            </a:pPr>
            <a:endParaRPr lang="en-GB" sz="3600" dirty="0">
              <a:latin typeface="Arial Unicode MS" pitchFamily="34" charset="-128"/>
            </a:endParaRPr>
          </a:p>
          <a:p>
            <a:pPr lvl="0">
              <a:buNone/>
            </a:pPr>
            <a:endParaRPr lang="en-GB" sz="3600" dirty="0"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4149080"/>
            <a:ext cx="7344816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6545286" y="5981218"/>
            <a:ext cx="12202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i="1" dirty="0">
                <a:solidFill>
                  <a:schemeClr val="accent1"/>
                </a:solidFill>
                <a:latin typeface="Arial Unicode MS" pitchFamily="34" charset="-128"/>
              </a:rPr>
              <a:t>R. </a:t>
            </a:r>
            <a:r>
              <a:rPr lang="en-GB" sz="1600" i="1" dirty="0" err="1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endParaRPr lang="en-GB" sz="1600" i="1" dirty="0">
              <a:solidFill>
                <a:schemeClr val="accent1"/>
              </a:solidFill>
              <a:latin typeface="Arial Unicode MS" pitchFamily="34" charset="-12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83568" y="3212976"/>
            <a:ext cx="7344000" cy="93610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755576" y="371703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Low kV, high mAs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75856" y="371703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Mid kV, mid mAs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652120" y="3707740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High kV, low mAs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55576" y="3275692"/>
            <a:ext cx="72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All scans were acquired at the same radiation dose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688" y="2713355"/>
            <a:ext cx="5904000" cy="345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13</a:t>
            </a:fld>
            <a:endParaRPr lang="en-GB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>
                <a:latin typeface="Arial Unicode MS" pitchFamily="34" charset="-128"/>
              </a:rPr>
              <a:t>Exposure parameters: kV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7504" y="1124744"/>
            <a:ext cx="8713664" cy="4114800"/>
          </a:xfrm>
        </p:spPr>
        <p:txBody>
          <a:bodyPr/>
          <a:lstStyle/>
          <a:p>
            <a:r>
              <a:rPr lang="en-GB" sz="2800" dirty="0">
                <a:solidFill>
                  <a:srgbClr val="C00000"/>
                </a:solidFill>
                <a:latin typeface="Arial Unicode MS" pitchFamily="34" charset="-128"/>
              </a:rPr>
              <a:t>‘Optimal’ </a:t>
            </a:r>
            <a:r>
              <a:rPr lang="en-GB" sz="2800" dirty="0">
                <a:latin typeface="Arial Unicode MS" pitchFamily="34" charset="-128"/>
              </a:rPr>
              <a:t>beam energy?</a:t>
            </a:r>
          </a:p>
          <a:p>
            <a:pPr lvl="1"/>
            <a:r>
              <a:rPr lang="en-GB" dirty="0">
                <a:latin typeface="Arial Unicode MS" pitchFamily="34" charset="-128"/>
              </a:rPr>
              <a:t>Depends on </a:t>
            </a:r>
            <a:r>
              <a:rPr lang="en-GB" dirty="0">
                <a:solidFill>
                  <a:srgbClr val="C00000"/>
                </a:solidFill>
                <a:latin typeface="Arial Unicode MS" pitchFamily="34" charset="-128"/>
              </a:rPr>
              <a:t>modality</a:t>
            </a:r>
          </a:p>
          <a:p>
            <a:pPr lvl="1"/>
            <a:r>
              <a:rPr lang="en-GB" dirty="0">
                <a:latin typeface="Arial Unicode MS" pitchFamily="34" charset="-128"/>
              </a:rPr>
              <a:t>Energy too high: </a:t>
            </a:r>
            <a:r>
              <a:rPr lang="en-GB" dirty="0">
                <a:solidFill>
                  <a:srgbClr val="C00000"/>
                </a:solidFill>
                <a:latin typeface="Arial Unicode MS" pitchFamily="34" charset="-128"/>
              </a:rPr>
              <a:t>contrast ↓ </a:t>
            </a:r>
            <a:r>
              <a:rPr lang="en-GB" dirty="0">
                <a:latin typeface="Arial Unicode MS" pitchFamily="34" charset="-128"/>
              </a:rPr>
              <a:t>(see slide notes)</a:t>
            </a:r>
          </a:p>
          <a:p>
            <a:pPr lvl="0">
              <a:buNone/>
            </a:pPr>
            <a:endParaRPr lang="en-GB" dirty="0">
              <a:latin typeface="Arial Unicode MS" pitchFamily="34" charset="-128"/>
            </a:endParaRPr>
          </a:p>
          <a:p>
            <a:pPr lvl="0"/>
            <a:endParaRPr lang="en-GB" dirty="0">
              <a:latin typeface="Arial Unicode MS" pitchFamily="34" charset="-128"/>
            </a:endParaRPr>
          </a:p>
          <a:p>
            <a:pPr lvl="0">
              <a:buNone/>
            </a:pPr>
            <a:endParaRPr lang="en-GB" dirty="0">
              <a:latin typeface="Arial Unicode MS" pitchFamily="34" charset="-128"/>
            </a:endParaRPr>
          </a:p>
          <a:p>
            <a:pPr lvl="0">
              <a:buNone/>
            </a:pPr>
            <a:endParaRPr lang="en-GB" dirty="0"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  <p:sp>
        <p:nvSpPr>
          <p:cNvPr id="8" name="Oval 7"/>
          <p:cNvSpPr/>
          <p:nvPr/>
        </p:nvSpPr>
        <p:spPr>
          <a:xfrm>
            <a:off x="2627784" y="3645024"/>
            <a:ext cx="936104" cy="100811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/>
          <p:cNvSpPr/>
          <p:nvPr/>
        </p:nvSpPr>
        <p:spPr>
          <a:xfrm>
            <a:off x="3347864" y="4365104"/>
            <a:ext cx="1296144" cy="792088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4644008" y="4581128"/>
            <a:ext cx="2736304" cy="7200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3491880" y="3429000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High contrast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644280" y="3903439"/>
            <a:ext cx="2583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Medium contrast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796136" y="4191471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Low contrast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653000" y="5765194"/>
            <a:ext cx="12202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i="1" dirty="0">
                <a:solidFill>
                  <a:schemeClr val="accent1"/>
                </a:solidFill>
                <a:latin typeface="Arial Unicode MS" pitchFamily="34" charset="-128"/>
              </a:rPr>
              <a:t>R. </a:t>
            </a:r>
            <a:r>
              <a:rPr lang="en-GB" sz="1600" i="1" dirty="0" err="1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endParaRPr lang="en-GB" sz="1600" i="1" dirty="0">
              <a:solidFill>
                <a:schemeClr val="accent1"/>
              </a:solidFill>
              <a:latin typeface="Arial Unicode MS" pitchFamily="34" charset="-128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14</a:t>
            </a:fld>
            <a:endParaRPr lang="en-GB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>
                <a:latin typeface="Arial Unicode MS" pitchFamily="34" charset="-128"/>
              </a:rPr>
              <a:t>Exposure parameters: filtration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7504" y="1124744"/>
            <a:ext cx="8713664" cy="4114800"/>
          </a:xfrm>
        </p:spPr>
        <p:txBody>
          <a:bodyPr/>
          <a:lstStyle/>
          <a:p>
            <a:r>
              <a:rPr lang="en-GB" sz="2800" dirty="0">
                <a:solidFill>
                  <a:srgbClr val="C00000"/>
                </a:solidFill>
                <a:latin typeface="Arial Unicode MS" pitchFamily="34" charset="-128"/>
              </a:rPr>
              <a:t>‘Optimal’ </a:t>
            </a:r>
            <a:r>
              <a:rPr lang="en-GB" sz="2800" dirty="0">
                <a:latin typeface="Arial Unicode MS" pitchFamily="34" charset="-128"/>
              </a:rPr>
              <a:t>beam energy?</a:t>
            </a:r>
          </a:p>
          <a:p>
            <a:pPr lvl="1"/>
            <a:r>
              <a:rPr lang="en-GB" dirty="0">
                <a:latin typeface="Arial Unicode MS" pitchFamily="34" charset="-128"/>
              </a:rPr>
              <a:t>In dental radiography: often </a:t>
            </a:r>
            <a:r>
              <a:rPr lang="en-GB" dirty="0">
                <a:solidFill>
                  <a:srgbClr val="C00000"/>
                </a:solidFill>
                <a:latin typeface="Arial Unicode MS" pitchFamily="34" charset="-128"/>
              </a:rPr>
              <a:t>fixed kV </a:t>
            </a:r>
            <a:r>
              <a:rPr lang="en-GB" dirty="0">
                <a:latin typeface="Arial Unicode MS" pitchFamily="34" charset="-128"/>
              </a:rPr>
              <a:t>used for a given equipment, exposure is varied via adjustment of </a:t>
            </a:r>
            <a:r>
              <a:rPr lang="en-GB" dirty="0" err="1">
                <a:solidFill>
                  <a:srgbClr val="C00000"/>
                </a:solidFill>
                <a:latin typeface="Arial Unicode MS" pitchFamily="34" charset="-128"/>
              </a:rPr>
              <a:t>mA</a:t>
            </a:r>
            <a:r>
              <a:rPr lang="en-GB" dirty="0">
                <a:solidFill>
                  <a:srgbClr val="C00000"/>
                </a:solidFill>
                <a:latin typeface="Arial Unicode MS" pitchFamily="34" charset="-128"/>
              </a:rPr>
              <a:t> and/or exposure time</a:t>
            </a:r>
          </a:p>
          <a:p>
            <a:pPr lvl="1"/>
            <a:r>
              <a:rPr lang="en-GB" dirty="0">
                <a:latin typeface="Arial Unicode MS" pitchFamily="34" charset="-128"/>
              </a:rPr>
              <a:t>If kV is variable (e.g. some CBCT equipment): optimal kV should be determined with the involvement of a medical physicist, considering the </a:t>
            </a:r>
            <a:r>
              <a:rPr lang="en-GB" dirty="0">
                <a:solidFill>
                  <a:srgbClr val="C00000"/>
                </a:solidFill>
                <a:latin typeface="Arial Unicode MS" pitchFamily="34" charset="-128"/>
              </a:rPr>
              <a:t>balance </a:t>
            </a:r>
            <a:r>
              <a:rPr lang="en-GB" dirty="0">
                <a:latin typeface="Arial Unicode MS" pitchFamily="34" charset="-128"/>
              </a:rPr>
              <a:t>between </a:t>
            </a:r>
            <a:r>
              <a:rPr lang="en-GB" dirty="0">
                <a:solidFill>
                  <a:srgbClr val="C00000"/>
                </a:solidFill>
                <a:latin typeface="Arial Unicode MS" pitchFamily="34" charset="-128"/>
              </a:rPr>
              <a:t>image quality &amp; </a:t>
            </a:r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</a:rPr>
              <a:t>dose</a:t>
            </a:r>
            <a:endParaRPr lang="en-GB" dirty="0">
              <a:latin typeface="Arial Unicode MS" pitchFamily="34" charset="-128"/>
            </a:endParaRPr>
          </a:p>
          <a:p>
            <a:pPr lvl="0"/>
            <a:endParaRPr lang="en-GB" sz="28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2771800" y="3645024"/>
            <a:ext cx="5760640" cy="28803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15</a:t>
            </a:fld>
            <a:endParaRPr lang="en-GB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>
                <a:latin typeface="Arial Unicode MS" pitchFamily="34" charset="-128"/>
              </a:rPr>
              <a:t>Exposure parameters: kV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7504" y="1114400"/>
            <a:ext cx="8713664" cy="4114800"/>
          </a:xfrm>
        </p:spPr>
        <p:txBody>
          <a:bodyPr/>
          <a:lstStyle/>
          <a:p>
            <a:r>
              <a:rPr lang="en-GB" sz="2800" dirty="0">
                <a:solidFill>
                  <a:srgbClr val="C00000"/>
                </a:solidFill>
                <a:latin typeface="Arial Unicode MS" pitchFamily="34" charset="-128"/>
              </a:rPr>
              <a:t>‘Optimal’ </a:t>
            </a:r>
            <a:r>
              <a:rPr lang="en-GB" sz="2800" dirty="0">
                <a:latin typeface="Arial Unicode MS" pitchFamily="34" charset="-128"/>
              </a:rPr>
              <a:t>beam energy: example</a:t>
            </a:r>
          </a:p>
          <a:p>
            <a:pPr lvl="1"/>
            <a:r>
              <a:rPr lang="en-GB" sz="2400" dirty="0">
                <a:latin typeface="Arial Unicode MS" pitchFamily="34" charset="-128"/>
              </a:rPr>
              <a:t>CBCT with kV selectable between </a:t>
            </a:r>
            <a:r>
              <a:rPr lang="en-GB" sz="2400" dirty="0">
                <a:solidFill>
                  <a:srgbClr val="C00000"/>
                </a:solidFill>
                <a:latin typeface="Arial Unicode MS" pitchFamily="34" charset="-128"/>
              </a:rPr>
              <a:t>60 and 90 kV</a:t>
            </a:r>
          </a:p>
          <a:p>
            <a:pPr lvl="1"/>
            <a:r>
              <a:rPr lang="en-GB" sz="2400" dirty="0">
                <a:latin typeface="Arial Unicode MS" pitchFamily="34" charset="-128"/>
              </a:rPr>
              <a:t>Radiation dose was determined at a </a:t>
            </a:r>
            <a:r>
              <a:rPr lang="en-GB" sz="2400" dirty="0">
                <a:solidFill>
                  <a:srgbClr val="C00000"/>
                </a:solidFill>
                <a:latin typeface="Arial Unicode MS" pitchFamily="34" charset="-128"/>
              </a:rPr>
              <a:t>constant image quality</a:t>
            </a:r>
            <a:r>
              <a:rPr lang="en-GB" sz="2400" dirty="0">
                <a:latin typeface="Arial Unicode MS" pitchFamily="34" charset="-128"/>
              </a:rPr>
              <a:t> in function of effective head size, kV and </a:t>
            </a:r>
            <a:r>
              <a:rPr lang="en-GB" sz="2400" dirty="0" err="1">
                <a:latin typeface="Arial Unicode MS" pitchFamily="34" charset="-128"/>
              </a:rPr>
              <a:t>mA</a:t>
            </a:r>
            <a:r>
              <a:rPr lang="en-GB" sz="2400" dirty="0">
                <a:latin typeface="Arial Unicode MS" pitchFamily="34" charset="-128"/>
              </a:rPr>
              <a:t> </a:t>
            </a:r>
          </a:p>
          <a:p>
            <a:pPr lvl="1"/>
            <a:r>
              <a:rPr lang="en-GB" sz="2400" dirty="0">
                <a:latin typeface="Arial Unicode MS" pitchFamily="34" charset="-128"/>
              </a:rPr>
              <a:t>For each head size, </a:t>
            </a:r>
            <a:r>
              <a:rPr lang="en-GB" sz="2400" dirty="0">
                <a:solidFill>
                  <a:srgbClr val="C00000"/>
                </a:solidFill>
                <a:latin typeface="Arial Unicode MS" pitchFamily="34" charset="-128"/>
              </a:rPr>
              <a:t>90 kV </a:t>
            </a:r>
            <a:r>
              <a:rPr lang="en-GB" sz="2400" dirty="0">
                <a:latin typeface="Arial Unicode MS" pitchFamily="34" charset="-128"/>
              </a:rPr>
              <a:t>resulted in the lowest radiation dose → optimal kV for </a:t>
            </a:r>
            <a:r>
              <a:rPr lang="en-GB" sz="2400" dirty="0">
                <a:solidFill>
                  <a:srgbClr val="C00000"/>
                </a:solidFill>
                <a:latin typeface="Arial Unicode MS" pitchFamily="34" charset="-128"/>
              </a:rPr>
              <a:t>adults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and </a:t>
            </a:r>
            <a:r>
              <a:rPr lang="en-GB" sz="2400" dirty="0">
                <a:solidFill>
                  <a:srgbClr val="C00000"/>
                </a:solidFill>
                <a:latin typeface="Arial Unicode MS" pitchFamily="34" charset="-128"/>
              </a:rPr>
              <a:t>children</a:t>
            </a:r>
          </a:p>
          <a:p>
            <a:pPr lvl="0"/>
            <a:endParaRPr lang="en-GB" sz="3000" dirty="0">
              <a:latin typeface="Arial Unicode MS" pitchFamily="34" charset="-128"/>
            </a:endParaRPr>
          </a:p>
          <a:p>
            <a:pPr lvl="0">
              <a:buNone/>
            </a:pPr>
            <a:endParaRPr lang="en-GB" sz="3000" dirty="0">
              <a:latin typeface="Arial Unicode MS" pitchFamily="34" charset="-128"/>
            </a:endParaRPr>
          </a:p>
          <a:p>
            <a:pPr lvl="0">
              <a:buNone/>
            </a:pPr>
            <a:endParaRPr lang="en-GB" sz="3000" dirty="0"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39081" y="3789040"/>
            <a:ext cx="5449343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15"/>
          <p:cNvSpPr/>
          <p:nvPr/>
        </p:nvSpPr>
        <p:spPr>
          <a:xfrm>
            <a:off x="726175" y="5693186"/>
            <a:ext cx="197361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i="1" dirty="0" err="1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r>
              <a:rPr lang="en-GB" sz="1600" i="1" dirty="0">
                <a:solidFill>
                  <a:schemeClr val="accent1"/>
                </a:solidFill>
                <a:latin typeface="Arial Unicode MS" pitchFamily="34" charset="-128"/>
              </a:rPr>
              <a:t> et al. 2017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16</a:t>
            </a:fld>
            <a:endParaRPr lang="en-GB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>
                <a:latin typeface="Arial Unicode MS" pitchFamily="34" charset="-128"/>
              </a:rPr>
              <a:t>Exposure parameters: mAs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7504" y="1124744"/>
            <a:ext cx="9001000" cy="4114800"/>
          </a:xfrm>
        </p:spPr>
        <p:txBody>
          <a:bodyPr/>
          <a:lstStyle/>
          <a:p>
            <a:pPr lvl="0"/>
            <a:r>
              <a:rPr lang="en-GB" sz="2600" dirty="0" err="1">
                <a:latin typeface="Arial Unicode MS" pitchFamily="34" charset="-128"/>
              </a:rPr>
              <a:t>mA</a:t>
            </a:r>
            <a:r>
              <a:rPr lang="en-GB" sz="2600" dirty="0">
                <a:latin typeface="Arial Unicode MS" pitchFamily="34" charset="-128"/>
              </a:rPr>
              <a:t> * s = mAs (e.g. 5 </a:t>
            </a:r>
            <a:r>
              <a:rPr lang="en-GB" sz="2600" dirty="0" err="1">
                <a:latin typeface="Arial Unicode MS" pitchFamily="34" charset="-128"/>
              </a:rPr>
              <a:t>mA</a:t>
            </a:r>
            <a:r>
              <a:rPr lang="en-GB" sz="2600" dirty="0">
                <a:latin typeface="Arial Unicode MS" pitchFamily="34" charset="-128"/>
              </a:rPr>
              <a:t>, 10 s → 50 mAs)</a:t>
            </a:r>
          </a:p>
          <a:p>
            <a:pPr lvl="0"/>
            <a:r>
              <a:rPr lang="en-GB" sz="2600" dirty="0">
                <a:latin typeface="Arial Unicode MS" pitchFamily="34" charset="-128"/>
              </a:rPr>
              <a:t>mAs ↑ → </a:t>
            </a:r>
            <a:r>
              <a:rPr lang="en-GB" sz="2600" dirty="0">
                <a:solidFill>
                  <a:srgbClr val="C00000"/>
                </a:solidFill>
                <a:latin typeface="Arial Unicode MS" pitchFamily="34" charset="-128"/>
              </a:rPr>
              <a:t>X ray flux ↑ </a:t>
            </a:r>
            <a:r>
              <a:rPr lang="en-GB" sz="2600" dirty="0">
                <a:latin typeface="Arial Unicode MS" pitchFamily="34" charset="-128"/>
              </a:rPr>
              <a:t>(if other parameters are constant)</a:t>
            </a:r>
          </a:p>
          <a:p>
            <a:pPr lvl="1"/>
            <a:r>
              <a:rPr lang="en-GB" sz="2400" dirty="0">
                <a:solidFill>
                  <a:srgbClr val="C00000"/>
                </a:solidFill>
                <a:latin typeface="Arial Unicode MS" pitchFamily="34" charset="-128"/>
              </a:rPr>
              <a:t>Linear relation</a:t>
            </a:r>
            <a:endParaRPr lang="en-GB" sz="2400" dirty="0">
              <a:latin typeface="Arial Unicode MS" pitchFamily="34" charset="-128"/>
            </a:endParaRPr>
          </a:p>
          <a:p>
            <a:pPr lvl="1"/>
            <a:r>
              <a:rPr lang="en-GB" sz="2400" dirty="0">
                <a:solidFill>
                  <a:srgbClr val="C00000"/>
                </a:solidFill>
                <a:latin typeface="Arial Unicode MS" pitchFamily="34" charset="-128"/>
              </a:rPr>
              <a:t>No effect </a:t>
            </a:r>
            <a:r>
              <a:rPr lang="en-GB" sz="2400" dirty="0">
                <a:latin typeface="Arial Unicode MS" pitchFamily="34" charset="-128"/>
              </a:rPr>
              <a:t>of mAs on X ray </a:t>
            </a:r>
            <a:r>
              <a:rPr lang="en-GB" sz="2400" dirty="0">
                <a:solidFill>
                  <a:srgbClr val="C00000"/>
                </a:solidFill>
                <a:latin typeface="Arial Unicode MS" pitchFamily="34" charset="-128"/>
              </a:rPr>
              <a:t>energy</a:t>
            </a:r>
          </a:p>
          <a:p>
            <a:r>
              <a:rPr lang="en-GB" sz="2600" dirty="0">
                <a:latin typeface="Arial Unicode MS" pitchFamily="34" charset="-128"/>
              </a:rPr>
              <a:t>mAs ↑ → </a:t>
            </a:r>
            <a:r>
              <a:rPr lang="en-GB" sz="2600" dirty="0">
                <a:solidFill>
                  <a:srgbClr val="C00000"/>
                </a:solidFill>
                <a:latin typeface="Arial Unicode MS" pitchFamily="34" charset="-128"/>
              </a:rPr>
              <a:t>Dose ↑</a:t>
            </a:r>
            <a:r>
              <a:rPr lang="en-GB" sz="2600" dirty="0">
                <a:solidFill>
                  <a:schemeClr val="accent2"/>
                </a:solidFill>
                <a:latin typeface="Arial Unicode MS" pitchFamily="34" charset="-128"/>
              </a:rPr>
              <a:t> </a:t>
            </a:r>
            <a:r>
              <a:rPr lang="en-GB" sz="2600" dirty="0">
                <a:latin typeface="Arial Unicode MS" pitchFamily="34" charset="-128"/>
              </a:rPr>
              <a:t>(also linear)</a:t>
            </a:r>
          </a:p>
          <a:p>
            <a:pPr lvl="0"/>
            <a:endParaRPr lang="en-GB" sz="2400" dirty="0">
              <a:latin typeface="Arial Unicode MS" pitchFamily="34" charset="-128"/>
            </a:endParaRPr>
          </a:p>
          <a:p>
            <a:pPr lvl="0"/>
            <a:endParaRPr lang="en-GB" sz="28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3733034"/>
            <a:ext cx="3672408" cy="2720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3567818" y="6021288"/>
            <a:ext cx="12202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i="1" dirty="0">
                <a:solidFill>
                  <a:schemeClr val="accent1"/>
                </a:solidFill>
                <a:latin typeface="Arial Unicode MS" pitchFamily="34" charset="-128"/>
              </a:rPr>
              <a:t>R. </a:t>
            </a:r>
            <a:r>
              <a:rPr lang="en-GB" sz="1600" i="1" dirty="0" err="1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endParaRPr lang="en-GB" sz="1600" i="1" dirty="0">
              <a:solidFill>
                <a:schemeClr val="accent1"/>
              </a:solidFill>
              <a:latin typeface="Arial Unicode MS" pitchFamily="34" charset="-128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7584" y="3947296"/>
            <a:ext cx="404459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200" dirty="0">
                <a:latin typeface="Arial Unicode MS" pitchFamily="34" charset="-128"/>
              </a:rPr>
              <a:t>Theoretical extrapolation of effective dose for a CBCT unit, based on an experimental measurement at 5 mA </a:t>
            </a:r>
            <a:r>
              <a:rPr lang="en-GB" sz="2200" dirty="0" smtClean="0">
                <a:latin typeface="Arial Unicode MS" pitchFamily="34" charset="-128"/>
              </a:rPr>
              <a:t/>
            </a:r>
            <a:br>
              <a:rPr lang="en-GB" sz="2200" dirty="0" smtClean="0">
                <a:latin typeface="Arial Unicode MS" pitchFamily="34" charset="-128"/>
              </a:rPr>
            </a:br>
            <a:r>
              <a:rPr lang="en-GB" sz="2200" dirty="0" smtClean="0">
                <a:latin typeface="Arial Unicode MS" pitchFamily="34" charset="-128"/>
              </a:rPr>
              <a:t>(</a:t>
            </a:r>
            <a:r>
              <a:rPr lang="en-GB" sz="2200" dirty="0">
                <a:latin typeface="Arial Unicode MS" pitchFamily="34" charset="-128"/>
              </a:rPr>
              <a:t>dark grey bar)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79512" y="2204864"/>
            <a:ext cx="8856984" cy="316835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17</a:t>
            </a:fld>
            <a:endParaRPr lang="en-GB" dirty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>
                <a:latin typeface="Arial Unicode MS" pitchFamily="34" charset="-128"/>
              </a:rPr>
              <a:t>Exposure parameters: mAs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7504" y="1196752"/>
            <a:ext cx="9001000" cy="4114800"/>
          </a:xfrm>
        </p:spPr>
        <p:txBody>
          <a:bodyPr/>
          <a:lstStyle/>
          <a:p>
            <a:pPr lvl="0"/>
            <a:r>
              <a:rPr lang="en-GB" sz="2800" dirty="0">
                <a:latin typeface="Arial Unicode MS" pitchFamily="34" charset="-128"/>
              </a:rPr>
              <a:t>General effect on image quality: mAs ↑ → </a:t>
            </a:r>
            <a:r>
              <a:rPr lang="en-GB" sz="2800" dirty="0">
                <a:solidFill>
                  <a:srgbClr val="C00000"/>
                </a:solidFill>
                <a:latin typeface="Arial Unicode MS" pitchFamily="34" charset="-128"/>
              </a:rPr>
              <a:t>noise↓</a:t>
            </a:r>
            <a:r>
              <a:rPr lang="en-GB" sz="2400" dirty="0">
                <a:solidFill>
                  <a:srgbClr val="C00000"/>
                </a:solidFill>
                <a:latin typeface="Arial Unicode MS" pitchFamily="34" charset="-128"/>
              </a:rPr>
              <a:t> </a:t>
            </a:r>
            <a:endParaRPr lang="en-GB" sz="2400" dirty="0">
              <a:latin typeface="Arial Unicode MS" pitchFamily="34" charset="-128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  <p:pic>
        <p:nvPicPr>
          <p:cNvPr id="13" name="Picture 6" descr="C:\Users\Ruben\Google Drive\Active work\_Research\Book Scarfe\Figures\mA vs. noise\A1c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348880"/>
            <a:ext cx="1980000" cy="2072400"/>
          </a:xfrm>
          <a:prstGeom prst="rect">
            <a:avLst/>
          </a:prstGeom>
          <a:noFill/>
        </p:spPr>
      </p:pic>
      <p:pic>
        <p:nvPicPr>
          <p:cNvPr id="14" name="Picture 7" descr="C:\Users\Ruben\Google Drive\Active work\_Research\Book Scarfe\Figures\mA vs. noise\A3c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2348880"/>
            <a:ext cx="1980000" cy="2072400"/>
          </a:xfrm>
          <a:prstGeom prst="rect">
            <a:avLst/>
          </a:prstGeom>
          <a:noFill/>
        </p:spPr>
      </p:pic>
      <p:pic>
        <p:nvPicPr>
          <p:cNvPr id="23" name="Picture 8" descr="C:\Users\Ruben\Google Drive\Active work\_Research\Book Scarfe\Figures\mA vs. noise\A5c.bm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2348880"/>
            <a:ext cx="1980000" cy="2072400"/>
          </a:xfrm>
          <a:prstGeom prst="rect">
            <a:avLst/>
          </a:prstGeom>
          <a:noFill/>
        </p:spPr>
      </p:pic>
      <p:pic>
        <p:nvPicPr>
          <p:cNvPr id="24" name="Picture 9" descr="C:\Users\Ruben\Google Drive\Active work\_Research\Book Scarfe\Figures\mA vs. noise\A7c.bmp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48264" y="2348880"/>
            <a:ext cx="1980000" cy="2072400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1845221" y="-2335410"/>
            <a:ext cx="431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6000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35696" y="531615"/>
            <a:ext cx="431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6000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845221" y="3436740"/>
            <a:ext cx="431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6000" dirty="0">
              <a:solidFill>
                <a:schemeClr val="bg1"/>
              </a:solidFill>
              <a:latin typeface="Cambria" pitchFamily="18" charset="0"/>
            </a:endParaRPr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323528" y="5157192"/>
            <a:ext cx="8424936" cy="0"/>
          </a:xfrm>
          <a:prstGeom prst="straightConnector1">
            <a:avLst/>
          </a:prstGeom>
          <a:ln w="635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3937476" y="4437112"/>
            <a:ext cx="17203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000" b="1" dirty="0">
                <a:latin typeface="Arial Unicode MS" pitchFamily="34" charset="-128"/>
              </a:rPr>
              <a:t>mAs ↑</a:t>
            </a:r>
            <a:endParaRPr lang="en-GB" sz="4000" b="1" dirty="0"/>
          </a:p>
        </p:txBody>
      </p:sp>
      <p:sp>
        <p:nvSpPr>
          <p:cNvPr id="28" name="Rectangle 27"/>
          <p:cNvSpPr/>
          <p:nvPr/>
        </p:nvSpPr>
        <p:spPr>
          <a:xfrm>
            <a:off x="7452320" y="5373216"/>
            <a:ext cx="12202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i="1" dirty="0">
                <a:solidFill>
                  <a:schemeClr val="accent1"/>
                </a:solidFill>
                <a:latin typeface="Arial Unicode MS" pitchFamily="34" charset="-128"/>
              </a:rPr>
              <a:t>R. </a:t>
            </a:r>
            <a:r>
              <a:rPr lang="en-GB" sz="1600" i="1" dirty="0" err="1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endParaRPr lang="en-GB" sz="1600" i="1" dirty="0">
              <a:solidFill>
                <a:schemeClr val="accent1"/>
              </a:solidFill>
              <a:latin typeface="Arial Unicode MS" pitchFamily="34" charset="-128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18</a:t>
            </a:fld>
            <a:endParaRPr lang="en-GB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>
                <a:latin typeface="Arial Unicode MS" pitchFamily="34" charset="-128"/>
              </a:rPr>
              <a:t>Exposure parameters: mAs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7504" y="1186408"/>
            <a:ext cx="9001000" cy="4114800"/>
          </a:xfrm>
        </p:spPr>
        <p:txBody>
          <a:bodyPr/>
          <a:lstStyle/>
          <a:p>
            <a:pPr lvl="0"/>
            <a:r>
              <a:rPr lang="en-GB" sz="2800" dirty="0">
                <a:latin typeface="Arial Unicode MS" pitchFamily="34" charset="-128"/>
              </a:rPr>
              <a:t>Specific effects on image quality</a:t>
            </a:r>
          </a:p>
          <a:p>
            <a:pPr marL="914400" lvl="1" indent="-457200">
              <a:buClr>
                <a:schemeClr val="tx2"/>
              </a:buClr>
              <a:buSzPct val="100000"/>
              <a:buFont typeface="+mj-lt"/>
              <a:buAutoNum type="arabicPeriod"/>
            </a:pPr>
            <a:r>
              <a:rPr lang="en-GB" dirty="0">
                <a:latin typeface="Arial Unicode MS" pitchFamily="34" charset="-128"/>
              </a:rPr>
              <a:t>In CBCT: </a:t>
            </a:r>
            <a:r>
              <a:rPr lang="en-GB" dirty="0">
                <a:solidFill>
                  <a:srgbClr val="C00000"/>
                </a:solidFill>
                <a:latin typeface="Arial Unicode MS" pitchFamily="34" charset="-128"/>
              </a:rPr>
              <a:t>aliasing</a:t>
            </a:r>
            <a:r>
              <a:rPr lang="en-GB" dirty="0">
                <a:latin typeface="Arial Unicode MS" pitchFamily="34" charset="-128"/>
              </a:rPr>
              <a:t> artefacts may occur if the exposure time (i.e. </a:t>
            </a:r>
            <a:r>
              <a:rPr lang="en-GB" dirty="0">
                <a:solidFill>
                  <a:srgbClr val="C00000"/>
                </a:solidFill>
                <a:latin typeface="Arial Unicode MS" pitchFamily="34" charset="-128"/>
              </a:rPr>
              <a:t>number of projections</a:t>
            </a:r>
            <a:r>
              <a:rPr lang="en-GB" dirty="0">
                <a:latin typeface="Arial Unicode MS" pitchFamily="34" charset="-128"/>
              </a:rPr>
              <a:t>) is too low 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  <p:pic>
        <p:nvPicPr>
          <p:cNvPr id="6" name="Picture 2" descr="C:\Users\Ruben\Google Drive\Active work\_Research\Book Scarfe\Figures\Backprojection\Projections - axial slice\18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2911598"/>
            <a:ext cx="3312368" cy="3312368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6372200" y="5885412"/>
            <a:ext cx="12202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i="1" dirty="0">
                <a:solidFill>
                  <a:schemeClr val="accent1"/>
                </a:solidFill>
                <a:latin typeface="Arial Unicode MS" pitchFamily="34" charset="-128"/>
              </a:rPr>
              <a:t>R. </a:t>
            </a:r>
            <a:r>
              <a:rPr lang="en-GB" sz="1600" i="1" dirty="0" err="1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endParaRPr lang="en-GB" sz="1600" i="1" dirty="0">
              <a:solidFill>
                <a:schemeClr val="accent1"/>
              </a:solidFill>
              <a:latin typeface="Arial Unicode MS" pitchFamily="34" charset="-128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19</a:t>
            </a:fld>
            <a:endParaRPr lang="en-GB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>
                <a:latin typeface="Arial Unicode MS" pitchFamily="34" charset="-128"/>
              </a:rPr>
              <a:t>Exposure parameters: mAs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7504" y="1186408"/>
            <a:ext cx="8928992" cy="4114800"/>
          </a:xfrm>
        </p:spPr>
        <p:txBody>
          <a:bodyPr/>
          <a:lstStyle/>
          <a:p>
            <a:pPr lvl="0"/>
            <a:r>
              <a:rPr lang="en-GB" sz="2800" dirty="0">
                <a:latin typeface="Arial Unicode MS" pitchFamily="34" charset="-128"/>
              </a:rPr>
              <a:t>Specific effects on image quality</a:t>
            </a:r>
          </a:p>
          <a:p>
            <a:pPr marL="914400" lvl="1" indent="-457200">
              <a:buClr>
                <a:schemeClr val="tx2"/>
              </a:buClr>
              <a:buSzPct val="100000"/>
              <a:buFont typeface="+mj-lt"/>
              <a:buAutoNum type="arabicPeriod" startAt="2"/>
            </a:pPr>
            <a:r>
              <a:rPr lang="en-GB" dirty="0">
                <a:latin typeface="Arial Unicode MS" pitchFamily="34" charset="-128"/>
              </a:rPr>
              <a:t>In film radiography: </a:t>
            </a:r>
            <a:r>
              <a:rPr lang="en-GB" dirty="0">
                <a:solidFill>
                  <a:srgbClr val="C00000"/>
                </a:solidFill>
                <a:latin typeface="Arial Unicode MS" pitchFamily="34" charset="-128"/>
              </a:rPr>
              <a:t>optical density </a:t>
            </a:r>
            <a:r>
              <a:rPr lang="en-GB" dirty="0">
                <a:latin typeface="Arial Unicode MS" pitchFamily="34" charset="-128"/>
              </a:rPr>
              <a:t>vs. exposure (see </a:t>
            </a:r>
            <a:r>
              <a:rPr lang="en-GB" dirty="0">
                <a:solidFill>
                  <a:srgbClr val="C00000"/>
                </a:solidFill>
                <a:latin typeface="Arial Unicode MS" pitchFamily="34" charset="-128"/>
              </a:rPr>
              <a:t>L04</a:t>
            </a:r>
            <a:r>
              <a:rPr lang="en-GB" dirty="0">
                <a:latin typeface="Arial Unicode MS" pitchFamily="34" charset="-128"/>
              </a:rPr>
              <a:t>) </a:t>
            </a:r>
          </a:p>
          <a:p>
            <a:pPr marL="914400" lvl="1" indent="-457200">
              <a:buNone/>
            </a:pPr>
            <a:endParaRPr lang="en-GB" dirty="0">
              <a:latin typeface="Arial Unicode MS" pitchFamily="34" charset="-128"/>
            </a:endParaRPr>
          </a:p>
          <a:p>
            <a:pPr lvl="0"/>
            <a:endParaRPr lang="en-GB" sz="2400" dirty="0">
              <a:latin typeface="Arial Unicode MS" pitchFamily="34" charset="-128"/>
            </a:endParaRPr>
          </a:p>
          <a:p>
            <a:pPr lvl="0"/>
            <a:endParaRPr lang="en-GB" sz="28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688" y="2780928"/>
            <a:ext cx="6019546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9992" y="3789040"/>
            <a:ext cx="900000" cy="605608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" name="Picture 3"/>
          <p:cNvPicPr>
            <a:picLocks noChangeAspect="1"/>
          </p:cNvPicPr>
          <p:nvPr/>
        </p:nvPicPr>
        <p:blipFill>
          <a:blip r:embed="rId4" cstate="screen">
            <a:lum bright="-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240" y="2996952"/>
            <a:ext cx="900000" cy="605607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/>
          </p:cNvPicPr>
          <p:nvPr/>
        </p:nvPicPr>
        <p:blipFill>
          <a:blip r:embed="rId4" cstate="screen">
            <a:lum brigh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4839617"/>
            <a:ext cx="900000" cy="605607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E21579-A3A3-49C1-9524-62F0133470E7}" type="slidenum">
              <a:rPr lang="en-GB" smtClean="0"/>
              <a:pPr/>
              <a:t>2</a:t>
            </a:fld>
            <a:endParaRPr lang="en-GB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200">
                <a:latin typeface="Arial Unicode MS" pitchFamily="34" charset="-128"/>
              </a:rPr>
              <a:t>Educational Objectives</a:t>
            </a:r>
            <a:endParaRPr lang="en-US" sz="3200">
              <a:latin typeface="Arial Unicode MS" pitchFamily="34" charset="-128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412776"/>
            <a:ext cx="8569076" cy="4572000"/>
          </a:xfrm>
        </p:spPr>
        <p:txBody>
          <a:bodyPr/>
          <a:lstStyle/>
          <a:p>
            <a:pPr lvl="0">
              <a:buNone/>
            </a:pPr>
            <a:endParaRPr lang="en-GB" sz="2400" dirty="0">
              <a:latin typeface="Arial Unicode MS" pitchFamily="34" charset="-128"/>
            </a:endParaRPr>
          </a:p>
          <a:p>
            <a:pPr lvl="0"/>
            <a:r>
              <a:rPr lang="en-GB" sz="2400" dirty="0">
                <a:latin typeface="Arial Unicode MS" pitchFamily="34" charset="-128"/>
              </a:rPr>
              <a:t>Be familiar with the (equipment and patient) factors affecting patient dose</a:t>
            </a:r>
          </a:p>
          <a:p>
            <a:pPr lvl="0"/>
            <a:r>
              <a:rPr lang="en-GB" sz="2400" dirty="0">
                <a:latin typeface="Arial Unicode MS" pitchFamily="34" charset="-128"/>
              </a:rPr>
              <a:t>Be able to apply various optimization strategies, and estimate the amount of dose that can be saved in a given exposure condition</a:t>
            </a:r>
          </a:p>
          <a:p>
            <a:pPr lvl="0"/>
            <a:r>
              <a:rPr lang="en-GB" sz="2400" dirty="0">
                <a:latin typeface="Arial Unicode MS" pitchFamily="34" charset="-128"/>
              </a:rPr>
              <a:t>Be able to judge the potential benefit and drawback of using patient shielding in a given situation</a:t>
            </a:r>
          </a:p>
          <a:p>
            <a:pPr lvl="0"/>
            <a:endParaRPr lang="en-US" sz="2400" dirty="0">
              <a:latin typeface="Arial Unicode MS" pitchFamily="34" charset="-128"/>
            </a:endParaRPr>
          </a:p>
          <a:p>
            <a:pPr eaLnBrk="1" hangingPunct="1"/>
            <a:endParaRPr lang="en-US" sz="2400" dirty="0">
              <a:latin typeface="Arial Unicode MS" pitchFamily="34" charset="-128"/>
            </a:endParaRPr>
          </a:p>
          <a:p>
            <a:pPr eaLnBrk="1" hangingPunct="1"/>
            <a:endParaRPr lang="en-US" sz="2400" dirty="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20</a:t>
            </a:fld>
            <a:endParaRPr lang="en-GB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>
                <a:latin typeface="Arial Unicode MS" pitchFamily="34" charset="-128"/>
              </a:rPr>
              <a:t>Exposure parameters: mAs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7504" y="1186408"/>
            <a:ext cx="8928992" cy="4114800"/>
          </a:xfrm>
        </p:spPr>
        <p:txBody>
          <a:bodyPr/>
          <a:lstStyle/>
          <a:p>
            <a:pPr lvl="0"/>
            <a:r>
              <a:rPr lang="en-GB" sz="2800" dirty="0">
                <a:latin typeface="Arial Unicode MS" pitchFamily="34" charset="-128"/>
              </a:rPr>
              <a:t>‘Optimal’ mAs?</a:t>
            </a:r>
          </a:p>
          <a:p>
            <a:pPr lvl="1"/>
            <a:r>
              <a:rPr lang="en-GB" dirty="0">
                <a:solidFill>
                  <a:srgbClr val="C00000"/>
                </a:solidFill>
                <a:latin typeface="Arial Unicode MS" pitchFamily="34" charset="-128"/>
              </a:rPr>
              <a:t>Machine-specific</a:t>
            </a:r>
          </a:p>
          <a:p>
            <a:pPr lvl="2"/>
            <a:r>
              <a:rPr lang="en-GB" sz="2800" dirty="0">
                <a:latin typeface="Arial Unicode MS" pitchFamily="34" charset="-128"/>
              </a:rPr>
              <a:t>e.g. different CBCT models, film vs. digital receptor, …</a:t>
            </a:r>
          </a:p>
          <a:p>
            <a:pPr lvl="1"/>
            <a:r>
              <a:rPr lang="en-GB" dirty="0">
                <a:latin typeface="Arial Unicode MS" pitchFamily="34" charset="-128"/>
              </a:rPr>
              <a:t>Depends on </a:t>
            </a:r>
            <a:r>
              <a:rPr lang="en-GB" dirty="0">
                <a:solidFill>
                  <a:srgbClr val="C00000"/>
                </a:solidFill>
                <a:latin typeface="Arial Unicode MS" pitchFamily="34" charset="-128"/>
              </a:rPr>
              <a:t>clinical application </a:t>
            </a:r>
            <a:r>
              <a:rPr lang="en-GB" dirty="0">
                <a:latin typeface="Arial Unicode MS" pitchFamily="34" charset="-128"/>
              </a:rPr>
              <a:t>(i.e. image quality requirements)</a:t>
            </a:r>
          </a:p>
          <a:p>
            <a:pPr lvl="1"/>
            <a:r>
              <a:rPr lang="en-GB" dirty="0">
                <a:latin typeface="Arial Unicode MS" pitchFamily="34" charset="-128"/>
              </a:rPr>
              <a:t>Depends on </a:t>
            </a:r>
            <a:r>
              <a:rPr lang="en-GB" dirty="0">
                <a:solidFill>
                  <a:srgbClr val="C00000"/>
                </a:solidFill>
                <a:latin typeface="Arial Unicode MS" pitchFamily="34" charset="-128"/>
              </a:rPr>
              <a:t>patient size </a:t>
            </a:r>
            <a:r>
              <a:rPr lang="en-GB" dirty="0">
                <a:latin typeface="Arial Unicode MS" pitchFamily="34" charset="-128"/>
              </a:rPr>
              <a:t>(esp. in CBCT</a:t>
            </a:r>
            <a:r>
              <a:rPr lang="en-GB" dirty="0" smtClean="0">
                <a:latin typeface="Arial Unicode MS" pitchFamily="34" charset="-128"/>
              </a:rPr>
              <a:t>)</a:t>
            </a:r>
            <a:endParaRPr lang="en-GB" dirty="0">
              <a:latin typeface="Arial Unicode MS" pitchFamily="34" charset="-128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845221" y="-5211960"/>
            <a:ext cx="431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6000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845221" y="-2335410"/>
            <a:ext cx="431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6000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845221" y="3436740"/>
            <a:ext cx="431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6000" dirty="0">
              <a:solidFill>
                <a:schemeClr val="bg1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21</a:t>
            </a:fld>
            <a:endParaRPr lang="en-GB"/>
          </a:p>
        </p:txBody>
      </p:sp>
      <p:pic>
        <p:nvPicPr>
          <p:cNvPr id="5" name="Picture 2" descr="C:\Users\Ruben\Google Drive\Active work\_Research\Head size - mAs\Figures\Fig 6.tif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896" y="1268761"/>
            <a:ext cx="4824536" cy="481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288032" y="1260043"/>
            <a:ext cx="305983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chemeClr val="tx2"/>
                </a:solidFill>
                <a:latin typeface="Arial Unicode MS" pitchFamily="34" charset="-128"/>
              </a:rPr>
              <a:t>Age vs. mAs in CBCT at a constant noise level</a:t>
            </a:r>
          </a:p>
          <a:p>
            <a:endParaRPr lang="en-GB" sz="2800" dirty="0">
              <a:solidFill>
                <a:schemeClr val="tx2"/>
              </a:solidFill>
              <a:latin typeface="Arial Unicode MS" pitchFamily="34" charset="-128"/>
            </a:endParaRPr>
          </a:p>
          <a:p>
            <a:r>
              <a:rPr lang="en-GB" sz="2800" dirty="0">
                <a:solidFill>
                  <a:schemeClr val="tx2"/>
                </a:solidFill>
                <a:latin typeface="Arial Unicode MS" pitchFamily="34" charset="-128"/>
              </a:rPr>
              <a:t>(Percentiles refer to growth reference charts for head circumference)</a:t>
            </a:r>
            <a:endParaRPr lang="en-GB" sz="2800" dirty="0">
              <a:solidFill>
                <a:schemeClr val="tx2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940152" y="6053226"/>
            <a:ext cx="28803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i="1" dirty="0" err="1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r>
              <a:rPr lang="en-GB" sz="1600" i="1" dirty="0">
                <a:solidFill>
                  <a:schemeClr val="accent1"/>
                </a:solidFill>
                <a:latin typeface="Arial Unicode MS" pitchFamily="34" charset="-128"/>
              </a:rPr>
              <a:t> et al. (2017)</a:t>
            </a: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pPr eaLnBrk="1" hangingPunct="1"/>
            <a:r>
              <a:rPr lang="en-US" b="0" dirty="0">
                <a:latin typeface="Arial Unicode MS" pitchFamily="34" charset="-128"/>
              </a:rPr>
              <a:t>Exposure parameters: mAs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22</a:t>
            </a:fld>
            <a:endParaRPr lang="en-GB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>
                <a:latin typeface="Arial Unicode MS" pitchFamily="34" charset="-128"/>
              </a:rPr>
              <a:t>Exposure parameters: mAs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29659" y="1196752"/>
            <a:ext cx="9001000" cy="4114800"/>
          </a:xfrm>
        </p:spPr>
        <p:txBody>
          <a:bodyPr/>
          <a:lstStyle/>
          <a:p>
            <a:pPr lvl="0"/>
            <a:r>
              <a:rPr lang="en-GB" sz="2800" dirty="0">
                <a:latin typeface="Arial Unicode MS" pitchFamily="34" charset="-128"/>
              </a:rPr>
              <a:t>‘After installation of an equipment, dedicated </a:t>
            </a:r>
            <a:r>
              <a:rPr lang="en-GB" sz="2800" dirty="0">
                <a:solidFill>
                  <a:srgbClr val="C00000"/>
                </a:solidFill>
                <a:latin typeface="Arial Unicode MS" pitchFamily="34" charset="-128"/>
              </a:rPr>
              <a:t>exposure protocols </a:t>
            </a:r>
            <a:r>
              <a:rPr lang="en-GB" sz="2800" dirty="0">
                <a:latin typeface="Arial Unicode MS" pitchFamily="34" charset="-128"/>
              </a:rPr>
              <a:t>should be established </a:t>
            </a:r>
          </a:p>
          <a:p>
            <a:pPr lvl="1"/>
            <a:r>
              <a:rPr lang="en-GB" dirty="0">
                <a:latin typeface="Arial Unicode MS" pitchFamily="34" charset="-128"/>
              </a:rPr>
              <a:t>Involvement of </a:t>
            </a:r>
            <a:r>
              <a:rPr lang="en-GB" dirty="0">
                <a:solidFill>
                  <a:srgbClr val="C00000"/>
                </a:solidFill>
                <a:latin typeface="Arial Unicode MS" pitchFamily="34" charset="-128"/>
              </a:rPr>
              <a:t>medical physicist </a:t>
            </a:r>
            <a:r>
              <a:rPr lang="en-GB" dirty="0">
                <a:latin typeface="Arial Unicode MS" pitchFamily="34" charset="-128"/>
              </a:rPr>
              <a:t>recommended</a:t>
            </a:r>
          </a:p>
          <a:p>
            <a:pPr lvl="1"/>
            <a:r>
              <a:rPr lang="en-GB" dirty="0">
                <a:latin typeface="Arial Unicode MS" pitchFamily="34" charset="-128"/>
              </a:rPr>
              <a:t>Avoid ‘routine’ exposure; </a:t>
            </a:r>
            <a:r>
              <a:rPr lang="en-GB" dirty="0" smtClean="0">
                <a:latin typeface="Arial Unicode MS" pitchFamily="34" charset="-128"/>
              </a:rPr>
              <a:t>optimization </a:t>
            </a:r>
            <a:r>
              <a:rPr lang="en-GB" dirty="0">
                <a:latin typeface="Arial Unicode MS" pitchFamily="34" charset="-128"/>
              </a:rPr>
              <a:t>is </a:t>
            </a:r>
            <a:r>
              <a:rPr lang="en-GB" dirty="0">
                <a:solidFill>
                  <a:srgbClr val="C00000"/>
                </a:solidFill>
                <a:latin typeface="Arial Unicode MS" pitchFamily="34" charset="-128"/>
              </a:rPr>
              <a:t>patient-specific!</a:t>
            </a:r>
          </a:p>
          <a:p>
            <a:pPr lvl="1"/>
            <a:r>
              <a:rPr lang="en-GB" dirty="0">
                <a:latin typeface="Arial Unicode MS" pitchFamily="34" charset="-128"/>
              </a:rPr>
              <a:t>Protocols should be </a:t>
            </a:r>
            <a:r>
              <a:rPr lang="en-GB" dirty="0">
                <a:solidFill>
                  <a:srgbClr val="C00000"/>
                </a:solidFill>
                <a:latin typeface="Arial Unicode MS" pitchFamily="34" charset="-128"/>
              </a:rPr>
              <a:t>reviewed</a:t>
            </a:r>
            <a:r>
              <a:rPr lang="en-GB" dirty="0">
                <a:latin typeface="Arial Unicode MS" pitchFamily="34" charset="-128"/>
              </a:rPr>
              <a:t> and further optimized periodically (‘radiological review’; IAEA BSS Requirement 42</a:t>
            </a:r>
            <a:r>
              <a:rPr lang="en-GB" dirty="0" smtClean="0">
                <a:latin typeface="Arial Unicode MS" pitchFamily="34" charset="-128"/>
              </a:rPr>
              <a:t>)</a:t>
            </a:r>
            <a:endParaRPr lang="en-GB" sz="3600" dirty="0">
              <a:latin typeface="Arial Unicode MS" pitchFamily="34" charset="-128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845221" y="-5211960"/>
            <a:ext cx="431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6000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845221" y="-2335410"/>
            <a:ext cx="431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6000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35696" y="531615"/>
            <a:ext cx="431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6000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845221" y="3436740"/>
            <a:ext cx="431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6000" dirty="0">
              <a:solidFill>
                <a:schemeClr val="bg1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23</a:t>
            </a:fld>
            <a:endParaRPr lang="en-GB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>
                <a:latin typeface="Arial Unicode MS" pitchFamily="34" charset="-128"/>
              </a:rPr>
              <a:t>Exposure parameters: geometric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7504" y="1196752"/>
            <a:ext cx="9108504" cy="4968552"/>
          </a:xfrm>
        </p:spPr>
        <p:txBody>
          <a:bodyPr/>
          <a:lstStyle/>
          <a:p>
            <a:r>
              <a:rPr lang="en-GB" sz="2800" dirty="0">
                <a:latin typeface="Arial Unicode MS" pitchFamily="34" charset="-128"/>
              </a:rPr>
              <a:t>Intraoral radiography: </a:t>
            </a:r>
          </a:p>
          <a:p>
            <a:pPr lvl="1"/>
            <a:r>
              <a:rPr lang="en-GB" dirty="0">
                <a:solidFill>
                  <a:srgbClr val="C00000"/>
                </a:solidFill>
                <a:latin typeface="Arial Unicode MS" pitchFamily="34" charset="-128"/>
              </a:rPr>
              <a:t>Source-patient distance (SPD) </a:t>
            </a:r>
            <a:r>
              <a:rPr lang="en-GB" dirty="0">
                <a:latin typeface="Arial Unicode MS" pitchFamily="34" charset="-128"/>
              </a:rPr>
              <a:t>can be varied → lower peak skin dose at increased SPD, but same absorbed dose (see further: inverse square law)</a:t>
            </a:r>
          </a:p>
          <a:p>
            <a:pPr lvl="1"/>
            <a:r>
              <a:rPr lang="en-GB" dirty="0">
                <a:latin typeface="Arial Unicode MS" pitchFamily="34" charset="-128"/>
              </a:rPr>
              <a:t>The use of </a:t>
            </a:r>
            <a:r>
              <a:rPr lang="en-GB" dirty="0">
                <a:solidFill>
                  <a:srgbClr val="C00000"/>
                </a:solidFill>
                <a:latin typeface="Arial Unicode MS" pitchFamily="34" charset="-128"/>
              </a:rPr>
              <a:t>rectangular collimation </a:t>
            </a:r>
            <a:r>
              <a:rPr lang="en-GB" dirty="0">
                <a:latin typeface="Arial Unicode MS" pitchFamily="34" charset="-128"/>
              </a:rPr>
              <a:t>can lead to a </a:t>
            </a:r>
            <a:r>
              <a:rPr lang="en-GB" dirty="0">
                <a:solidFill>
                  <a:srgbClr val="C00000"/>
                </a:solidFill>
                <a:latin typeface="Arial Unicode MS" pitchFamily="34" charset="-128"/>
              </a:rPr>
              <a:t>dose reduction of ~40-50% </a:t>
            </a:r>
            <a:r>
              <a:rPr lang="en-GB" dirty="0">
                <a:latin typeface="Arial Unicode MS" pitchFamily="34" charset="-128"/>
              </a:rPr>
              <a:t>compared with circular collimation (</a:t>
            </a:r>
            <a:r>
              <a:rPr lang="en-GB" dirty="0" err="1">
                <a:latin typeface="Arial Unicode MS" pitchFamily="34" charset="-128"/>
              </a:rPr>
              <a:t>Aps</a:t>
            </a:r>
            <a:r>
              <a:rPr lang="en-GB" dirty="0">
                <a:latin typeface="Arial Unicode MS" pitchFamily="34" charset="-128"/>
              </a:rPr>
              <a:t> &amp; Scott 2014, </a:t>
            </a:r>
            <a:r>
              <a:rPr lang="en-GB" dirty="0" err="1">
                <a:latin typeface="Arial Unicode MS" pitchFamily="34" charset="-128"/>
              </a:rPr>
              <a:t>Stenström</a:t>
            </a:r>
            <a:r>
              <a:rPr lang="en-GB" dirty="0">
                <a:latin typeface="Arial Unicode MS" pitchFamily="34" charset="-128"/>
              </a:rPr>
              <a:t> et al. 1987, </a:t>
            </a:r>
            <a:r>
              <a:rPr lang="en-GB" dirty="0" err="1">
                <a:latin typeface="Arial Unicode MS" pitchFamily="34" charset="-128"/>
              </a:rPr>
              <a:t>Rehnmark</a:t>
            </a:r>
            <a:r>
              <a:rPr lang="en-GB" dirty="0">
                <a:latin typeface="Arial Unicode MS" pitchFamily="34" charset="-128"/>
              </a:rPr>
              <a:t>-Larsson et al. 1982)</a:t>
            </a:r>
          </a:p>
          <a:p>
            <a:pPr lvl="0"/>
            <a:endParaRPr lang="en-GB" sz="28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/>
          <p:cNvSpPr/>
          <p:nvPr/>
        </p:nvSpPr>
        <p:spPr>
          <a:xfrm>
            <a:off x="179512" y="2780928"/>
            <a:ext cx="8640960" cy="33843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24</a:t>
            </a:fld>
            <a:endParaRPr lang="en-GB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>
                <a:latin typeface="Arial Unicode MS" pitchFamily="34" charset="-128"/>
              </a:rPr>
              <a:t>Exposure parameters: geometric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7504" y="1196752"/>
            <a:ext cx="8928992" cy="4968552"/>
          </a:xfrm>
        </p:spPr>
        <p:txBody>
          <a:bodyPr/>
          <a:lstStyle/>
          <a:p>
            <a:r>
              <a:rPr lang="en-GB" sz="2800" dirty="0">
                <a:latin typeface="Arial Unicode MS" pitchFamily="34" charset="-128"/>
              </a:rPr>
              <a:t>CBCT &amp; CT: </a:t>
            </a:r>
            <a:r>
              <a:rPr lang="en-GB" sz="2800" dirty="0">
                <a:solidFill>
                  <a:srgbClr val="C00000"/>
                </a:solidFill>
                <a:latin typeface="Arial Unicode MS" pitchFamily="34" charset="-128"/>
              </a:rPr>
              <a:t>collimation</a:t>
            </a:r>
            <a:r>
              <a:rPr lang="en-GB" sz="2800" dirty="0">
                <a:latin typeface="Arial Unicode MS" pitchFamily="34" charset="-128"/>
              </a:rPr>
              <a:t> along </a:t>
            </a:r>
            <a:r>
              <a:rPr lang="en-GB" sz="2800" dirty="0" err="1">
                <a:latin typeface="Arial Unicode MS" pitchFamily="34" charset="-128"/>
              </a:rPr>
              <a:t>craniocaudal</a:t>
            </a:r>
            <a:r>
              <a:rPr lang="en-GB" sz="2800" dirty="0">
                <a:latin typeface="Arial Unicode MS" pitchFamily="34" charset="-128"/>
              </a:rPr>
              <a:t> axis possible for both, along </a:t>
            </a:r>
            <a:r>
              <a:rPr lang="en-GB" sz="2800" dirty="0">
                <a:solidFill>
                  <a:srgbClr val="C00000"/>
                </a:solidFill>
                <a:latin typeface="Arial Unicode MS" pitchFamily="34" charset="-128"/>
              </a:rPr>
              <a:t>AP/LR axis only for CBCT </a:t>
            </a:r>
            <a:r>
              <a:rPr lang="en-GB" sz="2800" dirty="0">
                <a:latin typeface="Arial Unicode MS" pitchFamily="34" charset="-128"/>
              </a:rPr>
              <a:t>(MDCT: always covers full diameter of head)</a:t>
            </a:r>
            <a:endParaRPr lang="en-GB" dirty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3229781"/>
            <a:ext cx="3635896" cy="2935523"/>
          </a:xfrm>
          <a:prstGeom prst="rect">
            <a:avLst/>
          </a:prstGeom>
          <a:solidFill>
            <a:srgbClr val="FFFFFF"/>
          </a:solidFill>
        </p:spPr>
      </p:pic>
      <p:grpSp>
        <p:nvGrpSpPr>
          <p:cNvPr id="32" name="Group 31"/>
          <p:cNvGrpSpPr/>
          <p:nvPr/>
        </p:nvGrpSpPr>
        <p:grpSpPr>
          <a:xfrm>
            <a:off x="179512" y="3212976"/>
            <a:ext cx="4248472" cy="2952328"/>
            <a:chOff x="179512" y="3212976"/>
            <a:chExt cx="4248472" cy="2952328"/>
          </a:xfrm>
        </p:grpSpPr>
        <p:sp>
          <p:nvSpPr>
            <p:cNvPr id="14" name="Rectangle 13"/>
            <p:cNvSpPr/>
            <p:nvPr/>
          </p:nvSpPr>
          <p:spPr>
            <a:xfrm>
              <a:off x="179512" y="3212976"/>
              <a:ext cx="4248472" cy="295232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9" name="Picture 2" descr="C:\Users\Ruben\AppData\Local\Temp\7zE33F.tmp\Front.tif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4632" y="3501008"/>
              <a:ext cx="679096" cy="1152128"/>
            </a:xfrm>
            <a:prstGeom prst="rect">
              <a:avLst/>
            </a:prstGeom>
            <a:noFill/>
          </p:spPr>
        </p:pic>
        <p:pic>
          <p:nvPicPr>
            <p:cNvPr id="10" name="Picture 3" descr="C:\Users\Ruben\AppData\Local\Temp\7zE33F.tmp\Lateral.tif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536" y="3501008"/>
              <a:ext cx="783320" cy="1152000"/>
            </a:xfrm>
            <a:prstGeom prst="rect">
              <a:avLst/>
            </a:prstGeom>
            <a:noFill/>
          </p:spPr>
        </p:pic>
        <p:sp>
          <p:nvSpPr>
            <p:cNvPr id="11" name="Rectangle 10"/>
            <p:cNvSpPr/>
            <p:nvPr/>
          </p:nvSpPr>
          <p:spPr>
            <a:xfrm>
              <a:off x="323632" y="4083179"/>
              <a:ext cx="936000" cy="252000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51520" y="3224009"/>
              <a:ext cx="20162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 dirty="0">
                  <a:latin typeface="Cambria" pitchFamily="18" charset="0"/>
                </a:rPr>
                <a:t>Mandible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331744" y="4082400"/>
              <a:ext cx="936000" cy="252000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7" name="Picture 2" descr="C:\Users\Ruben\AppData\Local\Temp\7zE33F.tmp\Front.tif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32864" y="3501008"/>
              <a:ext cx="679096" cy="1152128"/>
            </a:xfrm>
            <a:prstGeom prst="rect">
              <a:avLst/>
            </a:prstGeom>
            <a:noFill/>
          </p:spPr>
        </p:pic>
        <p:pic>
          <p:nvPicPr>
            <p:cNvPr id="18" name="Picture 3" descr="C:\Users\Ruben\AppData\Local\Temp\7zE33F.tmp\Lateral.tif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83768" y="3501008"/>
              <a:ext cx="783320" cy="1152000"/>
            </a:xfrm>
            <a:prstGeom prst="rect">
              <a:avLst/>
            </a:prstGeom>
            <a:noFill/>
          </p:spPr>
        </p:pic>
        <p:sp>
          <p:nvSpPr>
            <p:cNvPr id="19" name="Rectangle 18"/>
            <p:cNvSpPr/>
            <p:nvPr/>
          </p:nvSpPr>
          <p:spPr>
            <a:xfrm>
              <a:off x="2411864" y="3933056"/>
              <a:ext cx="936000" cy="252000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3419976" y="3933056"/>
              <a:ext cx="936000" cy="252000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411760" y="3224009"/>
              <a:ext cx="20162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 dirty="0">
                  <a:latin typeface="Cambria" pitchFamily="18" charset="0"/>
                </a:rPr>
                <a:t>Maxilla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51520" y="4664169"/>
              <a:ext cx="20162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 dirty="0">
                  <a:latin typeface="Cambria" pitchFamily="18" charset="0"/>
                </a:rPr>
                <a:t>Maxillofacial</a:t>
              </a:r>
            </a:p>
          </p:txBody>
        </p:sp>
        <p:pic>
          <p:nvPicPr>
            <p:cNvPr id="23" name="Picture 2" descr="C:\Users\Ruben\AppData\Local\Temp\7zE33F.tmp\Front.tif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4528" y="4941168"/>
              <a:ext cx="679096" cy="1152128"/>
            </a:xfrm>
            <a:prstGeom prst="rect">
              <a:avLst/>
            </a:prstGeom>
            <a:noFill/>
          </p:spPr>
        </p:pic>
        <p:pic>
          <p:nvPicPr>
            <p:cNvPr id="24" name="Picture 3" descr="C:\Users\Ruben\AppData\Local\Temp\7zE33F.tmp\Lateral.tif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432" y="4941168"/>
              <a:ext cx="783320" cy="1152000"/>
            </a:xfrm>
            <a:prstGeom prst="rect">
              <a:avLst/>
            </a:prstGeom>
            <a:noFill/>
          </p:spPr>
        </p:pic>
        <p:sp>
          <p:nvSpPr>
            <p:cNvPr id="25" name="Rectangle 24"/>
            <p:cNvSpPr/>
            <p:nvPr/>
          </p:nvSpPr>
          <p:spPr>
            <a:xfrm>
              <a:off x="323528" y="5229200"/>
              <a:ext cx="936000" cy="546139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331640" y="5229200"/>
              <a:ext cx="936000" cy="545360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339752" y="4664169"/>
              <a:ext cx="20162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 dirty="0">
                  <a:latin typeface="Cambria" pitchFamily="18" charset="0"/>
                </a:rPr>
                <a:t>Full head</a:t>
              </a:r>
            </a:p>
          </p:txBody>
        </p:sp>
        <p:pic>
          <p:nvPicPr>
            <p:cNvPr id="28" name="Picture 2" descr="C:\Users\Ruben\AppData\Local\Temp\7zE33F.tmp\Front.tif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32760" y="4941168"/>
              <a:ext cx="679096" cy="1152128"/>
            </a:xfrm>
            <a:prstGeom prst="rect">
              <a:avLst/>
            </a:prstGeom>
            <a:noFill/>
          </p:spPr>
        </p:pic>
        <p:pic>
          <p:nvPicPr>
            <p:cNvPr id="29" name="Picture 3" descr="C:\Users\Ruben\AppData\Local\Temp\7zE33F.tmp\Lateral.tif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83664" y="4941168"/>
              <a:ext cx="783320" cy="1152000"/>
            </a:xfrm>
            <a:prstGeom prst="rect">
              <a:avLst/>
            </a:prstGeom>
            <a:noFill/>
          </p:spPr>
        </p:pic>
        <p:sp>
          <p:nvSpPr>
            <p:cNvPr id="30" name="Rectangle 29"/>
            <p:cNvSpPr/>
            <p:nvPr/>
          </p:nvSpPr>
          <p:spPr>
            <a:xfrm>
              <a:off x="2411760" y="4941168"/>
              <a:ext cx="936000" cy="834171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3419872" y="4941168"/>
              <a:ext cx="936000" cy="833392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3" name="Rectangle 32"/>
          <p:cNvSpPr/>
          <p:nvPr/>
        </p:nvSpPr>
        <p:spPr>
          <a:xfrm>
            <a:off x="5652120" y="6165304"/>
            <a:ext cx="23262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i="1" dirty="0">
                <a:solidFill>
                  <a:schemeClr val="accent1"/>
                </a:solidFill>
                <a:latin typeface="Arial Unicode MS" pitchFamily="34" charset="-128"/>
              </a:rPr>
              <a:t>R. </a:t>
            </a:r>
            <a:r>
              <a:rPr lang="en-GB" sz="1600" i="1" dirty="0" err="1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r>
              <a:rPr lang="en-GB" sz="1600" i="1" dirty="0">
                <a:solidFill>
                  <a:schemeClr val="accent1"/>
                </a:solidFill>
                <a:latin typeface="Arial Unicode MS" pitchFamily="34" charset="-128"/>
              </a:rPr>
              <a:t> &amp; R. </a:t>
            </a:r>
            <a:r>
              <a:rPr lang="en-GB" sz="1600" i="1" dirty="0" err="1">
                <a:solidFill>
                  <a:schemeClr val="accent1"/>
                </a:solidFill>
                <a:latin typeface="Arial Unicode MS" pitchFamily="34" charset="-128"/>
              </a:rPr>
              <a:t>Pralier</a:t>
            </a:r>
            <a:endParaRPr lang="en-GB" sz="1600" i="1" dirty="0">
              <a:solidFill>
                <a:schemeClr val="accent1"/>
              </a:solidFill>
              <a:latin typeface="Arial Unicode MS" pitchFamily="34" charset="-128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79512" y="2751311"/>
            <a:ext cx="4248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latin typeface="Cambria" pitchFamily="18" charset="0"/>
              </a:rPr>
              <a:t>X ray beam coverage in CT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572000" y="2751311"/>
            <a:ext cx="4248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latin typeface="Cambria" pitchFamily="18" charset="0"/>
              </a:rPr>
              <a:t>X ray beam coverage in CBCT</a:t>
            </a: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25</a:t>
            </a:fld>
            <a:endParaRPr lang="en-GB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>
                <a:latin typeface="Arial Unicode MS" pitchFamily="34" charset="-128"/>
              </a:rPr>
              <a:t>Exposure parameters: geometric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44016" y="1196752"/>
            <a:ext cx="9108504" cy="4968552"/>
          </a:xfrm>
        </p:spPr>
        <p:txBody>
          <a:bodyPr/>
          <a:lstStyle/>
          <a:p>
            <a:r>
              <a:rPr lang="en-GB" sz="2800" dirty="0">
                <a:latin typeface="Arial Unicode MS" pitchFamily="34" charset="-128"/>
              </a:rPr>
              <a:t>Panoramic radiography: different collimations (e.g. adult vs. </a:t>
            </a:r>
            <a:r>
              <a:rPr lang="en-GB" sz="2800" dirty="0">
                <a:solidFill>
                  <a:srgbClr val="C00000"/>
                </a:solidFill>
                <a:latin typeface="Arial Unicode MS" pitchFamily="34" charset="-128"/>
              </a:rPr>
              <a:t>child, TMJ </a:t>
            </a:r>
            <a:r>
              <a:rPr lang="en-GB" sz="2800" dirty="0">
                <a:latin typeface="Arial Unicode MS" pitchFamily="34" charset="-128"/>
              </a:rPr>
              <a:t>only, …); collimation can reduce brain dose by &gt;50% (Davis et al. 2015)</a:t>
            </a:r>
          </a:p>
          <a:p>
            <a:pPr lvl="0"/>
            <a:endParaRPr lang="en-GB" sz="28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  <p:pic>
        <p:nvPicPr>
          <p:cNvPr id="8" name="Picture 7" descr="field limitation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3212976"/>
            <a:ext cx="4546978" cy="2136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7673551" y="5353155"/>
            <a:ext cx="10631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i="1" dirty="0">
                <a:solidFill>
                  <a:schemeClr val="accent1"/>
                </a:solidFill>
                <a:latin typeface="Arial Unicode MS" pitchFamily="34" charset="-128"/>
              </a:rPr>
              <a:t>K. Horner</a:t>
            </a:r>
          </a:p>
        </p:txBody>
      </p:sp>
      <p:pic>
        <p:nvPicPr>
          <p:cNvPr id="10" name="Picture 9" descr="field limitation 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70506" y="3212976"/>
            <a:ext cx="4084165" cy="2136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26</a:t>
            </a:fld>
            <a:endParaRPr lang="en-GB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>
                <a:latin typeface="Arial Unicode MS" pitchFamily="34" charset="-128"/>
              </a:rPr>
              <a:t>Exposure parameters: geometric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44016" y="1196752"/>
            <a:ext cx="9108504" cy="4968552"/>
          </a:xfrm>
        </p:spPr>
        <p:txBody>
          <a:bodyPr/>
          <a:lstStyle/>
          <a:p>
            <a:pPr lvl="0"/>
            <a:r>
              <a:rPr lang="en-GB" sz="2800" dirty="0">
                <a:latin typeface="Arial Unicode MS" pitchFamily="34" charset="-128"/>
              </a:rPr>
              <a:t>Effect of beam size on patient dose</a:t>
            </a:r>
          </a:p>
          <a:p>
            <a:pPr lvl="1"/>
            <a:r>
              <a:rPr lang="en-GB" dirty="0">
                <a:latin typeface="Arial Unicode MS" pitchFamily="34" charset="-128"/>
              </a:rPr>
              <a:t>Larger beam size → larger </a:t>
            </a:r>
            <a:r>
              <a:rPr lang="en-GB" dirty="0">
                <a:solidFill>
                  <a:srgbClr val="C00000"/>
                </a:solidFill>
                <a:latin typeface="Arial Unicode MS" pitchFamily="34" charset="-128"/>
              </a:rPr>
              <a:t>volume of patient exposed</a:t>
            </a:r>
          </a:p>
          <a:p>
            <a:pPr lvl="1"/>
            <a:r>
              <a:rPr lang="en-GB" dirty="0">
                <a:latin typeface="Arial Unicode MS" pitchFamily="34" charset="-128"/>
              </a:rPr>
              <a:t>At constant source-patient distance: X ray flux (amount of X rays per unit area) not affected by beam size</a:t>
            </a:r>
          </a:p>
          <a:p>
            <a:pPr lvl="1"/>
            <a:r>
              <a:rPr lang="en-GB" dirty="0">
                <a:latin typeface="Arial Unicode MS" pitchFamily="34" charset="-128"/>
              </a:rPr>
              <a:t>Therefore, larger beam size → </a:t>
            </a:r>
            <a:r>
              <a:rPr lang="en-GB" dirty="0">
                <a:solidFill>
                  <a:srgbClr val="C00000"/>
                </a:solidFill>
                <a:latin typeface="Arial Unicode MS" pitchFamily="34" charset="-128"/>
              </a:rPr>
              <a:t>increased effective dose</a:t>
            </a:r>
          </a:p>
          <a:p>
            <a:pPr lvl="0"/>
            <a:endParaRPr lang="en-GB" sz="28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27</a:t>
            </a:fld>
            <a:endParaRPr lang="en-GB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>
                <a:latin typeface="Arial Unicode MS" pitchFamily="34" charset="-128"/>
              </a:rPr>
              <a:t>Exposure parameters: geometric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44016" y="1186408"/>
            <a:ext cx="8748464" cy="4114800"/>
          </a:xfrm>
        </p:spPr>
        <p:txBody>
          <a:bodyPr/>
          <a:lstStyle/>
          <a:p>
            <a:pPr lvl="0"/>
            <a:r>
              <a:rPr lang="en-GB" sz="2800" dirty="0">
                <a:latin typeface="Arial Unicode MS" pitchFamily="34" charset="-128"/>
              </a:rPr>
              <a:t>Example 1: CBCT, </a:t>
            </a:r>
            <a:r>
              <a:rPr lang="en-GB" sz="2800" dirty="0">
                <a:solidFill>
                  <a:srgbClr val="C00000"/>
                </a:solidFill>
                <a:latin typeface="Arial Unicode MS" pitchFamily="34" charset="-128"/>
              </a:rPr>
              <a:t>small FOV </a:t>
            </a:r>
            <a:r>
              <a:rPr lang="en-GB" sz="2800" dirty="0">
                <a:latin typeface="Arial Unicode MS" pitchFamily="34" charset="-128"/>
              </a:rPr>
              <a:t>(1 projection shown)</a:t>
            </a: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</p:txBody>
      </p:sp>
      <p:pic>
        <p:nvPicPr>
          <p:cNvPr id="6" name="Picture 3" descr="C:\Users\Ruben\AppData\Local\Temp\7zE33F.tmp\Lateral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132856"/>
            <a:ext cx="2508140" cy="3993940"/>
          </a:xfrm>
          <a:prstGeom prst="rect">
            <a:avLst/>
          </a:prstGeom>
          <a:noFill/>
        </p:spPr>
      </p:pic>
      <p:sp>
        <p:nvSpPr>
          <p:cNvPr id="8" name="Isosceles Triangle 7"/>
          <p:cNvSpPr/>
          <p:nvPr/>
        </p:nvSpPr>
        <p:spPr>
          <a:xfrm rot="16200000">
            <a:off x="1763688" y="1988840"/>
            <a:ext cx="936104" cy="4248472"/>
          </a:xfrm>
          <a:prstGeom prst="triangle">
            <a:avLst/>
          </a:prstGeom>
          <a:solidFill>
            <a:srgbClr val="FF0000">
              <a:alpha val="25000"/>
            </a:srgbClr>
          </a:solidFill>
          <a:ln>
            <a:solidFill>
              <a:srgbClr val="FF0000">
                <a:alpha val="5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2627784" y="3831431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P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051720" y="4941168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051720" y="4365104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Sub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699792" y="2564904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</a:t>
            </a: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gray">
          <a:xfrm>
            <a:off x="4355976" y="2266528"/>
            <a:ext cx="4751512" cy="3250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 typeface="Arial" pitchFamily="34" charset="0"/>
              <a:buChar char="•"/>
              <a:tabLst/>
              <a:defRPr/>
            </a:pPr>
            <a:r>
              <a:rPr kumimoji="0" lang="en-GB" b="0" i="0" u="none" strike="noStrike" kern="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Direc</a:t>
            </a:r>
            <a:r>
              <a:rPr lang="en-GB" kern="0" dirty="0">
                <a:solidFill>
                  <a:schemeClr val="tx2"/>
                </a:solidFill>
                <a:latin typeface="Arial Unicode MS" pitchFamily="34" charset="-128"/>
              </a:rPr>
              <a:t>t exposure to parotid gland (P)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 typeface="Arial" pitchFamily="34" charset="0"/>
              <a:buChar char="•"/>
              <a:tabLst/>
              <a:defRPr/>
            </a:pPr>
            <a:r>
              <a:rPr kumimoji="0" lang="en-GB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Small area of skin (S) exposed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 typeface="Arial" pitchFamily="34" charset="0"/>
              <a:buChar char="•"/>
              <a:tabLst/>
              <a:defRPr/>
            </a:pPr>
            <a:r>
              <a:rPr lang="en-GB" kern="0" dirty="0">
                <a:solidFill>
                  <a:schemeClr val="tx2"/>
                </a:solidFill>
                <a:latin typeface="Arial Unicode MS" pitchFamily="34" charset="-128"/>
              </a:rPr>
              <a:t>Scatter exposure to </a:t>
            </a:r>
            <a:r>
              <a:rPr lang="en-GB" kern="0" dirty="0" err="1">
                <a:solidFill>
                  <a:schemeClr val="tx2"/>
                </a:solidFill>
                <a:latin typeface="Arial Unicode MS" pitchFamily="34" charset="-128"/>
              </a:rPr>
              <a:t>submandibular</a:t>
            </a:r>
            <a:r>
              <a:rPr lang="en-GB" kern="0" dirty="0">
                <a:solidFill>
                  <a:schemeClr val="tx2"/>
                </a:solidFill>
                <a:latin typeface="Arial Unicode MS" pitchFamily="34" charset="-128"/>
              </a:rPr>
              <a:t> and sublingual glands (Sub)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 typeface="Arial" pitchFamily="34" charset="0"/>
              <a:buChar char="•"/>
              <a:tabLst/>
              <a:defRPr/>
            </a:pPr>
            <a:r>
              <a:rPr lang="en-GB" kern="0" dirty="0">
                <a:solidFill>
                  <a:schemeClr val="tx2"/>
                </a:solidFill>
                <a:latin typeface="Arial Unicode MS" pitchFamily="34" charset="-128"/>
              </a:rPr>
              <a:t>Negligible scatter exposure to brain (B) and thyroid gland (T)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 typeface="Arial" pitchFamily="34" charset="0"/>
              <a:buChar char="•"/>
              <a:tabLst/>
              <a:defRPr/>
            </a:pPr>
            <a:endParaRPr lang="en-GB" kern="0" dirty="0">
              <a:solidFill>
                <a:schemeClr val="tx2"/>
              </a:solidFill>
              <a:latin typeface="Arial Unicode MS" pitchFamily="34" charset="-128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 typeface="Arial" pitchFamily="34" charset="0"/>
              <a:buChar char="•"/>
              <a:tabLst/>
              <a:defRPr/>
            </a:pPr>
            <a:endParaRPr kumimoji="0" lang="en-GB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None/>
              <a:tabLst/>
              <a:defRPr/>
            </a:pPr>
            <a:endParaRPr kumimoji="0" lang="en-GB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None/>
              <a:tabLst/>
              <a:defRPr/>
            </a:pPr>
            <a:endParaRPr kumimoji="0" lang="en-GB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  <a:ea typeface="+mn-ea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75656" y="3903439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</a:t>
            </a: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27845" y="2708920"/>
            <a:ext cx="98777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C00000"/>
                </a:solidFill>
                <a:latin typeface="Arial Unicode MS" pitchFamily="34" charset="-128"/>
              </a:rPr>
              <a:t>X ray </a:t>
            </a:r>
          </a:p>
          <a:p>
            <a:r>
              <a:rPr lang="en-GB" dirty="0">
                <a:solidFill>
                  <a:srgbClr val="C00000"/>
                </a:solidFill>
                <a:latin typeface="Arial Unicode MS" pitchFamily="34" charset="-128"/>
              </a:rPr>
              <a:t>beam</a:t>
            </a:r>
            <a:endParaRPr lang="en-GB" dirty="0"/>
          </a:p>
        </p:txBody>
      </p:sp>
      <p:cxnSp>
        <p:nvCxnSpPr>
          <p:cNvPr id="19" name="Straight Arrow Connector 18"/>
          <p:cNvCxnSpPr>
            <a:stCxn id="17" idx="2"/>
          </p:cNvCxnSpPr>
          <p:nvPr/>
        </p:nvCxnSpPr>
        <p:spPr>
          <a:xfrm>
            <a:off x="621731" y="3539917"/>
            <a:ext cx="133845" cy="393139"/>
          </a:xfrm>
          <a:prstGeom prst="straightConnector1">
            <a:avLst/>
          </a:prstGeom>
          <a:ln w="2540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1896693" y="6093296"/>
            <a:ext cx="23262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i="1" dirty="0">
                <a:solidFill>
                  <a:schemeClr val="accent1"/>
                </a:solidFill>
                <a:latin typeface="Arial Unicode MS" pitchFamily="34" charset="-128"/>
              </a:rPr>
              <a:t>R. </a:t>
            </a:r>
            <a:r>
              <a:rPr lang="en-GB" sz="1600" i="1" dirty="0" err="1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r>
              <a:rPr lang="en-GB" sz="1600" i="1" dirty="0">
                <a:solidFill>
                  <a:schemeClr val="accent1"/>
                </a:solidFill>
                <a:latin typeface="Arial Unicode MS" pitchFamily="34" charset="-128"/>
              </a:rPr>
              <a:t> &amp; R. </a:t>
            </a:r>
            <a:r>
              <a:rPr lang="en-GB" sz="1600" i="1" dirty="0" err="1">
                <a:solidFill>
                  <a:schemeClr val="accent1"/>
                </a:solidFill>
                <a:latin typeface="Arial Unicode MS" pitchFamily="34" charset="-128"/>
              </a:rPr>
              <a:t>Pralier</a:t>
            </a:r>
            <a:endParaRPr lang="en-GB" sz="1600" i="1" dirty="0">
              <a:solidFill>
                <a:schemeClr val="accent1"/>
              </a:solidFill>
              <a:latin typeface="Arial Unicode MS" pitchFamily="34" charset="-128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28</a:t>
            </a:fld>
            <a:endParaRPr lang="en-GB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>
                <a:latin typeface="Arial Unicode MS" pitchFamily="34" charset="-128"/>
              </a:rPr>
              <a:t>Exposure parameters: geometric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44016" y="1186408"/>
            <a:ext cx="9108504" cy="4114800"/>
          </a:xfrm>
        </p:spPr>
        <p:txBody>
          <a:bodyPr/>
          <a:lstStyle/>
          <a:p>
            <a:pPr lvl="0"/>
            <a:r>
              <a:rPr lang="en-GB" sz="2800" dirty="0">
                <a:latin typeface="Arial Unicode MS" pitchFamily="34" charset="-128"/>
              </a:rPr>
              <a:t>Example 2: CBCT, </a:t>
            </a:r>
            <a:r>
              <a:rPr lang="en-GB" sz="2800" dirty="0">
                <a:solidFill>
                  <a:srgbClr val="C00000"/>
                </a:solidFill>
                <a:latin typeface="Arial Unicode MS" pitchFamily="34" charset="-128"/>
              </a:rPr>
              <a:t>large FOV </a:t>
            </a:r>
            <a:r>
              <a:rPr lang="en-GB" sz="2800" dirty="0">
                <a:latin typeface="Arial Unicode MS" pitchFamily="34" charset="-128"/>
              </a:rPr>
              <a:t>(1 projection shown)</a:t>
            </a: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</p:txBody>
      </p:sp>
      <p:pic>
        <p:nvPicPr>
          <p:cNvPr id="6" name="Picture 3" descr="C:\Users\Ruben\AppData\Local\Temp\7zE33F.tmp\Lateral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132856"/>
            <a:ext cx="2508140" cy="3993940"/>
          </a:xfrm>
          <a:prstGeom prst="rect">
            <a:avLst/>
          </a:prstGeom>
          <a:noFill/>
        </p:spPr>
      </p:pic>
      <p:sp>
        <p:nvSpPr>
          <p:cNvPr id="8" name="Isosceles Triangle 7"/>
          <p:cNvSpPr/>
          <p:nvPr/>
        </p:nvSpPr>
        <p:spPr>
          <a:xfrm rot="16200000">
            <a:off x="755576" y="1988840"/>
            <a:ext cx="2952327" cy="4248472"/>
          </a:xfrm>
          <a:prstGeom prst="triangle">
            <a:avLst/>
          </a:prstGeom>
          <a:solidFill>
            <a:srgbClr val="FF0000">
              <a:alpha val="25000"/>
            </a:srgbClr>
          </a:solidFill>
          <a:ln>
            <a:solidFill>
              <a:srgbClr val="FF0000">
                <a:alpha val="5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2627784" y="3831431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P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051720" y="4941168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051720" y="4365104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Sub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699792" y="2564904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</a:t>
            </a: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gray">
          <a:xfrm>
            <a:off x="4355976" y="1700808"/>
            <a:ext cx="4788024" cy="4796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 typeface="Arial" pitchFamily="34" charset="0"/>
              <a:buChar char="•"/>
              <a:tabLst/>
              <a:defRPr/>
            </a:pPr>
            <a:r>
              <a:rPr kumimoji="0" lang="en-GB" b="0" i="0" u="none" strike="noStrike" kern="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Unicode MS" pitchFamily="34" charset="-128"/>
              </a:rPr>
              <a:t>Direc</a:t>
            </a:r>
            <a:r>
              <a:rPr lang="en-GB" kern="0" dirty="0">
                <a:solidFill>
                  <a:schemeClr val="tx2"/>
                </a:solidFill>
                <a:latin typeface="Arial Unicode MS" pitchFamily="34" charset="-128"/>
              </a:rPr>
              <a:t>t exposure + increased scatter to parotid gland (P)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 typeface="Arial" pitchFamily="34" charset="0"/>
              <a:buChar char="•"/>
              <a:tabLst/>
              <a:defRPr/>
            </a:pPr>
            <a:r>
              <a:rPr lang="en-GB" kern="0" dirty="0">
                <a:solidFill>
                  <a:schemeClr val="tx2"/>
                </a:solidFill>
                <a:latin typeface="Arial Unicode MS" pitchFamily="34" charset="-128"/>
              </a:rPr>
              <a:t>Direct exposure to </a:t>
            </a:r>
            <a:r>
              <a:rPr lang="en-GB" kern="0" dirty="0" err="1">
                <a:solidFill>
                  <a:schemeClr val="tx2"/>
                </a:solidFill>
                <a:latin typeface="Arial Unicode MS" pitchFamily="34" charset="-128"/>
              </a:rPr>
              <a:t>submandibular</a:t>
            </a:r>
            <a:r>
              <a:rPr lang="en-GB" kern="0" dirty="0">
                <a:solidFill>
                  <a:schemeClr val="tx2"/>
                </a:solidFill>
                <a:latin typeface="Arial Unicode MS" pitchFamily="34" charset="-128"/>
              </a:rPr>
              <a:t> and sublingual glands (Sub)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 typeface="Arial" pitchFamily="34" charset="0"/>
              <a:buChar char="•"/>
              <a:tabLst/>
              <a:defRPr/>
            </a:pPr>
            <a:r>
              <a:rPr lang="en-GB" kern="0" dirty="0">
                <a:solidFill>
                  <a:schemeClr val="tx2"/>
                </a:solidFill>
                <a:latin typeface="Arial Unicode MS" pitchFamily="34" charset="-128"/>
              </a:rPr>
              <a:t>Larger area of skin (S) exposed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tabLst/>
              <a:defRPr/>
            </a:pPr>
            <a:r>
              <a:rPr lang="en-GB" kern="0" dirty="0">
                <a:solidFill>
                  <a:schemeClr val="tx2"/>
                </a:solidFill>
                <a:latin typeface="Arial Unicode MS" pitchFamily="34" charset="-128"/>
              </a:rPr>
              <a:t>	(also: bone marrow, bone surface)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 typeface="Arial" pitchFamily="34" charset="0"/>
              <a:buChar char="•"/>
              <a:tabLst/>
              <a:defRPr/>
            </a:pPr>
            <a:r>
              <a:rPr lang="en-GB" kern="0" dirty="0">
                <a:solidFill>
                  <a:schemeClr val="tx2"/>
                </a:solidFill>
                <a:latin typeface="Arial Unicode MS" pitchFamily="34" charset="-128"/>
              </a:rPr>
              <a:t>Increased scatter exposure to brain (B) and thyroid gland (T)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 typeface="Arial" pitchFamily="34" charset="0"/>
              <a:buChar char="•"/>
              <a:tabLst/>
              <a:defRPr/>
            </a:pPr>
            <a:r>
              <a:rPr lang="en-GB" kern="0" dirty="0">
                <a:solidFill>
                  <a:srgbClr val="C00000"/>
                </a:solidFill>
                <a:latin typeface="Arial Unicode MS" pitchFamily="34" charset="-128"/>
              </a:rPr>
              <a:t>Increased effective dose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 typeface="Arial" pitchFamily="34" charset="0"/>
              <a:buChar char="•"/>
              <a:tabLst/>
              <a:defRPr/>
            </a:pPr>
            <a:endParaRPr lang="en-GB" sz="2300" kern="0" dirty="0">
              <a:solidFill>
                <a:schemeClr val="tx2"/>
              </a:solidFill>
              <a:latin typeface="Arial Unicode MS" pitchFamily="34" charset="-128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 typeface="Arial" pitchFamily="34" charset="0"/>
              <a:buChar char="•"/>
              <a:tabLst/>
              <a:defRPr/>
            </a:pPr>
            <a:endParaRPr kumimoji="0" lang="en-GB" sz="23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None/>
              <a:tabLst/>
              <a:defRPr/>
            </a:pPr>
            <a:endParaRPr kumimoji="0" lang="en-GB" sz="23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None/>
              <a:tabLst/>
              <a:defRPr/>
            </a:pPr>
            <a:endParaRPr kumimoji="0" lang="en-GB" sz="23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  <a:ea typeface="+mn-ea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75656" y="3861048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75656" y="3501008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475656" y="4263479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896693" y="6093296"/>
            <a:ext cx="23262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i="1" dirty="0">
                <a:solidFill>
                  <a:schemeClr val="accent1"/>
                </a:solidFill>
                <a:latin typeface="Arial Unicode MS" pitchFamily="34" charset="-128"/>
              </a:rPr>
              <a:t>R. </a:t>
            </a:r>
            <a:r>
              <a:rPr lang="en-GB" sz="1600" i="1" dirty="0" err="1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r>
              <a:rPr lang="en-GB" sz="1600" i="1" dirty="0">
                <a:solidFill>
                  <a:schemeClr val="accent1"/>
                </a:solidFill>
                <a:latin typeface="Arial Unicode MS" pitchFamily="34" charset="-128"/>
              </a:rPr>
              <a:t> &amp; R. </a:t>
            </a:r>
            <a:r>
              <a:rPr lang="en-GB" sz="1600" i="1" dirty="0" err="1">
                <a:solidFill>
                  <a:schemeClr val="accent1"/>
                </a:solidFill>
                <a:latin typeface="Arial Unicode MS" pitchFamily="34" charset="-128"/>
              </a:rPr>
              <a:t>Pralier</a:t>
            </a:r>
            <a:endParaRPr lang="en-GB" sz="1600" i="1" dirty="0">
              <a:solidFill>
                <a:schemeClr val="accent1"/>
              </a:solidFill>
              <a:latin typeface="Arial Unicode MS" pitchFamily="34" charset="-128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27845" y="2564904"/>
            <a:ext cx="98777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C00000"/>
                </a:solidFill>
                <a:latin typeface="Arial Unicode MS" pitchFamily="34" charset="-128"/>
              </a:rPr>
              <a:t>X ray </a:t>
            </a:r>
          </a:p>
          <a:p>
            <a:r>
              <a:rPr lang="en-GB" dirty="0">
                <a:solidFill>
                  <a:srgbClr val="C00000"/>
                </a:solidFill>
                <a:latin typeface="Arial Unicode MS" pitchFamily="34" charset="-128"/>
              </a:rPr>
              <a:t>beam</a:t>
            </a:r>
            <a:endParaRPr lang="en-GB" dirty="0"/>
          </a:p>
        </p:txBody>
      </p:sp>
      <p:cxnSp>
        <p:nvCxnSpPr>
          <p:cNvPr id="20" name="Straight Arrow Connector 19"/>
          <p:cNvCxnSpPr>
            <a:stCxn id="19" idx="2"/>
          </p:cNvCxnSpPr>
          <p:nvPr/>
        </p:nvCxnSpPr>
        <p:spPr>
          <a:xfrm>
            <a:off x="621731" y="3395901"/>
            <a:ext cx="133845" cy="393139"/>
          </a:xfrm>
          <a:prstGeom prst="straightConnector1">
            <a:avLst/>
          </a:prstGeom>
          <a:ln w="2540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29</a:t>
            </a:fld>
            <a:endParaRPr lang="en-GB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>
                <a:latin typeface="Arial Unicode MS" pitchFamily="34" charset="-128"/>
              </a:rPr>
              <a:t>Exposure parameters: geometric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44016" y="1196752"/>
            <a:ext cx="9036496" cy="4114800"/>
          </a:xfrm>
        </p:spPr>
        <p:txBody>
          <a:bodyPr/>
          <a:lstStyle/>
          <a:p>
            <a:pPr lvl="0"/>
            <a:r>
              <a:rPr lang="en-GB" sz="2800" dirty="0">
                <a:latin typeface="Arial Unicode MS" pitchFamily="34" charset="-128"/>
              </a:rPr>
              <a:t>Note: when </a:t>
            </a:r>
            <a:r>
              <a:rPr lang="en-GB" sz="2800" dirty="0">
                <a:solidFill>
                  <a:srgbClr val="C00000"/>
                </a:solidFill>
                <a:latin typeface="Arial Unicode MS" pitchFamily="34" charset="-128"/>
              </a:rPr>
              <a:t>adults and children </a:t>
            </a:r>
            <a:r>
              <a:rPr lang="en-GB" sz="2800" dirty="0">
                <a:latin typeface="Arial Unicode MS" pitchFamily="34" charset="-128"/>
              </a:rPr>
              <a:t>are exposed using the </a:t>
            </a:r>
            <a:r>
              <a:rPr lang="en-GB" sz="2800" dirty="0">
                <a:solidFill>
                  <a:srgbClr val="C00000"/>
                </a:solidFill>
                <a:latin typeface="Arial Unicode MS" pitchFamily="34" charset="-128"/>
              </a:rPr>
              <a:t>same FOV</a:t>
            </a:r>
            <a:r>
              <a:rPr lang="en-GB" sz="2800" dirty="0">
                <a:latin typeface="Arial Unicode MS" pitchFamily="34" charset="-128"/>
              </a:rPr>
              <a:t>, the dose for children will be higher!</a:t>
            </a:r>
          </a:p>
          <a:p>
            <a:pPr lvl="1"/>
            <a:r>
              <a:rPr lang="en-GB" sz="2100" dirty="0">
                <a:latin typeface="Arial Unicode MS" pitchFamily="34" charset="-128"/>
              </a:rPr>
              <a:t>e.g. a FOV which covers upper &amp; lower jaw for a large adult (left) would cover the entire maxillofacial region for a small child (right) </a:t>
            </a: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</p:txBody>
      </p:sp>
      <p:pic>
        <p:nvPicPr>
          <p:cNvPr id="6" name="Picture 3" descr="C:\Users\Ruben\AppData\Local\Temp\7zE33F.tmp\Lateral.tif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2" y="2924944"/>
            <a:ext cx="2076092" cy="3305951"/>
          </a:xfrm>
          <a:prstGeom prst="rect">
            <a:avLst/>
          </a:prstGeom>
          <a:noFill/>
        </p:spPr>
      </p:pic>
      <p:sp>
        <p:nvSpPr>
          <p:cNvPr id="8" name="Isosceles Triangle 7"/>
          <p:cNvSpPr/>
          <p:nvPr/>
        </p:nvSpPr>
        <p:spPr>
          <a:xfrm rot="16200000">
            <a:off x="1259633" y="2669004"/>
            <a:ext cx="2088231" cy="4248472"/>
          </a:xfrm>
          <a:prstGeom prst="triangle">
            <a:avLst/>
          </a:prstGeom>
          <a:solidFill>
            <a:srgbClr val="FF0000">
              <a:alpha val="25000"/>
            </a:srgbClr>
          </a:solidFill>
          <a:ln>
            <a:solidFill>
              <a:srgbClr val="FF0000">
                <a:alpha val="5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  <p:pic>
        <p:nvPicPr>
          <p:cNvPr id="19" name="Picture 3" descr="C:\Users\Ruben\AppData\Local\Temp\7zE33F.tmp\Lateral.tif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9120" y="3677116"/>
            <a:ext cx="1401232" cy="2231310"/>
          </a:xfrm>
          <a:prstGeom prst="rect">
            <a:avLst/>
          </a:prstGeom>
          <a:noFill/>
        </p:spPr>
      </p:pic>
      <p:sp>
        <p:nvSpPr>
          <p:cNvPr id="20" name="Isosceles Triangle 19"/>
          <p:cNvSpPr/>
          <p:nvPr/>
        </p:nvSpPr>
        <p:spPr>
          <a:xfrm rot="16200000">
            <a:off x="5724128" y="2669004"/>
            <a:ext cx="2088231" cy="4248472"/>
          </a:xfrm>
          <a:prstGeom prst="triangle">
            <a:avLst/>
          </a:prstGeom>
          <a:solidFill>
            <a:srgbClr val="FF0000">
              <a:alpha val="25000"/>
            </a:srgbClr>
          </a:solidFill>
          <a:ln>
            <a:solidFill>
              <a:srgbClr val="FF0000">
                <a:alpha val="5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/>
        </p:nvSpPr>
        <p:spPr>
          <a:xfrm>
            <a:off x="4788024" y="6061618"/>
            <a:ext cx="23262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i="1" dirty="0">
                <a:solidFill>
                  <a:schemeClr val="accent1"/>
                </a:solidFill>
                <a:latin typeface="Arial Unicode MS" pitchFamily="34" charset="-128"/>
              </a:rPr>
              <a:t>R. </a:t>
            </a:r>
            <a:r>
              <a:rPr lang="en-GB" sz="1600" i="1" dirty="0" err="1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r>
              <a:rPr lang="en-GB" sz="1600" i="1" dirty="0">
                <a:solidFill>
                  <a:schemeClr val="accent1"/>
                </a:solidFill>
                <a:latin typeface="Arial Unicode MS" pitchFamily="34" charset="-128"/>
              </a:rPr>
              <a:t> &amp; R. </a:t>
            </a:r>
            <a:r>
              <a:rPr lang="en-GB" sz="1600" i="1" dirty="0" err="1">
                <a:solidFill>
                  <a:schemeClr val="accent1"/>
                </a:solidFill>
                <a:latin typeface="Arial Unicode MS" pitchFamily="34" charset="-128"/>
              </a:rPr>
              <a:t>Pralier</a:t>
            </a:r>
            <a:endParaRPr lang="en-GB" sz="1600" i="1" dirty="0">
              <a:solidFill>
                <a:schemeClr val="accent1"/>
              </a:solidFill>
              <a:latin typeface="Arial Unicode MS" pitchFamily="34" charset="-128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E21579-A3A3-49C1-9524-62F0133470E7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0" dirty="0">
                <a:latin typeface="Arial Unicode MS" pitchFamily="34" charset="-128"/>
              </a:rPr>
              <a:t>Overview</a:t>
            </a:r>
            <a:endParaRPr lang="en-US" b="0" dirty="0">
              <a:latin typeface="Arial Unicode MS" pitchFamily="34" charset="-128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1520" y="2025352"/>
            <a:ext cx="8569076" cy="3347864"/>
          </a:xfrm>
        </p:spPr>
        <p:txBody>
          <a:bodyPr/>
          <a:lstStyle/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>
                <a:latin typeface="Arial Unicode MS" pitchFamily="34" charset="-128"/>
              </a:rPr>
              <a:t>The optimization principle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>
                <a:latin typeface="Arial Unicode MS" pitchFamily="34" charset="-128"/>
              </a:rPr>
              <a:t>Exposure parameters and their effect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>
                <a:latin typeface="Arial Unicode MS" pitchFamily="34" charset="-128"/>
              </a:rPr>
              <a:t>Diagnostic Reference Level (DRL)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>
                <a:latin typeface="Arial Unicode MS" pitchFamily="34" charset="-128"/>
              </a:rPr>
              <a:t>Patient shielding</a:t>
            </a:r>
          </a:p>
          <a:p>
            <a:pPr eaLnBrk="1" hangingPunct="1">
              <a:buClr>
                <a:schemeClr val="tx2"/>
              </a:buClr>
            </a:pPr>
            <a:endParaRPr lang="en-US" sz="3600" dirty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sz="3600" dirty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sz="3600" dirty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sz="3600" dirty="0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30</a:t>
            </a:fld>
            <a:endParaRPr lang="en-GB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>
                <a:latin typeface="Arial Unicode MS" pitchFamily="34" charset="-128"/>
              </a:rPr>
              <a:t>Exposure parameters: geometric</a:t>
            </a:r>
          </a:p>
        </p:txBody>
      </p:sp>
      <p:pic>
        <p:nvPicPr>
          <p:cNvPr id="143362" name="Picture 2" descr="C:\Users\Ruben\Google Drive\Active work\_Research\Book Scarfe\Final version chapters 2, 6, 7\Chapt. 7 Figures\7.7.tif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7604" y="1664390"/>
            <a:ext cx="7128792" cy="3523403"/>
          </a:xfrm>
          <a:prstGeom prst="rect">
            <a:avLst/>
          </a:prstGeom>
          <a:noFill/>
        </p:spPr>
      </p:pic>
      <p:sp>
        <p:nvSpPr>
          <p:cNvPr id="18" name="Rectangle 17"/>
          <p:cNvSpPr/>
          <p:nvPr/>
        </p:nvSpPr>
        <p:spPr>
          <a:xfrm>
            <a:off x="323528" y="1167135"/>
            <a:ext cx="84969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GB" sz="2800" dirty="0">
                <a:solidFill>
                  <a:schemeClr val="tx2"/>
                </a:solidFill>
                <a:latin typeface="Arial Unicode MS" pitchFamily="34" charset="-128"/>
              </a:rPr>
              <a:t>Effective dose vs. FOV size in CBCT</a:t>
            </a:r>
          </a:p>
        </p:txBody>
      </p:sp>
      <p:sp>
        <p:nvSpPr>
          <p:cNvPr id="9" name="Rectangle 8"/>
          <p:cNvSpPr/>
          <p:nvPr/>
        </p:nvSpPr>
        <p:spPr>
          <a:xfrm>
            <a:off x="3843209" y="5877272"/>
            <a:ext cx="47612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GB" sz="1600" i="1" dirty="0" err="1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r>
              <a:rPr lang="en-GB" sz="1600" i="1" dirty="0">
                <a:solidFill>
                  <a:schemeClr val="accent1"/>
                </a:solidFill>
                <a:latin typeface="Arial Unicode MS" pitchFamily="34" charset="-128"/>
              </a:rPr>
              <a:t> et al. 2014b, under the British Institute of </a:t>
            </a:r>
          </a:p>
          <a:p>
            <a:pPr algn="r"/>
            <a:r>
              <a:rPr lang="en-GB" sz="1600" i="1" dirty="0">
                <a:solidFill>
                  <a:schemeClr val="accent1"/>
                </a:solidFill>
                <a:latin typeface="Arial Unicode MS" pitchFamily="34" charset="-128"/>
              </a:rPr>
              <a:t>Radiology’s License to Publish</a:t>
            </a:r>
          </a:p>
        </p:txBody>
      </p:sp>
      <p:sp>
        <p:nvSpPr>
          <p:cNvPr id="10" name="Rectangle 9"/>
          <p:cNvSpPr/>
          <p:nvPr/>
        </p:nvSpPr>
        <p:spPr>
          <a:xfrm>
            <a:off x="107504" y="5229200"/>
            <a:ext cx="89289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0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BJ, both jaws; LJ, lower jaw; LM, lower molar; MF, maxillofacial; UC, upper canine; UF, upper frontal; UJ, upper jaw.</a:t>
            </a: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31</a:t>
            </a:fld>
            <a:endParaRPr lang="en-GB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8816" y="1196752"/>
            <a:ext cx="8713664" cy="3970784"/>
          </a:xfrm>
        </p:spPr>
        <p:txBody>
          <a:bodyPr/>
          <a:lstStyle/>
          <a:p>
            <a:pPr lvl="0"/>
            <a:r>
              <a:rPr lang="en-GB" sz="2800" dirty="0">
                <a:latin typeface="Arial Unicode MS" pitchFamily="34" charset="-128"/>
              </a:rPr>
              <a:t>CBCT: effective dose distribution vs. </a:t>
            </a:r>
            <a:r>
              <a:rPr lang="en-GB" sz="2800" dirty="0">
                <a:solidFill>
                  <a:srgbClr val="C00000"/>
                </a:solidFill>
                <a:latin typeface="Arial Unicode MS" pitchFamily="34" charset="-128"/>
              </a:rPr>
              <a:t>FOV height</a:t>
            </a:r>
            <a:endParaRPr lang="en-GB" sz="1600" dirty="0">
              <a:solidFill>
                <a:srgbClr val="C00000"/>
              </a:solidFill>
              <a:latin typeface="Arial Unicode MS" pitchFamily="34" charset="-128"/>
            </a:endParaRPr>
          </a:p>
          <a:p>
            <a:pPr lvl="1"/>
            <a:endParaRPr lang="en-GB" sz="24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20832" y="1770283"/>
            <a:ext cx="4164343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6485175" y="5432544"/>
            <a:ext cx="15167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i="1" dirty="0">
                <a:solidFill>
                  <a:schemeClr val="accent1"/>
                </a:solidFill>
                <a:latin typeface="Arial Unicode MS" pitchFamily="34" charset="-128"/>
              </a:rPr>
              <a:t>Based on </a:t>
            </a:r>
          </a:p>
          <a:p>
            <a:r>
              <a:rPr lang="en-GB" sz="1600" i="1" dirty="0">
                <a:solidFill>
                  <a:schemeClr val="accent1"/>
                </a:solidFill>
                <a:latin typeface="Arial Unicode MS" pitchFamily="34" charset="-128"/>
              </a:rPr>
              <a:t>published data</a:t>
            </a:r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pPr eaLnBrk="1" hangingPunct="1"/>
            <a:r>
              <a:rPr lang="en-US" b="0" dirty="0">
                <a:latin typeface="Arial Unicode MS" pitchFamily="34" charset="-128"/>
              </a:rPr>
              <a:t>Exposure parameters: geometric</a:t>
            </a: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32</a:t>
            </a:fld>
            <a:endParaRPr lang="en-GB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716016" y="1258416"/>
            <a:ext cx="4248472" cy="4114800"/>
          </a:xfrm>
        </p:spPr>
        <p:txBody>
          <a:bodyPr/>
          <a:lstStyle/>
          <a:p>
            <a:pPr lvl="0"/>
            <a:r>
              <a:rPr lang="en-GB" sz="2600" dirty="0">
                <a:latin typeface="Arial Unicode MS" pitchFamily="34" charset="-128"/>
              </a:rPr>
              <a:t>CBCT: horizontal and vertical </a:t>
            </a:r>
            <a:r>
              <a:rPr lang="en-GB" sz="2600" dirty="0">
                <a:solidFill>
                  <a:srgbClr val="C00000"/>
                </a:solidFill>
                <a:latin typeface="Arial Unicode MS" pitchFamily="34" charset="-128"/>
              </a:rPr>
              <a:t>stitching</a:t>
            </a:r>
            <a:r>
              <a:rPr lang="en-GB" sz="2600" dirty="0">
                <a:latin typeface="Arial Unicode MS" pitchFamily="34" charset="-128"/>
              </a:rPr>
              <a:t> of multiple scans can be used to yield a larger FOV</a:t>
            </a:r>
          </a:p>
          <a:p>
            <a:pPr lvl="0"/>
            <a:r>
              <a:rPr lang="en-GB" sz="2600" dirty="0">
                <a:latin typeface="Arial Unicode MS" pitchFamily="34" charset="-128"/>
              </a:rPr>
              <a:t>May lead to higher patient dose (as there is a small </a:t>
            </a:r>
            <a:r>
              <a:rPr lang="en-GB" sz="2600" dirty="0">
                <a:solidFill>
                  <a:srgbClr val="C00000"/>
                </a:solidFill>
                <a:latin typeface="Arial Unicode MS" pitchFamily="34" charset="-128"/>
              </a:rPr>
              <a:t>overlapping region </a:t>
            </a:r>
            <a:r>
              <a:rPr lang="en-GB" sz="2600" dirty="0">
                <a:latin typeface="Arial Unicode MS" pitchFamily="34" charset="-128"/>
              </a:rPr>
              <a:t>between the scans)</a:t>
            </a:r>
          </a:p>
          <a:p>
            <a:pPr lvl="0"/>
            <a:r>
              <a:rPr lang="en-GB" sz="2600" dirty="0">
                <a:latin typeface="Arial Unicode MS" pitchFamily="34" charset="-128"/>
              </a:rPr>
              <a:t>Horizontal stitching in particular is discouraged</a:t>
            </a:r>
          </a:p>
          <a:p>
            <a:pPr lvl="1"/>
            <a:endParaRPr lang="en-GB" sz="26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6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600" dirty="0"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  <p:pic>
        <p:nvPicPr>
          <p:cNvPr id="133122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19" y="1556792"/>
            <a:ext cx="4418411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Rectangle 30"/>
          <p:cNvSpPr/>
          <p:nvPr/>
        </p:nvSpPr>
        <p:spPr>
          <a:xfrm>
            <a:off x="3160910" y="5805264"/>
            <a:ext cx="12202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i="1" dirty="0">
                <a:solidFill>
                  <a:schemeClr val="accent1"/>
                </a:solidFill>
                <a:latin typeface="Arial Unicode MS" pitchFamily="34" charset="-128"/>
              </a:rPr>
              <a:t>R. </a:t>
            </a:r>
            <a:r>
              <a:rPr lang="en-GB" sz="1600" i="1" dirty="0" err="1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endParaRPr lang="en-GB" sz="1600" i="1" dirty="0">
              <a:solidFill>
                <a:schemeClr val="accent1"/>
              </a:solidFill>
              <a:latin typeface="Arial Unicode MS" pitchFamily="34" charset="-128"/>
            </a:endParaRPr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pPr eaLnBrk="1" hangingPunct="1"/>
            <a:r>
              <a:rPr lang="en-US" b="0" dirty="0">
                <a:latin typeface="Arial Unicode MS" pitchFamily="34" charset="-128"/>
              </a:rPr>
              <a:t>Exposure parameters: geometric</a:t>
            </a: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33</a:t>
            </a:fld>
            <a:endParaRPr lang="en-GB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8816" y="1196752"/>
            <a:ext cx="8713664" cy="4114800"/>
          </a:xfrm>
        </p:spPr>
        <p:txBody>
          <a:bodyPr/>
          <a:lstStyle/>
          <a:p>
            <a:pPr lvl="0"/>
            <a:r>
              <a:rPr lang="en-GB" sz="2800" dirty="0">
                <a:latin typeface="Arial Unicode MS" pitchFamily="34" charset="-128"/>
              </a:rPr>
              <a:t>CBCT</a:t>
            </a:r>
          </a:p>
          <a:p>
            <a:pPr lvl="1"/>
            <a:r>
              <a:rPr lang="en-GB" dirty="0">
                <a:latin typeface="Arial Unicode MS" pitchFamily="34" charset="-128"/>
              </a:rPr>
              <a:t>Effective dose &amp; absorbed dose (for non-whole-body organs) also dependent on </a:t>
            </a:r>
            <a:r>
              <a:rPr lang="en-GB" dirty="0">
                <a:solidFill>
                  <a:srgbClr val="C00000"/>
                </a:solidFill>
                <a:latin typeface="Arial Unicode MS" pitchFamily="34" charset="-128"/>
              </a:rPr>
              <a:t>position of FOV</a:t>
            </a:r>
          </a:p>
          <a:p>
            <a:pPr lvl="2"/>
            <a:r>
              <a:rPr lang="en-GB" sz="2800" dirty="0" err="1">
                <a:solidFill>
                  <a:srgbClr val="C00000"/>
                </a:solidFill>
                <a:latin typeface="Arial Unicode MS" pitchFamily="34" charset="-128"/>
              </a:rPr>
              <a:t>Mandibular</a:t>
            </a:r>
            <a:r>
              <a:rPr lang="en-GB" sz="2800" dirty="0">
                <a:solidFill>
                  <a:srgbClr val="C00000"/>
                </a:solidFill>
                <a:latin typeface="Arial Unicode MS" pitchFamily="34" charset="-128"/>
              </a:rPr>
              <a:t> scan: higher effective dose </a:t>
            </a:r>
            <a:r>
              <a:rPr lang="en-GB" sz="2800" dirty="0">
                <a:latin typeface="Arial Unicode MS" pitchFamily="34" charset="-128"/>
              </a:rPr>
              <a:t>(mainly due to ↑ dose thyroid, salivary glands, oesophagus, lymph nodes) than maxillary scan (see Figure slide nr. 14)</a:t>
            </a:r>
          </a:p>
          <a:p>
            <a:pPr lvl="2">
              <a:buNone/>
            </a:pPr>
            <a:endParaRPr lang="en-GB" sz="1600" dirty="0">
              <a:latin typeface="Arial Unicode MS" pitchFamily="34" charset="-128"/>
            </a:endParaRPr>
          </a:p>
          <a:p>
            <a:pPr lvl="1"/>
            <a:endParaRPr lang="en-GB" sz="24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pPr eaLnBrk="1" hangingPunct="1"/>
            <a:r>
              <a:rPr lang="en-US" b="0" dirty="0">
                <a:latin typeface="Arial Unicode MS" pitchFamily="34" charset="-128"/>
              </a:rPr>
              <a:t>Exposure parameters: geometric</a:t>
            </a: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34</a:t>
            </a:fld>
            <a:endParaRPr lang="en-GB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1186408"/>
            <a:ext cx="8964488" cy="4114800"/>
          </a:xfrm>
        </p:spPr>
        <p:txBody>
          <a:bodyPr/>
          <a:lstStyle/>
          <a:p>
            <a:pPr lvl="0"/>
            <a:r>
              <a:rPr lang="en-GB" sz="2800" dirty="0">
                <a:latin typeface="Arial Unicode MS" pitchFamily="34" charset="-128"/>
              </a:rPr>
              <a:t>Example 1: </a:t>
            </a:r>
            <a:r>
              <a:rPr lang="en-GB" sz="2800" dirty="0">
                <a:solidFill>
                  <a:srgbClr val="C00000"/>
                </a:solidFill>
                <a:latin typeface="Arial Unicode MS" pitchFamily="34" charset="-128"/>
              </a:rPr>
              <a:t>Maxillary scan</a:t>
            </a: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</p:txBody>
      </p:sp>
      <p:pic>
        <p:nvPicPr>
          <p:cNvPr id="6" name="Picture 3" descr="C:\Users\Ruben\AppData\Local\Temp\7zE33F.tmp\Lateral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132856"/>
            <a:ext cx="2508140" cy="3993940"/>
          </a:xfrm>
          <a:prstGeom prst="rect">
            <a:avLst/>
          </a:prstGeom>
          <a:noFill/>
        </p:spPr>
      </p:pic>
      <p:sp>
        <p:nvSpPr>
          <p:cNvPr id="8" name="Isosceles Triangle 7"/>
          <p:cNvSpPr/>
          <p:nvPr/>
        </p:nvSpPr>
        <p:spPr>
          <a:xfrm rot="16200000">
            <a:off x="1763688" y="1988840"/>
            <a:ext cx="936104" cy="4248472"/>
          </a:xfrm>
          <a:prstGeom prst="triangle">
            <a:avLst/>
          </a:prstGeom>
          <a:solidFill>
            <a:srgbClr val="FF0000">
              <a:alpha val="25000"/>
            </a:srgbClr>
          </a:solidFill>
          <a:ln>
            <a:solidFill>
              <a:srgbClr val="FF0000">
                <a:alpha val="5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2627784" y="3831431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P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051720" y="4941168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051720" y="4365104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Sub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699792" y="2564904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</a:t>
            </a: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gray">
          <a:xfrm>
            <a:off x="4536504" y="2204864"/>
            <a:ext cx="4607496" cy="3104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eaLnBrk="0" hangingPunct="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  <a:defRPr/>
            </a:pPr>
            <a:r>
              <a:rPr kumimoji="0" lang="en-GB" b="0" i="0" u="none" strike="noStrike" kern="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Direc</a:t>
            </a:r>
            <a:r>
              <a:rPr lang="en-GB" kern="0" dirty="0">
                <a:solidFill>
                  <a:schemeClr val="tx2"/>
                </a:solidFill>
                <a:latin typeface="Arial Unicode MS" pitchFamily="34" charset="-128"/>
              </a:rPr>
              <a:t>t exposure to parotid gland (P), scatter exposure to </a:t>
            </a:r>
            <a:r>
              <a:rPr lang="en-GB" kern="0" dirty="0" err="1">
                <a:solidFill>
                  <a:schemeClr val="tx2"/>
                </a:solidFill>
                <a:latin typeface="Arial Unicode MS" pitchFamily="34" charset="-128"/>
              </a:rPr>
              <a:t>submandibular</a:t>
            </a:r>
            <a:r>
              <a:rPr lang="en-GB" kern="0" dirty="0">
                <a:solidFill>
                  <a:schemeClr val="tx2"/>
                </a:solidFill>
                <a:latin typeface="Arial Unicode MS" pitchFamily="34" charset="-128"/>
              </a:rPr>
              <a:t> and sublingual glands (Sub)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 typeface="Arial" pitchFamily="34" charset="0"/>
              <a:buChar char="•"/>
              <a:tabLst/>
              <a:defRPr/>
            </a:pPr>
            <a:r>
              <a:rPr kumimoji="0" lang="en-GB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Small area of skin (S) exposed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 typeface="Arial" pitchFamily="34" charset="0"/>
              <a:buChar char="•"/>
              <a:tabLst/>
              <a:defRPr/>
            </a:pPr>
            <a:r>
              <a:rPr lang="en-GB" kern="0" dirty="0">
                <a:solidFill>
                  <a:schemeClr val="tx2"/>
                </a:solidFill>
                <a:latin typeface="Arial Unicode MS" pitchFamily="34" charset="-128"/>
              </a:rPr>
              <a:t>Negligible scatter exposure to brain (B) and thyroid gland (T)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 typeface="Arial" pitchFamily="34" charset="0"/>
              <a:buChar char="•"/>
              <a:tabLst/>
              <a:defRPr/>
            </a:pPr>
            <a:endParaRPr lang="en-GB" kern="0" dirty="0">
              <a:solidFill>
                <a:schemeClr val="tx2"/>
              </a:solidFill>
              <a:latin typeface="Arial Unicode MS" pitchFamily="34" charset="-128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 typeface="Arial" pitchFamily="34" charset="0"/>
              <a:buChar char="•"/>
              <a:tabLst/>
              <a:defRPr/>
            </a:pPr>
            <a:endParaRPr kumimoji="0" lang="en-GB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None/>
              <a:tabLst/>
              <a:defRPr/>
            </a:pPr>
            <a:endParaRPr kumimoji="0" lang="en-GB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None/>
              <a:tabLst/>
              <a:defRPr/>
            </a:pPr>
            <a:endParaRPr kumimoji="0" lang="en-GB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  <a:ea typeface="+mn-ea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75656" y="3903439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  <p:sp>
        <p:nvSpPr>
          <p:cNvPr id="19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pPr eaLnBrk="1" hangingPunct="1"/>
            <a:r>
              <a:rPr lang="en-US" b="0" dirty="0">
                <a:latin typeface="Arial Unicode MS" pitchFamily="34" charset="-128"/>
              </a:rPr>
              <a:t>Exposure parameters: geometric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275856" y="5798634"/>
            <a:ext cx="12202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i="1" dirty="0">
                <a:solidFill>
                  <a:schemeClr val="accent1"/>
                </a:solidFill>
                <a:latin typeface="Arial Unicode MS" pitchFamily="34" charset="-128"/>
              </a:rPr>
              <a:t>R. </a:t>
            </a:r>
            <a:r>
              <a:rPr lang="en-GB" sz="1600" i="1" dirty="0" err="1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endParaRPr lang="en-GB" sz="1600" i="1" dirty="0">
              <a:solidFill>
                <a:schemeClr val="accent1"/>
              </a:solidFill>
              <a:latin typeface="Arial Unicode MS" pitchFamily="34" charset="-128"/>
            </a:endParaRPr>
          </a:p>
          <a:p>
            <a:r>
              <a:rPr lang="en-GB" sz="1600" i="1" dirty="0">
                <a:solidFill>
                  <a:schemeClr val="accent1"/>
                </a:solidFill>
                <a:latin typeface="Arial Unicode MS" pitchFamily="34" charset="-128"/>
              </a:rPr>
              <a:t>R. </a:t>
            </a:r>
            <a:r>
              <a:rPr lang="en-GB" sz="1600" i="1" dirty="0" err="1">
                <a:solidFill>
                  <a:schemeClr val="accent1"/>
                </a:solidFill>
                <a:latin typeface="Arial Unicode MS" pitchFamily="34" charset="-128"/>
              </a:rPr>
              <a:t>Pralier</a:t>
            </a:r>
            <a:endParaRPr lang="en-GB" sz="1600" i="1" dirty="0">
              <a:solidFill>
                <a:schemeClr val="accent1"/>
              </a:solidFill>
              <a:latin typeface="Arial Unicode MS" pitchFamily="34" charset="-128"/>
            </a:endParaRP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35</a:t>
            </a:fld>
            <a:endParaRPr lang="en-GB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1186408"/>
            <a:ext cx="8964488" cy="4114800"/>
          </a:xfrm>
        </p:spPr>
        <p:txBody>
          <a:bodyPr/>
          <a:lstStyle/>
          <a:p>
            <a:pPr lvl="0"/>
            <a:r>
              <a:rPr lang="en-GB" sz="2800" dirty="0">
                <a:latin typeface="Arial Unicode MS" pitchFamily="34" charset="-128"/>
              </a:rPr>
              <a:t>Example 2: </a:t>
            </a:r>
            <a:r>
              <a:rPr lang="en-GB" sz="2800" dirty="0" err="1">
                <a:solidFill>
                  <a:srgbClr val="C00000"/>
                </a:solidFill>
                <a:latin typeface="Arial Unicode MS" pitchFamily="34" charset="-128"/>
              </a:rPr>
              <a:t>Mandibular</a:t>
            </a:r>
            <a:r>
              <a:rPr lang="en-GB" sz="2800" dirty="0">
                <a:solidFill>
                  <a:srgbClr val="C00000"/>
                </a:solidFill>
                <a:latin typeface="Arial Unicode MS" pitchFamily="34" charset="-128"/>
              </a:rPr>
              <a:t> scan </a:t>
            </a:r>
            <a:r>
              <a:rPr lang="en-GB" sz="2800" dirty="0">
                <a:latin typeface="Arial Unicode MS" pitchFamily="34" charset="-128"/>
              </a:rPr>
              <a:t>(same FOV, mAs, etc.)</a:t>
            </a: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</p:txBody>
      </p:sp>
      <p:pic>
        <p:nvPicPr>
          <p:cNvPr id="6" name="Picture 3" descr="C:\Users\Ruben\AppData\Local\Temp\7zE33F.tmp\Lateral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132856"/>
            <a:ext cx="2508140" cy="3993940"/>
          </a:xfrm>
          <a:prstGeom prst="rect">
            <a:avLst/>
          </a:prstGeom>
          <a:noFill/>
        </p:spPr>
      </p:pic>
      <p:sp>
        <p:nvSpPr>
          <p:cNvPr id="8" name="Isosceles Triangle 7"/>
          <p:cNvSpPr/>
          <p:nvPr/>
        </p:nvSpPr>
        <p:spPr>
          <a:xfrm rot="16200000">
            <a:off x="1763688" y="2348881"/>
            <a:ext cx="936104" cy="4248472"/>
          </a:xfrm>
          <a:prstGeom prst="triangle">
            <a:avLst/>
          </a:prstGeom>
          <a:solidFill>
            <a:srgbClr val="FF0000">
              <a:alpha val="25000"/>
            </a:srgbClr>
          </a:solidFill>
          <a:ln>
            <a:solidFill>
              <a:srgbClr val="FF0000">
                <a:alpha val="5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2627784" y="3831431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P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051720" y="4941168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051720" y="4365104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Sub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699792" y="2564904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</a:t>
            </a: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gray">
          <a:xfrm>
            <a:off x="4427984" y="1700808"/>
            <a:ext cx="4716016" cy="2458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eaLnBrk="0" hangingPunct="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  <a:defRPr/>
            </a:pPr>
            <a:r>
              <a:rPr kumimoji="0" lang="en-GB" b="0" i="0" u="none" strike="noStrike" kern="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Direc</a:t>
            </a:r>
            <a:r>
              <a:rPr lang="en-GB" kern="0" dirty="0">
                <a:solidFill>
                  <a:schemeClr val="tx2"/>
                </a:solidFill>
                <a:latin typeface="Arial Unicode MS" pitchFamily="34" charset="-128"/>
              </a:rPr>
              <a:t>t exposure to </a:t>
            </a:r>
            <a:r>
              <a:rPr lang="en-GB" kern="0" dirty="0" err="1">
                <a:solidFill>
                  <a:schemeClr val="tx2"/>
                </a:solidFill>
                <a:latin typeface="Arial Unicode MS" pitchFamily="34" charset="-128"/>
              </a:rPr>
              <a:t>submandibular</a:t>
            </a:r>
            <a:r>
              <a:rPr lang="en-GB" kern="0" dirty="0">
                <a:solidFill>
                  <a:schemeClr val="tx2"/>
                </a:solidFill>
                <a:latin typeface="Arial Unicode MS" pitchFamily="34" charset="-128"/>
              </a:rPr>
              <a:t> and sublingual glands (Sub), </a:t>
            </a:r>
            <a:r>
              <a:rPr lang="en-GB" kern="0" dirty="0" err="1">
                <a:solidFill>
                  <a:schemeClr val="tx2"/>
                </a:solidFill>
                <a:latin typeface="Arial Unicode MS" pitchFamily="34" charset="-128"/>
              </a:rPr>
              <a:t>direct+scatter</a:t>
            </a:r>
            <a:r>
              <a:rPr lang="en-GB" kern="0" dirty="0">
                <a:solidFill>
                  <a:schemeClr val="tx2"/>
                </a:solidFill>
                <a:latin typeface="Arial Unicode MS" pitchFamily="34" charset="-128"/>
              </a:rPr>
              <a:t> exposure to parotid gland (P) → overall, increased dose to salivary glands vs. maxillary scan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 typeface="Arial" pitchFamily="34" charset="0"/>
              <a:buChar char="•"/>
              <a:tabLst/>
              <a:defRPr/>
            </a:pPr>
            <a:r>
              <a:rPr kumimoji="0" lang="en-GB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Same area of skin (S) exposed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 typeface="Arial" pitchFamily="34" charset="0"/>
              <a:buChar char="•"/>
              <a:tabLst/>
              <a:defRPr/>
            </a:pPr>
            <a:r>
              <a:rPr lang="en-GB" kern="0" dirty="0">
                <a:solidFill>
                  <a:schemeClr val="tx2"/>
                </a:solidFill>
                <a:latin typeface="Arial Unicode MS" pitchFamily="34" charset="-128"/>
              </a:rPr>
              <a:t>Increased scatter exposure to thyroid gland (T), oesophagus and lymph nodes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 typeface="Arial" pitchFamily="34" charset="0"/>
              <a:buChar char="•"/>
              <a:tabLst/>
              <a:defRPr/>
            </a:pPr>
            <a:r>
              <a:rPr lang="en-GB" kern="0" dirty="0">
                <a:solidFill>
                  <a:srgbClr val="C00000"/>
                </a:solidFill>
                <a:latin typeface="Arial Unicode MS" pitchFamily="34" charset="-128"/>
              </a:rPr>
              <a:t>Increased effective dose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 typeface="Arial" pitchFamily="34" charset="0"/>
              <a:buChar char="•"/>
              <a:tabLst/>
              <a:defRPr/>
            </a:pPr>
            <a:endParaRPr lang="en-GB" kern="0" dirty="0">
              <a:solidFill>
                <a:schemeClr val="tx2"/>
              </a:solidFill>
              <a:latin typeface="Arial Unicode MS" pitchFamily="34" charset="-128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 typeface="Arial" pitchFamily="34" charset="0"/>
              <a:buChar char="•"/>
              <a:tabLst/>
              <a:defRPr/>
            </a:pPr>
            <a:endParaRPr kumimoji="0" lang="en-GB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None/>
              <a:tabLst/>
              <a:defRPr/>
            </a:pPr>
            <a:endParaRPr kumimoji="0" lang="en-GB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None/>
              <a:tabLst/>
              <a:defRPr/>
            </a:pPr>
            <a:endParaRPr kumimoji="0" lang="en-GB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  <a:ea typeface="+mn-ea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75656" y="4221088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  <p:sp>
        <p:nvSpPr>
          <p:cNvPr id="19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pPr eaLnBrk="1" hangingPunct="1"/>
            <a:r>
              <a:rPr lang="en-US" b="0" dirty="0">
                <a:latin typeface="Arial Unicode MS" pitchFamily="34" charset="-128"/>
              </a:rPr>
              <a:t>Exposure parameters: geometric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275856" y="5798634"/>
            <a:ext cx="12202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i="1" dirty="0">
                <a:solidFill>
                  <a:schemeClr val="accent1"/>
                </a:solidFill>
                <a:latin typeface="Arial Unicode MS" pitchFamily="34" charset="-128"/>
              </a:rPr>
              <a:t>R. </a:t>
            </a:r>
            <a:r>
              <a:rPr lang="en-GB" sz="1600" i="1" dirty="0" err="1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endParaRPr lang="en-GB" sz="1600" i="1" dirty="0">
              <a:solidFill>
                <a:schemeClr val="accent1"/>
              </a:solidFill>
              <a:latin typeface="Arial Unicode MS" pitchFamily="34" charset="-128"/>
            </a:endParaRPr>
          </a:p>
          <a:p>
            <a:r>
              <a:rPr lang="en-GB" sz="1600" i="1" dirty="0">
                <a:solidFill>
                  <a:schemeClr val="accent1"/>
                </a:solidFill>
                <a:latin typeface="Arial Unicode MS" pitchFamily="34" charset="-128"/>
              </a:rPr>
              <a:t>R. </a:t>
            </a:r>
            <a:r>
              <a:rPr lang="en-GB" sz="1600" i="1" dirty="0" err="1">
                <a:solidFill>
                  <a:schemeClr val="accent1"/>
                </a:solidFill>
                <a:latin typeface="Arial Unicode MS" pitchFamily="34" charset="-128"/>
              </a:rPr>
              <a:t>Pralier</a:t>
            </a:r>
            <a:endParaRPr lang="en-GB" sz="1600" i="1" dirty="0">
              <a:solidFill>
                <a:schemeClr val="accent1"/>
              </a:solidFill>
              <a:latin typeface="Arial Unicode MS" pitchFamily="34" charset="-128"/>
            </a:endParaRP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36</a:t>
            </a:fld>
            <a:endParaRPr lang="en-GB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8816" y="1186408"/>
            <a:ext cx="8713664" cy="4114800"/>
          </a:xfrm>
        </p:spPr>
        <p:txBody>
          <a:bodyPr/>
          <a:lstStyle/>
          <a:p>
            <a:pPr lvl="0"/>
            <a:r>
              <a:rPr lang="en-GB" sz="2800" dirty="0">
                <a:latin typeface="Arial Unicode MS" pitchFamily="34" charset="-128"/>
              </a:rPr>
              <a:t>Panoramic radiography</a:t>
            </a:r>
          </a:p>
          <a:p>
            <a:pPr lvl="1"/>
            <a:r>
              <a:rPr lang="en-GB" sz="2800" dirty="0">
                <a:latin typeface="Arial Unicode MS" pitchFamily="34" charset="-128"/>
              </a:rPr>
              <a:t>Dose distribution is highly localized due to rotational geometry</a:t>
            </a:r>
          </a:p>
          <a:p>
            <a:pPr lvl="2">
              <a:buNone/>
            </a:pPr>
            <a:endParaRPr lang="en-GB" sz="1600" dirty="0">
              <a:latin typeface="Arial Unicode MS" pitchFamily="34" charset="-128"/>
            </a:endParaRPr>
          </a:p>
          <a:p>
            <a:pPr lvl="1"/>
            <a:endParaRPr lang="en-GB" sz="24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pPr eaLnBrk="1" hangingPunct="1"/>
            <a:r>
              <a:rPr lang="en-US" b="0" dirty="0">
                <a:latin typeface="Arial Unicode MS" pitchFamily="34" charset="-128"/>
              </a:rPr>
              <a:t>Exposure parameters: geometric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3FBC6656-AB1C-4591-BDAC-26DB6D8EFC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7704" y="2755907"/>
            <a:ext cx="4705350" cy="325755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5383756" y="5993879"/>
            <a:ext cx="22926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i="1" dirty="0" smtClean="0">
                <a:solidFill>
                  <a:schemeClr val="accent1"/>
                </a:solidFill>
                <a:latin typeface="Arial Unicode MS" pitchFamily="34" charset="-128"/>
              </a:rPr>
              <a:t>T. Sullivan, S. </a:t>
            </a:r>
            <a:r>
              <a:rPr lang="en-GB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Tabakov</a:t>
            </a:r>
            <a:endParaRPr lang="en-GB" sz="1600" i="1" dirty="0" smtClean="0">
              <a:solidFill>
                <a:schemeClr val="accent1"/>
              </a:solidFill>
              <a:latin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17535224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E21579-A3A3-49C1-9524-62F0133470E7}" type="slidenum">
              <a:rPr lang="en-GB" smtClean="0"/>
              <a:pPr/>
              <a:t>37</a:t>
            </a:fld>
            <a:endParaRPr lang="en-GB" dirty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0" dirty="0">
                <a:latin typeface="Arial Unicode MS" pitchFamily="34" charset="-128"/>
              </a:rPr>
              <a:t>Overview</a:t>
            </a:r>
            <a:endParaRPr lang="en-US" b="0" dirty="0">
              <a:latin typeface="Arial Unicode MS" pitchFamily="34" charset="-128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1520" y="2025352"/>
            <a:ext cx="8569076" cy="3347864"/>
          </a:xfrm>
        </p:spPr>
        <p:txBody>
          <a:bodyPr/>
          <a:lstStyle/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The optimization principle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Exposure parameters and their effect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>
                <a:latin typeface="Arial Unicode MS" pitchFamily="34" charset="-128"/>
              </a:rPr>
              <a:t>Diagnostic Reference Level (DRL)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Patient shielding</a:t>
            </a:r>
          </a:p>
          <a:p>
            <a:pPr eaLnBrk="1" hangingPunct="1">
              <a:buClr>
                <a:schemeClr val="tx2"/>
              </a:buClr>
            </a:pPr>
            <a:endParaRPr lang="en-US" sz="3600" dirty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sz="3600" dirty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sz="3600" dirty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sz="3600" dirty="0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38</a:t>
            </a:fld>
            <a:endParaRPr lang="en-GB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>
                <a:latin typeface="Arial Unicode MS" pitchFamily="34" charset="-128"/>
              </a:rPr>
              <a:t>Diagnostic reference levels (DRLs)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8817" y="1186408"/>
            <a:ext cx="8965183" cy="4906888"/>
          </a:xfrm>
        </p:spPr>
        <p:txBody>
          <a:bodyPr/>
          <a:lstStyle/>
          <a:p>
            <a:pPr lvl="0"/>
            <a:r>
              <a:rPr lang="en-GB" sz="2800" dirty="0">
                <a:latin typeface="Arial Unicode MS" pitchFamily="34" charset="-128"/>
              </a:rPr>
              <a:t>International </a:t>
            </a:r>
            <a:r>
              <a:rPr lang="en-GB" sz="2800" dirty="0" smtClean="0">
                <a:latin typeface="Arial Unicode MS" pitchFamily="34" charset="-128"/>
              </a:rPr>
              <a:t>BSS:</a:t>
            </a:r>
          </a:p>
          <a:p>
            <a:pPr lvl="1"/>
            <a:r>
              <a:rPr lang="en-GB" sz="2400" dirty="0" smtClean="0">
                <a:latin typeface="Arial Unicode MS" pitchFamily="34" charset="-128"/>
              </a:rPr>
              <a:t>“DRL is </a:t>
            </a:r>
            <a:r>
              <a:rPr lang="en-GB" sz="2400" dirty="0">
                <a:latin typeface="Arial Unicode MS" pitchFamily="34" charset="-128"/>
              </a:rPr>
              <a:t>a level used in medical imaging to indicate whether, in routine conditions, the dose to the patient </a:t>
            </a:r>
            <a:r>
              <a:rPr lang="en-GB" sz="2400" dirty="0" smtClean="0">
                <a:latin typeface="Arial Unicode MS" pitchFamily="34" charset="-128"/>
              </a:rPr>
              <a:t>in </a:t>
            </a:r>
            <a:r>
              <a:rPr lang="en-GB" sz="2400" dirty="0">
                <a:latin typeface="Arial Unicode MS" pitchFamily="34" charset="-128"/>
              </a:rPr>
              <a:t>a specified radiological procedure for medical imaging is unusually high or unusually low for that procedure</a:t>
            </a:r>
            <a:r>
              <a:rPr lang="en-GB" sz="2400" dirty="0" smtClean="0">
                <a:latin typeface="Arial Unicode MS" pitchFamily="34" charset="-128"/>
              </a:rPr>
              <a:t>.”</a:t>
            </a:r>
          </a:p>
          <a:p>
            <a:pPr lvl="0"/>
            <a:r>
              <a:rPr lang="en-GB" sz="2800" dirty="0" smtClean="0">
                <a:latin typeface="Arial Unicode MS" pitchFamily="34" charset="-128"/>
              </a:rPr>
              <a:t>Based </a:t>
            </a:r>
            <a:r>
              <a:rPr lang="en-GB" sz="2800" dirty="0">
                <a:latin typeface="Arial Unicode MS" pitchFamily="34" charset="-128"/>
              </a:rPr>
              <a:t>on dose </a:t>
            </a:r>
            <a:r>
              <a:rPr lang="en-GB" sz="2800" dirty="0">
                <a:solidFill>
                  <a:srgbClr val="C00000"/>
                </a:solidFill>
                <a:latin typeface="Arial Unicode MS" pitchFamily="34" charset="-128"/>
              </a:rPr>
              <a:t>audits</a:t>
            </a:r>
            <a:r>
              <a:rPr lang="en-GB" sz="2800" dirty="0">
                <a:latin typeface="Arial Unicode MS" pitchFamily="34" charset="-128"/>
              </a:rPr>
              <a:t> in a defined </a:t>
            </a:r>
            <a:r>
              <a:rPr lang="en-GB" sz="2800" dirty="0">
                <a:solidFill>
                  <a:srgbClr val="C00000"/>
                </a:solidFill>
                <a:latin typeface="Arial Unicode MS" pitchFamily="34" charset="-128"/>
              </a:rPr>
              <a:t>region</a:t>
            </a:r>
          </a:p>
          <a:p>
            <a:pPr lvl="1"/>
            <a:r>
              <a:rPr lang="en-GB" sz="2400" dirty="0">
                <a:latin typeface="Arial Unicode MS" pitchFamily="34" charset="-128"/>
              </a:rPr>
              <a:t>Country, province, …</a:t>
            </a:r>
          </a:p>
          <a:p>
            <a:r>
              <a:rPr lang="en-GB" sz="2800" dirty="0">
                <a:latin typeface="Arial Unicode MS" pitchFamily="34" charset="-128"/>
              </a:rPr>
              <a:t>Patient dose estimation for all available equipment (usually for a given </a:t>
            </a:r>
            <a:r>
              <a:rPr lang="en-GB" sz="2800" dirty="0">
                <a:solidFill>
                  <a:srgbClr val="C00000"/>
                </a:solidFill>
                <a:latin typeface="Arial Unicode MS" pitchFamily="34" charset="-128"/>
              </a:rPr>
              <a:t>clinical indication</a:t>
            </a:r>
            <a:r>
              <a:rPr lang="en-GB" sz="2800" dirty="0">
                <a:latin typeface="Arial Unicode MS" pitchFamily="34" charset="-128"/>
              </a:rPr>
              <a:t>, esp. in CT)</a:t>
            </a:r>
          </a:p>
          <a:p>
            <a:pPr lvl="1"/>
            <a:r>
              <a:rPr lang="en-GB" sz="2400" dirty="0">
                <a:latin typeface="Arial Unicode MS" pitchFamily="34" charset="-128"/>
              </a:rPr>
              <a:t>e.g. Patient dose for [radiographic modality] for [clinical application], for all available equipment in [region</a:t>
            </a:r>
            <a:r>
              <a:rPr lang="en-GB" sz="2400" dirty="0" smtClean="0">
                <a:latin typeface="Arial Unicode MS" pitchFamily="34" charset="-128"/>
              </a:rPr>
              <a:t>]</a:t>
            </a:r>
            <a:endParaRPr lang="en-GB" sz="2400" dirty="0">
              <a:latin typeface="Arial Unicode MS" pitchFamily="34" charset="-128"/>
            </a:endParaRP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39</a:t>
            </a:fld>
            <a:endParaRPr lang="en-GB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>
                <a:latin typeface="Arial Unicode MS" pitchFamily="34" charset="-128"/>
              </a:rPr>
              <a:t>Diagnostic reference levels (DRLs)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8817" y="1196752"/>
            <a:ext cx="8965183" cy="4968552"/>
          </a:xfrm>
        </p:spPr>
        <p:txBody>
          <a:bodyPr/>
          <a:lstStyle/>
          <a:p>
            <a:r>
              <a:rPr lang="en-GB" sz="2800" dirty="0">
                <a:latin typeface="Arial Unicode MS" pitchFamily="34" charset="-128"/>
              </a:rPr>
              <a:t>Modality-specific measurable dose indices (not effective dose!)</a:t>
            </a:r>
          </a:p>
          <a:p>
            <a:r>
              <a:rPr lang="en-GB" sz="2800" dirty="0" smtClean="0">
                <a:latin typeface="Arial Unicode MS" pitchFamily="34" charset="-128"/>
              </a:rPr>
              <a:t>Standardized</a:t>
            </a:r>
            <a:r>
              <a:rPr lang="en-GB" sz="2800" dirty="0">
                <a:latin typeface="Arial Unicode MS" pitchFamily="34" charset="-128"/>
              </a:rPr>
              <a:t>, consistent measurement methodology</a:t>
            </a:r>
          </a:p>
          <a:p>
            <a:r>
              <a:rPr lang="en-GB" sz="2800" dirty="0" smtClean="0">
                <a:latin typeface="Arial Unicode MS" pitchFamily="34" charset="-128"/>
              </a:rPr>
              <a:t>DRL </a:t>
            </a:r>
            <a:r>
              <a:rPr lang="en-GB" sz="2800" dirty="0">
                <a:latin typeface="Arial Unicode MS" pitchFamily="34" charset="-128"/>
              </a:rPr>
              <a:t>= </a:t>
            </a:r>
            <a:r>
              <a:rPr lang="en-GB" sz="2800" dirty="0">
                <a:solidFill>
                  <a:srgbClr val="C00000"/>
                </a:solidFill>
                <a:latin typeface="Arial Unicode MS" pitchFamily="34" charset="-128"/>
              </a:rPr>
              <a:t>third quartile </a:t>
            </a:r>
            <a:r>
              <a:rPr lang="en-GB" sz="2800" dirty="0">
                <a:latin typeface="Arial Unicode MS" pitchFamily="34" charset="-128"/>
              </a:rPr>
              <a:t>value of dose distribution</a:t>
            </a:r>
          </a:p>
          <a:p>
            <a:pPr lvl="1"/>
            <a:r>
              <a:rPr lang="en-GB" sz="2400" dirty="0">
                <a:latin typeface="Arial Unicode MS" pitchFamily="34" charset="-128"/>
              </a:rPr>
              <a:t>75% of the equipment operates below the DRL</a:t>
            </a:r>
          </a:p>
          <a:p>
            <a:pPr lvl="1"/>
            <a:r>
              <a:rPr lang="en-GB" sz="2400" dirty="0">
                <a:latin typeface="Arial Unicode MS" pitchFamily="34" charset="-128"/>
              </a:rPr>
              <a:t>Used to indicate the need for an investigation. </a:t>
            </a:r>
            <a:r>
              <a:rPr lang="en-GB" sz="2400" dirty="0">
                <a:solidFill>
                  <a:srgbClr val="C00000"/>
                </a:solidFill>
                <a:latin typeface="Arial Unicode MS" pitchFamily="34" charset="-128"/>
              </a:rPr>
              <a:t>No legal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value (not be used as dose limit!)</a:t>
            </a:r>
            <a:r>
              <a:rPr lang="en-GB" sz="2400" dirty="0" smtClean="0">
                <a:latin typeface="Arial Unicode MS" pitchFamily="34" charset="-128"/>
              </a:rPr>
              <a:t>, </a:t>
            </a:r>
            <a:r>
              <a:rPr lang="en-GB" sz="2400" dirty="0">
                <a:latin typeface="Arial Unicode MS" pitchFamily="34" charset="-128"/>
              </a:rPr>
              <a:t>but equipment operating above DRL should be evaluated for possible </a:t>
            </a:r>
            <a:r>
              <a:rPr lang="en-GB" sz="2400" dirty="0">
                <a:solidFill>
                  <a:srgbClr val="C00000"/>
                </a:solidFill>
                <a:latin typeface="Arial Unicode MS" pitchFamily="34" charset="-128"/>
              </a:rPr>
              <a:t>actions to reduce dose</a:t>
            </a:r>
          </a:p>
          <a:p>
            <a:r>
              <a:rPr lang="en-GB" sz="2800" dirty="0">
                <a:latin typeface="Arial Unicode MS" pitchFamily="34" charset="-128"/>
              </a:rPr>
              <a:t>Value of DRL can </a:t>
            </a:r>
            <a:r>
              <a:rPr lang="en-GB" sz="2800" dirty="0">
                <a:solidFill>
                  <a:srgbClr val="C00000"/>
                </a:solidFill>
                <a:latin typeface="Arial Unicode MS" pitchFamily="34" charset="-128"/>
              </a:rPr>
              <a:t>change</a:t>
            </a:r>
            <a:r>
              <a:rPr lang="en-GB" sz="2800" dirty="0">
                <a:solidFill>
                  <a:schemeClr val="accent2"/>
                </a:solidFill>
                <a:latin typeface="Arial Unicode MS" pitchFamily="34" charset="-128"/>
              </a:rPr>
              <a:t> </a:t>
            </a:r>
            <a:r>
              <a:rPr lang="en-GB" sz="2800" dirty="0">
                <a:latin typeface="Arial Unicode MS" pitchFamily="34" charset="-128"/>
              </a:rPr>
              <a:t>(ideally lower) </a:t>
            </a:r>
            <a:r>
              <a:rPr lang="en-GB" sz="2800" dirty="0">
                <a:solidFill>
                  <a:srgbClr val="C00000"/>
                </a:solidFill>
                <a:latin typeface="Arial Unicode MS" pitchFamily="34" charset="-128"/>
              </a:rPr>
              <a:t>over time;</a:t>
            </a:r>
            <a:r>
              <a:rPr lang="en-GB" sz="2800" dirty="0">
                <a:solidFill>
                  <a:schemeClr val="accent2"/>
                </a:solidFill>
                <a:latin typeface="Arial Unicode MS" pitchFamily="34" charset="-128"/>
              </a:rPr>
              <a:t> </a:t>
            </a:r>
            <a:r>
              <a:rPr lang="en-GB" sz="2800" dirty="0">
                <a:latin typeface="Arial Unicode MS" pitchFamily="34" charset="-128"/>
              </a:rPr>
              <a:t>periodic re-evaluation </a:t>
            </a:r>
            <a:r>
              <a:rPr lang="en-GB" sz="2800" dirty="0" smtClean="0">
                <a:latin typeface="Arial Unicode MS" pitchFamily="34" charset="-128"/>
              </a:rPr>
              <a:t>needed</a:t>
            </a:r>
            <a:endParaRPr lang="en-GB" dirty="0">
              <a:latin typeface="Arial Unicode MS" pitchFamily="34" charset="-128"/>
            </a:endParaRPr>
          </a:p>
          <a:p>
            <a:pPr lvl="2"/>
            <a:endParaRPr lang="en-GB" dirty="0">
              <a:latin typeface="Arial Unicode MS" pitchFamily="34" charset="-128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E21579-A3A3-49C1-9524-62F0133470E7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0" dirty="0">
                <a:latin typeface="Arial Unicode MS" pitchFamily="34" charset="-128"/>
              </a:rPr>
              <a:t>Overview</a:t>
            </a:r>
            <a:endParaRPr lang="en-US" b="0" dirty="0">
              <a:latin typeface="Arial Unicode MS" pitchFamily="34" charset="-128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1520" y="2025352"/>
            <a:ext cx="8569076" cy="3347864"/>
          </a:xfrm>
        </p:spPr>
        <p:txBody>
          <a:bodyPr/>
          <a:lstStyle/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>
                <a:latin typeface="Arial Unicode MS" pitchFamily="34" charset="-128"/>
              </a:rPr>
              <a:t>The optimization principle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Exposure parameters and their effect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Diagnostic Reference Level (DRL)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Patient shielding</a:t>
            </a:r>
          </a:p>
          <a:p>
            <a:pPr eaLnBrk="1" hangingPunct="1">
              <a:buClr>
                <a:schemeClr val="tx2"/>
              </a:buClr>
            </a:pPr>
            <a:endParaRPr lang="en-US" sz="3600" dirty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sz="3600" dirty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sz="3600" dirty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sz="3600" dirty="0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40</a:t>
            </a:fld>
            <a:endParaRPr lang="en-GB"/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1907704" y="5897600"/>
            <a:ext cx="5256584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en-US" sz="1600" i="1" dirty="0">
                <a:solidFill>
                  <a:schemeClr val="accent1"/>
                </a:solidFill>
                <a:latin typeface="Arial Unicode MS" pitchFamily="34" charset="-128"/>
              </a:rPr>
              <a:t>R. </a:t>
            </a:r>
            <a:r>
              <a:rPr lang="en-US" sz="1600" i="1" dirty="0" err="1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r>
              <a:rPr lang="en-US" sz="1600" i="1" dirty="0">
                <a:solidFill>
                  <a:schemeClr val="accent1"/>
                </a:solidFill>
                <a:latin typeface="Arial Unicode MS" pitchFamily="34" charset="-128"/>
              </a:rPr>
              <a:t>; illustrative example, not based on real data</a:t>
            </a: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pPr eaLnBrk="1" hangingPunct="1"/>
            <a:r>
              <a:rPr lang="en-US" b="0" dirty="0">
                <a:latin typeface="Arial Unicode MS" pitchFamily="34" charset="-128"/>
              </a:rPr>
              <a:t>Diagnostic reference levels (DRLs)</a:t>
            </a:r>
          </a:p>
        </p:txBody>
      </p:sp>
      <p:sp>
        <p:nvSpPr>
          <p:cNvPr id="6" name="Rectangle 5"/>
          <p:cNvSpPr/>
          <p:nvPr/>
        </p:nvSpPr>
        <p:spPr>
          <a:xfrm>
            <a:off x="5634154" y="1556792"/>
            <a:ext cx="34918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tx2"/>
                </a:solidFill>
                <a:latin typeface="Arial Unicode MS" pitchFamily="34" charset="-128"/>
              </a:rPr>
              <a:t>Graph showing radiation doses of a series of radiographic units, ordered from lowest to highest dose. </a:t>
            </a:r>
            <a:endParaRPr lang="en-GB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r>
              <a:rPr lang="en-GB" dirty="0" smtClean="0">
                <a:solidFill>
                  <a:schemeClr val="tx2"/>
                </a:solidFill>
                <a:latin typeface="Arial Unicode MS" pitchFamily="34" charset="-128"/>
              </a:rPr>
              <a:t>The </a:t>
            </a:r>
            <a:r>
              <a:rPr lang="en-GB" dirty="0">
                <a:solidFill>
                  <a:schemeClr val="tx2"/>
                </a:solidFill>
                <a:latin typeface="Arial Unicode MS" pitchFamily="34" charset="-128"/>
              </a:rPr>
              <a:t>dose below which </a:t>
            </a:r>
            <a:r>
              <a:rPr lang="en-GB" dirty="0">
                <a:solidFill>
                  <a:srgbClr val="C00000"/>
                </a:solidFill>
                <a:latin typeface="Arial Unicode MS" pitchFamily="34" charset="-128"/>
              </a:rPr>
              <a:t>75%</a:t>
            </a:r>
            <a:r>
              <a:rPr lang="en-GB" dirty="0">
                <a:solidFill>
                  <a:schemeClr val="tx2"/>
                </a:solidFill>
                <a:latin typeface="Arial Unicode MS" pitchFamily="34" charset="-128"/>
              </a:rPr>
              <a:t> of the investigated units operate is the </a:t>
            </a:r>
            <a:r>
              <a:rPr lang="en-GB" dirty="0">
                <a:solidFill>
                  <a:srgbClr val="C00000"/>
                </a:solidFill>
                <a:latin typeface="Arial Unicode MS" pitchFamily="34" charset="-128"/>
              </a:rPr>
              <a:t>DRL</a:t>
            </a:r>
            <a:endParaRPr lang="en-GB" dirty="0">
              <a:solidFill>
                <a:srgbClr val="C0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88C1D634-22BE-432D-B646-DA5A3BE1DA9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1388480"/>
            <a:ext cx="5124293" cy="450912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41</a:t>
            </a:fld>
            <a:endParaRPr lang="en-GB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>
                <a:latin typeface="Arial Unicode MS" pitchFamily="34" charset="-128"/>
              </a:rPr>
              <a:t>DRLs in dental radiology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8816" y="1124744"/>
            <a:ext cx="8713664" cy="4114800"/>
          </a:xfrm>
        </p:spPr>
        <p:txBody>
          <a:bodyPr/>
          <a:lstStyle/>
          <a:p>
            <a:pPr lvl="0"/>
            <a:r>
              <a:rPr lang="en-GB" sz="2400" dirty="0">
                <a:latin typeface="Arial Unicode MS" pitchFamily="34" charset="-128"/>
              </a:rPr>
              <a:t>Panoramic radiography (post-2000 publications):</a:t>
            </a:r>
          </a:p>
          <a:p>
            <a:pPr lvl="2">
              <a:buNone/>
            </a:pPr>
            <a:endParaRPr lang="en-GB" dirty="0">
              <a:latin typeface="Arial Unicode MS" pitchFamily="34" charset="-128"/>
            </a:endParaRPr>
          </a:p>
          <a:p>
            <a:pPr lvl="1"/>
            <a:endParaRPr lang="en-GB" sz="24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4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400" dirty="0">
              <a:latin typeface="Arial Unicode MS" pitchFamily="34" charset="-128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747928"/>
              </p:ext>
            </p:extLst>
          </p:nvPr>
        </p:nvGraphicFramePr>
        <p:xfrm>
          <a:off x="107504" y="1700808"/>
          <a:ext cx="8964489" cy="5131957"/>
        </p:xfrm>
        <a:graphic>
          <a:graphicData uri="http://schemas.openxmlformats.org/drawingml/2006/table">
            <a:tbl>
              <a:tblPr/>
              <a:tblGrid>
                <a:gridCol w="188474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182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0581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2074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35069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218428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187581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Index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Region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Protocol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Detector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DRL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Reference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87581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ESD (</a:t>
                      </a:r>
                      <a:r>
                        <a:rPr lang="en-GB" sz="1400" b="0" i="0" u="none" strike="noStrike" dirty="0" err="1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mGy</a:t>
                      </a:r>
                      <a:r>
                        <a:rPr lang="en-GB" sz="14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)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Greece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adult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All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4.1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err="1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Manousaridis</a:t>
                      </a:r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et al. (2015)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581"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DR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3.5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581"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CR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4.2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87581"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Film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3.7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87581"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small adult / female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All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3.3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87581"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child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All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2.2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87581"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Spain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All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0.66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González et al. (2001)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39521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DWP (</a:t>
                      </a:r>
                      <a:r>
                        <a:rPr lang="en-GB" sz="1400" b="0" i="0" u="none" strike="noStrike" dirty="0" err="1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mGy</a:t>
                      </a:r>
                      <a:r>
                        <a:rPr lang="en-GB" sz="14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mm)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Ireland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adult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N/A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60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Walker &amp; van der </a:t>
                      </a:r>
                      <a:r>
                        <a:rPr lang="en-GB" sz="1200" b="0" i="0" u="none" strike="noStrike" dirty="0" err="1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Putten</a:t>
                      </a:r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(2012)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87581"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South Korea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All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60.1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Lee et al. (2010)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87581"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UK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adult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All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74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HPA (2010)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87581"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child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All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49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87581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DAP (</a:t>
                      </a:r>
                      <a:r>
                        <a:rPr lang="en-GB" sz="1400" b="0" i="0" u="none" strike="noStrike" dirty="0" err="1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mGy</a:t>
                      </a:r>
                      <a:r>
                        <a:rPr lang="en-GB" sz="14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cm</a:t>
                      </a:r>
                      <a:r>
                        <a:rPr lang="en-GB" sz="1400" b="0" i="0" u="none" strike="noStrike" baseline="30000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</a:t>
                      </a:r>
                      <a:r>
                        <a:rPr lang="en-GB" sz="14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)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South Korea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child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All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95.9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Kim et al. (2014)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187581"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adult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All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120.3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Han et al. (2012)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187581"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Greece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male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All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117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Tierris et al. (2004)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187581"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female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All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97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187581"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child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All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77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187581"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UK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adult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All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93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HPA (2010)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  <a:tr h="187581"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child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All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67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8"/>
                  </a:ext>
                </a:extLst>
              </a:tr>
              <a:tr h="187581"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Germany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large adult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All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101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err="1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Poppe</a:t>
                      </a:r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et al. (2007b)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9"/>
                  </a:ext>
                </a:extLst>
              </a:tr>
              <a:tr h="187581"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adult male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All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87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0"/>
                  </a:ext>
                </a:extLst>
              </a:tr>
              <a:tr h="187581"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adult female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All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84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1"/>
                  </a:ext>
                </a:extLst>
              </a:tr>
              <a:tr h="187581"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child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All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75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42</a:t>
            </a:fld>
            <a:endParaRPr lang="en-GB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>
                <a:latin typeface="Arial Unicode MS" pitchFamily="34" charset="-128"/>
              </a:rPr>
              <a:t>DRLs in dental radiology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8816" y="1124744"/>
            <a:ext cx="8713664" cy="4114800"/>
          </a:xfrm>
        </p:spPr>
        <p:txBody>
          <a:bodyPr/>
          <a:lstStyle/>
          <a:p>
            <a:pPr lvl="0"/>
            <a:r>
              <a:rPr lang="en-GB" sz="2400" dirty="0">
                <a:latin typeface="Arial Unicode MS" pitchFamily="34" charset="-128"/>
              </a:rPr>
              <a:t>Intra-oral radiography (post-2004 publications):</a:t>
            </a:r>
          </a:p>
          <a:p>
            <a:pPr lvl="2">
              <a:buNone/>
            </a:pPr>
            <a:endParaRPr lang="en-GB" dirty="0">
              <a:latin typeface="Arial Unicode MS" pitchFamily="34" charset="-128"/>
            </a:endParaRPr>
          </a:p>
          <a:p>
            <a:pPr lvl="1"/>
            <a:endParaRPr lang="en-GB" sz="24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4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400" dirty="0">
              <a:latin typeface="Arial Unicode MS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L08 Protection of Patients in Dental Radiology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100799"/>
              </p:ext>
            </p:extLst>
          </p:nvPr>
        </p:nvGraphicFramePr>
        <p:xfrm>
          <a:off x="107505" y="1556792"/>
          <a:ext cx="9001000" cy="5266086"/>
        </p:xfrm>
        <a:graphic>
          <a:graphicData uri="http://schemas.openxmlformats.org/drawingml/2006/table">
            <a:tbl>
              <a:tblPr/>
              <a:tblGrid>
                <a:gridCol w="132300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3968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2083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15837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95909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71726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Index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Region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Protocol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DRL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Reference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789">
                <a:tc rowSpan="4">
                  <a:txBody>
                    <a:bodyPr/>
                    <a:lstStyle/>
                    <a:p>
                      <a:pPr algn="l" fontAlgn="b">
                        <a:lnSpc>
                          <a:spcPct val="100000"/>
                        </a:lnSpc>
                      </a:pPr>
                      <a:r>
                        <a:rPr lang="en-GB" sz="14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DAP </a:t>
                      </a:r>
                      <a:r>
                        <a:rPr lang="en-GB" sz="1400" b="0" i="0" u="none" strike="noStrike" dirty="0" smtClean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/>
                      </a:r>
                      <a:br>
                        <a:rPr lang="en-GB" sz="1400" b="0" i="0" u="none" strike="noStrike" dirty="0" smtClean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</a:br>
                      <a:r>
                        <a:rPr lang="en-GB" sz="1400" b="0" i="0" u="none" strike="noStrike" dirty="0" smtClean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(</a:t>
                      </a:r>
                      <a:r>
                        <a:rPr lang="en-GB" sz="1400" b="0" i="0" u="none" strike="noStrike" dirty="0" err="1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mGy</a:t>
                      </a:r>
                      <a:r>
                        <a:rPr lang="en-GB" sz="14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cm</a:t>
                      </a:r>
                      <a:r>
                        <a:rPr lang="en-GB" sz="1400" b="0" i="0" u="none" strike="noStrike" baseline="30000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</a:t>
                      </a:r>
                      <a:r>
                        <a:rPr lang="en-GB" sz="14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)</a:t>
                      </a:r>
                    </a:p>
                  </a:txBody>
                  <a:tcPr marL="4478" marR="4478" marT="4478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Germany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Maxillary molar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61.5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 dirty="0" err="1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Poppe</a:t>
                      </a:r>
                      <a:r>
                        <a:rPr lang="en-GB" sz="10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et al. (2007a)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43789">
                <a:tc vMerge="1">
                  <a:txBody>
                    <a:bodyPr/>
                    <a:lstStyle/>
                    <a:p>
                      <a:pPr algn="l" fontAlgn="b"/>
                      <a:endParaRPr lang="en-GB" sz="14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0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Maxillary premolar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44.1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0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43789">
                <a:tc vMerge="1">
                  <a:txBody>
                    <a:bodyPr/>
                    <a:lstStyle/>
                    <a:p>
                      <a:pPr algn="l" fontAlgn="b"/>
                      <a:endParaRPr lang="en-GB" sz="14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000" b="0" i="0" u="none" strike="noStrike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Maxillary canine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36.2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0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43789">
                <a:tc vMerge="1">
                  <a:txBody>
                    <a:bodyPr/>
                    <a:lstStyle/>
                    <a:p>
                      <a:pPr algn="l" fontAlgn="b"/>
                      <a:endParaRPr lang="en-GB" sz="14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0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Maxillary incisor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37.9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000" b="0" i="0" u="none" strike="noStrike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71726"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2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0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Mandibular molar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41.2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0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71726"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2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000" b="0" i="0" u="none" strike="noStrike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Mandibular premolar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31.8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0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71726"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2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000" b="0" i="0" u="none" strike="noStrike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Mandibular canine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31.8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0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1726"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2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000" b="0" i="0" u="none" strike="noStrike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Mandibular incisor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26.2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0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71726"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2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000" b="0" i="0" u="none" strike="noStrike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Bitewing (front)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46.1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0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71726"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2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000" b="0" i="0" u="none" strike="noStrike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Bitewing (back)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47.3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0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71726"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2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000" b="0" i="0" u="none" strike="noStrike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Occlusal (maxilla)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87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0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71726"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2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000" b="0" i="0" u="none" strike="noStrike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Occlusal (mandible)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71.2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0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171726"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2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South Korea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Maxillary molar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55.5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Han et al. (2012)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171726"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2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000" b="0" i="0" u="none" strike="noStrike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Maxillary premolar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46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0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171726"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2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000" b="0" i="0" u="none" strike="noStrike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Maxillary incisor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36.5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0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171726"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2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0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Mandibular molar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87.4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Kim et al. (2012)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171726">
                <a:tc rowSpan="2"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r>
                        <a:rPr lang="en-GB" sz="14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ESD (</a:t>
                      </a:r>
                      <a:r>
                        <a:rPr lang="en-GB" sz="1400" b="0" i="0" u="none" strike="noStrike" dirty="0" err="1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mGy</a:t>
                      </a:r>
                      <a:r>
                        <a:rPr lang="en-GB" sz="14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)</a:t>
                      </a:r>
                    </a:p>
                  </a:txBody>
                  <a:tcPr marL="4478" marR="4478" marT="4478" marB="0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Greece 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Maxillary molar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1.2 (digital)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 dirty="0" err="1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Manousaridis</a:t>
                      </a:r>
                      <a:r>
                        <a:rPr lang="en-GB" sz="10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et al. (2013)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8"/>
                  </a:ext>
                </a:extLst>
              </a:tr>
              <a:tr h="171726">
                <a:tc vMerge="1"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2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000" b="0" i="0" u="none" strike="noStrike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0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3.7 (film)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0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9"/>
                  </a:ext>
                </a:extLst>
              </a:tr>
              <a:tr h="162516"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2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000" b="0" i="0" u="none" strike="noStrike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Incisor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0.65 (digital)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0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0"/>
                  </a:ext>
                </a:extLst>
              </a:tr>
              <a:tr h="199663"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4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000" b="0" i="0" u="none" strike="noStrike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000" b="0" i="0" u="none" strike="noStrike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2.35 (film)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0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1"/>
                  </a:ext>
                </a:extLst>
              </a:tr>
              <a:tr h="199663"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4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Ireland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000" b="0" i="0" u="none" strike="noStrike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2.3 (2.5 proposed)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Fanning (2008)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2"/>
                  </a:ext>
                </a:extLst>
              </a:tr>
              <a:tr h="199663"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4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Ireland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Mandibular molar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2.4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Walker &amp; van der </a:t>
                      </a:r>
                      <a:r>
                        <a:rPr lang="en-GB" sz="1000" b="0" i="0" u="none" strike="noStrike" dirty="0" err="1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Putten</a:t>
                      </a:r>
                      <a:r>
                        <a:rPr lang="en-GB" sz="10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(2012)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3"/>
                  </a:ext>
                </a:extLst>
              </a:tr>
              <a:tr h="199663"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4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South Korea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Mandibular molar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3.1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Kim et al. (2012)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4"/>
                  </a:ext>
                </a:extLst>
              </a:tr>
              <a:tr h="199663"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4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Spain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Maxillary molar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2.8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 dirty="0" err="1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Alcaraz</a:t>
                      </a:r>
                      <a:r>
                        <a:rPr lang="en-GB" sz="10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et al. (2015)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5"/>
                  </a:ext>
                </a:extLst>
              </a:tr>
              <a:tr h="199663"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4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UK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Adult 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2.3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Hart et al. (2009)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6"/>
                  </a:ext>
                </a:extLst>
              </a:tr>
              <a:tr h="199663"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4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000" b="0" i="0" u="none" strike="noStrike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Child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1.5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0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7"/>
                  </a:ext>
                </a:extLst>
              </a:tr>
              <a:tr h="148415"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endParaRPr lang="en-GB" sz="10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USA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Bitewing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 kern="1200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2.3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</a:pPr>
                      <a:r>
                        <a:rPr lang="en-GB" sz="1000" b="0" i="0" u="none" strike="noStrike" kern="1200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Gray et al. (2005)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8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43</a:t>
            </a:fld>
            <a:endParaRPr lang="en-GB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>
                <a:latin typeface="Arial Unicode MS" pitchFamily="34" charset="-128"/>
              </a:rPr>
              <a:t>DRLs in dental radiology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8816" y="1124744"/>
            <a:ext cx="8713664" cy="4114800"/>
          </a:xfrm>
        </p:spPr>
        <p:txBody>
          <a:bodyPr/>
          <a:lstStyle/>
          <a:p>
            <a:pPr lvl="0"/>
            <a:r>
              <a:rPr lang="en-GB" sz="2400" dirty="0">
                <a:latin typeface="Arial Unicode MS" pitchFamily="34" charset="-128"/>
              </a:rPr>
              <a:t>Lateral </a:t>
            </a:r>
            <a:r>
              <a:rPr lang="en-GB" sz="2400" dirty="0" err="1">
                <a:latin typeface="Arial Unicode MS" pitchFamily="34" charset="-128"/>
              </a:rPr>
              <a:t>cephalogram</a:t>
            </a:r>
            <a:endParaRPr lang="en-GB" sz="2400" dirty="0">
              <a:latin typeface="Arial Unicode MS" pitchFamily="34" charset="-128"/>
            </a:endParaRPr>
          </a:p>
          <a:p>
            <a:pPr lvl="2">
              <a:buNone/>
            </a:pPr>
            <a:endParaRPr lang="en-GB" sz="1400" dirty="0">
              <a:latin typeface="Arial Unicode MS" pitchFamily="34" charset="-128"/>
            </a:endParaRPr>
          </a:p>
          <a:p>
            <a:pPr lvl="1"/>
            <a:endParaRPr lang="en-GB" sz="20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4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400" dirty="0">
              <a:latin typeface="Arial Unicode MS" pitchFamily="34" charset="-128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7682869"/>
              </p:ext>
            </p:extLst>
          </p:nvPr>
        </p:nvGraphicFramePr>
        <p:xfrm>
          <a:off x="179512" y="1700808"/>
          <a:ext cx="8712968" cy="2196244"/>
        </p:xfrm>
        <a:graphic>
          <a:graphicData uri="http://schemas.openxmlformats.org/drawingml/2006/table">
            <a:tbl>
              <a:tblPr/>
              <a:tblGrid>
                <a:gridCol w="22762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6948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657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46573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03574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24036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Index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Region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Protocol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DRL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Reference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52028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DAP (</a:t>
                      </a:r>
                      <a:r>
                        <a:rPr lang="en-GB" sz="1400" b="0" i="0" u="none" strike="noStrike" dirty="0" err="1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mGy</a:t>
                      </a:r>
                      <a:r>
                        <a:rPr lang="en-GB" sz="14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cm</a:t>
                      </a:r>
                      <a:r>
                        <a:rPr lang="en-GB" sz="1400" b="0" i="0" u="none" strike="noStrike" baseline="30000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</a:t>
                      </a:r>
                      <a:r>
                        <a:rPr lang="en-GB" sz="14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)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Germany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adult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33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 err="1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Looe</a:t>
                      </a:r>
                      <a:r>
                        <a:rPr lang="en-GB" sz="14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et al. (2007)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child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26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South Korea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adult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146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Kim et al. (2014)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child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121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Han et al. (2012)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UK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adult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41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Holroyd (2011)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child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 dirty="0">
                          <a:solidFill>
                            <a:schemeClr val="tx2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25</a:t>
                      </a: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 dirty="0">
                        <a:solidFill>
                          <a:schemeClr val="tx2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78" marR="4478" marT="44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1" name="Rectangle 3"/>
          <p:cNvSpPr txBox="1">
            <a:spLocks noChangeArrowheads="1"/>
          </p:cNvSpPr>
          <p:nvPr/>
        </p:nvSpPr>
        <p:spPr bwMode="gray">
          <a:xfrm>
            <a:off x="179512" y="4221088"/>
            <a:ext cx="8713664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CBCT</a:t>
            </a:r>
          </a:p>
          <a:p>
            <a:pPr marL="800100" lvl="1" indent="-342900" eaLnBrk="0" hangingPunct="0">
              <a:spcBef>
                <a:spcPct val="20000"/>
              </a:spcBef>
              <a:buClr>
                <a:schemeClr val="folHlink"/>
              </a:buClr>
              <a:buSzPct val="110000"/>
              <a:buFontTx/>
              <a:buChar char="•"/>
            </a:pPr>
            <a:r>
              <a:rPr lang="en-GB" kern="0" dirty="0">
                <a:solidFill>
                  <a:srgbClr val="C00000"/>
                </a:solidFill>
                <a:latin typeface="Arial Unicode MS" pitchFamily="34" charset="-128"/>
              </a:rPr>
              <a:t>Tentative DRLs </a:t>
            </a:r>
            <a:r>
              <a:rPr lang="en-GB" kern="0" dirty="0">
                <a:solidFill>
                  <a:schemeClr val="tx2"/>
                </a:solidFill>
                <a:latin typeface="Arial Unicode MS" pitchFamily="34" charset="-128"/>
              </a:rPr>
              <a:t>proposed, wide dose range (despite the use of similar technology) indicates dire </a:t>
            </a:r>
            <a:r>
              <a:rPr lang="en-GB" kern="0" dirty="0">
                <a:solidFill>
                  <a:srgbClr val="C00000"/>
                </a:solidFill>
                <a:latin typeface="Arial Unicode MS" pitchFamily="34" charset="-128"/>
              </a:rPr>
              <a:t>need for optimization </a:t>
            </a:r>
            <a:endParaRPr kumimoji="0" lang="en-GB" sz="2000" b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None/>
              <a:tabLst/>
              <a:defRPr/>
            </a:pP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None/>
              <a:tabLst/>
              <a:defRPr/>
            </a:pP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  <a:ea typeface="+mn-ea"/>
              <a:cs typeface="+mn-cs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44</a:t>
            </a:fld>
            <a:endParaRPr lang="en-GB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>
                <a:latin typeface="Arial Unicode MS" pitchFamily="34" charset="-128"/>
              </a:rPr>
              <a:t>DRLs in dental radiology</a:t>
            </a:r>
          </a:p>
        </p:txBody>
      </p:sp>
      <p:sp>
        <p:nvSpPr>
          <p:cNvPr id="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8816" y="1258416"/>
            <a:ext cx="8713664" cy="4114800"/>
          </a:xfrm>
        </p:spPr>
        <p:txBody>
          <a:bodyPr/>
          <a:lstStyle/>
          <a:p>
            <a:pPr lvl="0"/>
            <a:r>
              <a:rPr lang="en-GB" sz="2800" dirty="0">
                <a:latin typeface="Arial Unicode MS" pitchFamily="34" charset="-128"/>
              </a:rPr>
              <a:t>DRLs can </a:t>
            </a:r>
            <a:r>
              <a:rPr lang="en-GB" sz="2800" dirty="0">
                <a:solidFill>
                  <a:srgbClr val="C00000"/>
                </a:solidFill>
                <a:latin typeface="Arial Unicode MS" pitchFamily="34" charset="-128"/>
              </a:rPr>
              <a:t>reduce over time </a:t>
            </a:r>
            <a:r>
              <a:rPr lang="en-GB" sz="2800" dirty="0">
                <a:latin typeface="Arial Unicode MS" pitchFamily="34" charset="-128"/>
              </a:rPr>
              <a:t>as a result of improvements in imaging technology, e.g. </a:t>
            </a:r>
          </a:p>
          <a:p>
            <a:pPr lvl="1"/>
            <a:r>
              <a:rPr lang="en-GB" dirty="0">
                <a:latin typeface="Arial Unicode MS" pitchFamily="34" charset="-128"/>
              </a:rPr>
              <a:t>D-speed film vs. E/F-speed film &amp; digital </a:t>
            </a:r>
          </a:p>
          <a:p>
            <a:pPr lvl="1"/>
            <a:r>
              <a:rPr lang="en-GB" dirty="0">
                <a:latin typeface="Arial Unicode MS" pitchFamily="34" charset="-128"/>
              </a:rPr>
              <a:t>Improved detectors and reconstruction in CBCT</a:t>
            </a:r>
          </a:p>
          <a:p>
            <a:r>
              <a:rPr lang="en-GB" sz="2800" dirty="0">
                <a:latin typeface="Arial Unicode MS" pitchFamily="34" charset="-128"/>
              </a:rPr>
              <a:t>When </a:t>
            </a:r>
            <a:r>
              <a:rPr lang="en-GB" sz="2800" dirty="0">
                <a:solidFill>
                  <a:srgbClr val="C00000"/>
                </a:solidFill>
                <a:latin typeface="Arial Unicode MS" pitchFamily="34" charset="-128"/>
              </a:rPr>
              <a:t>old DRLs </a:t>
            </a:r>
            <a:r>
              <a:rPr lang="en-GB" sz="2800" dirty="0">
                <a:latin typeface="Arial Unicode MS" pitchFamily="34" charset="-128"/>
              </a:rPr>
              <a:t>are considered, the applicability of these values in current practice should be questioned, and </a:t>
            </a:r>
            <a:r>
              <a:rPr lang="en-GB" sz="2800" dirty="0">
                <a:solidFill>
                  <a:srgbClr val="C00000"/>
                </a:solidFill>
                <a:latin typeface="Arial Unicode MS" pitchFamily="34" charset="-128"/>
              </a:rPr>
              <a:t>alternative</a:t>
            </a:r>
            <a:r>
              <a:rPr lang="en-GB" sz="2800" dirty="0">
                <a:latin typeface="Arial Unicode MS" pitchFamily="34" charset="-128"/>
              </a:rPr>
              <a:t> DRLs should be looked up (e.g. 2005 DRL for Country 1 vs. 2015 DRL for Country 2: which is more suitable for Country 1?)</a:t>
            </a:r>
            <a:endParaRPr lang="en-GB" sz="2400" dirty="0">
              <a:latin typeface="Arial Unicode MS" pitchFamily="34" charset="-128"/>
            </a:endParaRPr>
          </a:p>
          <a:p>
            <a:pPr lvl="1"/>
            <a:endParaRPr lang="en-GB" sz="24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E21579-A3A3-49C1-9524-62F0133470E7}" type="slidenum">
              <a:rPr lang="en-GB" smtClean="0"/>
              <a:pPr/>
              <a:t>45</a:t>
            </a:fld>
            <a:endParaRPr lang="en-GB" dirty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0" dirty="0">
                <a:latin typeface="Arial Unicode MS" pitchFamily="34" charset="-128"/>
              </a:rPr>
              <a:t>Overview</a:t>
            </a:r>
            <a:endParaRPr lang="en-US" b="0" dirty="0">
              <a:latin typeface="Arial Unicode MS" pitchFamily="34" charset="-128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1520" y="2025352"/>
            <a:ext cx="8569076" cy="3347864"/>
          </a:xfrm>
        </p:spPr>
        <p:txBody>
          <a:bodyPr/>
          <a:lstStyle/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The optimization principle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Exposure parameters and their effect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Diagnostic Reference Level (DRL)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>
                <a:latin typeface="Arial Unicode MS" pitchFamily="34" charset="-128"/>
              </a:rPr>
              <a:t>Patient shielding</a:t>
            </a:r>
          </a:p>
          <a:p>
            <a:pPr eaLnBrk="1" hangingPunct="1">
              <a:buClr>
                <a:schemeClr val="tx2"/>
              </a:buClr>
            </a:pPr>
            <a:endParaRPr lang="en-US" sz="3600" dirty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sz="3600" dirty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sz="3600" dirty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sz="3600" dirty="0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46</a:t>
            </a:fld>
            <a:endParaRPr lang="en-GB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>
                <a:latin typeface="Arial Unicode MS" pitchFamily="34" charset="-128"/>
              </a:rPr>
              <a:t>Patient shielding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8816" y="1258416"/>
            <a:ext cx="8713664" cy="4114800"/>
          </a:xfrm>
        </p:spPr>
        <p:txBody>
          <a:bodyPr/>
          <a:lstStyle/>
          <a:p>
            <a:pPr lvl="0"/>
            <a:r>
              <a:rPr lang="en-GB" sz="2800" dirty="0">
                <a:latin typeface="Arial Unicode MS" pitchFamily="34" charset="-128"/>
              </a:rPr>
              <a:t>The ‘paradox’ of shielding:</a:t>
            </a:r>
          </a:p>
          <a:p>
            <a:pPr lvl="1"/>
            <a:r>
              <a:rPr lang="en-GB" sz="2400" dirty="0">
                <a:latin typeface="Arial Unicode MS" pitchFamily="34" charset="-128"/>
              </a:rPr>
              <a:t>Shielding materials </a:t>
            </a:r>
            <a:r>
              <a:rPr lang="en-GB" sz="2400" dirty="0">
                <a:solidFill>
                  <a:srgbClr val="C00000"/>
                </a:solidFill>
                <a:latin typeface="Arial Unicode MS" pitchFamily="34" charset="-128"/>
              </a:rPr>
              <a:t>block radiation entering </a:t>
            </a:r>
            <a:r>
              <a:rPr lang="en-GB" sz="2400" dirty="0">
                <a:latin typeface="Arial Unicode MS" pitchFamily="34" charset="-128"/>
              </a:rPr>
              <a:t>the body </a:t>
            </a:r>
          </a:p>
          <a:p>
            <a:pPr lvl="2"/>
            <a:r>
              <a:rPr lang="en-GB" dirty="0">
                <a:latin typeface="Arial Unicode MS" pitchFamily="34" charset="-128"/>
              </a:rPr>
              <a:t>Primary radiation &amp; small amount of scattered radiation coming from other sources than the patient</a:t>
            </a:r>
          </a:p>
          <a:p>
            <a:pPr lvl="2"/>
            <a:r>
              <a:rPr lang="en-GB" dirty="0">
                <a:latin typeface="Arial Unicode MS" pitchFamily="34" charset="-128"/>
              </a:rPr>
              <a:t>Patient-generated scatter: will travel inside the body: shielding not effective</a:t>
            </a:r>
          </a:p>
          <a:p>
            <a:pPr lvl="1">
              <a:buNone/>
            </a:pPr>
            <a:endParaRPr lang="en-GB" sz="2000" dirty="0">
              <a:solidFill>
                <a:schemeClr val="accent2"/>
              </a:solidFill>
              <a:latin typeface="Arial Unicode MS" pitchFamily="34" charset="-128"/>
            </a:endParaRPr>
          </a:p>
          <a:p>
            <a:pPr lvl="1"/>
            <a:endParaRPr lang="en-GB" sz="24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  <p:pic>
        <p:nvPicPr>
          <p:cNvPr id="7" name="Picture 3" descr="C:\Users\Ruben\AppData\Local\Temp\7zE33F.tmp\Lateral.tif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9993" y="4259596"/>
            <a:ext cx="1332419" cy="2121732"/>
          </a:xfrm>
          <a:prstGeom prst="rect">
            <a:avLst/>
          </a:prstGeom>
          <a:noFill/>
        </p:spPr>
      </p:pic>
      <p:sp>
        <p:nvSpPr>
          <p:cNvPr id="8" name="Right Triangle 7"/>
          <p:cNvSpPr/>
          <p:nvPr/>
        </p:nvSpPr>
        <p:spPr>
          <a:xfrm rot="16200000">
            <a:off x="3599893" y="3143472"/>
            <a:ext cx="1008112" cy="4104456"/>
          </a:xfrm>
          <a:prstGeom prst="rtTriangle">
            <a:avLst/>
          </a:prstGeom>
          <a:solidFill>
            <a:srgbClr val="FF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ight Triangle 9"/>
          <p:cNvSpPr/>
          <p:nvPr/>
        </p:nvSpPr>
        <p:spPr>
          <a:xfrm rot="5400000" flipV="1">
            <a:off x="3095837" y="4655641"/>
            <a:ext cx="504057" cy="2592290"/>
          </a:xfrm>
          <a:prstGeom prst="rtTriangle">
            <a:avLst/>
          </a:prstGeom>
          <a:solidFill>
            <a:srgbClr val="FF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/>
        </p:nvSpPr>
        <p:spPr>
          <a:xfrm>
            <a:off x="4644009" y="5699756"/>
            <a:ext cx="144016" cy="504056"/>
          </a:xfrm>
          <a:prstGeom prst="rect">
            <a:avLst/>
          </a:prstGeom>
          <a:solidFill>
            <a:schemeClr val="bg2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47</a:t>
            </a:fld>
            <a:endParaRPr lang="en-GB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>
                <a:latin typeface="Arial Unicode MS" pitchFamily="34" charset="-128"/>
              </a:rPr>
              <a:t>Patient shielding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8816" y="1268760"/>
            <a:ext cx="8713664" cy="4114800"/>
          </a:xfrm>
        </p:spPr>
        <p:txBody>
          <a:bodyPr/>
          <a:lstStyle/>
          <a:p>
            <a:pPr lvl="0"/>
            <a:r>
              <a:rPr lang="en-GB" sz="2800" dirty="0">
                <a:latin typeface="Arial Unicode MS" pitchFamily="34" charset="-128"/>
              </a:rPr>
              <a:t>The ‘paradox’ of shielding:</a:t>
            </a:r>
          </a:p>
          <a:p>
            <a:pPr lvl="1"/>
            <a:r>
              <a:rPr lang="en-GB" sz="2400" dirty="0">
                <a:latin typeface="Arial Unicode MS" pitchFamily="34" charset="-128"/>
              </a:rPr>
              <a:t>Therefore, shielding will be </a:t>
            </a:r>
            <a:r>
              <a:rPr lang="en-GB" sz="2400" dirty="0">
                <a:solidFill>
                  <a:srgbClr val="C00000"/>
                </a:solidFill>
                <a:latin typeface="Arial Unicode MS" pitchFamily="34" charset="-128"/>
              </a:rPr>
              <a:t>most effective </a:t>
            </a:r>
            <a:r>
              <a:rPr lang="en-GB" sz="2400" dirty="0">
                <a:latin typeface="Arial Unicode MS" pitchFamily="34" charset="-128"/>
              </a:rPr>
              <a:t>when blocking </a:t>
            </a:r>
            <a:r>
              <a:rPr lang="en-GB" sz="2400" dirty="0">
                <a:solidFill>
                  <a:srgbClr val="C00000"/>
                </a:solidFill>
                <a:latin typeface="Arial Unicode MS" pitchFamily="34" charset="-128"/>
              </a:rPr>
              <a:t>primary radiation </a:t>
            </a:r>
            <a:r>
              <a:rPr lang="en-GB" sz="2400" dirty="0">
                <a:latin typeface="Arial Unicode MS" pitchFamily="34" charset="-128"/>
              </a:rPr>
              <a:t>(i.e. being placed within the field of view)</a:t>
            </a:r>
          </a:p>
          <a:p>
            <a:pPr lvl="1"/>
            <a:endParaRPr lang="en-GB" sz="24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  <p:pic>
        <p:nvPicPr>
          <p:cNvPr id="7" name="Picture 3" descr="C:\Users\Ruben\AppData\Local\Temp\7zE33F.tmp\Lateral.tif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777" y="4043572"/>
            <a:ext cx="1332419" cy="2121732"/>
          </a:xfrm>
          <a:prstGeom prst="rect">
            <a:avLst/>
          </a:prstGeom>
          <a:noFill/>
        </p:spPr>
      </p:pic>
      <p:sp>
        <p:nvSpPr>
          <p:cNvPr id="8" name="Right Triangle 7"/>
          <p:cNvSpPr/>
          <p:nvPr/>
        </p:nvSpPr>
        <p:spPr>
          <a:xfrm rot="16200000">
            <a:off x="1655677" y="2927448"/>
            <a:ext cx="1008112" cy="4104456"/>
          </a:xfrm>
          <a:prstGeom prst="rtTriangle">
            <a:avLst/>
          </a:prstGeom>
          <a:solidFill>
            <a:srgbClr val="FF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ight Triangle 8"/>
          <p:cNvSpPr/>
          <p:nvPr/>
        </p:nvSpPr>
        <p:spPr>
          <a:xfrm rot="5400000" flipV="1">
            <a:off x="1151621" y="4439617"/>
            <a:ext cx="504057" cy="2592290"/>
          </a:xfrm>
          <a:prstGeom prst="rtTriangle">
            <a:avLst/>
          </a:prstGeom>
          <a:solidFill>
            <a:srgbClr val="FF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/>
        </p:nvSpPr>
        <p:spPr>
          <a:xfrm>
            <a:off x="2699793" y="5483732"/>
            <a:ext cx="144016" cy="504056"/>
          </a:xfrm>
          <a:prstGeom prst="rect">
            <a:avLst/>
          </a:prstGeom>
          <a:solidFill>
            <a:schemeClr val="bg2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3" descr="C:\Users\Ruben\AppData\Local\Temp\7zE33F.tmp\Lateral.tif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6296" y="4043572"/>
            <a:ext cx="1332419" cy="2121732"/>
          </a:xfrm>
          <a:prstGeom prst="rect">
            <a:avLst/>
          </a:prstGeom>
          <a:noFill/>
        </p:spPr>
      </p:pic>
      <p:sp>
        <p:nvSpPr>
          <p:cNvPr id="12" name="Isosceles Triangle 11"/>
          <p:cNvSpPr/>
          <p:nvPr/>
        </p:nvSpPr>
        <p:spPr>
          <a:xfrm rot="16200000">
            <a:off x="6136922" y="2833682"/>
            <a:ext cx="1406660" cy="4104456"/>
          </a:xfrm>
          <a:prstGeom prst="triangle">
            <a:avLst/>
          </a:prstGeom>
          <a:solidFill>
            <a:srgbClr val="FF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7380312" y="5483732"/>
            <a:ext cx="144016" cy="504056"/>
          </a:xfrm>
          <a:prstGeom prst="rect">
            <a:avLst/>
          </a:prstGeom>
          <a:solidFill>
            <a:schemeClr val="bg2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/>
          <p:cNvSpPr txBox="1"/>
          <p:nvPr/>
        </p:nvSpPr>
        <p:spPr>
          <a:xfrm>
            <a:off x="-36512" y="3140968"/>
            <a:ext cx="4536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Arial" pitchFamily="34" charset="0"/>
                <a:cs typeface="Arial" pitchFamily="34" charset="0"/>
              </a:rPr>
              <a:t>Shielding is effective </a:t>
            </a:r>
          </a:p>
          <a:p>
            <a:pPr algn="ctr"/>
            <a:r>
              <a:rPr lang="en-GB" dirty="0">
                <a:latin typeface="Arial" pitchFamily="34" charset="0"/>
                <a:cs typeface="Arial" pitchFamily="34" charset="0"/>
              </a:rPr>
              <a:t>(e.g. reduced thyroid dose)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572000" y="3140968"/>
            <a:ext cx="4536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Arial" pitchFamily="34" charset="0"/>
                <a:cs typeface="Arial" pitchFamily="34" charset="0"/>
              </a:rPr>
              <a:t>Shielding is ineffective </a:t>
            </a:r>
          </a:p>
          <a:p>
            <a:pPr algn="ctr"/>
            <a:endParaRPr lang="en-GB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48</a:t>
            </a:fld>
            <a:endParaRPr lang="en-GB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>
                <a:latin typeface="Arial Unicode MS" pitchFamily="34" charset="-128"/>
              </a:rPr>
              <a:t>Patient shielding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8816" y="1268760"/>
            <a:ext cx="8713664" cy="4114800"/>
          </a:xfrm>
        </p:spPr>
        <p:txBody>
          <a:bodyPr/>
          <a:lstStyle/>
          <a:p>
            <a:pPr lvl="0"/>
            <a:r>
              <a:rPr lang="en-GB" sz="2800" dirty="0">
                <a:latin typeface="Arial Unicode MS" pitchFamily="34" charset="-128"/>
              </a:rPr>
              <a:t>The ‘paradox’ of shielding:</a:t>
            </a:r>
          </a:p>
          <a:p>
            <a:pPr lvl="1"/>
            <a:r>
              <a:rPr lang="en-GB" sz="2400" dirty="0">
                <a:latin typeface="Arial Unicode MS" pitchFamily="34" charset="-128"/>
              </a:rPr>
              <a:t>However, shielding inside the field of view should be used with great care and is </a:t>
            </a:r>
            <a:r>
              <a:rPr lang="en-GB" sz="2400" dirty="0">
                <a:solidFill>
                  <a:srgbClr val="C00000"/>
                </a:solidFill>
                <a:latin typeface="Arial Unicode MS" pitchFamily="34" charset="-128"/>
              </a:rPr>
              <a:t>sometimes counter-advised</a:t>
            </a:r>
          </a:p>
          <a:p>
            <a:pPr lvl="2"/>
            <a:r>
              <a:rPr lang="en-GB" dirty="0">
                <a:latin typeface="Arial Unicode MS" pitchFamily="34" charset="-128"/>
              </a:rPr>
              <a:t>Blocking areas of </a:t>
            </a:r>
            <a:r>
              <a:rPr lang="en-GB" dirty="0">
                <a:solidFill>
                  <a:srgbClr val="C00000"/>
                </a:solidFill>
                <a:latin typeface="Arial Unicode MS" pitchFamily="34" charset="-128"/>
              </a:rPr>
              <a:t>diagnostic interest</a:t>
            </a:r>
          </a:p>
          <a:p>
            <a:pPr lvl="2"/>
            <a:r>
              <a:rPr lang="en-GB" dirty="0">
                <a:solidFill>
                  <a:srgbClr val="C00000"/>
                </a:solidFill>
                <a:latin typeface="Arial Unicode MS" pitchFamily="34" charset="-128"/>
              </a:rPr>
              <a:t>Metal artefacts </a:t>
            </a:r>
            <a:r>
              <a:rPr lang="en-GB" dirty="0">
                <a:latin typeface="Arial Unicode MS" pitchFamily="34" charset="-128"/>
              </a:rPr>
              <a:t>(CBCT, CT)</a:t>
            </a:r>
          </a:p>
          <a:p>
            <a:pPr lvl="2"/>
            <a:r>
              <a:rPr lang="en-GB" dirty="0">
                <a:latin typeface="Arial Unicode MS" pitchFamily="34" charset="-128"/>
              </a:rPr>
              <a:t>Affects tube output for systems with </a:t>
            </a:r>
            <a:r>
              <a:rPr lang="en-GB" dirty="0">
                <a:solidFill>
                  <a:srgbClr val="C00000"/>
                </a:solidFill>
                <a:latin typeface="Arial Unicode MS" pitchFamily="34" charset="-128"/>
              </a:rPr>
              <a:t>automatic exposure control</a:t>
            </a:r>
          </a:p>
          <a:p>
            <a:pPr lvl="1"/>
            <a:endParaRPr lang="en-GB" sz="24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49</a:t>
            </a:fld>
            <a:endParaRPr lang="en-GB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>
                <a:latin typeface="Arial Unicode MS" pitchFamily="34" charset="-128"/>
              </a:rPr>
              <a:t>Patient shielding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8816" y="1258416"/>
            <a:ext cx="6121376" cy="4114800"/>
          </a:xfrm>
        </p:spPr>
        <p:txBody>
          <a:bodyPr/>
          <a:lstStyle/>
          <a:p>
            <a:pPr lvl="0"/>
            <a:r>
              <a:rPr lang="en-GB" sz="2800" dirty="0">
                <a:latin typeface="Arial Unicode MS" pitchFamily="34" charset="-128"/>
              </a:rPr>
              <a:t>Lateral </a:t>
            </a:r>
            <a:r>
              <a:rPr lang="en-GB" sz="2800" dirty="0" err="1">
                <a:latin typeface="Arial Unicode MS" pitchFamily="34" charset="-128"/>
              </a:rPr>
              <a:t>cephalogram</a:t>
            </a:r>
            <a:r>
              <a:rPr lang="en-GB" sz="2800" dirty="0">
                <a:latin typeface="Arial Unicode MS" pitchFamily="34" charset="-128"/>
              </a:rPr>
              <a:t>: </a:t>
            </a:r>
          </a:p>
          <a:p>
            <a:pPr lvl="1"/>
            <a:r>
              <a:rPr lang="en-GB" sz="2400" dirty="0">
                <a:solidFill>
                  <a:srgbClr val="C00000"/>
                </a:solidFill>
                <a:latin typeface="Arial Unicode MS" pitchFamily="34" charset="-128"/>
              </a:rPr>
              <a:t>Cranial</a:t>
            </a:r>
            <a:r>
              <a:rPr lang="en-GB" sz="2400" dirty="0">
                <a:latin typeface="Arial Unicode MS" pitchFamily="34" charset="-128"/>
              </a:rPr>
              <a:t> shielding (or wedge-shaped shielding)</a:t>
            </a:r>
          </a:p>
          <a:p>
            <a:pPr lvl="1"/>
            <a:r>
              <a:rPr lang="en-GB" sz="2400" dirty="0">
                <a:solidFill>
                  <a:srgbClr val="C00000"/>
                </a:solidFill>
                <a:latin typeface="Arial Unicode MS" pitchFamily="34" charset="-128"/>
              </a:rPr>
              <a:t>Thyroid</a:t>
            </a:r>
            <a:r>
              <a:rPr lang="en-GB" sz="2400" dirty="0">
                <a:latin typeface="Arial Unicode MS" pitchFamily="34" charset="-128"/>
              </a:rPr>
              <a:t> shielding (fixed or collar)</a:t>
            </a:r>
          </a:p>
          <a:p>
            <a:pPr lvl="1"/>
            <a:r>
              <a:rPr lang="en-GB" sz="2400" dirty="0">
                <a:latin typeface="Arial Unicode MS" pitchFamily="34" charset="-128"/>
              </a:rPr>
              <a:t>Possible reduction in </a:t>
            </a:r>
            <a:r>
              <a:rPr lang="en-GB" sz="2400" dirty="0">
                <a:solidFill>
                  <a:srgbClr val="C00000"/>
                </a:solidFill>
                <a:latin typeface="Arial Unicode MS" pitchFamily="34" charset="-128"/>
              </a:rPr>
              <a:t>effective dose: ~40% </a:t>
            </a:r>
            <a:r>
              <a:rPr lang="en-GB" sz="2400" dirty="0">
                <a:latin typeface="Arial Unicode MS" pitchFamily="34" charset="-128"/>
              </a:rPr>
              <a:t>(thyroid shield), </a:t>
            </a:r>
            <a:r>
              <a:rPr lang="en-GB" sz="2400" dirty="0">
                <a:solidFill>
                  <a:srgbClr val="C00000"/>
                </a:solidFill>
                <a:latin typeface="Arial Unicode MS" pitchFamily="34" charset="-128"/>
              </a:rPr>
              <a:t>~60% </a:t>
            </a:r>
            <a:r>
              <a:rPr lang="en-GB" sz="2400" dirty="0">
                <a:latin typeface="Arial Unicode MS" pitchFamily="34" charset="-128"/>
              </a:rPr>
              <a:t>(thyroid + cranial shield) (</a:t>
            </a:r>
            <a:r>
              <a:rPr lang="en-GB" sz="2400" dirty="0" err="1">
                <a:latin typeface="Arial Unicode MS" pitchFamily="34" charset="-128"/>
              </a:rPr>
              <a:t>Hoogeveen</a:t>
            </a:r>
            <a:r>
              <a:rPr lang="en-GB" sz="2400" dirty="0">
                <a:latin typeface="Arial Unicode MS" pitchFamily="34" charset="-128"/>
              </a:rPr>
              <a:t> et al. 2015)</a:t>
            </a:r>
          </a:p>
          <a:p>
            <a:pPr lvl="1"/>
            <a:r>
              <a:rPr lang="en-GB" sz="2400" dirty="0">
                <a:solidFill>
                  <a:srgbClr val="C00000"/>
                </a:solidFill>
                <a:latin typeface="Arial Unicode MS" pitchFamily="34" charset="-128"/>
              </a:rPr>
              <a:t>Avoid overlap </a:t>
            </a:r>
            <a:r>
              <a:rPr lang="en-GB" sz="2400" dirty="0">
                <a:latin typeface="Arial Unicode MS" pitchFamily="34" charset="-128"/>
              </a:rPr>
              <a:t>of shielding with landmarks</a:t>
            </a:r>
          </a:p>
          <a:p>
            <a:pPr lvl="1"/>
            <a:endParaRPr lang="en-GB" sz="1600" dirty="0">
              <a:latin typeface="Arial Unicode MS" pitchFamily="34" charset="-128"/>
            </a:endParaRPr>
          </a:p>
          <a:p>
            <a:pPr lvl="1"/>
            <a:endParaRPr lang="en-GB" sz="24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  <p:pic>
        <p:nvPicPr>
          <p:cNvPr id="13" name="Content Placeholder 6" descr="lat cep 1 deep-bite.jpg"/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5" r="962"/>
          <a:stretch>
            <a:fillRect/>
          </a:stretch>
        </p:blipFill>
        <p:spPr>
          <a:xfrm>
            <a:off x="6310463" y="1916832"/>
            <a:ext cx="2622888" cy="3672408"/>
          </a:xfrm>
        </p:spPr>
      </p:pic>
      <p:sp>
        <p:nvSpPr>
          <p:cNvPr id="15" name="Freeform 14"/>
          <p:cNvSpPr/>
          <p:nvPr/>
        </p:nvSpPr>
        <p:spPr>
          <a:xfrm>
            <a:off x="6299200" y="2260600"/>
            <a:ext cx="1333500" cy="1028700"/>
          </a:xfrm>
          <a:custGeom>
            <a:avLst/>
            <a:gdLst>
              <a:gd name="connsiteX0" fmla="*/ 0 w 1333500"/>
              <a:gd name="connsiteY0" fmla="*/ 1028700 h 1028700"/>
              <a:gd name="connsiteX1" fmla="*/ 381000 w 1333500"/>
              <a:gd name="connsiteY1" fmla="*/ 863600 h 1028700"/>
              <a:gd name="connsiteX2" fmla="*/ 939800 w 1333500"/>
              <a:gd name="connsiteY2" fmla="*/ 876300 h 1028700"/>
              <a:gd name="connsiteX3" fmla="*/ 1219200 w 1333500"/>
              <a:gd name="connsiteY3" fmla="*/ 787400 h 1028700"/>
              <a:gd name="connsiteX4" fmla="*/ 1333500 w 1333500"/>
              <a:gd name="connsiteY4" fmla="*/ 635000 h 1028700"/>
              <a:gd name="connsiteX5" fmla="*/ 1117600 w 1333500"/>
              <a:gd name="connsiteY5" fmla="*/ 393700 h 1028700"/>
              <a:gd name="connsiteX6" fmla="*/ 558800 w 1333500"/>
              <a:gd name="connsiteY6" fmla="*/ 101600 h 1028700"/>
              <a:gd name="connsiteX7" fmla="*/ 50800 w 1333500"/>
              <a:gd name="connsiteY7" fmla="*/ 12700 h 1028700"/>
              <a:gd name="connsiteX8" fmla="*/ 25400 w 1333500"/>
              <a:gd name="connsiteY8" fmla="*/ 0 h 1028700"/>
              <a:gd name="connsiteX9" fmla="*/ 0 w 1333500"/>
              <a:gd name="connsiteY9" fmla="*/ 1028700 h 102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33500" h="1028700">
                <a:moveTo>
                  <a:pt x="0" y="1028700"/>
                </a:moveTo>
                <a:lnTo>
                  <a:pt x="381000" y="863600"/>
                </a:lnTo>
                <a:lnTo>
                  <a:pt x="939800" y="876300"/>
                </a:lnTo>
                <a:lnTo>
                  <a:pt x="1219200" y="787400"/>
                </a:lnTo>
                <a:lnTo>
                  <a:pt x="1333500" y="635000"/>
                </a:lnTo>
                <a:lnTo>
                  <a:pt x="1117600" y="393700"/>
                </a:lnTo>
                <a:lnTo>
                  <a:pt x="558800" y="101600"/>
                </a:lnTo>
                <a:lnTo>
                  <a:pt x="50800" y="12700"/>
                </a:lnTo>
                <a:lnTo>
                  <a:pt x="25400" y="0"/>
                </a:lnTo>
                <a:lnTo>
                  <a:pt x="0" y="1028700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Freeform 16"/>
          <p:cNvSpPr/>
          <p:nvPr/>
        </p:nvSpPr>
        <p:spPr>
          <a:xfrm>
            <a:off x="6719788" y="5143500"/>
            <a:ext cx="444500" cy="444500"/>
          </a:xfrm>
          <a:custGeom>
            <a:avLst/>
            <a:gdLst>
              <a:gd name="connsiteX0" fmla="*/ 0 w 444500"/>
              <a:gd name="connsiteY0" fmla="*/ 444500 h 444500"/>
              <a:gd name="connsiteX1" fmla="*/ 139700 w 444500"/>
              <a:gd name="connsiteY1" fmla="*/ 0 h 444500"/>
              <a:gd name="connsiteX2" fmla="*/ 355600 w 444500"/>
              <a:gd name="connsiteY2" fmla="*/ 177800 h 444500"/>
              <a:gd name="connsiteX3" fmla="*/ 444500 w 444500"/>
              <a:gd name="connsiteY3" fmla="*/ 444500 h 444500"/>
              <a:gd name="connsiteX4" fmla="*/ 0 w 444500"/>
              <a:gd name="connsiteY4" fmla="*/ 444500 h 44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4500" h="444500">
                <a:moveTo>
                  <a:pt x="0" y="444500"/>
                </a:moveTo>
                <a:lnTo>
                  <a:pt x="139700" y="0"/>
                </a:lnTo>
                <a:lnTo>
                  <a:pt x="355600" y="177800"/>
                </a:lnTo>
                <a:lnTo>
                  <a:pt x="444500" y="444500"/>
                </a:lnTo>
                <a:lnTo>
                  <a:pt x="0" y="444500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/>
          <p:cNvSpPr/>
          <p:nvPr/>
        </p:nvSpPr>
        <p:spPr>
          <a:xfrm>
            <a:off x="3563888" y="5661248"/>
            <a:ext cx="53640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1600" i="1" dirty="0">
                <a:solidFill>
                  <a:schemeClr val="accent1"/>
                </a:solidFill>
                <a:latin typeface="Arial Unicode MS" pitchFamily="34" charset="-128"/>
              </a:rPr>
              <a:t>(Illustration of lateral </a:t>
            </a:r>
            <a:r>
              <a:rPr lang="en-GB" sz="1600" i="1" dirty="0" err="1">
                <a:solidFill>
                  <a:schemeClr val="accent1"/>
                </a:solidFill>
                <a:latin typeface="Arial Unicode MS" pitchFamily="34" charset="-128"/>
              </a:rPr>
              <a:t>cephalogram</a:t>
            </a:r>
            <a:r>
              <a:rPr lang="en-GB" sz="1600" i="1" dirty="0">
                <a:solidFill>
                  <a:schemeClr val="accent1"/>
                </a:solidFill>
                <a:latin typeface="Arial Unicode MS" pitchFamily="34" charset="-128"/>
              </a:rPr>
              <a:t> with cranial and thyroid shielding (white regions)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>
                <a:latin typeface="Arial Unicode MS" pitchFamily="34" charset="-128"/>
              </a:rPr>
              <a:t>The optimization principle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186408"/>
            <a:ext cx="8641656" cy="5122912"/>
          </a:xfrm>
        </p:spPr>
        <p:txBody>
          <a:bodyPr/>
          <a:lstStyle/>
          <a:p>
            <a:pPr eaLnBrk="1" hangingPunct="1"/>
            <a:endParaRPr lang="en-US" sz="2800" dirty="0">
              <a:latin typeface="Arial Unicode MS" pitchFamily="34" charset="-128"/>
            </a:endParaRPr>
          </a:p>
          <a:p>
            <a:pPr eaLnBrk="1" hangingPunct="1"/>
            <a:endParaRPr lang="en-US" sz="2800" dirty="0">
              <a:latin typeface="Arial Unicode MS" pitchFamily="34" charset="-128"/>
            </a:endParaRPr>
          </a:p>
          <a:p>
            <a:pPr eaLnBrk="1" hangingPunct="1"/>
            <a:endParaRPr lang="en-US" sz="2800" dirty="0">
              <a:latin typeface="Arial Unicode MS" pitchFamily="34" charset="-128"/>
            </a:endParaRPr>
          </a:p>
          <a:p>
            <a:pPr eaLnBrk="1" hangingPunct="1"/>
            <a:endParaRPr lang="en-US" sz="2800" dirty="0">
              <a:latin typeface="Arial Unicode MS" pitchFamily="34" charset="-128"/>
            </a:endParaRPr>
          </a:p>
          <a:p>
            <a:pPr eaLnBrk="1" hangingPunct="1">
              <a:buNone/>
            </a:pPr>
            <a:endParaRPr lang="en-US" sz="2800" dirty="0">
              <a:latin typeface="Arial Unicode MS" pitchFamily="34" charset="-128"/>
            </a:endParaRPr>
          </a:p>
          <a:p>
            <a:pPr eaLnBrk="1" hangingPunct="1"/>
            <a:endParaRPr lang="en-US" sz="2800" dirty="0">
              <a:latin typeface="Arial Unicode MS" pitchFamily="34" charset="-128"/>
            </a:endParaRPr>
          </a:p>
          <a:p>
            <a:pPr eaLnBrk="1" hangingPunct="1"/>
            <a:endParaRPr lang="en-US" sz="2800" dirty="0">
              <a:latin typeface="Arial Unicode MS" pitchFamily="34" charset="-128"/>
            </a:endParaRPr>
          </a:p>
          <a:p>
            <a:pPr eaLnBrk="1" hangingPunct="1"/>
            <a:endParaRPr lang="en-US" sz="2800" dirty="0">
              <a:latin typeface="Arial Unicode MS" pitchFamily="34" charset="-128"/>
            </a:endParaRPr>
          </a:p>
          <a:p>
            <a:pPr eaLnBrk="1" hangingPunct="1">
              <a:buNone/>
            </a:pPr>
            <a:endParaRPr lang="en-US" sz="2800" dirty="0">
              <a:latin typeface="Arial Unicode MS" pitchFamily="34" charset="-128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3212976"/>
            <a:ext cx="2622384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C:\Users\Ruben\Dropbox\Screenshots\Screenshot 2014-11-05 18.26.0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3212976"/>
            <a:ext cx="2622397" cy="2160000"/>
          </a:xfrm>
          <a:prstGeom prst="rect">
            <a:avLst/>
          </a:prstGeom>
          <a:noFill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3212976"/>
            <a:ext cx="2622363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3"/>
          <p:cNvSpPr txBox="1">
            <a:spLocks noChangeArrowheads="1"/>
          </p:cNvSpPr>
          <p:nvPr/>
        </p:nvSpPr>
        <p:spPr bwMode="gray">
          <a:xfrm>
            <a:off x="467544" y="5373216"/>
            <a:ext cx="259228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None/>
              <a:tabLst/>
              <a:defRPr/>
            </a:pPr>
            <a:r>
              <a:rPr kumimoji="0" lang="en-GB" sz="2000" b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Underexposure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None/>
              <a:tabLst/>
              <a:defRPr/>
            </a:pPr>
            <a:r>
              <a:rPr lang="en-GB" sz="2000" kern="0" dirty="0">
                <a:latin typeface="Arial Unicode MS" pitchFamily="34" charset="-128"/>
              </a:rPr>
              <a:t>(high noise)</a:t>
            </a:r>
            <a:endParaRPr kumimoji="0" lang="en-US" sz="2000" b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 Unicode MS" pitchFamily="34" charset="-128"/>
              <a:ea typeface="+mn-ea"/>
              <a:cs typeface="+mn-cs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gray">
          <a:xfrm>
            <a:off x="3347864" y="5373216"/>
            <a:ext cx="259228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None/>
              <a:tabLst/>
              <a:defRPr/>
            </a:pPr>
            <a:r>
              <a:rPr kumimoji="0" lang="en-GB" sz="2000" b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 </a:t>
            </a:r>
            <a:r>
              <a:rPr lang="en-GB" sz="2000" kern="0" dirty="0">
                <a:latin typeface="Arial Unicode MS" pitchFamily="34" charset="-128"/>
              </a:rPr>
              <a:t>Optimized </a:t>
            </a:r>
            <a:r>
              <a:rPr kumimoji="0" lang="en-GB" sz="2000" b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exposure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None/>
              <a:tabLst/>
              <a:defRPr/>
            </a:pPr>
            <a:r>
              <a:rPr lang="en-GB" sz="2000" kern="0" dirty="0">
                <a:latin typeface="Arial Unicode MS" pitchFamily="34" charset="-128"/>
              </a:rPr>
              <a:t>(adequate image quality)</a:t>
            </a:r>
            <a:endParaRPr kumimoji="0" lang="en-GB" sz="2000" b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 Unicode MS" pitchFamily="34" charset="-128"/>
              <a:ea typeface="+mn-ea"/>
              <a:cs typeface="+mn-cs"/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gray">
          <a:xfrm>
            <a:off x="6300192" y="5373216"/>
            <a:ext cx="259228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None/>
              <a:tabLst/>
              <a:defRPr/>
            </a:pPr>
            <a:r>
              <a:rPr kumimoji="0" lang="en-GB" sz="2000" b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Overexposure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None/>
              <a:tabLst/>
              <a:defRPr/>
            </a:pPr>
            <a:r>
              <a:rPr lang="en-GB" sz="2000" kern="0" dirty="0">
                <a:latin typeface="Arial Unicode MS" pitchFamily="34" charset="-128"/>
              </a:rPr>
              <a:t>(high image quality, but high dose)</a:t>
            </a:r>
            <a:endParaRPr kumimoji="0" lang="en-GB" sz="2000" b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 Unicode MS" pitchFamily="34" charset="-128"/>
              <a:ea typeface="+mn-ea"/>
              <a:cs typeface="+mn-cs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51520" y="1201976"/>
            <a:ext cx="87129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kern="0" dirty="0">
                <a:solidFill>
                  <a:schemeClr val="tx2"/>
                </a:solidFill>
                <a:latin typeface="Arial Unicode MS" pitchFamily="34" charset="-128"/>
              </a:rPr>
              <a:t>The principle of optimization of protection: the </a:t>
            </a:r>
            <a:r>
              <a:rPr lang="en-GB" kern="0" dirty="0">
                <a:solidFill>
                  <a:srgbClr val="C00000"/>
                </a:solidFill>
                <a:latin typeface="Arial Unicode MS" pitchFamily="34" charset="-128"/>
              </a:rPr>
              <a:t>likelihood</a:t>
            </a:r>
            <a:r>
              <a:rPr lang="en-GB" kern="0" dirty="0">
                <a:solidFill>
                  <a:schemeClr val="tx2"/>
                </a:solidFill>
                <a:latin typeface="Arial Unicode MS" pitchFamily="34" charset="-128"/>
              </a:rPr>
              <a:t> of incurring exposures, the </a:t>
            </a:r>
            <a:r>
              <a:rPr lang="en-GB" kern="0" dirty="0">
                <a:solidFill>
                  <a:srgbClr val="C00000"/>
                </a:solidFill>
                <a:latin typeface="Arial Unicode MS" pitchFamily="34" charset="-128"/>
              </a:rPr>
              <a:t>number of people </a:t>
            </a:r>
            <a:r>
              <a:rPr lang="en-GB" kern="0" dirty="0">
                <a:solidFill>
                  <a:schemeClr val="tx2"/>
                </a:solidFill>
                <a:latin typeface="Arial Unicode MS" pitchFamily="34" charset="-128"/>
              </a:rPr>
              <a:t>exposed, and the magnitude of their individual </a:t>
            </a:r>
            <a:r>
              <a:rPr lang="en-GB" kern="0" dirty="0">
                <a:solidFill>
                  <a:srgbClr val="C00000"/>
                </a:solidFill>
                <a:latin typeface="Arial Unicode MS" pitchFamily="34" charset="-128"/>
              </a:rPr>
              <a:t>doses </a:t>
            </a:r>
            <a:r>
              <a:rPr lang="en-GB" kern="0" dirty="0">
                <a:solidFill>
                  <a:schemeClr val="tx2"/>
                </a:solidFill>
                <a:latin typeface="Arial Unicode MS" pitchFamily="34" charset="-128"/>
              </a:rPr>
              <a:t>should all be kept </a:t>
            </a:r>
            <a:r>
              <a:rPr lang="en-GB" kern="0" dirty="0">
                <a:solidFill>
                  <a:srgbClr val="C00000"/>
                </a:solidFill>
                <a:latin typeface="Arial Unicode MS" pitchFamily="34" charset="-128"/>
              </a:rPr>
              <a:t>as low as reasonably achievable</a:t>
            </a:r>
            <a:r>
              <a:rPr lang="en-GB" kern="0" dirty="0">
                <a:solidFill>
                  <a:schemeClr val="tx2"/>
                </a:solidFill>
                <a:latin typeface="Arial Unicode MS" pitchFamily="34" charset="-128"/>
              </a:rPr>
              <a:t>, taking into account economic and societal factors (ICRP, 2007)</a:t>
            </a:r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50</a:t>
            </a:fld>
            <a:endParaRPr lang="en-GB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>
                <a:latin typeface="Arial Unicode MS" pitchFamily="34" charset="-128"/>
              </a:rPr>
              <a:t>Patient shielding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1258416"/>
            <a:ext cx="9036496" cy="4114800"/>
          </a:xfrm>
        </p:spPr>
        <p:txBody>
          <a:bodyPr/>
          <a:lstStyle/>
          <a:p>
            <a:pPr lvl="0"/>
            <a:r>
              <a:rPr lang="en-GB" sz="2800" dirty="0">
                <a:latin typeface="Arial Unicode MS" pitchFamily="34" charset="-128"/>
              </a:rPr>
              <a:t>Intraoral radiography:</a:t>
            </a:r>
          </a:p>
          <a:p>
            <a:pPr lvl="1"/>
            <a:r>
              <a:rPr lang="en-GB" sz="2400" dirty="0">
                <a:latin typeface="Arial Unicode MS" pitchFamily="34" charset="-128"/>
              </a:rPr>
              <a:t>Use of </a:t>
            </a:r>
            <a:r>
              <a:rPr lang="en-GB" sz="2400" dirty="0">
                <a:solidFill>
                  <a:srgbClr val="C00000"/>
                </a:solidFill>
                <a:latin typeface="Arial Unicode MS" pitchFamily="34" charset="-128"/>
              </a:rPr>
              <a:t>lead foil</a:t>
            </a:r>
            <a:r>
              <a:rPr lang="en-GB" sz="2400" dirty="0">
                <a:latin typeface="Arial Unicode MS" pitchFamily="34" charset="-128"/>
              </a:rPr>
              <a:t>: 32-59% reduction in organ dose </a:t>
            </a:r>
          </a:p>
          <a:p>
            <a:pPr lvl="1">
              <a:buNone/>
            </a:pPr>
            <a:r>
              <a:rPr lang="en-GB" sz="2400" dirty="0">
                <a:latin typeface="Arial Unicode MS" pitchFamily="34" charset="-128"/>
              </a:rPr>
              <a:t>	(</a:t>
            </a:r>
            <a:r>
              <a:rPr lang="en-GB" sz="2400" dirty="0" err="1">
                <a:latin typeface="Arial Unicode MS" pitchFamily="34" charset="-128"/>
              </a:rPr>
              <a:t>Nejaim</a:t>
            </a:r>
            <a:r>
              <a:rPr lang="en-GB" sz="2400" dirty="0">
                <a:latin typeface="Arial Unicode MS" pitchFamily="34" charset="-128"/>
              </a:rPr>
              <a:t> et al. 2015)</a:t>
            </a:r>
          </a:p>
          <a:p>
            <a:pPr lvl="1"/>
            <a:r>
              <a:rPr lang="en-GB" sz="2400" dirty="0">
                <a:solidFill>
                  <a:srgbClr val="C00000"/>
                </a:solidFill>
                <a:latin typeface="Arial Unicode MS" pitchFamily="34" charset="-128"/>
              </a:rPr>
              <a:t>Thyroid shielding</a:t>
            </a:r>
            <a:r>
              <a:rPr lang="en-GB" sz="2400" dirty="0">
                <a:latin typeface="Arial Unicode MS" pitchFamily="34" charset="-128"/>
              </a:rPr>
              <a:t>: &gt;25% reduction in thyroid dose  </a:t>
            </a:r>
          </a:p>
          <a:p>
            <a:pPr lvl="1">
              <a:buNone/>
            </a:pPr>
            <a:r>
              <a:rPr lang="en-GB" sz="2400" dirty="0">
                <a:latin typeface="Arial Unicode MS" pitchFamily="34" charset="-128"/>
              </a:rPr>
              <a:t>	(Johnson et al. 2014)</a:t>
            </a:r>
          </a:p>
          <a:p>
            <a:pPr lvl="1"/>
            <a:endParaRPr lang="en-GB" sz="24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</p:txBody>
      </p:sp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3767861"/>
            <a:ext cx="2880320" cy="254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144016" y="5149641"/>
            <a:ext cx="2627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1600" i="1" dirty="0" err="1">
                <a:solidFill>
                  <a:schemeClr val="accent1"/>
                </a:solidFill>
                <a:latin typeface="Arial Unicode MS" pitchFamily="34" charset="-128"/>
              </a:rPr>
              <a:t>Nejaim</a:t>
            </a:r>
            <a:r>
              <a:rPr lang="en-GB" sz="1600" i="1" dirty="0">
                <a:solidFill>
                  <a:schemeClr val="accent1"/>
                </a:solidFill>
                <a:latin typeface="Arial Unicode MS" pitchFamily="34" charset="-128"/>
              </a:rPr>
              <a:t> et al. (2015) (With permission by Y. </a:t>
            </a:r>
            <a:r>
              <a:rPr lang="en-GB" sz="1600" i="1" dirty="0" err="1">
                <a:solidFill>
                  <a:schemeClr val="accent1"/>
                </a:solidFill>
                <a:latin typeface="Arial Unicode MS" pitchFamily="34" charset="-128"/>
              </a:rPr>
              <a:t>Nejaim</a:t>
            </a:r>
            <a:r>
              <a:rPr lang="en-GB" sz="1600" i="1" dirty="0">
                <a:solidFill>
                  <a:schemeClr val="accent1"/>
                </a:solidFill>
                <a:latin typeface="Arial Unicode MS" pitchFamily="34" charset="-128"/>
              </a:rPr>
              <a:t>)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  <p:pic>
        <p:nvPicPr>
          <p:cNvPr id="10" name="Picture 2" descr="https://scontent.xx.fbcdn.net/v/t34.0-12/14518474_1513761615316846_396956683_n.jpg?oh=e30c8c2b413d1008b6f1119c136973d9&amp;oe=57ECDCB3"/>
          <p:cNvPicPr>
            <a:picLocks noChangeAspect="1" noChangeArrowheads="1"/>
          </p:cNvPicPr>
          <p:nvPr/>
        </p:nvPicPr>
        <p:blipFill>
          <a:blip r:embed="rId4" cstate="screen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52348" y="3763157"/>
            <a:ext cx="2608084" cy="2474155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51</a:t>
            </a:fld>
            <a:endParaRPr lang="en-GB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>
                <a:latin typeface="Arial Unicode MS" pitchFamily="34" charset="-128"/>
              </a:rPr>
              <a:t>Patient shielding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1268760"/>
            <a:ext cx="8460432" cy="4114800"/>
          </a:xfrm>
        </p:spPr>
        <p:txBody>
          <a:bodyPr/>
          <a:lstStyle/>
          <a:p>
            <a:pPr lvl="0"/>
            <a:r>
              <a:rPr lang="en-GB" sz="2800" dirty="0">
                <a:latin typeface="Arial Unicode MS" pitchFamily="34" charset="-128"/>
              </a:rPr>
              <a:t>Panoramic radiography:</a:t>
            </a:r>
          </a:p>
          <a:p>
            <a:pPr lvl="1"/>
            <a:r>
              <a:rPr lang="en-GB" sz="2400" dirty="0">
                <a:latin typeface="Arial Unicode MS" pitchFamily="34" charset="-128"/>
              </a:rPr>
              <a:t>Thyroid collar:</a:t>
            </a:r>
          </a:p>
          <a:p>
            <a:pPr lvl="2"/>
            <a:r>
              <a:rPr lang="en-GB" dirty="0">
                <a:solidFill>
                  <a:srgbClr val="C00000"/>
                </a:solidFill>
                <a:latin typeface="Arial Unicode MS" pitchFamily="34" charset="-128"/>
              </a:rPr>
              <a:t>Thyroid (absorbed) dose </a:t>
            </a:r>
            <a:r>
              <a:rPr lang="en-GB" dirty="0">
                <a:latin typeface="Arial Unicode MS" pitchFamily="34" charset="-128"/>
              </a:rPr>
              <a:t>reduced by </a:t>
            </a:r>
            <a:r>
              <a:rPr lang="en-GB" dirty="0">
                <a:solidFill>
                  <a:srgbClr val="C00000"/>
                </a:solidFill>
                <a:latin typeface="Arial Unicode MS" pitchFamily="34" charset="-128"/>
              </a:rPr>
              <a:t>10-23% </a:t>
            </a:r>
          </a:p>
          <a:p>
            <a:pPr lvl="2">
              <a:buNone/>
            </a:pPr>
            <a:r>
              <a:rPr lang="en-GB" dirty="0">
                <a:latin typeface="Arial Unicode MS" pitchFamily="34" charset="-128"/>
              </a:rPr>
              <a:t>	(Han et al. 2013)</a:t>
            </a:r>
          </a:p>
          <a:p>
            <a:pPr lvl="2"/>
            <a:r>
              <a:rPr lang="en-GB" dirty="0">
                <a:latin typeface="Arial Unicode MS" pitchFamily="34" charset="-128"/>
              </a:rPr>
              <a:t>Effect of collar on thyroid dose </a:t>
            </a:r>
            <a:r>
              <a:rPr lang="en-GB" dirty="0">
                <a:solidFill>
                  <a:srgbClr val="C00000"/>
                </a:solidFill>
                <a:latin typeface="Arial Unicode MS" pitchFamily="34" charset="-128"/>
              </a:rPr>
              <a:t>&lt;5%</a:t>
            </a:r>
          </a:p>
          <a:p>
            <a:pPr lvl="2">
              <a:buNone/>
            </a:pPr>
            <a:r>
              <a:rPr lang="en-GB" dirty="0">
                <a:latin typeface="Arial Unicode MS" pitchFamily="34" charset="-128"/>
              </a:rPr>
              <a:t>	(</a:t>
            </a:r>
            <a:r>
              <a:rPr lang="en-GB" dirty="0" err="1">
                <a:latin typeface="Arial Unicode MS" pitchFamily="34" charset="-128"/>
              </a:rPr>
              <a:t>Rottke</a:t>
            </a:r>
            <a:r>
              <a:rPr lang="en-GB" dirty="0">
                <a:latin typeface="Arial Unicode MS" pitchFamily="34" charset="-128"/>
              </a:rPr>
              <a:t> et al. 2013b)</a:t>
            </a:r>
          </a:p>
          <a:p>
            <a:pPr lvl="2">
              <a:buNone/>
            </a:pPr>
            <a:r>
              <a:rPr lang="en-GB" dirty="0">
                <a:latin typeface="Arial Unicode MS" pitchFamily="34" charset="-128"/>
              </a:rPr>
              <a:t>	</a:t>
            </a:r>
          </a:p>
          <a:p>
            <a:pPr lvl="2">
              <a:buNone/>
            </a:pPr>
            <a:r>
              <a:rPr lang="en-GB" sz="2800" dirty="0">
                <a:latin typeface="Arial Unicode MS" pitchFamily="34" charset="-128"/>
              </a:rPr>
              <a:t>	</a:t>
            </a:r>
            <a:r>
              <a:rPr lang="en-GB" dirty="0">
                <a:latin typeface="Arial Unicode MS" pitchFamily="34" charset="-128"/>
              </a:rPr>
              <a:t>(Note: reduction of absorbed dose to </a:t>
            </a:r>
            <a:r>
              <a:rPr lang="en-GB" dirty="0">
                <a:solidFill>
                  <a:srgbClr val="C00000"/>
                </a:solidFill>
                <a:latin typeface="Arial Unicode MS" pitchFamily="34" charset="-128"/>
              </a:rPr>
              <a:t>oesophagus </a:t>
            </a:r>
            <a:r>
              <a:rPr lang="en-GB" dirty="0">
                <a:latin typeface="Arial Unicode MS" pitchFamily="34" charset="-128"/>
              </a:rPr>
              <a:t>expected to follow similar trend as thyroid)</a:t>
            </a:r>
          </a:p>
          <a:p>
            <a:pPr lvl="0">
              <a:buNone/>
            </a:pPr>
            <a:endParaRPr lang="en-GB" dirty="0">
              <a:latin typeface="Arial Unicode MS" pitchFamily="34" charset="-128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52</a:t>
            </a:fld>
            <a:endParaRPr lang="en-GB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>
                <a:latin typeface="Arial Unicode MS" pitchFamily="34" charset="-128"/>
              </a:rPr>
              <a:t>Patient shielding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1268760"/>
            <a:ext cx="8875267" cy="4114800"/>
          </a:xfrm>
        </p:spPr>
        <p:txBody>
          <a:bodyPr/>
          <a:lstStyle/>
          <a:p>
            <a:pPr lvl="0"/>
            <a:r>
              <a:rPr lang="en-GB" sz="2800" dirty="0">
                <a:latin typeface="Arial Unicode MS" pitchFamily="34" charset="-128"/>
              </a:rPr>
              <a:t>Panoramic radiography:</a:t>
            </a:r>
          </a:p>
          <a:p>
            <a:pPr lvl="1"/>
            <a:r>
              <a:rPr lang="en-GB" sz="2400" dirty="0">
                <a:latin typeface="Arial Unicode MS" pitchFamily="34" charset="-128"/>
              </a:rPr>
              <a:t>Thyroid collar may </a:t>
            </a:r>
            <a:r>
              <a:rPr lang="en-GB" sz="2400" dirty="0">
                <a:solidFill>
                  <a:srgbClr val="C00000"/>
                </a:solidFill>
                <a:latin typeface="Arial Unicode MS" pitchFamily="34" charset="-128"/>
              </a:rPr>
              <a:t>overlap</a:t>
            </a:r>
            <a:r>
              <a:rPr lang="en-GB" sz="2400" dirty="0">
                <a:latin typeface="Arial Unicode MS" pitchFamily="34" charset="-128"/>
              </a:rPr>
              <a:t> with diagnostic region (due to upward angle of X ray beam): use with caution</a:t>
            </a:r>
          </a:p>
          <a:p>
            <a:pPr lvl="1"/>
            <a:r>
              <a:rPr lang="en-GB" sz="2400" dirty="0">
                <a:latin typeface="Arial Unicode MS" pitchFamily="34" charset="-128"/>
              </a:rPr>
              <a:t>EC RP 136 (2004): </a:t>
            </a:r>
            <a:r>
              <a:rPr lang="en-GB" sz="2400" i="1" dirty="0">
                <a:latin typeface="Arial Unicode MS" pitchFamily="34" charset="-128"/>
              </a:rPr>
              <a:t>“Thyroid shielding is inappropriate for panoramic radiography as it may interfere with the primary beam”</a:t>
            </a:r>
          </a:p>
          <a:p>
            <a:pPr lvl="1"/>
            <a:r>
              <a:rPr lang="en-GB" sz="2400" dirty="0">
                <a:latin typeface="Arial Unicode MS" pitchFamily="34" charset="-128"/>
              </a:rPr>
              <a:t>Lead apron normally not used</a:t>
            </a: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</p:spTree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53</a:t>
            </a:fld>
            <a:endParaRPr lang="en-GB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>
                <a:latin typeface="Arial Unicode MS" pitchFamily="34" charset="-128"/>
              </a:rPr>
              <a:t>Patient shielding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1268760"/>
            <a:ext cx="8713664" cy="4114800"/>
          </a:xfrm>
        </p:spPr>
        <p:txBody>
          <a:bodyPr/>
          <a:lstStyle/>
          <a:p>
            <a:pPr lvl="0"/>
            <a:r>
              <a:rPr lang="en-GB" sz="2800" dirty="0">
                <a:latin typeface="Arial Unicode MS" pitchFamily="34" charset="-128"/>
              </a:rPr>
              <a:t>CBCT</a:t>
            </a:r>
          </a:p>
          <a:p>
            <a:pPr lvl="1"/>
            <a:r>
              <a:rPr lang="en-GB" sz="2400" dirty="0">
                <a:solidFill>
                  <a:srgbClr val="C00000"/>
                </a:solidFill>
                <a:latin typeface="Arial Unicode MS" pitchFamily="34" charset="-128"/>
              </a:rPr>
              <a:t>Thyroid collar</a:t>
            </a:r>
            <a:r>
              <a:rPr lang="en-GB" sz="2400" dirty="0">
                <a:solidFill>
                  <a:schemeClr val="accent2"/>
                </a:solidFill>
                <a:latin typeface="Arial Unicode MS" pitchFamily="34" charset="-128"/>
              </a:rPr>
              <a:t>: </a:t>
            </a:r>
          </a:p>
          <a:p>
            <a:pPr lvl="2"/>
            <a:r>
              <a:rPr lang="en-GB" dirty="0">
                <a:latin typeface="Arial Unicode MS" pitchFamily="34" charset="-128"/>
              </a:rPr>
              <a:t>35-44% dose reduction to thyroid </a:t>
            </a:r>
          </a:p>
          <a:p>
            <a:pPr lvl="2">
              <a:buNone/>
            </a:pPr>
            <a:r>
              <a:rPr lang="en-GB" dirty="0">
                <a:latin typeface="Arial Unicode MS" pitchFamily="34" charset="-128"/>
              </a:rPr>
              <a:t>	(</a:t>
            </a:r>
            <a:r>
              <a:rPr lang="en-GB" dirty="0" err="1">
                <a:latin typeface="Arial Unicode MS" pitchFamily="34" charset="-128"/>
              </a:rPr>
              <a:t>Qu</a:t>
            </a:r>
            <a:r>
              <a:rPr lang="en-GB" dirty="0">
                <a:latin typeface="Arial Unicode MS" pitchFamily="34" charset="-128"/>
              </a:rPr>
              <a:t> et al. 2012,Tsiklakis et al. 2005, Goren et al. 2013, Hidalgo et al. 2015) </a:t>
            </a:r>
          </a:p>
          <a:p>
            <a:pPr lvl="2">
              <a:buNone/>
            </a:pPr>
            <a:r>
              <a:rPr lang="en-GB" dirty="0">
                <a:latin typeface="Arial Unicode MS" pitchFamily="34" charset="-128"/>
              </a:rPr>
              <a:t>	(shielding ≥ 0.25 </a:t>
            </a:r>
            <a:r>
              <a:rPr lang="en-GB" dirty="0" err="1">
                <a:latin typeface="Arial Unicode MS" pitchFamily="34" charset="-128"/>
              </a:rPr>
              <a:t>mmPb</a:t>
            </a:r>
            <a:r>
              <a:rPr lang="en-GB" dirty="0">
                <a:latin typeface="Arial Unicode MS" pitchFamily="34" charset="-128"/>
              </a:rPr>
              <a:t>)</a:t>
            </a: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</p:spTree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54</a:t>
            </a:fld>
            <a:endParaRPr lang="en-GB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>
                <a:latin typeface="Arial Unicode MS" pitchFamily="34" charset="-128"/>
              </a:rPr>
              <a:t>Patient shielding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8816" y="1258416"/>
            <a:ext cx="8713664" cy="4114800"/>
          </a:xfrm>
        </p:spPr>
        <p:txBody>
          <a:bodyPr/>
          <a:lstStyle/>
          <a:p>
            <a:pPr lvl="0"/>
            <a:r>
              <a:rPr lang="en-GB" sz="2800" dirty="0">
                <a:latin typeface="Arial Unicode MS" pitchFamily="34" charset="-128"/>
              </a:rPr>
              <a:t>Issues regarding use of thyroid collar in CBCT:</a:t>
            </a:r>
          </a:p>
          <a:p>
            <a:pPr marL="808038" lvl="1" indent="-350838">
              <a:buClr>
                <a:schemeClr val="tx2"/>
              </a:buClr>
              <a:buSzPct val="100000"/>
              <a:buFont typeface="+mj-lt"/>
              <a:buAutoNum type="arabicPeriod"/>
            </a:pPr>
            <a:r>
              <a:rPr lang="en-GB" sz="2400" dirty="0">
                <a:latin typeface="Arial Unicode MS" pitchFamily="34" charset="-128"/>
              </a:rPr>
              <a:t>Blocking of the primary beam by thyroid shield can lead to severe </a:t>
            </a:r>
            <a:r>
              <a:rPr lang="en-GB" sz="2400" dirty="0">
                <a:solidFill>
                  <a:srgbClr val="C00000"/>
                </a:solidFill>
                <a:latin typeface="Arial Unicode MS" pitchFamily="34" charset="-128"/>
              </a:rPr>
              <a:t>metal artefacts </a:t>
            </a:r>
            <a:r>
              <a:rPr lang="en-GB" sz="2400" dirty="0">
                <a:latin typeface="Arial Unicode MS" pitchFamily="34" charset="-128"/>
              </a:rPr>
              <a:t>→ do not use if region of interest is at the vertical level of the shielding (use scout image to verify)</a:t>
            </a:r>
          </a:p>
          <a:p>
            <a:pPr marL="971550" lvl="1" indent="-514350">
              <a:buFont typeface="+mj-lt"/>
              <a:buAutoNum type="arabicPeriod"/>
            </a:pPr>
            <a:endParaRPr lang="en-GB" sz="24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  <p:pic>
        <p:nvPicPr>
          <p:cNvPr id="1026" name="Picture 2" descr="An external file that holds a picture, illustration, etc.&#10;Object name is dmfr.20140285.g006.jpg">
            <a:extLst>
              <a:ext uri="{FF2B5EF4-FFF2-40B4-BE49-F238E27FC236}">
                <a16:creationId xmlns="" xmlns:a16="http://schemas.microsoft.com/office/drawing/2014/main" id="{41310694-0327-4D09-B46C-CE68F84440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3645024"/>
            <a:ext cx="4758298" cy="2318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FC031919-A865-4125-A255-4728BE909A36}"/>
              </a:ext>
            </a:extLst>
          </p:cNvPr>
          <p:cNvSpPr/>
          <p:nvPr/>
        </p:nvSpPr>
        <p:spPr>
          <a:xfrm>
            <a:off x="2483768" y="5963659"/>
            <a:ext cx="446099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1600" i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Hidalgo et al. 2015 (with permission)</a:t>
            </a:r>
          </a:p>
        </p:txBody>
      </p:sp>
    </p:spTree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55</a:t>
            </a:fld>
            <a:endParaRPr lang="en-GB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>
                <a:latin typeface="Arial Unicode MS" pitchFamily="34" charset="-128"/>
              </a:rPr>
              <a:t>Patient shielding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8816" y="1268760"/>
            <a:ext cx="8713664" cy="4114800"/>
          </a:xfrm>
        </p:spPr>
        <p:txBody>
          <a:bodyPr/>
          <a:lstStyle/>
          <a:p>
            <a:pPr lvl="0"/>
            <a:r>
              <a:rPr lang="en-GB" sz="2800" dirty="0">
                <a:latin typeface="Arial Unicode MS" pitchFamily="34" charset="-128"/>
              </a:rPr>
              <a:t>Issues regarding use of thyroid collar in CBCT:</a:t>
            </a:r>
          </a:p>
          <a:p>
            <a:pPr marL="971550" lvl="1" indent="-514350">
              <a:buClr>
                <a:schemeClr val="tx2"/>
              </a:buClr>
              <a:buSzPct val="100000"/>
              <a:buFont typeface="+mj-lt"/>
              <a:buAutoNum type="arabicPeriod" startAt="2"/>
            </a:pPr>
            <a:r>
              <a:rPr lang="en-GB" sz="2400" dirty="0">
                <a:latin typeface="Arial Unicode MS" pitchFamily="34" charset="-128"/>
              </a:rPr>
              <a:t>For systems using </a:t>
            </a:r>
            <a:r>
              <a:rPr lang="en-GB" sz="2400" dirty="0">
                <a:solidFill>
                  <a:srgbClr val="C00000"/>
                </a:solidFill>
                <a:latin typeface="Arial Unicode MS" pitchFamily="34" charset="-128"/>
              </a:rPr>
              <a:t>automatic exposure control </a:t>
            </a:r>
            <a:r>
              <a:rPr lang="en-GB" sz="2400" dirty="0">
                <a:latin typeface="Arial Unicode MS" pitchFamily="34" charset="-128"/>
              </a:rPr>
              <a:t>(currently rare in CBCT, but expected to become more widespread): thyroid collar in primary beam would lead to unnecessary </a:t>
            </a:r>
            <a:r>
              <a:rPr lang="en-GB" sz="2400" dirty="0">
                <a:solidFill>
                  <a:srgbClr val="C00000"/>
                </a:solidFill>
                <a:latin typeface="Arial Unicode MS" pitchFamily="34" charset="-128"/>
              </a:rPr>
              <a:t>increase in tube output  </a:t>
            </a:r>
          </a:p>
          <a:p>
            <a:pPr marL="1254125" lvl="2" indent="-339725"/>
            <a:r>
              <a:rPr lang="en-GB" dirty="0">
                <a:latin typeface="Arial Unicode MS" pitchFamily="34" charset="-128"/>
              </a:rPr>
              <a:t>Pre-scan AEC (scout-based): apply collar after scout</a:t>
            </a:r>
          </a:p>
          <a:p>
            <a:pPr marL="1254125" lvl="2" indent="-339725"/>
            <a:r>
              <a:rPr lang="en-GB" dirty="0">
                <a:latin typeface="Arial Unicode MS" pitchFamily="34" charset="-128"/>
              </a:rPr>
              <a:t>In-scan AEC (real-time): ensure collar outside primary beam</a:t>
            </a:r>
          </a:p>
          <a:p>
            <a:pPr lvl="1"/>
            <a:endParaRPr lang="en-GB" sz="24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</p:spTree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44667B7-5553-4D45-94C1-B677DB6F3253}" type="slidenum">
              <a:rPr lang="en-GB" smtClean="0"/>
              <a:pPr/>
              <a:t>56</a:t>
            </a:fld>
            <a:endParaRPr lang="en-GB"/>
          </a:p>
        </p:txBody>
      </p:sp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References</a:t>
            </a:r>
          </a:p>
        </p:txBody>
      </p:sp>
      <p:sp>
        <p:nvSpPr>
          <p:cNvPr id="9" name="Rectangle 8"/>
          <p:cNvSpPr/>
          <p:nvPr/>
        </p:nvSpPr>
        <p:spPr>
          <a:xfrm>
            <a:off x="107504" y="1213290"/>
            <a:ext cx="892899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BE" sz="1400" b="1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Al-Okshi A </a:t>
            </a:r>
            <a:r>
              <a:rPr lang="nl-BE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nl-BE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(2013)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Using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GafChromic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film to estimate the effective dose from dental cone beam CT and panoramic radiography.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Dentomaxillofac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Radiol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42:20120343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r>
              <a:rPr lang="nl-BE" sz="1400" b="1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Al-Okshi A </a:t>
            </a:r>
            <a:r>
              <a:rPr lang="nl-BE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nl-BE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(2015)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Effective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dose of cone beam CT (CBCT) of the facial skeleton: a systematic review. Br J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Radiol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88:20140658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</a:p>
          <a:p>
            <a:r>
              <a:rPr lang="en-GB" sz="1400" b="1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Alcaraz</a:t>
            </a:r>
            <a:r>
              <a:rPr lang="en-GB" sz="1400" b="1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M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(2015) Dose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reference levels in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Spanish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intraoral dental radiology: stabilisation of the incorporation of digital systems in dental clinical practices.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Radiat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Prot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Dosimetry.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172(4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):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422-427</a:t>
            </a:r>
          </a:p>
          <a:p>
            <a:r>
              <a:rPr lang="en-GB" sz="1400" b="1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Aps JK &amp; Scott JM.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(2014) Oblique lateral radiographs and bitewings; estimation of organ doses in head and neck region with Monte Carlo calculations. </a:t>
            </a:r>
            <a:r>
              <a:rPr lang="en-GB" sz="1400" dirty="0" err="1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Dentomaxillofac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err="1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Radiol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43:20130419. </a:t>
            </a:r>
          </a:p>
          <a:p>
            <a:r>
              <a:rPr lang="en-GB" sz="1400" b="1" dirty="0" err="1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Avendanio</a:t>
            </a:r>
            <a:r>
              <a:rPr lang="en-GB" sz="1400" b="1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b="1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BN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(1996) Effective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dose and risk assessment from detailed narrow beam radiography. Oral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Surg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Oral Med Oral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Pathol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Oral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Radiol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Endod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82:713-9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r>
              <a:rPr lang="en-GB" sz="1400" b="1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Bornstein MM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(2014) Cone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beam computed tomography in implant dentistry: a systematic review focusing on guidelines, indications, and radiation dose risks.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Int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J Oral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Maxillofac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Implants.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29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Suppl:55-77.</a:t>
            </a:r>
          </a:p>
          <a:p>
            <a:r>
              <a:rPr lang="nl-BE" sz="1400" b="1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Cederberg RA </a:t>
            </a:r>
            <a:r>
              <a:rPr lang="nl-BE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nl-BE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(1997)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Effect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of the geometry of the intraoral position-indicating device on effective dose. Oral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Surg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Oral Med Oral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Pathol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Oral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Radiol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Endod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84:101-9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r>
              <a:rPr lang="en-GB" sz="1400" b="1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Danforth</a:t>
            </a:r>
            <a:r>
              <a:rPr lang="en-GB" sz="1400" b="1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RA &amp; Clark DE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(2000) Effective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dose from radiation absorbed during a panoramic examination with a new generation machine. Oral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Surg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Oral Med Oral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Pathol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Oral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Radiol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Endod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89:236-43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r>
              <a:rPr lang="en-GB" sz="1400" b="1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Davis AT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(2015) The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reduction of dose in paediatric panoramic radiography: the impact of collimator height and programme selection.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Dentomaxillofac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Radiol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44:20140223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r>
              <a:rPr lang="en-GB" sz="1400" b="1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Dula</a:t>
            </a:r>
            <a:r>
              <a:rPr lang="en-GB" sz="1400" b="1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KR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(1997) Hypothetical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mortality risk associated with spiral tomography of the maxilla and mandible prior to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endosseous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implant treatment.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Eur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J Oral Sciences.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105:123-9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r>
              <a:rPr lang="en-GB" sz="1400" b="1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Dula</a:t>
            </a:r>
            <a:r>
              <a:rPr lang="en-GB" sz="1400" b="1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KR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(2001) The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radiographic assessment of implant patients: decision-making criteria.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Int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J Oral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Maxillofac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Implants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16:80-9.</a:t>
            </a:r>
            <a:endParaRPr lang="en-GB" sz="1400" dirty="0">
              <a:solidFill>
                <a:schemeClr val="tx2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44667B7-5553-4D45-94C1-B677DB6F3253}" type="slidenum">
              <a:rPr lang="en-GB" smtClean="0"/>
              <a:pPr/>
              <a:t>57</a:t>
            </a:fld>
            <a:endParaRPr lang="en-GB"/>
          </a:p>
        </p:txBody>
      </p:sp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References (cont.)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08520" y="1161256"/>
            <a:ext cx="9144000" cy="5076056"/>
          </a:xfrm>
        </p:spPr>
        <p:txBody>
          <a:bodyPr/>
          <a:lstStyle/>
          <a:p>
            <a:pPr marL="0" indent="0">
              <a:buNone/>
            </a:pPr>
            <a:r>
              <a:rPr lang="en-GB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EC, European </a:t>
            </a:r>
            <a:r>
              <a:rPr lang="en-GB" sz="1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Commission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(1999)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European guidance on diagnostic reference levels (DRLs) for medical exposures. Radiation Protection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109, </a:t>
            </a:r>
            <a:r>
              <a:rPr lang="en-US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European </a:t>
            </a:r>
            <a:r>
              <a:rPr lang="en-US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Commission, Luxembourg. [http://www.fanc.fgov.be/GED/00000000/3700/3756.pdf]</a:t>
            </a:r>
          </a:p>
          <a:p>
            <a:pPr marL="0" indent="0">
              <a:buNone/>
            </a:pPr>
            <a:r>
              <a:rPr lang="en-GB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EC, </a:t>
            </a:r>
            <a:r>
              <a:rPr lang="en-US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European </a:t>
            </a:r>
            <a:r>
              <a:rPr lang="en-US" sz="1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Commission</a:t>
            </a:r>
            <a:r>
              <a:rPr lang="en-US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(2004)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European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guidelines on radiation protection in dental radiology - The safe use of radiographs in dental practice, </a:t>
            </a:r>
            <a:r>
              <a:rPr lang="en-US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radiation protection publication 136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  <a:r>
              <a:rPr lang="en-US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European </a:t>
            </a:r>
            <a:r>
              <a:rPr lang="en-US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Commission, Luxembourg. [https://ec.europa.eu/energy/sites/ener/files/documents/136.pdf] </a:t>
            </a:r>
          </a:p>
          <a:p>
            <a:pPr marL="0" indent="0">
              <a:buNone/>
            </a:pPr>
            <a:r>
              <a:rPr lang="en-GB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Fanning B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(2008) The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establishment of a diagnostic reference level for intra-oral dental radiography in Co. Wicklow. J </a:t>
            </a:r>
            <a:r>
              <a:rPr lang="en-GB" sz="1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Ir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Dent Assoc.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54:181-3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marL="0" indent="0">
              <a:buNone/>
            </a:pPr>
            <a:r>
              <a:rPr lang="en-GB" sz="1400" b="1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Frederiksen</a:t>
            </a:r>
            <a:r>
              <a:rPr lang="en-GB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NL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(1995) Effective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dose and risk assessment from computed tomography of the maxillofacial complex. </a:t>
            </a:r>
            <a:r>
              <a:rPr lang="en-GB" sz="1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Dentomaxillofac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Radiol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24:55-8.</a:t>
            </a:r>
            <a:endParaRPr lang="en-GB" sz="1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GB" sz="1400" b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Frederiksen</a:t>
            </a:r>
            <a:r>
              <a:rPr lang="en-GB" sz="1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NL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(1994) Effective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dose and risk assessment from film tomography used for dental implant diagnostics. </a:t>
            </a:r>
            <a:r>
              <a:rPr lang="en-GB" sz="1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Dentomaxillofac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Radiol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23:123-7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400" b="1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Gijbels</a:t>
            </a:r>
            <a:r>
              <a:rPr lang="en-GB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F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(2001) Diagnostic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yield of conventional and digital cephalometric images: a human cadaver study. </a:t>
            </a:r>
            <a:r>
              <a:rPr lang="en-GB" sz="1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Dentomaxillofac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Radiol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30:101-5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400" b="1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Gijbels</a:t>
            </a:r>
            <a:r>
              <a:rPr lang="en-GB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F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(2002) A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comparison of the effective dose from </a:t>
            </a:r>
            <a:r>
              <a:rPr lang="en-GB" sz="1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scanography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with periapical radiography. </a:t>
            </a:r>
            <a:r>
              <a:rPr lang="en-GB" sz="1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Dentomaxillofac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Radiol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31:159-63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González L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(2001) Reference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doses in dental </a:t>
            </a:r>
            <a:r>
              <a:rPr lang="en-GB" sz="1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radiodiagnostic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facilities. Br J </a:t>
            </a:r>
            <a:r>
              <a:rPr lang="en-GB" sz="1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Radiol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74:153-6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Gori C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(2000) Dose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evaluation and quality criteria in dental radiology. </a:t>
            </a:r>
            <a:r>
              <a:rPr lang="en-GB" sz="1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Radiat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Prot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Dosimetry 90:225-7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Gray JE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(2005) Reference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values for diagnostic radiology: application and impact. Radiology.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235:354-8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Han GS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(2013) Shielding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effect of thyroid collar for digital panoramic radiography. </a:t>
            </a:r>
            <a:r>
              <a:rPr lang="en-GB" sz="1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Dentomaxillofac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Radiol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42:20130265.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Han S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(2012) Dose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area product measurement for diagnostic reference levels and analysis of patient dose in dental radiography. </a:t>
            </a:r>
            <a:r>
              <a:rPr lang="en-GB" sz="1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Radiat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Prot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Dosimetry 150:523-31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</a:p>
          <a:p>
            <a:pPr marL="0" indent="0">
              <a:spcBef>
                <a:spcPts val="0"/>
              </a:spcBef>
              <a:buNone/>
            </a:pPr>
            <a:endParaRPr lang="en-GB" sz="1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44667B7-5553-4D45-94C1-B677DB6F3253}" type="slidenum">
              <a:rPr lang="en-GB" smtClean="0"/>
              <a:pPr/>
              <a:t>58</a:t>
            </a:fld>
            <a:endParaRPr lang="en-GB"/>
          </a:p>
        </p:txBody>
      </p:sp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References (cont.)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08520" y="1161256"/>
            <a:ext cx="9144000" cy="4860032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GB" sz="1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Hart </a:t>
            </a:r>
            <a:r>
              <a:rPr lang="en-GB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(2009) National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reference doses for common radiographic, fluoroscopic and dental X-ray examinations in the UK. Br J </a:t>
            </a:r>
            <a:r>
              <a:rPr lang="en-GB" sz="1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Radiol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82:1-12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400" b="1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Hatzioannou</a:t>
            </a:r>
            <a:r>
              <a:rPr lang="en-GB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K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(2005) Quality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control and diagnostic reference levels in intraoral dental radiographic facilities. </a:t>
            </a:r>
            <a:r>
              <a:rPr lang="en-GB" sz="1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Dentomaxillofac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Radiol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34:304-7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Hidalgo A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(2015) Effectiveness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of thyroid gland shielding in dental CBCT using a paediatric anthropomorphic phantom. </a:t>
            </a:r>
            <a:r>
              <a:rPr lang="en-GB" sz="1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Dentomaxillofac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Radiol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44:20140285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Hirsch E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(2008) Dosimetry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of the cone beam computed tomography </a:t>
            </a:r>
            <a:r>
              <a:rPr lang="en-GB" sz="1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Veraviewepocs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3D compared with the 3D </a:t>
            </a:r>
            <a:r>
              <a:rPr lang="en-GB" sz="1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Accuitomo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in different fields of view. </a:t>
            </a:r>
            <a:r>
              <a:rPr lang="en-GB" sz="1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Dentomaxillofac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Radiol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37:268–73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Holroyd JR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(2011) National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reference doses for dental cephalometric radiography. Br J </a:t>
            </a:r>
            <a:r>
              <a:rPr lang="en-GB" sz="1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Radiol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84:1121-4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400" b="1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Hoogeveen</a:t>
            </a:r>
            <a:r>
              <a:rPr lang="en-GB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RC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(2015) Dose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reduction in orthodontic lateral </a:t>
            </a:r>
            <a:r>
              <a:rPr lang="en-GB" sz="1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cephalography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</a:t>
            </a:r>
            <a:r>
              <a:rPr lang="en-GB" sz="1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dosimetric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evaluation of a novel </a:t>
            </a:r>
            <a:r>
              <a:rPr lang="en-GB" sz="1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cephalographic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thyroid protector (CTP) and anatomical cranial collimation (ACC). </a:t>
            </a:r>
            <a:r>
              <a:rPr lang="en-GB" sz="1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Dentomaxillofac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Radiol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44:20140260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HPA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(2010). HPA-CRCE-034: Doses to patients from radiographic and fluoroscopic x-ray imaging procedures in the UK (2010 review).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ICRP, International Commission on Radiological Protection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(2007) The 2007 Recommendations of the International Commission on Radiological Protection. ICRP Publication 103. Oxford: </a:t>
            </a:r>
            <a:r>
              <a:rPr lang="en-GB" sz="1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Pergamon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Johnson B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(2014) Intraoral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radiographic imaging risk reduction with collimation and thyroid shielding. Gen Dent.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62:34-40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Kim EK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(2012) Diagnostic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reference levels in intraoral dental radiography in Korea. Imaging </a:t>
            </a:r>
            <a:r>
              <a:rPr lang="en-GB" sz="1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Sci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Dent.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42:237-42.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Kim YH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(2014) Diagnostic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reference levels for panoramic and lateral cephalometric radiography of Korean children. Health Phys.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107:111-6.</a:t>
            </a:r>
            <a:endParaRPr lang="en-GB" sz="1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0" indent="0">
              <a:spcBef>
                <a:spcPts val="0"/>
              </a:spcBef>
              <a:buNone/>
            </a:pPr>
            <a:endParaRPr lang="en-GB" sz="1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0" indent="0">
              <a:spcBef>
                <a:spcPts val="0"/>
              </a:spcBef>
              <a:buNone/>
            </a:pPr>
            <a:endParaRPr lang="en-GB" sz="1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</p:spTree>
    <p:extLst>
      <p:ext uri="{BB962C8B-B14F-4D97-AF65-F5344CB8AC3E}">
        <p14:creationId xmlns:p14="http://schemas.microsoft.com/office/powerpoint/2010/main" val="320269153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44667B7-5553-4D45-94C1-B677DB6F3253}" type="slidenum">
              <a:rPr lang="en-GB" smtClean="0"/>
              <a:pPr/>
              <a:t>59</a:t>
            </a:fld>
            <a:endParaRPr lang="en-GB"/>
          </a:p>
        </p:txBody>
      </p:sp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References (cont.)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07504" y="1161256"/>
            <a:ext cx="9144000" cy="493204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GB" sz="1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Lee </a:t>
            </a:r>
            <a:r>
              <a:rPr lang="en-GB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JS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(2010) Reference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dose levels for dental panoramic radiography in </a:t>
            </a:r>
            <a:r>
              <a:rPr lang="en-GB" sz="1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Gwangju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South Korea. </a:t>
            </a:r>
            <a:r>
              <a:rPr lang="en-GB" sz="1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Radiat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Prot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Dosimetry 142:184-90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Lee GS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(2013) Effective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dose from direct and indirect digital panoramic units. Imaging </a:t>
            </a:r>
            <a:r>
              <a:rPr lang="en-GB" sz="1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Sci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Dent. 43:77-84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400" b="1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Lecomber</a:t>
            </a:r>
            <a:r>
              <a:rPr lang="en-GB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AR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((2000) Optimisation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of patient doses in programmable dental panoramic radiography. </a:t>
            </a:r>
            <a:r>
              <a:rPr lang="en-GB" sz="1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Dentomaxillofac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Radiol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29:107-12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400" b="1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Lecomber</a:t>
            </a:r>
            <a:r>
              <a:rPr lang="en-GB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AR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(1998) Conference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Proceeding: Dose and risk in Dental Radiography, Luxembourg 1997. Reference Doses and Quality in Medical Imaging: What the referring practitioner and directing medical staff should know. </a:t>
            </a:r>
            <a:r>
              <a:rPr lang="en-GB" sz="1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Radiat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Prot Dosimetry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80:23-25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Looe HK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(2007) Dose-area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product measurements and determination of conversion coefficients for the estimation of effective dose in dental lateral cephalometric radiology. </a:t>
            </a:r>
            <a:r>
              <a:rPr lang="en-GB" sz="1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Radiat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Prot Dosimetry.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124:181-6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Ludlow JB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(2008a) Patient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risk related to common dental radiographic examinations: the impact of 2007 International Commission on Radiological Protection recommendations regarding dose calculation. J Am Dent Assoc.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139:1237-43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Ludlow JB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(2008b)Comparative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dosimetry of dental CBCT devices and 64-slice CT for oral and maxillofacial radiology. Oral </a:t>
            </a:r>
            <a:r>
              <a:rPr lang="en-GB" sz="1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Surg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Oral Med Oral </a:t>
            </a:r>
            <a:r>
              <a:rPr lang="en-GB" sz="1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Pathol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Oral </a:t>
            </a:r>
            <a:r>
              <a:rPr lang="en-GB" sz="1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Radiol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Endod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106:106–14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Ludlow JB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(2015) Effective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dose of dental CBCT-a meta analysis of published data and additional data for nine CBCT units. </a:t>
            </a:r>
            <a:r>
              <a:rPr lang="en-GB" sz="1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Dentomaxillofac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Radiol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44:20140197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Maillie HD &amp; Gilda JE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(1993) Radiation-induced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cancer risk in radiographic </a:t>
            </a:r>
            <a:r>
              <a:rPr lang="en-GB" sz="1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cephalometry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Oral </a:t>
            </a:r>
            <a:r>
              <a:rPr lang="en-GB" sz="1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Surg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Oral Med Oral </a:t>
            </a:r>
            <a:r>
              <a:rPr lang="en-GB" sz="1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Pathol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75:631-7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400" b="1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Manousaridis</a:t>
            </a:r>
            <a:r>
              <a:rPr lang="en-GB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G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(2013) Establishment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of diagnostic reference levels for dental intraoral radiography. </a:t>
            </a:r>
            <a:r>
              <a:rPr lang="en-GB" sz="1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Radiat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Prot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Dosimetry. 156:455-7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400" b="1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Manousaridis</a:t>
            </a:r>
            <a:r>
              <a:rPr lang="en-GB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G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(2015) Establishment 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of diagnostic reference levels for dental panoramic radiography in Greece. </a:t>
            </a:r>
            <a:r>
              <a:rPr lang="en-GB" sz="14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Radiat</a:t>
            </a:r>
            <a:r>
              <a:rPr lang="en-GB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Prot Dosimetry. 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165:111-4.</a:t>
            </a:r>
            <a:endParaRPr lang="en-GB" sz="1400" dirty="0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>
                <a:latin typeface="Arial Unicode MS" pitchFamily="34" charset="-128"/>
              </a:rPr>
              <a:t>The optimization principle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474440"/>
            <a:ext cx="8641656" cy="5122912"/>
          </a:xfrm>
        </p:spPr>
        <p:txBody>
          <a:bodyPr/>
          <a:lstStyle/>
          <a:p>
            <a:pPr marL="514350" indent="-514350"/>
            <a:r>
              <a:rPr lang="en-GB" sz="2800" dirty="0">
                <a:latin typeface="Arial Unicode MS" pitchFamily="34" charset="-128"/>
              </a:rPr>
              <a:t>Factors to consider in optimization</a:t>
            </a:r>
          </a:p>
          <a:p>
            <a:pPr lvl="1"/>
            <a:r>
              <a:rPr lang="en-GB" altLang="en-US" dirty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Design</a:t>
            </a:r>
            <a:r>
              <a:rPr lang="en-GB" alt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considerations for equipment</a:t>
            </a:r>
          </a:p>
          <a:p>
            <a:pPr lvl="1"/>
            <a:r>
              <a:rPr lang="en-GB" altLang="en-US" dirty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Operational </a:t>
            </a:r>
            <a:r>
              <a:rPr lang="en-GB" alt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considerations</a:t>
            </a:r>
          </a:p>
          <a:p>
            <a:pPr lvl="1"/>
            <a:r>
              <a:rPr lang="en-GB" altLang="en-US" dirty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Calibration</a:t>
            </a:r>
          </a:p>
          <a:p>
            <a:pPr lvl="1"/>
            <a:r>
              <a:rPr lang="en-GB" altLang="en-US" dirty="0" err="1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Dosimetry</a:t>
            </a:r>
            <a:r>
              <a:rPr lang="en-GB" alt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of patients</a:t>
            </a:r>
          </a:p>
          <a:p>
            <a:pPr lvl="1"/>
            <a:r>
              <a:rPr lang="en-GB" altLang="en-US" dirty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Diagnostic Reference Levels </a:t>
            </a:r>
            <a:r>
              <a:rPr lang="en-GB" alt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(DRLs)</a:t>
            </a:r>
          </a:p>
          <a:p>
            <a:pPr lvl="1"/>
            <a:r>
              <a:rPr lang="en-GB" altLang="en-US" dirty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Quality assurance</a:t>
            </a:r>
          </a:p>
          <a:p>
            <a:pPr lvl="1"/>
            <a:r>
              <a:rPr lang="en-GB" altLang="en-US" dirty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Dose constraints</a:t>
            </a:r>
            <a:endParaRPr lang="en-US" dirty="0">
              <a:latin typeface="Arial Unicode MS" pitchFamily="34" charset="-128"/>
            </a:endParaRPr>
          </a:p>
          <a:p>
            <a:pPr eaLnBrk="1" hangingPunct="1"/>
            <a:endParaRPr lang="en-US" dirty="0">
              <a:latin typeface="Arial Unicode MS" pitchFamily="34" charset="-128"/>
            </a:endParaRPr>
          </a:p>
          <a:p>
            <a:pPr eaLnBrk="1" hangingPunct="1"/>
            <a:endParaRPr lang="en-US" dirty="0">
              <a:latin typeface="Arial Unicode MS" pitchFamily="34" charset="-128"/>
            </a:endParaRPr>
          </a:p>
          <a:p>
            <a:pPr eaLnBrk="1" hangingPunct="1"/>
            <a:endParaRPr lang="en-US" dirty="0">
              <a:latin typeface="Arial Unicode MS" pitchFamily="34" charset="-128"/>
            </a:endParaRPr>
          </a:p>
          <a:p>
            <a:pPr eaLnBrk="1" hangingPunct="1">
              <a:buNone/>
            </a:pPr>
            <a:endParaRPr lang="en-US" dirty="0">
              <a:latin typeface="Arial Unicode MS" pitchFamily="34" charset="-128"/>
            </a:endParaRPr>
          </a:p>
          <a:p>
            <a:pPr eaLnBrk="1" hangingPunct="1"/>
            <a:endParaRPr lang="en-US" dirty="0">
              <a:latin typeface="Arial Unicode MS" pitchFamily="34" charset="-128"/>
            </a:endParaRPr>
          </a:p>
          <a:p>
            <a:pPr eaLnBrk="1" hangingPunct="1"/>
            <a:endParaRPr lang="en-US" dirty="0">
              <a:latin typeface="Arial Unicode MS" pitchFamily="34" charset="-128"/>
            </a:endParaRPr>
          </a:p>
          <a:p>
            <a:pPr eaLnBrk="1" hangingPunct="1"/>
            <a:endParaRPr lang="en-US" dirty="0">
              <a:latin typeface="Arial Unicode MS" pitchFamily="34" charset="-128"/>
            </a:endParaRPr>
          </a:p>
          <a:p>
            <a:pPr eaLnBrk="1" hangingPunct="1">
              <a:buNone/>
            </a:pPr>
            <a:endParaRPr lang="en-US" dirty="0">
              <a:latin typeface="Arial Unicode MS" pitchFamily="34" charset="-128"/>
            </a:endParaRPr>
          </a:p>
        </p:txBody>
      </p:sp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44667B7-5553-4D45-94C1-B677DB6F3253}" type="slidenum">
              <a:rPr lang="en-GB" smtClean="0"/>
              <a:pPr/>
              <a:t>60</a:t>
            </a:fld>
            <a:endParaRPr lang="en-GB"/>
          </a:p>
        </p:txBody>
      </p:sp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References (cont.)</a:t>
            </a:r>
          </a:p>
        </p:txBody>
      </p:sp>
      <p:sp>
        <p:nvSpPr>
          <p:cNvPr id="7" name="Rectangle 6"/>
          <p:cNvSpPr/>
          <p:nvPr/>
        </p:nvSpPr>
        <p:spPr>
          <a:xfrm>
            <a:off x="107504" y="1185421"/>
            <a:ext cx="9036496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GB" sz="1400" b="1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National Research Council of the National Academies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(2006) Health Risks from Exposure to Low Levels of Ionizing Radiation: BEIR Vi. Washington, DC: The National Academies Press.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400" b="1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Nejaim</a:t>
            </a:r>
            <a:r>
              <a:rPr lang="en-GB" sz="1400" b="1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Y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(2015) Efficacy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of lead foil for reducing doses in the head and neck: a simulation study using digital intraoral systems.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Dentomaxillofac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Radiol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44:20150065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400" b="1" dirty="0" err="1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Pasler</a:t>
            </a:r>
            <a:r>
              <a:rPr lang="en-GB" sz="1400" b="1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b="1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FA &amp; </a:t>
            </a:r>
            <a:r>
              <a:rPr lang="en-GB" sz="1400" b="1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Visser</a:t>
            </a:r>
            <a:r>
              <a:rPr lang="en-GB" sz="1400" b="1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H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(1999) </a:t>
            </a:r>
            <a:r>
              <a:rPr lang="en-GB" sz="1400" dirty="0" err="1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Zahnmedizinische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Radiologies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Vol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5. </a:t>
            </a:r>
            <a:r>
              <a:rPr lang="nl-BE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Georg Thieme, Auflage.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400" b="1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Pauwels</a:t>
            </a:r>
            <a:r>
              <a:rPr lang="en-GB" sz="1400" b="1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R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and The SEDENTEXCT Project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Consortium (2012) Effective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dose range for dental cone beam computed tomography scanners.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Eur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J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Radiol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81:267–71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400" b="1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Pauwels</a:t>
            </a:r>
            <a:r>
              <a:rPr lang="en-GB" sz="1400" b="1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R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(2014a</a:t>
            </a:r>
            <a:r>
              <a:rPr lang="bg-BG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)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pragmatic approach to determine the optimal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kVp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in cone beam CT: balancing contrast-to-noise ratio and radiation dose.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Dentomaxillofac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err="1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Radiol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  <a:r>
              <a:rPr lang="bg-BG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43:20140059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400" b="1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Pauwels</a:t>
            </a:r>
            <a:r>
              <a:rPr lang="en-GB" sz="1400" b="1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R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bg-BG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(2014б)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Effective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radiation dose and eye lens dose in dental cone beam CT: effect of field of view and angle of rotation. Br J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Radiol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87:20130654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400" b="1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Pauwels</a:t>
            </a:r>
            <a:r>
              <a:rPr lang="en-GB" sz="1400" b="1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R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bg-BG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(2015)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Technical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aspects of dental CBCT: state of the art.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Dentomaxillofac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err="1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Radiol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  <a:r>
              <a:rPr lang="bg-BG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44:20140224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>
              <a:spcBef>
                <a:spcPts val="0"/>
              </a:spcBef>
            </a:pPr>
            <a:r>
              <a:rPr lang="en-GB" sz="1400" b="1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Pauwels</a:t>
            </a:r>
            <a:r>
              <a:rPr lang="en-GB" sz="1400" b="1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R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et al. </a:t>
            </a:r>
            <a:r>
              <a:rPr lang="bg-BG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(2017)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Determination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of size-specific exposure settings in dental cone-beam CT.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Eur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Radiol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27:279-285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400" b="1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Poppe</a:t>
            </a:r>
            <a:r>
              <a:rPr lang="en-GB" sz="1400" b="1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B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bg-BG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(2007а)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Radiation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exposure and dose evaluation in intraoral dental radiology.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Radiat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Prot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Dosimetry</a:t>
            </a:r>
            <a:r>
              <a:rPr lang="bg-BG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123:262-7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400" b="1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Poppe</a:t>
            </a:r>
            <a:r>
              <a:rPr lang="en-GB" sz="1400" b="1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B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bg-BG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(2007б)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Dose-area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product measurements in panoramic dental radiology.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Radiat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Prot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Dosimetry</a:t>
            </a:r>
            <a:r>
              <a:rPr lang="bg-BG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123:131-4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400" b="1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 XM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bg-BG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(2012)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Dose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reduction of cone beam CT scanning for the entire oral and maxillofacial regions with thyroid collars.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Dentomaxillofac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Radiol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41:373-8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400" b="1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Rehnmark</a:t>
            </a:r>
            <a:r>
              <a:rPr lang="en-GB" sz="1400" b="1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-Larsson S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bg-BG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(1982)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Radiation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absorbed doses at radiographic examination of third molars.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Swed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Dent J.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6:189-201.</a:t>
            </a:r>
            <a:endParaRPr lang="en-GB" sz="1400" dirty="0">
              <a:solidFill>
                <a:schemeClr val="tx2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44667B7-5553-4D45-94C1-B677DB6F3253}" type="slidenum">
              <a:rPr lang="en-GB" smtClean="0"/>
              <a:pPr/>
              <a:t>61</a:t>
            </a:fld>
            <a:endParaRPr lang="en-GB"/>
          </a:p>
        </p:txBody>
      </p:sp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References (cont.)</a:t>
            </a:r>
          </a:p>
        </p:txBody>
      </p:sp>
      <p:sp>
        <p:nvSpPr>
          <p:cNvPr id="7" name="Rectangle 6"/>
          <p:cNvSpPr/>
          <p:nvPr/>
        </p:nvSpPr>
        <p:spPr>
          <a:xfrm>
            <a:off x="107504" y="1185421"/>
            <a:ext cx="9036496" cy="473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GB" sz="1400" b="1" dirty="0" err="1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Rottke</a:t>
            </a:r>
            <a:r>
              <a:rPr lang="en-GB" sz="1400" b="1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b="1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bg-BG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(2013а)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Effective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dose span of ten different cone beam CT devices.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Dentomaxillofac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err="1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Radiol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  <a:r>
              <a:rPr lang="bg-BG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42:20120417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400" b="1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Rottke</a:t>
            </a:r>
            <a:r>
              <a:rPr lang="en-GB" sz="1400" b="1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D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bg-BG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(2013б)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Influence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of lead apron shielding on absorbed doses from panoramic radiography.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Dentomaxillofac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Radiol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42(10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):20130302.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doi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10.1259/dmfr.20130302.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Epub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2013 Oct 30.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400" b="1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Scaf</a:t>
            </a:r>
            <a:r>
              <a:rPr lang="en-GB" sz="1400" b="1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G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bg-BG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(1997)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Dosimetry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and cost of imaging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osseointegrated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implants with film-based and computed tomography. Oral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Surg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Oral </a:t>
            </a:r>
            <a:r>
              <a:rPr lang="da-DK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Med Oral Pathol Oral Radiol Endod. </a:t>
            </a:r>
            <a:r>
              <a:rPr lang="da-DK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83:41-8</a:t>
            </a:r>
            <a:r>
              <a:rPr lang="da-DK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  <a:endParaRPr lang="en-GB" sz="1400" dirty="0">
              <a:solidFill>
                <a:schemeClr val="tx2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GB" sz="1400" b="1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Stenström</a:t>
            </a:r>
            <a:r>
              <a:rPr lang="en-GB" sz="1400" b="1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B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bg-BG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(1987)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Effective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dose equivalent from intraoral radiography.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Swed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Dent J.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11:71-7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400" b="1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Tierris</a:t>
            </a:r>
            <a:r>
              <a:rPr lang="en-GB" sz="1400" b="1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CE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bg-BG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(2004)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Dose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area product reference levels in dental panoramic radiology.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Radiat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Prot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Dosimetry</a:t>
            </a:r>
            <a:r>
              <a:rPr lang="bg-BG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111:283-7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400" b="1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Tsiklakis</a:t>
            </a:r>
            <a:r>
              <a:rPr lang="en-GB" sz="1400" b="1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K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bg-BG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(2005)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Dose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reduction in maxillofacial imaging using low dose Cone Beam CT.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Eur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J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Radiol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56:413-7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400" b="1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Velders</a:t>
            </a:r>
            <a:r>
              <a:rPr lang="en-GB" sz="1400" b="1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XL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bg-BG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(1991)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Risk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assessment from bitewing radiography.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Dentomaxillofac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Radiol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20:209-13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400" b="1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Visser</a:t>
            </a:r>
            <a:r>
              <a:rPr lang="en-GB" sz="1400" b="1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HT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bg-BG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(2001)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Dose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reduction by direct-digital cephalometric radiography. Angle Orthodontist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71:159-63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400" b="1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Walker C &amp; van der </a:t>
            </a:r>
            <a:r>
              <a:rPr lang="en-GB" sz="1400" b="1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Putten</a:t>
            </a:r>
            <a:r>
              <a:rPr lang="en-GB" sz="1400" b="1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W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  <a:r>
              <a:rPr lang="bg-BG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(2012)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Patient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dosimetry and a novel approach to establishing Diagnostic Reference Levels in dental radiology. Phys Med.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28:7-12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400" b="1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White </a:t>
            </a:r>
            <a:r>
              <a:rPr lang="en-GB" sz="1400" b="1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SC</a:t>
            </a:r>
            <a:r>
              <a:rPr lang="bg-BG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bg-BG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(1992)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Assessment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of radiation risk from dental radiography.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Dentomaxillofac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Radiol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21:118-26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400" b="1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Widmann</a:t>
            </a:r>
            <a:r>
              <a:rPr lang="en-GB" sz="1400" b="1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G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bg-BG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(2015) </a:t>
            </a:r>
            <a:r>
              <a:rPr lang="en-GB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Ultralow-dose </a:t>
            </a:r>
            <a:r>
              <a:rPr lang="en-GB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CT of the craniofacial bone for navigated surgery using adaptive statistical iterative reconstruction and model-based iterative reconstruction: 2D and 3D image quality. </a:t>
            </a:r>
            <a:r>
              <a:rPr lang="nl-BE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AJR Am J Roentgenol. </a:t>
            </a:r>
            <a:r>
              <a:rPr lang="nl-BE" sz="14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204:563-9</a:t>
            </a:r>
            <a:r>
              <a:rPr lang="nl-BE" sz="14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  <a:endParaRPr lang="en-GB" sz="1400" dirty="0">
              <a:solidFill>
                <a:schemeClr val="tx2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0" indent="0">
              <a:spcBef>
                <a:spcPts val="0"/>
              </a:spcBef>
              <a:buNone/>
            </a:pPr>
            <a:endParaRPr lang="nl-BE" sz="1100" dirty="0">
              <a:solidFill>
                <a:schemeClr val="tx2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0" indent="0">
              <a:spcBef>
                <a:spcPts val="0"/>
              </a:spcBef>
              <a:buNone/>
            </a:pPr>
            <a:endParaRPr lang="en-GB" sz="1100" dirty="0">
              <a:solidFill>
                <a:schemeClr val="tx2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</p:spTree>
    <p:extLst>
      <p:ext uri="{BB962C8B-B14F-4D97-AF65-F5344CB8AC3E}">
        <p14:creationId xmlns:p14="http://schemas.microsoft.com/office/powerpoint/2010/main" val="5368442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E21579-A3A3-49C1-9524-62F0133470E7}" type="slidenum">
              <a:rPr lang="en-GB" smtClean="0"/>
              <a:pPr/>
              <a:t>7</a:t>
            </a:fld>
            <a:endParaRPr lang="en-GB" dirty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0" dirty="0">
                <a:latin typeface="Arial Unicode MS" pitchFamily="34" charset="-128"/>
              </a:rPr>
              <a:t>Overview</a:t>
            </a:r>
            <a:endParaRPr lang="en-US" b="0" dirty="0">
              <a:latin typeface="Arial Unicode MS" pitchFamily="34" charset="-128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1520" y="2025352"/>
            <a:ext cx="8569076" cy="3347864"/>
          </a:xfrm>
        </p:spPr>
        <p:txBody>
          <a:bodyPr/>
          <a:lstStyle/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The optimization principle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>
                <a:latin typeface="Arial Unicode MS" pitchFamily="34" charset="-128"/>
              </a:rPr>
              <a:t>Exposure parameters and their effect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Diagnostic Reference Level (DRL)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Patient shielding</a:t>
            </a:r>
          </a:p>
          <a:p>
            <a:pPr eaLnBrk="1" hangingPunct="1">
              <a:buClr>
                <a:schemeClr val="tx2"/>
              </a:buClr>
            </a:pPr>
            <a:endParaRPr lang="en-US" sz="3600" dirty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sz="3600" dirty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sz="3600" dirty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sz="3600" dirty="0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>
                <a:latin typeface="Arial Unicode MS" pitchFamily="34" charset="-128"/>
              </a:rPr>
              <a:t>Exposure parameters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8816" y="1124744"/>
            <a:ext cx="8713664" cy="4114800"/>
          </a:xfrm>
        </p:spPr>
        <p:txBody>
          <a:bodyPr/>
          <a:lstStyle/>
          <a:p>
            <a:pPr lvl="0"/>
            <a:r>
              <a:rPr lang="en-GB" dirty="0">
                <a:latin typeface="Arial Unicode MS" pitchFamily="34" charset="-128"/>
              </a:rPr>
              <a:t>Several exposure parameters affect dose</a:t>
            </a:r>
          </a:p>
          <a:p>
            <a:pPr lvl="1"/>
            <a:r>
              <a:rPr lang="en-GB" sz="2700" dirty="0">
                <a:solidFill>
                  <a:srgbClr val="C00000"/>
                </a:solidFill>
                <a:latin typeface="Arial Unicode MS" pitchFamily="34" charset="-128"/>
              </a:rPr>
              <a:t>Beam energy </a:t>
            </a:r>
            <a:r>
              <a:rPr lang="en-GB" sz="2700" dirty="0">
                <a:latin typeface="Arial Unicode MS" pitchFamily="34" charset="-128"/>
              </a:rPr>
              <a:t>(kV, filtration)</a:t>
            </a:r>
          </a:p>
          <a:p>
            <a:pPr lvl="1"/>
            <a:r>
              <a:rPr lang="en-GB" sz="2700" dirty="0">
                <a:solidFill>
                  <a:srgbClr val="C00000"/>
                </a:solidFill>
                <a:latin typeface="Arial Unicode MS" pitchFamily="34" charset="-128"/>
              </a:rPr>
              <a:t>Tube current </a:t>
            </a:r>
            <a:r>
              <a:rPr lang="en-GB" sz="2700" dirty="0">
                <a:latin typeface="Arial Unicode MS" pitchFamily="34" charset="-128"/>
              </a:rPr>
              <a:t>(</a:t>
            </a:r>
            <a:r>
              <a:rPr lang="en-GB" sz="2700" dirty="0" err="1">
                <a:latin typeface="Arial Unicode MS" pitchFamily="34" charset="-128"/>
              </a:rPr>
              <a:t>mA</a:t>
            </a:r>
            <a:r>
              <a:rPr lang="en-GB" sz="2700" dirty="0">
                <a:latin typeface="Arial Unicode MS" pitchFamily="34" charset="-128"/>
              </a:rPr>
              <a:t>)</a:t>
            </a:r>
          </a:p>
          <a:p>
            <a:pPr lvl="1"/>
            <a:r>
              <a:rPr lang="en-GB" sz="2700" dirty="0">
                <a:solidFill>
                  <a:srgbClr val="C00000"/>
                </a:solidFill>
                <a:latin typeface="Arial Unicode MS" pitchFamily="34" charset="-128"/>
              </a:rPr>
              <a:t>Exposure time </a:t>
            </a:r>
            <a:r>
              <a:rPr lang="en-GB" sz="2700" dirty="0">
                <a:latin typeface="Arial Unicode MS" pitchFamily="34" charset="-128"/>
              </a:rPr>
              <a:t>(s)</a:t>
            </a:r>
          </a:p>
          <a:p>
            <a:pPr lvl="1"/>
            <a:r>
              <a:rPr lang="en-GB" sz="2700" dirty="0">
                <a:solidFill>
                  <a:srgbClr val="C00000"/>
                </a:solidFill>
                <a:latin typeface="Arial Unicode MS" pitchFamily="34" charset="-128"/>
              </a:rPr>
              <a:t>Geometric</a:t>
            </a:r>
            <a:r>
              <a:rPr lang="en-GB" sz="2700" dirty="0">
                <a:latin typeface="Arial Unicode MS" pitchFamily="34" charset="-128"/>
              </a:rPr>
              <a:t> factors (beam size, source-skin distance, …)</a:t>
            </a:r>
          </a:p>
          <a:p>
            <a:pPr lvl="1">
              <a:buNone/>
            </a:pPr>
            <a:r>
              <a:rPr lang="en-GB" sz="2700" dirty="0">
                <a:latin typeface="Arial Unicode MS" pitchFamily="34" charset="-128"/>
              </a:rPr>
              <a:t>(see </a:t>
            </a:r>
            <a:r>
              <a:rPr lang="en-GB" sz="2700" dirty="0">
                <a:solidFill>
                  <a:srgbClr val="C00000"/>
                </a:solidFill>
                <a:latin typeface="Arial Unicode MS" pitchFamily="34" charset="-128"/>
              </a:rPr>
              <a:t>L03</a:t>
            </a:r>
            <a:r>
              <a:rPr lang="en-GB" sz="2700" dirty="0">
                <a:latin typeface="Arial Unicode MS" pitchFamily="34" charset="-128"/>
              </a:rPr>
              <a:t> for more information)</a:t>
            </a:r>
          </a:p>
          <a:p>
            <a:r>
              <a:rPr lang="en-GB" dirty="0">
                <a:latin typeface="Arial Unicode MS" pitchFamily="34" charset="-128"/>
              </a:rPr>
              <a:t>For most parameters, </a:t>
            </a:r>
            <a:r>
              <a:rPr lang="en-GB" dirty="0">
                <a:solidFill>
                  <a:srgbClr val="C00000"/>
                </a:solidFill>
                <a:latin typeface="Arial Unicode MS" pitchFamily="34" charset="-128"/>
              </a:rPr>
              <a:t>image quality </a:t>
            </a:r>
            <a:r>
              <a:rPr lang="en-GB" dirty="0">
                <a:latin typeface="Arial Unicode MS" pitchFamily="34" charset="-128"/>
              </a:rPr>
              <a:t>is affected as well: Always consider image quality &amp; radiation dose simultaneously</a:t>
            </a:r>
          </a:p>
          <a:p>
            <a:pPr lvl="0">
              <a:buNone/>
            </a:pPr>
            <a:endParaRPr lang="en-GB" dirty="0">
              <a:latin typeface="Arial Unicode MS" pitchFamily="34" charset="-128"/>
            </a:endParaRPr>
          </a:p>
          <a:p>
            <a:pPr lvl="0">
              <a:buNone/>
            </a:pPr>
            <a:endParaRPr lang="en-GB" dirty="0"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9</a:t>
            </a:fld>
            <a:endParaRPr lang="en-GB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>
                <a:latin typeface="Arial Unicode MS" pitchFamily="34" charset="-128"/>
              </a:rPr>
              <a:t>Exposure parameters: kV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1124744"/>
            <a:ext cx="8856984" cy="4114800"/>
          </a:xfrm>
        </p:spPr>
        <p:txBody>
          <a:bodyPr/>
          <a:lstStyle/>
          <a:p>
            <a:pPr lvl="0"/>
            <a:r>
              <a:rPr lang="en-GB" sz="2800" dirty="0">
                <a:latin typeface="Arial Unicode MS" pitchFamily="34" charset="-128"/>
              </a:rPr>
              <a:t>kV ↑ → </a:t>
            </a:r>
            <a:r>
              <a:rPr lang="en-GB" sz="2800" dirty="0">
                <a:solidFill>
                  <a:srgbClr val="C00000"/>
                </a:solidFill>
                <a:latin typeface="Arial Unicode MS" pitchFamily="34" charset="-128"/>
              </a:rPr>
              <a:t>Dose ↑ </a:t>
            </a:r>
            <a:r>
              <a:rPr lang="en-GB" sz="2800" dirty="0">
                <a:latin typeface="Arial Unicode MS" pitchFamily="34" charset="-128"/>
              </a:rPr>
              <a:t>(if all other parameters are constant)</a:t>
            </a: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  <a:p>
            <a:pPr lvl="0"/>
            <a:endParaRPr lang="en-GB" sz="28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>
              <a:latin typeface="Arial Unicode MS" pitchFamily="34" charset="-128"/>
            </a:endParaRPr>
          </a:p>
        </p:txBody>
      </p:sp>
      <p:pic>
        <p:nvPicPr>
          <p:cNvPr id="8" name="Picture 2" descr="C:\Users\Ruben\Google Drive\Active work\Articles\kVp study\Manuscript\Figures\7. Dosimetry results\7a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8620" y="2357666"/>
            <a:ext cx="8288188" cy="3504921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395536" y="1916832"/>
            <a:ext cx="84249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None/>
            </a:pPr>
            <a:r>
              <a:rPr lang="en-GB" dirty="0">
                <a:solidFill>
                  <a:srgbClr val="000000"/>
                </a:solidFill>
                <a:latin typeface="Arial Unicode MS" pitchFamily="34" charset="-128"/>
              </a:rPr>
              <a:t>Absorbed dose in PMMA phantom, CBCT</a:t>
            </a:r>
          </a:p>
        </p:txBody>
      </p:sp>
      <p:sp>
        <p:nvSpPr>
          <p:cNvPr id="10" name="Rectangle 9"/>
          <p:cNvSpPr/>
          <p:nvPr/>
        </p:nvSpPr>
        <p:spPr>
          <a:xfrm>
            <a:off x="3935569" y="5862587"/>
            <a:ext cx="47612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GB" sz="1600" i="1" dirty="0" err="1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r>
              <a:rPr lang="en-GB" sz="1600" i="1" dirty="0">
                <a:solidFill>
                  <a:schemeClr val="accent1"/>
                </a:solidFill>
                <a:latin typeface="Arial Unicode MS" pitchFamily="34" charset="-128"/>
              </a:rPr>
              <a:t> et al. 2014a, under the British Institute of </a:t>
            </a:r>
          </a:p>
          <a:p>
            <a:pPr algn="r"/>
            <a:r>
              <a:rPr lang="en-GB" sz="1600" i="1" dirty="0">
                <a:solidFill>
                  <a:schemeClr val="accent1"/>
                </a:solidFill>
                <a:latin typeface="Arial Unicode MS" pitchFamily="34" charset="-128"/>
              </a:rPr>
              <a:t>Radiology’s License to Publish</a:t>
            </a: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Dental Radiology              </a:t>
            </a:r>
            <a:r>
              <a:rPr lang="en-GB" sz="1000" i="1" dirty="0"/>
              <a:t>L11 Optimization of Protection of Patients in Dental Radiology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IAEA Light TN">
  <a:themeElements>
    <a:clrScheme name="">
      <a:dk1>
        <a:srgbClr val="000000"/>
      </a:dk1>
      <a:lt1>
        <a:srgbClr val="F9F0DF"/>
      </a:lt1>
      <a:dk2>
        <a:srgbClr val="003399"/>
      </a:dk2>
      <a:lt2>
        <a:srgbClr val="000000"/>
      </a:lt2>
      <a:accent1>
        <a:srgbClr val="99CCFF"/>
      </a:accent1>
      <a:accent2>
        <a:srgbClr val="8681B8"/>
      </a:accent2>
      <a:accent3>
        <a:srgbClr val="FBF6EC"/>
      </a:accent3>
      <a:accent4>
        <a:srgbClr val="000000"/>
      </a:accent4>
      <a:accent5>
        <a:srgbClr val="CAE2FF"/>
      </a:accent5>
      <a:accent6>
        <a:srgbClr val="7974A6"/>
      </a:accent6>
      <a:hlink>
        <a:srgbClr val="FCD3C1"/>
      </a:hlink>
      <a:folHlink>
        <a:srgbClr val="3366CC"/>
      </a:folHlink>
    </a:clrScheme>
    <a:fontScheme name="IAEA Light T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IAEA Light T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AEA Light T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AEA Light T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AEA Light T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AEA Light T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AEA Light T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AEA Light T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IAEA Light TN</Template>
  <TotalTime>0</TotalTime>
  <Words>5924</Words>
  <Application>Microsoft Office PowerPoint</Application>
  <PresentationFormat>On-screen Show (4:3)</PresentationFormat>
  <Paragraphs>850</Paragraphs>
  <Slides>61</Slides>
  <Notes>55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62" baseType="lpstr">
      <vt:lpstr>IAEA Light TN</vt:lpstr>
      <vt:lpstr>Radiation Protection in Dental Radiology</vt:lpstr>
      <vt:lpstr>Educational Objectives</vt:lpstr>
      <vt:lpstr>Overview</vt:lpstr>
      <vt:lpstr>Overview</vt:lpstr>
      <vt:lpstr>The optimization principle</vt:lpstr>
      <vt:lpstr>The optimization principle</vt:lpstr>
      <vt:lpstr>Overview</vt:lpstr>
      <vt:lpstr>Exposure parameters</vt:lpstr>
      <vt:lpstr>Exposure parameters: kV</vt:lpstr>
      <vt:lpstr>Exposure parameters: filtration</vt:lpstr>
      <vt:lpstr>Exposure parameters: filtration</vt:lpstr>
      <vt:lpstr>Exposure parameters: kV</vt:lpstr>
      <vt:lpstr>Exposure parameters: kV</vt:lpstr>
      <vt:lpstr>Exposure parameters: filtration</vt:lpstr>
      <vt:lpstr>Exposure parameters: kV</vt:lpstr>
      <vt:lpstr>Exposure parameters: mAs</vt:lpstr>
      <vt:lpstr>Exposure parameters: mAs</vt:lpstr>
      <vt:lpstr>Exposure parameters: mAs</vt:lpstr>
      <vt:lpstr>Exposure parameters: mAs</vt:lpstr>
      <vt:lpstr>Exposure parameters: mAs</vt:lpstr>
      <vt:lpstr>Exposure parameters: mAs</vt:lpstr>
      <vt:lpstr>Exposure parameters: mAs</vt:lpstr>
      <vt:lpstr>Exposure parameters: geometric</vt:lpstr>
      <vt:lpstr>Exposure parameters: geometric</vt:lpstr>
      <vt:lpstr>Exposure parameters: geometric</vt:lpstr>
      <vt:lpstr>Exposure parameters: geometric</vt:lpstr>
      <vt:lpstr>Exposure parameters: geometric</vt:lpstr>
      <vt:lpstr>Exposure parameters: geometric</vt:lpstr>
      <vt:lpstr>Exposure parameters: geometric</vt:lpstr>
      <vt:lpstr>Exposure parameters: geometric</vt:lpstr>
      <vt:lpstr>Exposure parameters: geometric</vt:lpstr>
      <vt:lpstr>Exposure parameters: geometric</vt:lpstr>
      <vt:lpstr>Exposure parameters: geometric</vt:lpstr>
      <vt:lpstr>Exposure parameters: geometric</vt:lpstr>
      <vt:lpstr>Exposure parameters: geometric</vt:lpstr>
      <vt:lpstr>Exposure parameters: geometric</vt:lpstr>
      <vt:lpstr>Overview</vt:lpstr>
      <vt:lpstr>Diagnostic reference levels (DRLs)</vt:lpstr>
      <vt:lpstr>Diagnostic reference levels (DRLs)</vt:lpstr>
      <vt:lpstr>Diagnostic reference levels (DRLs)</vt:lpstr>
      <vt:lpstr>DRLs in dental radiology</vt:lpstr>
      <vt:lpstr>DRLs in dental radiology</vt:lpstr>
      <vt:lpstr>DRLs in dental radiology</vt:lpstr>
      <vt:lpstr>DRLs in dental radiology</vt:lpstr>
      <vt:lpstr>Overview</vt:lpstr>
      <vt:lpstr>Patient shielding</vt:lpstr>
      <vt:lpstr>Patient shielding</vt:lpstr>
      <vt:lpstr>Patient shielding</vt:lpstr>
      <vt:lpstr>Patient shielding</vt:lpstr>
      <vt:lpstr>Patient shielding</vt:lpstr>
      <vt:lpstr>Patient shielding</vt:lpstr>
      <vt:lpstr>Patient shielding</vt:lpstr>
      <vt:lpstr>Patient shielding</vt:lpstr>
      <vt:lpstr>Patient shielding</vt:lpstr>
      <vt:lpstr>Patient shielding</vt:lpstr>
      <vt:lpstr>References</vt:lpstr>
      <vt:lpstr>References (cont.)</vt:lpstr>
      <vt:lpstr>References (cont.)</vt:lpstr>
      <vt:lpstr>References (cont.)</vt:lpstr>
      <vt:lpstr>References (cont.)</vt:lpstr>
      <vt:lpstr>References (cont.)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2017-08-17T09:46:48Z</dcterms:created>
  <dcterms:modified xsi:type="dcterms:W3CDTF">2017-10-02T09:27:17Z</dcterms:modified>
</cp:coreProperties>
</file>