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9" r:id="rId1"/>
  </p:sldMasterIdLst>
  <p:notesMasterIdLst>
    <p:notesMasterId r:id="rId41"/>
  </p:notesMasterIdLst>
  <p:sldIdLst>
    <p:sldId id="256" r:id="rId2"/>
    <p:sldId id="261" r:id="rId3"/>
    <p:sldId id="310" r:id="rId4"/>
    <p:sldId id="311" r:id="rId5"/>
    <p:sldId id="302" r:id="rId6"/>
    <p:sldId id="312" r:id="rId7"/>
    <p:sldId id="281" r:id="rId8"/>
    <p:sldId id="303" r:id="rId9"/>
    <p:sldId id="301" r:id="rId10"/>
    <p:sldId id="304" r:id="rId11"/>
    <p:sldId id="313" r:id="rId12"/>
    <p:sldId id="309" r:id="rId13"/>
    <p:sldId id="298" r:id="rId14"/>
    <p:sldId id="305" r:id="rId15"/>
    <p:sldId id="314" r:id="rId16"/>
    <p:sldId id="263" r:id="rId17"/>
    <p:sldId id="282" r:id="rId18"/>
    <p:sldId id="284" r:id="rId19"/>
    <p:sldId id="307" r:id="rId20"/>
    <p:sldId id="308" r:id="rId21"/>
    <p:sldId id="316" r:id="rId22"/>
    <p:sldId id="315" r:id="rId23"/>
    <p:sldId id="317" r:id="rId24"/>
    <p:sldId id="318" r:id="rId25"/>
    <p:sldId id="319" r:id="rId26"/>
    <p:sldId id="320" r:id="rId27"/>
    <p:sldId id="321" r:id="rId28"/>
    <p:sldId id="293" r:id="rId29"/>
    <p:sldId id="295" r:id="rId30"/>
    <p:sldId id="285" r:id="rId31"/>
    <p:sldId id="288" r:id="rId32"/>
    <p:sldId id="323" r:id="rId33"/>
    <p:sldId id="290" r:id="rId34"/>
    <p:sldId id="289" r:id="rId35"/>
    <p:sldId id="291" r:id="rId36"/>
    <p:sldId id="294" r:id="rId37"/>
    <p:sldId id="296" r:id="rId38"/>
    <p:sldId id="322" r:id="rId39"/>
    <p:sldId id="300" r:id="rId40"/>
  </p:sldIdLst>
  <p:sldSz cx="9144000" cy="6858000" type="screen4x3"/>
  <p:notesSz cx="6669088" cy="9928225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4C4C4"/>
    <a:srgbClr val="FFFFFF"/>
    <a:srgbClr val="000099"/>
    <a:srgbClr val="FF3300"/>
    <a:srgbClr val="F9F0D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6327" autoAdjust="0"/>
    <p:restoredTop sz="94660"/>
  </p:normalViewPr>
  <p:slideViewPr>
    <p:cSldViewPr>
      <p:cViewPr>
        <p:scale>
          <a:sx n="80" d="100"/>
          <a:sy n="80" d="100"/>
        </p:scale>
        <p:origin x="-3288" y="-11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8250" y="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81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2488" y="744538"/>
            <a:ext cx="4964112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716463"/>
            <a:ext cx="5335588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8250" y="942975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D89C78E-B11A-4BC1-BAF6-89FE11AEE0B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69292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99DB32A-E6C9-4FA6-AD2D-3D1F6CB6CB8F}" type="slidenum">
              <a:rPr lang="en-GB" smtClean="0"/>
              <a:pPr/>
              <a:t>1</a:t>
            </a:fld>
            <a:endParaRPr lang="en-GB" smtClean="0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1604886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99F54A-1D5A-4ACA-ABE9-4001E216B4E3}" type="slidenum">
              <a:rPr lang="en-GB" smtClean="0"/>
              <a:pPr/>
              <a:t>10</a:t>
            </a:fld>
            <a:endParaRPr lang="en-GB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8370669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1FD8032-FA09-4436-9ED5-F193372F6E76}" type="slidenum">
              <a:rPr lang="en-GB" smtClean="0"/>
              <a:pPr/>
              <a:t>11</a:t>
            </a:fld>
            <a:endParaRPr lang="en-GB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627264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99F54A-1D5A-4ACA-ABE9-4001E216B4E3}" type="slidenum">
              <a:rPr lang="en-GB" smtClean="0"/>
              <a:pPr/>
              <a:t>12</a:t>
            </a:fld>
            <a:endParaRPr lang="en-GB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1610231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99F54A-1D5A-4ACA-ABE9-4001E216B4E3}" type="slidenum">
              <a:rPr lang="en-GB" smtClean="0"/>
              <a:pPr/>
              <a:t>13</a:t>
            </a:fld>
            <a:endParaRPr lang="en-GB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38617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99F54A-1D5A-4ACA-ABE9-4001E216B4E3}" type="slidenum">
              <a:rPr lang="en-GB" smtClean="0"/>
              <a:pPr/>
              <a:t>14</a:t>
            </a:fld>
            <a:endParaRPr lang="en-GB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40661404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1FD8032-FA09-4436-9ED5-F193372F6E76}" type="slidenum">
              <a:rPr lang="en-GB" smtClean="0"/>
              <a:pPr/>
              <a:t>15</a:t>
            </a:fld>
            <a:endParaRPr lang="en-GB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70906321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99F54A-1D5A-4ACA-ABE9-4001E216B4E3}" type="slidenum">
              <a:rPr lang="en-GB" smtClean="0"/>
              <a:pPr/>
              <a:t>16</a:t>
            </a:fld>
            <a:endParaRPr lang="en-GB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01085916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99F54A-1D5A-4ACA-ABE9-4001E216B4E3}" type="slidenum">
              <a:rPr lang="en-GB" smtClean="0"/>
              <a:pPr/>
              <a:t>17</a:t>
            </a:fld>
            <a:endParaRPr lang="en-GB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51658047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99F54A-1D5A-4ACA-ABE9-4001E216B4E3}" type="slidenum">
              <a:rPr lang="en-GB" smtClean="0"/>
              <a:pPr/>
              <a:t>18</a:t>
            </a:fld>
            <a:endParaRPr lang="en-GB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88239710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99F54A-1D5A-4ACA-ABE9-4001E216B4E3}" type="slidenum">
              <a:rPr lang="en-GB" smtClean="0"/>
              <a:pPr/>
              <a:t>19</a:t>
            </a:fld>
            <a:endParaRPr lang="en-GB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497098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1FD8032-FA09-4436-9ED5-F193372F6E76}" type="slidenum">
              <a:rPr lang="en-GB" smtClean="0"/>
              <a:pPr/>
              <a:t>2</a:t>
            </a:fld>
            <a:endParaRPr lang="en-GB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88559253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99F54A-1D5A-4ACA-ABE9-4001E216B4E3}" type="slidenum">
              <a:rPr lang="en-GB" smtClean="0"/>
              <a:pPr/>
              <a:t>20</a:t>
            </a:fld>
            <a:endParaRPr lang="en-GB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92306574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99F54A-1D5A-4ACA-ABE9-4001E216B4E3}" type="slidenum">
              <a:rPr lang="en-GB" smtClean="0"/>
              <a:pPr/>
              <a:t>21</a:t>
            </a:fld>
            <a:endParaRPr lang="en-GB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31920404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99F54A-1D5A-4ACA-ABE9-4001E216B4E3}" type="slidenum">
              <a:rPr lang="en-GB" smtClean="0"/>
              <a:pPr/>
              <a:t>22</a:t>
            </a:fld>
            <a:endParaRPr lang="en-GB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33213027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99F54A-1D5A-4ACA-ABE9-4001E216B4E3}" type="slidenum">
              <a:rPr lang="en-GB" smtClean="0"/>
              <a:pPr/>
              <a:t>23</a:t>
            </a:fld>
            <a:endParaRPr lang="en-GB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67752483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99F54A-1D5A-4ACA-ABE9-4001E216B4E3}" type="slidenum">
              <a:rPr lang="en-GB" smtClean="0"/>
              <a:pPr/>
              <a:t>24</a:t>
            </a:fld>
            <a:endParaRPr lang="en-GB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59668521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99F54A-1D5A-4ACA-ABE9-4001E216B4E3}" type="slidenum">
              <a:rPr lang="en-GB" smtClean="0"/>
              <a:pPr/>
              <a:t>25</a:t>
            </a:fld>
            <a:endParaRPr lang="en-GB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62804576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99F54A-1D5A-4ACA-ABE9-4001E216B4E3}" type="slidenum">
              <a:rPr lang="en-GB" smtClean="0"/>
              <a:pPr/>
              <a:t>26</a:t>
            </a:fld>
            <a:endParaRPr lang="en-GB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14279637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99F54A-1D5A-4ACA-ABE9-4001E216B4E3}" type="slidenum">
              <a:rPr lang="en-GB" smtClean="0"/>
              <a:pPr/>
              <a:t>27</a:t>
            </a:fld>
            <a:endParaRPr lang="en-GB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95167731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99F54A-1D5A-4ACA-ABE9-4001E216B4E3}" type="slidenum">
              <a:rPr lang="en-GB" smtClean="0"/>
              <a:pPr/>
              <a:t>28</a:t>
            </a:fld>
            <a:endParaRPr lang="en-GB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76192336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99F54A-1D5A-4ACA-ABE9-4001E216B4E3}" type="slidenum">
              <a:rPr lang="en-GB" smtClean="0"/>
              <a:pPr/>
              <a:t>29</a:t>
            </a:fld>
            <a:endParaRPr lang="en-GB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6794843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1FD8032-FA09-4436-9ED5-F193372F6E76}" type="slidenum">
              <a:rPr lang="en-GB" smtClean="0"/>
              <a:pPr/>
              <a:t>3</a:t>
            </a:fld>
            <a:endParaRPr lang="en-GB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04584670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99F54A-1D5A-4ACA-ABE9-4001E216B4E3}" type="slidenum">
              <a:rPr lang="en-GB" smtClean="0"/>
              <a:pPr/>
              <a:t>30</a:t>
            </a:fld>
            <a:endParaRPr lang="en-GB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82607641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99F54A-1D5A-4ACA-ABE9-4001E216B4E3}" type="slidenum">
              <a:rPr lang="en-GB" smtClean="0"/>
              <a:pPr/>
              <a:t>31</a:t>
            </a:fld>
            <a:endParaRPr lang="en-GB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85190865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99F54A-1D5A-4ACA-ABE9-4001E216B4E3}" type="slidenum">
              <a:rPr lang="en-GB" smtClean="0"/>
              <a:pPr/>
              <a:t>32</a:t>
            </a:fld>
            <a:endParaRPr lang="en-GB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78566434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99F54A-1D5A-4ACA-ABE9-4001E216B4E3}" type="slidenum">
              <a:rPr lang="en-GB" smtClean="0"/>
              <a:pPr/>
              <a:t>33</a:t>
            </a:fld>
            <a:endParaRPr lang="en-GB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15647408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99F54A-1D5A-4ACA-ABE9-4001E216B4E3}" type="slidenum">
              <a:rPr lang="en-GB" smtClean="0"/>
              <a:pPr/>
              <a:t>34</a:t>
            </a:fld>
            <a:endParaRPr lang="en-GB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90928013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99F54A-1D5A-4ACA-ABE9-4001E216B4E3}" type="slidenum">
              <a:rPr lang="en-GB" smtClean="0"/>
              <a:pPr/>
              <a:t>35</a:t>
            </a:fld>
            <a:endParaRPr lang="en-GB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93013179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99F54A-1D5A-4ACA-ABE9-4001E216B4E3}" type="slidenum">
              <a:rPr lang="en-GB" smtClean="0"/>
              <a:pPr/>
              <a:t>36</a:t>
            </a:fld>
            <a:endParaRPr lang="en-GB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129298794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99F54A-1D5A-4ACA-ABE9-4001E216B4E3}" type="slidenum">
              <a:rPr lang="en-GB" smtClean="0"/>
              <a:pPr/>
              <a:t>37</a:t>
            </a:fld>
            <a:endParaRPr lang="en-GB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3422598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1FD8032-FA09-4436-9ED5-F193372F6E76}" type="slidenum">
              <a:rPr lang="en-GB" smtClean="0"/>
              <a:pPr/>
              <a:t>4</a:t>
            </a:fld>
            <a:endParaRPr lang="en-GB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0944749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99F54A-1D5A-4ACA-ABE9-4001E216B4E3}" type="slidenum">
              <a:rPr lang="en-GB" smtClean="0"/>
              <a:pPr/>
              <a:t>5</a:t>
            </a:fld>
            <a:endParaRPr lang="en-GB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6696202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1FD8032-FA09-4436-9ED5-F193372F6E76}" type="slidenum">
              <a:rPr lang="en-GB" smtClean="0"/>
              <a:pPr/>
              <a:t>6</a:t>
            </a:fld>
            <a:endParaRPr lang="en-GB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561597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99F54A-1D5A-4ACA-ABE9-4001E216B4E3}" type="slidenum">
              <a:rPr lang="en-GB" smtClean="0"/>
              <a:pPr/>
              <a:t>7</a:t>
            </a:fld>
            <a:endParaRPr lang="en-GB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3787103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99F54A-1D5A-4ACA-ABE9-4001E216B4E3}" type="slidenum">
              <a:rPr lang="en-GB" smtClean="0"/>
              <a:pPr/>
              <a:t>8</a:t>
            </a:fld>
            <a:endParaRPr lang="en-GB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7660426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99F54A-1D5A-4ACA-ABE9-4001E216B4E3}" type="slidenum">
              <a:rPr lang="en-GB" smtClean="0"/>
              <a:pPr/>
              <a:t>9</a:t>
            </a:fld>
            <a:endParaRPr lang="en-GB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8231000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9"/>
          <p:cNvSpPr txBox="1">
            <a:spLocks noChangeArrowheads="1"/>
          </p:cNvSpPr>
          <p:nvPr/>
        </p:nvSpPr>
        <p:spPr bwMode="black">
          <a:xfrm>
            <a:off x="3505200" y="6019800"/>
            <a:ext cx="2209800" cy="66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en-GB" b="1" smtClean="0">
                <a:solidFill>
                  <a:srgbClr val="FFFFFF"/>
                </a:solidFill>
                <a:latin typeface="Arial" charset="0"/>
              </a:rPr>
              <a:t>IAEA</a:t>
            </a:r>
          </a:p>
          <a:p>
            <a:pPr algn="ctr" eaLnBrk="1" hangingPunct="1">
              <a:spcBef>
                <a:spcPct val="50000"/>
              </a:spcBef>
              <a:defRPr/>
            </a:pPr>
            <a:r>
              <a:rPr lang="en-GB" sz="900" b="1" smtClean="0">
                <a:solidFill>
                  <a:srgbClr val="FFFFFF"/>
                </a:solidFill>
                <a:latin typeface="Arial" charset="0"/>
              </a:rPr>
              <a:t>International Atomic Energy Agency</a:t>
            </a:r>
          </a:p>
        </p:txBody>
      </p:sp>
      <p:pic>
        <p:nvPicPr>
          <p:cNvPr id="5" name="Picture 10" descr="IAEAlogo_Bla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black">
          <a:xfrm>
            <a:off x="4114800" y="5105400"/>
            <a:ext cx="10509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hidden">
          <a:xfrm>
            <a:off x="0" y="0"/>
            <a:ext cx="9144000" cy="686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3"/>
          <p:cNvSpPr>
            <a:spLocks noGrp="1" noChangeArrowheads="1"/>
          </p:cNvSpPr>
          <p:nvPr>
            <p:ph type="ctrTitle"/>
          </p:nvPr>
        </p:nvSpPr>
        <p:spPr bwMode="gray">
          <a:xfrm>
            <a:off x="0" y="1000125"/>
            <a:ext cx="9144000" cy="17716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smtClean="0"/>
              <a:t>Click to edit Master title style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0" y="2797175"/>
            <a:ext cx="9144000" cy="1727200"/>
          </a:xfrm>
        </p:spPr>
        <p:txBody>
          <a:bodyPr anchor="ctr" anchorCtr="1"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GB" noProof="0" smtClean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F9BC31-5718-4187-AF0C-1A927F083CD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19888" y="98425"/>
            <a:ext cx="2147887" cy="59975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4638" y="98425"/>
            <a:ext cx="6292850" cy="59975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517A34-5B99-44C9-BD8D-1F819EFF32C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575" y="98425"/>
            <a:ext cx="85344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74638" y="1524000"/>
            <a:ext cx="4219575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6613" y="1524000"/>
            <a:ext cx="4221162" cy="45720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A72248-E255-44EE-A39B-6E1E82A6349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575" y="98425"/>
            <a:ext cx="85344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74638" y="1524000"/>
            <a:ext cx="4219575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524000"/>
            <a:ext cx="4221162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0A1D1-8282-4298-A140-364EBD78DD5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575" y="98425"/>
            <a:ext cx="85344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4638" y="1524000"/>
            <a:ext cx="4219575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6613" y="1524000"/>
            <a:ext cx="4221162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CC1919-B342-4F38-997F-F1ABF20EB9D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C193A9-65FE-4FC8-8087-288178EA5E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2CDF28-2947-4F43-BB72-0567656AA41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4638" y="1524000"/>
            <a:ext cx="4219575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524000"/>
            <a:ext cx="4221162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7AAF31-1D83-4115-BC62-A2ECD26854A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0E40E0-B8BE-43AA-8D54-50091478E2E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AD7B3-F036-47B1-B10D-D67B44CA395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9954B7-7C35-4554-AC25-D77269FCFB3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E4566A-6C51-46C9-BB5C-7A37DE3DB80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1888B9-E81B-4DC7-8C63-B12CAE9C40D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0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0" descr="IAEAlogo_Black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black">
          <a:xfrm>
            <a:off x="304800" y="6110288"/>
            <a:ext cx="685800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27" name="Text Box 11"/>
          <p:cNvSpPr txBox="1">
            <a:spLocks noChangeArrowheads="1"/>
          </p:cNvSpPr>
          <p:nvPr/>
        </p:nvSpPr>
        <p:spPr bwMode="black">
          <a:xfrm>
            <a:off x="990600" y="6202363"/>
            <a:ext cx="91440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GB" sz="2200" b="1" smtClean="0">
                <a:solidFill>
                  <a:srgbClr val="FFFFFF"/>
                </a:solidFill>
                <a:latin typeface="Arial" charset="0"/>
              </a:rPr>
              <a:t>IAEA</a:t>
            </a:r>
          </a:p>
        </p:txBody>
      </p:sp>
      <p:pic>
        <p:nvPicPr>
          <p:cNvPr id="1028" name="Picture 9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hidden">
          <a:xfrm>
            <a:off x="0" y="0"/>
            <a:ext cx="9144000" cy="686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9" name="Rectangle 3"/>
          <p:cNvSpPr>
            <a:spLocks noGrp="1" noChangeArrowheads="1"/>
          </p:cNvSpPr>
          <p:nvPr>
            <p:ph type="title"/>
          </p:nvPr>
        </p:nvSpPr>
        <p:spPr bwMode="black">
          <a:xfrm>
            <a:off x="282575" y="98425"/>
            <a:ext cx="8534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30" name="Rectangle 4"/>
          <p:cNvSpPr>
            <a:spLocks noGrp="1" noChangeArrowheads="1"/>
          </p:cNvSpPr>
          <p:nvPr>
            <p:ph type="body" idx="1"/>
          </p:nvPr>
        </p:nvSpPr>
        <p:spPr bwMode="gray">
          <a:xfrm>
            <a:off x="274638" y="1524000"/>
            <a:ext cx="8593137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6783388" y="6369050"/>
            <a:ext cx="1676400" cy="29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2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4154488" y="6369050"/>
            <a:ext cx="2624137" cy="29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2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472488" y="6369050"/>
            <a:ext cx="509587" cy="29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2"/>
                </a:solidFill>
                <a:latin typeface="Arial" charset="0"/>
              </a:defRPr>
            </a:lvl1pPr>
          </a:lstStyle>
          <a:p>
            <a:pPr>
              <a:defRPr/>
            </a:pPr>
            <a:fld id="{3D7DCC0B-8DFB-4A14-A996-DC7C7786F55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</p:sldLayoutIdLst>
  <p:hf hdr="0" ftr="0" dt="0"/>
  <p:txStyles>
    <p:titleStyle>
      <a:lvl1pPr algn="ctr" rtl="0" eaLnBrk="0" fontAlgn="base" hangingPunct="0">
        <a:spcBef>
          <a:spcPct val="2000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2000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2000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2000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2000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2000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2000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2000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2000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10000"/>
        <a:buChar char="•"/>
        <a:defRPr sz="3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10000"/>
        <a:buChar char="•"/>
        <a:defRPr sz="2800">
          <a:solidFill>
            <a:schemeClr val="tx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10000"/>
        <a:buChar char="•"/>
        <a:defRPr sz="2400">
          <a:solidFill>
            <a:schemeClr val="tx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10000"/>
        <a:buChar char="•"/>
        <a:defRPr sz="2400">
          <a:solidFill>
            <a:schemeClr val="tx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10000"/>
        <a:buChar char="•"/>
        <a:defRPr sz="2400">
          <a:solidFill>
            <a:schemeClr val="tx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10000"/>
        <a:buChar char="•"/>
        <a:defRPr sz="2400">
          <a:solidFill>
            <a:schemeClr val="tx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10000"/>
        <a:buChar char="•"/>
        <a:defRPr sz="2400">
          <a:solidFill>
            <a:schemeClr val="tx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10000"/>
        <a:buChar char="•"/>
        <a:defRPr sz="2400">
          <a:solidFill>
            <a:schemeClr val="tx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10000"/>
        <a:buChar char="•"/>
        <a:defRPr sz="24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gi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GB" sz="3600" dirty="0" smtClean="0">
                <a:latin typeface="Arial Unicode MS" pitchFamily="34" charset="-128"/>
              </a:rPr>
              <a:t>Protection of Workers and Public in </a:t>
            </a:r>
            <a:r>
              <a:rPr lang="bg-BG" sz="3600" dirty="0" smtClean="0">
                <a:latin typeface="Arial Unicode MS" pitchFamily="34" charset="-128"/>
              </a:rPr>
              <a:t/>
            </a:r>
            <a:br>
              <a:rPr lang="bg-BG" sz="3600" dirty="0" smtClean="0">
                <a:latin typeface="Arial Unicode MS" pitchFamily="34" charset="-128"/>
              </a:rPr>
            </a:br>
            <a:r>
              <a:rPr lang="en-GB" sz="3600" dirty="0" smtClean="0">
                <a:latin typeface="Arial Unicode MS" pitchFamily="34" charset="-128"/>
              </a:rPr>
              <a:t>Dental Radiology</a:t>
            </a:r>
            <a:endParaRPr lang="en-GB" sz="3600" dirty="0" smtClean="0"/>
          </a:p>
          <a:p>
            <a:pPr eaLnBrk="1" hangingPunct="1"/>
            <a:r>
              <a:rPr lang="en-GB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L12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16632"/>
            <a:ext cx="9144000" cy="1296144"/>
          </a:xfrm>
        </p:spPr>
        <p:txBody>
          <a:bodyPr/>
          <a:lstStyle/>
          <a:p>
            <a:pPr eaLnBrk="1" hangingPunct="1">
              <a:spcBef>
                <a:spcPts val="1200"/>
              </a:spcBef>
            </a:pPr>
            <a:r>
              <a:rPr lang="en-GB" dirty="0">
                <a:solidFill>
                  <a:srgbClr val="0070C0"/>
                </a:solidFill>
                <a:latin typeface="Arial Unicode MS" pitchFamily="34" charset="-128"/>
              </a:rPr>
              <a:t>Radiation Protection in Dental </a:t>
            </a:r>
            <a:r>
              <a:rPr lang="en-GB" dirty="0" smtClean="0">
                <a:solidFill>
                  <a:srgbClr val="0070C0"/>
                </a:solidFill>
                <a:latin typeface="Arial Unicode MS" pitchFamily="34" charset="-128"/>
              </a:rPr>
              <a:t>Radiology</a:t>
            </a:r>
            <a:endParaRPr lang="en-GB" dirty="0" smtClean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51520" y="1169457"/>
            <a:ext cx="87129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dirty="0">
                <a:solidFill>
                  <a:srgbClr val="0070C0"/>
                </a:solidFill>
                <a:latin typeface="Cambria" panose="02040503050406030204" pitchFamily="18" charset="0"/>
              </a:rPr>
              <a:t>Training material developed by the </a:t>
            </a:r>
            <a:r>
              <a:rPr lang="en-GB" sz="1600" dirty="0" smtClean="0">
                <a:solidFill>
                  <a:srgbClr val="0070C0"/>
                </a:solidFill>
                <a:latin typeface="Cambria" panose="02040503050406030204" pitchFamily="18" charset="0"/>
              </a:rPr>
              <a:t>International </a:t>
            </a:r>
            <a:r>
              <a:rPr lang="en-GB" sz="1600" dirty="0">
                <a:solidFill>
                  <a:srgbClr val="0070C0"/>
                </a:solidFill>
                <a:latin typeface="Cambria" panose="02040503050406030204" pitchFamily="18" charset="0"/>
              </a:rPr>
              <a:t>Atomic Energy Agency </a:t>
            </a:r>
            <a:endParaRPr lang="en-GB" sz="1600" dirty="0" smtClean="0">
              <a:solidFill>
                <a:srgbClr val="0070C0"/>
              </a:solidFill>
              <a:latin typeface="Cambria" panose="02040503050406030204" pitchFamily="18" charset="0"/>
            </a:endParaRPr>
          </a:p>
          <a:p>
            <a:pPr algn="ctr"/>
            <a:r>
              <a:rPr lang="en-GB" sz="1600" dirty="0" smtClean="0">
                <a:solidFill>
                  <a:srgbClr val="0070C0"/>
                </a:solidFill>
                <a:latin typeface="Cambria" panose="02040503050406030204" pitchFamily="18" charset="0"/>
              </a:rPr>
              <a:t>in </a:t>
            </a:r>
            <a:r>
              <a:rPr lang="en-GB" sz="1600" dirty="0">
                <a:solidFill>
                  <a:srgbClr val="0070C0"/>
                </a:solidFill>
                <a:latin typeface="Cambria" panose="02040503050406030204" pitchFamily="18" charset="0"/>
              </a:rPr>
              <a:t>collaboration </a:t>
            </a:r>
            <a:r>
              <a:rPr lang="en-GB" sz="1600" dirty="0" smtClean="0">
                <a:solidFill>
                  <a:srgbClr val="0070C0"/>
                </a:solidFill>
                <a:latin typeface="Cambria" panose="02040503050406030204" pitchFamily="18" charset="0"/>
              </a:rPr>
              <a:t>with:</a:t>
            </a:r>
            <a:r>
              <a:rPr lang="en-GB" sz="1600" dirty="0">
                <a:solidFill>
                  <a:srgbClr val="0070C0"/>
                </a:solidFill>
                <a:latin typeface="Cambria" panose="02040503050406030204" pitchFamily="18" charset="0"/>
              </a:rPr>
              <a:t/>
            </a:r>
            <a:br>
              <a:rPr lang="en-GB" sz="1600" dirty="0">
                <a:solidFill>
                  <a:srgbClr val="0070C0"/>
                </a:solidFill>
                <a:latin typeface="Cambria" panose="02040503050406030204" pitchFamily="18" charset="0"/>
              </a:rPr>
            </a:br>
            <a:r>
              <a:rPr lang="en-GB" sz="1600" dirty="0">
                <a:solidFill>
                  <a:srgbClr val="0070C0"/>
                </a:solidFill>
                <a:latin typeface="Cambria" panose="02040503050406030204" pitchFamily="18" charset="0"/>
              </a:rPr>
              <a:t> </a:t>
            </a:r>
            <a:r>
              <a:rPr lang="en-GB" sz="1600" i="1" dirty="0">
                <a:solidFill>
                  <a:srgbClr val="0070C0"/>
                </a:solidFill>
                <a:latin typeface="Cambria" panose="02040503050406030204" pitchFamily="18" charset="0"/>
              </a:rPr>
              <a:t>World Health Organization</a:t>
            </a:r>
            <a:r>
              <a:rPr lang="en-GB" sz="1600" i="1">
                <a:solidFill>
                  <a:srgbClr val="0070C0"/>
                </a:solidFill>
                <a:latin typeface="Cambria" panose="02040503050406030204" pitchFamily="18" charset="0"/>
              </a:rPr>
              <a:t>, </a:t>
            </a:r>
            <a:r>
              <a:rPr lang="en-GB" sz="1600" i="1" smtClean="0">
                <a:solidFill>
                  <a:srgbClr val="0070C0"/>
                </a:solidFill>
                <a:latin typeface="Cambria" panose="02040503050406030204" pitchFamily="18" charset="0"/>
              </a:rPr>
              <a:t>FDI World </a:t>
            </a:r>
            <a:r>
              <a:rPr lang="en-GB" sz="1600" i="1" dirty="0">
                <a:solidFill>
                  <a:srgbClr val="0070C0"/>
                </a:solidFill>
                <a:latin typeface="Cambria" panose="02040503050406030204" pitchFamily="18" charset="0"/>
              </a:rPr>
              <a:t>Dental Federation, International Association of </a:t>
            </a:r>
            <a:r>
              <a:rPr lang="en-GB" sz="1600" i="1" dirty="0" err="1">
                <a:solidFill>
                  <a:srgbClr val="0070C0"/>
                </a:solidFill>
                <a:latin typeface="Cambria" panose="02040503050406030204" pitchFamily="18" charset="0"/>
              </a:rPr>
              <a:t>Dento</a:t>
            </a:r>
            <a:r>
              <a:rPr lang="en-GB" sz="1600" i="1" dirty="0">
                <a:solidFill>
                  <a:srgbClr val="0070C0"/>
                </a:solidFill>
                <a:latin typeface="Cambria" panose="02040503050406030204" pitchFamily="18" charset="0"/>
              </a:rPr>
              <a:t>-Maxillofacial Radiology, International Organization for Medical Physics, and Image Gently Alliance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0432A8-55D7-4DE6-8345-45715D5285F1}" type="slidenum">
              <a:rPr lang="en-GB" smtClean="0"/>
              <a:pPr/>
              <a:t>10</a:t>
            </a:fld>
            <a:endParaRPr lang="en-GB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dirty="0" smtClean="0">
                <a:latin typeface="Arial Unicode MS" pitchFamily="34" charset="-128"/>
              </a:rPr>
              <a:t>Dose limits for workers and public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512" y="1196752"/>
            <a:ext cx="8856984" cy="4114800"/>
          </a:xfrm>
        </p:spPr>
        <p:txBody>
          <a:bodyPr/>
          <a:lstStyle/>
          <a:p>
            <a:pPr eaLnBrk="1" hangingPunct="1"/>
            <a:r>
              <a:rPr lang="en-GB" sz="2800" dirty="0" smtClean="0">
                <a:latin typeface="Arial Unicode MS" pitchFamily="34" charset="-128"/>
              </a:rPr>
              <a:t>Apart from dose limits, dose </a:t>
            </a:r>
            <a:r>
              <a:rPr lang="en-GB" sz="2800" dirty="0" smtClean="0">
                <a:solidFill>
                  <a:srgbClr val="C00000"/>
                </a:solidFill>
                <a:latin typeface="Arial Unicode MS" pitchFamily="34" charset="-128"/>
              </a:rPr>
              <a:t>constraints </a:t>
            </a:r>
            <a:r>
              <a:rPr lang="en-GB" sz="2800" dirty="0" smtClean="0">
                <a:latin typeface="Arial Unicode MS" pitchFamily="34" charset="-128"/>
              </a:rPr>
              <a:t>can be applied</a:t>
            </a:r>
          </a:p>
          <a:p>
            <a:pPr lvl="1" eaLnBrk="1" hangingPunct="1"/>
            <a:r>
              <a:rPr lang="en-GB" dirty="0" smtClean="0">
                <a:latin typeface="Arial Unicode MS" pitchFamily="34" charset="-128"/>
                <a:ea typeface="+mn-ea"/>
                <a:cs typeface="+mn-cs"/>
              </a:rPr>
              <a:t>Set separately for each radiation </a:t>
            </a:r>
            <a:r>
              <a:rPr lang="en-GB" dirty="0" smtClean="0">
                <a:solidFill>
                  <a:srgbClr val="C00000"/>
                </a:solidFill>
                <a:latin typeface="Arial Unicode MS" pitchFamily="34" charset="-128"/>
                <a:ea typeface="+mn-ea"/>
                <a:cs typeface="+mn-cs"/>
              </a:rPr>
              <a:t>source</a:t>
            </a:r>
          </a:p>
          <a:p>
            <a:pPr lvl="1" eaLnBrk="1" hangingPunct="1"/>
            <a:r>
              <a:rPr lang="en-GB" dirty="0" smtClean="0">
                <a:latin typeface="Arial Unicode MS" pitchFamily="34" charset="-128"/>
                <a:ea typeface="+mn-ea"/>
                <a:cs typeface="+mn-cs"/>
              </a:rPr>
              <a:t>Apply to occupational and public exposure</a:t>
            </a:r>
          </a:p>
          <a:p>
            <a:r>
              <a:rPr lang="en-GB" sz="2800" dirty="0" smtClean="0">
                <a:latin typeface="Arial Unicode MS" pitchFamily="34" charset="-128"/>
              </a:rPr>
              <a:t>Not dose limits but </a:t>
            </a:r>
            <a:r>
              <a:rPr lang="en-GB" sz="2800" dirty="0" smtClean="0">
                <a:solidFill>
                  <a:srgbClr val="C00000"/>
                </a:solidFill>
                <a:latin typeface="Arial Unicode MS" pitchFamily="34" charset="-128"/>
              </a:rPr>
              <a:t>investigation levels</a:t>
            </a:r>
            <a:r>
              <a:rPr lang="en-GB" sz="2800" dirty="0" smtClean="0">
                <a:latin typeface="Arial Unicode MS" pitchFamily="34" charset="-128"/>
              </a:rPr>
              <a:t>: exceeding a dose constraint does not represent non-compliance with regulatory requirements, but it could result in </a:t>
            </a:r>
            <a:r>
              <a:rPr lang="en-GB" sz="2800" dirty="0" smtClean="0">
                <a:solidFill>
                  <a:srgbClr val="C00000"/>
                </a:solidFill>
                <a:latin typeface="Arial Unicode MS" pitchFamily="34" charset="-128"/>
              </a:rPr>
              <a:t>follow-up actions</a:t>
            </a:r>
            <a:r>
              <a:rPr lang="en-GB" sz="2800" dirty="0" smtClean="0">
                <a:latin typeface="Arial Unicode MS" pitchFamily="34" charset="-128"/>
              </a:rPr>
              <a:t>.</a:t>
            </a:r>
            <a:endParaRPr lang="en-US" sz="2800" dirty="0" smtClean="0">
              <a:latin typeface="Arial Unicode MS" pitchFamily="34" charset="-128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L12 Protection of Workers and Public in Dental Radiology</a:t>
            </a:r>
            <a:endParaRPr lang="en-GB" sz="10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5E21579-A3A3-49C1-9524-62F0133470E7}" type="slidenum">
              <a:rPr lang="en-GB" smtClean="0"/>
              <a:pPr/>
              <a:t>11</a:t>
            </a:fld>
            <a:endParaRPr lang="en-GB" dirty="0" smtClean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b="0" dirty="0" smtClean="0">
                <a:latin typeface="Arial Unicode MS" pitchFamily="34" charset="-128"/>
              </a:rPr>
              <a:t>Overview</a:t>
            </a:r>
            <a:endParaRPr lang="en-US" b="0" dirty="0" smtClean="0">
              <a:latin typeface="Arial Unicode MS" pitchFamily="34" charset="-128"/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1520" y="1628800"/>
            <a:ext cx="8569076" cy="3347864"/>
          </a:xfrm>
        </p:spPr>
        <p:txBody>
          <a:bodyPr/>
          <a:lstStyle/>
          <a:p>
            <a:pPr eaLnBrk="1" hangingPunct="1">
              <a:buClr>
                <a:schemeClr val="tx2"/>
              </a:buClr>
              <a:buSzPct val="100000"/>
            </a:pP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 Unicode MS" pitchFamily="34" charset="-128"/>
              </a:rPr>
              <a:t>Protection from what?</a:t>
            </a:r>
          </a:p>
          <a:p>
            <a:pPr eaLnBrk="1" hangingPunct="1">
              <a:buClr>
                <a:schemeClr val="tx2"/>
              </a:buClr>
              <a:buSzPct val="100000"/>
            </a:pP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 Unicode MS" pitchFamily="34" charset="-128"/>
              </a:rPr>
              <a:t>Dose limits / dose constraints</a:t>
            </a:r>
          </a:p>
          <a:p>
            <a:pPr eaLnBrk="1" hangingPunct="1">
              <a:buClr>
                <a:schemeClr val="tx2"/>
              </a:buClr>
              <a:buSzPct val="100000"/>
            </a:pPr>
            <a:r>
              <a:rPr lang="en-US" dirty="0" smtClean="0">
                <a:latin typeface="Arial Unicode MS" pitchFamily="34" charset="-128"/>
              </a:rPr>
              <a:t>Dose from scatter in dental radiography</a:t>
            </a:r>
          </a:p>
          <a:p>
            <a:pPr eaLnBrk="1" hangingPunct="1">
              <a:buClr>
                <a:schemeClr val="tx2"/>
              </a:buClr>
              <a:buSzPct val="100000"/>
            </a:pP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 Unicode MS" pitchFamily="34" charset="-128"/>
              </a:rPr>
              <a:t>Principles of Protection</a:t>
            </a:r>
          </a:p>
          <a:p>
            <a:pPr lvl="1" eaLnBrk="1" hangingPunct="1">
              <a:buClr>
                <a:schemeClr val="tx2"/>
              </a:buClr>
              <a:buSzPct val="100000"/>
            </a:pP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 Unicode MS" pitchFamily="34" charset="-128"/>
              </a:rPr>
              <a:t>Distance</a:t>
            </a:r>
          </a:p>
          <a:p>
            <a:pPr lvl="1" eaLnBrk="1" hangingPunct="1">
              <a:buClr>
                <a:schemeClr val="tx2"/>
              </a:buClr>
              <a:buSzPct val="100000"/>
            </a:pP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 Unicode MS" pitchFamily="34" charset="-128"/>
              </a:rPr>
              <a:t>Time</a:t>
            </a:r>
          </a:p>
          <a:p>
            <a:pPr lvl="1" eaLnBrk="1" hangingPunct="1">
              <a:buClr>
                <a:schemeClr val="tx2"/>
              </a:buClr>
              <a:buSzPct val="100000"/>
            </a:pP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 Unicode MS" pitchFamily="34" charset="-128"/>
              </a:rPr>
              <a:t>Shielding</a:t>
            </a:r>
          </a:p>
          <a:p>
            <a:pPr eaLnBrk="1" hangingPunct="1">
              <a:buClr>
                <a:schemeClr val="tx2"/>
              </a:buClr>
              <a:buSzPct val="100000"/>
            </a:pPr>
            <a:endParaRPr lang="en-US" dirty="0" smtClean="0">
              <a:latin typeface="Arial Unicode MS" pitchFamily="34" charset="-128"/>
            </a:endParaRPr>
          </a:p>
          <a:p>
            <a:pPr eaLnBrk="1" hangingPunct="1">
              <a:buClr>
                <a:schemeClr val="tx2"/>
              </a:buClr>
              <a:buSzPct val="100000"/>
            </a:pPr>
            <a:endParaRPr lang="en-US" dirty="0" smtClean="0">
              <a:latin typeface="Arial Unicode MS" pitchFamily="34" charset="-128"/>
            </a:endParaRPr>
          </a:p>
          <a:p>
            <a:pPr eaLnBrk="1" hangingPunct="1">
              <a:buClr>
                <a:schemeClr val="tx2"/>
              </a:buClr>
              <a:buSzPct val="100000"/>
            </a:pPr>
            <a:endParaRPr lang="en-US" dirty="0" smtClean="0">
              <a:latin typeface="Arial Unicode MS" pitchFamily="34" charset="-128"/>
            </a:endParaRPr>
          </a:p>
          <a:p>
            <a:pPr eaLnBrk="1" hangingPunct="1">
              <a:buClr>
                <a:schemeClr val="tx2"/>
              </a:buClr>
            </a:pPr>
            <a:endParaRPr lang="en-US" dirty="0" smtClean="0">
              <a:latin typeface="Arial Unicode MS" pitchFamily="34" charset="-128"/>
            </a:endParaRPr>
          </a:p>
          <a:p>
            <a:pPr eaLnBrk="1" hangingPunct="1">
              <a:buClr>
                <a:schemeClr val="tx2"/>
              </a:buClr>
            </a:pPr>
            <a:endParaRPr lang="en-US" dirty="0" smtClean="0">
              <a:latin typeface="Arial Unicode MS" pitchFamily="34" charset="-128"/>
            </a:endParaRPr>
          </a:p>
          <a:p>
            <a:pPr eaLnBrk="1" hangingPunct="1">
              <a:buClr>
                <a:schemeClr val="tx2"/>
              </a:buClr>
            </a:pPr>
            <a:endParaRPr lang="en-US" dirty="0" smtClean="0">
              <a:latin typeface="Arial Unicode MS" pitchFamily="34" charset="-128"/>
            </a:endParaRPr>
          </a:p>
          <a:p>
            <a:pPr eaLnBrk="1" hangingPunct="1">
              <a:buClr>
                <a:schemeClr val="tx2"/>
              </a:buClr>
            </a:pPr>
            <a:endParaRPr lang="en-US" dirty="0" smtClean="0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L12 Protection of Workers and Public in Dental Radiology</a:t>
            </a:r>
            <a:endParaRPr lang="en-GB" sz="10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0432A8-55D7-4DE6-8345-45715D5285F1}" type="slidenum">
              <a:rPr lang="en-GB" smtClean="0"/>
              <a:pPr/>
              <a:t>12</a:t>
            </a:fld>
            <a:endParaRPr lang="en-GB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dirty="0" smtClean="0">
                <a:latin typeface="Arial Unicode MS" pitchFamily="34" charset="-128"/>
              </a:rPr>
              <a:t>Dose from scatter in dental radiography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7504" y="1268760"/>
            <a:ext cx="8856984" cy="3744416"/>
          </a:xfrm>
        </p:spPr>
        <p:txBody>
          <a:bodyPr/>
          <a:lstStyle/>
          <a:p>
            <a:pPr eaLnBrk="1" hangingPunct="1"/>
            <a:r>
              <a:rPr lang="en-US" sz="2800" dirty="0" smtClean="0">
                <a:solidFill>
                  <a:srgbClr val="C00000"/>
                </a:solidFill>
                <a:latin typeface="Arial Unicode MS" pitchFamily="34" charset="-128"/>
              </a:rPr>
              <a:t>Intraoral radiography</a:t>
            </a:r>
          </a:p>
          <a:p>
            <a:pPr lvl="1" eaLnBrk="1" hangingPunct="1"/>
            <a:r>
              <a:rPr lang="en-GB" dirty="0" smtClean="0">
                <a:latin typeface="Arial Unicode MS" pitchFamily="34" charset="-128"/>
              </a:rPr>
              <a:t>Office of Radiation Safety, Ministry of Health, New Zealand: </a:t>
            </a:r>
            <a:r>
              <a:rPr lang="en-GB" dirty="0" smtClean="0">
                <a:solidFill>
                  <a:srgbClr val="C00000"/>
                </a:solidFill>
                <a:latin typeface="Arial Unicode MS" pitchFamily="34" charset="-128"/>
              </a:rPr>
              <a:t>0.08-0.5 µ</a:t>
            </a:r>
            <a:r>
              <a:rPr lang="en-GB" dirty="0" err="1" smtClean="0">
                <a:solidFill>
                  <a:srgbClr val="C00000"/>
                </a:solidFill>
                <a:latin typeface="Arial Unicode MS" pitchFamily="34" charset="-128"/>
              </a:rPr>
              <a:t>Gy</a:t>
            </a:r>
            <a:r>
              <a:rPr lang="en-GB" dirty="0" smtClean="0">
                <a:solidFill>
                  <a:srgbClr val="C00000"/>
                </a:solidFill>
                <a:latin typeface="Arial Unicode MS" pitchFamily="34" charset="-128"/>
              </a:rPr>
              <a:t> at 1 m </a:t>
            </a:r>
            <a:r>
              <a:rPr lang="en-GB" dirty="0" smtClean="0">
                <a:latin typeface="Arial Unicode MS" pitchFamily="34" charset="-128"/>
              </a:rPr>
              <a:t>from patient</a:t>
            </a:r>
          </a:p>
          <a:p>
            <a:pPr lvl="1" eaLnBrk="1" hangingPunct="1">
              <a:buNone/>
            </a:pPr>
            <a:r>
              <a:rPr lang="en-GB" dirty="0" smtClean="0">
                <a:latin typeface="Arial Unicode MS" pitchFamily="34" charset="-128"/>
              </a:rPr>
              <a:t>	(see figure on slide 21)</a:t>
            </a:r>
          </a:p>
          <a:p>
            <a:pPr lvl="1" eaLnBrk="1" hangingPunct="1"/>
            <a:r>
              <a:rPr lang="en-GB" dirty="0" smtClean="0">
                <a:latin typeface="Arial Unicode MS" pitchFamily="34" charset="-128"/>
              </a:rPr>
              <a:t>Scatter for intra-oral radiography strongly depends on location (see further)</a:t>
            </a:r>
          </a:p>
          <a:p>
            <a:pPr lvl="1" eaLnBrk="1" hangingPunct="1"/>
            <a:endParaRPr lang="en-US" dirty="0" smtClean="0">
              <a:solidFill>
                <a:srgbClr val="C00000"/>
              </a:solidFill>
              <a:latin typeface="Arial Unicode MS" pitchFamily="34" charset="-128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L12 Protection of Workers and Public in Dental Radiology</a:t>
            </a:r>
            <a:endParaRPr lang="en-GB" sz="10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0432A8-55D7-4DE6-8345-45715D5285F1}" type="slidenum">
              <a:rPr lang="en-GB" smtClean="0"/>
              <a:pPr/>
              <a:t>13</a:t>
            </a:fld>
            <a:endParaRPr lang="en-GB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dirty="0" smtClean="0">
                <a:latin typeface="Arial Unicode MS" pitchFamily="34" charset="-128"/>
              </a:rPr>
              <a:t>Dose from scatter in dental radiography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7504" y="1268760"/>
            <a:ext cx="8856984" cy="4032448"/>
          </a:xfrm>
        </p:spPr>
        <p:txBody>
          <a:bodyPr/>
          <a:lstStyle/>
          <a:p>
            <a:pPr eaLnBrk="1" hangingPunct="1"/>
            <a:r>
              <a:rPr lang="en-US" sz="2800" dirty="0">
                <a:solidFill>
                  <a:srgbClr val="C00000"/>
                </a:solidFill>
                <a:latin typeface="Arial Unicode MS" pitchFamily="34" charset="-128"/>
              </a:rPr>
              <a:t>Intraoral radiography</a:t>
            </a:r>
          </a:p>
          <a:p>
            <a:pPr lvl="1" eaLnBrk="1" hangingPunct="1"/>
            <a:r>
              <a:rPr lang="en-US" dirty="0">
                <a:solidFill>
                  <a:srgbClr val="C00000"/>
                </a:solidFill>
                <a:latin typeface="Arial Unicode MS" pitchFamily="34" charset="-128"/>
                <a:ea typeface="+mn-ea"/>
                <a:cs typeface="+mn-cs"/>
              </a:rPr>
              <a:t>Portable </a:t>
            </a:r>
            <a:r>
              <a:rPr lang="en-US" dirty="0" smtClean="0">
                <a:latin typeface="Arial Unicode MS" pitchFamily="34" charset="-128"/>
              </a:rPr>
              <a:t>intra-oral machines: local absorbed dose per exposure for operator</a:t>
            </a:r>
            <a:r>
              <a:rPr lang="en-US" dirty="0" smtClean="0">
                <a:solidFill>
                  <a:schemeClr val="accent2"/>
                </a:solidFill>
                <a:latin typeface="Arial Unicode MS" pitchFamily="34" charset="-128"/>
              </a:rPr>
              <a:t> </a:t>
            </a:r>
            <a:r>
              <a:rPr lang="en-US" dirty="0" smtClean="0">
                <a:solidFill>
                  <a:srgbClr val="C00000"/>
                </a:solidFill>
                <a:latin typeface="Arial Unicode MS" pitchFamily="34" charset="-128"/>
              </a:rPr>
              <a:t>0.04-0.6 µ</a:t>
            </a:r>
            <a:r>
              <a:rPr lang="en-US" dirty="0" err="1" smtClean="0">
                <a:solidFill>
                  <a:srgbClr val="C00000"/>
                </a:solidFill>
                <a:latin typeface="Arial Unicode MS" pitchFamily="34" charset="-128"/>
              </a:rPr>
              <a:t>Gy</a:t>
            </a:r>
            <a:r>
              <a:rPr lang="en-US" dirty="0" smtClean="0">
                <a:solidFill>
                  <a:srgbClr val="C00000"/>
                </a:solidFill>
                <a:latin typeface="Arial Unicode MS" pitchFamily="34" charset="-128"/>
              </a:rPr>
              <a:t> </a:t>
            </a:r>
            <a:r>
              <a:rPr lang="en-US" dirty="0" smtClean="0">
                <a:latin typeface="Arial Unicode MS" pitchFamily="34" charset="-128"/>
              </a:rPr>
              <a:t>(</a:t>
            </a:r>
            <a:r>
              <a:rPr lang="en-US" dirty="0" err="1" smtClean="0">
                <a:latin typeface="Arial Unicode MS" pitchFamily="34" charset="-128"/>
              </a:rPr>
              <a:t>Danforth</a:t>
            </a:r>
            <a:r>
              <a:rPr lang="en-US" dirty="0" smtClean="0">
                <a:latin typeface="Arial Unicode MS" pitchFamily="34" charset="-128"/>
              </a:rPr>
              <a:t> et al. 2009, </a:t>
            </a:r>
            <a:r>
              <a:rPr lang="en-US" dirty="0" err="1" smtClean="0">
                <a:latin typeface="Arial Unicode MS" pitchFamily="34" charset="-128"/>
              </a:rPr>
              <a:t>Hermsen</a:t>
            </a:r>
            <a:r>
              <a:rPr lang="en-US" dirty="0" smtClean="0">
                <a:latin typeface="Arial Unicode MS" pitchFamily="34" charset="-128"/>
              </a:rPr>
              <a:t> et al. 2008, </a:t>
            </a:r>
            <a:r>
              <a:rPr lang="en-US" dirty="0" err="1" smtClean="0">
                <a:latin typeface="Arial Unicode MS" pitchFamily="34" charset="-128"/>
              </a:rPr>
              <a:t>McGiff</a:t>
            </a:r>
            <a:r>
              <a:rPr lang="en-US" dirty="0" smtClean="0">
                <a:latin typeface="Arial Unicode MS" pitchFamily="34" charset="-128"/>
              </a:rPr>
              <a:t> et al. 2012, </a:t>
            </a:r>
            <a:r>
              <a:rPr lang="en-US" dirty="0" err="1" smtClean="0">
                <a:latin typeface="Arial Unicode MS" pitchFamily="34" charset="-128"/>
              </a:rPr>
              <a:t>Pittayapat</a:t>
            </a:r>
            <a:r>
              <a:rPr lang="en-US" dirty="0" smtClean="0">
                <a:latin typeface="Arial Unicode MS" pitchFamily="34" charset="-128"/>
              </a:rPr>
              <a:t> et al. 2010). Use of </a:t>
            </a:r>
            <a:r>
              <a:rPr lang="en-US" dirty="0" smtClean="0">
                <a:solidFill>
                  <a:srgbClr val="C00000"/>
                </a:solidFill>
                <a:latin typeface="Arial Unicode MS" pitchFamily="34" charset="-128"/>
              </a:rPr>
              <a:t>backscatter shield </a:t>
            </a:r>
            <a:r>
              <a:rPr lang="en-US" dirty="0" smtClean="0">
                <a:latin typeface="Arial Unicode MS" pitchFamily="34" charset="-128"/>
              </a:rPr>
              <a:t>can reduce local doses 8-fold (</a:t>
            </a:r>
            <a:r>
              <a:rPr lang="en-US" dirty="0" err="1" smtClean="0">
                <a:latin typeface="Arial Unicode MS" pitchFamily="34" charset="-128"/>
              </a:rPr>
              <a:t>McGiff</a:t>
            </a:r>
            <a:r>
              <a:rPr lang="en-US" dirty="0" smtClean="0">
                <a:latin typeface="Arial Unicode MS" pitchFamily="34" charset="-128"/>
              </a:rPr>
              <a:t> et al. 2012)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L12 Protection of Workers and Public in Dental Radiology</a:t>
            </a:r>
            <a:endParaRPr lang="en-GB" sz="10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0432A8-55D7-4DE6-8345-45715D5285F1}" type="slidenum">
              <a:rPr lang="en-GB" smtClean="0"/>
              <a:pPr/>
              <a:t>14</a:t>
            </a:fld>
            <a:endParaRPr lang="en-GB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dirty="0" smtClean="0">
                <a:latin typeface="Arial Unicode MS" pitchFamily="34" charset="-128"/>
              </a:rPr>
              <a:t>Dose from scatter in dental radiography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7504" y="1268760"/>
            <a:ext cx="8856984" cy="3240360"/>
          </a:xfrm>
        </p:spPr>
        <p:txBody>
          <a:bodyPr/>
          <a:lstStyle/>
          <a:p>
            <a:pPr eaLnBrk="1" hangingPunct="1"/>
            <a:r>
              <a:rPr lang="en-US" sz="2800" dirty="0" smtClean="0">
                <a:solidFill>
                  <a:srgbClr val="C00000"/>
                </a:solidFill>
                <a:latin typeface="Arial Unicode MS" pitchFamily="34" charset="-128"/>
              </a:rPr>
              <a:t>Panoramic radiography</a:t>
            </a:r>
          </a:p>
          <a:p>
            <a:pPr lvl="1" eaLnBrk="1" hangingPunct="1"/>
            <a:r>
              <a:rPr lang="en-US" dirty="0" err="1" smtClean="0">
                <a:latin typeface="Arial Unicode MS" pitchFamily="34" charset="-128"/>
              </a:rPr>
              <a:t>Gijbels</a:t>
            </a:r>
            <a:r>
              <a:rPr lang="en-US" dirty="0" smtClean="0">
                <a:latin typeface="Arial Unicode MS" pitchFamily="34" charset="-128"/>
              </a:rPr>
              <a:t> et al. (2005): </a:t>
            </a:r>
            <a:r>
              <a:rPr lang="en-US" dirty="0" smtClean="0">
                <a:solidFill>
                  <a:srgbClr val="C00000"/>
                </a:solidFill>
                <a:latin typeface="Arial Unicode MS" pitchFamily="34" charset="-128"/>
              </a:rPr>
              <a:t>0.04-0.53 µ</a:t>
            </a:r>
            <a:r>
              <a:rPr lang="en-US" dirty="0" err="1" smtClean="0">
                <a:solidFill>
                  <a:srgbClr val="C00000"/>
                </a:solidFill>
                <a:latin typeface="Arial Unicode MS" pitchFamily="34" charset="-128"/>
              </a:rPr>
              <a:t>Gy</a:t>
            </a:r>
            <a:r>
              <a:rPr lang="en-US" dirty="0" smtClean="0">
                <a:solidFill>
                  <a:srgbClr val="C00000"/>
                </a:solidFill>
                <a:latin typeface="Arial Unicode MS" pitchFamily="34" charset="-128"/>
              </a:rPr>
              <a:t> at 1m</a:t>
            </a:r>
          </a:p>
          <a:p>
            <a:pPr eaLnBrk="1" hangingPunct="1"/>
            <a:r>
              <a:rPr lang="en-US" sz="2800" dirty="0" smtClean="0">
                <a:solidFill>
                  <a:srgbClr val="C00000"/>
                </a:solidFill>
                <a:latin typeface="Arial Unicode MS" pitchFamily="34" charset="-128"/>
              </a:rPr>
              <a:t>CBCT</a:t>
            </a:r>
          </a:p>
          <a:p>
            <a:pPr lvl="1" eaLnBrk="1" hangingPunct="1"/>
            <a:r>
              <a:rPr lang="en-US" dirty="0" smtClean="0">
                <a:latin typeface="Arial Unicode MS" pitchFamily="34" charset="-128"/>
              </a:rPr>
              <a:t>SEDENTEXCT (2010): maximum scatter at 1m: 4.1-46.8 µ</a:t>
            </a:r>
            <a:r>
              <a:rPr lang="en-US" dirty="0" err="1" smtClean="0">
                <a:latin typeface="Arial Unicode MS" pitchFamily="34" charset="-128"/>
              </a:rPr>
              <a:t>Gy</a:t>
            </a:r>
            <a:r>
              <a:rPr lang="en-US" dirty="0" smtClean="0">
                <a:latin typeface="Arial Unicode MS" pitchFamily="34" charset="-128"/>
              </a:rPr>
              <a:t> (median for 10 CBCT models: 6.8 µ</a:t>
            </a:r>
            <a:r>
              <a:rPr lang="en-US" dirty="0" err="1" smtClean="0">
                <a:latin typeface="Arial Unicode MS" pitchFamily="34" charset="-128"/>
              </a:rPr>
              <a:t>Gy</a:t>
            </a:r>
            <a:r>
              <a:rPr lang="en-US" dirty="0" smtClean="0">
                <a:latin typeface="Arial Unicode MS" pitchFamily="34" charset="-128"/>
              </a:rPr>
              <a:t>), average scatter </a:t>
            </a:r>
            <a:r>
              <a:rPr lang="en-US" dirty="0" smtClean="0">
                <a:solidFill>
                  <a:srgbClr val="C00000"/>
                </a:solidFill>
                <a:latin typeface="Arial Unicode MS" pitchFamily="34" charset="-128"/>
              </a:rPr>
              <a:t>2-8.1 µ</a:t>
            </a:r>
            <a:r>
              <a:rPr lang="en-US" dirty="0" err="1" smtClean="0">
                <a:solidFill>
                  <a:srgbClr val="C00000"/>
                </a:solidFill>
                <a:latin typeface="Arial Unicode MS" pitchFamily="34" charset="-128"/>
              </a:rPr>
              <a:t>Gy</a:t>
            </a:r>
            <a:r>
              <a:rPr lang="en-US" dirty="0" smtClean="0">
                <a:solidFill>
                  <a:srgbClr val="C00000"/>
                </a:solidFill>
                <a:latin typeface="Arial Unicode MS" pitchFamily="34" charset="-128"/>
              </a:rPr>
              <a:t> at 1m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L12 Protection of Workers and Public in Dental Radiology</a:t>
            </a:r>
            <a:endParaRPr lang="en-GB" sz="10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5E21579-A3A3-49C1-9524-62F0133470E7}" type="slidenum">
              <a:rPr lang="en-GB" smtClean="0"/>
              <a:pPr/>
              <a:t>15</a:t>
            </a:fld>
            <a:endParaRPr lang="en-GB" dirty="0" smtClean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b="0" dirty="0" smtClean="0">
                <a:latin typeface="Arial Unicode MS" pitchFamily="34" charset="-128"/>
              </a:rPr>
              <a:t>Overview</a:t>
            </a:r>
            <a:endParaRPr lang="en-US" b="0" dirty="0" smtClean="0">
              <a:latin typeface="Arial Unicode MS" pitchFamily="34" charset="-128"/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1520" y="1628800"/>
            <a:ext cx="8569076" cy="3347864"/>
          </a:xfrm>
        </p:spPr>
        <p:txBody>
          <a:bodyPr/>
          <a:lstStyle/>
          <a:p>
            <a:pPr eaLnBrk="1" hangingPunct="1">
              <a:buClr>
                <a:schemeClr val="tx2"/>
              </a:buClr>
              <a:buSzPct val="100000"/>
            </a:pP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 Unicode MS" pitchFamily="34" charset="-128"/>
              </a:rPr>
              <a:t>Protection from what?</a:t>
            </a:r>
          </a:p>
          <a:p>
            <a:pPr eaLnBrk="1" hangingPunct="1">
              <a:buClr>
                <a:schemeClr val="tx2"/>
              </a:buClr>
              <a:buSzPct val="100000"/>
            </a:pP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 Unicode MS" pitchFamily="34" charset="-128"/>
              </a:rPr>
              <a:t>Dose limits / dose constraints</a:t>
            </a:r>
          </a:p>
          <a:p>
            <a:pPr eaLnBrk="1" hangingPunct="1">
              <a:buClr>
                <a:schemeClr val="tx2"/>
              </a:buClr>
              <a:buSzPct val="100000"/>
            </a:pP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 Unicode MS" pitchFamily="34" charset="-128"/>
              </a:rPr>
              <a:t>Dose from scatter in dental radiography</a:t>
            </a:r>
          </a:p>
          <a:p>
            <a:pPr eaLnBrk="1" hangingPunct="1">
              <a:buClr>
                <a:schemeClr val="tx2"/>
              </a:buClr>
              <a:buSzPct val="100000"/>
            </a:pPr>
            <a:r>
              <a:rPr lang="en-US" dirty="0" smtClean="0">
                <a:latin typeface="Arial Unicode MS" pitchFamily="34" charset="-128"/>
              </a:rPr>
              <a:t>Principles of Protection</a:t>
            </a:r>
          </a:p>
          <a:p>
            <a:pPr lvl="1" eaLnBrk="1" hangingPunct="1">
              <a:buClr>
                <a:schemeClr val="tx2"/>
              </a:buClr>
              <a:buSzPct val="100000"/>
            </a:pPr>
            <a:r>
              <a:rPr lang="en-US" dirty="0" smtClean="0">
                <a:latin typeface="Arial Unicode MS" pitchFamily="34" charset="-128"/>
              </a:rPr>
              <a:t>Distance</a:t>
            </a:r>
          </a:p>
          <a:p>
            <a:pPr lvl="1" eaLnBrk="1" hangingPunct="1">
              <a:buClr>
                <a:schemeClr val="tx2"/>
              </a:buClr>
              <a:buSzPct val="100000"/>
            </a:pPr>
            <a:r>
              <a:rPr lang="en-US" dirty="0" smtClean="0">
                <a:latin typeface="Arial Unicode MS" pitchFamily="34" charset="-128"/>
              </a:rPr>
              <a:t>Time</a:t>
            </a:r>
          </a:p>
          <a:p>
            <a:pPr lvl="1" eaLnBrk="1" hangingPunct="1">
              <a:buClr>
                <a:schemeClr val="tx2"/>
              </a:buClr>
              <a:buSzPct val="100000"/>
            </a:pPr>
            <a:r>
              <a:rPr lang="en-US" dirty="0" smtClean="0">
                <a:latin typeface="Arial Unicode MS" pitchFamily="34" charset="-128"/>
              </a:rPr>
              <a:t>Shielding</a:t>
            </a:r>
          </a:p>
          <a:p>
            <a:pPr eaLnBrk="1" hangingPunct="1">
              <a:buClr>
                <a:schemeClr val="tx2"/>
              </a:buClr>
              <a:buSzPct val="100000"/>
            </a:pPr>
            <a:endParaRPr lang="en-US" dirty="0" smtClean="0">
              <a:latin typeface="Arial Unicode MS" pitchFamily="34" charset="-128"/>
            </a:endParaRPr>
          </a:p>
          <a:p>
            <a:pPr eaLnBrk="1" hangingPunct="1">
              <a:buClr>
                <a:schemeClr val="tx2"/>
              </a:buClr>
              <a:buSzPct val="100000"/>
            </a:pPr>
            <a:endParaRPr lang="en-US" dirty="0" smtClean="0">
              <a:latin typeface="Arial Unicode MS" pitchFamily="34" charset="-128"/>
            </a:endParaRPr>
          </a:p>
          <a:p>
            <a:pPr eaLnBrk="1" hangingPunct="1">
              <a:buClr>
                <a:schemeClr val="tx2"/>
              </a:buClr>
              <a:buSzPct val="100000"/>
            </a:pPr>
            <a:endParaRPr lang="en-US" dirty="0" smtClean="0">
              <a:latin typeface="Arial Unicode MS" pitchFamily="34" charset="-128"/>
            </a:endParaRPr>
          </a:p>
          <a:p>
            <a:pPr eaLnBrk="1" hangingPunct="1">
              <a:buClr>
                <a:schemeClr val="tx2"/>
              </a:buClr>
            </a:pPr>
            <a:endParaRPr lang="en-US" dirty="0" smtClean="0">
              <a:latin typeface="Arial Unicode MS" pitchFamily="34" charset="-128"/>
            </a:endParaRPr>
          </a:p>
          <a:p>
            <a:pPr eaLnBrk="1" hangingPunct="1">
              <a:buClr>
                <a:schemeClr val="tx2"/>
              </a:buClr>
            </a:pPr>
            <a:endParaRPr lang="en-US" dirty="0" smtClean="0">
              <a:latin typeface="Arial Unicode MS" pitchFamily="34" charset="-128"/>
            </a:endParaRPr>
          </a:p>
          <a:p>
            <a:pPr eaLnBrk="1" hangingPunct="1">
              <a:buClr>
                <a:schemeClr val="tx2"/>
              </a:buClr>
            </a:pPr>
            <a:endParaRPr lang="en-US" dirty="0" smtClean="0">
              <a:latin typeface="Arial Unicode MS" pitchFamily="34" charset="-128"/>
            </a:endParaRPr>
          </a:p>
          <a:p>
            <a:pPr eaLnBrk="1" hangingPunct="1">
              <a:buClr>
                <a:schemeClr val="tx2"/>
              </a:buClr>
            </a:pPr>
            <a:endParaRPr lang="en-US" dirty="0" smtClean="0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L12 Protection of Workers and Public in Dental Radiology</a:t>
            </a:r>
            <a:endParaRPr lang="en-GB" sz="10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0432A8-55D7-4DE6-8345-45715D5285F1}" type="slidenum">
              <a:rPr lang="en-GB" smtClean="0"/>
              <a:pPr/>
              <a:t>16</a:t>
            </a:fld>
            <a:endParaRPr lang="en-GB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dirty="0" smtClean="0">
                <a:latin typeface="Arial Unicode MS" pitchFamily="34" charset="-128"/>
              </a:rPr>
              <a:t>Protection of Workers and Public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8817" y="1268760"/>
            <a:ext cx="8353623" cy="4114800"/>
          </a:xfrm>
        </p:spPr>
        <p:txBody>
          <a:bodyPr/>
          <a:lstStyle/>
          <a:p>
            <a:pPr eaLnBrk="1" hangingPunct="1"/>
            <a:r>
              <a:rPr lang="en-US" sz="2800" dirty="0" smtClean="0">
                <a:latin typeface="Arial Unicode MS" pitchFamily="34" charset="-128"/>
              </a:rPr>
              <a:t>Basic protection principles:</a:t>
            </a:r>
          </a:p>
          <a:p>
            <a:pPr lvl="1" eaLnBrk="1" hangingPunct="1"/>
            <a:r>
              <a:rPr lang="en-US" dirty="0" smtClean="0">
                <a:latin typeface="Arial Unicode MS" pitchFamily="34" charset="-128"/>
              </a:rPr>
              <a:t>Increase </a:t>
            </a:r>
            <a:r>
              <a:rPr lang="en-US" dirty="0" smtClean="0">
                <a:solidFill>
                  <a:srgbClr val="C00000"/>
                </a:solidFill>
                <a:latin typeface="Arial Unicode MS" pitchFamily="34" charset="-128"/>
              </a:rPr>
              <a:t>distance</a:t>
            </a:r>
            <a:r>
              <a:rPr lang="en-US" dirty="0" smtClean="0">
                <a:latin typeface="Arial Unicode MS" pitchFamily="34" charset="-128"/>
              </a:rPr>
              <a:t> to radiation source</a:t>
            </a:r>
          </a:p>
          <a:p>
            <a:pPr lvl="1" eaLnBrk="1" hangingPunct="1"/>
            <a:r>
              <a:rPr lang="en-US" dirty="0" smtClean="0">
                <a:latin typeface="Arial Unicode MS" pitchFamily="34" charset="-128"/>
              </a:rPr>
              <a:t>Apply </a:t>
            </a:r>
            <a:r>
              <a:rPr lang="en-US" dirty="0" smtClean="0">
                <a:solidFill>
                  <a:srgbClr val="C00000"/>
                </a:solidFill>
                <a:latin typeface="Arial Unicode MS" pitchFamily="34" charset="-128"/>
              </a:rPr>
              <a:t>shielding</a:t>
            </a:r>
            <a:r>
              <a:rPr lang="en-US" dirty="0" smtClean="0">
                <a:latin typeface="Arial Unicode MS" pitchFamily="34" charset="-128"/>
              </a:rPr>
              <a:t> (room &amp; personal)</a:t>
            </a:r>
          </a:p>
          <a:p>
            <a:pPr lvl="1" eaLnBrk="1" hangingPunct="1"/>
            <a:r>
              <a:rPr lang="en-US" dirty="0" smtClean="0">
                <a:latin typeface="Arial Unicode MS" pitchFamily="34" charset="-128"/>
              </a:rPr>
              <a:t>Limit the </a:t>
            </a:r>
            <a:r>
              <a:rPr lang="en-US" dirty="0" smtClean="0">
                <a:solidFill>
                  <a:srgbClr val="C00000"/>
                </a:solidFill>
                <a:latin typeface="Arial Unicode MS" pitchFamily="34" charset="-128"/>
              </a:rPr>
              <a:t>time</a:t>
            </a:r>
            <a:r>
              <a:rPr lang="en-US" dirty="0" smtClean="0">
                <a:solidFill>
                  <a:schemeClr val="accent2"/>
                </a:solidFill>
                <a:latin typeface="Arial Unicode MS" pitchFamily="34" charset="-128"/>
              </a:rPr>
              <a:t> </a:t>
            </a:r>
            <a:r>
              <a:rPr lang="en-US" dirty="0" smtClean="0">
                <a:latin typeface="Arial Unicode MS" pitchFamily="34" charset="-128"/>
              </a:rPr>
              <a:t>spent in the vicinity of a radiation source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L12 Protection of Workers and Public in Dental Radiology</a:t>
            </a:r>
            <a:endParaRPr lang="en-GB" sz="10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0432A8-55D7-4DE6-8345-45715D5285F1}" type="slidenum">
              <a:rPr lang="en-GB" smtClean="0"/>
              <a:pPr/>
              <a:t>17</a:t>
            </a:fld>
            <a:endParaRPr lang="en-GB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dirty="0" smtClean="0">
                <a:latin typeface="Arial Unicode MS" pitchFamily="34" charset="-128"/>
              </a:rPr>
              <a:t>Principles of Protection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512" y="1258416"/>
            <a:ext cx="8856984" cy="4114800"/>
          </a:xfrm>
        </p:spPr>
        <p:txBody>
          <a:bodyPr/>
          <a:lstStyle/>
          <a:p>
            <a:pPr eaLnBrk="1" hangingPunct="1"/>
            <a:r>
              <a:rPr lang="en-US" sz="2800" dirty="0" smtClean="0">
                <a:latin typeface="Arial Unicode MS" pitchFamily="34" charset="-128"/>
              </a:rPr>
              <a:t>Distance</a:t>
            </a:r>
          </a:p>
          <a:p>
            <a:pPr lvl="1" eaLnBrk="1" hangingPunct="1"/>
            <a:r>
              <a:rPr lang="en-US" dirty="0" smtClean="0">
                <a:solidFill>
                  <a:srgbClr val="C00000"/>
                </a:solidFill>
                <a:latin typeface="Arial Unicode MS" pitchFamily="34" charset="-128"/>
              </a:rPr>
              <a:t>Inverse square law</a:t>
            </a:r>
            <a:r>
              <a:rPr lang="en-US" dirty="0" smtClean="0">
                <a:latin typeface="Arial Unicode MS" pitchFamily="34" charset="-128"/>
              </a:rPr>
              <a:t>: beam intensity (I) reduces with the square of the distance (D) to the source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67640" y="3578364"/>
            <a:ext cx="3496848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2" name="TextBox 31"/>
          <p:cNvSpPr txBox="1"/>
          <p:nvPr/>
        </p:nvSpPr>
        <p:spPr>
          <a:xfrm>
            <a:off x="4211960" y="5013176"/>
            <a:ext cx="1800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latin typeface="+mn-lt"/>
              </a:rPr>
              <a:t>3*D</a:t>
            </a:r>
            <a:endParaRPr lang="en-GB" sz="2000" b="1" dirty="0">
              <a:latin typeface="+mn-lt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179512" y="3717032"/>
            <a:ext cx="5184576" cy="2304256"/>
            <a:chOff x="179512" y="3212976"/>
            <a:chExt cx="5184576" cy="2304256"/>
          </a:xfrm>
        </p:grpSpPr>
        <p:pic>
          <p:nvPicPr>
            <p:cNvPr id="9" name="Picture 6" descr="https://www.nde-ed.org/GeneralResources/Formula/RTFormula/InverseSquareLaw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699792" y="3356992"/>
              <a:ext cx="1224135" cy="914738"/>
            </a:xfrm>
            <a:prstGeom prst="rect">
              <a:avLst/>
            </a:prstGeom>
            <a:noFill/>
          </p:spPr>
        </p:pic>
        <p:sp>
          <p:nvSpPr>
            <p:cNvPr id="12" name="Rectangle 11"/>
            <p:cNvSpPr/>
            <p:nvPr/>
          </p:nvSpPr>
          <p:spPr>
            <a:xfrm>
              <a:off x="179512" y="3212976"/>
              <a:ext cx="5148064" cy="230425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Oval 12"/>
            <p:cNvSpPr/>
            <p:nvPr/>
          </p:nvSpPr>
          <p:spPr>
            <a:xfrm>
              <a:off x="611560" y="4221088"/>
              <a:ext cx="216024" cy="21602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51520" y="3717032"/>
              <a:ext cx="18002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b="1" dirty="0" smtClean="0">
                  <a:latin typeface="+mn-lt"/>
                </a:rPr>
                <a:t>Source</a:t>
              </a:r>
              <a:endParaRPr lang="en-GB" sz="2000" b="1" dirty="0">
                <a:latin typeface="+mn-lt"/>
              </a:endParaRPr>
            </a:p>
          </p:txBody>
        </p:sp>
        <p:cxnSp>
          <p:nvCxnSpPr>
            <p:cNvPr id="16" name="Straight Connector 15"/>
            <p:cNvCxnSpPr>
              <a:stCxn id="13" idx="6"/>
            </p:cNvCxnSpPr>
            <p:nvPr/>
          </p:nvCxnSpPr>
          <p:spPr>
            <a:xfrm flipV="1">
              <a:off x="827584" y="3573016"/>
              <a:ext cx="4212000" cy="75608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827584" y="4329100"/>
              <a:ext cx="4212000" cy="75608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Arc 25"/>
            <p:cNvSpPr/>
            <p:nvPr/>
          </p:nvSpPr>
          <p:spPr>
            <a:xfrm>
              <a:off x="1943544" y="4077072"/>
              <a:ext cx="144016" cy="504056"/>
            </a:xfrm>
            <a:prstGeom prst="arc">
              <a:avLst>
                <a:gd name="adj1" fmla="val 16725646"/>
                <a:gd name="adj2" fmla="val 4751121"/>
              </a:avLst>
            </a:prstGeom>
            <a:ln w="1905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Arc 26"/>
            <p:cNvSpPr/>
            <p:nvPr/>
          </p:nvSpPr>
          <p:spPr>
            <a:xfrm>
              <a:off x="2843808" y="3789040"/>
              <a:ext cx="504056" cy="1296144"/>
            </a:xfrm>
            <a:prstGeom prst="arc">
              <a:avLst>
                <a:gd name="adj1" fmla="val 17144415"/>
                <a:gd name="adj2" fmla="val 3605446"/>
              </a:avLst>
            </a:prstGeom>
            <a:ln w="1905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Arc 27"/>
            <p:cNvSpPr/>
            <p:nvPr/>
          </p:nvSpPr>
          <p:spPr>
            <a:xfrm>
              <a:off x="4211960" y="3645024"/>
              <a:ext cx="395624" cy="1512168"/>
            </a:xfrm>
            <a:prstGeom prst="arc">
              <a:avLst>
                <a:gd name="adj1" fmla="val 16535141"/>
                <a:gd name="adj2" fmla="val 4700462"/>
              </a:avLst>
            </a:prstGeom>
            <a:ln w="1905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835696" y="4541058"/>
              <a:ext cx="18002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b="1" dirty="0" smtClean="0">
                  <a:latin typeface="+mn-lt"/>
                </a:rPr>
                <a:t>D</a:t>
              </a:r>
              <a:endParaRPr lang="en-GB" sz="2000" b="1" dirty="0">
                <a:latin typeface="+mn-lt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059832" y="4797152"/>
              <a:ext cx="18002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b="1" dirty="0" smtClean="0">
                  <a:latin typeface="+mn-lt"/>
                </a:rPr>
                <a:t>2*D</a:t>
              </a:r>
              <a:endParaRPr lang="en-GB" sz="2000" b="1" dirty="0">
                <a:latin typeface="+mn-lt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835696" y="3717032"/>
              <a:ext cx="18002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b="1" dirty="0" smtClean="0">
                  <a:latin typeface="+mn-lt"/>
                </a:rPr>
                <a:t>I</a:t>
              </a:r>
              <a:endParaRPr lang="en-GB" sz="2000" b="1" dirty="0">
                <a:latin typeface="+mn-lt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2267744" y="3460938"/>
              <a:ext cx="18002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b="1" dirty="0" smtClean="0">
                  <a:latin typeface="+mn-lt"/>
                </a:rPr>
                <a:t>I/4</a:t>
              </a:r>
              <a:endParaRPr lang="en-GB" sz="2000" b="1" dirty="0">
                <a:latin typeface="+mn-lt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563888" y="3284984"/>
              <a:ext cx="18002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b="1" dirty="0" smtClean="0">
                  <a:latin typeface="+mn-lt"/>
                </a:rPr>
                <a:t>I/9</a:t>
              </a:r>
              <a:endParaRPr lang="en-GB" sz="2000" b="1" dirty="0">
                <a:latin typeface="+mn-lt"/>
              </a:endParaRPr>
            </a:p>
          </p:txBody>
        </p:sp>
      </p:grpSp>
      <p:pic>
        <p:nvPicPr>
          <p:cNvPr id="24" name="Picture 6" descr="https://www.nde-ed.org/GeneralResources/Formula/RTFormula/InverseSquareLaw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7744" y="2708920"/>
            <a:ext cx="1224135" cy="914738"/>
          </a:xfrm>
          <a:prstGeom prst="rect">
            <a:avLst/>
          </a:prstGeom>
          <a:noFill/>
        </p:spPr>
      </p:pic>
      <p:sp>
        <p:nvSpPr>
          <p:cNvPr id="25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L12 Protection of Workers and Public in Dental Radiology</a:t>
            </a:r>
            <a:endParaRPr lang="en-GB" sz="10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0432A8-55D7-4DE6-8345-45715D5285F1}" type="slidenum">
              <a:rPr lang="en-GB" smtClean="0"/>
              <a:pPr/>
              <a:t>18</a:t>
            </a:fld>
            <a:endParaRPr lang="en-GB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dirty="0" smtClean="0">
                <a:latin typeface="Arial Unicode MS" pitchFamily="34" charset="-128"/>
              </a:rPr>
              <a:t>Principles of Protection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512" y="1258416"/>
            <a:ext cx="8856984" cy="4618856"/>
          </a:xfrm>
        </p:spPr>
        <p:txBody>
          <a:bodyPr/>
          <a:lstStyle/>
          <a:p>
            <a:pPr eaLnBrk="1" hangingPunct="1"/>
            <a:r>
              <a:rPr lang="en-US" sz="2800" dirty="0" smtClean="0">
                <a:latin typeface="Arial Unicode MS" pitchFamily="34" charset="-128"/>
              </a:rPr>
              <a:t>Distance</a:t>
            </a:r>
          </a:p>
          <a:p>
            <a:pPr lvl="1" eaLnBrk="1" hangingPunct="1"/>
            <a:r>
              <a:rPr lang="en-GB" dirty="0" smtClean="0">
                <a:solidFill>
                  <a:srgbClr val="C00000"/>
                </a:solidFill>
                <a:latin typeface="Arial Unicode MS" pitchFamily="34" charset="-128"/>
              </a:rPr>
              <a:t>Intraoral, panoramic, </a:t>
            </a:r>
            <a:r>
              <a:rPr lang="en-GB" dirty="0" err="1" smtClean="0">
                <a:solidFill>
                  <a:srgbClr val="C00000"/>
                </a:solidFill>
                <a:latin typeface="Arial Unicode MS" pitchFamily="34" charset="-128"/>
              </a:rPr>
              <a:t>cephalometric</a:t>
            </a:r>
            <a:r>
              <a:rPr lang="en-GB" dirty="0" smtClean="0">
                <a:solidFill>
                  <a:srgbClr val="C00000"/>
                </a:solidFill>
                <a:latin typeface="Arial Unicode MS" pitchFamily="34" charset="-128"/>
              </a:rPr>
              <a:t> </a:t>
            </a:r>
            <a:r>
              <a:rPr lang="en-GB" dirty="0" smtClean="0">
                <a:latin typeface="Arial Unicode MS" pitchFamily="34" charset="-128"/>
              </a:rPr>
              <a:t>radiography: </a:t>
            </a:r>
          </a:p>
          <a:p>
            <a:pPr lvl="1" eaLnBrk="1" hangingPunct="1">
              <a:buNone/>
            </a:pPr>
            <a:r>
              <a:rPr lang="en-GB" dirty="0" smtClean="0">
                <a:latin typeface="Arial Unicode MS" pitchFamily="34" charset="-128"/>
              </a:rPr>
              <a:t>	Distance </a:t>
            </a:r>
            <a:r>
              <a:rPr lang="en-GB" dirty="0" smtClean="0">
                <a:solidFill>
                  <a:srgbClr val="C00000"/>
                </a:solidFill>
                <a:latin typeface="Arial Unicode MS" pitchFamily="34" charset="-128"/>
              </a:rPr>
              <a:t>&gt;1.5 m </a:t>
            </a:r>
            <a:r>
              <a:rPr lang="en-GB" dirty="0" smtClean="0">
                <a:latin typeface="Arial Unicode MS" pitchFamily="34" charset="-128"/>
              </a:rPr>
              <a:t>→ annual dose to worker &lt;1 </a:t>
            </a:r>
            <a:r>
              <a:rPr lang="en-GB" dirty="0" err="1" smtClean="0">
                <a:latin typeface="Arial Unicode MS" pitchFamily="34" charset="-128"/>
              </a:rPr>
              <a:t>mSv</a:t>
            </a:r>
            <a:r>
              <a:rPr lang="en-GB" dirty="0" smtClean="0">
                <a:latin typeface="Arial Unicode MS" pitchFamily="34" charset="-128"/>
              </a:rPr>
              <a:t> </a:t>
            </a:r>
          </a:p>
          <a:p>
            <a:pPr lvl="1" eaLnBrk="1" hangingPunct="1">
              <a:buNone/>
            </a:pPr>
            <a:r>
              <a:rPr lang="en-GB" dirty="0" smtClean="0">
                <a:latin typeface="Arial Unicode MS" pitchFamily="34" charset="-128"/>
              </a:rPr>
              <a:t>	(EC RP 136, 2004)</a:t>
            </a:r>
          </a:p>
          <a:p>
            <a:pPr lvl="2">
              <a:buFont typeface="Arial" pitchFamily="34" charset="0"/>
              <a:buChar char="•"/>
            </a:pPr>
            <a:r>
              <a:rPr lang="en-GB" dirty="0" smtClean="0">
                <a:solidFill>
                  <a:srgbClr val="C00000"/>
                </a:solidFill>
                <a:latin typeface="Arial Unicode MS" pitchFamily="34" charset="-128"/>
              </a:rPr>
              <a:t>&gt;2 m distance </a:t>
            </a:r>
            <a:r>
              <a:rPr lang="en-GB" dirty="0" smtClean="0">
                <a:latin typeface="Arial Unicode MS" pitchFamily="34" charset="-128"/>
              </a:rPr>
              <a:t>from the patient often recommended</a:t>
            </a:r>
          </a:p>
          <a:p>
            <a:pPr lvl="2">
              <a:buFont typeface="Arial" pitchFamily="34" charset="0"/>
              <a:buChar char="•"/>
            </a:pPr>
            <a:r>
              <a:rPr lang="en-GB" dirty="0" smtClean="0">
                <a:latin typeface="Arial Unicode MS" pitchFamily="34" charset="-128"/>
              </a:rPr>
              <a:t>If </a:t>
            </a:r>
            <a:r>
              <a:rPr lang="en-GB" dirty="0" smtClean="0">
                <a:solidFill>
                  <a:srgbClr val="C00000"/>
                </a:solidFill>
                <a:latin typeface="Arial Unicode MS" pitchFamily="34" charset="-128"/>
              </a:rPr>
              <a:t>shielding</a:t>
            </a:r>
            <a:r>
              <a:rPr lang="en-GB" dirty="0" smtClean="0">
                <a:latin typeface="Arial Unicode MS" pitchFamily="34" charset="-128"/>
              </a:rPr>
              <a:t> is used: distance can be shorter</a:t>
            </a:r>
          </a:p>
          <a:p>
            <a:pPr marL="914400" lvl="2" indent="0">
              <a:buNone/>
            </a:pPr>
            <a:endParaRPr lang="en-GB" dirty="0" smtClean="0">
              <a:latin typeface="Arial Unicode MS" pitchFamily="34" charset="-128"/>
            </a:endParaRPr>
          </a:p>
          <a:p>
            <a:pPr lvl="1">
              <a:buFont typeface="Arial" pitchFamily="34" charset="0"/>
              <a:buChar char="•"/>
            </a:pPr>
            <a:r>
              <a:rPr lang="en-GB" dirty="0" smtClean="0">
                <a:solidFill>
                  <a:srgbClr val="C00000"/>
                </a:solidFill>
                <a:latin typeface="Arial Unicode MS" pitchFamily="34" charset="-128"/>
              </a:rPr>
              <a:t>CBCT: </a:t>
            </a:r>
            <a:r>
              <a:rPr lang="en-GB" dirty="0" smtClean="0">
                <a:latin typeface="Arial Unicode MS" pitchFamily="34" charset="-128"/>
              </a:rPr>
              <a:t>scattered radiation much higher; must be installed in a </a:t>
            </a:r>
            <a:r>
              <a:rPr lang="en-GB" dirty="0" smtClean="0">
                <a:solidFill>
                  <a:srgbClr val="C00000"/>
                </a:solidFill>
                <a:latin typeface="Arial Unicode MS" pitchFamily="34" charset="-128"/>
              </a:rPr>
              <a:t>‘protected enclosure’ </a:t>
            </a:r>
            <a:r>
              <a:rPr lang="en-GB" dirty="0" smtClean="0">
                <a:latin typeface="Arial Unicode MS" pitchFamily="34" charset="-128"/>
              </a:rPr>
              <a:t>(EC RP 172, 2012)</a:t>
            </a:r>
          </a:p>
          <a:p>
            <a:pPr lvl="1" eaLnBrk="1" hangingPunct="1"/>
            <a:endParaRPr lang="en-US" dirty="0" smtClean="0">
              <a:latin typeface="Arial Unicode MS" pitchFamily="34" charset="-128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L12 Protection of Workers and Public in Dental Radiology</a:t>
            </a:r>
            <a:endParaRPr lang="en-GB" sz="10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L12 Protection of Workers and Public in Dental Radiology</a:t>
            </a:r>
            <a:endParaRPr lang="en-GB" sz="1000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-92104" t="-9510" r="-78789" b="-8213"/>
          <a:stretch>
            <a:fillRect/>
          </a:stretch>
        </p:blipFill>
        <p:spPr bwMode="auto">
          <a:xfrm flipH="1">
            <a:off x="1043608" y="3666510"/>
            <a:ext cx="7200800" cy="309634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512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0432A8-55D7-4DE6-8345-45715D5285F1}" type="slidenum">
              <a:rPr lang="en-GB" smtClean="0"/>
              <a:pPr/>
              <a:t>19</a:t>
            </a:fld>
            <a:endParaRPr lang="en-GB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dirty="0" smtClean="0">
                <a:latin typeface="Arial Unicode MS" pitchFamily="34" charset="-128"/>
              </a:rPr>
              <a:t>Principles of Protection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512" y="1258416"/>
            <a:ext cx="8856984" cy="4114800"/>
          </a:xfrm>
        </p:spPr>
        <p:txBody>
          <a:bodyPr/>
          <a:lstStyle/>
          <a:p>
            <a:pPr eaLnBrk="1" hangingPunct="1"/>
            <a:r>
              <a:rPr lang="en-GB" sz="2800" dirty="0" smtClean="0">
                <a:latin typeface="Arial Unicode MS" pitchFamily="34" charset="-128"/>
              </a:rPr>
              <a:t>Apart from distance, </a:t>
            </a:r>
            <a:r>
              <a:rPr lang="en-GB" sz="2800" dirty="0" smtClean="0">
                <a:solidFill>
                  <a:srgbClr val="C00000"/>
                </a:solidFill>
                <a:latin typeface="Arial Unicode MS" pitchFamily="34" charset="-128"/>
              </a:rPr>
              <a:t>location</a:t>
            </a:r>
            <a:r>
              <a:rPr lang="en-GB" sz="2800" dirty="0" smtClean="0">
                <a:latin typeface="Arial Unicode MS" pitchFamily="34" charset="-128"/>
              </a:rPr>
              <a:t> also matters!</a:t>
            </a:r>
          </a:p>
          <a:p>
            <a:pPr lvl="1" eaLnBrk="1" hangingPunct="1"/>
            <a:r>
              <a:rPr lang="en-GB" sz="2400" dirty="0" smtClean="0">
                <a:solidFill>
                  <a:srgbClr val="C00000"/>
                </a:solidFill>
                <a:latin typeface="Arial Unicode MS" pitchFamily="34" charset="-128"/>
              </a:rPr>
              <a:t>Scatter</a:t>
            </a:r>
            <a:r>
              <a:rPr lang="en-GB" sz="2400" dirty="0" smtClean="0">
                <a:latin typeface="Arial Unicode MS" pitchFamily="34" charset="-128"/>
              </a:rPr>
              <a:t> not homogenously distributed </a:t>
            </a:r>
          </a:p>
          <a:p>
            <a:pPr lvl="1" eaLnBrk="1" hangingPunct="1"/>
            <a:r>
              <a:rPr lang="en-GB" sz="2400" dirty="0" smtClean="0">
                <a:latin typeface="Arial Unicode MS" pitchFamily="34" charset="-128"/>
              </a:rPr>
              <a:t>Diagnostic X-ray energy: tendency of scattering towards the </a:t>
            </a:r>
            <a:r>
              <a:rPr lang="en-GB" sz="2400" dirty="0" smtClean="0">
                <a:solidFill>
                  <a:srgbClr val="C00000"/>
                </a:solidFill>
                <a:latin typeface="Arial Unicode MS" pitchFamily="34" charset="-128"/>
              </a:rPr>
              <a:t>forward</a:t>
            </a:r>
            <a:r>
              <a:rPr lang="en-GB" sz="2400" dirty="0" smtClean="0">
                <a:latin typeface="Arial Unicode MS" pitchFamily="34" charset="-128"/>
              </a:rPr>
              <a:t> (toward image receptor) direction</a:t>
            </a:r>
          </a:p>
          <a:p>
            <a:pPr lvl="1" eaLnBrk="1" hangingPunct="1"/>
            <a:r>
              <a:rPr lang="en-GB" sz="2400" dirty="0" smtClean="0">
                <a:solidFill>
                  <a:srgbClr val="C00000"/>
                </a:solidFill>
                <a:latin typeface="Arial Unicode MS" pitchFamily="34" charset="-128"/>
              </a:rPr>
              <a:t>But: scatter is absorbed by patient as well!</a:t>
            </a:r>
            <a:endParaRPr lang="en-GB" sz="2000" dirty="0" smtClean="0">
              <a:solidFill>
                <a:srgbClr val="C00000"/>
              </a:solidFill>
              <a:latin typeface="Arial Unicode MS" pitchFamily="34" charset="-128"/>
            </a:endParaRPr>
          </a:p>
          <a:p>
            <a:pPr lvl="1" eaLnBrk="1" hangingPunct="1"/>
            <a:endParaRPr lang="en-US" sz="2400" dirty="0" smtClean="0">
              <a:latin typeface="Arial Unicode MS" pitchFamily="34" charset="-12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19672" y="4737918"/>
            <a:ext cx="19442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TOWARDS IMAGE RECEPTOR</a:t>
            </a:r>
            <a:endParaRPr lang="en-GB" sz="1800" dirty="0"/>
          </a:p>
        </p:txBody>
      </p:sp>
      <p:sp>
        <p:nvSpPr>
          <p:cNvPr id="9" name="TextBox 8"/>
          <p:cNvSpPr txBox="1"/>
          <p:nvPr/>
        </p:nvSpPr>
        <p:spPr>
          <a:xfrm>
            <a:off x="6444208" y="4942909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TOWARD </a:t>
            </a:r>
          </a:p>
          <a:p>
            <a:r>
              <a:rPr lang="en-GB" sz="1800" dirty="0" smtClean="0"/>
              <a:t>X RAY TUBE</a:t>
            </a:r>
            <a:endParaRPr lang="en-GB" sz="1800" dirty="0"/>
          </a:p>
        </p:txBody>
      </p:sp>
      <p:sp>
        <p:nvSpPr>
          <p:cNvPr id="10" name="TextBox 9"/>
          <p:cNvSpPr txBox="1"/>
          <p:nvPr/>
        </p:nvSpPr>
        <p:spPr>
          <a:xfrm>
            <a:off x="1043608" y="3666510"/>
            <a:ext cx="30243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DISTRIBUTION  OF X-RAY SCATTER (60 </a:t>
            </a:r>
            <a:r>
              <a:rPr lang="en-GB" sz="1600" b="1" dirty="0" err="1" smtClean="0"/>
              <a:t>keV</a:t>
            </a:r>
            <a:r>
              <a:rPr lang="en-GB" sz="1600" b="1" dirty="0" smtClean="0"/>
              <a:t>)</a:t>
            </a:r>
            <a:endParaRPr lang="en-GB" sz="1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843808" y="5056148"/>
            <a:ext cx="19442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0°</a:t>
            </a:r>
            <a:endParaRPr lang="en-GB" sz="1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157952" y="3615988"/>
            <a:ext cx="6300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/>
              <a:t>90°</a:t>
            </a:r>
            <a:endParaRPr lang="en-GB" sz="16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796136" y="5056148"/>
            <a:ext cx="5760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180°</a:t>
            </a:r>
            <a:endParaRPr lang="en-GB" sz="16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211960" y="6474822"/>
            <a:ext cx="5760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/>
              <a:t>270°</a:t>
            </a:r>
            <a:endParaRPr lang="en-GB" sz="16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5436096" y="3801815"/>
            <a:ext cx="28083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Relative amount of Compton scatter at each angle)</a:t>
            </a:r>
            <a:endParaRPr lang="en-GB" sz="16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732240" y="6330806"/>
            <a:ext cx="122020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i="1" dirty="0" smtClean="0">
                <a:solidFill>
                  <a:schemeClr val="accent1"/>
                </a:solidFill>
                <a:latin typeface="Arial Unicode MS" pitchFamily="34" charset="-128"/>
              </a:rPr>
              <a:t>R. </a:t>
            </a:r>
            <a:r>
              <a:rPr lang="en-GB" sz="1600" i="1" dirty="0" err="1" smtClean="0">
                <a:solidFill>
                  <a:schemeClr val="accent1"/>
                </a:solidFill>
                <a:latin typeface="Arial Unicode MS" pitchFamily="34" charset="-128"/>
              </a:rPr>
              <a:t>Pauwels</a:t>
            </a:r>
            <a:endParaRPr lang="en-GB" sz="1600" i="1" dirty="0" smtClean="0">
              <a:solidFill>
                <a:schemeClr val="accent1"/>
              </a:solidFill>
              <a:latin typeface="Arial Unicode MS" pitchFamily="34" charset="-128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5004048" y="4386590"/>
            <a:ext cx="1368000" cy="540000"/>
          </a:xfrm>
          <a:prstGeom prst="straightConnector1">
            <a:avLst/>
          </a:prstGeom>
          <a:ln w="22225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/>
        </p:nvSpPr>
        <p:spPr>
          <a:xfrm>
            <a:off x="4190400" y="4935534"/>
            <a:ext cx="576000" cy="576064"/>
          </a:xfrm>
          <a:prstGeom prst="ellipse">
            <a:avLst/>
          </a:prstGeom>
          <a:solidFill>
            <a:schemeClr val="tx1">
              <a:lumMod val="50000"/>
              <a:lumOff val="50000"/>
              <a:alpha val="7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GB" sz="700" b="1" dirty="0" smtClean="0">
                <a:solidFill>
                  <a:schemeClr val="tx1"/>
                </a:solidFill>
              </a:rPr>
              <a:t>PATIENT</a:t>
            </a:r>
            <a:endParaRPr lang="en-GB" sz="7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5E21579-A3A3-49C1-9524-62F0133470E7}" type="slidenum">
              <a:rPr lang="en-GB" smtClean="0"/>
              <a:pPr/>
              <a:t>2</a:t>
            </a:fld>
            <a:endParaRPr lang="en-GB" smtClean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3200" smtClean="0">
                <a:latin typeface="Arial Unicode MS" pitchFamily="34" charset="-128"/>
              </a:rPr>
              <a:t>Educational Objectives</a:t>
            </a:r>
            <a:endParaRPr lang="en-US" sz="3200" smtClean="0">
              <a:latin typeface="Arial Unicode MS" pitchFamily="34" charset="-128"/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1412776"/>
            <a:ext cx="8569076" cy="4572000"/>
          </a:xfrm>
        </p:spPr>
        <p:txBody>
          <a:bodyPr/>
          <a:lstStyle/>
          <a:p>
            <a:pPr lvl="0"/>
            <a:r>
              <a:rPr lang="en-GB" sz="2400" dirty="0" smtClean="0">
                <a:latin typeface="Arial Unicode MS" pitchFamily="34" charset="-128"/>
              </a:rPr>
              <a:t>Understands the scatter distribution for different radiographic modalities</a:t>
            </a:r>
          </a:p>
          <a:p>
            <a:pPr lvl="0"/>
            <a:r>
              <a:rPr lang="en-GB" sz="2400" dirty="0" smtClean="0">
                <a:latin typeface="Arial Unicode MS" pitchFamily="34" charset="-128"/>
              </a:rPr>
              <a:t>Identify the safest position of the operator and public relative to the patient and x-ray tube</a:t>
            </a:r>
          </a:p>
          <a:p>
            <a:r>
              <a:rPr lang="en-GB" sz="2400" dirty="0" smtClean="0">
                <a:latin typeface="Arial Unicode MS" pitchFamily="34" charset="-128"/>
              </a:rPr>
              <a:t>Understand the need for adequate distance and shielding, and be able to apply these principles in clinical practice</a:t>
            </a:r>
            <a:endParaRPr lang="en-US" sz="2400" dirty="0" smtClean="0">
              <a:latin typeface="Arial Unicode MS" pitchFamily="34" charset="-128"/>
            </a:endParaRPr>
          </a:p>
          <a:p>
            <a:pPr eaLnBrk="1" hangingPunct="1"/>
            <a:endParaRPr lang="en-US" sz="2400" dirty="0" smtClean="0">
              <a:latin typeface="Arial Unicode MS" pitchFamily="34" charset="-128"/>
            </a:endParaRPr>
          </a:p>
          <a:p>
            <a:pPr eaLnBrk="1" hangingPunct="1"/>
            <a:endParaRPr lang="en-US" sz="2400" dirty="0" smtClean="0">
              <a:latin typeface="Arial Unicode MS" pitchFamily="34" charset="-128"/>
            </a:endParaRPr>
          </a:p>
          <a:p>
            <a:pPr eaLnBrk="1" hangingPunct="1"/>
            <a:endParaRPr lang="en-US" sz="2400" dirty="0" smtClean="0"/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L12 Protection of Workers and Public in Dental Radiology</a:t>
            </a:r>
            <a:endParaRPr lang="en-GB" sz="10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0432A8-55D7-4DE6-8345-45715D5285F1}" type="slidenum">
              <a:rPr lang="en-GB" smtClean="0"/>
              <a:pPr/>
              <a:t>20</a:t>
            </a:fld>
            <a:endParaRPr lang="en-GB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dirty="0" smtClean="0">
                <a:latin typeface="Arial Unicode MS" pitchFamily="34" charset="-128"/>
              </a:rPr>
              <a:t>Principles of Protection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512" y="1258416"/>
            <a:ext cx="8856984" cy="4114800"/>
          </a:xfrm>
        </p:spPr>
        <p:txBody>
          <a:bodyPr/>
          <a:lstStyle/>
          <a:p>
            <a:pPr eaLnBrk="1" hangingPunct="1"/>
            <a:r>
              <a:rPr lang="en-GB" sz="2800" dirty="0" smtClean="0">
                <a:latin typeface="Arial Unicode MS" pitchFamily="34" charset="-128"/>
              </a:rPr>
              <a:t>Scatter doses at 1 m (in µ</a:t>
            </a:r>
            <a:r>
              <a:rPr lang="en-GB" sz="2800" dirty="0" err="1" smtClean="0">
                <a:latin typeface="Arial Unicode MS" pitchFamily="34" charset="-128"/>
              </a:rPr>
              <a:t>Sv</a:t>
            </a:r>
            <a:r>
              <a:rPr lang="en-GB" sz="2800" dirty="0" smtClean="0">
                <a:latin typeface="Arial Unicode MS" pitchFamily="34" charset="-128"/>
              </a:rPr>
              <a:t>) for an intra-oral exposure made at 60 kV, 0.7 s, 200 mm focus-to-skin distance</a:t>
            </a:r>
          </a:p>
          <a:p>
            <a:pPr eaLnBrk="1" hangingPunct="1"/>
            <a:endParaRPr lang="en-GB" sz="2800" dirty="0" smtClean="0">
              <a:latin typeface="Arial Unicode MS" pitchFamily="34" charset="-128"/>
            </a:endParaRPr>
          </a:p>
        </p:txBody>
      </p:sp>
      <p:pic>
        <p:nvPicPr>
          <p:cNvPr id="2" name="Picture 2" descr="cloc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0893" y="2708920"/>
            <a:ext cx="3343275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Rectangle 20"/>
          <p:cNvSpPr/>
          <p:nvPr/>
        </p:nvSpPr>
        <p:spPr>
          <a:xfrm>
            <a:off x="2740892" y="5805264"/>
            <a:ext cx="629560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/>
            <a:r>
              <a:rPr lang="en-GB" sz="1600" i="1" dirty="0" smtClean="0">
                <a:solidFill>
                  <a:schemeClr val="accent1"/>
                </a:solidFill>
                <a:latin typeface="Arial Unicode MS" pitchFamily="34" charset="-128"/>
              </a:rPr>
              <a:t>Reproduced with permission by the Office Of Radiation Safety. Ministry of Health, New Zealand</a:t>
            </a:r>
          </a:p>
        </p:txBody>
      </p:sp>
      <p:sp>
        <p:nvSpPr>
          <p:cNvPr id="22" name="Oval 21"/>
          <p:cNvSpPr/>
          <p:nvPr/>
        </p:nvSpPr>
        <p:spPr>
          <a:xfrm>
            <a:off x="4860088" y="2852992"/>
            <a:ext cx="504000" cy="5040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/>
          <p:cNvSpPr/>
          <p:nvPr/>
        </p:nvSpPr>
        <p:spPr>
          <a:xfrm>
            <a:off x="5364088" y="4149080"/>
            <a:ext cx="504000" cy="5040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/>
          <p:cNvSpPr/>
          <p:nvPr/>
        </p:nvSpPr>
        <p:spPr>
          <a:xfrm>
            <a:off x="2771800" y="3501008"/>
            <a:ext cx="504000" cy="504000"/>
          </a:xfrm>
          <a:prstGeom prst="ellipse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/>
          <p:cNvSpPr/>
          <p:nvPr/>
        </p:nvSpPr>
        <p:spPr>
          <a:xfrm>
            <a:off x="3203848" y="5085184"/>
            <a:ext cx="504000" cy="504000"/>
          </a:xfrm>
          <a:prstGeom prst="ellipse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9" name="Straight Arrow Connector 28"/>
          <p:cNvCxnSpPr>
            <a:stCxn id="24" idx="2"/>
          </p:cNvCxnSpPr>
          <p:nvPr/>
        </p:nvCxnSpPr>
        <p:spPr>
          <a:xfrm flipH="1">
            <a:off x="2267744" y="3753008"/>
            <a:ext cx="504056" cy="108040"/>
          </a:xfrm>
          <a:prstGeom prst="straightConnector1">
            <a:avLst/>
          </a:prstGeom>
          <a:ln w="2540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27" idx="2"/>
          </p:cNvCxnSpPr>
          <p:nvPr/>
        </p:nvCxnSpPr>
        <p:spPr>
          <a:xfrm flipH="1" flipV="1">
            <a:off x="2267744" y="5013176"/>
            <a:ext cx="936104" cy="324008"/>
          </a:xfrm>
          <a:prstGeom prst="straightConnector1">
            <a:avLst/>
          </a:prstGeom>
          <a:ln w="2540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stCxn id="22" idx="6"/>
          </p:cNvCxnSpPr>
          <p:nvPr/>
        </p:nvCxnSpPr>
        <p:spPr>
          <a:xfrm>
            <a:off x="5364088" y="3104992"/>
            <a:ext cx="1008112" cy="107984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stCxn id="23" idx="6"/>
          </p:cNvCxnSpPr>
          <p:nvPr/>
        </p:nvCxnSpPr>
        <p:spPr>
          <a:xfrm flipV="1">
            <a:off x="5868088" y="3861048"/>
            <a:ext cx="576120" cy="540032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6516216" y="2876743"/>
            <a:ext cx="2376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  <a:latin typeface="Arial Unicode MS" pitchFamily="34" charset="-128"/>
              </a:rPr>
              <a:t>Highest dose (due to backscatter)</a:t>
            </a:r>
          </a:p>
        </p:txBody>
      </p:sp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L12 Protection of Workers and Public in Dental Radiology</a:t>
            </a:r>
            <a:endParaRPr lang="en-GB" sz="1000" i="1" dirty="0"/>
          </a:p>
        </p:txBody>
      </p:sp>
      <p:sp>
        <p:nvSpPr>
          <p:cNvPr id="34" name="TextBox 33"/>
          <p:cNvSpPr txBox="1"/>
          <p:nvPr/>
        </p:nvSpPr>
        <p:spPr>
          <a:xfrm>
            <a:off x="107504" y="3578240"/>
            <a:ext cx="237626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92D050"/>
                </a:solidFill>
                <a:latin typeface="Arial Unicode MS" pitchFamily="34" charset="-128"/>
              </a:rPr>
              <a:t>Lowest dose: most of forward scatter is absorbed by patient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0432A8-55D7-4DE6-8345-45715D5285F1}" type="slidenum">
              <a:rPr lang="en-GB" smtClean="0"/>
              <a:pPr/>
              <a:t>21</a:t>
            </a:fld>
            <a:endParaRPr lang="en-GB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dirty="0" smtClean="0">
                <a:latin typeface="Arial Unicode MS" pitchFamily="34" charset="-128"/>
              </a:rPr>
              <a:t>Principles of Protection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512" y="1258416"/>
            <a:ext cx="8856984" cy="1090464"/>
          </a:xfrm>
        </p:spPr>
        <p:txBody>
          <a:bodyPr/>
          <a:lstStyle/>
          <a:p>
            <a:pPr eaLnBrk="1" hangingPunct="1"/>
            <a:r>
              <a:rPr lang="en-GB" sz="2800" dirty="0" smtClean="0">
                <a:latin typeface="Arial Unicode MS" pitchFamily="34" charset="-128"/>
              </a:rPr>
              <a:t>Dose rate (µ</a:t>
            </a:r>
            <a:r>
              <a:rPr lang="en-GB" sz="2800" dirty="0" err="1" smtClean="0">
                <a:latin typeface="Arial Unicode MS" pitchFamily="34" charset="-128"/>
              </a:rPr>
              <a:t>Sv</a:t>
            </a:r>
            <a:r>
              <a:rPr lang="en-GB" sz="2800" dirty="0" smtClean="0">
                <a:latin typeface="Arial Unicode MS" pitchFamily="34" charset="-128"/>
              </a:rPr>
              <a:t>/h) at 2 m from the patient (average from 3 intra-oral units)</a:t>
            </a:r>
          </a:p>
        </p:txBody>
      </p:sp>
      <p:sp>
        <p:nvSpPr>
          <p:cNvPr id="21" name="Rectangle 20"/>
          <p:cNvSpPr/>
          <p:nvPr/>
        </p:nvSpPr>
        <p:spPr>
          <a:xfrm>
            <a:off x="4932040" y="6156012"/>
            <a:ext cx="410445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/>
            <a:r>
              <a:rPr lang="en-GB" sz="1600" i="1" dirty="0" smtClean="0">
                <a:solidFill>
                  <a:schemeClr val="accent1"/>
                </a:solidFill>
                <a:latin typeface="Arial Unicode MS" pitchFamily="34" charset="-128"/>
              </a:rPr>
              <a:t>Based on data from </a:t>
            </a:r>
            <a:r>
              <a:rPr lang="en-GB" sz="1600" i="1" dirty="0" err="1" smtClean="0">
                <a:solidFill>
                  <a:schemeClr val="accent1"/>
                </a:solidFill>
                <a:latin typeface="Arial Unicode MS" pitchFamily="34" charset="-128"/>
              </a:rPr>
              <a:t>Tabakov</a:t>
            </a:r>
            <a:r>
              <a:rPr lang="en-GB" sz="1600" i="1" dirty="0" smtClean="0">
                <a:solidFill>
                  <a:schemeClr val="accent1"/>
                </a:solidFill>
                <a:latin typeface="Arial Unicode MS" pitchFamily="34" charset="-128"/>
              </a:rPr>
              <a:t> et al. (2000)</a:t>
            </a:r>
          </a:p>
        </p:txBody>
      </p:sp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L12 Protection of Workers and Public in Dental Radiology</a:t>
            </a:r>
            <a:endParaRPr lang="en-GB" sz="1000" i="1" dirty="0"/>
          </a:p>
        </p:txBody>
      </p:sp>
      <p:sp>
        <p:nvSpPr>
          <p:cNvPr id="34" name="TextBox 33"/>
          <p:cNvSpPr txBox="1"/>
          <p:nvPr/>
        </p:nvSpPr>
        <p:spPr>
          <a:xfrm>
            <a:off x="6588224" y="3933056"/>
            <a:ext cx="23762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92D050"/>
                </a:solidFill>
                <a:latin typeface="Arial Unicode MS" pitchFamily="34" charset="-128"/>
              </a:rPr>
              <a:t>Lowest dose: directly behind X ray tube or behind patient</a:t>
            </a:r>
          </a:p>
        </p:txBody>
      </p:sp>
      <p:sp>
        <p:nvSpPr>
          <p:cNvPr id="18" name="Oval 17"/>
          <p:cNvSpPr/>
          <p:nvPr/>
        </p:nvSpPr>
        <p:spPr>
          <a:xfrm>
            <a:off x="2340112" y="2565264"/>
            <a:ext cx="3240000" cy="3240000"/>
          </a:xfrm>
          <a:prstGeom prst="ellipse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Straight Connector 19"/>
          <p:cNvCxnSpPr>
            <a:stCxn id="18" idx="2"/>
            <a:endCxn id="18" idx="6"/>
          </p:cNvCxnSpPr>
          <p:nvPr/>
        </p:nvCxnSpPr>
        <p:spPr>
          <a:xfrm>
            <a:off x="2340112" y="4185264"/>
            <a:ext cx="324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18" idx="0"/>
            <a:endCxn id="18" idx="4"/>
          </p:cNvCxnSpPr>
          <p:nvPr/>
        </p:nvCxnSpPr>
        <p:spPr>
          <a:xfrm>
            <a:off x="3960112" y="2565264"/>
            <a:ext cx="0" cy="32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18" idx="1"/>
            <a:endCxn id="18" idx="5"/>
          </p:cNvCxnSpPr>
          <p:nvPr/>
        </p:nvCxnSpPr>
        <p:spPr>
          <a:xfrm>
            <a:off x="2814599" y="3039751"/>
            <a:ext cx="2291026" cy="229102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stCxn id="18" idx="7"/>
            <a:endCxn id="18" idx="3"/>
          </p:cNvCxnSpPr>
          <p:nvPr/>
        </p:nvCxnSpPr>
        <p:spPr>
          <a:xfrm flipH="1">
            <a:off x="2814599" y="3039751"/>
            <a:ext cx="2291026" cy="229102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Oval 38"/>
          <p:cNvSpPr/>
          <p:nvPr/>
        </p:nvSpPr>
        <p:spPr>
          <a:xfrm>
            <a:off x="3545952" y="4005064"/>
            <a:ext cx="828000" cy="1080120"/>
          </a:xfrm>
          <a:prstGeom prst="ellipse">
            <a:avLst/>
          </a:prstGeom>
          <a:solidFill>
            <a:srgbClr val="C4C4C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/>
          <p:cNvSpPr/>
          <p:nvPr/>
        </p:nvSpPr>
        <p:spPr>
          <a:xfrm>
            <a:off x="3419872" y="4509120"/>
            <a:ext cx="107920" cy="144016"/>
          </a:xfrm>
          <a:prstGeom prst="ellipse">
            <a:avLst/>
          </a:prstGeom>
          <a:solidFill>
            <a:srgbClr val="C4C4C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/>
          <p:cNvSpPr/>
          <p:nvPr/>
        </p:nvSpPr>
        <p:spPr>
          <a:xfrm>
            <a:off x="4392072" y="4509120"/>
            <a:ext cx="107920" cy="144016"/>
          </a:xfrm>
          <a:prstGeom prst="ellipse">
            <a:avLst/>
          </a:prstGeom>
          <a:solidFill>
            <a:srgbClr val="C4C4C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Isosceles Triangle 42"/>
          <p:cNvSpPr/>
          <p:nvPr/>
        </p:nvSpPr>
        <p:spPr>
          <a:xfrm>
            <a:off x="3905952" y="3888040"/>
            <a:ext cx="107920" cy="108000"/>
          </a:xfrm>
          <a:prstGeom prst="triangle">
            <a:avLst/>
          </a:prstGeom>
          <a:solidFill>
            <a:srgbClr val="C4C4C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ectangle 43"/>
          <p:cNvSpPr/>
          <p:nvPr/>
        </p:nvSpPr>
        <p:spPr>
          <a:xfrm>
            <a:off x="4788024" y="3789040"/>
            <a:ext cx="432048" cy="79208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 45"/>
          <p:cNvSpPr/>
          <p:nvPr/>
        </p:nvSpPr>
        <p:spPr>
          <a:xfrm>
            <a:off x="4355976" y="4077072"/>
            <a:ext cx="432048" cy="216024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TextBox 50"/>
          <p:cNvSpPr txBox="1"/>
          <p:nvPr/>
        </p:nvSpPr>
        <p:spPr>
          <a:xfrm>
            <a:off x="5796136" y="2996952"/>
            <a:ext cx="165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 Unicode MS" pitchFamily="34" charset="-128"/>
              </a:rPr>
              <a:t>X ray tube</a:t>
            </a:r>
          </a:p>
        </p:txBody>
      </p:sp>
      <p:cxnSp>
        <p:nvCxnSpPr>
          <p:cNvPr id="47" name="Straight Arrow Connector 46"/>
          <p:cNvCxnSpPr/>
          <p:nvPr/>
        </p:nvCxnSpPr>
        <p:spPr>
          <a:xfrm flipV="1">
            <a:off x="4932040" y="3501008"/>
            <a:ext cx="1584176" cy="684016"/>
          </a:xfrm>
          <a:prstGeom prst="straightConnector1">
            <a:avLst/>
          </a:prstGeom>
          <a:ln w="22225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2195736" y="2668850"/>
            <a:ext cx="864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366</a:t>
            </a:r>
            <a:endParaRPr lang="en-GB" sz="2000" b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563888" y="2132856"/>
            <a:ext cx="864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373</a:t>
            </a:r>
            <a:endParaRPr lang="en-GB" sz="2000" b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4788024" y="2596842"/>
            <a:ext cx="864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344</a:t>
            </a:r>
            <a:endParaRPr lang="en-GB" sz="2000" b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508104" y="4005064"/>
            <a:ext cx="864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62</a:t>
            </a:r>
            <a:endParaRPr lang="en-GB" sz="2000" b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932040" y="5301208"/>
            <a:ext cx="864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212</a:t>
            </a:r>
            <a:endParaRPr lang="en-GB" sz="2000" b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491880" y="5805264"/>
            <a:ext cx="864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102</a:t>
            </a:r>
            <a:endParaRPr lang="en-GB" sz="2000" b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123728" y="5301208"/>
            <a:ext cx="864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144</a:t>
            </a:r>
            <a:endParaRPr lang="en-GB" sz="2000" b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8" name="Oval 57"/>
          <p:cNvSpPr/>
          <p:nvPr/>
        </p:nvSpPr>
        <p:spPr>
          <a:xfrm>
            <a:off x="5652120" y="3933056"/>
            <a:ext cx="504000" cy="504000"/>
          </a:xfrm>
          <a:prstGeom prst="ellipse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9" name="Straight Arrow Connector 58"/>
          <p:cNvCxnSpPr>
            <a:stCxn id="58" idx="6"/>
          </p:cNvCxnSpPr>
          <p:nvPr/>
        </p:nvCxnSpPr>
        <p:spPr>
          <a:xfrm>
            <a:off x="6156120" y="4185056"/>
            <a:ext cx="288088" cy="180048"/>
          </a:xfrm>
          <a:prstGeom prst="straightConnector1">
            <a:avLst/>
          </a:prstGeom>
          <a:ln w="2540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Oval 62"/>
          <p:cNvSpPr/>
          <p:nvPr/>
        </p:nvSpPr>
        <p:spPr>
          <a:xfrm>
            <a:off x="3563888" y="5805264"/>
            <a:ext cx="720080" cy="431992"/>
          </a:xfrm>
          <a:prstGeom prst="ellipse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4" name="Straight Arrow Connector 63"/>
          <p:cNvCxnSpPr>
            <a:stCxn id="63" idx="6"/>
          </p:cNvCxnSpPr>
          <p:nvPr/>
        </p:nvCxnSpPr>
        <p:spPr>
          <a:xfrm flipV="1">
            <a:off x="4283968" y="5517232"/>
            <a:ext cx="2304256" cy="504028"/>
          </a:xfrm>
          <a:prstGeom prst="straightConnector1">
            <a:avLst/>
          </a:prstGeom>
          <a:ln w="2540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Oval 67"/>
          <p:cNvSpPr/>
          <p:nvPr/>
        </p:nvSpPr>
        <p:spPr>
          <a:xfrm>
            <a:off x="2123728" y="2636968"/>
            <a:ext cx="720080" cy="43199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C00000"/>
              </a:solidFill>
            </a:endParaRPr>
          </a:p>
        </p:txBody>
      </p:sp>
      <p:sp>
        <p:nvSpPr>
          <p:cNvPr id="69" name="Oval 68"/>
          <p:cNvSpPr/>
          <p:nvPr/>
        </p:nvSpPr>
        <p:spPr>
          <a:xfrm>
            <a:off x="3635896" y="2132856"/>
            <a:ext cx="720080" cy="43204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C00000"/>
              </a:solidFill>
            </a:endParaRPr>
          </a:p>
        </p:txBody>
      </p:sp>
      <p:sp>
        <p:nvSpPr>
          <p:cNvPr id="70" name="Oval 69"/>
          <p:cNvSpPr/>
          <p:nvPr/>
        </p:nvSpPr>
        <p:spPr>
          <a:xfrm>
            <a:off x="4860032" y="2564904"/>
            <a:ext cx="720080" cy="43204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C00000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179512" y="2276872"/>
            <a:ext cx="1872208" cy="2677656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  <a:latin typeface="Arial Unicode MS" pitchFamily="34" charset="-128"/>
              </a:rPr>
              <a:t>Highest dose in front of patient (note: dose opposite to tube not measured)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0432A8-55D7-4DE6-8345-45715D5285F1}" type="slidenum">
              <a:rPr lang="en-GB" smtClean="0"/>
              <a:pPr/>
              <a:t>22</a:t>
            </a:fld>
            <a:endParaRPr lang="en-GB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dirty="0" smtClean="0">
                <a:latin typeface="Arial Unicode MS" pitchFamily="34" charset="-128"/>
              </a:rPr>
              <a:t>Principles of Protection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512" y="1258416"/>
            <a:ext cx="8856984" cy="4114800"/>
          </a:xfrm>
        </p:spPr>
        <p:txBody>
          <a:bodyPr/>
          <a:lstStyle/>
          <a:p>
            <a:pPr eaLnBrk="1" hangingPunct="1"/>
            <a:r>
              <a:rPr lang="en-GB" sz="2800" dirty="0" smtClean="0">
                <a:latin typeface="Arial Unicode MS" pitchFamily="34" charset="-128"/>
              </a:rPr>
              <a:t>For intra-oral exposures (general)</a:t>
            </a:r>
          </a:p>
          <a:p>
            <a:pPr lvl="1" eaLnBrk="1" hangingPunct="1"/>
            <a:r>
              <a:rPr lang="en-GB" sz="2400" dirty="0" smtClean="0">
                <a:solidFill>
                  <a:srgbClr val="C00000"/>
                </a:solidFill>
                <a:latin typeface="Arial Unicode MS" pitchFamily="34" charset="-128"/>
              </a:rPr>
              <a:t>Distance and shielding: </a:t>
            </a:r>
            <a:r>
              <a:rPr lang="en-GB" sz="2400" dirty="0" smtClean="0">
                <a:latin typeface="Arial Unicode MS" pitchFamily="34" charset="-128"/>
              </a:rPr>
              <a:t>more important than positioning</a:t>
            </a:r>
            <a:endParaRPr lang="en-GB" sz="2400" dirty="0">
              <a:latin typeface="Arial Unicode MS" pitchFamily="34" charset="-128"/>
            </a:endParaRPr>
          </a:p>
          <a:p>
            <a:pPr lvl="1" eaLnBrk="1" hangingPunct="1"/>
            <a:r>
              <a:rPr lang="en-GB" sz="2400" dirty="0" smtClean="0">
                <a:solidFill>
                  <a:srgbClr val="C00000"/>
                </a:solidFill>
                <a:latin typeface="Arial Unicode MS" pitchFamily="34" charset="-128"/>
              </a:rPr>
              <a:t>Avoid</a:t>
            </a:r>
            <a:r>
              <a:rPr lang="en-GB" sz="2400" dirty="0" smtClean="0">
                <a:latin typeface="Arial Unicode MS" pitchFamily="34" charset="-128"/>
              </a:rPr>
              <a:t> area </a:t>
            </a:r>
            <a:r>
              <a:rPr lang="en-GB" sz="2400" dirty="0" smtClean="0">
                <a:solidFill>
                  <a:srgbClr val="C00000"/>
                </a:solidFill>
                <a:latin typeface="Arial Unicode MS" pitchFamily="34" charset="-128"/>
              </a:rPr>
              <a:t>opposite to X ray tube </a:t>
            </a:r>
            <a:r>
              <a:rPr lang="en-GB" sz="2400" dirty="0" smtClean="0">
                <a:latin typeface="Arial Unicode MS" pitchFamily="34" charset="-128"/>
              </a:rPr>
              <a:t>(high amount of scatter + possible primary radiation</a:t>
            </a:r>
          </a:p>
          <a:p>
            <a:pPr lvl="1" eaLnBrk="1" hangingPunct="1"/>
            <a:r>
              <a:rPr lang="en-GB" sz="2400" dirty="0" smtClean="0">
                <a:solidFill>
                  <a:srgbClr val="C00000"/>
                </a:solidFill>
                <a:latin typeface="Arial Unicode MS" pitchFamily="34" charset="-128"/>
              </a:rPr>
              <a:t>Avoid</a:t>
            </a:r>
            <a:r>
              <a:rPr lang="en-GB" sz="2400" dirty="0" smtClean="0">
                <a:latin typeface="Arial Unicode MS" pitchFamily="34" charset="-128"/>
              </a:rPr>
              <a:t> area </a:t>
            </a:r>
            <a:r>
              <a:rPr lang="en-GB" sz="2400" dirty="0" smtClean="0">
                <a:solidFill>
                  <a:srgbClr val="C00000"/>
                </a:solidFill>
                <a:latin typeface="Arial Unicode MS" pitchFamily="34" charset="-128"/>
              </a:rPr>
              <a:t>behind X ray tube </a:t>
            </a:r>
            <a:r>
              <a:rPr lang="en-GB" sz="2400" dirty="0" smtClean="0">
                <a:latin typeface="Arial Unicode MS" pitchFamily="34" charset="-128"/>
              </a:rPr>
              <a:t>(tube itself provides shielding from backscatter, but surrounding area is prone to high amounts of scatter)</a:t>
            </a:r>
          </a:p>
          <a:p>
            <a:pPr lvl="1" eaLnBrk="1" hangingPunct="1"/>
            <a:r>
              <a:rPr lang="en-GB" sz="2400" dirty="0" smtClean="0">
                <a:latin typeface="Arial Unicode MS" pitchFamily="34" charset="-128"/>
              </a:rPr>
              <a:t>When picking a location, keep as much </a:t>
            </a:r>
            <a:r>
              <a:rPr lang="en-GB" sz="2400" dirty="0" smtClean="0">
                <a:solidFill>
                  <a:srgbClr val="C00000"/>
                </a:solidFill>
                <a:latin typeface="Arial Unicode MS" pitchFamily="34" charset="-128"/>
              </a:rPr>
              <a:t>“patient tissue” </a:t>
            </a:r>
            <a:r>
              <a:rPr lang="en-GB" sz="2400" dirty="0" smtClean="0">
                <a:latin typeface="Arial Unicode MS" pitchFamily="34" charset="-128"/>
              </a:rPr>
              <a:t>between yourself and the source of the scatter (i.e. the exposed region in the patient) </a:t>
            </a:r>
          </a:p>
          <a:p>
            <a:pPr lvl="2" eaLnBrk="1" hangingPunct="1"/>
            <a:r>
              <a:rPr lang="en-GB" dirty="0" smtClean="0">
                <a:latin typeface="Arial Unicode MS" pitchFamily="34" charset="-128"/>
              </a:rPr>
              <a:t>At </a:t>
            </a:r>
            <a:r>
              <a:rPr lang="en-GB" dirty="0" smtClean="0">
                <a:solidFill>
                  <a:srgbClr val="C00000"/>
                </a:solidFill>
                <a:latin typeface="Arial Unicode MS" pitchFamily="34" charset="-128"/>
              </a:rPr>
              <a:t>right angle </a:t>
            </a:r>
            <a:r>
              <a:rPr lang="en-GB" dirty="0" smtClean="0">
                <a:latin typeface="Arial Unicode MS" pitchFamily="34" charset="-128"/>
              </a:rPr>
              <a:t>to tube</a:t>
            </a:r>
          </a:p>
          <a:p>
            <a:pPr lvl="2" eaLnBrk="1" hangingPunct="1"/>
            <a:r>
              <a:rPr lang="en-GB" dirty="0" smtClean="0">
                <a:latin typeface="Arial Unicode MS" pitchFamily="34" charset="-128"/>
              </a:rPr>
              <a:t>Patient acts as shielding</a:t>
            </a:r>
          </a:p>
          <a:p>
            <a:pPr eaLnBrk="1" hangingPunct="1"/>
            <a:endParaRPr lang="en-GB" sz="2800" dirty="0" smtClean="0">
              <a:latin typeface="Arial Unicode MS" pitchFamily="34" charset="-128"/>
            </a:endParaRPr>
          </a:p>
        </p:txBody>
      </p:sp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L12 Protection of Workers and Public in Dental Radiology</a:t>
            </a:r>
            <a:endParaRPr lang="en-GB" sz="10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0432A8-55D7-4DE6-8345-45715D5285F1}" type="slidenum">
              <a:rPr lang="en-GB" smtClean="0"/>
              <a:pPr/>
              <a:t>23</a:t>
            </a:fld>
            <a:endParaRPr lang="en-GB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dirty="0" smtClean="0">
                <a:latin typeface="Arial Unicode MS" pitchFamily="34" charset="-128"/>
              </a:rPr>
              <a:t>Principles of Protection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512" y="1258416"/>
            <a:ext cx="8856984" cy="4114800"/>
          </a:xfrm>
        </p:spPr>
        <p:txBody>
          <a:bodyPr/>
          <a:lstStyle/>
          <a:p>
            <a:pPr eaLnBrk="1" hangingPunct="1"/>
            <a:r>
              <a:rPr lang="en-GB" sz="2800" dirty="0" smtClean="0">
                <a:latin typeface="Arial Unicode MS" pitchFamily="34" charset="-128"/>
              </a:rPr>
              <a:t>For intra-oral exposures (specific)</a:t>
            </a:r>
          </a:p>
          <a:p>
            <a:pPr lvl="1" eaLnBrk="1" hangingPunct="1"/>
            <a:r>
              <a:rPr lang="en-GB" sz="2400" dirty="0" smtClean="0">
                <a:latin typeface="Arial Unicode MS" pitchFamily="34" charset="-128"/>
              </a:rPr>
              <a:t>Tube at side of patient: stand behind patient</a:t>
            </a:r>
          </a:p>
          <a:p>
            <a:pPr eaLnBrk="1" hangingPunct="1"/>
            <a:endParaRPr lang="en-GB" sz="2800" dirty="0" smtClean="0">
              <a:latin typeface="Arial Unicode MS" pitchFamily="34" charset="-128"/>
            </a:endParaRPr>
          </a:p>
        </p:txBody>
      </p:sp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L12 Protection of Workers and Public in Dental Radiology</a:t>
            </a:r>
            <a:endParaRPr lang="en-GB" sz="1000" i="1" dirty="0"/>
          </a:p>
        </p:txBody>
      </p:sp>
      <p:sp>
        <p:nvSpPr>
          <p:cNvPr id="7" name="Oval 6"/>
          <p:cNvSpPr/>
          <p:nvPr/>
        </p:nvSpPr>
        <p:spPr>
          <a:xfrm>
            <a:off x="2772160" y="2565344"/>
            <a:ext cx="3240000" cy="3240000"/>
          </a:xfrm>
          <a:prstGeom prst="ellipse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Connector 7"/>
          <p:cNvCxnSpPr>
            <a:stCxn id="7" idx="2"/>
            <a:endCxn id="7" idx="6"/>
          </p:cNvCxnSpPr>
          <p:nvPr/>
        </p:nvCxnSpPr>
        <p:spPr>
          <a:xfrm>
            <a:off x="2772160" y="4185344"/>
            <a:ext cx="324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stCxn id="7" idx="0"/>
            <a:endCxn id="7" idx="4"/>
          </p:cNvCxnSpPr>
          <p:nvPr/>
        </p:nvCxnSpPr>
        <p:spPr>
          <a:xfrm>
            <a:off x="4392160" y="2565344"/>
            <a:ext cx="0" cy="32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stCxn id="7" idx="1"/>
            <a:endCxn id="7" idx="5"/>
          </p:cNvCxnSpPr>
          <p:nvPr/>
        </p:nvCxnSpPr>
        <p:spPr>
          <a:xfrm>
            <a:off x="3246647" y="3039831"/>
            <a:ext cx="2291026" cy="229102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7" idx="7"/>
            <a:endCxn id="7" idx="3"/>
          </p:cNvCxnSpPr>
          <p:nvPr/>
        </p:nvCxnSpPr>
        <p:spPr>
          <a:xfrm flipH="1">
            <a:off x="3246647" y="3039831"/>
            <a:ext cx="2291026" cy="229102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3978000" y="4005144"/>
            <a:ext cx="828000" cy="1080120"/>
          </a:xfrm>
          <a:prstGeom prst="ellipse">
            <a:avLst/>
          </a:prstGeom>
          <a:solidFill>
            <a:srgbClr val="C4C4C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3851920" y="4509200"/>
            <a:ext cx="107920" cy="144016"/>
          </a:xfrm>
          <a:prstGeom prst="ellipse">
            <a:avLst/>
          </a:prstGeom>
          <a:solidFill>
            <a:srgbClr val="C4C4C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4824120" y="4509200"/>
            <a:ext cx="107920" cy="144016"/>
          </a:xfrm>
          <a:prstGeom prst="ellipse">
            <a:avLst/>
          </a:prstGeom>
          <a:solidFill>
            <a:srgbClr val="C4C4C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Isosceles Triangle 14"/>
          <p:cNvSpPr/>
          <p:nvPr/>
        </p:nvSpPr>
        <p:spPr>
          <a:xfrm>
            <a:off x="4338000" y="3888120"/>
            <a:ext cx="107920" cy="108000"/>
          </a:xfrm>
          <a:prstGeom prst="triangle">
            <a:avLst/>
          </a:prstGeom>
          <a:solidFill>
            <a:srgbClr val="C4C4C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5220072" y="3789120"/>
            <a:ext cx="432048" cy="79208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4788024" y="4077152"/>
            <a:ext cx="432048" cy="216024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Multiply 28"/>
          <p:cNvSpPr/>
          <p:nvPr/>
        </p:nvSpPr>
        <p:spPr>
          <a:xfrm>
            <a:off x="4032000" y="5805344"/>
            <a:ext cx="720080" cy="720000"/>
          </a:xfrm>
          <a:prstGeom prst="mathMultiply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72488" y="6369050"/>
            <a:ext cx="509587" cy="293688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CC0432A8-55D7-4DE6-8345-45715D5285F1}" type="slidenum">
              <a:rPr lang="en-GB" smtClean="0"/>
              <a:pPr/>
              <a:t>24</a:t>
            </a:fld>
            <a:endParaRPr lang="en-GB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dirty="0" smtClean="0">
                <a:latin typeface="Arial Unicode MS" pitchFamily="34" charset="-128"/>
              </a:rPr>
              <a:t>Principles of Protection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512" y="1258416"/>
            <a:ext cx="8856984" cy="4114800"/>
          </a:xfrm>
        </p:spPr>
        <p:txBody>
          <a:bodyPr/>
          <a:lstStyle/>
          <a:p>
            <a:pPr eaLnBrk="1" hangingPunct="1"/>
            <a:r>
              <a:rPr lang="en-GB" sz="2800" dirty="0" smtClean="0">
                <a:latin typeface="Arial Unicode MS" pitchFamily="34" charset="-128"/>
              </a:rPr>
              <a:t>For intra-oral exposures (specific)</a:t>
            </a:r>
          </a:p>
          <a:p>
            <a:pPr lvl="1" eaLnBrk="1" hangingPunct="1"/>
            <a:r>
              <a:rPr lang="en-GB" sz="2400" dirty="0" smtClean="0">
                <a:latin typeface="Arial Unicode MS" pitchFamily="34" charset="-128"/>
              </a:rPr>
              <a:t>Tube diagonally toward patient: stand behind patient </a:t>
            </a:r>
            <a:br>
              <a:rPr lang="en-GB" sz="2400" dirty="0" smtClean="0">
                <a:latin typeface="Arial Unicode MS" pitchFamily="34" charset="-128"/>
              </a:rPr>
            </a:br>
            <a:r>
              <a:rPr lang="en-GB" sz="2400" dirty="0" smtClean="0">
                <a:latin typeface="Arial Unicode MS" pitchFamily="34" charset="-128"/>
              </a:rPr>
              <a:t>(90-135° to X ray beam)</a:t>
            </a:r>
          </a:p>
          <a:p>
            <a:pPr eaLnBrk="1" hangingPunct="1"/>
            <a:endParaRPr lang="en-GB" sz="2800" dirty="0" smtClean="0">
              <a:latin typeface="Arial Unicode MS" pitchFamily="34" charset="-128"/>
            </a:endParaRPr>
          </a:p>
        </p:txBody>
      </p:sp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L12 Protection of Workers and Public in Dental Radiology</a:t>
            </a:r>
            <a:endParaRPr lang="en-GB" sz="1000" i="1" dirty="0"/>
          </a:p>
        </p:txBody>
      </p:sp>
      <p:sp>
        <p:nvSpPr>
          <p:cNvPr id="7" name="Oval 6"/>
          <p:cNvSpPr/>
          <p:nvPr/>
        </p:nvSpPr>
        <p:spPr>
          <a:xfrm>
            <a:off x="2771800" y="2565344"/>
            <a:ext cx="3240000" cy="3240000"/>
          </a:xfrm>
          <a:prstGeom prst="ellipse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Connector 7"/>
          <p:cNvCxnSpPr>
            <a:stCxn id="7" idx="2"/>
            <a:endCxn id="7" idx="6"/>
          </p:cNvCxnSpPr>
          <p:nvPr/>
        </p:nvCxnSpPr>
        <p:spPr>
          <a:xfrm>
            <a:off x="2771800" y="4185344"/>
            <a:ext cx="324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stCxn id="7" idx="0"/>
            <a:endCxn id="7" idx="4"/>
          </p:cNvCxnSpPr>
          <p:nvPr/>
        </p:nvCxnSpPr>
        <p:spPr>
          <a:xfrm>
            <a:off x="4391800" y="2565344"/>
            <a:ext cx="0" cy="32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stCxn id="7" idx="1"/>
            <a:endCxn id="7" idx="5"/>
          </p:cNvCxnSpPr>
          <p:nvPr/>
        </p:nvCxnSpPr>
        <p:spPr>
          <a:xfrm>
            <a:off x="3246287" y="3039831"/>
            <a:ext cx="2291026" cy="229102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7" idx="7"/>
            <a:endCxn id="7" idx="3"/>
          </p:cNvCxnSpPr>
          <p:nvPr/>
        </p:nvCxnSpPr>
        <p:spPr>
          <a:xfrm flipH="1">
            <a:off x="3246287" y="3039831"/>
            <a:ext cx="2291026" cy="229102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3978000" y="4005144"/>
            <a:ext cx="828000" cy="1080120"/>
          </a:xfrm>
          <a:prstGeom prst="ellipse">
            <a:avLst/>
          </a:prstGeom>
          <a:solidFill>
            <a:srgbClr val="C4C4C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3851920" y="4509200"/>
            <a:ext cx="107920" cy="144016"/>
          </a:xfrm>
          <a:prstGeom prst="ellipse">
            <a:avLst/>
          </a:prstGeom>
          <a:solidFill>
            <a:srgbClr val="C4C4C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4824120" y="4509200"/>
            <a:ext cx="107920" cy="144016"/>
          </a:xfrm>
          <a:prstGeom prst="ellipse">
            <a:avLst/>
          </a:prstGeom>
          <a:solidFill>
            <a:srgbClr val="C4C4C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Isosceles Triangle 14"/>
          <p:cNvSpPr/>
          <p:nvPr/>
        </p:nvSpPr>
        <p:spPr>
          <a:xfrm>
            <a:off x="4338000" y="3888120"/>
            <a:ext cx="107920" cy="108000"/>
          </a:xfrm>
          <a:prstGeom prst="triangle">
            <a:avLst/>
          </a:prstGeom>
          <a:solidFill>
            <a:srgbClr val="C4C4C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8" name="Group 17"/>
          <p:cNvGrpSpPr/>
          <p:nvPr/>
        </p:nvGrpSpPr>
        <p:grpSpPr>
          <a:xfrm rot="18900000">
            <a:off x="4464000" y="3312448"/>
            <a:ext cx="864096" cy="792088"/>
            <a:chOff x="4788024" y="3716672"/>
            <a:chExt cx="864096" cy="792088"/>
          </a:xfrm>
        </p:grpSpPr>
        <p:sp>
          <p:nvSpPr>
            <p:cNvPr id="16" name="Rectangle 15"/>
            <p:cNvSpPr/>
            <p:nvPr/>
          </p:nvSpPr>
          <p:spPr>
            <a:xfrm>
              <a:off x="5220072" y="3716672"/>
              <a:ext cx="432048" cy="79208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4788024" y="4004704"/>
              <a:ext cx="432048" cy="216024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9" name="Multiply 28"/>
          <p:cNvSpPr/>
          <p:nvPr/>
        </p:nvSpPr>
        <p:spPr>
          <a:xfrm>
            <a:off x="4032000" y="5805344"/>
            <a:ext cx="720080" cy="720000"/>
          </a:xfrm>
          <a:prstGeom prst="mathMultiply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Multiply 18"/>
          <p:cNvSpPr/>
          <p:nvPr/>
        </p:nvSpPr>
        <p:spPr>
          <a:xfrm>
            <a:off x="5508104" y="5229640"/>
            <a:ext cx="720080" cy="720000"/>
          </a:xfrm>
          <a:prstGeom prst="mathMultiply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72488" y="6369050"/>
            <a:ext cx="509587" cy="293688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CC0432A8-55D7-4DE6-8345-45715D5285F1}" type="slidenum">
              <a:rPr lang="en-GB" smtClean="0"/>
              <a:pPr/>
              <a:t>25</a:t>
            </a:fld>
            <a:endParaRPr lang="en-GB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dirty="0" smtClean="0">
                <a:latin typeface="Arial Unicode MS" pitchFamily="34" charset="-128"/>
              </a:rPr>
              <a:t>Principles of Protection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512" y="1258416"/>
            <a:ext cx="8856984" cy="4114800"/>
          </a:xfrm>
        </p:spPr>
        <p:txBody>
          <a:bodyPr/>
          <a:lstStyle/>
          <a:p>
            <a:pPr eaLnBrk="1" hangingPunct="1"/>
            <a:r>
              <a:rPr lang="en-GB" sz="2800" dirty="0" smtClean="0">
                <a:latin typeface="Arial Unicode MS" pitchFamily="34" charset="-128"/>
              </a:rPr>
              <a:t>For intra-oral exposures (specific)</a:t>
            </a:r>
          </a:p>
          <a:p>
            <a:pPr lvl="1" eaLnBrk="1" hangingPunct="1"/>
            <a:r>
              <a:rPr lang="en-GB" sz="2400" dirty="0" smtClean="0">
                <a:latin typeface="Arial Unicode MS" pitchFamily="34" charset="-128"/>
              </a:rPr>
              <a:t>Tube in front of patient: stand at either side of patient </a:t>
            </a:r>
            <a:br>
              <a:rPr lang="en-GB" sz="2400" dirty="0" smtClean="0">
                <a:latin typeface="Arial Unicode MS" pitchFamily="34" charset="-128"/>
              </a:rPr>
            </a:br>
            <a:r>
              <a:rPr lang="en-GB" sz="2400" dirty="0" smtClean="0">
                <a:latin typeface="Arial Unicode MS" pitchFamily="34" charset="-128"/>
              </a:rPr>
              <a:t>(90 or 270° to X ray beam)</a:t>
            </a:r>
          </a:p>
          <a:p>
            <a:pPr eaLnBrk="1" hangingPunct="1"/>
            <a:endParaRPr lang="en-GB" sz="2800" dirty="0" smtClean="0">
              <a:latin typeface="Arial Unicode MS" pitchFamily="34" charset="-128"/>
            </a:endParaRPr>
          </a:p>
        </p:txBody>
      </p:sp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L12 Protection of Workers and Public in Dental Radiology</a:t>
            </a:r>
            <a:endParaRPr lang="en-GB" sz="1000" i="1" dirty="0"/>
          </a:p>
        </p:txBody>
      </p:sp>
      <p:sp>
        <p:nvSpPr>
          <p:cNvPr id="7" name="Oval 6"/>
          <p:cNvSpPr/>
          <p:nvPr/>
        </p:nvSpPr>
        <p:spPr>
          <a:xfrm>
            <a:off x="2771800" y="2853296"/>
            <a:ext cx="3240000" cy="3240000"/>
          </a:xfrm>
          <a:prstGeom prst="ellipse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Connector 7"/>
          <p:cNvCxnSpPr>
            <a:stCxn id="7" idx="2"/>
            <a:endCxn id="7" idx="6"/>
          </p:cNvCxnSpPr>
          <p:nvPr/>
        </p:nvCxnSpPr>
        <p:spPr>
          <a:xfrm>
            <a:off x="2771800" y="4473296"/>
            <a:ext cx="324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stCxn id="7" idx="0"/>
            <a:endCxn id="7" idx="4"/>
          </p:cNvCxnSpPr>
          <p:nvPr/>
        </p:nvCxnSpPr>
        <p:spPr>
          <a:xfrm>
            <a:off x="4391800" y="2853296"/>
            <a:ext cx="0" cy="32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stCxn id="7" idx="1"/>
            <a:endCxn id="7" idx="5"/>
          </p:cNvCxnSpPr>
          <p:nvPr/>
        </p:nvCxnSpPr>
        <p:spPr>
          <a:xfrm>
            <a:off x="3246287" y="3327783"/>
            <a:ext cx="2291026" cy="229102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7" idx="7"/>
            <a:endCxn id="7" idx="3"/>
          </p:cNvCxnSpPr>
          <p:nvPr/>
        </p:nvCxnSpPr>
        <p:spPr>
          <a:xfrm flipH="1">
            <a:off x="3246287" y="3327783"/>
            <a:ext cx="2291026" cy="229102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3978000" y="4293096"/>
            <a:ext cx="828000" cy="1080120"/>
          </a:xfrm>
          <a:prstGeom prst="ellipse">
            <a:avLst/>
          </a:prstGeom>
          <a:solidFill>
            <a:srgbClr val="C4C4C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3851920" y="4797152"/>
            <a:ext cx="107920" cy="144016"/>
          </a:xfrm>
          <a:prstGeom prst="ellipse">
            <a:avLst/>
          </a:prstGeom>
          <a:solidFill>
            <a:srgbClr val="C4C4C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4824120" y="4797152"/>
            <a:ext cx="107920" cy="144016"/>
          </a:xfrm>
          <a:prstGeom prst="ellipse">
            <a:avLst/>
          </a:prstGeom>
          <a:solidFill>
            <a:srgbClr val="C4C4C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Isosceles Triangle 14"/>
          <p:cNvSpPr/>
          <p:nvPr/>
        </p:nvSpPr>
        <p:spPr>
          <a:xfrm>
            <a:off x="4338000" y="4176072"/>
            <a:ext cx="107920" cy="108000"/>
          </a:xfrm>
          <a:prstGeom prst="triangle">
            <a:avLst/>
          </a:prstGeom>
          <a:solidFill>
            <a:srgbClr val="C4C4C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" name="Group 17"/>
          <p:cNvGrpSpPr/>
          <p:nvPr/>
        </p:nvGrpSpPr>
        <p:grpSpPr>
          <a:xfrm rot="16200000">
            <a:off x="3959932" y="3275952"/>
            <a:ext cx="864096" cy="792088"/>
            <a:chOff x="4788024" y="3716672"/>
            <a:chExt cx="864096" cy="792088"/>
          </a:xfrm>
        </p:grpSpPr>
        <p:sp>
          <p:nvSpPr>
            <p:cNvPr id="16" name="Rectangle 15"/>
            <p:cNvSpPr/>
            <p:nvPr/>
          </p:nvSpPr>
          <p:spPr>
            <a:xfrm>
              <a:off x="5220072" y="3716672"/>
              <a:ext cx="432048" cy="79208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4788024" y="4004704"/>
              <a:ext cx="432048" cy="216024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9" name="Multiply 28"/>
          <p:cNvSpPr/>
          <p:nvPr/>
        </p:nvSpPr>
        <p:spPr>
          <a:xfrm>
            <a:off x="6012160" y="4076992"/>
            <a:ext cx="720080" cy="720000"/>
          </a:xfrm>
          <a:prstGeom prst="mathMultiply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Multiply 18"/>
          <p:cNvSpPr/>
          <p:nvPr/>
        </p:nvSpPr>
        <p:spPr>
          <a:xfrm>
            <a:off x="2051720" y="4149080"/>
            <a:ext cx="720080" cy="720000"/>
          </a:xfrm>
          <a:prstGeom prst="mathMultiply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Arc 13"/>
          <p:cNvSpPr/>
          <p:nvPr/>
        </p:nvSpPr>
        <p:spPr>
          <a:xfrm>
            <a:off x="2555776" y="4365240"/>
            <a:ext cx="1224136" cy="1224000"/>
          </a:xfrm>
          <a:prstGeom prst="arc">
            <a:avLst>
              <a:gd name="adj1" fmla="val 16886602"/>
              <a:gd name="adj2" fmla="val 16573001"/>
            </a:avLst>
          </a:prstGeom>
          <a:ln w="2540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2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0432A8-55D7-4DE6-8345-45715D5285F1}" type="slidenum">
              <a:rPr lang="en-GB" smtClean="0"/>
              <a:pPr/>
              <a:t>26</a:t>
            </a:fld>
            <a:endParaRPr lang="en-GB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dirty="0" smtClean="0">
                <a:latin typeface="Arial Unicode MS" pitchFamily="34" charset="-128"/>
              </a:rPr>
              <a:t>Principles of Protection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512" y="1258416"/>
            <a:ext cx="8964488" cy="4114800"/>
          </a:xfrm>
        </p:spPr>
        <p:txBody>
          <a:bodyPr/>
          <a:lstStyle/>
          <a:p>
            <a:pPr eaLnBrk="1" hangingPunct="1"/>
            <a:r>
              <a:rPr lang="en-GB" sz="2800" dirty="0" smtClean="0">
                <a:latin typeface="Arial Unicode MS" pitchFamily="34" charset="-128"/>
              </a:rPr>
              <a:t>Panoramic radiography: </a:t>
            </a:r>
            <a:r>
              <a:rPr lang="en-GB" sz="2800" dirty="0" smtClean="0">
                <a:solidFill>
                  <a:srgbClr val="C00000"/>
                </a:solidFill>
                <a:latin typeface="Arial Unicode MS" pitchFamily="34" charset="-128"/>
              </a:rPr>
              <a:t>little effect </a:t>
            </a:r>
            <a:r>
              <a:rPr lang="en-GB" sz="2800" dirty="0" smtClean="0">
                <a:latin typeface="Arial Unicode MS" pitchFamily="34" charset="-128"/>
              </a:rPr>
              <a:t>of position (</a:t>
            </a:r>
            <a:r>
              <a:rPr lang="en-GB" sz="2800" dirty="0" err="1" smtClean="0">
                <a:latin typeface="Arial Unicode MS" pitchFamily="34" charset="-128"/>
              </a:rPr>
              <a:t>Gijbels</a:t>
            </a:r>
            <a:r>
              <a:rPr lang="en-GB" sz="2800" dirty="0" smtClean="0">
                <a:latin typeface="Arial Unicode MS" pitchFamily="34" charset="-128"/>
              </a:rPr>
              <a:t> et al. 2005; anterior dose not measured)</a:t>
            </a:r>
          </a:p>
          <a:p>
            <a:pPr eaLnBrk="1" hangingPunct="1"/>
            <a:r>
              <a:rPr lang="en-GB" sz="2400" dirty="0" smtClean="0">
                <a:latin typeface="Arial Unicode MS" pitchFamily="34" charset="-128"/>
              </a:rPr>
              <a:t>CBCT: depends on </a:t>
            </a:r>
            <a:r>
              <a:rPr lang="en-GB" sz="2400" dirty="0" smtClean="0">
                <a:solidFill>
                  <a:srgbClr val="C00000"/>
                </a:solidFill>
                <a:latin typeface="Arial Unicode MS" pitchFamily="34" charset="-128"/>
              </a:rPr>
              <a:t>geometric factors </a:t>
            </a:r>
            <a:r>
              <a:rPr lang="en-GB" sz="2400" dirty="0" smtClean="0">
                <a:latin typeface="Arial Unicode MS" pitchFamily="34" charset="-128"/>
              </a:rPr>
              <a:t>(SEDENTEXCT, 2010)</a:t>
            </a:r>
          </a:p>
          <a:p>
            <a:pPr lvl="1" eaLnBrk="1" hangingPunct="1"/>
            <a:r>
              <a:rPr lang="en-GB" sz="2400" dirty="0" smtClean="0">
                <a:solidFill>
                  <a:srgbClr val="C00000"/>
                </a:solidFill>
                <a:latin typeface="Arial Unicode MS" pitchFamily="34" charset="-128"/>
              </a:rPr>
              <a:t>Sitting/standing devices</a:t>
            </a:r>
            <a:r>
              <a:rPr lang="en-GB" sz="2400" dirty="0" smtClean="0">
                <a:latin typeface="Arial Unicode MS" pitchFamily="34" charset="-128"/>
              </a:rPr>
              <a:t>: scatter distribution </a:t>
            </a:r>
            <a:r>
              <a:rPr lang="en-GB" sz="2400" dirty="0" smtClean="0">
                <a:solidFill>
                  <a:srgbClr val="C00000"/>
                </a:solidFill>
                <a:latin typeface="Arial Unicode MS" pitchFamily="34" charset="-128"/>
              </a:rPr>
              <a:t>+/- homogeneous for 360°</a:t>
            </a:r>
            <a:r>
              <a:rPr lang="en-GB" sz="2400" dirty="0" smtClean="0">
                <a:solidFill>
                  <a:schemeClr val="accent2"/>
                </a:solidFill>
                <a:latin typeface="Arial Unicode MS" pitchFamily="34" charset="-128"/>
              </a:rPr>
              <a:t> </a:t>
            </a:r>
            <a:r>
              <a:rPr lang="en-GB" sz="2400" dirty="0" smtClean="0">
                <a:latin typeface="Arial Unicode MS" pitchFamily="34" charset="-128"/>
              </a:rPr>
              <a:t>rotations, lowest at ‘</a:t>
            </a:r>
            <a:r>
              <a:rPr lang="en-GB" sz="2400" dirty="0" smtClean="0">
                <a:solidFill>
                  <a:srgbClr val="C00000"/>
                </a:solidFill>
                <a:latin typeface="Arial Unicode MS" pitchFamily="34" charset="-128"/>
              </a:rPr>
              <a:t>tube side</a:t>
            </a:r>
            <a:r>
              <a:rPr lang="en-GB" sz="2400" dirty="0" smtClean="0">
                <a:latin typeface="Arial Unicode MS" pitchFamily="34" charset="-128"/>
              </a:rPr>
              <a:t>’ for </a:t>
            </a:r>
            <a:r>
              <a:rPr lang="en-GB" sz="2400" dirty="0" smtClean="0">
                <a:solidFill>
                  <a:srgbClr val="C00000"/>
                </a:solidFill>
                <a:latin typeface="Arial Unicode MS" pitchFamily="34" charset="-128"/>
              </a:rPr>
              <a:t>180° </a:t>
            </a:r>
            <a:r>
              <a:rPr lang="en-GB" sz="2400" dirty="0" smtClean="0">
                <a:latin typeface="Arial Unicode MS" pitchFamily="34" charset="-128"/>
              </a:rPr>
              <a:t>rotations</a:t>
            </a:r>
            <a:endParaRPr lang="en-GB" sz="2400" dirty="0" smtClean="0">
              <a:solidFill>
                <a:srgbClr val="C00000"/>
              </a:solidFill>
              <a:latin typeface="Arial Unicode MS" pitchFamily="34" charset="-128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L12 Protection of Workers and Public in Dental Radiology</a:t>
            </a:r>
            <a:endParaRPr lang="en-GB" sz="1000" i="1" dirty="0"/>
          </a:p>
        </p:txBody>
      </p:sp>
      <p:grpSp>
        <p:nvGrpSpPr>
          <p:cNvPr id="11" name="Group 10"/>
          <p:cNvGrpSpPr>
            <a:grpSpLocks noChangeAspect="1"/>
          </p:cNvGrpSpPr>
          <p:nvPr/>
        </p:nvGrpSpPr>
        <p:grpSpPr>
          <a:xfrm>
            <a:off x="2987831" y="4797154"/>
            <a:ext cx="445547" cy="493822"/>
            <a:chOff x="2717728" y="4392096"/>
            <a:chExt cx="1080120" cy="1197144"/>
          </a:xfrm>
        </p:grpSpPr>
        <p:sp>
          <p:nvSpPr>
            <p:cNvPr id="7" name="Oval 6"/>
            <p:cNvSpPr/>
            <p:nvPr/>
          </p:nvSpPr>
          <p:spPr>
            <a:xfrm>
              <a:off x="2843808" y="4509120"/>
              <a:ext cx="828000" cy="1080120"/>
            </a:xfrm>
            <a:prstGeom prst="ellipse">
              <a:avLst/>
            </a:prstGeom>
            <a:solidFill>
              <a:srgbClr val="C4C4C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Oval 7"/>
            <p:cNvSpPr/>
            <p:nvPr/>
          </p:nvSpPr>
          <p:spPr>
            <a:xfrm>
              <a:off x="2717728" y="5013176"/>
              <a:ext cx="107920" cy="144016"/>
            </a:xfrm>
            <a:prstGeom prst="ellipse">
              <a:avLst/>
            </a:prstGeom>
            <a:solidFill>
              <a:srgbClr val="C4C4C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Oval 8"/>
            <p:cNvSpPr/>
            <p:nvPr/>
          </p:nvSpPr>
          <p:spPr>
            <a:xfrm>
              <a:off x="3689928" y="5013176"/>
              <a:ext cx="107920" cy="144016"/>
            </a:xfrm>
            <a:prstGeom prst="ellipse">
              <a:avLst/>
            </a:prstGeom>
            <a:solidFill>
              <a:srgbClr val="C4C4C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Isosceles Triangle 9"/>
            <p:cNvSpPr/>
            <p:nvPr/>
          </p:nvSpPr>
          <p:spPr>
            <a:xfrm>
              <a:off x="3203808" y="4392096"/>
              <a:ext cx="107920" cy="108000"/>
            </a:xfrm>
            <a:prstGeom prst="triangle">
              <a:avLst/>
            </a:prstGeom>
            <a:solidFill>
              <a:srgbClr val="C4C4C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2" name="Rectangle 11"/>
          <p:cNvSpPr/>
          <p:nvPr/>
        </p:nvSpPr>
        <p:spPr>
          <a:xfrm rot="16200000">
            <a:off x="2447764" y="4833156"/>
            <a:ext cx="288032" cy="216024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 rot="16200000">
            <a:off x="3541028" y="4918309"/>
            <a:ext cx="432048" cy="457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>
            <a:off x="2123728" y="3933056"/>
            <a:ext cx="2160240" cy="2160000"/>
          </a:xfrm>
          <a:prstGeom prst="ellipse">
            <a:avLst/>
          </a:prstGeom>
          <a:ln w="190500">
            <a:solidFill>
              <a:srgbClr val="00B050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Arc 15"/>
          <p:cNvSpPr/>
          <p:nvPr/>
        </p:nvSpPr>
        <p:spPr>
          <a:xfrm>
            <a:off x="5148064" y="4365104"/>
            <a:ext cx="1224136" cy="1224000"/>
          </a:xfrm>
          <a:prstGeom prst="arc">
            <a:avLst>
              <a:gd name="adj1" fmla="val 1336986"/>
              <a:gd name="adj2" fmla="val 10001622"/>
            </a:avLst>
          </a:prstGeom>
          <a:ln w="2540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7" name="Group 16"/>
          <p:cNvGrpSpPr>
            <a:grpSpLocks noChangeAspect="1"/>
          </p:cNvGrpSpPr>
          <p:nvPr/>
        </p:nvGrpSpPr>
        <p:grpSpPr>
          <a:xfrm>
            <a:off x="5580119" y="4797018"/>
            <a:ext cx="445547" cy="493822"/>
            <a:chOff x="2717728" y="4392096"/>
            <a:chExt cx="1080120" cy="1197144"/>
          </a:xfrm>
        </p:grpSpPr>
        <p:sp>
          <p:nvSpPr>
            <p:cNvPr id="18" name="Oval 17"/>
            <p:cNvSpPr/>
            <p:nvPr/>
          </p:nvSpPr>
          <p:spPr>
            <a:xfrm>
              <a:off x="2843808" y="4509120"/>
              <a:ext cx="828000" cy="1080120"/>
            </a:xfrm>
            <a:prstGeom prst="ellipse">
              <a:avLst/>
            </a:prstGeom>
            <a:solidFill>
              <a:srgbClr val="C4C4C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Oval 18"/>
            <p:cNvSpPr/>
            <p:nvPr/>
          </p:nvSpPr>
          <p:spPr>
            <a:xfrm>
              <a:off x="2717728" y="5013176"/>
              <a:ext cx="107920" cy="144016"/>
            </a:xfrm>
            <a:prstGeom prst="ellipse">
              <a:avLst/>
            </a:prstGeom>
            <a:solidFill>
              <a:srgbClr val="C4C4C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Oval 19"/>
            <p:cNvSpPr/>
            <p:nvPr/>
          </p:nvSpPr>
          <p:spPr>
            <a:xfrm>
              <a:off x="3689928" y="5013176"/>
              <a:ext cx="107920" cy="144016"/>
            </a:xfrm>
            <a:prstGeom prst="ellipse">
              <a:avLst/>
            </a:prstGeom>
            <a:solidFill>
              <a:srgbClr val="C4C4C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Isosceles Triangle 20"/>
            <p:cNvSpPr/>
            <p:nvPr/>
          </p:nvSpPr>
          <p:spPr>
            <a:xfrm>
              <a:off x="3203808" y="4392096"/>
              <a:ext cx="107920" cy="108000"/>
            </a:xfrm>
            <a:prstGeom prst="triangle">
              <a:avLst/>
            </a:prstGeom>
            <a:solidFill>
              <a:srgbClr val="C4C4C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2" name="Rectangle 21"/>
          <p:cNvSpPr/>
          <p:nvPr/>
        </p:nvSpPr>
        <p:spPr>
          <a:xfrm rot="16200000">
            <a:off x="5040052" y="4833020"/>
            <a:ext cx="288032" cy="216024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 rot="16200000">
            <a:off x="6133316" y="4918173"/>
            <a:ext cx="432048" cy="457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Arc 23"/>
          <p:cNvSpPr/>
          <p:nvPr/>
        </p:nvSpPr>
        <p:spPr>
          <a:xfrm>
            <a:off x="5148064" y="4365104"/>
            <a:ext cx="1224136" cy="1224000"/>
          </a:xfrm>
          <a:prstGeom prst="arc">
            <a:avLst>
              <a:gd name="adj1" fmla="val 11915316"/>
              <a:gd name="adj2" fmla="val 20102556"/>
            </a:avLst>
          </a:prstGeom>
          <a:ln w="2540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Arc 24"/>
          <p:cNvSpPr/>
          <p:nvPr/>
        </p:nvSpPr>
        <p:spPr>
          <a:xfrm>
            <a:off x="4716016" y="3933056"/>
            <a:ext cx="2160240" cy="2160000"/>
          </a:xfrm>
          <a:prstGeom prst="arc">
            <a:avLst>
              <a:gd name="adj1" fmla="val 21583923"/>
              <a:gd name="adj2" fmla="val 10834514"/>
            </a:avLst>
          </a:prstGeom>
          <a:ln w="190500">
            <a:solidFill>
              <a:srgbClr val="00B050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Arc 25"/>
          <p:cNvSpPr/>
          <p:nvPr/>
        </p:nvSpPr>
        <p:spPr>
          <a:xfrm>
            <a:off x="4716016" y="3933056"/>
            <a:ext cx="2160240" cy="2160000"/>
          </a:xfrm>
          <a:prstGeom prst="arc">
            <a:avLst>
              <a:gd name="adj1" fmla="val 10999476"/>
              <a:gd name="adj2" fmla="val 21476262"/>
            </a:avLst>
          </a:prstGeom>
          <a:ln w="190500">
            <a:solidFill>
              <a:srgbClr val="FF0000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3"/>
          <p:cNvSpPr txBox="1">
            <a:spLocks noChangeArrowheads="1"/>
          </p:cNvSpPr>
          <p:nvPr/>
        </p:nvSpPr>
        <p:spPr bwMode="gray">
          <a:xfrm>
            <a:off x="683568" y="4528077"/>
            <a:ext cx="1296144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folHlink"/>
              </a:buClr>
              <a:buSzPct val="110000"/>
              <a:tabLst/>
              <a:defRPr/>
            </a:pPr>
            <a:r>
              <a:rPr kumimoji="0" lang="en-GB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360°</a:t>
            </a:r>
            <a:r>
              <a:rPr kumimoji="0" lang="en-GB" b="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rotation</a:t>
            </a:r>
            <a:endParaRPr kumimoji="0" lang="en-GB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</p:txBody>
      </p:sp>
      <p:sp>
        <p:nvSpPr>
          <p:cNvPr id="28" name="Rectangle 3"/>
          <p:cNvSpPr txBox="1">
            <a:spLocks noChangeArrowheads="1"/>
          </p:cNvSpPr>
          <p:nvPr/>
        </p:nvSpPr>
        <p:spPr bwMode="gray">
          <a:xfrm>
            <a:off x="7020272" y="4328980"/>
            <a:ext cx="1979712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folHlink"/>
              </a:buClr>
              <a:buSzPct val="110000"/>
              <a:tabLst/>
              <a:defRPr/>
            </a:pPr>
            <a:r>
              <a:rPr lang="en-GB" kern="0" dirty="0" smtClean="0">
                <a:latin typeface="Arial Unicode MS" pitchFamily="34" charset="-128"/>
              </a:rPr>
              <a:t>18</a:t>
            </a:r>
            <a:r>
              <a:rPr kumimoji="0" lang="en-GB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 Unicode MS" pitchFamily="34" charset="-128"/>
              </a:rPr>
              <a:t>0°</a:t>
            </a:r>
            <a:r>
              <a:rPr kumimoji="0" lang="en-GB" b="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Arial Unicode MS" pitchFamily="34" charset="-128"/>
              </a:rPr>
              <a:t> rotation</a:t>
            </a: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folHlink"/>
              </a:buClr>
              <a:buSzPct val="110000"/>
              <a:tabLst/>
              <a:defRPr/>
            </a:pPr>
            <a:r>
              <a:rPr lang="en-GB" kern="0" baseline="0" dirty="0" smtClean="0">
                <a:latin typeface="Arial Unicode MS" pitchFamily="34" charset="-128"/>
              </a:rPr>
              <a:t>(X ray tube at back of patient)</a:t>
            </a:r>
            <a:endParaRPr kumimoji="0" lang="en-GB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Arial Unicode MS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0432A8-55D7-4DE6-8345-45715D5285F1}" type="slidenum">
              <a:rPr lang="en-GB" smtClean="0"/>
              <a:pPr/>
              <a:t>27</a:t>
            </a:fld>
            <a:endParaRPr lang="en-GB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dirty="0" smtClean="0">
                <a:latin typeface="Arial Unicode MS" pitchFamily="34" charset="-128"/>
              </a:rPr>
              <a:t>Principles of Protection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512" y="1258416"/>
            <a:ext cx="8964488" cy="4114800"/>
          </a:xfrm>
        </p:spPr>
        <p:txBody>
          <a:bodyPr/>
          <a:lstStyle/>
          <a:p>
            <a:pPr eaLnBrk="1" hangingPunct="1"/>
            <a:r>
              <a:rPr lang="en-GB" sz="2800" dirty="0" smtClean="0">
                <a:latin typeface="Arial Unicode MS" pitchFamily="34" charset="-128"/>
              </a:rPr>
              <a:t>CBCT: depends on </a:t>
            </a:r>
            <a:r>
              <a:rPr lang="en-GB" sz="2800" dirty="0" smtClean="0">
                <a:solidFill>
                  <a:srgbClr val="C00000"/>
                </a:solidFill>
                <a:latin typeface="Arial Unicode MS" pitchFamily="34" charset="-128"/>
              </a:rPr>
              <a:t>geometric factors </a:t>
            </a:r>
          </a:p>
          <a:p>
            <a:pPr eaLnBrk="1" hangingPunct="1">
              <a:buNone/>
            </a:pPr>
            <a:r>
              <a:rPr lang="en-GB" sz="2800" dirty="0" smtClean="0">
                <a:solidFill>
                  <a:srgbClr val="C00000"/>
                </a:solidFill>
                <a:latin typeface="Arial Unicode MS" pitchFamily="34" charset="-128"/>
              </a:rPr>
              <a:t>	</a:t>
            </a:r>
            <a:r>
              <a:rPr lang="en-GB" sz="2800" dirty="0" smtClean="0">
                <a:latin typeface="Arial Unicode MS" pitchFamily="34" charset="-128"/>
              </a:rPr>
              <a:t>(SEDENTEXCT, 2010)</a:t>
            </a:r>
          </a:p>
          <a:p>
            <a:pPr lvl="1" eaLnBrk="1" hangingPunct="1"/>
            <a:r>
              <a:rPr lang="en-GB" dirty="0" smtClean="0">
                <a:solidFill>
                  <a:srgbClr val="C00000"/>
                </a:solidFill>
                <a:latin typeface="Arial Unicode MS" pitchFamily="34" charset="-128"/>
              </a:rPr>
              <a:t>Supine devices</a:t>
            </a:r>
            <a:r>
              <a:rPr lang="en-GB" dirty="0" smtClean="0">
                <a:latin typeface="Arial Unicode MS" pitchFamily="34" charset="-128"/>
              </a:rPr>
              <a:t>: lowest scatter in the direction along the </a:t>
            </a:r>
            <a:r>
              <a:rPr lang="en-GB" dirty="0" smtClean="0">
                <a:solidFill>
                  <a:srgbClr val="C00000"/>
                </a:solidFill>
                <a:latin typeface="Arial Unicode MS" pitchFamily="34" charset="-128"/>
              </a:rPr>
              <a:t>patient’s axis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L12 Protection of Workers and Public in Dental Radiology</a:t>
            </a:r>
            <a:endParaRPr lang="en-GB" sz="1000" i="1" dirty="0"/>
          </a:p>
        </p:txBody>
      </p:sp>
      <p:grpSp>
        <p:nvGrpSpPr>
          <p:cNvPr id="49" name="Group 48"/>
          <p:cNvGrpSpPr/>
          <p:nvPr/>
        </p:nvGrpSpPr>
        <p:grpSpPr>
          <a:xfrm>
            <a:off x="3707904" y="4077072"/>
            <a:ext cx="2029726" cy="1296143"/>
            <a:chOff x="2398258" y="4221088"/>
            <a:chExt cx="2029726" cy="1296143"/>
          </a:xfrm>
        </p:grpSpPr>
        <p:sp>
          <p:nvSpPr>
            <p:cNvPr id="38" name="Arc 37"/>
            <p:cNvSpPr/>
            <p:nvPr/>
          </p:nvSpPr>
          <p:spPr>
            <a:xfrm>
              <a:off x="2627784" y="4293096"/>
              <a:ext cx="144016" cy="1224000"/>
            </a:xfrm>
            <a:prstGeom prst="arc">
              <a:avLst>
                <a:gd name="adj1" fmla="val 16757454"/>
                <a:gd name="adj2" fmla="val 16696182"/>
              </a:avLst>
            </a:prstGeom>
            <a:ln w="25400">
              <a:solidFill>
                <a:schemeClr val="tx1"/>
              </a:solidFill>
              <a:headEnd type="stealth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35" name="Group 34"/>
            <p:cNvGrpSpPr/>
            <p:nvPr/>
          </p:nvGrpSpPr>
          <p:grpSpPr>
            <a:xfrm rot="5400000">
              <a:off x="2051720" y="4653136"/>
              <a:ext cx="1296143" cy="432048"/>
              <a:chOff x="5076056" y="4725009"/>
              <a:chExt cx="1296143" cy="432048"/>
            </a:xfrm>
          </p:grpSpPr>
          <p:sp>
            <p:nvSpPr>
              <p:cNvPr id="36" name="Rectangle 35"/>
              <p:cNvSpPr/>
              <p:nvPr/>
            </p:nvSpPr>
            <p:spPr>
              <a:xfrm rot="16200000">
                <a:off x="5040052" y="4833020"/>
                <a:ext cx="288032" cy="216024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7" name="Rectangle 36"/>
              <p:cNvSpPr/>
              <p:nvPr/>
            </p:nvSpPr>
            <p:spPr>
              <a:xfrm rot="16200000">
                <a:off x="6133316" y="4918173"/>
                <a:ext cx="432048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9" name="Oval 38"/>
            <p:cNvSpPr/>
            <p:nvPr/>
          </p:nvSpPr>
          <p:spPr>
            <a:xfrm>
              <a:off x="2843808" y="4770000"/>
              <a:ext cx="1008112" cy="342000"/>
            </a:xfrm>
            <a:prstGeom prst="ellipse">
              <a:avLst/>
            </a:prstGeom>
            <a:solidFill>
              <a:srgbClr val="C4C4C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0" name="Group 16"/>
            <p:cNvGrpSpPr>
              <a:grpSpLocks noChangeAspect="1"/>
            </p:cNvGrpSpPr>
            <p:nvPr/>
          </p:nvGrpSpPr>
          <p:grpSpPr>
            <a:xfrm rot="5400000">
              <a:off x="2398259" y="4725143"/>
              <a:ext cx="445547" cy="445550"/>
              <a:chOff x="2717728" y="4509117"/>
              <a:chExt cx="1080120" cy="1080120"/>
            </a:xfrm>
          </p:grpSpPr>
          <p:sp>
            <p:nvSpPr>
              <p:cNvPr id="41" name="Oval 40"/>
              <p:cNvSpPr/>
              <p:nvPr/>
            </p:nvSpPr>
            <p:spPr>
              <a:xfrm>
                <a:off x="2843807" y="4509117"/>
                <a:ext cx="828000" cy="1080120"/>
              </a:xfrm>
              <a:prstGeom prst="ellipse">
                <a:avLst/>
              </a:prstGeom>
              <a:solidFill>
                <a:srgbClr val="C4C4C4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2" name="Oval 41"/>
              <p:cNvSpPr/>
              <p:nvPr/>
            </p:nvSpPr>
            <p:spPr>
              <a:xfrm>
                <a:off x="2717728" y="5013176"/>
                <a:ext cx="107920" cy="144016"/>
              </a:xfrm>
              <a:prstGeom prst="ellipse">
                <a:avLst/>
              </a:prstGeom>
              <a:solidFill>
                <a:srgbClr val="C4C4C4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3" name="Oval 42"/>
              <p:cNvSpPr/>
              <p:nvPr/>
            </p:nvSpPr>
            <p:spPr>
              <a:xfrm>
                <a:off x="3689928" y="5013176"/>
                <a:ext cx="107920" cy="144016"/>
              </a:xfrm>
              <a:prstGeom prst="ellipse">
                <a:avLst/>
              </a:prstGeom>
              <a:solidFill>
                <a:srgbClr val="C4C4C4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45" name="Oval 44"/>
            <p:cNvSpPr/>
            <p:nvPr/>
          </p:nvSpPr>
          <p:spPr>
            <a:xfrm>
              <a:off x="3779912" y="4797152"/>
              <a:ext cx="648072" cy="72000"/>
            </a:xfrm>
            <a:prstGeom prst="ellipse">
              <a:avLst/>
            </a:prstGeom>
            <a:solidFill>
              <a:srgbClr val="C4C4C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Oval 45"/>
            <p:cNvSpPr/>
            <p:nvPr/>
          </p:nvSpPr>
          <p:spPr>
            <a:xfrm>
              <a:off x="3779912" y="5013184"/>
              <a:ext cx="648072" cy="72000"/>
            </a:xfrm>
            <a:prstGeom prst="ellipse">
              <a:avLst/>
            </a:prstGeom>
            <a:solidFill>
              <a:srgbClr val="C4C4C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Oval 46"/>
            <p:cNvSpPr/>
            <p:nvPr/>
          </p:nvSpPr>
          <p:spPr>
            <a:xfrm rot="19685364">
              <a:off x="2915816" y="4629352"/>
              <a:ext cx="576000" cy="72000"/>
            </a:xfrm>
            <a:prstGeom prst="ellipse">
              <a:avLst/>
            </a:prstGeom>
            <a:solidFill>
              <a:srgbClr val="C4C4C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Oval 47"/>
            <p:cNvSpPr/>
            <p:nvPr/>
          </p:nvSpPr>
          <p:spPr>
            <a:xfrm rot="1914636" flipV="1">
              <a:off x="2916000" y="5184000"/>
              <a:ext cx="576000" cy="72000"/>
            </a:xfrm>
            <a:prstGeom prst="ellipse">
              <a:avLst/>
            </a:prstGeom>
            <a:solidFill>
              <a:srgbClr val="C4C4C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2843808" y="3573016"/>
            <a:ext cx="3312368" cy="2448272"/>
            <a:chOff x="2339752" y="3717032"/>
            <a:chExt cx="3312368" cy="2448272"/>
          </a:xfrm>
        </p:grpSpPr>
        <p:sp>
          <p:nvSpPr>
            <p:cNvPr id="26" name="Arc 25"/>
            <p:cNvSpPr/>
            <p:nvPr/>
          </p:nvSpPr>
          <p:spPr>
            <a:xfrm>
              <a:off x="2339752" y="3717032"/>
              <a:ext cx="3312368" cy="2448272"/>
            </a:xfrm>
            <a:prstGeom prst="arc">
              <a:avLst>
                <a:gd name="adj1" fmla="val 12037203"/>
                <a:gd name="adj2" fmla="val 20373751"/>
              </a:avLst>
            </a:prstGeom>
            <a:ln w="190500">
              <a:solidFill>
                <a:srgbClr val="FF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Arc 49"/>
            <p:cNvSpPr/>
            <p:nvPr/>
          </p:nvSpPr>
          <p:spPr>
            <a:xfrm>
              <a:off x="2339752" y="3717032"/>
              <a:ext cx="3312368" cy="2448272"/>
            </a:xfrm>
            <a:prstGeom prst="arc">
              <a:avLst>
                <a:gd name="adj1" fmla="val 20417288"/>
                <a:gd name="adj2" fmla="val 1208876"/>
              </a:avLst>
            </a:prstGeom>
            <a:ln w="190500">
              <a:solidFill>
                <a:srgbClr val="00B05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2" name="Group 51"/>
          <p:cNvGrpSpPr/>
          <p:nvPr/>
        </p:nvGrpSpPr>
        <p:grpSpPr>
          <a:xfrm flipH="1" flipV="1">
            <a:off x="2843808" y="3573016"/>
            <a:ext cx="3312368" cy="2448272"/>
            <a:chOff x="2339752" y="3717032"/>
            <a:chExt cx="3312368" cy="2448272"/>
          </a:xfrm>
        </p:grpSpPr>
        <p:sp>
          <p:nvSpPr>
            <p:cNvPr id="53" name="Arc 52"/>
            <p:cNvSpPr/>
            <p:nvPr/>
          </p:nvSpPr>
          <p:spPr>
            <a:xfrm>
              <a:off x="2339752" y="3717032"/>
              <a:ext cx="3312368" cy="2448272"/>
            </a:xfrm>
            <a:prstGeom prst="arc">
              <a:avLst>
                <a:gd name="adj1" fmla="val 12037203"/>
                <a:gd name="adj2" fmla="val 20373751"/>
              </a:avLst>
            </a:prstGeom>
            <a:ln w="190500">
              <a:solidFill>
                <a:srgbClr val="FF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4" name="Arc 53"/>
            <p:cNvSpPr/>
            <p:nvPr/>
          </p:nvSpPr>
          <p:spPr>
            <a:xfrm>
              <a:off x="2339752" y="3717032"/>
              <a:ext cx="3312368" cy="2448272"/>
            </a:xfrm>
            <a:prstGeom prst="arc">
              <a:avLst>
                <a:gd name="adj1" fmla="val 20417288"/>
                <a:gd name="adj2" fmla="val 1208876"/>
              </a:avLst>
            </a:prstGeom>
            <a:ln w="190500">
              <a:solidFill>
                <a:srgbClr val="00B05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0432A8-55D7-4DE6-8345-45715D5285F1}" type="slidenum">
              <a:rPr lang="en-GB" smtClean="0"/>
              <a:pPr/>
              <a:t>28</a:t>
            </a:fld>
            <a:endParaRPr lang="en-GB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dirty="0" smtClean="0">
                <a:latin typeface="Arial Unicode MS" pitchFamily="34" charset="-128"/>
              </a:rPr>
              <a:t>Principles of Protection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512" y="1268760"/>
            <a:ext cx="8892480" cy="4114800"/>
          </a:xfrm>
        </p:spPr>
        <p:txBody>
          <a:bodyPr/>
          <a:lstStyle/>
          <a:p>
            <a:pPr eaLnBrk="1" hangingPunct="1"/>
            <a:r>
              <a:rPr lang="en-GB" sz="2800" dirty="0" smtClean="0">
                <a:latin typeface="Arial Unicode MS" pitchFamily="34" charset="-128"/>
              </a:rPr>
              <a:t>CBCT</a:t>
            </a:r>
          </a:p>
          <a:p>
            <a:pPr lvl="1" eaLnBrk="1" hangingPunct="1"/>
            <a:r>
              <a:rPr lang="en-GB" dirty="0" smtClean="0">
                <a:solidFill>
                  <a:srgbClr val="C00000"/>
                </a:solidFill>
                <a:latin typeface="Arial Unicode MS" pitchFamily="34" charset="-128"/>
              </a:rPr>
              <a:t>Absorption </a:t>
            </a:r>
            <a:r>
              <a:rPr lang="en-GB" dirty="0" smtClean="0">
                <a:latin typeface="Arial Unicode MS" pitchFamily="34" charset="-128"/>
              </a:rPr>
              <a:t>of scatter by the </a:t>
            </a:r>
            <a:r>
              <a:rPr lang="en-GB" dirty="0" smtClean="0">
                <a:solidFill>
                  <a:srgbClr val="C00000"/>
                </a:solidFill>
                <a:latin typeface="Arial Unicode MS" pitchFamily="34" charset="-128"/>
              </a:rPr>
              <a:t>machine housing </a:t>
            </a:r>
            <a:r>
              <a:rPr lang="en-GB" dirty="0" smtClean="0">
                <a:latin typeface="Arial Unicode MS" pitchFamily="34" charset="-128"/>
              </a:rPr>
              <a:t>and</a:t>
            </a:r>
            <a:r>
              <a:rPr lang="en-GB" dirty="0" smtClean="0">
                <a:solidFill>
                  <a:srgbClr val="C00000"/>
                </a:solidFill>
                <a:latin typeface="Arial Unicode MS" pitchFamily="34" charset="-128"/>
              </a:rPr>
              <a:t> patient </a:t>
            </a:r>
            <a:r>
              <a:rPr lang="en-GB" dirty="0" smtClean="0">
                <a:latin typeface="Arial Unicode MS" pitchFamily="34" charset="-128"/>
              </a:rPr>
              <a:t>can affect scatter distribution </a:t>
            </a:r>
          </a:p>
          <a:p>
            <a:pPr lvl="1" eaLnBrk="1" hangingPunct="1"/>
            <a:r>
              <a:rPr lang="en-GB" dirty="0" smtClean="0">
                <a:latin typeface="Arial Unicode MS" pitchFamily="34" charset="-128"/>
              </a:rPr>
              <a:t>Scatter should be measured case-by-case; use of </a:t>
            </a:r>
            <a:r>
              <a:rPr lang="en-GB" dirty="0" smtClean="0">
                <a:solidFill>
                  <a:srgbClr val="C00000"/>
                </a:solidFill>
                <a:latin typeface="Arial Unicode MS" pitchFamily="34" charset="-128"/>
              </a:rPr>
              <a:t>room shielding </a:t>
            </a:r>
            <a:r>
              <a:rPr lang="en-GB" dirty="0" smtClean="0">
                <a:latin typeface="Arial Unicode MS" pitchFamily="34" charset="-128"/>
              </a:rPr>
              <a:t>should always be preferred over picking the location with lowest scatter for CBCT equipment!</a:t>
            </a:r>
          </a:p>
          <a:p>
            <a:pPr lvl="1" eaLnBrk="1" hangingPunct="1"/>
            <a:endParaRPr lang="en-US" sz="2000" dirty="0" smtClean="0">
              <a:latin typeface="Arial Unicode MS" pitchFamily="34" charset="-128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L12 Protection of Workers and Public in Dental Radiology</a:t>
            </a:r>
            <a:endParaRPr lang="en-GB" sz="10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0432A8-55D7-4DE6-8345-45715D5285F1}" type="slidenum">
              <a:rPr lang="en-GB" smtClean="0"/>
              <a:pPr/>
              <a:t>29</a:t>
            </a:fld>
            <a:endParaRPr lang="en-GB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dirty="0" smtClean="0">
                <a:latin typeface="Arial Unicode MS" pitchFamily="34" charset="-128"/>
              </a:rPr>
              <a:t>Principles of Protection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512" y="1268760"/>
            <a:ext cx="8856984" cy="4114800"/>
          </a:xfrm>
        </p:spPr>
        <p:txBody>
          <a:bodyPr/>
          <a:lstStyle/>
          <a:p>
            <a:pPr eaLnBrk="1" hangingPunct="1"/>
            <a:r>
              <a:rPr lang="en-GB" sz="2800" dirty="0" smtClean="0">
                <a:latin typeface="Arial Unicode MS" pitchFamily="34" charset="-128"/>
              </a:rPr>
              <a:t>Variable patient (ergo: X-ray beam) orientation &amp; machine housing in CBCT</a:t>
            </a:r>
            <a:endParaRPr lang="en-GB" dirty="0" smtClean="0">
              <a:latin typeface="Arial Unicode MS" pitchFamily="34" charset="-128"/>
            </a:endParaRPr>
          </a:p>
          <a:p>
            <a:pPr lvl="1" eaLnBrk="1" hangingPunct="1"/>
            <a:endParaRPr lang="en-US" sz="2400" dirty="0" smtClean="0">
              <a:latin typeface="Arial Unicode MS" pitchFamily="34" charset="-128"/>
            </a:endParaRPr>
          </a:p>
        </p:txBody>
      </p:sp>
      <p:pic>
        <p:nvPicPr>
          <p:cNvPr id="6" name="Picture 2" descr="C:\Users\Ruben\Google Drive\DMFR - Technical aspects CBCT\7. Figures\4. CBCT gantries\Figure 4 17.5cm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5227" y="2829272"/>
            <a:ext cx="8947863" cy="30480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7553398" y="5909210"/>
            <a:ext cx="122020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i="1" dirty="0" smtClean="0">
                <a:solidFill>
                  <a:schemeClr val="accent1"/>
                </a:solidFill>
                <a:latin typeface="Arial Unicode MS" pitchFamily="34" charset="-128"/>
              </a:rPr>
              <a:t>R. </a:t>
            </a:r>
            <a:r>
              <a:rPr lang="en-GB" sz="1600" i="1" dirty="0" err="1" smtClean="0">
                <a:solidFill>
                  <a:schemeClr val="accent1"/>
                </a:solidFill>
                <a:latin typeface="Arial Unicode MS" pitchFamily="34" charset="-128"/>
              </a:rPr>
              <a:t>Pauwels</a:t>
            </a:r>
            <a:endParaRPr lang="en-GB" sz="1600" i="1" dirty="0" smtClean="0">
              <a:solidFill>
                <a:schemeClr val="accent1"/>
              </a:solidFill>
              <a:latin typeface="Arial Unicode MS" pitchFamily="34" charset="-128"/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L12 Protection of Workers and Public in Dental Radiology</a:t>
            </a:r>
            <a:endParaRPr lang="en-GB" sz="1000" i="1" dirty="0"/>
          </a:p>
        </p:txBody>
      </p:sp>
      <p:sp>
        <p:nvSpPr>
          <p:cNvPr id="10" name="Rectangle 9"/>
          <p:cNvSpPr/>
          <p:nvPr/>
        </p:nvSpPr>
        <p:spPr>
          <a:xfrm>
            <a:off x="611560" y="2319263"/>
            <a:ext cx="10406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latin typeface="Arial Unicode MS" pitchFamily="34" charset="-128"/>
              </a:rPr>
              <a:t>Sitting</a:t>
            </a:r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2810614" y="2319263"/>
            <a:ext cx="14013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latin typeface="Arial Unicode MS" pitchFamily="34" charset="-128"/>
              </a:rPr>
              <a:t>Standing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6411014" y="2319263"/>
            <a:ext cx="11448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latin typeface="Arial Unicode MS" pitchFamily="34" charset="-128"/>
              </a:rPr>
              <a:t>Supine</a:t>
            </a:r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5E21579-A3A3-49C1-9524-62F0133470E7}" type="slidenum">
              <a:rPr lang="en-GB" smtClean="0"/>
              <a:pPr/>
              <a:t>3</a:t>
            </a:fld>
            <a:endParaRPr lang="en-GB" dirty="0" smtClean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b="0" dirty="0" smtClean="0">
                <a:latin typeface="Arial Unicode MS" pitchFamily="34" charset="-128"/>
              </a:rPr>
              <a:t>Overview</a:t>
            </a:r>
            <a:endParaRPr lang="en-US" b="0" dirty="0" smtClean="0">
              <a:latin typeface="Arial Unicode MS" pitchFamily="34" charset="-128"/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1520" y="1628800"/>
            <a:ext cx="8569076" cy="3347864"/>
          </a:xfrm>
        </p:spPr>
        <p:txBody>
          <a:bodyPr/>
          <a:lstStyle/>
          <a:p>
            <a:pPr eaLnBrk="1" hangingPunct="1">
              <a:buClr>
                <a:schemeClr val="tx2"/>
              </a:buClr>
              <a:buSzPct val="100000"/>
            </a:pPr>
            <a:r>
              <a:rPr lang="en-US" dirty="0" smtClean="0">
                <a:latin typeface="Arial Unicode MS" pitchFamily="34" charset="-128"/>
              </a:rPr>
              <a:t>Protection from what?</a:t>
            </a:r>
          </a:p>
          <a:p>
            <a:pPr eaLnBrk="1" hangingPunct="1">
              <a:buClr>
                <a:schemeClr val="tx2"/>
              </a:buClr>
              <a:buSzPct val="100000"/>
            </a:pPr>
            <a:r>
              <a:rPr lang="en-US" dirty="0" smtClean="0">
                <a:latin typeface="Arial Unicode MS" pitchFamily="34" charset="-128"/>
              </a:rPr>
              <a:t>Dose limits / dose constraints</a:t>
            </a:r>
          </a:p>
          <a:p>
            <a:pPr eaLnBrk="1" hangingPunct="1">
              <a:buClr>
                <a:schemeClr val="tx2"/>
              </a:buClr>
              <a:buSzPct val="100000"/>
            </a:pPr>
            <a:r>
              <a:rPr lang="en-US" dirty="0" smtClean="0">
                <a:latin typeface="Arial Unicode MS" pitchFamily="34" charset="-128"/>
              </a:rPr>
              <a:t>Dose from scatter in dental radiography</a:t>
            </a:r>
          </a:p>
          <a:p>
            <a:pPr eaLnBrk="1" hangingPunct="1">
              <a:buClr>
                <a:schemeClr val="tx2"/>
              </a:buClr>
              <a:buSzPct val="100000"/>
            </a:pPr>
            <a:r>
              <a:rPr lang="en-US" dirty="0" smtClean="0">
                <a:latin typeface="Arial Unicode MS" pitchFamily="34" charset="-128"/>
              </a:rPr>
              <a:t>Principles of Protection</a:t>
            </a:r>
          </a:p>
          <a:p>
            <a:pPr lvl="1" eaLnBrk="1" hangingPunct="1">
              <a:buClr>
                <a:schemeClr val="tx2"/>
              </a:buClr>
              <a:buSzPct val="100000"/>
            </a:pPr>
            <a:r>
              <a:rPr lang="en-US" dirty="0" smtClean="0">
                <a:latin typeface="Arial Unicode MS" pitchFamily="34" charset="-128"/>
              </a:rPr>
              <a:t>Distance</a:t>
            </a:r>
          </a:p>
          <a:p>
            <a:pPr lvl="1" eaLnBrk="1" hangingPunct="1">
              <a:buClr>
                <a:schemeClr val="tx2"/>
              </a:buClr>
              <a:buSzPct val="100000"/>
            </a:pPr>
            <a:r>
              <a:rPr lang="en-US" dirty="0" smtClean="0">
                <a:latin typeface="Arial Unicode MS" pitchFamily="34" charset="-128"/>
              </a:rPr>
              <a:t>Time</a:t>
            </a:r>
          </a:p>
          <a:p>
            <a:pPr lvl="1" eaLnBrk="1" hangingPunct="1">
              <a:buClr>
                <a:schemeClr val="tx2"/>
              </a:buClr>
              <a:buSzPct val="100000"/>
            </a:pPr>
            <a:r>
              <a:rPr lang="en-US" dirty="0" smtClean="0">
                <a:latin typeface="Arial Unicode MS" pitchFamily="34" charset="-128"/>
              </a:rPr>
              <a:t>Shielding</a:t>
            </a:r>
          </a:p>
          <a:p>
            <a:pPr eaLnBrk="1" hangingPunct="1">
              <a:buClr>
                <a:schemeClr val="tx2"/>
              </a:buClr>
              <a:buSzPct val="100000"/>
            </a:pPr>
            <a:endParaRPr lang="en-US" dirty="0" smtClean="0">
              <a:latin typeface="Arial Unicode MS" pitchFamily="34" charset="-128"/>
            </a:endParaRPr>
          </a:p>
          <a:p>
            <a:pPr eaLnBrk="1" hangingPunct="1">
              <a:buClr>
                <a:schemeClr val="tx2"/>
              </a:buClr>
              <a:buSzPct val="100000"/>
            </a:pPr>
            <a:endParaRPr lang="en-US" dirty="0" smtClean="0">
              <a:latin typeface="Arial Unicode MS" pitchFamily="34" charset="-128"/>
            </a:endParaRPr>
          </a:p>
          <a:p>
            <a:pPr eaLnBrk="1" hangingPunct="1">
              <a:buClr>
                <a:schemeClr val="tx2"/>
              </a:buClr>
              <a:buSzPct val="100000"/>
            </a:pPr>
            <a:endParaRPr lang="en-US" dirty="0" smtClean="0">
              <a:latin typeface="Arial Unicode MS" pitchFamily="34" charset="-128"/>
            </a:endParaRPr>
          </a:p>
          <a:p>
            <a:pPr eaLnBrk="1" hangingPunct="1">
              <a:buClr>
                <a:schemeClr val="tx2"/>
              </a:buClr>
            </a:pPr>
            <a:endParaRPr lang="en-US" dirty="0" smtClean="0">
              <a:latin typeface="Arial Unicode MS" pitchFamily="34" charset="-128"/>
            </a:endParaRPr>
          </a:p>
          <a:p>
            <a:pPr eaLnBrk="1" hangingPunct="1">
              <a:buClr>
                <a:schemeClr val="tx2"/>
              </a:buClr>
            </a:pPr>
            <a:endParaRPr lang="en-US" dirty="0" smtClean="0">
              <a:latin typeface="Arial Unicode MS" pitchFamily="34" charset="-128"/>
            </a:endParaRPr>
          </a:p>
          <a:p>
            <a:pPr eaLnBrk="1" hangingPunct="1">
              <a:buClr>
                <a:schemeClr val="tx2"/>
              </a:buClr>
            </a:pPr>
            <a:endParaRPr lang="en-US" dirty="0" smtClean="0">
              <a:latin typeface="Arial Unicode MS" pitchFamily="34" charset="-128"/>
            </a:endParaRPr>
          </a:p>
          <a:p>
            <a:pPr eaLnBrk="1" hangingPunct="1">
              <a:buClr>
                <a:schemeClr val="tx2"/>
              </a:buClr>
            </a:pPr>
            <a:endParaRPr lang="en-US" dirty="0" smtClean="0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L12 Protection of Workers and Public in Dental Radiology</a:t>
            </a:r>
            <a:endParaRPr lang="en-GB" sz="10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0432A8-55D7-4DE6-8345-45715D5285F1}" type="slidenum">
              <a:rPr lang="en-GB" smtClean="0"/>
              <a:pPr/>
              <a:t>30</a:t>
            </a:fld>
            <a:endParaRPr lang="en-GB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dirty="0" smtClean="0">
                <a:latin typeface="Arial Unicode MS" pitchFamily="34" charset="-128"/>
              </a:rPr>
              <a:t>Principles of Protection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512" y="1258416"/>
            <a:ext cx="8856984" cy="4114800"/>
          </a:xfrm>
        </p:spPr>
        <p:txBody>
          <a:bodyPr/>
          <a:lstStyle/>
          <a:p>
            <a:pPr eaLnBrk="1" hangingPunct="1"/>
            <a:r>
              <a:rPr lang="en-US" sz="2800" dirty="0" smtClean="0">
                <a:solidFill>
                  <a:srgbClr val="C00000"/>
                </a:solidFill>
                <a:latin typeface="Arial Unicode MS" pitchFamily="34" charset="-128"/>
              </a:rPr>
              <a:t>Shielding</a:t>
            </a:r>
          </a:p>
          <a:p>
            <a:pPr lvl="1">
              <a:buFont typeface="Arial" pitchFamily="34" charset="0"/>
              <a:buChar char="•"/>
            </a:pPr>
            <a:r>
              <a:rPr lang="en-GB" sz="2400" dirty="0" smtClean="0">
                <a:solidFill>
                  <a:srgbClr val="C00000"/>
                </a:solidFill>
                <a:latin typeface="Arial Unicode MS" pitchFamily="34" charset="-128"/>
              </a:rPr>
              <a:t>Room</a:t>
            </a:r>
            <a:r>
              <a:rPr lang="en-GB" sz="2400" dirty="0" smtClean="0">
                <a:latin typeface="Arial Unicode MS" pitchFamily="34" charset="-128"/>
              </a:rPr>
              <a:t> shielding &amp; </a:t>
            </a:r>
            <a:r>
              <a:rPr lang="en-GB" sz="2400" dirty="0" smtClean="0">
                <a:solidFill>
                  <a:srgbClr val="C00000"/>
                </a:solidFill>
                <a:latin typeface="Arial Unicode MS" pitchFamily="34" charset="-128"/>
              </a:rPr>
              <a:t>personal</a:t>
            </a:r>
            <a:r>
              <a:rPr lang="en-GB" sz="2400" dirty="0" smtClean="0">
                <a:latin typeface="Arial Unicode MS" pitchFamily="34" charset="-128"/>
              </a:rPr>
              <a:t> shielding</a:t>
            </a:r>
          </a:p>
          <a:p>
            <a:pPr lvl="1">
              <a:buFont typeface="Arial" pitchFamily="34" charset="0"/>
              <a:buChar char="•"/>
            </a:pPr>
            <a:r>
              <a:rPr lang="en-GB" sz="2400" dirty="0" smtClean="0">
                <a:latin typeface="Arial Unicode MS" pitchFamily="34" charset="-128"/>
              </a:rPr>
              <a:t> Also protects:</a:t>
            </a:r>
          </a:p>
          <a:p>
            <a:pPr lvl="2">
              <a:buFont typeface="Arial" pitchFamily="34" charset="0"/>
              <a:buChar char="•"/>
            </a:pPr>
            <a:r>
              <a:rPr lang="en-GB" sz="2000" dirty="0" smtClean="0">
                <a:latin typeface="Arial Unicode MS" pitchFamily="34" charset="-128"/>
              </a:rPr>
              <a:t> Patients (when not examined)</a:t>
            </a:r>
          </a:p>
          <a:p>
            <a:pPr lvl="2">
              <a:buFont typeface="Arial" pitchFamily="34" charset="0"/>
              <a:buChar char="•"/>
            </a:pPr>
            <a:r>
              <a:rPr lang="en-GB" sz="2000" dirty="0" smtClean="0">
                <a:latin typeface="Arial Unicode MS" pitchFamily="34" charset="-128"/>
              </a:rPr>
              <a:t> Visitors, public</a:t>
            </a:r>
          </a:p>
          <a:p>
            <a:pPr lvl="2">
              <a:buFont typeface="Arial" pitchFamily="34" charset="0"/>
              <a:buChar char="•"/>
            </a:pPr>
            <a:r>
              <a:rPr lang="en-GB" sz="2000" dirty="0" smtClean="0">
                <a:latin typeface="Arial Unicode MS" pitchFamily="34" charset="-128"/>
              </a:rPr>
              <a:t> Nearby people (e.g. office next to dentist)</a:t>
            </a:r>
          </a:p>
          <a:p>
            <a:pPr lvl="1">
              <a:buFont typeface="Arial" pitchFamily="34" charset="0"/>
              <a:buChar char="•"/>
            </a:pPr>
            <a:r>
              <a:rPr lang="en-GB" sz="2400" dirty="0" smtClean="0">
                <a:solidFill>
                  <a:srgbClr val="C00000"/>
                </a:solidFill>
                <a:latin typeface="Arial Unicode MS" pitchFamily="34" charset="-128"/>
              </a:rPr>
              <a:t>Material &amp; thickness </a:t>
            </a:r>
            <a:r>
              <a:rPr lang="en-GB" sz="2400" dirty="0" smtClean="0">
                <a:latin typeface="Arial Unicode MS" pitchFamily="34" charset="-128"/>
              </a:rPr>
              <a:t>of shielding determines fraction of blocked radiation</a:t>
            </a:r>
          </a:p>
          <a:p>
            <a:pPr lvl="1">
              <a:buFont typeface="Arial" pitchFamily="34" charset="0"/>
              <a:buChar char="•"/>
            </a:pPr>
            <a:r>
              <a:rPr lang="en-GB" sz="2400" dirty="0" smtClean="0">
                <a:latin typeface="Arial Unicode MS" pitchFamily="34" charset="-128"/>
              </a:rPr>
              <a:t>Should be tailored to </a:t>
            </a:r>
            <a:r>
              <a:rPr lang="en-GB" sz="2400" dirty="0" smtClean="0">
                <a:solidFill>
                  <a:srgbClr val="C00000"/>
                </a:solidFill>
                <a:latin typeface="Arial Unicode MS" pitchFamily="34" charset="-128"/>
              </a:rPr>
              <a:t>national requirements, expert advise </a:t>
            </a:r>
            <a:r>
              <a:rPr lang="en-GB" sz="2400" dirty="0">
                <a:latin typeface="Arial Unicode MS" pitchFamily="34" charset="-128"/>
              </a:rPr>
              <a:t>is required (see IAEA BSS)</a:t>
            </a:r>
          </a:p>
          <a:p>
            <a:pPr lvl="1" eaLnBrk="1" hangingPunct="1"/>
            <a:endParaRPr lang="en-US" sz="2000" dirty="0" smtClean="0">
              <a:latin typeface="Arial Unicode MS" pitchFamily="34" charset="-128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L12 Protection of Workers and Public in Dental Radiology</a:t>
            </a:r>
            <a:endParaRPr lang="en-GB" sz="10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0432A8-55D7-4DE6-8345-45715D5285F1}" type="slidenum">
              <a:rPr lang="en-GB" smtClean="0"/>
              <a:pPr/>
              <a:t>31</a:t>
            </a:fld>
            <a:endParaRPr lang="en-GB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dirty="0" smtClean="0">
                <a:latin typeface="Arial Unicode MS" pitchFamily="34" charset="-128"/>
              </a:rPr>
              <a:t>Principles of Protection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512" y="1258416"/>
            <a:ext cx="8856984" cy="4114800"/>
          </a:xfrm>
        </p:spPr>
        <p:txBody>
          <a:bodyPr/>
          <a:lstStyle/>
          <a:p>
            <a:pPr eaLnBrk="1" hangingPunct="1"/>
            <a:r>
              <a:rPr lang="en-US" sz="2800" dirty="0" smtClean="0">
                <a:latin typeface="Arial Unicode MS" pitchFamily="34" charset="-128"/>
              </a:rPr>
              <a:t>Shielding materials</a:t>
            </a:r>
          </a:p>
          <a:p>
            <a:pPr lvl="1" eaLnBrk="1" hangingPunct="1"/>
            <a:r>
              <a:rPr lang="en-US" sz="2400" dirty="0" smtClean="0">
                <a:latin typeface="Arial Unicode MS" pitchFamily="34" charset="-128"/>
              </a:rPr>
              <a:t>Ok to use </a:t>
            </a:r>
            <a:r>
              <a:rPr lang="en-US" sz="2400" dirty="0" smtClean="0">
                <a:solidFill>
                  <a:srgbClr val="C00000"/>
                </a:solidFill>
                <a:latin typeface="Arial Unicode MS" pitchFamily="34" charset="-128"/>
              </a:rPr>
              <a:t>concrete </a:t>
            </a:r>
            <a:r>
              <a:rPr lang="en-US" sz="2400" dirty="0">
                <a:latin typeface="Arial Unicode MS" pitchFamily="34" charset="-128"/>
              </a:rPr>
              <a:t>or other conventional building materials (lead added </a:t>
            </a:r>
            <a:r>
              <a:rPr lang="en-US" sz="2400" dirty="0" smtClean="0">
                <a:latin typeface="Arial Unicode MS" pitchFamily="34" charset="-128"/>
              </a:rPr>
              <a:t>in walls when needed; leaded glass can be used in windows)</a:t>
            </a:r>
          </a:p>
          <a:p>
            <a:pPr lvl="1" eaLnBrk="1" hangingPunct="1"/>
            <a:endParaRPr lang="en-US" sz="2000" dirty="0" smtClean="0">
              <a:latin typeface="Arial Unicode MS" pitchFamily="34" charset="-128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2881872"/>
            <a:ext cx="3744416" cy="3184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2881872"/>
            <a:ext cx="3810503" cy="3175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L12 Protection of Workers and Public in Dental Radiology</a:t>
            </a:r>
            <a:endParaRPr lang="en-GB" sz="10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0432A8-55D7-4DE6-8345-45715D5285F1}" type="slidenum">
              <a:rPr lang="en-GB" smtClean="0"/>
              <a:pPr/>
              <a:t>32</a:t>
            </a:fld>
            <a:endParaRPr lang="en-GB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dirty="0" smtClean="0">
                <a:latin typeface="Arial Unicode MS" pitchFamily="34" charset="-128"/>
              </a:rPr>
              <a:t>Principles of Protection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512" y="1258416"/>
            <a:ext cx="8856984" cy="4114800"/>
          </a:xfrm>
        </p:spPr>
        <p:txBody>
          <a:bodyPr/>
          <a:lstStyle/>
          <a:p>
            <a:pPr eaLnBrk="1" hangingPunct="1"/>
            <a:r>
              <a:rPr lang="en-US" sz="2800" dirty="0" smtClean="0">
                <a:latin typeface="Arial Unicode MS" pitchFamily="34" charset="-128"/>
              </a:rPr>
              <a:t>Shielding materials</a:t>
            </a:r>
          </a:p>
          <a:p>
            <a:pPr lvl="1" eaLnBrk="1" hangingPunct="1"/>
            <a:r>
              <a:rPr lang="en-US" sz="2400" dirty="0" smtClean="0">
                <a:latin typeface="Arial Unicode MS" pitchFamily="34" charset="-128"/>
              </a:rPr>
              <a:t>Mobile or non-mobile shielding screens</a:t>
            </a:r>
          </a:p>
          <a:p>
            <a:pPr lvl="1" eaLnBrk="1" hangingPunct="1"/>
            <a:endParaRPr lang="en-US" sz="2000" dirty="0" smtClean="0">
              <a:latin typeface="Arial Unicode MS" pitchFamily="34" charset="-128"/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L12 Protection of Workers and Public in Dental Radiology</a:t>
            </a:r>
            <a:endParaRPr lang="en-GB" sz="1000" i="1" dirty="0"/>
          </a:p>
        </p:txBody>
      </p:sp>
      <p:pic>
        <p:nvPicPr>
          <p:cNvPr id="1028" name="Picture 4" descr="http://www.raybar.com/images/site/RayBar%20Mobile%20Control%20Barrier%20Grey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320405"/>
            <a:ext cx="3024336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/>
        </p:nvSpPr>
        <p:spPr>
          <a:xfrm>
            <a:off x="6032695" y="5970766"/>
            <a:ext cx="220124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i="1" dirty="0" smtClean="0">
                <a:solidFill>
                  <a:schemeClr val="accent1"/>
                </a:solidFill>
                <a:latin typeface="Arial Unicode MS" pitchFamily="34" charset="-128"/>
              </a:rPr>
              <a:t>Courtesy of RAY-BAR</a:t>
            </a:r>
          </a:p>
        </p:txBody>
      </p:sp>
    </p:spTree>
    <p:extLst>
      <p:ext uri="{BB962C8B-B14F-4D97-AF65-F5344CB8AC3E}">
        <p14:creationId xmlns:p14="http://schemas.microsoft.com/office/powerpoint/2010/main" val="30721920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0432A8-55D7-4DE6-8345-45715D5285F1}" type="slidenum">
              <a:rPr lang="en-GB" smtClean="0"/>
              <a:pPr/>
              <a:t>33</a:t>
            </a:fld>
            <a:endParaRPr lang="en-GB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dirty="0" smtClean="0">
                <a:latin typeface="Arial Unicode MS" pitchFamily="34" charset="-128"/>
              </a:rPr>
              <a:t>Principles of Protection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512" y="1258416"/>
            <a:ext cx="8136904" cy="4402832"/>
          </a:xfrm>
        </p:spPr>
        <p:txBody>
          <a:bodyPr/>
          <a:lstStyle/>
          <a:p>
            <a:pPr eaLnBrk="1" hangingPunct="1"/>
            <a:r>
              <a:rPr lang="en-US" sz="2800" dirty="0" smtClean="0">
                <a:latin typeface="Arial Unicode MS" pitchFamily="34" charset="-128"/>
              </a:rPr>
              <a:t>Personal shielding</a:t>
            </a:r>
          </a:p>
          <a:p>
            <a:pPr lvl="1">
              <a:buFont typeface="Arial" pitchFamily="34" charset="0"/>
              <a:buChar char="•"/>
            </a:pPr>
            <a:r>
              <a:rPr lang="en-GB" sz="2400" dirty="0" smtClean="0">
                <a:latin typeface="Arial Unicode MS" pitchFamily="34" charset="-128"/>
              </a:rPr>
              <a:t>Lead </a:t>
            </a:r>
            <a:r>
              <a:rPr lang="en-GB" sz="2400" dirty="0" smtClean="0">
                <a:solidFill>
                  <a:srgbClr val="C00000"/>
                </a:solidFill>
                <a:latin typeface="Arial Unicode MS" pitchFamily="34" charset="-128"/>
              </a:rPr>
              <a:t>aprons</a:t>
            </a:r>
          </a:p>
          <a:p>
            <a:pPr lvl="2">
              <a:buFont typeface="Arial" pitchFamily="34" charset="0"/>
              <a:buChar char="•"/>
            </a:pPr>
            <a:r>
              <a:rPr lang="en-GB" sz="2000" dirty="0" smtClean="0">
                <a:latin typeface="Arial Unicode MS" pitchFamily="34" charset="-128"/>
              </a:rPr>
              <a:t>0.25-0.5 </a:t>
            </a:r>
            <a:r>
              <a:rPr lang="en-GB" sz="2000" dirty="0" err="1" smtClean="0">
                <a:latin typeface="Arial Unicode MS" pitchFamily="34" charset="-128"/>
              </a:rPr>
              <a:t>mmPb</a:t>
            </a:r>
            <a:endParaRPr lang="en-GB" sz="2000" dirty="0" smtClean="0">
              <a:latin typeface="Arial Unicode MS" pitchFamily="34" charset="-128"/>
            </a:endParaRPr>
          </a:p>
          <a:p>
            <a:pPr lvl="2">
              <a:buFont typeface="Arial" pitchFamily="34" charset="0"/>
              <a:buChar char="•"/>
            </a:pPr>
            <a:r>
              <a:rPr lang="en-GB" sz="2000" dirty="0" smtClean="0">
                <a:latin typeface="Arial Unicode MS" pitchFamily="34" charset="-128"/>
              </a:rPr>
              <a:t>Subject to </a:t>
            </a:r>
            <a:r>
              <a:rPr lang="en-GB" sz="2000" dirty="0" smtClean="0">
                <a:solidFill>
                  <a:srgbClr val="C00000"/>
                </a:solidFill>
                <a:latin typeface="Arial Unicode MS" pitchFamily="34" charset="-128"/>
              </a:rPr>
              <a:t>wear (cracks)</a:t>
            </a:r>
          </a:p>
          <a:p>
            <a:pPr lvl="3">
              <a:buFont typeface="Arial" pitchFamily="34" charset="0"/>
              <a:buChar char="•"/>
            </a:pPr>
            <a:r>
              <a:rPr lang="en-GB" sz="2000" dirty="0" smtClean="0">
                <a:latin typeface="Arial Unicode MS" pitchFamily="34" charset="-128"/>
              </a:rPr>
              <a:t>Check for cracks using 2D</a:t>
            </a:r>
          </a:p>
          <a:p>
            <a:pPr lvl="3">
              <a:buNone/>
            </a:pPr>
            <a:r>
              <a:rPr lang="en-GB" sz="2000" dirty="0" smtClean="0">
                <a:latin typeface="Arial Unicode MS" pitchFamily="34" charset="-128"/>
              </a:rPr>
              <a:t>	 radiograph of the apron</a:t>
            </a:r>
          </a:p>
          <a:p>
            <a:pPr lvl="1">
              <a:buFont typeface="Arial" pitchFamily="34" charset="0"/>
              <a:buChar char="•"/>
            </a:pPr>
            <a:r>
              <a:rPr lang="en-GB" sz="2400" dirty="0" smtClean="0">
                <a:solidFill>
                  <a:srgbClr val="C00000"/>
                </a:solidFill>
                <a:latin typeface="Arial Unicode MS" pitchFamily="34" charset="-128"/>
              </a:rPr>
              <a:t>Thyroid</a:t>
            </a:r>
            <a:r>
              <a:rPr lang="en-GB" sz="2400" dirty="0" smtClean="0">
                <a:latin typeface="Arial Unicode MS" pitchFamily="34" charset="-128"/>
              </a:rPr>
              <a:t> shields</a:t>
            </a:r>
          </a:p>
          <a:p>
            <a:pPr lvl="1">
              <a:buFont typeface="Arial" pitchFamily="34" charset="0"/>
              <a:buChar char="•"/>
            </a:pPr>
            <a:r>
              <a:rPr lang="en-GB" sz="2400" dirty="0" smtClean="0">
                <a:latin typeface="Arial Unicode MS" pitchFamily="34" charset="-128"/>
              </a:rPr>
              <a:t>Leaded glasses/gloves/caps</a:t>
            </a:r>
          </a:p>
          <a:p>
            <a:pPr lvl="2">
              <a:buFont typeface="Arial" pitchFamily="34" charset="0"/>
              <a:buChar char="•"/>
            </a:pPr>
            <a:r>
              <a:rPr lang="en-GB" sz="2000" dirty="0" smtClean="0">
                <a:latin typeface="Arial Unicode MS" pitchFamily="34" charset="-128"/>
              </a:rPr>
              <a:t>Not used in a dental environment</a:t>
            </a:r>
          </a:p>
          <a:p>
            <a:pPr lvl="1">
              <a:buFont typeface="Arial" pitchFamily="34" charset="0"/>
              <a:buChar char="•"/>
            </a:pPr>
            <a:r>
              <a:rPr lang="en-GB" dirty="0" smtClean="0">
                <a:latin typeface="Arial Unicode MS" pitchFamily="34" charset="-128"/>
              </a:rPr>
              <a:t> Image </a:t>
            </a:r>
            <a:r>
              <a:rPr lang="en-GB" dirty="0" smtClean="0">
                <a:solidFill>
                  <a:srgbClr val="C00000"/>
                </a:solidFill>
                <a:latin typeface="Arial Unicode MS" pitchFamily="34" charset="-128"/>
              </a:rPr>
              <a:t>receptor should not be held by worker</a:t>
            </a:r>
            <a:endParaRPr lang="en-GB" sz="2400" dirty="0" smtClean="0">
              <a:latin typeface="Arial Unicode MS" pitchFamily="34" charset="-128"/>
            </a:endParaRPr>
          </a:p>
          <a:p>
            <a:pPr lvl="1" eaLnBrk="1" hangingPunct="1"/>
            <a:endParaRPr lang="en-US" sz="2000" dirty="0" smtClean="0">
              <a:latin typeface="Arial Unicode MS" pitchFamily="34" charset="-128"/>
            </a:endParaRPr>
          </a:p>
        </p:txBody>
      </p:sp>
      <p:pic>
        <p:nvPicPr>
          <p:cNvPr id="26626" name="Picture 2" descr="https://scontent.xx.fbcdn.net/v/t34.0-12/14518474_1513761615316846_396956683_n.jpg?oh=e30c8c2b413d1008b6f1119c136973d9&amp;oe=57ECDCB3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 l="15217" t="8560" r="8698" b="35803"/>
          <a:stretch>
            <a:fillRect/>
          </a:stretch>
        </p:blipFill>
        <p:spPr bwMode="auto">
          <a:xfrm>
            <a:off x="6084168" y="1484784"/>
            <a:ext cx="2603366" cy="3384376"/>
          </a:xfrm>
          <a:prstGeom prst="rect">
            <a:avLst/>
          </a:prstGeom>
          <a:noFill/>
        </p:spPr>
      </p:pic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L12 Protection of Workers and Public in Dental Radiology</a:t>
            </a:r>
            <a:endParaRPr lang="en-GB" sz="10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0432A8-55D7-4DE6-8345-45715D5285F1}" type="slidenum">
              <a:rPr lang="en-GB" smtClean="0"/>
              <a:pPr/>
              <a:t>34</a:t>
            </a:fld>
            <a:endParaRPr lang="en-GB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dirty="0" smtClean="0">
                <a:latin typeface="Arial Unicode MS" pitchFamily="34" charset="-128"/>
              </a:rPr>
              <a:t>Principles of Protection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512" y="1258416"/>
            <a:ext cx="8856984" cy="4114800"/>
          </a:xfrm>
        </p:spPr>
        <p:txBody>
          <a:bodyPr/>
          <a:lstStyle/>
          <a:p>
            <a:pPr eaLnBrk="1" hangingPunct="1"/>
            <a:r>
              <a:rPr lang="en-US" sz="2800" dirty="0" smtClean="0">
                <a:latin typeface="Arial Unicode MS" pitchFamily="34" charset="-128"/>
              </a:rPr>
              <a:t>Time</a:t>
            </a:r>
          </a:p>
          <a:p>
            <a:pPr lvl="1">
              <a:buFont typeface="Arial" pitchFamily="34" charset="0"/>
              <a:buChar char="•"/>
            </a:pPr>
            <a:r>
              <a:rPr lang="en-GB" sz="2400" dirty="0" smtClean="0">
                <a:latin typeface="Arial Unicode MS" pitchFamily="34" charset="-128"/>
                <a:ea typeface="+mn-ea"/>
                <a:cs typeface="+mn-cs"/>
              </a:rPr>
              <a:t> </a:t>
            </a:r>
            <a:r>
              <a:rPr lang="en-GB" dirty="0" err="1" smtClean="0">
                <a:latin typeface="Arial Unicode MS" pitchFamily="34" charset="-128"/>
                <a:ea typeface="+mn-ea"/>
                <a:cs typeface="+mn-cs"/>
              </a:rPr>
              <a:t>Cfr</a:t>
            </a:r>
            <a:r>
              <a:rPr lang="en-GB" dirty="0" smtClean="0">
                <a:latin typeface="Arial Unicode MS" pitchFamily="34" charset="-128"/>
                <a:ea typeface="+mn-ea"/>
                <a:cs typeface="+mn-cs"/>
              </a:rPr>
              <a:t>. Patient dose: </a:t>
            </a:r>
            <a:r>
              <a:rPr lang="en-GB" dirty="0" smtClean="0">
                <a:solidFill>
                  <a:srgbClr val="C00000"/>
                </a:solidFill>
                <a:latin typeface="Arial Unicode MS" pitchFamily="34" charset="-128"/>
                <a:ea typeface="+mn-ea"/>
                <a:cs typeface="+mn-cs"/>
              </a:rPr>
              <a:t>dose ~ exposure time</a:t>
            </a:r>
          </a:p>
          <a:p>
            <a:pPr lvl="1">
              <a:buFont typeface="Arial" pitchFamily="34" charset="0"/>
              <a:buChar char="•"/>
            </a:pPr>
            <a:r>
              <a:rPr lang="en-GB" dirty="0" smtClean="0">
                <a:latin typeface="Arial Unicode MS" pitchFamily="34" charset="-128"/>
                <a:ea typeface="+mn-ea"/>
                <a:cs typeface="+mn-cs"/>
              </a:rPr>
              <a:t> Exposure time should be </a:t>
            </a:r>
            <a:r>
              <a:rPr lang="en-GB" dirty="0" smtClean="0">
                <a:solidFill>
                  <a:srgbClr val="C00000"/>
                </a:solidFill>
                <a:latin typeface="Arial Unicode MS" pitchFamily="34" charset="-128"/>
                <a:ea typeface="+mn-ea"/>
                <a:cs typeface="+mn-cs"/>
              </a:rPr>
              <a:t>adapted to patient </a:t>
            </a:r>
            <a:r>
              <a:rPr lang="en-GB" dirty="0" smtClean="0">
                <a:latin typeface="Arial Unicode MS" pitchFamily="34" charset="-128"/>
                <a:ea typeface="+mn-ea"/>
                <a:cs typeface="+mn-cs"/>
              </a:rPr>
              <a:t>(ALARA principle), not to the worker!</a:t>
            </a:r>
          </a:p>
          <a:p>
            <a:pPr lvl="1">
              <a:buFont typeface="Arial" pitchFamily="34" charset="0"/>
              <a:buChar char="•"/>
            </a:pPr>
            <a:r>
              <a:rPr lang="en-GB" dirty="0" smtClean="0">
                <a:latin typeface="Arial Unicode MS" pitchFamily="34" charset="-128"/>
                <a:ea typeface="+mn-ea"/>
                <a:cs typeface="+mn-cs"/>
              </a:rPr>
              <a:t> But: time of worker in surrounding to radiation source can be limited e.g. </a:t>
            </a:r>
            <a:r>
              <a:rPr lang="en-GB" dirty="0" smtClean="0">
                <a:solidFill>
                  <a:srgbClr val="C00000"/>
                </a:solidFill>
                <a:latin typeface="Arial Unicode MS" pitchFamily="34" charset="-128"/>
                <a:ea typeface="+mn-ea"/>
                <a:cs typeface="+mn-cs"/>
              </a:rPr>
              <a:t>rotation schedule</a:t>
            </a:r>
          </a:p>
          <a:p>
            <a:pPr eaLnBrk="1" hangingPunct="1"/>
            <a:endParaRPr lang="en-US" sz="2800" dirty="0" smtClean="0">
              <a:latin typeface="Arial Unicode MS" pitchFamily="34" charset="-128"/>
            </a:endParaRPr>
          </a:p>
          <a:p>
            <a:pPr lvl="1" eaLnBrk="1" hangingPunct="1"/>
            <a:endParaRPr lang="en-US" sz="2000" dirty="0" smtClean="0">
              <a:latin typeface="Arial Unicode MS" pitchFamily="34" charset="-128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L12 Protection of Workers and Public in Dental Radiology</a:t>
            </a:r>
            <a:endParaRPr lang="en-GB" sz="10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0432A8-55D7-4DE6-8345-45715D5285F1}" type="slidenum">
              <a:rPr lang="en-GB" smtClean="0"/>
              <a:pPr/>
              <a:t>35</a:t>
            </a:fld>
            <a:endParaRPr lang="en-GB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dirty="0" smtClean="0">
                <a:latin typeface="Arial Unicode MS" pitchFamily="34" charset="-128"/>
              </a:rPr>
              <a:t>Room Design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512" y="1258416"/>
            <a:ext cx="8856984" cy="41148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GB" sz="2800" dirty="0" smtClean="0">
                <a:latin typeface="Arial Unicode MS" pitchFamily="34" charset="-128"/>
              </a:rPr>
              <a:t>Special room design considerations for </a:t>
            </a:r>
            <a:r>
              <a:rPr lang="en-GB" sz="2800" dirty="0" smtClean="0">
                <a:solidFill>
                  <a:srgbClr val="C00000"/>
                </a:solidFill>
                <a:latin typeface="Arial Unicode MS" pitchFamily="34" charset="-128"/>
              </a:rPr>
              <a:t>CBCT </a:t>
            </a:r>
            <a:r>
              <a:rPr lang="en-GB" sz="2800" dirty="0" smtClean="0">
                <a:latin typeface="Arial Unicode MS" pitchFamily="34" charset="-128"/>
              </a:rPr>
              <a:t>equipment</a:t>
            </a:r>
          </a:p>
          <a:p>
            <a:pPr>
              <a:buFont typeface="Arial" pitchFamily="34" charset="0"/>
              <a:buChar char="•"/>
            </a:pPr>
            <a:r>
              <a:rPr lang="en-GB" sz="2800" dirty="0" smtClean="0">
                <a:latin typeface="Arial Unicode MS" pitchFamily="34" charset="-128"/>
              </a:rPr>
              <a:t>Design (i.e. shielding) of room depends on:</a:t>
            </a:r>
          </a:p>
          <a:p>
            <a:pPr lvl="1">
              <a:buFont typeface="Arial" pitchFamily="34" charset="0"/>
              <a:buChar char="•"/>
            </a:pPr>
            <a:r>
              <a:rPr lang="en-GB" sz="2400" dirty="0" smtClean="0">
                <a:solidFill>
                  <a:srgbClr val="C00000"/>
                </a:solidFill>
                <a:latin typeface="Arial Unicode MS" pitchFamily="34" charset="-128"/>
                <a:ea typeface="+mn-ea"/>
                <a:cs typeface="+mn-cs"/>
              </a:rPr>
              <a:t> X-ray equipment</a:t>
            </a:r>
          </a:p>
          <a:p>
            <a:pPr lvl="2">
              <a:buFont typeface="Arial" pitchFamily="34" charset="0"/>
              <a:buChar char="•"/>
            </a:pPr>
            <a:r>
              <a:rPr lang="en-GB" dirty="0" smtClean="0">
                <a:latin typeface="Arial Unicode MS" pitchFamily="34" charset="-128"/>
                <a:ea typeface="+mn-ea"/>
                <a:cs typeface="+mn-cs"/>
              </a:rPr>
              <a:t> kV, mAs, …; workload; direction(s) of beam</a:t>
            </a:r>
          </a:p>
          <a:p>
            <a:pPr lvl="1">
              <a:buFont typeface="Arial" pitchFamily="34" charset="0"/>
              <a:buChar char="•"/>
            </a:pPr>
            <a:r>
              <a:rPr lang="en-GB" sz="2400" dirty="0" smtClean="0">
                <a:solidFill>
                  <a:srgbClr val="C00000"/>
                </a:solidFill>
                <a:latin typeface="Arial Unicode MS" pitchFamily="34" charset="-128"/>
                <a:ea typeface="+mn-ea"/>
                <a:cs typeface="+mn-cs"/>
              </a:rPr>
              <a:t>Organization of room</a:t>
            </a:r>
          </a:p>
          <a:p>
            <a:pPr lvl="2">
              <a:buFont typeface="Arial" pitchFamily="34" charset="0"/>
              <a:buChar char="•"/>
            </a:pPr>
            <a:r>
              <a:rPr lang="en-GB" sz="2000" dirty="0" smtClean="0">
                <a:latin typeface="Arial Unicode MS" pitchFamily="34" charset="-128"/>
                <a:ea typeface="+mn-ea"/>
                <a:cs typeface="+mn-cs"/>
              </a:rPr>
              <a:t> </a:t>
            </a:r>
            <a:r>
              <a:rPr lang="en-GB" dirty="0" smtClean="0">
                <a:latin typeface="Arial Unicode MS" pitchFamily="34" charset="-128"/>
                <a:ea typeface="+mn-ea"/>
                <a:cs typeface="+mn-cs"/>
              </a:rPr>
              <a:t>Location of operator, location of public </a:t>
            </a:r>
          </a:p>
          <a:p>
            <a:pPr lvl="2">
              <a:buNone/>
            </a:pPr>
            <a:r>
              <a:rPr lang="en-GB" dirty="0" smtClean="0">
                <a:latin typeface="Arial Unicode MS" pitchFamily="34" charset="-128"/>
                <a:ea typeface="+mn-ea"/>
                <a:cs typeface="+mn-cs"/>
              </a:rPr>
              <a:t>	(e.g. surrounding rooms)</a:t>
            </a:r>
            <a:endParaRPr lang="en-GB" sz="2000" dirty="0" smtClean="0">
              <a:latin typeface="Arial Unicode MS" pitchFamily="34" charset="-128"/>
              <a:ea typeface="+mn-ea"/>
              <a:cs typeface="+mn-cs"/>
            </a:endParaRPr>
          </a:p>
          <a:p>
            <a:pPr>
              <a:buFont typeface="Arial" pitchFamily="34" charset="0"/>
              <a:buChar char="•"/>
            </a:pPr>
            <a:r>
              <a:rPr lang="en-GB" sz="2800" dirty="0" smtClean="0">
                <a:latin typeface="Arial Unicode MS" pitchFamily="34" charset="-128"/>
              </a:rPr>
              <a:t>Amount of </a:t>
            </a:r>
            <a:r>
              <a:rPr lang="en-GB" sz="2800" dirty="0" smtClean="0">
                <a:solidFill>
                  <a:srgbClr val="C00000"/>
                </a:solidFill>
                <a:latin typeface="Arial Unicode MS" pitchFamily="34" charset="-128"/>
              </a:rPr>
              <a:t>scattered radiation </a:t>
            </a:r>
            <a:r>
              <a:rPr lang="en-GB" sz="2800" dirty="0" smtClean="0">
                <a:latin typeface="Arial Unicode MS" pitchFamily="34" charset="-128"/>
              </a:rPr>
              <a:t>needs to be measured or estimated to determine </a:t>
            </a:r>
            <a:r>
              <a:rPr lang="en-GB" sz="2800" dirty="0" smtClean="0">
                <a:solidFill>
                  <a:srgbClr val="C00000"/>
                </a:solidFill>
                <a:latin typeface="Arial Unicode MS" pitchFamily="34" charset="-128"/>
              </a:rPr>
              <a:t>shielding requirements</a:t>
            </a:r>
          </a:p>
          <a:p>
            <a:pPr lvl="1">
              <a:buFont typeface="Arial" pitchFamily="34" charset="0"/>
              <a:buChar char="•"/>
            </a:pPr>
            <a:r>
              <a:rPr lang="en-GB" sz="2400" dirty="0" smtClean="0">
                <a:solidFill>
                  <a:schemeClr val="accent2"/>
                </a:solidFill>
                <a:latin typeface="Arial Unicode MS" pitchFamily="34" charset="-128"/>
                <a:ea typeface="+mn-ea"/>
                <a:cs typeface="+mn-cs"/>
              </a:rPr>
              <a:t> </a:t>
            </a:r>
            <a:r>
              <a:rPr lang="en-GB" sz="2400" dirty="0" smtClean="0">
                <a:solidFill>
                  <a:srgbClr val="C00000"/>
                </a:solidFill>
                <a:latin typeface="Arial Unicode MS" pitchFamily="34" charset="-128"/>
                <a:ea typeface="+mn-ea"/>
                <a:cs typeface="+mn-cs"/>
              </a:rPr>
              <a:t>Case-by-case</a:t>
            </a:r>
            <a:r>
              <a:rPr lang="en-GB" sz="2400" dirty="0" smtClean="0">
                <a:solidFill>
                  <a:schemeClr val="accent2"/>
                </a:solidFill>
                <a:latin typeface="Arial Unicode MS" pitchFamily="34" charset="-128"/>
                <a:ea typeface="+mn-ea"/>
                <a:cs typeface="+mn-cs"/>
              </a:rPr>
              <a:t> </a:t>
            </a:r>
            <a:r>
              <a:rPr lang="en-GB" sz="2400" dirty="0" smtClean="0">
                <a:latin typeface="Arial Unicode MS" pitchFamily="34" charset="-128"/>
                <a:ea typeface="+mn-ea"/>
                <a:cs typeface="+mn-cs"/>
              </a:rPr>
              <a:t>basis, by qualified expert</a:t>
            </a:r>
          </a:p>
          <a:p>
            <a:pPr eaLnBrk="1" hangingPunct="1"/>
            <a:endParaRPr lang="en-US" sz="2800" dirty="0" smtClean="0">
              <a:latin typeface="Arial Unicode MS" pitchFamily="34" charset="-128"/>
            </a:endParaRPr>
          </a:p>
          <a:p>
            <a:pPr lvl="1" eaLnBrk="1" hangingPunct="1"/>
            <a:endParaRPr lang="en-US" sz="2000" dirty="0" smtClean="0">
              <a:latin typeface="Arial Unicode MS" pitchFamily="34" charset="-128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L12 Protection of Workers and Public in Dental Radiology</a:t>
            </a:r>
            <a:endParaRPr lang="en-GB" sz="10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0432A8-55D7-4DE6-8345-45715D5285F1}" type="slidenum">
              <a:rPr lang="en-GB" smtClean="0"/>
              <a:pPr/>
              <a:t>36</a:t>
            </a:fld>
            <a:endParaRPr lang="en-GB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dirty="0" smtClean="0">
                <a:latin typeface="Arial Unicode MS" pitchFamily="34" charset="-128"/>
              </a:rPr>
              <a:t>Room Design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0" y="1322765"/>
            <a:ext cx="9144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n-GB" sz="2800" dirty="0">
                <a:solidFill>
                  <a:schemeClr val="tx2"/>
                </a:solidFill>
                <a:latin typeface="Arial Unicode MS" pitchFamily="34" charset="-128"/>
              </a:rPr>
              <a:t>Locations to measure scatter (marked as ‘X’)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n-GB" sz="2800" dirty="0">
                <a:solidFill>
                  <a:schemeClr val="tx2"/>
                </a:solidFill>
                <a:latin typeface="Arial Unicode MS" pitchFamily="34" charset="-128"/>
              </a:rPr>
              <a:t>Example of dental CBCT room</a:t>
            </a:r>
          </a:p>
        </p:txBody>
      </p:sp>
      <p:sp>
        <p:nvSpPr>
          <p:cNvPr id="9" name="Rectangle 8"/>
          <p:cNvSpPr/>
          <p:nvPr/>
        </p:nvSpPr>
        <p:spPr>
          <a:xfrm>
            <a:off x="1115616" y="2348880"/>
            <a:ext cx="7272808" cy="374441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Connector 10"/>
          <p:cNvCxnSpPr/>
          <p:nvPr/>
        </p:nvCxnSpPr>
        <p:spPr>
          <a:xfrm>
            <a:off x="1403648" y="2996952"/>
            <a:ext cx="187220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995936" y="2996952"/>
            <a:ext cx="4212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3491880" y="2996952"/>
            <a:ext cx="504056" cy="50405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1368112" y="5301208"/>
            <a:ext cx="6840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2483768" y="2996952"/>
            <a:ext cx="0" cy="2304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5724128" y="2996952"/>
            <a:ext cx="0" cy="2304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2979440" y="4293096"/>
            <a:ext cx="584448" cy="8002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139952" y="2276872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latin typeface="Calibri" pitchFamily="34" charset="0"/>
              </a:rPr>
              <a:t>Corridor</a:t>
            </a:r>
            <a:endParaRPr lang="en-GB" sz="2800" b="1" dirty="0">
              <a:latin typeface="Calibri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156176" y="3266981"/>
            <a:ext cx="1800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>
                <a:latin typeface="Calibri" pitchFamily="34" charset="0"/>
              </a:rPr>
              <a:t>Treatment room</a:t>
            </a:r>
            <a:endParaRPr lang="en-GB" sz="2800" b="1" dirty="0">
              <a:latin typeface="Calibri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99592" y="3627021"/>
            <a:ext cx="1800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>
                <a:latin typeface="Calibri" pitchFamily="34" charset="0"/>
              </a:rPr>
              <a:t>Waiting room</a:t>
            </a:r>
            <a:endParaRPr lang="en-GB" sz="2800" b="1" dirty="0">
              <a:latin typeface="Calibri" pitchFamily="34" charset="0"/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6300192" y="4437112"/>
            <a:ext cx="1512168" cy="504056"/>
          </a:xfrm>
          <a:prstGeom prst="roundRect">
            <a:avLst/>
          </a:prstGeom>
          <a:solidFill>
            <a:schemeClr val="tx1">
              <a:lumMod val="50000"/>
              <a:lumOff val="50000"/>
              <a:alpha val="58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/>
          <p:cNvSpPr/>
          <p:nvPr/>
        </p:nvSpPr>
        <p:spPr>
          <a:xfrm>
            <a:off x="4427984" y="3717032"/>
            <a:ext cx="1080120" cy="1008112"/>
          </a:xfrm>
          <a:prstGeom prst="rect">
            <a:avLst/>
          </a:prstGeom>
          <a:solidFill>
            <a:schemeClr val="tx1">
              <a:lumMod val="95000"/>
              <a:lumOff val="5000"/>
              <a:alpha val="58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tx1"/>
                </a:solidFill>
                <a:latin typeface="Calibri" pitchFamily="34" charset="0"/>
              </a:rPr>
              <a:t>CBCT</a:t>
            </a:r>
            <a:endParaRPr lang="en-GB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979712" y="5570076"/>
            <a:ext cx="59766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latin typeface="Calibri" pitchFamily="34" charset="0"/>
              </a:rPr>
              <a:t>Adjacent space (e.g. office, living area)</a:t>
            </a:r>
            <a:endParaRPr lang="en-GB" sz="2800" b="1" dirty="0">
              <a:latin typeface="Calibri" pitchFamily="34" charset="0"/>
            </a:endParaRPr>
          </a:p>
        </p:txBody>
      </p:sp>
      <p:sp>
        <p:nvSpPr>
          <p:cNvPr id="30" name="Rounded Rectangle 29"/>
          <p:cNvSpPr/>
          <p:nvPr/>
        </p:nvSpPr>
        <p:spPr>
          <a:xfrm>
            <a:off x="1979712" y="4869160"/>
            <a:ext cx="432048" cy="360040"/>
          </a:xfrm>
          <a:prstGeom prst="roundRect">
            <a:avLst/>
          </a:prstGeom>
          <a:solidFill>
            <a:schemeClr val="tx1">
              <a:lumMod val="50000"/>
              <a:lumOff val="50000"/>
              <a:alpha val="58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ounded Rectangle 30"/>
          <p:cNvSpPr/>
          <p:nvPr/>
        </p:nvSpPr>
        <p:spPr>
          <a:xfrm>
            <a:off x="1403648" y="4869160"/>
            <a:ext cx="432048" cy="360040"/>
          </a:xfrm>
          <a:prstGeom prst="roundRect">
            <a:avLst/>
          </a:prstGeom>
          <a:solidFill>
            <a:schemeClr val="tx1">
              <a:lumMod val="50000"/>
              <a:lumOff val="50000"/>
              <a:alpha val="58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ounded Rectangle 32"/>
          <p:cNvSpPr/>
          <p:nvPr/>
        </p:nvSpPr>
        <p:spPr>
          <a:xfrm>
            <a:off x="1979712" y="3068960"/>
            <a:ext cx="432048" cy="360040"/>
          </a:xfrm>
          <a:prstGeom prst="roundRect">
            <a:avLst/>
          </a:prstGeom>
          <a:solidFill>
            <a:schemeClr val="tx1">
              <a:lumMod val="50000"/>
              <a:lumOff val="50000"/>
              <a:alpha val="58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ounded Rectangle 33"/>
          <p:cNvSpPr/>
          <p:nvPr/>
        </p:nvSpPr>
        <p:spPr>
          <a:xfrm>
            <a:off x="1403648" y="3068960"/>
            <a:ext cx="432048" cy="360040"/>
          </a:xfrm>
          <a:prstGeom prst="roundRect">
            <a:avLst/>
          </a:prstGeom>
          <a:solidFill>
            <a:schemeClr val="tx1">
              <a:lumMod val="50000"/>
              <a:lumOff val="50000"/>
              <a:alpha val="58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xtBox 36"/>
          <p:cNvSpPr txBox="1"/>
          <p:nvPr/>
        </p:nvSpPr>
        <p:spPr>
          <a:xfrm>
            <a:off x="2483768" y="4839543"/>
            <a:ext cx="792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latin typeface="Calibri" pitchFamily="34" charset="0"/>
              </a:rPr>
              <a:t>Operator </a:t>
            </a:r>
          </a:p>
          <a:p>
            <a:r>
              <a:rPr lang="en-GB" sz="1200" b="1" dirty="0" smtClean="0">
                <a:latin typeface="Calibri" pitchFamily="34" charset="0"/>
              </a:rPr>
              <a:t>position</a:t>
            </a:r>
            <a:endParaRPr lang="en-GB" sz="1200" b="1" dirty="0">
              <a:latin typeface="Calibri" pitchFamily="34" charset="0"/>
            </a:endParaRPr>
          </a:p>
        </p:txBody>
      </p:sp>
      <p:sp>
        <p:nvSpPr>
          <p:cNvPr id="39" name="Multiply 38"/>
          <p:cNvSpPr/>
          <p:nvPr/>
        </p:nvSpPr>
        <p:spPr>
          <a:xfrm>
            <a:off x="4860032" y="2708920"/>
            <a:ext cx="288000" cy="288000"/>
          </a:xfrm>
          <a:prstGeom prst="mathMultiply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Multiply 39"/>
          <p:cNvSpPr/>
          <p:nvPr/>
        </p:nvSpPr>
        <p:spPr>
          <a:xfrm>
            <a:off x="5796168" y="4077072"/>
            <a:ext cx="288000" cy="288000"/>
          </a:xfrm>
          <a:prstGeom prst="mathMultiply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Multiply 40"/>
          <p:cNvSpPr/>
          <p:nvPr/>
        </p:nvSpPr>
        <p:spPr>
          <a:xfrm>
            <a:off x="4932072" y="5301208"/>
            <a:ext cx="288000" cy="288000"/>
          </a:xfrm>
          <a:prstGeom prst="mathMultiply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Multiply 41"/>
          <p:cNvSpPr/>
          <p:nvPr/>
        </p:nvSpPr>
        <p:spPr>
          <a:xfrm>
            <a:off x="2987824" y="4653168"/>
            <a:ext cx="288000" cy="288000"/>
          </a:xfrm>
          <a:prstGeom prst="mathMultiply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Multiply 42"/>
          <p:cNvSpPr/>
          <p:nvPr/>
        </p:nvSpPr>
        <p:spPr>
          <a:xfrm>
            <a:off x="2195736" y="4077072"/>
            <a:ext cx="288000" cy="288000"/>
          </a:xfrm>
          <a:prstGeom prst="mathMultiply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L12 Protection of Workers and Public in Dental Radiology</a:t>
            </a:r>
            <a:endParaRPr lang="en-GB" sz="10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0432A8-55D7-4DE6-8345-45715D5285F1}" type="slidenum">
              <a:rPr lang="en-GB" smtClean="0"/>
              <a:pPr/>
              <a:t>37</a:t>
            </a:fld>
            <a:endParaRPr lang="en-GB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dirty="0" smtClean="0">
                <a:latin typeface="Arial Unicode MS" pitchFamily="34" charset="-128"/>
              </a:rPr>
              <a:t>Room Design</a:t>
            </a: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0" y="1364693"/>
            <a:ext cx="9144000" cy="480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n-GB" sz="2800" dirty="0">
                <a:solidFill>
                  <a:schemeClr val="tx2"/>
                </a:solidFill>
                <a:latin typeface="Arial Unicode MS" pitchFamily="34" charset="-128"/>
              </a:rPr>
              <a:t>Shielding in CBCT (EC RP 172, 2012)</a:t>
            </a:r>
            <a:endParaRPr lang="en-US" sz="2800" dirty="0">
              <a:solidFill>
                <a:schemeClr val="tx2"/>
              </a:solidFill>
              <a:latin typeface="Arial Unicode MS" pitchFamily="34" charset="-128"/>
            </a:endParaRPr>
          </a:p>
        </p:txBody>
      </p:sp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2286000"/>
            <a:ext cx="897803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L12 Protection of Workers and Public in Dental Radiology</a:t>
            </a:r>
            <a:endParaRPr lang="en-GB" sz="10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44667B7-5553-4D45-94C1-B677DB6F3253}" type="slidenum">
              <a:rPr lang="en-GB" smtClean="0"/>
              <a:pPr/>
              <a:t>38</a:t>
            </a:fld>
            <a:endParaRPr lang="en-GB" smtClean="0"/>
          </a:p>
        </p:txBody>
      </p:sp>
      <p:sp>
        <p:nvSpPr>
          <p:cNvPr id="471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b="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References</a:t>
            </a:r>
          </a:p>
        </p:txBody>
      </p:sp>
      <p:sp>
        <p:nvSpPr>
          <p:cNvPr id="9" name="Rectangle 8"/>
          <p:cNvSpPr/>
          <p:nvPr/>
        </p:nvSpPr>
        <p:spPr>
          <a:xfrm>
            <a:off x="107504" y="937165"/>
            <a:ext cx="892899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endParaRPr lang="en-GB" sz="1800" dirty="0" smtClean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r>
              <a:rPr lang="en-US" sz="1800" b="1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Danforth RA </a:t>
            </a:r>
            <a:r>
              <a:rPr lang="en-US" sz="18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et al. (2009) Operator exposure to scatter radiation from a portable hand-held dental radiation emitting device (</a:t>
            </a:r>
            <a:r>
              <a:rPr lang="en-US" sz="18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Aribex</a:t>
            </a:r>
            <a:r>
              <a:rPr lang="en-US" sz="18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NOMAD) while making 915 intraoral dental radiographs. J Forensic Sci. 54:415-21.</a:t>
            </a:r>
            <a:endParaRPr lang="en-GB" sz="1800" dirty="0" smtClean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r>
              <a:rPr lang="en-GB" sz="1800" b="1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EC, European Commission </a:t>
            </a:r>
            <a:r>
              <a:rPr lang="en-GB" sz="18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(1999) European guidance on diagnostic reference levels (DRLs) for medical exposures. Radiation Protection 109.  </a:t>
            </a:r>
            <a:r>
              <a:rPr lang="en-US" sz="18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European Commission, Luxembourg. [</a:t>
            </a:r>
            <a:r>
              <a:rPr lang="en-GB" sz="18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https://ec.europa.eu/energy/sites/ener/files/documents/109_en.pdf</a:t>
            </a:r>
            <a:r>
              <a:rPr lang="en-US" sz="18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]</a:t>
            </a:r>
          </a:p>
          <a:p>
            <a:r>
              <a:rPr lang="en-GB" sz="1800" b="1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EC, </a:t>
            </a:r>
            <a:r>
              <a:rPr lang="en-US" sz="1800" b="1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European Commission </a:t>
            </a:r>
            <a:r>
              <a:rPr lang="en-US" sz="18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(2004) </a:t>
            </a:r>
            <a:r>
              <a:rPr lang="en-GB" sz="18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European guidelines on radiation protection in dental radiology - The safe use of radiographs in dental practice, </a:t>
            </a:r>
            <a:r>
              <a:rPr lang="en-US" sz="18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radiation protection publication 136</a:t>
            </a:r>
            <a:r>
              <a:rPr lang="en-GB" sz="18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18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European Commission, Luxembourg. [https://ec.europa.eu/energy/sites/ener/files/documents/136.pdf] </a:t>
            </a:r>
          </a:p>
          <a:p>
            <a:r>
              <a:rPr lang="en-US" sz="1800" b="1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ICRP, International Commission on Radiological Protection</a:t>
            </a:r>
            <a:r>
              <a:rPr lang="en-US" sz="18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(2007) The 2007 Recommendations of the International Commission on Radiological Protection. ICRP publication 103. Ann ICRP 37:1-332</a:t>
            </a:r>
          </a:p>
          <a:p>
            <a:r>
              <a:rPr lang="en-US" sz="1800" b="1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ICRP, International Commission on Radiological Protection </a:t>
            </a:r>
            <a:r>
              <a:rPr lang="en-US" sz="18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(2012) ICRP statement on tissue reactions and early and late effects of radiation in normal tissues and organs - threshold doses for tissue reactions in a radiation protection context. ICRP publication 118. Ann ICRP 41:1-322</a:t>
            </a: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L12 Protection of Workers and Public in Dental Radiology</a:t>
            </a:r>
            <a:endParaRPr lang="en-GB" sz="1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44667B7-5553-4D45-94C1-B677DB6F3253}" type="slidenum">
              <a:rPr lang="en-GB" smtClean="0"/>
              <a:pPr/>
              <a:t>39</a:t>
            </a:fld>
            <a:endParaRPr lang="en-GB" smtClean="0"/>
          </a:p>
        </p:txBody>
      </p:sp>
      <p:sp>
        <p:nvSpPr>
          <p:cNvPr id="471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b="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References</a:t>
            </a:r>
          </a:p>
        </p:txBody>
      </p:sp>
      <p:sp>
        <p:nvSpPr>
          <p:cNvPr id="9" name="Rectangle 8"/>
          <p:cNvSpPr/>
          <p:nvPr/>
        </p:nvSpPr>
        <p:spPr>
          <a:xfrm>
            <a:off x="107504" y="1275139"/>
            <a:ext cx="892899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Gijbels</a:t>
            </a:r>
            <a:r>
              <a:rPr lang="en-US" sz="1800" b="1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F </a:t>
            </a:r>
            <a:r>
              <a:rPr lang="en-US" sz="18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et al. (2005) Dosimetry of digital panoramic imaging. Part II: Occupational exposure. </a:t>
            </a:r>
            <a:r>
              <a:rPr lang="en-US" sz="18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Dentomaxillofac</a:t>
            </a:r>
            <a:r>
              <a:rPr lang="en-US" sz="18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18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Radiol</a:t>
            </a:r>
            <a:r>
              <a:rPr lang="en-US" sz="18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34:150-3.</a:t>
            </a:r>
          </a:p>
          <a:p>
            <a:r>
              <a:rPr lang="en-US" sz="1800" b="1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Hermsen</a:t>
            </a:r>
            <a:r>
              <a:rPr lang="en-US" sz="1800" b="1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KP </a:t>
            </a:r>
            <a:r>
              <a:rPr lang="en-US" sz="18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et al. (2008) Radiation safety for the NOMAD portable X-ray system in a temporary morgue setting. J Forensic Sci. 53:917-21. </a:t>
            </a:r>
          </a:p>
          <a:p>
            <a:r>
              <a:rPr lang="en-US" sz="1800" b="1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McGiff</a:t>
            </a:r>
            <a:r>
              <a:rPr lang="en-US" sz="1800" b="1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TJ </a:t>
            </a:r>
            <a:r>
              <a:rPr lang="en-US" sz="18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et al. (2012) Maintaining radiation exposures as low as reasonably achievable (ALARA) for dental personnel operating portable hand-held x-ray equipment. Health Phys. 103:S179-85.</a:t>
            </a:r>
          </a:p>
          <a:p>
            <a:r>
              <a:rPr lang="en-US" sz="1800" b="1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Pittayapat</a:t>
            </a:r>
            <a:r>
              <a:rPr lang="en-US" sz="1800" b="1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P </a:t>
            </a:r>
            <a:r>
              <a:rPr lang="en-US" sz="18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et al. (2010) Image quality assessment and medical physics evaluation of different portable dental X-ray units. Forensic </a:t>
            </a:r>
            <a:r>
              <a:rPr lang="en-US" sz="18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Sci</a:t>
            </a:r>
            <a:r>
              <a:rPr lang="en-US" sz="18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Int. 201:112-7.</a:t>
            </a:r>
          </a:p>
          <a:p>
            <a:r>
              <a:rPr lang="en-US" sz="1800" b="1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SEDENTEXCT</a:t>
            </a:r>
            <a:r>
              <a:rPr lang="en-US" sz="18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en-US" sz="18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Deliberable</a:t>
            </a:r>
            <a:r>
              <a:rPr lang="en-US" sz="18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D2.2 - Completion of scatter dose measurements around CBCTs and recommendations for protective measures and positioning of CBCT units in dental offices. [</a:t>
            </a:r>
            <a:r>
              <a:rPr lang="en-US" sz="17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http://www.sedentexct.eu/system/files/SEDENTEXCT%20D2.2%20v1%20FINAL_0.pdf</a:t>
            </a:r>
            <a:r>
              <a:rPr lang="en-US" sz="18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]</a:t>
            </a:r>
          </a:p>
          <a:p>
            <a:r>
              <a:rPr lang="en-US" sz="1800" b="1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Tabakov</a:t>
            </a:r>
            <a:r>
              <a:rPr lang="en-US" sz="1800" b="1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et al. </a:t>
            </a:r>
            <a:r>
              <a:rPr lang="en-US" sz="18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(2000) Instantaneous dose rate of scatter radiation in dental radiography. Phys Med16:27-30</a:t>
            </a:r>
            <a:endParaRPr lang="en-US" sz="1800" b="1" dirty="0" smtClean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en-GB" sz="1800" dirty="0" smtClean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L12 Protection of Workers and Public in Dental Radiology</a:t>
            </a:r>
            <a:endParaRPr lang="en-GB" sz="1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5E21579-A3A3-49C1-9524-62F0133470E7}" type="slidenum">
              <a:rPr lang="en-GB" smtClean="0"/>
              <a:pPr/>
              <a:t>4</a:t>
            </a:fld>
            <a:endParaRPr lang="en-GB" dirty="0" smtClean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b="0" dirty="0" smtClean="0">
                <a:latin typeface="Arial Unicode MS" pitchFamily="34" charset="-128"/>
              </a:rPr>
              <a:t>Overview</a:t>
            </a:r>
            <a:endParaRPr lang="en-US" b="0" dirty="0" smtClean="0">
              <a:latin typeface="Arial Unicode MS" pitchFamily="34" charset="-128"/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1520" y="1628800"/>
            <a:ext cx="8569076" cy="3347864"/>
          </a:xfrm>
        </p:spPr>
        <p:txBody>
          <a:bodyPr/>
          <a:lstStyle/>
          <a:p>
            <a:pPr eaLnBrk="1" hangingPunct="1">
              <a:buClr>
                <a:schemeClr val="tx2"/>
              </a:buClr>
              <a:buSzPct val="100000"/>
            </a:pPr>
            <a:r>
              <a:rPr lang="en-US" dirty="0" smtClean="0">
                <a:latin typeface="Arial Unicode MS" pitchFamily="34" charset="-128"/>
              </a:rPr>
              <a:t>Protection from what?</a:t>
            </a:r>
          </a:p>
          <a:p>
            <a:pPr eaLnBrk="1" hangingPunct="1">
              <a:buClr>
                <a:schemeClr val="tx2"/>
              </a:buClr>
              <a:buSzPct val="100000"/>
            </a:pP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 Unicode MS" pitchFamily="34" charset="-128"/>
              </a:rPr>
              <a:t>Dose limits / dose constraints</a:t>
            </a:r>
          </a:p>
          <a:p>
            <a:pPr eaLnBrk="1" hangingPunct="1">
              <a:buClr>
                <a:schemeClr val="tx2"/>
              </a:buClr>
              <a:buSzPct val="100000"/>
            </a:pP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 Unicode MS" pitchFamily="34" charset="-128"/>
              </a:rPr>
              <a:t>Dose from scatter in dental radiography</a:t>
            </a:r>
          </a:p>
          <a:p>
            <a:pPr eaLnBrk="1" hangingPunct="1">
              <a:buClr>
                <a:schemeClr val="tx2"/>
              </a:buClr>
              <a:buSzPct val="100000"/>
            </a:pP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 Unicode MS" pitchFamily="34" charset="-128"/>
              </a:rPr>
              <a:t>Principles of Protection</a:t>
            </a:r>
          </a:p>
          <a:p>
            <a:pPr lvl="1" eaLnBrk="1" hangingPunct="1">
              <a:buClr>
                <a:schemeClr val="tx2"/>
              </a:buClr>
              <a:buSzPct val="100000"/>
            </a:pP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 Unicode MS" pitchFamily="34" charset="-128"/>
              </a:rPr>
              <a:t>Distance</a:t>
            </a:r>
          </a:p>
          <a:p>
            <a:pPr lvl="1" eaLnBrk="1" hangingPunct="1">
              <a:buClr>
                <a:schemeClr val="tx2"/>
              </a:buClr>
              <a:buSzPct val="100000"/>
            </a:pP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 Unicode MS" pitchFamily="34" charset="-128"/>
              </a:rPr>
              <a:t>Time</a:t>
            </a:r>
          </a:p>
          <a:p>
            <a:pPr lvl="1" eaLnBrk="1" hangingPunct="1">
              <a:buClr>
                <a:schemeClr val="tx2"/>
              </a:buClr>
              <a:buSzPct val="100000"/>
            </a:pP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 Unicode MS" pitchFamily="34" charset="-128"/>
              </a:rPr>
              <a:t>Shielding</a:t>
            </a:r>
          </a:p>
          <a:p>
            <a:pPr eaLnBrk="1" hangingPunct="1">
              <a:buClr>
                <a:schemeClr val="tx2"/>
              </a:buClr>
              <a:buSzPct val="100000"/>
            </a:pPr>
            <a:endParaRPr lang="en-US" dirty="0" smtClean="0">
              <a:latin typeface="Arial Unicode MS" pitchFamily="34" charset="-128"/>
            </a:endParaRPr>
          </a:p>
          <a:p>
            <a:pPr eaLnBrk="1" hangingPunct="1">
              <a:buClr>
                <a:schemeClr val="tx2"/>
              </a:buClr>
              <a:buSzPct val="100000"/>
            </a:pPr>
            <a:endParaRPr lang="en-US" dirty="0" smtClean="0">
              <a:latin typeface="Arial Unicode MS" pitchFamily="34" charset="-128"/>
            </a:endParaRPr>
          </a:p>
          <a:p>
            <a:pPr eaLnBrk="1" hangingPunct="1">
              <a:buClr>
                <a:schemeClr val="tx2"/>
              </a:buClr>
              <a:buSzPct val="100000"/>
            </a:pPr>
            <a:endParaRPr lang="en-US" dirty="0" smtClean="0">
              <a:latin typeface="Arial Unicode MS" pitchFamily="34" charset="-128"/>
            </a:endParaRPr>
          </a:p>
          <a:p>
            <a:pPr eaLnBrk="1" hangingPunct="1">
              <a:buClr>
                <a:schemeClr val="tx2"/>
              </a:buClr>
            </a:pPr>
            <a:endParaRPr lang="en-US" dirty="0" smtClean="0">
              <a:latin typeface="Arial Unicode MS" pitchFamily="34" charset="-128"/>
            </a:endParaRPr>
          </a:p>
          <a:p>
            <a:pPr eaLnBrk="1" hangingPunct="1">
              <a:buClr>
                <a:schemeClr val="tx2"/>
              </a:buClr>
            </a:pPr>
            <a:endParaRPr lang="en-US" dirty="0" smtClean="0">
              <a:latin typeface="Arial Unicode MS" pitchFamily="34" charset="-128"/>
            </a:endParaRPr>
          </a:p>
          <a:p>
            <a:pPr eaLnBrk="1" hangingPunct="1">
              <a:buClr>
                <a:schemeClr val="tx2"/>
              </a:buClr>
            </a:pPr>
            <a:endParaRPr lang="en-US" dirty="0" smtClean="0">
              <a:latin typeface="Arial Unicode MS" pitchFamily="34" charset="-128"/>
            </a:endParaRPr>
          </a:p>
          <a:p>
            <a:pPr eaLnBrk="1" hangingPunct="1">
              <a:buClr>
                <a:schemeClr val="tx2"/>
              </a:buClr>
            </a:pPr>
            <a:endParaRPr lang="en-US" dirty="0" smtClean="0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L12 Protection of Workers and Public in Dental Radiology</a:t>
            </a:r>
            <a:endParaRPr lang="en-GB" sz="10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0432A8-55D7-4DE6-8345-45715D5285F1}" type="slidenum">
              <a:rPr lang="en-GB" smtClean="0"/>
              <a:pPr/>
              <a:t>5</a:t>
            </a:fld>
            <a:endParaRPr lang="en-GB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dirty="0" smtClean="0">
                <a:latin typeface="Arial Unicode MS" pitchFamily="34" charset="-128"/>
              </a:rPr>
              <a:t>Protection from what?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0824" y="1114400"/>
            <a:ext cx="8353623" cy="4114800"/>
          </a:xfrm>
        </p:spPr>
        <p:txBody>
          <a:bodyPr/>
          <a:lstStyle/>
          <a:p>
            <a:pPr eaLnBrk="1" hangingPunct="1"/>
            <a:r>
              <a:rPr lang="en-US" sz="2800" dirty="0" smtClean="0">
                <a:latin typeface="Arial Unicode MS" pitchFamily="34" charset="-128"/>
              </a:rPr>
              <a:t>Protection from (decreasing order of importance):</a:t>
            </a:r>
          </a:p>
          <a:p>
            <a:pPr lvl="1" eaLnBrk="1" hangingPunct="1"/>
            <a:r>
              <a:rPr 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Unicode MS" pitchFamily="34" charset="-128"/>
              </a:rPr>
              <a:t>Scattered (S) radiation </a:t>
            </a:r>
            <a:r>
              <a:rPr lang="en-US" sz="2400" dirty="0" smtClean="0">
                <a:latin typeface="Arial Unicode MS" pitchFamily="34" charset="-128"/>
              </a:rPr>
              <a:t>(source = patient)</a:t>
            </a:r>
          </a:p>
          <a:p>
            <a:pPr lvl="1" eaLnBrk="1" hangingPunct="1"/>
            <a:r>
              <a:rPr lang="en-US" sz="2400" dirty="0" smtClean="0">
                <a:solidFill>
                  <a:schemeClr val="accent3">
                    <a:lumMod val="25000"/>
                  </a:schemeClr>
                </a:solidFill>
                <a:latin typeface="Arial Unicode MS" pitchFamily="34" charset="-128"/>
              </a:rPr>
              <a:t>Primary (P) radiation </a:t>
            </a:r>
            <a:r>
              <a:rPr lang="en-US" sz="2400" dirty="0" smtClean="0">
                <a:latin typeface="Arial Unicode MS" pitchFamily="34" charset="-128"/>
              </a:rPr>
              <a:t>(the X</a:t>
            </a:r>
            <a:r>
              <a:rPr lang="bg-BG" sz="2400" dirty="0" smtClean="0">
                <a:latin typeface="Arial Unicode MS" pitchFamily="34" charset="-128"/>
              </a:rPr>
              <a:t> </a:t>
            </a:r>
            <a:r>
              <a:rPr lang="en-US" sz="2400" dirty="0" smtClean="0">
                <a:latin typeface="Arial Unicode MS" pitchFamily="34" charset="-128"/>
              </a:rPr>
              <a:t>ray beam)</a:t>
            </a:r>
          </a:p>
          <a:p>
            <a:pPr lvl="2" eaLnBrk="1" hangingPunct="1"/>
            <a:r>
              <a:rPr lang="en-US" sz="1800" dirty="0" smtClean="0">
                <a:latin typeface="Arial Unicode MS" pitchFamily="34" charset="-128"/>
              </a:rPr>
              <a:t>Usually fully captured by image receptor</a:t>
            </a:r>
          </a:p>
          <a:p>
            <a:pPr lvl="2" eaLnBrk="1" hangingPunct="1"/>
            <a:r>
              <a:rPr lang="en-US" sz="1800" dirty="0" smtClean="0">
                <a:latin typeface="Arial Unicode MS" pitchFamily="34" charset="-128"/>
              </a:rPr>
              <a:t>Intra-oral radiography: slight discrepancy between beam size and detector size</a:t>
            </a:r>
          </a:p>
          <a:p>
            <a:pPr lvl="1" eaLnBrk="1" hangingPunct="1"/>
            <a:r>
              <a:rPr lang="en-US" sz="2400" dirty="0" smtClean="0">
                <a:solidFill>
                  <a:srgbClr val="FF0000"/>
                </a:solidFill>
                <a:latin typeface="Arial Unicode MS" pitchFamily="34" charset="-128"/>
              </a:rPr>
              <a:t>Leakage (L) radiation </a:t>
            </a:r>
            <a:r>
              <a:rPr lang="en-US" sz="2400" dirty="0" smtClean="0">
                <a:latin typeface="Arial Unicode MS" pitchFamily="34" charset="-128"/>
              </a:rPr>
              <a:t>(from X</a:t>
            </a:r>
            <a:r>
              <a:rPr lang="bg-BG" sz="2400" dirty="0" smtClean="0">
                <a:latin typeface="Arial Unicode MS" pitchFamily="34" charset="-128"/>
              </a:rPr>
              <a:t> </a:t>
            </a:r>
            <a:r>
              <a:rPr lang="en-US" sz="2400" dirty="0" smtClean="0">
                <a:latin typeface="Arial Unicode MS" pitchFamily="34" charset="-128"/>
              </a:rPr>
              <a:t>ray tube)</a:t>
            </a: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L12 Protection of Workers and Public in Dental Radiology</a:t>
            </a:r>
            <a:endParaRPr lang="en-GB" sz="1000" i="1" dirty="0"/>
          </a:p>
        </p:txBody>
      </p:sp>
      <p:sp>
        <p:nvSpPr>
          <p:cNvPr id="6" name="Oval 5"/>
          <p:cNvSpPr/>
          <p:nvPr/>
        </p:nvSpPr>
        <p:spPr>
          <a:xfrm>
            <a:off x="1115616" y="4653136"/>
            <a:ext cx="792088" cy="792088"/>
          </a:xfrm>
          <a:prstGeom prst="ellipse">
            <a:avLst/>
          </a:prstGeom>
          <a:solidFill>
            <a:schemeClr val="bg2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5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X</a:t>
            </a:r>
            <a:endParaRPr lang="en-GB" sz="5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804248" y="4221088"/>
            <a:ext cx="144016" cy="1728192"/>
          </a:xfrm>
          <a:prstGeom prst="rect">
            <a:avLst/>
          </a:prstGeom>
          <a:solidFill>
            <a:schemeClr val="bg2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1547664" y="5085184"/>
            <a:ext cx="72008" cy="720080"/>
          </a:xfrm>
          <a:prstGeom prst="straightConnector1">
            <a:avLst/>
          </a:prstGeom>
          <a:ln w="47625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827584" y="5085184"/>
            <a:ext cx="648072" cy="216024"/>
          </a:xfrm>
          <a:prstGeom prst="straightConnector1">
            <a:avLst/>
          </a:prstGeom>
          <a:ln w="47625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755576" y="4653136"/>
            <a:ext cx="792088" cy="432048"/>
          </a:xfrm>
          <a:prstGeom prst="straightConnector1">
            <a:avLst/>
          </a:prstGeom>
          <a:ln w="47625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1547664" y="4581128"/>
            <a:ext cx="504056" cy="504056"/>
          </a:xfrm>
          <a:prstGeom prst="straightConnector1">
            <a:avLst/>
          </a:prstGeom>
          <a:ln w="47625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/>
        </p:nvSpPr>
        <p:spPr>
          <a:xfrm>
            <a:off x="3779912" y="4221088"/>
            <a:ext cx="720080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67944" y="5373216"/>
            <a:ext cx="144016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3635896" y="5589240"/>
            <a:ext cx="1008112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Isosceles Triangle 8"/>
          <p:cNvSpPr/>
          <p:nvPr/>
        </p:nvSpPr>
        <p:spPr>
          <a:xfrm rot="16200000">
            <a:off x="3059832" y="2420889"/>
            <a:ext cx="2232247" cy="5256584"/>
          </a:xfrm>
          <a:prstGeom prst="triangle">
            <a:avLst/>
          </a:prstGeom>
          <a:solidFill>
            <a:srgbClr val="FFFF00">
              <a:alpha val="30000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6876256" y="3861048"/>
            <a:ext cx="1296144" cy="144016"/>
          </a:xfrm>
          <a:prstGeom prst="straightConnector1">
            <a:avLst/>
          </a:prstGeom>
          <a:ln w="47625">
            <a:solidFill>
              <a:schemeClr val="accent3">
                <a:lumMod val="2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3275856" y="5157192"/>
            <a:ext cx="800472" cy="504056"/>
          </a:xfrm>
          <a:prstGeom prst="straightConnector1">
            <a:avLst/>
          </a:prstGeom>
          <a:ln w="47625">
            <a:solidFill>
              <a:schemeClr val="tx2">
                <a:lumMod val="60000"/>
                <a:lumOff val="40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 flipV="1">
            <a:off x="3347864" y="4509120"/>
            <a:ext cx="656456" cy="288032"/>
          </a:xfrm>
          <a:prstGeom prst="straightConnector1">
            <a:avLst/>
          </a:prstGeom>
          <a:ln w="47625">
            <a:solidFill>
              <a:schemeClr val="tx2">
                <a:lumMod val="60000"/>
                <a:lumOff val="40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4211960" y="5013176"/>
            <a:ext cx="855712" cy="0"/>
          </a:xfrm>
          <a:prstGeom prst="straightConnector1">
            <a:avLst/>
          </a:prstGeom>
          <a:ln w="47625">
            <a:solidFill>
              <a:schemeClr val="tx2">
                <a:lumMod val="60000"/>
                <a:lumOff val="40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6876256" y="4149080"/>
            <a:ext cx="1296144" cy="8384"/>
          </a:xfrm>
          <a:prstGeom prst="straightConnector1">
            <a:avLst/>
          </a:prstGeom>
          <a:ln w="47625">
            <a:solidFill>
              <a:schemeClr val="accent3">
                <a:lumMod val="2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Group 49"/>
          <p:cNvGrpSpPr/>
          <p:nvPr/>
        </p:nvGrpSpPr>
        <p:grpSpPr>
          <a:xfrm flipV="1">
            <a:off x="6876256" y="6012904"/>
            <a:ext cx="1296144" cy="296416"/>
            <a:chOff x="7028656" y="4644752"/>
            <a:chExt cx="1296144" cy="296416"/>
          </a:xfrm>
        </p:grpSpPr>
        <p:cxnSp>
          <p:nvCxnSpPr>
            <p:cNvPr id="48" name="Straight Arrow Connector 47"/>
            <p:cNvCxnSpPr/>
            <p:nvPr/>
          </p:nvCxnSpPr>
          <p:spPr>
            <a:xfrm flipV="1">
              <a:off x="7028656" y="4644752"/>
              <a:ext cx="1296144" cy="144016"/>
            </a:xfrm>
            <a:prstGeom prst="straightConnector1">
              <a:avLst/>
            </a:prstGeom>
            <a:ln w="47625">
              <a:solidFill>
                <a:schemeClr val="accent3">
                  <a:lumMod val="25000"/>
                </a:schemeClr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/>
            <p:nvPr/>
          </p:nvCxnSpPr>
          <p:spPr>
            <a:xfrm flipV="1">
              <a:off x="7028656" y="4932784"/>
              <a:ext cx="1296144" cy="8384"/>
            </a:xfrm>
            <a:prstGeom prst="straightConnector1">
              <a:avLst/>
            </a:prstGeom>
            <a:ln w="47625">
              <a:solidFill>
                <a:schemeClr val="accent3">
                  <a:lumMod val="25000"/>
                </a:schemeClr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Rectangle 23"/>
          <p:cNvSpPr/>
          <p:nvPr/>
        </p:nvSpPr>
        <p:spPr>
          <a:xfrm>
            <a:off x="683568" y="4221088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Arial Unicode MS" pitchFamily="34" charset="-128"/>
              </a:rPr>
              <a:t>L</a:t>
            </a:r>
            <a:endParaRPr lang="en-GB" b="1" dirty="0"/>
          </a:p>
        </p:txBody>
      </p:sp>
      <p:sp>
        <p:nvSpPr>
          <p:cNvPr id="26" name="Rectangle 25"/>
          <p:cNvSpPr/>
          <p:nvPr/>
        </p:nvSpPr>
        <p:spPr>
          <a:xfrm>
            <a:off x="3131840" y="407707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Unicode MS" pitchFamily="34" charset="-128"/>
              </a:rPr>
              <a:t>S</a:t>
            </a:r>
            <a:endParaRPr lang="en-GB" b="1" dirty="0"/>
          </a:p>
        </p:txBody>
      </p:sp>
      <p:sp>
        <p:nvSpPr>
          <p:cNvPr id="27" name="Rectangle 26"/>
          <p:cNvSpPr/>
          <p:nvPr/>
        </p:nvSpPr>
        <p:spPr>
          <a:xfrm>
            <a:off x="8172400" y="3645024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accent3">
                    <a:lumMod val="25000"/>
                  </a:schemeClr>
                </a:solidFill>
                <a:latin typeface="Arial Unicode MS" pitchFamily="34" charset="-128"/>
              </a:rPr>
              <a:t>P</a:t>
            </a:r>
            <a:endParaRPr lang="en-GB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5E21579-A3A3-49C1-9524-62F0133470E7}" type="slidenum">
              <a:rPr lang="en-GB" smtClean="0"/>
              <a:pPr/>
              <a:t>6</a:t>
            </a:fld>
            <a:endParaRPr lang="en-GB" dirty="0" smtClean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b="0" dirty="0" smtClean="0">
                <a:latin typeface="Arial Unicode MS" pitchFamily="34" charset="-128"/>
              </a:rPr>
              <a:t>Overview</a:t>
            </a:r>
            <a:endParaRPr lang="en-US" b="0" dirty="0" smtClean="0">
              <a:latin typeface="Arial Unicode MS" pitchFamily="34" charset="-128"/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1520" y="1628800"/>
            <a:ext cx="8569076" cy="3347864"/>
          </a:xfrm>
        </p:spPr>
        <p:txBody>
          <a:bodyPr/>
          <a:lstStyle/>
          <a:p>
            <a:pPr eaLnBrk="1" hangingPunct="1">
              <a:buClr>
                <a:schemeClr val="tx2"/>
              </a:buClr>
              <a:buSzPct val="100000"/>
            </a:pP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 Unicode MS" pitchFamily="34" charset="-128"/>
              </a:rPr>
              <a:t>Protection from what?</a:t>
            </a:r>
          </a:p>
          <a:p>
            <a:pPr eaLnBrk="1" hangingPunct="1">
              <a:buClr>
                <a:schemeClr val="tx2"/>
              </a:buClr>
              <a:buSzPct val="100000"/>
            </a:pPr>
            <a:r>
              <a:rPr lang="en-US" dirty="0" smtClean="0">
                <a:latin typeface="Arial Unicode MS" pitchFamily="34" charset="-128"/>
              </a:rPr>
              <a:t>Dose limits / dose constraints</a:t>
            </a:r>
          </a:p>
          <a:p>
            <a:pPr eaLnBrk="1" hangingPunct="1">
              <a:buClr>
                <a:schemeClr val="tx2"/>
              </a:buClr>
              <a:buSzPct val="100000"/>
            </a:pP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 Unicode MS" pitchFamily="34" charset="-128"/>
              </a:rPr>
              <a:t>Dose from scatter in dental radiography</a:t>
            </a:r>
          </a:p>
          <a:p>
            <a:pPr eaLnBrk="1" hangingPunct="1">
              <a:buClr>
                <a:schemeClr val="tx2"/>
              </a:buClr>
              <a:buSzPct val="100000"/>
            </a:pP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 Unicode MS" pitchFamily="34" charset="-128"/>
              </a:rPr>
              <a:t>Principles of Protection</a:t>
            </a:r>
          </a:p>
          <a:p>
            <a:pPr lvl="1" eaLnBrk="1" hangingPunct="1">
              <a:buClr>
                <a:schemeClr val="tx2"/>
              </a:buClr>
              <a:buSzPct val="100000"/>
            </a:pP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 Unicode MS" pitchFamily="34" charset="-128"/>
              </a:rPr>
              <a:t>Distance</a:t>
            </a:r>
          </a:p>
          <a:p>
            <a:pPr lvl="1" eaLnBrk="1" hangingPunct="1">
              <a:buClr>
                <a:schemeClr val="tx2"/>
              </a:buClr>
              <a:buSzPct val="100000"/>
            </a:pP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 Unicode MS" pitchFamily="34" charset="-128"/>
              </a:rPr>
              <a:t>Time</a:t>
            </a:r>
          </a:p>
          <a:p>
            <a:pPr lvl="1" eaLnBrk="1" hangingPunct="1">
              <a:buClr>
                <a:schemeClr val="tx2"/>
              </a:buClr>
              <a:buSzPct val="100000"/>
            </a:pP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 Unicode MS" pitchFamily="34" charset="-128"/>
              </a:rPr>
              <a:t>Shielding</a:t>
            </a:r>
          </a:p>
          <a:p>
            <a:pPr eaLnBrk="1" hangingPunct="1">
              <a:buClr>
                <a:schemeClr val="tx2"/>
              </a:buClr>
              <a:buSzPct val="100000"/>
            </a:pPr>
            <a:endParaRPr lang="en-US" dirty="0" smtClean="0">
              <a:latin typeface="Arial Unicode MS" pitchFamily="34" charset="-128"/>
            </a:endParaRPr>
          </a:p>
          <a:p>
            <a:pPr eaLnBrk="1" hangingPunct="1">
              <a:buClr>
                <a:schemeClr val="tx2"/>
              </a:buClr>
              <a:buSzPct val="100000"/>
            </a:pPr>
            <a:endParaRPr lang="en-US" dirty="0" smtClean="0">
              <a:latin typeface="Arial Unicode MS" pitchFamily="34" charset="-128"/>
            </a:endParaRPr>
          </a:p>
          <a:p>
            <a:pPr eaLnBrk="1" hangingPunct="1">
              <a:buClr>
                <a:schemeClr val="tx2"/>
              </a:buClr>
              <a:buSzPct val="100000"/>
            </a:pPr>
            <a:endParaRPr lang="en-US" dirty="0" smtClean="0">
              <a:latin typeface="Arial Unicode MS" pitchFamily="34" charset="-128"/>
            </a:endParaRPr>
          </a:p>
          <a:p>
            <a:pPr eaLnBrk="1" hangingPunct="1">
              <a:buClr>
                <a:schemeClr val="tx2"/>
              </a:buClr>
            </a:pPr>
            <a:endParaRPr lang="en-US" dirty="0" smtClean="0">
              <a:latin typeface="Arial Unicode MS" pitchFamily="34" charset="-128"/>
            </a:endParaRPr>
          </a:p>
          <a:p>
            <a:pPr eaLnBrk="1" hangingPunct="1">
              <a:buClr>
                <a:schemeClr val="tx2"/>
              </a:buClr>
            </a:pPr>
            <a:endParaRPr lang="en-US" dirty="0" smtClean="0">
              <a:latin typeface="Arial Unicode MS" pitchFamily="34" charset="-128"/>
            </a:endParaRPr>
          </a:p>
          <a:p>
            <a:pPr eaLnBrk="1" hangingPunct="1">
              <a:buClr>
                <a:schemeClr val="tx2"/>
              </a:buClr>
            </a:pPr>
            <a:endParaRPr lang="en-US" dirty="0" smtClean="0">
              <a:latin typeface="Arial Unicode MS" pitchFamily="34" charset="-128"/>
            </a:endParaRPr>
          </a:p>
          <a:p>
            <a:pPr eaLnBrk="1" hangingPunct="1">
              <a:buClr>
                <a:schemeClr val="tx2"/>
              </a:buClr>
            </a:pPr>
            <a:endParaRPr lang="en-US" dirty="0" smtClean="0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L12 Protection of Workers and Public in Dental Radiology</a:t>
            </a:r>
            <a:endParaRPr lang="en-GB" sz="10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0432A8-55D7-4DE6-8345-45715D5285F1}" type="slidenum">
              <a:rPr lang="en-GB" smtClean="0"/>
              <a:pPr/>
              <a:t>7</a:t>
            </a:fld>
            <a:endParaRPr lang="en-GB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dirty="0" smtClean="0">
                <a:latin typeface="Arial Unicode MS" pitchFamily="34" charset="-128"/>
              </a:rPr>
              <a:t>Dose limits for workers and public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7504" y="1196752"/>
            <a:ext cx="8856984" cy="4680520"/>
          </a:xfrm>
        </p:spPr>
        <p:txBody>
          <a:bodyPr/>
          <a:lstStyle/>
          <a:p>
            <a:pPr eaLnBrk="1" hangingPunct="1"/>
            <a:r>
              <a:rPr lang="en-GB" sz="2800" dirty="0" smtClean="0">
                <a:latin typeface="Arial Unicode MS" pitchFamily="34" charset="-128"/>
              </a:rPr>
              <a:t>One of the three </a:t>
            </a:r>
            <a:r>
              <a:rPr lang="en-US" sz="2800" dirty="0" smtClean="0">
                <a:latin typeface="Arial Unicode MS" pitchFamily="34" charset="-128"/>
              </a:rPr>
              <a:t>principles of radiation protection: </a:t>
            </a:r>
            <a:r>
              <a:rPr lang="en-US" sz="2800" dirty="0" smtClean="0">
                <a:solidFill>
                  <a:srgbClr val="C00000"/>
                </a:solidFill>
                <a:latin typeface="Arial Unicode MS" pitchFamily="34" charset="-128"/>
              </a:rPr>
              <a:t>dose limitation</a:t>
            </a:r>
          </a:p>
          <a:p>
            <a:pPr lvl="1"/>
            <a:r>
              <a:rPr lang="en-US" sz="2400" dirty="0" smtClean="0">
                <a:latin typeface="Arial Unicode MS" pitchFamily="34" charset="-128"/>
              </a:rPr>
              <a:t>International Basic Safety Standards, Requirement 12 (adopted): </a:t>
            </a:r>
            <a:br>
              <a:rPr lang="en-US" sz="2400" dirty="0" smtClean="0">
                <a:latin typeface="Arial Unicode MS" pitchFamily="34" charset="-128"/>
              </a:rPr>
            </a:br>
            <a:r>
              <a:rPr lang="en-US" sz="2400" i="1" dirty="0" smtClean="0">
                <a:latin typeface="Arial Unicode MS" pitchFamily="34" charset="-128"/>
              </a:rPr>
              <a:t>“</a:t>
            </a:r>
            <a:r>
              <a:rPr lang="en-GB" sz="2400" i="1" dirty="0" smtClean="0">
                <a:latin typeface="Arial Unicode MS" pitchFamily="34" charset="-128"/>
              </a:rPr>
              <a:t>The government or the regulatory body shall establish dose limits for occupational exposure and public exposure, and registrants and licensees shall apply these limits.</a:t>
            </a:r>
            <a:r>
              <a:rPr lang="en-US" sz="2400" i="1" dirty="0" smtClean="0">
                <a:latin typeface="Arial Unicode MS" pitchFamily="34" charset="-128"/>
              </a:rPr>
              <a:t>“</a:t>
            </a:r>
          </a:p>
          <a:p>
            <a:pPr eaLnBrk="1" hangingPunct="1"/>
            <a:r>
              <a:rPr lang="en-US" sz="2800" dirty="0" smtClean="0">
                <a:solidFill>
                  <a:srgbClr val="C00000"/>
                </a:solidFill>
                <a:latin typeface="Arial Unicode MS" pitchFamily="34" charset="-128"/>
              </a:rPr>
              <a:t>Dose limits </a:t>
            </a:r>
            <a:r>
              <a:rPr lang="en-US" sz="2800" dirty="0" smtClean="0">
                <a:latin typeface="Arial Unicode MS" pitchFamily="34" charset="-128"/>
              </a:rPr>
              <a:t>established (&amp; periodically revised) by </a:t>
            </a:r>
            <a:r>
              <a:rPr lang="en-US" sz="2800" dirty="0" smtClean="0">
                <a:solidFill>
                  <a:srgbClr val="C00000"/>
                </a:solidFill>
                <a:latin typeface="Arial Unicode MS" pitchFamily="34" charset="-128"/>
              </a:rPr>
              <a:t>ICRP</a:t>
            </a:r>
            <a:r>
              <a:rPr lang="en-US" sz="2800" dirty="0" smtClean="0">
                <a:solidFill>
                  <a:schemeClr val="accent2"/>
                </a:solidFill>
                <a:latin typeface="Arial Unicode MS" pitchFamily="34" charset="-128"/>
              </a:rPr>
              <a:t> </a:t>
            </a:r>
            <a:r>
              <a:rPr lang="en-US" sz="2800" dirty="0" smtClean="0">
                <a:latin typeface="Arial Unicode MS" pitchFamily="34" charset="-128"/>
              </a:rPr>
              <a:t>(and subsequently incorporated into BSS and local legislation)</a:t>
            </a:r>
          </a:p>
          <a:p>
            <a:pPr lvl="1" eaLnBrk="1" hangingPunct="1"/>
            <a:r>
              <a:rPr lang="en-US" dirty="0" smtClean="0">
                <a:latin typeface="Arial Unicode MS" pitchFamily="34" charset="-128"/>
              </a:rPr>
              <a:t>See next slide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L12 Protection of Workers and Public in Dental Radiology</a:t>
            </a:r>
            <a:endParaRPr lang="en-GB" sz="10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0432A8-55D7-4DE6-8345-45715D5285F1}" type="slidenum">
              <a:rPr lang="en-GB" smtClean="0"/>
              <a:pPr/>
              <a:t>8</a:t>
            </a:fld>
            <a:endParaRPr lang="en-GB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dirty="0" smtClean="0">
                <a:latin typeface="Arial Unicode MS" pitchFamily="34" charset="-128"/>
              </a:rPr>
              <a:t>Dose limits for workers and public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8273772"/>
              </p:ext>
            </p:extLst>
          </p:nvPr>
        </p:nvGraphicFramePr>
        <p:xfrm>
          <a:off x="251519" y="2420888"/>
          <a:ext cx="8568954" cy="2592288"/>
        </p:xfrm>
        <a:graphic>
          <a:graphicData uri="http://schemas.openxmlformats.org/drawingml/2006/table">
            <a:tbl>
              <a:tblPr/>
              <a:tblGrid>
                <a:gridCol w="3168353"/>
                <a:gridCol w="2544283"/>
                <a:gridCol w="2856318"/>
              </a:tblGrid>
              <a:tr h="420318">
                <a:tc>
                  <a:txBody>
                    <a:bodyPr/>
                    <a:lstStyle/>
                    <a:p>
                      <a:pPr indent="151130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2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Type of limit</a:t>
                      </a:r>
                      <a:endParaRPr lang="en-GB" sz="1800" dirty="0">
                        <a:solidFill>
                          <a:schemeClr val="tx2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51130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2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Occupational</a:t>
                      </a:r>
                      <a:endParaRPr lang="en-GB" sz="1800" dirty="0">
                        <a:solidFill>
                          <a:schemeClr val="tx2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51130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2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Public</a:t>
                      </a:r>
                      <a:endParaRPr lang="en-GB" sz="1800" dirty="0">
                        <a:solidFill>
                          <a:schemeClr val="tx2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420318">
                <a:tc>
                  <a:txBody>
                    <a:bodyPr/>
                    <a:lstStyle/>
                    <a:p>
                      <a:pPr indent="151130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2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Annual effective dose</a:t>
                      </a:r>
                      <a:endParaRPr lang="en-GB" sz="1800" dirty="0">
                        <a:solidFill>
                          <a:schemeClr val="tx2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51130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chemeClr val="tx2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20 </a:t>
                      </a:r>
                      <a:r>
                        <a:rPr lang="en-US" sz="1800" dirty="0" err="1" smtClean="0">
                          <a:solidFill>
                            <a:schemeClr val="tx2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mSv</a:t>
                      </a:r>
                      <a:r>
                        <a:rPr lang="en-US" sz="1800" dirty="0" smtClean="0">
                          <a:solidFill>
                            <a:schemeClr val="tx2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lang="en-US" sz="1800" baseline="30000" dirty="0" smtClean="0">
                          <a:solidFill>
                            <a:schemeClr val="tx2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2,3</a:t>
                      </a:r>
                      <a:endParaRPr lang="en-GB" sz="1800" dirty="0">
                        <a:solidFill>
                          <a:schemeClr val="tx2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51130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2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1 mSv</a:t>
                      </a:r>
                      <a:r>
                        <a:rPr lang="en-US" sz="1800" baseline="30000">
                          <a:solidFill>
                            <a:schemeClr val="tx2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4</a:t>
                      </a:r>
                      <a:endParaRPr lang="en-GB" sz="1800">
                        <a:solidFill>
                          <a:schemeClr val="tx2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490698">
                <a:tc>
                  <a:txBody>
                    <a:bodyPr/>
                    <a:lstStyle/>
                    <a:p>
                      <a:pPr indent="151130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2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Annual equivalent dose to:</a:t>
                      </a:r>
                      <a:endParaRPr lang="en-GB" sz="1800" dirty="0">
                        <a:solidFill>
                          <a:schemeClr val="tx2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51130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US" sz="1800">
                        <a:solidFill>
                          <a:schemeClr val="tx2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51130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US" sz="1800">
                        <a:solidFill>
                          <a:schemeClr val="tx2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420318">
                <a:tc>
                  <a:txBody>
                    <a:bodyPr/>
                    <a:lstStyle/>
                    <a:p>
                      <a:pPr indent="151130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2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Eye lens</a:t>
                      </a:r>
                      <a:endParaRPr lang="en-GB" sz="1800">
                        <a:solidFill>
                          <a:schemeClr val="tx2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51130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2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20 mSv</a:t>
                      </a:r>
                      <a:r>
                        <a:rPr lang="en-US" sz="1800" baseline="30000">
                          <a:solidFill>
                            <a:schemeClr val="tx2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2</a:t>
                      </a:r>
                      <a:endParaRPr lang="en-GB" sz="1800">
                        <a:solidFill>
                          <a:schemeClr val="tx2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51130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2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15 </a:t>
                      </a:r>
                      <a:r>
                        <a:rPr lang="en-US" sz="1800" dirty="0" err="1">
                          <a:solidFill>
                            <a:schemeClr val="tx2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mSv</a:t>
                      </a:r>
                      <a:endParaRPr lang="en-GB" sz="1800" dirty="0">
                        <a:solidFill>
                          <a:schemeClr val="tx2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420318">
                <a:tc>
                  <a:txBody>
                    <a:bodyPr/>
                    <a:lstStyle/>
                    <a:p>
                      <a:pPr indent="151130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2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Skin</a:t>
                      </a:r>
                      <a:r>
                        <a:rPr lang="en-US" sz="1800" baseline="30000">
                          <a:solidFill>
                            <a:schemeClr val="tx2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1</a:t>
                      </a:r>
                      <a:endParaRPr lang="en-GB" sz="1800">
                        <a:solidFill>
                          <a:schemeClr val="tx2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51130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2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500 mSv</a:t>
                      </a:r>
                      <a:endParaRPr lang="en-GB" sz="1800">
                        <a:solidFill>
                          <a:schemeClr val="tx2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51130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2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50 mSv</a:t>
                      </a:r>
                      <a:endParaRPr lang="en-GB" sz="1800">
                        <a:solidFill>
                          <a:schemeClr val="tx2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420318">
                <a:tc>
                  <a:txBody>
                    <a:bodyPr/>
                    <a:lstStyle/>
                    <a:p>
                      <a:pPr indent="151130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2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Hands and feet</a:t>
                      </a:r>
                      <a:endParaRPr lang="en-GB" sz="1800">
                        <a:solidFill>
                          <a:schemeClr val="tx2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51130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2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500 mSv</a:t>
                      </a:r>
                      <a:endParaRPr lang="en-GB" sz="1800">
                        <a:solidFill>
                          <a:schemeClr val="tx2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51130" algn="ctr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2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-</a:t>
                      </a:r>
                      <a:endParaRPr lang="en-GB" sz="1800" dirty="0">
                        <a:solidFill>
                          <a:schemeClr val="tx2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179512" y="5067761"/>
            <a:ext cx="878497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50813" algn="ctr" eaLnBrk="0" hangingPunct="0"/>
            <a:r>
              <a:rPr lang="en-US" sz="1400" baseline="30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</a:t>
            </a:r>
            <a:r>
              <a:rPr lang="en-US" sz="14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Averaged over 1 cm</a:t>
            </a:r>
            <a:r>
              <a:rPr lang="en-US" sz="1400" baseline="30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</a:t>
            </a:r>
            <a:r>
              <a:rPr lang="en-US" sz="14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regardless of the area exposed.</a:t>
            </a:r>
            <a:endParaRPr lang="en-GB" sz="400" dirty="0" smtClean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 indent="150813" algn="ctr" eaLnBrk="0" hangingPunct="0"/>
            <a:r>
              <a:rPr lang="en-US" sz="1400" baseline="30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</a:t>
            </a:r>
            <a:r>
              <a:rPr lang="en-US" sz="14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Averaged over 5 consecutive years (100 </a:t>
            </a:r>
            <a:r>
              <a:rPr lang="en-US" sz="14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mSv</a:t>
            </a:r>
            <a:r>
              <a:rPr lang="en-US" sz="14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in 5 years), with no single year exceeding 50 </a:t>
            </a:r>
            <a:r>
              <a:rPr lang="en-US" sz="14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mSv</a:t>
            </a:r>
            <a:r>
              <a:rPr lang="en-US" sz="14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endParaRPr lang="en-GB" sz="400" dirty="0" smtClean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 indent="150813" algn="ctr" eaLnBrk="0" hangingPunct="0"/>
            <a:r>
              <a:rPr lang="en-US" sz="1400" baseline="30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3</a:t>
            </a:r>
            <a:r>
              <a:rPr lang="en-US" sz="14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Additional restrictions apply for pregnant women.</a:t>
            </a:r>
            <a:endParaRPr lang="en-GB" sz="400" dirty="0" smtClean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 indent="150813" algn="ctr" eaLnBrk="0" hangingPunct="0"/>
            <a:r>
              <a:rPr lang="en-US" sz="1400" baseline="30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4</a:t>
            </a:r>
            <a:r>
              <a:rPr lang="en-US" sz="14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Similar to the occupational dose, a higher annual dose could be allowed in a single year in special circumstances, providing that the average over 5 years does not exceed 1 </a:t>
            </a:r>
            <a:r>
              <a:rPr lang="en-US" sz="14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mSv</a:t>
            </a:r>
            <a:r>
              <a:rPr lang="en-US" sz="14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/year.</a:t>
            </a:r>
            <a:endParaRPr lang="en-US" sz="4000" dirty="0" smtClean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L12 Protection of Workers and Public in Dental Radiology</a:t>
            </a:r>
            <a:endParaRPr lang="en-GB" sz="1000" i="1" dirty="0"/>
          </a:p>
        </p:txBody>
      </p:sp>
      <p:sp>
        <p:nvSpPr>
          <p:cNvPr id="3" name="Rectangle 2"/>
          <p:cNvSpPr/>
          <p:nvPr/>
        </p:nvSpPr>
        <p:spPr>
          <a:xfrm>
            <a:off x="179512" y="1220559"/>
            <a:ext cx="85689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50813" algn="ctr"/>
            <a:r>
              <a:rPr lang="en-US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Dose limits for occupational and public exposure, according to the current ICRP recommendations and International Basic Safety Standards (2014)</a:t>
            </a:r>
            <a:endParaRPr lang="en-GB" sz="18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0432A8-55D7-4DE6-8345-45715D5285F1}" type="slidenum">
              <a:rPr lang="en-GB" smtClean="0"/>
              <a:pPr/>
              <a:t>9</a:t>
            </a:fld>
            <a:endParaRPr lang="en-GB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dirty="0" smtClean="0">
                <a:latin typeface="Arial Unicode MS" pitchFamily="34" charset="-128"/>
              </a:rPr>
              <a:t>Personnel monitoring</a:t>
            </a: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179512" y="1268760"/>
            <a:ext cx="8928992" cy="4875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110000"/>
              <a:buFont typeface="Arial" pitchFamily="34" charset="0"/>
              <a:buChar char="•"/>
            </a:pPr>
            <a:r>
              <a:rPr lang="en-GB" sz="2800" dirty="0" smtClean="0">
                <a:solidFill>
                  <a:schemeClr val="tx2"/>
                </a:solidFill>
                <a:latin typeface="Arial Unicode MS" pitchFamily="34" charset="-128"/>
              </a:rPr>
              <a:t>The need for dose </a:t>
            </a:r>
            <a:r>
              <a:rPr lang="en-GB" sz="2800" dirty="0" smtClean="0">
                <a:solidFill>
                  <a:srgbClr val="C00000"/>
                </a:solidFill>
                <a:latin typeface="Arial Unicode MS" pitchFamily="34" charset="-128"/>
              </a:rPr>
              <a:t>monitoring</a:t>
            </a:r>
            <a:r>
              <a:rPr lang="en-GB" sz="2800" dirty="0" smtClean="0">
                <a:solidFill>
                  <a:schemeClr val="tx2"/>
                </a:solidFill>
                <a:latin typeface="Arial Unicode MS" pitchFamily="34" charset="-128"/>
              </a:rPr>
              <a:t> of workers handling dental X-ray equipment depends on:</a:t>
            </a:r>
          </a:p>
          <a:p>
            <a:pPr lvl="1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GB" sz="2800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Local legislation</a:t>
            </a:r>
          </a:p>
          <a:p>
            <a:pPr lvl="1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GB" sz="2800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Type and workload </a:t>
            </a:r>
            <a:r>
              <a:rPr lang="en-GB" sz="28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of equipment</a:t>
            </a:r>
          </a:p>
          <a:p>
            <a:pPr lvl="1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GB" sz="2800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Pregnancy </a:t>
            </a:r>
            <a:r>
              <a:rPr lang="en-GB" sz="28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of workers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110000"/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2"/>
                </a:solidFill>
                <a:latin typeface="Arial Unicode MS" pitchFamily="34" charset="-128"/>
              </a:rPr>
              <a:t>Different types of badges for monitoring available (film, TLD, OSL, MOSFET, …)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110000"/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2"/>
                </a:solidFill>
                <a:latin typeface="Arial Unicode MS" pitchFamily="34" charset="-128"/>
              </a:rPr>
              <a:t>Monitoring should be performed by a </a:t>
            </a:r>
            <a:r>
              <a:rPr lang="en-US" sz="2800" dirty="0" smtClean="0">
                <a:solidFill>
                  <a:srgbClr val="C00000"/>
                </a:solidFill>
                <a:latin typeface="Arial Unicode MS" pitchFamily="34" charset="-128"/>
              </a:rPr>
              <a:t>certified personnel </a:t>
            </a:r>
            <a:r>
              <a:rPr lang="en-US" sz="2800" dirty="0" err="1" smtClean="0">
                <a:solidFill>
                  <a:srgbClr val="C00000"/>
                </a:solidFill>
                <a:latin typeface="Arial Unicode MS" pitchFamily="34" charset="-128"/>
              </a:rPr>
              <a:t>dosimetry</a:t>
            </a:r>
            <a:r>
              <a:rPr lang="en-US" sz="2800" dirty="0" smtClean="0">
                <a:solidFill>
                  <a:srgbClr val="C00000"/>
                </a:solidFill>
                <a:latin typeface="Arial Unicode MS" pitchFamily="34" charset="-128"/>
              </a:rPr>
              <a:t> lab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110000"/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C00000"/>
                </a:solidFill>
                <a:latin typeface="Arial Unicode MS" pitchFamily="34" charset="-128"/>
              </a:rPr>
              <a:t> Corrective actions </a:t>
            </a:r>
            <a:r>
              <a:rPr lang="en-US" sz="2800" dirty="0" smtClean="0">
                <a:solidFill>
                  <a:schemeClr val="tx2"/>
                </a:solidFill>
                <a:latin typeface="Arial Unicode MS" pitchFamily="34" charset="-128"/>
              </a:rPr>
              <a:t>should be performed if any personnel dose approaches dose limits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L12 Protection of Workers and Public in Dental Radiology</a:t>
            </a:r>
            <a:endParaRPr lang="en-GB" sz="10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AEA Light TN">
  <a:themeElements>
    <a:clrScheme name="">
      <a:dk1>
        <a:srgbClr val="000000"/>
      </a:dk1>
      <a:lt1>
        <a:srgbClr val="F9F0DF"/>
      </a:lt1>
      <a:dk2>
        <a:srgbClr val="003399"/>
      </a:dk2>
      <a:lt2>
        <a:srgbClr val="000000"/>
      </a:lt2>
      <a:accent1>
        <a:srgbClr val="99CCFF"/>
      </a:accent1>
      <a:accent2>
        <a:srgbClr val="8681B8"/>
      </a:accent2>
      <a:accent3>
        <a:srgbClr val="FBF6EC"/>
      </a:accent3>
      <a:accent4>
        <a:srgbClr val="000000"/>
      </a:accent4>
      <a:accent5>
        <a:srgbClr val="CAE2FF"/>
      </a:accent5>
      <a:accent6>
        <a:srgbClr val="7974A6"/>
      </a:accent6>
      <a:hlink>
        <a:srgbClr val="FCD3C1"/>
      </a:hlink>
      <a:folHlink>
        <a:srgbClr val="3366CC"/>
      </a:folHlink>
    </a:clrScheme>
    <a:fontScheme name="IAEA Light T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IAEA Light T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AEA Light T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AEA Light T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AEA Light T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AEA Light T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AEA Light T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AEA Light T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IAEA Light TN</Template>
  <TotalTime>0</TotalTime>
  <Words>2436</Words>
  <Application>Microsoft Office PowerPoint</Application>
  <PresentationFormat>On-screen Show (4:3)</PresentationFormat>
  <Paragraphs>416</Paragraphs>
  <Slides>39</Slides>
  <Notes>37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IAEA Light TN</vt:lpstr>
      <vt:lpstr>Radiation Protection in Dental Radiology</vt:lpstr>
      <vt:lpstr>Educational Objectives</vt:lpstr>
      <vt:lpstr>Overview</vt:lpstr>
      <vt:lpstr>Overview</vt:lpstr>
      <vt:lpstr>Protection from what?</vt:lpstr>
      <vt:lpstr>Overview</vt:lpstr>
      <vt:lpstr>Dose limits for workers and public</vt:lpstr>
      <vt:lpstr>Dose limits for workers and public</vt:lpstr>
      <vt:lpstr>Personnel monitoring</vt:lpstr>
      <vt:lpstr>Dose limits for workers and public</vt:lpstr>
      <vt:lpstr>Overview</vt:lpstr>
      <vt:lpstr>Dose from scatter in dental radiography</vt:lpstr>
      <vt:lpstr>Dose from scatter in dental radiography</vt:lpstr>
      <vt:lpstr>Dose from scatter in dental radiography</vt:lpstr>
      <vt:lpstr>Overview</vt:lpstr>
      <vt:lpstr>Protection of Workers and Public</vt:lpstr>
      <vt:lpstr>Principles of Protection</vt:lpstr>
      <vt:lpstr>Principles of Protection</vt:lpstr>
      <vt:lpstr>Principles of Protection</vt:lpstr>
      <vt:lpstr>Principles of Protection</vt:lpstr>
      <vt:lpstr>Principles of Protection</vt:lpstr>
      <vt:lpstr>Principles of Protection</vt:lpstr>
      <vt:lpstr>Principles of Protection</vt:lpstr>
      <vt:lpstr>Principles of Protection</vt:lpstr>
      <vt:lpstr>Principles of Protection</vt:lpstr>
      <vt:lpstr>Principles of Protection</vt:lpstr>
      <vt:lpstr>Principles of Protection</vt:lpstr>
      <vt:lpstr>Principles of Protection</vt:lpstr>
      <vt:lpstr>Principles of Protection</vt:lpstr>
      <vt:lpstr>Principles of Protection</vt:lpstr>
      <vt:lpstr>Principles of Protection</vt:lpstr>
      <vt:lpstr>Principles of Protection</vt:lpstr>
      <vt:lpstr>Principles of Protection</vt:lpstr>
      <vt:lpstr>Principles of Protection</vt:lpstr>
      <vt:lpstr>Room Design</vt:lpstr>
      <vt:lpstr>Room Design</vt:lpstr>
      <vt:lpstr>Room Design</vt:lpstr>
      <vt:lpstr>References</vt:lpstr>
      <vt:lpstr>References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2017-08-17T09:47:40Z</dcterms:created>
  <dcterms:modified xsi:type="dcterms:W3CDTF">2017-10-02T09:28:40Z</dcterms:modified>
</cp:coreProperties>
</file>