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9" r:id="rId1"/>
  </p:sldMasterIdLst>
  <p:notesMasterIdLst>
    <p:notesMasterId r:id="rId84"/>
  </p:notesMasterIdLst>
  <p:sldIdLst>
    <p:sldId id="256" r:id="rId2"/>
    <p:sldId id="261" r:id="rId3"/>
    <p:sldId id="338" r:id="rId4"/>
    <p:sldId id="339" r:id="rId5"/>
    <p:sldId id="262" r:id="rId6"/>
    <p:sldId id="293" r:id="rId7"/>
    <p:sldId id="263" r:id="rId8"/>
    <p:sldId id="340" r:id="rId9"/>
    <p:sldId id="312" r:id="rId10"/>
    <p:sldId id="265" r:id="rId11"/>
    <p:sldId id="294" r:id="rId12"/>
    <p:sldId id="295" r:id="rId13"/>
    <p:sldId id="337" r:id="rId14"/>
    <p:sldId id="345" r:id="rId15"/>
    <p:sldId id="346" r:id="rId16"/>
    <p:sldId id="347" r:id="rId17"/>
    <p:sldId id="341" r:id="rId18"/>
    <p:sldId id="264" r:id="rId19"/>
    <p:sldId id="266" r:id="rId20"/>
    <p:sldId id="311" r:id="rId21"/>
    <p:sldId id="297" r:id="rId22"/>
    <p:sldId id="350" r:id="rId23"/>
    <p:sldId id="296" r:id="rId24"/>
    <p:sldId id="344" r:id="rId25"/>
    <p:sldId id="348" r:id="rId26"/>
    <p:sldId id="336" r:id="rId27"/>
    <p:sldId id="342" r:id="rId28"/>
    <p:sldId id="267" r:id="rId29"/>
    <p:sldId id="268" r:id="rId30"/>
    <p:sldId id="269" r:id="rId31"/>
    <p:sldId id="270" r:id="rId32"/>
    <p:sldId id="298" r:id="rId33"/>
    <p:sldId id="271" r:id="rId34"/>
    <p:sldId id="272" r:id="rId35"/>
    <p:sldId id="310" r:id="rId36"/>
    <p:sldId id="292" r:id="rId37"/>
    <p:sldId id="352" r:id="rId38"/>
    <p:sldId id="351" r:id="rId39"/>
    <p:sldId id="273" r:id="rId40"/>
    <p:sldId id="299" r:id="rId41"/>
    <p:sldId id="274" r:id="rId42"/>
    <p:sldId id="275" r:id="rId43"/>
    <p:sldId id="276" r:id="rId44"/>
    <p:sldId id="300" r:id="rId45"/>
    <p:sldId id="285" r:id="rId46"/>
    <p:sldId id="302" r:id="rId47"/>
    <p:sldId id="301" r:id="rId48"/>
    <p:sldId id="303" r:id="rId49"/>
    <p:sldId id="304" r:id="rId50"/>
    <p:sldId id="277" r:id="rId51"/>
    <p:sldId id="286" r:id="rId52"/>
    <p:sldId id="305" r:id="rId53"/>
    <p:sldId id="278" r:id="rId54"/>
    <p:sldId id="279" r:id="rId55"/>
    <p:sldId id="306" r:id="rId56"/>
    <p:sldId id="280" r:id="rId57"/>
    <p:sldId id="307" r:id="rId58"/>
    <p:sldId id="281" r:id="rId59"/>
    <p:sldId id="287" r:id="rId60"/>
    <p:sldId id="314" r:id="rId61"/>
    <p:sldId id="349" r:id="rId62"/>
    <p:sldId id="317" r:id="rId63"/>
    <p:sldId id="316" r:id="rId64"/>
    <p:sldId id="308" r:id="rId65"/>
    <p:sldId id="288" r:id="rId66"/>
    <p:sldId id="309" r:id="rId67"/>
    <p:sldId id="282" r:id="rId68"/>
    <p:sldId id="313" r:id="rId69"/>
    <p:sldId id="343" r:id="rId70"/>
    <p:sldId id="318" r:id="rId71"/>
    <p:sldId id="327" r:id="rId72"/>
    <p:sldId id="321" r:id="rId73"/>
    <p:sldId id="328" r:id="rId74"/>
    <p:sldId id="329" r:id="rId75"/>
    <p:sldId id="325" r:id="rId76"/>
    <p:sldId id="330" r:id="rId77"/>
    <p:sldId id="323" r:id="rId78"/>
    <p:sldId id="326" r:id="rId79"/>
    <p:sldId id="353" r:id="rId80"/>
    <p:sldId id="320" r:id="rId81"/>
    <p:sldId id="289" r:id="rId82"/>
    <p:sldId id="315" r:id="rId83"/>
  </p:sldIdLst>
  <p:sldSz cx="9144000" cy="6858000" type="screen4x3"/>
  <p:notesSz cx="6669088" cy="9928225"/>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DDDDDD"/>
    <a:srgbClr val="4D4D4D"/>
    <a:srgbClr val="FF3300"/>
    <a:srgbClr val="000099"/>
    <a:srgbClr val="F9F0D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6327" autoAdjust="0"/>
    <p:restoredTop sz="77286" autoAdjust="0"/>
  </p:normalViewPr>
  <p:slideViewPr>
    <p:cSldViewPr>
      <p:cViewPr>
        <p:scale>
          <a:sx n="90" d="100"/>
          <a:sy n="90" d="100"/>
        </p:scale>
        <p:origin x="-3018" y="-96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88925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pPr>
              <a:defRPr/>
            </a:pPr>
            <a:endParaRPr lang="en-GB"/>
          </a:p>
        </p:txBody>
      </p:sp>
      <p:sp>
        <p:nvSpPr>
          <p:cNvPr id="16387" name="Rectangle 3"/>
          <p:cNvSpPr>
            <a:spLocks noGrp="1" noChangeArrowheads="1"/>
          </p:cNvSpPr>
          <p:nvPr>
            <p:ph type="dt" idx="1"/>
          </p:nvPr>
        </p:nvSpPr>
        <p:spPr bwMode="auto">
          <a:xfrm>
            <a:off x="3778250" y="0"/>
            <a:ext cx="288925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GB"/>
          </a:p>
        </p:txBody>
      </p:sp>
      <p:sp>
        <p:nvSpPr>
          <p:cNvPr id="48132" name="Rectangle 4"/>
          <p:cNvSpPr>
            <a:spLocks noGrp="1" noRot="1" noChangeAspect="1" noChangeArrowheads="1" noTextEdit="1"/>
          </p:cNvSpPr>
          <p:nvPr>
            <p:ph type="sldImg" idx="2"/>
          </p:nvPr>
        </p:nvSpPr>
        <p:spPr bwMode="auto">
          <a:xfrm>
            <a:off x="852488" y="744538"/>
            <a:ext cx="4964112" cy="3722687"/>
          </a:xfrm>
          <a:prstGeom prst="rect">
            <a:avLst/>
          </a:prstGeom>
          <a:noFill/>
          <a:ln w="9525">
            <a:solidFill>
              <a:srgbClr val="000000"/>
            </a:solidFill>
            <a:miter lim="800000"/>
            <a:headEnd/>
            <a:tailEnd/>
          </a:ln>
          <a:effectLst/>
        </p:spPr>
      </p:sp>
      <p:sp>
        <p:nvSpPr>
          <p:cNvPr id="16389" name="Rectangle 5"/>
          <p:cNvSpPr>
            <a:spLocks noGrp="1" noChangeArrowheads="1"/>
          </p:cNvSpPr>
          <p:nvPr>
            <p:ph type="body" sz="quarter" idx="3"/>
          </p:nvPr>
        </p:nvSpPr>
        <p:spPr bwMode="auto">
          <a:xfrm>
            <a:off x="666750" y="4716463"/>
            <a:ext cx="5335588" cy="446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16390" name="Rectangle 6"/>
          <p:cNvSpPr>
            <a:spLocks noGrp="1" noChangeArrowheads="1"/>
          </p:cNvSpPr>
          <p:nvPr>
            <p:ph type="ftr" sz="quarter" idx="4"/>
          </p:nvPr>
        </p:nvSpPr>
        <p:spPr bwMode="auto">
          <a:xfrm>
            <a:off x="0" y="9429750"/>
            <a:ext cx="288925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pPr>
              <a:defRPr/>
            </a:pPr>
            <a:endParaRPr lang="en-GB"/>
          </a:p>
        </p:txBody>
      </p:sp>
      <p:sp>
        <p:nvSpPr>
          <p:cNvPr id="16391" name="Rectangle 7"/>
          <p:cNvSpPr>
            <a:spLocks noGrp="1" noChangeArrowheads="1"/>
          </p:cNvSpPr>
          <p:nvPr>
            <p:ph type="sldNum" sz="quarter" idx="5"/>
          </p:nvPr>
        </p:nvSpPr>
        <p:spPr bwMode="auto">
          <a:xfrm>
            <a:off x="3778250" y="9429750"/>
            <a:ext cx="288925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pPr>
              <a:defRPr/>
            </a:pPr>
            <a:fld id="{1D89C78E-B11A-4BC1-BAF6-89FE11AEE0BB}" type="slidenum">
              <a:rPr lang="en-GB"/>
              <a:pPr>
                <a:defRPr/>
              </a:pPr>
              <a:t>‹#›</a:t>
            </a:fld>
            <a:endParaRPr lang="en-GB"/>
          </a:p>
        </p:txBody>
      </p:sp>
    </p:spTree>
    <p:extLst>
      <p:ext uri="{BB962C8B-B14F-4D97-AF65-F5344CB8AC3E}">
        <p14:creationId xmlns:p14="http://schemas.microsoft.com/office/powerpoint/2010/main" val="62239235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miter lim="800000"/>
            <a:headEnd/>
            <a:tailEnd/>
          </a:ln>
        </p:spPr>
        <p:txBody>
          <a:bodyPr/>
          <a:lstStyle/>
          <a:p>
            <a:fld id="{599DB32A-E6C9-4FA6-AD2D-3D1F6CB6CB8F}" type="slidenum">
              <a:rPr lang="en-GB" smtClean="0"/>
              <a:pPr/>
              <a:t>1</a:t>
            </a:fld>
            <a:endParaRPr lang="en-GB"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15531407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10</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18618799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11</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39137597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12</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32673513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13</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36251599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14</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18713009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15</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35140841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16</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17028590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miter lim="800000"/>
            <a:headEnd/>
            <a:tailEnd/>
          </a:ln>
        </p:spPr>
        <p:txBody>
          <a:bodyPr/>
          <a:lstStyle/>
          <a:p>
            <a:fld id="{81FD8032-FA09-4436-9ED5-F193372F6E76}" type="slidenum">
              <a:rPr lang="en-GB" smtClean="0"/>
              <a:pPr/>
              <a:t>17</a:t>
            </a:fld>
            <a:endParaRPr lang="en-GB" smtClean="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12980320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18</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15610336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19</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3449396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miter lim="800000"/>
            <a:headEnd/>
            <a:tailEnd/>
          </a:ln>
        </p:spPr>
        <p:txBody>
          <a:bodyPr/>
          <a:lstStyle/>
          <a:p>
            <a:fld id="{81FD8032-FA09-4436-9ED5-F193372F6E76}" type="slidenum">
              <a:rPr lang="en-GB" smtClean="0"/>
              <a:pPr/>
              <a:t>2</a:t>
            </a:fld>
            <a:endParaRPr lang="en-GB" smtClean="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28230705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20</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25493573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21</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21025248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22</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3167796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23</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11175528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24</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10650770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25</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210206896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26</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292952342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miter lim="800000"/>
            <a:headEnd/>
            <a:tailEnd/>
          </a:ln>
        </p:spPr>
        <p:txBody>
          <a:bodyPr/>
          <a:lstStyle/>
          <a:p>
            <a:fld id="{81FD8032-FA09-4436-9ED5-F193372F6E76}" type="slidenum">
              <a:rPr lang="en-GB" smtClean="0"/>
              <a:pPr/>
              <a:t>27</a:t>
            </a:fld>
            <a:endParaRPr lang="en-GB" smtClean="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96165097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28</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314289642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29</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26937000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miter lim="800000"/>
            <a:headEnd/>
            <a:tailEnd/>
          </a:ln>
        </p:spPr>
        <p:txBody>
          <a:bodyPr/>
          <a:lstStyle/>
          <a:p>
            <a:fld id="{81FD8032-FA09-4436-9ED5-F193372F6E76}" type="slidenum">
              <a:rPr lang="en-GB" smtClean="0"/>
              <a:pPr/>
              <a:t>3</a:t>
            </a:fld>
            <a:endParaRPr lang="en-GB" smtClean="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354605879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30</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164414205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31</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272100616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32</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382816330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33</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221907666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34</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214115753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35</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364257003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Disclaimer: this summary provides a schematic overview of the relative usefulness</a:t>
            </a:r>
            <a:r>
              <a:rPr lang="en-GB" baseline="0" dirty="0" smtClean="0"/>
              <a:t> of different imaging modalities for a particular clinical indication. It has been determined by an IAEA expert panel, based on available literature and guidelines. For certain clinical applications, large discrepancies between different guidelines may exist due to a lack of conclusive evidence. Please refer to the information in these slides as well as any relevant guidelines before making an informed decision regarding the selection of an imaging modality.</a:t>
            </a:r>
          </a:p>
          <a:p>
            <a:endParaRPr lang="en-GB" baseline="0" dirty="0" smtClean="0"/>
          </a:p>
          <a:p>
            <a:r>
              <a:rPr lang="en-GB" baseline="0" dirty="0" smtClean="0"/>
              <a:t>Low usefulness: may be indicated for specific cases only</a:t>
            </a:r>
          </a:p>
          <a:p>
            <a:r>
              <a:rPr lang="en-GB" baseline="0" dirty="0" smtClean="0"/>
              <a:t>Medium usefulness: may be indicated for a certain proportion of cases, but not as a routine tool</a:t>
            </a:r>
          </a:p>
          <a:p>
            <a:r>
              <a:rPr lang="en-GB" baseline="0" dirty="0" smtClean="0"/>
              <a:t>High usefulness: generally accepted as the modality of choice for (nearly) all cases</a:t>
            </a:r>
            <a:endParaRPr lang="en-GB" dirty="0"/>
          </a:p>
        </p:txBody>
      </p:sp>
      <p:sp>
        <p:nvSpPr>
          <p:cNvPr id="4" name="Slide Number Placeholder 3"/>
          <p:cNvSpPr>
            <a:spLocks noGrp="1"/>
          </p:cNvSpPr>
          <p:nvPr>
            <p:ph type="sldNum" sz="quarter" idx="10"/>
          </p:nvPr>
        </p:nvSpPr>
        <p:spPr/>
        <p:txBody>
          <a:bodyPr/>
          <a:lstStyle/>
          <a:p>
            <a:pPr>
              <a:defRPr/>
            </a:pPr>
            <a:fld id="{1D89C78E-B11A-4BC1-BAF6-89FE11AEE0BB}" type="slidenum">
              <a:rPr lang="en-GB" smtClean="0"/>
              <a:pPr>
                <a:defRPr/>
              </a:pPr>
              <a:t>36</a:t>
            </a:fld>
            <a:endParaRPr lang="en-GB"/>
          </a:p>
        </p:txBody>
      </p:sp>
    </p:spTree>
    <p:extLst>
      <p:ext uri="{BB962C8B-B14F-4D97-AF65-F5344CB8AC3E}">
        <p14:creationId xmlns:p14="http://schemas.microsoft.com/office/powerpoint/2010/main" val="146698984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Disclaimer: this summary provides a schematic overview of the relative usefulness</a:t>
            </a:r>
            <a:r>
              <a:rPr lang="en-GB" baseline="0" dirty="0" smtClean="0"/>
              <a:t> of different imaging modalities for a particular clinical indication. It has been determined by an IAEA expert panel, based on available literature and guidelines. For certain clinical applications, large discrepancies between different guidelines may exist due to a lack of conclusive evidence. Please refer to the information in these slides as well as any relevant guidelines before making an informed decision regarding the selection of an imaging modality.</a:t>
            </a:r>
          </a:p>
          <a:p>
            <a:endParaRPr lang="en-GB" baseline="0" dirty="0" smtClean="0"/>
          </a:p>
          <a:p>
            <a:r>
              <a:rPr lang="en-GB" baseline="0" dirty="0" smtClean="0"/>
              <a:t>Low usefulness: may be indicated for specific cases only</a:t>
            </a:r>
          </a:p>
          <a:p>
            <a:r>
              <a:rPr lang="en-GB" baseline="0" dirty="0" smtClean="0"/>
              <a:t>Medium usefulness: may be indicated for a certain proportion of cases, but not as a routine tool</a:t>
            </a:r>
          </a:p>
          <a:p>
            <a:r>
              <a:rPr lang="en-GB" baseline="0" dirty="0" smtClean="0"/>
              <a:t>High usefulness: generally accepted as the modality of choice for (nearly) all cases</a:t>
            </a:r>
            <a:endParaRPr lang="en-GB" dirty="0"/>
          </a:p>
        </p:txBody>
      </p:sp>
      <p:sp>
        <p:nvSpPr>
          <p:cNvPr id="4" name="Slide Number Placeholder 3"/>
          <p:cNvSpPr>
            <a:spLocks noGrp="1"/>
          </p:cNvSpPr>
          <p:nvPr>
            <p:ph type="sldNum" sz="quarter" idx="10"/>
          </p:nvPr>
        </p:nvSpPr>
        <p:spPr/>
        <p:txBody>
          <a:bodyPr/>
          <a:lstStyle/>
          <a:p>
            <a:pPr>
              <a:defRPr/>
            </a:pPr>
            <a:fld id="{1D89C78E-B11A-4BC1-BAF6-89FE11AEE0BB}" type="slidenum">
              <a:rPr lang="en-GB" smtClean="0"/>
              <a:pPr>
                <a:defRPr/>
              </a:pPr>
              <a:t>37</a:t>
            </a:fld>
            <a:endParaRPr lang="en-GB"/>
          </a:p>
        </p:txBody>
      </p:sp>
    </p:spTree>
    <p:extLst>
      <p:ext uri="{BB962C8B-B14F-4D97-AF65-F5344CB8AC3E}">
        <p14:creationId xmlns:p14="http://schemas.microsoft.com/office/powerpoint/2010/main" val="146698984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Disclaimer: this summary provides a schematic overview of the relative usefulness</a:t>
            </a:r>
            <a:r>
              <a:rPr lang="en-GB" baseline="0" dirty="0" smtClean="0"/>
              <a:t> of different imaging modalities for a particular clinical indication. It has been determined by an IAEA expert panel, based on available literature and guidelines. For certain clinical applications, large discrepancies between different guidelines may exist due to a lack of conclusive evidence. Please refer to the information in these slides as well as any relevant guidelines before making an informed decision regarding the selection of an imaging modality.</a:t>
            </a:r>
          </a:p>
          <a:p>
            <a:endParaRPr lang="en-GB" baseline="0" dirty="0" smtClean="0"/>
          </a:p>
          <a:p>
            <a:r>
              <a:rPr lang="en-GB" baseline="0" dirty="0" smtClean="0"/>
              <a:t>Low usefulness: may be indicated for specific cases only</a:t>
            </a:r>
          </a:p>
          <a:p>
            <a:r>
              <a:rPr lang="en-GB" baseline="0" dirty="0" smtClean="0"/>
              <a:t>Medium usefulness: may be indicated for a certain proportion of cases, but not as a routine tool</a:t>
            </a:r>
          </a:p>
          <a:p>
            <a:r>
              <a:rPr lang="en-GB" baseline="0" dirty="0" smtClean="0"/>
              <a:t>High usefulness: generally accepted as the modality of choice for (nearly) all cases</a:t>
            </a:r>
            <a:endParaRPr lang="en-GB" dirty="0"/>
          </a:p>
        </p:txBody>
      </p:sp>
      <p:sp>
        <p:nvSpPr>
          <p:cNvPr id="4" name="Slide Number Placeholder 3"/>
          <p:cNvSpPr>
            <a:spLocks noGrp="1"/>
          </p:cNvSpPr>
          <p:nvPr>
            <p:ph type="sldNum" sz="quarter" idx="10"/>
          </p:nvPr>
        </p:nvSpPr>
        <p:spPr/>
        <p:txBody>
          <a:bodyPr/>
          <a:lstStyle/>
          <a:p>
            <a:pPr>
              <a:defRPr/>
            </a:pPr>
            <a:fld id="{1D89C78E-B11A-4BC1-BAF6-89FE11AEE0BB}" type="slidenum">
              <a:rPr lang="en-GB" smtClean="0"/>
              <a:pPr>
                <a:defRPr/>
              </a:pPr>
              <a:t>38</a:t>
            </a:fld>
            <a:endParaRPr lang="en-GB"/>
          </a:p>
        </p:txBody>
      </p:sp>
    </p:spTree>
    <p:extLst>
      <p:ext uri="{BB962C8B-B14F-4D97-AF65-F5344CB8AC3E}">
        <p14:creationId xmlns:p14="http://schemas.microsoft.com/office/powerpoint/2010/main" val="146698984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39</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10579117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miter lim="800000"/>
            <a:headEnd/>
            <a:tailEnd/>
          </a:ln>
        </p:spPr>
        <p:txBody>
          <a:bodyPr/>
          <a:lstStyle/>
          <a:p>
            <a:fld id="{81FD8032-FA09-4436-9ED5-F193372F6E76}" type="slidenum">
              <a:rPr lang="en-GB" smtClean="0"/>
              <a:pPr/>
              <a:t>4</a:t>
            </a:fld>
            <a:endParaRPr lang="en-GB" smtClean="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16165978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40</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113722287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41</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268955219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42</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299966779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43</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119118658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44</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289840140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45</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423590685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46</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107671074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47</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58602795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48</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233979825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Disclaimer: this summary provides a schematic overview of the relative usefulness</a:t>
            </a:r>
            <a:r>
              <a:rPr lang="en-GB" baseline="0" dirty="0" smtClean="0"/>
              <a:t> of different imaging modalities for a particular clinical indication. It has been determined by an IAEA expert panel, based on available literature and guidelines. For certain clinical applications, large discrepancies between different guidelines may exist due to a lack of conclusive evidence. Please refer to the information in these slides as well as any relevant guidelines before making an informed decision regarding the selection of an imaging modality.</a:t>
            </a:r>
            <a:endParaRPr lang="en-GB" dirty="0" smtClean="0"/>
          </a:p>
          <a:p>
            <a:endParaRPr lang="en-GB" dirty="0" smtClean="0"/>
          </a:p>
          <a:p>
            <a:r>
              <a:rPr lang="en-GB" baseline="0" dirty="0" smtClean="0"/>
              <a:t>Low usefulness: may be indicated for specific cases only</a:t>
            </a:r>
          </a:p>
          <a:p>
            <a:r>
              <a:rPr lang="en-GB" baseline="0" dirty="0" smtClean="0"/>
              <a:t>Medium usefulness: may be indicated for a certain proportion of cases, but not as a routine tool</a:t>
            </a:r>
          </a:p>
          <a:p>
            <a:r>
              <a:rPr lang="en-GB" baseline="0" dirty="0" smtClean="0"/>
              <a:t>High usefulness: generally accepted as the modality of choice for (nearly) all cases</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1D89C78E-B11A-4BC1-BAF6-89FE11AEE0BB}" type="slidenum">
              <a:rPr lang="en-GB" smtClean="0"/>
              <a:pPr>
                <a:defRPr/>
              </a:pPr>
              <a:t>49</a:t>
            </a:fld>
            <a:endParaRPr lang="en-GB"/>
          </a:p>
        </p:txBody>
      </p:sp>
    </p:spTree>
    <p:extLst>
      <p:ext uri="{BB962C8B-B14F-4D97-AF65-F5344CB8AC3E}">
        <p14:creationId xmlns:p14="http://schemas.microsoft.com/office/powerpoint/2010/main" val="3654436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5</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107760181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50</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134610709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51</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357909155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Disclaimer: this summary provides a schematic overview of the relative usefulness</a:t>
            </a:r>
            <a:r>
              <a:rPr lang="en-GB" baseline="0" dirty="0" smtClean="0"/>
              <a:t> of different imaging modalities for a particular clinical indication. It has been determined by an IAEA expert panel, based on available literature and guidelines. For certain clinical applications, large discrepancies between different guidelines may exist due to a lack of conclusive evidence. Please refer to the information in these slides as well as any relevant guidelines before making an informed decision regarding the selection of an imaging modality.</a:t>
            </a:r>
            <a:endParaRPr lang="en-GB" dirty="0" smtClean="0"/>
          </a:p>
          <a:p>
            <a:endParaRPr lang="en-GB" dirty="0" smtClean="0"/>
          </a:p>
          <a:p>
            <a:r>
              <a:rPr lang="en-GB" baseline="0" dirty="0" smtClean="0"/>
              <a:t>Low usefulness: may be indicated for specific cases only</a:t>
            </a:r>
          </a:p>
          <a:p>
            <a:r>
              <a:rPr lang="en-GB" baseline="0" dirty="0" smtClean="0"/>
              <a:t>Medium usefulness: may be indicated for a certain proportion of cases, but not as a routine tool</a:t>
            </a:r>
          </a:p>
          <a:p>
            <a:r>
              <a:rPr lang="en-GB" baseline="0" dirty="0" smtClean="0"/>
              <a:t>High usefulness: generally accepted as the modality of choice for (nearly) all cases</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1D89C78E-B11A-4BC1-BAF6-89FE11AEE0BB}" type="slidenum">
              <a:rPr lang="en-GB" smtClean="0"/>
              <a:pPr>
                <a:defRPr/>
              </a:pPr>
              <a:t>52</a:t>
            </a:fld>
            <a:endParaRPr lang="en-GB"/>
          </a:p>
        </p:txBody>
      </p:sp>
    </p:spTree>
    <p:extLst>
      <p:ext uri="{BB962C8B-B14F-4D97-AF65-F5344CB8AC3E}">
        <p14:creationId xmlns:p14="http://schemas.microsoft.com/office/powerpoint/2010/main" val="140255995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53</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325962525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54</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16061559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Disclaimer: this summary provides a schematic overview of the relative usefulness</a:t>
            </a:r>
            <a:r>
              <a:rPr lang="en-GB" baseline="0" dirty="0" smtClean="0"/>
              <a:t> of different imaging modalities for a particular clinical indication. It has been determined by an IAEA expert panel, based on available literature and guidelines. For certain clinical applications, large discrepancies between different guidelines may exist due to a lack of conclusive evidence. Please refer to the information in these slides as well as any relevant guidelines before making an informed decision regarding the selection of an imaging modality.</a:t>
            </a:r>
            <a:endParaRPr lang="en-GB" dirty="0" smtClean="0"/>
          </a:p>
          <a:p>
            <a:endParaRPr lang="en-GB" dirty="0" smtClean="0"/>
          </a:p>
          <a:p>
            <a:r>
              <a:rPr lang="en-GB" baseline="0" dirty="0" smtClean="0"/>
              <a:t>Low usefulness: may be indicated for specific cases only</a:t>
            </a:r>
          </a:p>
          <a:p>
            <a:r>
              <a:rPr lang="en-GB" baseline="0" dirty="0" smtClean="0"/>
              <a:t>Medium usefulness: may be indicated for a certain proportion of cases, but not as a routine tool</a:t>
            </a:r>
          </a:p>
          <a:p>
            <a:r>
              <a:rPr lang="en-GB" baseline="0" dirty="0" smtClean="0"/>
              <a:t>High usefulness: generally accepted as the modality of choice for (nearly) all cases</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1D89C78E-B11A-4BC1-BAF6-89FE11AEE0BB}" type="slidenum">
              <a:rPr lang="en-GB" smtClean="0"/>
              <a:pPr>
                <a:defRPr/>
              </a:pPr>
              <a:t>55</a:t>
            </a:fld>
            <a:endParaRPr lang="en-GB"/>
          </a:p>
        </p:txBody>
      </p:sp>
    </p:spTree>
    <p:extLst>
      <p:ext uri="{BB962C8B-B14F-4D97-AF65-F5344CB8AC3E}">
        <p14:creationId xmlns:p14="http://schemas.microsoft.com/office/powerpoint/2010/main" val="151939400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56</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272266366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Disclaimer: this summary provides a schematic overview of the relative usefulness</a:t>
            </a:r>
            <a:r>
              <a:rPr lang="en-GB" baseline="0" dirty="0" smtClean="0"/>
              <a:t> of different imaging modalities for a particular clinical indication. It has been determined by an IAEA expert panel, based on available literature and guidelines. For certain clinical applications, large discrepancies between different guidelines may exist due to a lack of conclusive evidence. Please refer to the information in these slides as well as any relevant guidelines before making an informed decision regarding the selection of an imaging modality.</a:t>
            </a:r>
            <a:endParaRPr lang="en-GB" dirty="0" smtClean="0"/>
          </a:p>
          <a:p>
            <a:endParaRPr lang="en-GB" dirty="0" smtClean="0"/>
          </a:p>
          <a:p>
            <a:r>
              <a:rPr lang="en-GB" baseline="0" dirty="0" smtClean="0"/>
              <a:t>Low usefulness: may be indicated for specific cases only</a:t>
            </a:r>
          </a:p>
          <a:p>
            <a:r>
              <a:rPr lang="en-GB" baseline="0" dirty="0" smtClean="0"/>
              <a:t>Medium usefulness: may be indicated for a certain proportion of cases, but not as a routine tool</a:t>
            </a:r>
          </a:p>
          <a:p>
            <a:r>
              <a:rPr lang="en-GB" baseline="0" dirty="0" smtClean="0"/>
              <a:t>High usefulness: generally accepted as the modality of choice for (nearly) all cases</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1D89C78E-B11A-4BC1-BAF6-89FE11AEE0BB}" type="slidenum">
              <a:rPr lang="en-GB" smtClean="0"/>
              <a:pPr>
                <a:defRPr/>
              </a:pPr>
              <a:t>57</a:t>
            </a:fld>
            <a:endParaRPr lang="en-GB"/>
          </a:p>
        </p:txBody>
      </p:sp>
    </p:spTree>
    <p:extLst>
      <p:ext uri="{BB962C8B-B14F-4D97-AF65-F5344CB8AC3E}">
        <p14:creationId xmlns:p14="http://schemas.microsoft.com/office/powerpoint/2010/main" val="93774147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58</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281601451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59</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16477644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6</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221674741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60</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372760261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61</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409908209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62</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3277137507"/>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63</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3942421239"/>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Disclaimer: this summary provides a schematic overview of the relative usefulness</a:t>
            </a:r>
            <a:r>
              <a:rPr lang="en-GB" baseline="0" dirty="0" smtClean="0"/>
              <a:t> of different imaging modalities for a particular clinical indication. It has been determined by an IAEA expert panel, based on available literature and guidelines. For certain clinical applications, large discrepancies between different guidelines may exist due to a lack of conclusive evidence. Please refer to the information in these slides as well as any relevant guidelines before making an informed decision regarding the selection of an imaging modality.</a:t>
            </a:r>
            <a:endParaRPr lang="en-GB" dirty="0" smtClean="0"/>
          </a:p>
          <a:p>
            <a:endParaRPr lang="en-GB" dirty="0" smtClean="0"/>
          </a:p>
          <a:p>
            <a:r>
              <a:rPr lang="en-GB" baseline="0" dirty="0" smtClean="0"/>
              <a:t>Low usefulness: may be indicated for specific cases only</a:t>
            </a:r>
          </a:p>
          <a:p>
            <a:r>
              <a:rPr lang="en-GB" baseline="0" dirty="0" smtClean="0"/>
              <a:t>Medium usefulness: may be indicated for a certain proportion of cases, but not as a routine tool</a:t>
            </a:r>
          </a:p>
          <a:p>
            <a:r>
              <a:rPr lang="en-GB" baseline="0" dirty="0" smtClean="0"/>
              <a:t>High usefulness: generally accepted as the modality of choice for (nearly) all cases</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1D89C78E-B11A-4BC1-BAF6-89FE11AEE0BB}" type="slidenum">
              <a:rPr lang="en-GB" smtClean="0"/>
              <a:pPr>
                <a:defRPr/>
              </a:pPr>
              <a:t>64</a:t>
            </a:fld>
            <a:endParaRPr lang="en-GB"/>
          </a:p>
        </p:txBody>
      </p:sp>
    </p:spTree>
    <p:extLst>
      <p:ext uri="{BB962C8B-B14F-4D97-AF65-F5344CB8AC3E}">
        <p14:creationId xmlns:p14="http://schemas.microsoft.com/office/powerpoint/2010/main" val="369812313"/>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65</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127295300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Disclaimer: this summary provides a schematic overview of the relative usefulness</a:t>
            </a:r>
            <a:r>
              <a:rPr lang="en-GB" baseline="0" dirty="0" smtClean="0"/>
              <a:t> of different imaging modalities for a particular clinical indication. It has been determined by an IAEA expert panel, based on available literature and guidelines. For certain clinical applications, large discrepancies between different guidelines may exist due to a lack of conclusive evidence. Please refer to the information in these slides as well as any relevant guidelines before making an informed decision regarding the selection of an imaging modality.</a:t>
            </a:r>
            <a:endParaRPr lang="en-GB" dirty="0" smtClean="0"/>
          </a:p>
          <a:p>
            <a:endParaRPr lang="en-GB" dirty="0" smtClean="0"/>
          </a:p>
          <a:p>
            <a:r>
              <a:rPr lang="en-GB" baseline="0" dirty="0" smtClean="0"/>
              <a:t>Low usefulness: may be indicated for specific cases only</a:t>
            </a:r>
          </a:p>
          <a:p>
            <a:r>
              <a:rPr lang="en-GB" baseline="0" dirty="0" smtClean="0"/>
              <a:t>Medium usefulness: may be indicated for a certain proportion of cases, but not as a routine tool</a:t>
            </a:r>
          </a:p>
          <a:p>
            <a:r>
              <a:rPr lang="en-GB" baseline="0" dirty="0" smtClean="0"/>
              <a:t>High usefulness: generally accepted as the modality of choice for (nearly) all cases</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1D89C78E-B11A-4BC1-BAF6-89FE11AEE0BB}" type="slidenum">
              <a:rPr lang="en-GB" smtClean="0"/>
              <a:pPr>
                <a:defRPr/>
              </a:pPr>
              <a:t>66</a:t>
            </a:fld>
            <a:endParaRPr lang="en-GB"/>
          </a:p>
        </p:txBody>
      </p:sp>
    </p:spTree>
    <p:extLst>
      <p:ext uri="{BB962C8B-B14F-4D97-AF65-F5344CB8AC3E}">
        <p14:creationId xmlns:p14="http://schemas.microsoft.com/office/powerpoint/2010/main" val="1580362704"/>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67</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3491471724"/>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68</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3138366863"/>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miter lim="800000"/>
            <a:headEnd/>
            <a:tailEnd/>
          </a:ln>
        </p:spPr>
        <p:txBody>
          <a:bodyPr/>
          <a:lstStyle/>
          <a:p>
            <a:fld id="{81FD8032-FA09-4436-9ED5-F193372F6E76}" type="slidenum">
              <a:rPr lang="en-GB" smtClean="0"/>
              <a:pPr/>
              <a:t>69</a:t>
            </a:fld>
            <a:endParaRPr lang="en-GB" smtClean="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33212780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7</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1447364807"/>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70</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2160142413"/>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71</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40560445"/>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72</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4186239708"/>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73</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1527338930"/>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74</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745624580"/>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75</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r>
              <a:rPr lang="en-US" baseline="0" dirty="0" smtClean="0"/>
              <a:t>Dental data from </a:t>
            </a:r>
            <a:r>
              <a:rPr lang="en-US" sz="1200" i="1" dirty="0" smtClean="0">
                <a:solidFill>
                  <a:schemeClr val="accent1"/>
                </a:solidFill>
                <a:latin typeface="Arial Unicode MS" pitchFamily="34" charset="-128"/>
              </a:rPr>
              <a:t>FGDP (UK), </a:t>
            </a:r>
            <a:r>
              <a:rPr lang="en-GB" sz="1200" i="1" dirty="0" smtClean="0">
                <a:solidFill>
                  <a:schemeClr val="accent1"/>
                </a:solidFill>
                <a:latin typeface="Arial Unicode MS" pitchFamily="34" charset="-128"/>
              </a:rPr>
              <a:t>Selection Criteria For Dental Radiography </a:t>
            </a:r>
            <a:endParaRPr lang="en-US" baseline="0" dirty="0" smtClean="0"/>
          </a:p>
          <a:p>
            <a:pPr eaLnBrk="1" hangingPunct="1"/>
            <a:r>
              <a:rPr lang="en-US" baseline="0" dirty="0" smtClean="0"/>
              <a:t>Other data from </a:t>
            </a:r>
            <a:r>
              <a:rPr lang="en-US" i="1" baseline="0" dirty="0" smtClean="0"/>
              <a:t>“WHO: Communicating radiation risk in </a:t>
            </a:r>
            <a:r>
              <a:rPr lang="en-US" i="1" baseline="0" dirty="0" err="1" smtClean="0"/>
              <a:t>paediatric</a:t>
            </a:r>
            <a:r>
              <a:rPr lang="en-US" i="1" baseline="0" dirty="0" smtClean="0"/>
              <a:t> imaging”  </a:t>
            </a:r>
            <a:r>
              <a:rPr lang="en-US" baseline="0" dirty="0" smtClean="0"/>
              <a:t>which makes use of the following sources:</a:t>
            </a:r>
          </a:p>
          <a:p>
            <a:pPr marL="171450" indent="-171450" eaLnBrk="1" hangingPunct="1">
              <a:buFontTx/>
              <a:buChar char="-"/>
            </a:pPr>
            <a:r>
              <a:rPr lang="en-US" dirty="0" smtClean="0"/>
              <a:t>“Summary of patient dose data for </a:t>
            </a:r>
            <a:r>
              <a:rPr lang="en-US" dirty="0" err="1" smtClean="0"/>
              <a:t>paediatric</a:t>
            </a:r>
            <a:r>
              <a:rPr lang="en-US" dirty="0" smtClean="0"/>
              <a:t> CT examinations” (UNSCEAR, 2010)</a:t>
            </a:r>
          </a:p>
          <a:p>
            <a:pPr marL="171450" indent="-171450" eaLnBrk="1" hangingPunct="1">
              <a:buFontTx/>
              <a:buChar char="-"/>
            </a:pPr>
            <a:r>
              <a:rPr lang="en-US" dirty="0" err="1" smtClean="0"/>
              <a:t>Mettler</a:t>
            </a:r>
            <a:r>
              <a:rPr lang="en-US" dirty="0" smtClean="0"/>
              <a:t> FA Jr, Huda W, </a:t>
            </a:r>
            <a:r>
              <a:rPr lang="en-US" dirty="0" err="1" smtClean="0"/>
              <a:t>Yoshizumi</a:t>
            </a:r>
            <a:r>
              <a:rPr lang="en-US" dirty="0" smtClean="0"/>
              <a:t> TT, Mahesh M (2008). Effective doses in radiology and diagnostic nuclear medicine: a catalogue. Radiology. 248(1):254-263. </a:t>
            </a:r>
          </a:p>
          <a:p>
            <a:pPr marL="171450" indent="-171450" eaLnBrk="1" hangingPunct="1">
              <a:buFontTx/>
              <a:buChar char="-"/>
            </a:pPr>
            <a:r>
              <a:rPr lang="en-US" dirty="0" smtClean="0"/>
              <a:t>http://www.imagegently.org</a:t>
            </a:r>
          </a:p>
          <a:p>
            <a:pPr marL="171450" indent="-171450" eaLnBrk="1" hangingPunct="1">
              <a:buFontTx/>
              <a:buChar char="-"/>
            </a:pPr>
            <a:r>
              <a:rPr lang="en-US" dirty="0" smtClean="0"/>
              <a:t>Johnson JN et al. (2014). Cumulative radiation exposure and cancer risk estimation in children with heart disease. Circulation. 130(2):161-167</a:t>
            </a:r>
          </a:p>
          <a:p>
            <a:pPr marL="171450" indent="-171450" eaLnBrk="1" hangingPunct="1">
              <a:buFontTx/>
              <a:buChar char="-"/>
            </a:pPr>
            <a:r>
              <a:rPr lang="en-US" dirty="0" err="1" smtClean="0"/>
              <a:t>Bacher</a:t>
            </a:r>
            <a:r>
              <a:rPr lang="en-US" dirty="0" smtClean="0"/>
              <a:t> K et al. (2005). Patient-specific dose and radiation risk estimation in pediatric cardiac catheterization. Circulation. 111:83-89.</a:t>
            </a:r>
          </a:p>
          <a:p>
            <a:pPr marL="171450" indent="-171450" eaLnBrk="1" hangingPunct="1">
              <a:buFontTx/>
              <a:buChar char="-"/>
            </a:pPr>
            <a:r>
              <a:rPr lang="en-US" dirty="0" smtClean="0"/>
              <a:t>Brody AS, </a:t>
            </a:r>
            <a:r>
              <a:rPr lang="en-US" dirty="0" err="1" smtClean="0"/>
              <a:t>Frush</a:t>
            </a:r>
            <a:r>
              <a:rPr lang="en-US" dirty="0" smtClean="0"/>
              <a:t> DP, Huda W, Brent RL (2007). Radiation risk to children from computed tomography. Pediatrics. 120(3):677-682.</a:t>
            </a:r>
          </a:p>
          <a:p>
            <a:pPr marL="0" indent="0" eaLnBrk="1" hangingPunct="1">
              <a:buFontTx/>
              <a:buNone/>
            </a:pPr>
            <a:r>
              <a:rPr lang="en-US" dirty="0" smtClean="0"/>
              <a:t>Comparison</a:t>
            </a:r>
            <a:r>
              <a:rPr lang="en-US" baseline="0" dirty="0" smtClean="0"/>
              <a:t> with natural radiation is based on a worldwide average of 2.4 </a:t>
            </a:r>
            <a:r>
              <a:rPr lang="en-US" baseline="0" dirty="0" err="1" smtClean="0"/>
              <a:t>mSv</a:t>
            </a:r>
            <a:r>
              <a:rPr lang="en-US" baseline="0" dirty="0" smtClean="0"/>
              <a:t>/year</a:t>
            </a:r>
            <a:endParaRPr lang="en-US" dirty="0" smtClean="0"/>
          </a:p>
        </p:txBody>
      </p:sp>
    </p:spTree>
    <p:extLst>
      <p:ext uri="{BB962C8B-B14F-4D97-AF65-F5344CB8AC3E}">
        <p14:creationId xmlns:p14="http://schemas.microsoft.com/office/powerpoint/2010/main" val="152780128"/>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76</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2106841863"/>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77</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3767780795"/>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78</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20575630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miter lim="800000"/>
            <a:headEnd/>
            <a:tailEnd/>
          </a:ln>
        </p:spPr>
        <p:txBody>
          <a:bodyPr/>
          <a:lstStyle/>
          <a:p>
            <a:fld id="{81FD8032-FA09-4436-9ED5-F193372F6E76}" type="slidenum">
              <a:rPr lang="en-GB" smtClean="0"/>
              <a:pPr/>
              <a:t>8</a:t>
            </a:fld>
            <a:endParaRPr lang="en-GB" smtClean="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12116181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9</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36501200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Text Box 9"/>
          <p:cNvSpPr txBox="1">
            <a:spLocks noChangeArrowheads="1"/>
          </p:cNvSpPr>
          <p:nvPr/>
        </p:nvSpPr>
        <p:spPr bwMode="black">
          <a:xfrm>
            <a:off x="3505200" y="6019800"/>
            <a:ext cx="2209800" cy="66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spcBef>
                <a:spcPct val="50000"/>
              </a:spcBef>
              <a:defRPr/>
            </a:pPr>
            <a:r>
              <a:rPr lang="en-GB" b="1" smtClean="0">
                <a:solidFill>
                  <a:srgbClr val="FFFFFF"/>
                </a:solidFill>
                <a:latin typeface="Arial" charset="0"/>
              </a:rPr>
              <a:t>IAEA</a:t>
            </a:r>
          </a:p>
          <a:p>
            <a:pPr algn="ctr" eaLnBrk="1" hangingPunct="1">
              <a:spcBef>
                <a:spcPct val="50000"/>
              </a:spcBef>
              <a:defRPr/>
            </a:pPr>
            <a:r>
              <a:rPr lang="en-GB" sz="900" b="1" smtClean="0">
                <a:solidFill>
                  <a:srgbClr val="FFFFFF"/>
                </a:solidFill>
                <a:latin typeface="Arial" charset="0"/>
              </a:rPr>
              <a:t>International Atomic Energy Agency</a:t>
            </a:r>
          </a:p>
        </p:txBody>
      </p:sp>
      <p:pic>
        <p:nvPicPr>
          <p:cNvPr id="5" name="Picture 10" descr="IAEAlogo_Black"/>
          <p:cNvPicPr>
            <a:picLocks noChangeAspect="1" noChangeArrowheads="1"/>
          </p:cNvPicPr>
          <p:nvPr/>
        </p:nvPicPr>
        <p:blipFill>
          <a:blip r:embed="rId2" cstate="print"/>
          <a:srcRect/>
          <a:stretch>
            <a:fillRect/>
          </a:stretch>
        </p:blipFill>
        <p:spPr bwMode="black">
          <a:xfrm>
            <a:off x="4114800" y="5105400"/>
            <a:ext cx="1050925" cy="914400"/>
          </a:xfrm>
          <a:prstGeom prst="rect">
            <a:avLst/>
          </a:prstGeom>
          <a:noFill/>
          <a:ln w="9525">
            <a:noFill/>
            <a:miter lim="800000"/>
            <a:headEnd/>
            <a:tailEnd/>
          </a:ln>
          <a:effectLst/>
        </p:spPr>
      </p:pic>
      <p:pic>
        <p:nvPicPr>
          <p:cNvPr id="6" name="Picture 8"/>
          <p:cNvPicPr>
            <a:picLocks noChangeAspect="1" noChangeArrowheads="1"/>
          </p:cNvPicPr>
          <p:nvPr/>
        </p:nvPicPr>
        <p:blipFill>
          <a:blip r:embed="rId3" cstate="print"/>
          <a:srcRect/>
          <a:stretch>
            <a:fillRect/>
          </a:stretch>
        </p:blipFill>
        <p:spPr bwMode="hidden">
          <a:xfrm>
            <a:off x="0" y="0"/>
            <a:ext cx="9144000" cy="6861175"/>
          </a:xfrm>
          <a:prstGeom prst="rect">
            <a:avLst/>
          </a:prstGeom>
          <a:noFill/>
          <a:ln w="9525">
            <a:noFill/>
            <a:miter lim="800000"/>
            <a:headEnd/>
            <a:tailEnd/>
          </a:ln>
        </p:spPr>
      </p:pic>
      <p:sp>
        <p:nvSpPr>
          <p:cNvPr id="4099" name="Rectangle 3"/>
          <p:cNvSpPr>
            <a:spLocks noGrp="1" noChangeArrowheads="1"/>
          </p:cNvSpPr>
          <p:nvPr>
            <p:ph type="ctrTitle"/>
          </p:nvPr>
        </p:nvSpPr>
        <p:spPr bwMode="gray">
          <a:xfrm>
            <a:off x="0" y="1000125"/>
            <a:ext cx="9144000" cy="1771650"/>
          </a:xfrm>
        </p:spPr>
        <p:txBody>
          <a:bodyPr/>
          <a:lstStyle>
            <a:lvl1pPr>
              <a:defRPr/>
            </a:lvl1pPr>
          </a:lstStyle>
          <a:p>
            <a:pPr lvl="0"/>
            <a:r>
              <a:rPr lang="en-GB" noProof="0" smtClean="0"/>
              <a:t>Click to edit Master title style</a:t>
            </a:r>
          </a:p>
        </p:txBody>
      </p:sp>
      <p:sp>
        <p:nvSpPr>
          <p:cNvPr id="4100" name="Rectangle 4"/>
          <p:cNvSpPr>
            <a:spLocks noGrp="1" noChangeArrowheads="1"/>
          </p:cNvSpPr>
          <p:nvPr>
            <p:ph type="subTitle" idx="1"/>
          </p:nvPr>
        </p:nvSpPr>
        <p:spPr>
          <a:xfrm>
            <a:off x="0" y="2797175"/>
            <a:ext cx="9144000" cy="1727200"/>
          </a:xfrm>
        </p:spPr>
        <p:txBody>
          <a:bodyPr anchor="ctr" anchorCtr="1"/>
          <a:lstStyle>
            <a:lvl1pPr marL="0" indent="0" algn="ctr">
              <a:buFontTx/>
              <a:buNone/>
              <a:defRPr/>
            </a:lvl1pPr>
          </a:lstStyle>
          <a:p>
            <a:pPr lvl="0"/>
            <a:r>
              <a:rPr lang="en-GB" noProof="0" smtClean="0"/>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dt" sz="half" idx="10"/>
          </p:nvPr>
        </p:nvSpPr>
        <p:spPr>
          <a:ln/>
        </p:spPr>
        <p:txBody>
          <a:bodyPr/>
          <a:lstStyle>
            <a:lvl1pPr>
              <a:defRPr/>
            </a:lvl1pPr>
          </a:lstStyle>
          <a:p>
            <a:pPr>
              <a:defRPr/>
            </a:pPr>
            <a:endParaRPr lang="en-GB"/>
          </a:p>
        </p:txBody>
      </p:sp>
      <p:sp>
        <p:nvSpPr>
          <p:cNvPr id="5" name="Rectangle 6"/>
          <p:cNvSpPr>
            <a:spLocks noGrp="1" noChangeArrowheads="1"/>
          </p:cNvSpPr>
          <p:nvPr>
            <p:ph type="ftr" sz="quarter" idx="11"/>
          </p:nvPr>
        </p:nvSpPr>
        <p:spPr>
          <a:ln/>
        </p:spPr>
        <p:txBody>
          <a:bodyPr/>
          <a:lstStyle>
            <a:lvl1pPr>
              <a:defRPr/>
            </a:lvl1pPr>
          </a:lstStyle>
          <a:p>
            <a:pPr>
              <a:defRPr/>
            </a:pPr>
            <a:endParaRPr lang="en-GB"/>
          </a:p>
        </p:txBody>
      </p:sp>
      <p:sp>
        <p:nvSpPr>
          <p:cNvPr id="6" name="Rectangle 7"/>
          <p:cNvSpPr>
            <a:spLocks noGrp="1" noChangeArrowheads="1"/>
          </p:cNvSpPr>
          <p:nvPr>
            <p:ph type="sldNum" sz="quarter" idx="12"/>
          </p:nvPr>
        </p:nvSpPr>
        <p:spPr>
          <a:ln/>
        </p:spPr>
        <p:txBody>
          <a:bodyPr/>
          <a:lstStyle>
            <a:lvl1pPr>
              <a:defRPr/>
            </a:lvl1pPr>
          </a:lstStyle>
          <a:p>
            <a:pPr>
              <a:defRPr/>
            </a:pPr>
            <a:fld id="{FBF9BC31-5718-4187-AF0C-1A927F083CD8}"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19888" y="98425"/>
            <a:ext cx="2147887" cy="59975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274638" y="98425"/>
            <a:ext cx="6292850" cy="59975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dt" sz="half" idx="10"/>
          </p:nvPr>
        </p:nvSpPr>
        <p:spPr>
          <a:ln/>
        </p:spPr>
        <p:txBody>
          <a:bodyPr/>
          <a:lstStyle>
            <a:lvl1pPr>
              <a:defRPr/>
            </a:lvl1pPr>
          </a:lstStyle>
          <a:p>
            <a:pPr>
              <a:defRPr/>
            </a:pPr>
            <a:endParaRPr lang="en-GB"/>
          </a:p>
        </p:txBody>
      </p:sp>
      <p:sp>
        <p:nvSpPr>
          <p:cNvPr id="5" name="Rectangle 6"/>
          <p:cNvSpPr>
            <a:spLocks noGrp="1" noChangeArrowheads="1"/>
          </p:cNvSpPr>
          <p:nvPr>
            <p:ph type="ftr" sz="quarter" idx="11"/>
          </p:nvPr>
        </p:nvSpPr>
        <p:spPr>
          <a:ln/>
        </p:spPr>
        <p:txBody>
          <a:bodyPr/>
          <a:lstStyle>
            <a:lvl1pPr>
              <a:defRPr/>
            </a:lvl1pPr>
          </a:lstStyle>
          <a:p>
            <a:pPr>
              <a:defRPr/>
            </a:pPr>
            <a:endParaRPr lang="en-GB"/>
          </a:p>
        </p:txBody>
      </p:sp>
      <p:sp>
        <p:nvSpPr>
          <p:cNvPr id="6" name="Rectangle 7"/>
          <p:cNvSpPr>
            <a:spLocks noGrp="1" noChangeArrowheads="1"/>
          </p:cNvSpPr>
          <p:nvPr>
            <p:ph type="sldNum" sz="quarter" idx="12"/>
          </p:nvPr>
        </p:nvSpPr>
        <p:spPr>
          <a:ln/>
        </p:spPr>
        <p:txBody>
          <a:bodyPr/>
          <a:lstStyle>
            <a:lvl1pPr>
              <a:defRPr/>
            </a:lvl1pPr>
          </a:lstStyle>
          <a:p>
            <a:pPr>
              <a:defRPr/>
            </a:pPr>
            <a:fld id="{09517A34-5B99-44C9-BD8D-1F819EFF32CC}"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282575" y="98425"/>
            <a:ext cx="8534400" cy="762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274638" y="1524000"/>
            <a:ext cx="4219575"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lipArt Placeholder 3"/>
          <p:cNvSpPr>
            <a:spLocks noGrp="1"/>
          </p:cNvSpPr>
          <p:nvPr>
            <p:ph type="clipArt" sz="half" idx="2"/>
          </p:nvPr>
        </p:nvSpPr>
        <p:spPr>
          <a:xfrm>
            <a:off x="4646613" y="1524000"/>
            <a:ext cx="4221162" cy="4572000"/>
          </a:xfrm>
        </p:spPr>
        <p:txBody>
          <a:bodyPr/>
          <a:lstStyle/>
          <a:p>
            <a:pPr lvl="0"/>
            <a:endParaRPr lang="en-GB" noProof="0" smtClean="0"/>
          </a:p>
        </p:txBody>
      </p:sp>
      <p:sp>
        <p:nvSpPr>
          <p:cNvPr id="5" name="Rectangle 5"/>
          <p:cNvSpPr>
            <a:spLocks noGrp="1" noChangeArrowheads="1"/>
          </p:cNvSpPr>
          <p:nvPr>
            <p:ph type="dt" sz="half" idx="10"/>
          </p:nvPr>
        </p:nvSpPr>
        <p:spPr>
          <a:ln/>
        </p:spPr>
        <p:txBody>
          <a:bodyPr/>
          <a:lstStyle>
            <a:lvl1pPr>
              <a:defRPr/>
            </a:lvl1pPr>
          </a:lstStyle>
          <a:p>
            <a:pPr>
              <a:defRPr/>
            </a:pPr>
            <a:endParaRPr lang="en-GB"/>
          </a:p>
        </p:txBody>
      </p:sp>
      <p:sp>
        <p:nvSpPr>
          <p:cNvPr id="6" name="Rectangle 6"/>
          <p:cNvSpPr>
            <a:spLocks noGrp="1" noChangeArrowheads="1"/>
          </p:cNvSpPr>
          <p:nvPr>
            <p:ph type="ftr" sz="quarter" idx="11"/>
          </p:nvPr>
        </p:nvSpPr>
        <p:spPr>
          <a:ln/>
        </p:spPr>
        <p:txBody>
          <a:bodyPr/>
          <a:lstStyle>
            <a:lvl1pPr>
              <a:defRPr/>
            </a:lvl1pPr>
          </a:lstStyle>
          <a:p>
            <a:pPr>
              <a:defRPr/>
            </a:pPr>
            <a:endParaRPr lang="en-GB"/>
          </a:p>
        </p:txBody>
      </p:sp>
      <p:sp>
        <p:nvSpPr>
          <p:cNvPr id="7" name="Rectangle 7"/>
          <p:cNvSpPr>
            <a:spLocks noGrp="1" noChangeArrowheads="1"/>
          </p:cNvSpPr>
          <p:nvPr>
            <p:ph type="sldNum" sz="quarter" idx="12"/>
          </p:nvPr>
        </p:nvSpPr>
        <p:spPr>
          <a:ln/>
        </p:spPr>
        <p:txBody>
          <a:bodyPr/>
          <a:lstStyle>
            <a:lvl1pPr>
              <a:defRPr/>
            </a:lvl1pPr>
          </a:lstStyle>
          <a:p>
            <a:pPr>
              <a:defRPr/>
            </a:pPr>
            <a:fld id="{1BA72248-E255-44EE-A39B-6E1E82A63499}"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82575" y="98425"/>
            <a:ext cx="8534400" cy="762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274638" y="1524000"/>
            <a:ext cx="4219575"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524000"/>
            <a:ext cx="4221162"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dt" sz="half" idx="10"/>
          </p:nvPr>
        </p:nvSpPr>
        <p:spPr>
          <a:ln/>
        </p:spPr>
        <p:txBody>
          <a:bodyPr/>
          <a:lstStyle>
            <a:lvl1pPr>
              <a:defRPr/>
            </a:lvl1pPr>
          </a:lstStyle>
          <a:p>
            <a:pPr>
              <a:defRPr/>
            </a:pPr>
            <a:endParaRPr lang="en-GB"/>
          </a:p>
        </p:txBody>
      </p:sp>
      <p:sp>
        <p:nvSpPr>
          <p:cNvPr id="6" name="Rectangle 6"/>
          <p:cNvSpPr>
            <a:spLocks noGrp="1" noChangeArrowheads="1"/>
          </p:cNvSpPr>
          <p:nvPr>
            <p:ph type="ftr" sz="quarter" idx="11"/>
          </p:nvPr>
        </p:nvSpPr>
        <p:spPr>
          <a:ln/>
        </p:spPr>
        <p:txBody>
          <a:bodyPr/>
          <a:lstStyle>
            <a:lvl1pPr>
              <a:defRPr/>
            </a:lvl1pPr>
          </a:lstStyle>
          <a:p>
            <a:pPr>
              <a:defRPr/>
            </a:pPr>
            <a:endParaRPr lang="en-GB"/>
          </a:p>
        </p:txBody>
      </p:sp>
      <p:sp>
        <p:nvSpPr>
          <p:cNvPr id="7" name="Rectangle 7"/>
          <p:cNvSpPr>
            <a:spLocks noGrp="1" noChangeArrowheads="1"/>
          </p:cNvSpPr>
          <p:nvPr>
            <p:ph type="sldNum" sz="quarter" idx="12"/>
          </p:nvPr>
        </p:nvSpPr>
        <p:spPr>
          <a:ln/>
        </p:spPr>
        <p:txBody>
          <a:bodyPr/>
          <a:lstStyle>
            <a:lvl1pPr>
              <a:defRPr/>
            </a:lvl1pPr>
          </a:lstStyle>
          <a:p>
            <a:pPr>
              <a:defRPr/>
            </a:pPr>
            <a:fld id="{7B80A1D1-8282-4298-A140-364EBD78DD5F}" type="slidenum">
              <a:rPr lang="en-GB"/>
              <a:pPr>
                <a:defRPr/>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282575" y="98425"/>
            <a:ext cx="8534400" cy="762000"/>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274638" y="1524000"/>
            <a:ext cx="4219575"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646613" y="1524000"/>
            <a:ext cx="4221162"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dt" sz="half" idx="10"/>
          </p:nvPr>
        </p:nvSpPr>
        <p:spPr>
          <a:ln/>
        </p:spPr>
        <p:txBody>
          <a:bodyPr/>
          <a:lstStyle>
            <a:lvl1pPr>
              <a:defRPr/>
            </a:lvl1pPr>
          </a:lstStyle>
          <a:p>
            <a:pPr>
              <a:defRPr/>
            </a:pPr>
            <a:endParaRPr lang="en-GB"/>
          </a:p>
        </p:txBody>
      </p:sp>
      <p:sp>
        <p:nvSpPr>
          <p:cNvPr id="6" name="Rectangle 6"/>
          <p:cNvSpPr>
            <a:spLocks noGrp="1" noChangeArrowheads="1"/>
          </p:cNvSpPr>
          <p:nvPr>
            <p:ph type="ftr" sz="quarter" idx="11"/>
          </p:nvPr>
        </p:nvSpPr>
        <p:spPr>
          <a:ln/>
        </p:spPr>
        <p:txBody>
          <a:bodyPr/>
          <a:lstStyle>
            <a:lvl1pPr>
              <a:defRPr/>
            </a:lvl1pPr>
          </a:lstStyle>
          <a:p>
            <a:pPr>
              <a:defRPr/>
            </a:pPr>
            <a:endParaRPr lang="en-GB"/>
          </a:p>
        </p:txBody>
      </p:sp>
      <p:sp>
        <p:nvSpPr>
          <p:cNvPr id="7" name="Rectangle 7"/>
          <p:cNvSpPr>
            <a:spLocks noGrp="1" noChangeArrowheads="1"/>
          </p:cNvSpPr>
          <p:nvPr>
            <p:ph type="sldNum" sz="quarter" idx="12"/>
          </p:nvPr>
        </p:nvSpPr>
        <p:spPr>
          <a:ln/>
        </p:spPr>
        <p:txBody>
          <a:bodyPr/>
          <a:lstStyle>
            <a:lvl1pPr>
              <a:defRPr/>
            </a:lvl1pPr>
          </a:lstStyle>
          <a:p>
            <a:pPr>
              <a:defRPr/>
            </a:pPr>
            <a:fld id="{97CC1919-B342-4F38-997F-F1ABF20EB9D2}"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dt" sz="half" idx="10"/>
          </p:nvPr>
        </p:nvSpPr>
        <p:spPr>
          <a:ln/>
        </p:spPr>
        <p:txBody>
          <a:bodyPr/>
          <a:lstStyle>
            <a:lvl1pPr>
              <a:defRPr/>
            </a:lvl1pPr>
          </a:lstStyle>
          <a:p>
            <a:pPr>
              <a:defRPr/>
            </a:pPr>
            <a:endParaRPr lang="en-GB"/>
          </a:p>
        </p:txBody>
      </p:sp>
      <p:sp>
        <p:nvSpPr>
          <p:cNvPr id="5" name="Rectangle 6"/>
          <p:cNvSpPr>
            <a:spLocks noGrp="1" noChangeArrowheads="1"/>
          </p:cNvSpPr>
          <p:nvPr>
            <p:ph type="ftr" sz="quarter" idx="11"/>
          </p:nvPr>
        </p:nvSpPr>
        <p:spPr>
          <a:ln/>
        </p:spPr>
        <p:txBody>
          <a:bodyPr/>
          <a:lstStyle>
            <a:lvl1pPr>
              <a:defRPr/>
            </a:lvl1pPr>
          </a:lstStyle>
          <a:p>
            <a:pPr>
              <a:defRPr/>
            </a:pPr>
            <a:endParaRPr lang="en-GB"/>
          </a:p>
        </p:txBody>
      </p:sp>
      <p:sp>
        <p:nvSpPr>
          <p:cNvPr id="6" name="Rectangle 7"/>
          <p:cNvSpPr>
            <a:spLocks noGrp="1" noChangeArrowheads="1"/>
          </p:cNvSpPr>
          <p:nvPr>
            <p:ph type="sldNum" sz="quarter" idx="12"/>
          </p:nvPr>
        </p:nvSpPr>
        <p:spPr>
          <a:ln/>
        </p:spPr>
        <p:txBody>
          <a:bodyPr/>
          <a:lstStyle>
            <a:lvl1pPr>
              <a:defRPr/>
            </a:lvl1pPr>
          </a:lstStyle>
          <a:p>
            <a:pPr>
              <a:defRPr/>
            </a:pPr>
            <a:fld id="{D8C193A9-65FE-4FC8-8087-288178EA5E8D}"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GB"/>
          </a:p>
        </p:txBody>
      </p:sp>
      <p:sp>
        <p:nvSpPr>
          <p:cNvPr id="5" name="Rectangle 6"/>
          <p:cNvSpPr>
            <a:spLocks noGrp="1" noChangeArrowheads="1"/>
          </p:cNvSpPr>
          <p:nvPr>
            <p:ph type="ftr" sz="quarter" idx="11"/>
          </p:nvPr>
        </p:nvSpPr>
        <p:spPr>
          <a:ln/>
        </p:spPr>
        <p:txBody>
          <a:bodyPr/>
          <a:lstStyle>
            <a:lvl1pPr>
              <a:defRPr/>
            </a:lvl1pPr>
          </a:lstStyle>
          <a:p>
            <a:pPr>
              <a:defRPr/>
            </a:pPr>
            <a:endParaRPr lang="en-GB"/>
          </a:p>
        </p:txBody>
      </p:sp>
      <p:sp>
        <p:nvSpPr>
          <p:cNvPr id="6" name="Rectangle 7"/>
          <p:cNvSpPr>
            <a:spLocks noGrp="1" noChangeArrowheads="1"/>
          </p:cNvSpPr>
          <p:nvPr>
            <p:ph type="sldNum" sz="quarter" idx="12"/>
          </p:nvPr>
        </p:nvSpPr>
        <p:spPr>
          <a:ln/>
        </p:spPr>
        <p:txBody>
          <a:bodyPr/>
          <a:lstStyle>
            <a:lvl1pPr>
              <a:defRPr/>
            </a:lvl1pPr>
          </a:lstStyle>
          <a:p>
            <a:pPr>
              <a:defRPr/>
            </a:pPr>
            <a:fld id="{092CDF28-2947-4F43-BB72-0567656AA41C}"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274638" y="1524000"/>
            <a:ext cx="4219575"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524000"/>
            <a:ext cx="4221162"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dt" sz="half" idx="10"/>
          </p:nvPr>
        </p:nvSpPr>
        <p:spPr>
          <a:ln/>
        </p:spPr>
        <p:txBody>
          <a:bodyPr/>
          <a:lstStyle>
            <a:lvl1pPr>
              <a:defRPr/>
            </a:lvl1pPr>
          </a:lstStyle>
          <a:p>
            <a:pPr>
              <a:defRPr/>
            </a:pPr>
            <a:endParaRPr lang="en-GB"/>
          </a:p>
        </p:txBody>
      </p:sp>
      <p:sp>
        <p:nvSpPr>
          <p:cNvPr id="6" name="Rectangle 6"/>
          <p:cNvSpPr>
            <a:spLocks noGrp="1" noChangeArrowheads="1"/>
          </p:cNvSpPr>
          <p:nvPr>
            <p:ph type="ftr" sz="quarter" idx="11"/>
          </p:nvPr>
        </p:nvSpPr>
        <p:spPr>
          <a:ln/>
        </p:spPr>
        <p:txBody>
          <a:bodyPr/>
          <a:lstStyle>
            <a:lvl1pPr>
              <a:defRPr/>
            </a:lvl1pPr>
          </a:lstStyle>
          <a:p>
            <a:pPr>
              <a:defRPr/>
            </a:pPr>
            <a:endParaRPr lang="en-GB"/>
          </a:p>
        </p:txBody>
      </p:sp>
      <p:sp>
        <p:nvSpPr>
          <p:cNvPr id="7" name="Rectangle 7"/>
          <p:cNvSpPr>
            <a:spLocks noGrp="1" noChangeArrowheads="1"/>
          </p:cNvSpPr>
          <p:nvPr>
            <p:ph type="sldNum" sz="quarter" idx="12"/>
          </p:nvPr>
        </p:nvSpPr>
        <p:spPr>
          <a:ln/>
        </p:spPr>
        <p:txBody>
          <a:bodyPr/>
          <a:lstStyle>
            <a:lvl1pPr>
              <a:defRPr/>
            </a:lvl1pPr>
          </a:lstStyle>
          <a:p>
            <a:pPr>
              <a:defRPr/>
            </a:pPr>
            <a:fld id="{367AAF31-1D83-4115-BC62-A2ECD26854AD}"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dt" sz="half" idx="10"/>
          </p:nvPr>
        </p:nvSpPr>
        <p:spPr>
          <a:ln/>
        </p:spPr>
        <p:txBody>
          <a:bodyPr/>
          <a:lstStyle>
            <a:lvl1pPr>
              <a:defRPr/>
            </a:lvl1pPr>
          </a:lstStyle>
          <a:p>
            <a:pPr>
              <a:defRPr/>
            </a:pPr>
            <a:endParaRPr lang="en-GB"/>
          </a:p>
        </p:txBody>
      </p:sp>
      <p:sp>
        <p:nvSpPr>
          <p:cNvPr id="8" name="Rectangle 6"/>
          <p:cNvSpPr>
            <a:spLocks noGrp="1" noChangeArrowheads="1"/>
          </p:cNvSpPr>
          <p:nvPr>
            <p:ph type="ftr" sz="quarter" idx="11"/>
          </p:nvPr>
        </p:nvSpPr>
        <p:spPr>
          <a:ln/>
        </p:spPr>
        <p:txBody>
          <a:bodyPr/>
          <a:lstStyle>
            <a:lvl1pPr>
              <a:defRPr/>
            </a:lvl1pPr>
          </a:lstStyle>
          <a:p>
            <a:pPr>
              <a:defRPr/>
            </a:pPr>
            <a:endParaRPr lang="en-GB"/>
          </a:p>
        </p:txBody>
      </p:sp>
      <p:sp>
        <p:nvSpPr>
          <p:cNvPr id="9" name="Rectangle 7"/>
          <p:cNvSpPr>
            <a:spLocks noGrp="1" noChangeArrowheads="1"/>
          </p:cNvSpPr>
          <p:nvPr>
            <p:ph type="sldNum" sz="quarter" idx="12"/>
          </p:nvPr>
        </p:nvSpPr>
        <p:spPr>
          <a:ln/>
        </p:spPr>
        <p:txBody>
          <a:bodyPr/>
          <a:lstStyle>
            <a:lvl1pPr>
              <a:defRPr/>
            </a:lvl1pPr>
          </a:lstStyle>
          <a:p>
            <a:pPr>
              <a:defRPr/>
            </a:pPr>
            <a:fld id="{0F0E40E0-B8BE-43AA-8D54-50091478E2ED}"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5"/>
          <p:cNvSpPr>
            <a:spLocks noGrp="1" noChangeArrowheads="1"/>
          </p:cNvSpPr>
          <p:nvPr>
            <p:ph type="dt" sz="half" idx="10"/>
          </p:nvPr>
        </p:nvSpPr>
        <p:spPr>
          <a:ln/>
        </p:spPr>
        <p:txBody>
          <a:bodyPr/>
          <a:lstStyle>
            <a:lvl1pPr>
              <a:defRPr/>
            </a:lvl1pPr>
          </a:lstStyle>
          <a:p>
            <a:pPr>
              <a:defRPr/>
            </a:pPr>
            <a:endParaRPr lang="en-GB"/>
          </a:p>
        </p:txBody>
      </p:sp>
      <p:sp>
        <p:nvSpPr>
          <p:cNvPr id="4" name="Rectangle 6"/>
          <p:cNvSpPr>
            <a:spLocks noGrp="1" noChangeArrowheads="1"/>
          </p:cNvSpPr>
          <p:nvPr>
            <p:ph type="ftr" sz="quarter" idx="11"/>
          </p:nvPr>
        </p:nvSpPr>
        <p:spPr>
          <a:ln/>
        </p:spPr>
        <p:txBody>
          <a:bodyPr/>
          <a:lstStyle>
            <a:lvl1pPr>
              <a:defRPr/>
            </a:lvl1pPr>
          </a:lstStyle>
          <a:p>
            <a:pPr>
              <a:defRPr/>
            </a:pPr>
            <a:endParaRPr lang="en-GB"/>
          </a:p>
        </p:txBody>
      </p:sp>
      <p:sp>
        <p:nvSpPr>
          <p:cNvPr id="5" name="Rectangle 7"/>
          <p:cNvSpPr>
            <a:spLocks noGrp="1" noChangeArrowheads="1"/>
          </p:cNvSpPr>
          <p:nvPr>
            <p:ph type="sldNum" sz="quarter" idx="12"/>
          </p:nvPr>
        </p:nvSpPr>
        <p:spPr>
          <a:ln/>
        </p:spPr>
        <p:txBody>
          <a:bodyPr/>
          <a:lstStyle>
            <a:lvl1pPr>
              <a:defRPr/>
            </a:lvl1pPr>
          </a:lstStyle>
          <a:p>
            <a:pPr>
              <a:defRPr/>
            </a:pPr>
            <a:fld id="{8B0AD7B3-F036-47B1-B10D-D67B44CA3950}"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GB"/>
          </a:p>
        </p:txBody>
      </p:sp>
      <p:sp>
        <p:nvSpPr>
          <p:cNvPr id="3" name="Rectangle 6"/>
          <p:cNvSpPr>
            <a:spLocks noGrp="1" noChangeArrowheads="1"/>
          </p:cNvSpPr>
          <p:nvPr>
            <p:ph type="ftr" sz="quarter" idx="11"/>
          </p:nvPr>
        </p:nvSpPr>
        <p:spPr>
          <a:ln/>
        </p:spPr>
        <p:txBody>
          <a:bodyPr/>
          <a:lstStyle>
            <a:lvl1pPr>
              <a:defRPr/>
            </a:lvl1pPr>
          </a:lstStyle>
          <a:p>
            <a:pPr>
              <a:defRPr/>
            </a:pPr>
            <a:endParaRPr lang="en-GB"/>
          </a:p>
        </p:txBody>
      </p:sp>
      <p:sp>
        <p:nvSpPr>
          <p:cNvPr id="4" name="Rectangle 7"/>
          <p:cNvSpPr>
            <a:spLocks noGrp="1" noChangeArrowheads="1"/>
          </p:cNvSpPr>
          <p:nvPr>
            <p:ph type="sldNum" sz="quarter" idx="12"/>
          </p:nvPr>
        </p:nvSpPr>
        <p:spPr>
          <a:ln/>
        </p:spPr>
        <p:txBody>
          <a:bodyPr/>
          <a:lstStyle>
            <a:lvl1pPr>
              <a:defRPr/>
            </a:lvl1pPr>
          </a:lstStyle>
          <a:p>
            <a:pPr>
              <a:defRPr/>
            </a:pPr>
            <a:fld id="{279954B7-7C35-4554-AC25-D77269FCFB30}"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GB"/>
          </a:p>
        </p:txBody>
      </p:sp>
      <p:sp>
        <p:nvSpPr>
          <p:cNvPr id="6" name="Rectangle 6"/>
          <p:cNvSpPr>
            <a:spLocks noGrp="1" noChangeArrowheads="1"/>
          </p:cNvSpPr>
          <p:nvPr>
            <p:ph type="ftr" sz="quarter" idx="11"/>
          </p:nvPr>
        </p:nvSpPr>
        <p:spPr>
          <a:ln/>
        </p:spPr>
        <p:txBody>
          <a:bodyPr/>
          <a:lstStyle>
            <a:lvl1pPr>
              <a:defRPr/>
            </a:lvl1pPr>
          </a:lstStyle>
          <a:p>
            <a:pPr>
              <a:defRPr/>
            </a:pPr>
            <a:endParaRPr lang="en-GB"/>
          </a:p>
        </p:txBody>
      </p:sp>
      <p:sp>
        <p:nvSpPr>
          <p:cNvPr id="7" name="Rectangle 7"/>
          <p:cNvSpPr>
            <a:spLocks noGrp="1" noChangeArrowheads="1"/>
          </p:cNvSpPr>
          <p:nvPr>
            <p:ph type="sldNum" sz="quarter" idx="12"/>
          </p:nvPr>
        </p:nvSpPr>
        <p:spPr>
          <a:ln/>
        </p:spPr>
        <p:txBody>
          <a:bodyPr/>
          <a:lstStyle>
            <a:lvl1pPr>
              <a:defRPr/>
            </a:lvl1pPr>
          </a:lstStyle>
          <a:p>
            <a:pPr>
              <a:defRPr/>
            </a:pPr>
            <a:fld id="{7AE4566A-6C51-46C9-BB5C-7A37DE3DB802}"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GB"/>
          </a:p>
        </p:txBody>
      </p:sp>
      <p:sp>
        <p:nvSpPr>
          <p:cNvPr id="6" name="Rectangle 6"/>
          <p:cNvSpPr>
            <a:spLocks noGrp="1" noChangeArrowheads="1"/>
          </p:cNvSpPr>
          <p:nvPr>
            <p:ph type="ftr" sz="quarter" idx="11"/>
          </p:nvPr>
        </p:nvSpPr>
        <p:spPr>
          <a:ln/>
        </p:spPr>
        <p:txBody>
          <a:bodyPr/>
          <a:lstStyle>
            <a:lvl1pPr>
              <a:defRPr/>
            </a:lvl1pPr>
          </a:lstStyle>
          <a:p>
            <a:pPr>
              <a:defRPr/>
            </a:pPr>
            <a:endParaRPr lang="en-GB"/>
          </a:p>
        </p:txBody>
      </p:sp>
      <p:sp>
        <p:nvSpPr>
          <p:cNvPr id="7" name="Rectangle 7"/>
          <p:cNvSpPr>
            <a:spLocks noGrp="1" noChangeArrowheads="1"/>
          </p:cNvSpPr>
          <p:nvPr>
            <p:ph type="sldNum" sz="quarter" idx="12"/>
          </p:nvPr>
        </p:nvSpPr>
        <p:spPr>
          <a:ln/>
        </p:spPr>
        <p:txBody>
          <a:bodyPr/>
          <a:lstStyle>
            <a:lvl1pPr>
              <a:defRPr/>
            </a:lvl1pPr>
          </a:lstStyle>
          <a:p>
            <a:pPr>
              <a:defRPr/>
            </a:pPr>
            <a:fld id="{071888B9-E81B-4DC7-8C63-B12CAE9C40DA}"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jpeg"/><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9F0DF"/>
        </a:solidFill>
        <a:effectLst/>
      </p:bgPr>
    </p:bg>
    <p:spTree>
      <p:nvGrpSpPr>
        <p:cNvPr id="1" name=""/>
        <p:cNvGrpSpPr/>
        <p:nvPr/>
      </p:nvGrpSpPr>
      <p:grpSpPr>
        <a:xfrm>
          <a:off x="0" y="0"/>
          <a:ext cx="0" cy="0"/>
          <a:chOff x="0" y="0"/>
          <a:chExt cx="0" cy="0"/>
        </a:xfrm>
      </p:grpSpPr>
      <p:pic>
        <p:nvPicPr>
          <p:cNvPr id="1026" name="Picture 10" descr="IAEAlogo_Black"/>
          <p:cNvPicPr>
            <a:picLocks noChangeAspect="1" noChangeArrowheads="1"/>
          </p:cNvPicPr>
          <p:nvPr/>
        </p:nvPicPr>
        <p:blipFill>
          <a:blip r:embed="rId16" cstate="print"/>
          <a:srcRect/>
          <a:stretch>
            <a:fillRect/>
          </a:stretch>
        </p:blipFill>
        <p:spPr bwMode="black">
          <a:xfrm>
            <a:off x="304800" y="6110288"/>
            <a:ext cx="685800" cy="596900"/>
          </a:xfrm>
          <a:prstGeom prst="rect">
            <a:avLst/>
          </a:prstGeom>
          <a:noFill/>
          <a:ln w="9525">
            <a:noFill/>
            <a:miter lim="800000"/>
            <a:headEnd/>
            <a:tailEnd/>
          </a:ln>
          <a:effectLst/>
        </p:spPr>
      </p:pic>
      <p:sp>
        <p:nvSpPr>
          <p:cNvPr id="1027" name="Text Box 11"/>
          <p:cNvSpPr txBox="1">
            <a:spLocks noChangeArrowheads="1"/>
          </p:cNvSpPr>
          <p:nvPr/>
        </p:nvSpPr>
        <p:spPr bwMode="black">
          <a:xfrm>
            <a:off x="990600" y="6202363"/>
            <a:ext cx="914400" cy="42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defRPr/>
            </a:pPr>
            <a:r>
              <a:rPr lang="en-GB" sz="2200" b="1" smtClean="0">
                <a:solidFill>
                  <a:srgbClr val="FFFFFF"/>
                </a:solidFill>
                <a:latin typeface="Arial" charset="0"/>
              </a:rPr>
              <a:t>IAEA</a:t>
            </a:r>
          </a:p>
        </p:txBody>
      </p:sp>
      <p:pic>
        <p:nvPicPr>
          <p:cNvPr id="1028" name="Picture 9"/>
          <p:cNvPicPr>
            <a:picLocks noChangeAspect="1" noChangeArrowheads="1"/>
          </p:cNvPicPr>
          <p:nvPr/>
        </p:nvPicPr>
        <p:blipFill>
          <a:blip r:embed="rId17" cstate="print"/>
          <a:srcRect/>
          <a:stretch>
            <a:fillRect/>
          </a:stretch>
        </p:blipFill>
        <p:spPr bwMode="hidden">
          <a:xfrm>
            <a:off x="0" y="-99392"/>
            <a:ext cx="9144000" cy="6861175"/>
          </a:xfrm>
          <a:prstGeom prst="rect">
            <a:avLst/>
          </a:prstGeom>
          <a:noFill/>
          <a:ln w="9525">
            <a:noFill/>
            <a:miter lim="800000"/>
            <a:headEnd/>
            <a:tailEnd/>
          </a:ln>
        </p:spPr>
      </p:pic>
      <p:sp>
        <p:nvSpPr>
          <p:cNvPr id="1029" name="Rectangle 3"/>
          <p:cNvSpPr>
            <a:spLocks noGrp="1" noChangeArrowheads="1"/>
          </p:cNvSpPr>
          <p:nvPr>
            <p:ph type="title"/>
          </p:nvPr>
        </p:nvSpPr>
        <p:spPr bwMode="black">
          <a:xfrm>
            <a:off x="287558" y="0"/>
            <a:ext cx="85344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30" name="Rectangle 4"/>
          <p:cNvSpPr>
            <a:spLocks noGrp="1" noChangeArrowheads="1"/>
          </p:cNvSpPr>
          <p:nvPr>
            <p:ph type="body" idx="1"/>
          </p:nvPr>
        </p:nvSpPr>
        <p:spPr bwMode="gray">
          <a:xfrm>
            <a:off x="274638" y="1245704"/>
            <a:ext cx="8593137" cy="4572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p:txBody>
      </p:sp>
      <p:sp>
        <p:nvSpPr>
          <p:cNvPr id="3077" name="Rectangle 5"/>
          <p:cNvSpPr>
            <a:spLocks noGrp="1" noChangeArrowheads="1"/>
          </p:cNvSpPr>
          <p:nvPr>
            <p:ph type="dt" sz="half" idx="2"/>
          </p:nvPr>
        </p:nvSpPr>
        <p:spPr bwMode="white">
          <a:xfrm>
            <a:off x="6783388" y="6369050"/>
            <a:ext cx="1676400"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bg2"/>
                </a:solidFill>
                <a:latin typeface="Arial" charset="0"/>
              </a:defRPr>
            </a:lvl1pPr>
          </a:lstStyle>
          <a:p>
            <a:pPr>
              <a:defRPr/>
            </a:pPr>
            <a:endParaRPr lang="en-GB"/>
          </a:p>
        </p:txBody>
      </p:sp>
      <p:sp>
        <p:nvSpPr>
          <p:cNvPr id="3078" name="Rectangle 6"/>
          <p:cNvSpPr>
            <a:spLocks noGrp="1" noChangeArrowheads="1"/>
          </p:cNvSpPr>
          <p:nvPr>
            <p:ph type="ftr" sz="quarter" idx="3"/>
          </p:nvPr>
        </p:nvSpPr>
        <p:spPr bwMode="white">
          <a:xfrm>
            <a:off x="4154488" y="6369050"/>
            <a:ext cx="2624137"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bg2"/>
                </a:solidFill>
                <a:latin typeface="Arial" charset="0"/>
              </a:defRPr>
            </a:lvl1pPr>
          </a:lstStyle>
          <a:p>
            <a:pPr>
              <a:defRPr/>
            </a:pPr>
            <a:endParaRPr lang="en-GB"/>
          </a:p>
        </p:txBody>
      </p:sp>
      <p:sp>
        <p:nvSpPr>
          <p:cNvPr id="3079" name="Rectangle 7"/>
          <p:cNvSpPr>
            <a:spLocks noGrp="1" noChangeArrowheads="1"/>
          </p:cNvSpPr>
          <p:nvPr>
            <p:ph type="sldNum" sz="quarter" idx="4"/>
          </p:nvPr>
        </p:nvSpPr>
        <p:spPr bwMode="white">
          <a:xfrm>
            <a:off x="8472488" y="6369050"/>
            <a:ext cx="509587"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bg2"/>
                </a:solidFill>
                <a:latin typeface="Arial" charset="0"/>
              </a:defRPr>
            </a:lvl1pPr>
          </a:lstStyle>
          <a:p>
            <a:pPr>
              <a:defRPr/>
            </a:pPr>
            <a:fld id="{3D7DCC0B-8DFB-4A14-A996-DC7C7786F559}"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723"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Lst>
  <p:hf hdr="0" ftr="0" dt="0"/>
  <p:txStyles>
    <p:titleStyle>
      <a:lvl1pPr algn="ctr" rtl="0" eaLnBrk="0" fontAlgn="base" hangingPunct="0">
        <a:spcBef>
          <a:spcPct val="20000"/>
        </a:spcBef>
        <a:spcAft>
          <a:spcPct val="0"/>
        </a:spcAft>
        <a:defRPr sz="3600" b="1">
          <a:solidFill>
            <a:schemeClr val="tx2"/>
          </a:solidFill>
          <a:latin typeface="Arial Unicode MS" panose="020B0604020202020204" pitchFamily="34" charset="-128"/>
          <a:ea typeface="Arial Unicode MS" panose="020B0604020202020204" pitchFamily="34" charset="-128"/>
          <a:cs typeface="Arial Unicode MS" panose="020B0604020202020204" pitchFamily="34" charset="-128"/>
        </a:defRPr>
      </a:lvl1pPr>
      <a:lvl2pPr algn="ctr" rtl="0" eaLnBrk="0" fontAlgn="base" hangingPunct="0">
        <a:spcBef>
          <a:spcPct val="20000"/>
        </a:spcBef>
        <a:spcAft>
          <a:spcPct val="0"/>
        </a:spcAft>
        <a:defRPr sz="3600" b="1">
          <a:solidFill>
            <a:schemeClr val="tx2"/>
          </a:solidFill>
          <a:latin typeface="Times New Roman" pitchFamily="18" charset="0"/>
        </a:defRPr>
      </a:lvl2pPr>
      <a:lvl3pPr algn="ctr" rtl="0" eaLnBrk="0" fontAlgn="base" hangingPunct="0">
        <a:spcBef>
          <a:spcPct val="20000"/>
        </a:spcBef>
        <a:spcAft>
          <a:spcPct val="0"/>
        </a:spcAft>
        <a:defRPr sz="3600" b="1">
          <a:solidFill>
            <a:schemeClr val="tx2"/>
          </a:solidFill>
          <a:latin typeface="Times New Roman" pitchFamily="18" charset="0"/>
        </a:defRPr>
      </a:lvl3pPr>
      <a:lvl4pPr algn="ctr" rtl="0" eaLnBrk="0" fontAlgn="base" hangingPunct="0">
        <a:spcBef>
          <a:spcPct val="20000"/>
        </a:spcBef>
        <a:spcAft>
          <a:spcPct val="0"/>
        </a:spcAft>
        <a:defRPr sz="3600" b="1">
          <a:solidFill>
            <a:schemeClr val="tx2"/>
          </a:solidFill>
          <a:latin typeface="Times New Roman" pitchFamily="18" charset="0"/>
        </a:defRPr>
      </a:lvl4pPr>
      <a:lvl5pPr algn="ctr" rtl="0" eaLnBrk="0" fontAlgn="base" hangingPunct="0">
        <a:spcBef>
          <a:spcPct val="20000"/>
        </a:spcBef>
        <a:spcAft>
          <a:spcPct val="0"/>
        </a:spcAft>
        <a:defRPr sz="3600" b="1">
          <a:solidFill>
            <a:schemeClr val="tx2"/>
          </a:solidFill>
          <a:latin typeface="Times New Roman" pitchFamily="18" charset="0"/>
        </a:defRPr>
      </a:lvl5pPr>
      <a:lvl6pPr marL="457200" algn="ctr" rtl="0" fontAlgn="base">
        <a:spcBef>
          <a:spcPct val="20000"/>
        </a:spcBef>
        <a:spcAft>
          <a:spcPct val="0"/>
        </a:spcAft>
        <a:defRPr sz="3600" b="1">
          <a:solidFill>
            <a:schemeClr val="tx2"/>
          </a:solidFill>
          <a:latin typeface="Times New Roman" pitchFamily="18" charset="0"/>
        </a:defRPr>
      </a:lvl6pPr>
      <a:lvl7pPr marL="914400" algn="ctr" rtl="0" fontAlgn="base">
        <a:spcBef>
          <a:spcPct val="20000"/>
        </a:spcBef>
        <a:spcAft>
          <a:spcPct val="0"/>
        </a:spcAft>
        <a:defRPr sz="3600" b="1">
          <a:solidFill>
            <a:schemeClr val="tx2"/>
          </a:solidFill>
          <a:latin typeface="Times New Roman" pitchFamily="18" charset="0"/>
        </a:defRPr>
      </a:lvl7pPr>
      <a:lvl8pPr marL="1371600" algn="ctr" rtl="0" fontAlgn="base">
        <a:spcBef>
          <a:spcPct val="20000"/>
        </a:spcBef>
        <a:spcAft>
          <a:spcPct val="0"/>
        </a:spcAft>
        <a:defRPr sz="3600" b="1">
          <a:solidFill>
            <a:schemeClr val="tx2"/>
          </a:solidFill>
          <a:latin typeface="Times New Roman" pitchFamily="18" charset="0"/>
        </a:defRPr>
      </a:lvl8pPr>
      <a:lvl9pPr marL="1828800" algn="ctr" rtl="0" fontAlgn="base">
        <a:spcBef>
          <a:spcPct val="20000"/>
        </a:spcBef>
        <a:spcAft>
          <a:spcPct val="0"/>
        </a:spcAft>
        <a:defRPr sz="36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tx2"/>
        </a:buClr>
        <a:buSzPct val="100000"/>
        <a:buChar char="•"/>
        <a:defRPr sz="2800">
          <a:solidFill>
            <a:schemeClr val="tx2"/>
          </a:solidFill>
          <a:latin typeface="Arial Unicode MS" panose="020B0604020202020204" pitchFamily="34" charset="-128"/>
          <a:ea typeface="Arial Unicode MS" panose="020B0604020202020204" pitchFamily="34" charset="-128"/>
          <a:cs typeface="Arial Unicode MS" panose="020B0604020202020204" pitchFamily="34" charset="-128"/>
        </a:defRPr>
      </a:lvl1pPr>
      <a:lvl2pPr marL="715963" indent="-358775" algn="l" rtl="0" eaLnBrk="0" fontAlgn="base" hangingPunct="0">
        <a:spcBef>
          <a:spcPct val="20000"/>
        </a:spcBef>
        <a:spcAft>
          <a:spcPct val="0"/>
        </a:spcAft>
        <a:buClr>
          <a:schemeClr val="tx2"/>
        </a:buClr>
        <a:buSzPct val="100000"/>
        <a:buChar char="•"/>
        <a:defRPr sz="2400">
          <a:solidFill>
            <a:schemeClr val="tx2"/>
          </a:solidFill>
          <a:latin typeface="Arial Unicode MS" panose="020B0604020202020204" pitchFamily="34" charset="-128"/>
          <a:ea typeface="Arial Unicode MS" panose="020B0604020202020204" pitchFamily="34" charset="-128"/>
          <a:cs typeface="Arial Unicode MS" panose="020B0604020202020204" pitchFamily="34" charset="-128"/>
        </a:defRPr>
      </a:lvl2pPr>
      <a:lvl3pPr marL="1073150" indent="-357188" algn="l" rtl="0" eaLnBrk="0" fontAlgn="base" hangingPunct="0">
        <a:spcBef>
          <a:spcPct val="20000"/>
        </a:spcBef>
        <a:spcAft>
          <a:spcPct val="0"/>
        </a:spcAft>
        <a:buClr>
          <a:schemeClr val="tx2"/>
        </a:buClr>
        <a:buSzPct val="100000"/>
        <a:buChar char="•"/>
        <a:defRPr sz="2000">
          <a:solidFill>
            <a:schemeClr val="tx2"/>
          </a:solidFill>
          <a:latin typeface="Arial Unicode MS" panose="020B0604020202020204" pitchFamily="34" charset="-128"/>
          <a:ea typeface="Arial Unicode MS" panose="020B0604020202020204" pitchFamily="34" charset="-128"/>
          <a:cs typeface="Arial Unicode MS" panose="020B0604020202020204" pitchFamily="34" charset="-128"/>
        </a:defRPr>
      </a:lvl3pPr>
      <a:lvl4pPr marL="1431925" indent="-358775" algn="l" rtl="0" eaLnBrk="0" fontAlgn="base" hangingPunct="0">
        <a:spcBef>
          <a:spcPct val="20000"/>
        </a:spcBef>
        <a:spcAft>
          <a:spcPct val="0"/>
        </a:spcAft>
        <a:buClr>
          <a:schemeClr val="tx2"/>
        </a:buClr>
        <a:buSzPct val="100000"/>
        <a:buChar char="•"/>
        <a:defRPr sz="2000">
          <a:solidFill>
            <a:schemeClr val="tx2"/>
          </a:solidFill>
          <a:latin typeface="Arial Unicode MS" panose="020B0604020202020204" pitchFamily="34" charset="-128"/>
          <a:ea typeface="Arial Unicode MS" panose="020B0604020202020204" pitchFamily="34" charset="-128"/>
          <a:cs typeface="Arial Unicode MS" panose="020B0604020202020204" pitchFamily="34" charset="-128"/>
        </a:defRPr>
      </a:lvl4pPr>
      <a:lvl5pPr marL="1789113" indent="-357188" algn="l" rtl="0" eaLnBrk="0" fontAlgn="base" hangingPunct="0">
        <a:spcBef>
          <a:spcPct val="20000"/>
        </a:spcBef>
        <a:spcAft>
          <a:spcPct val="0"/>
        </a:spcAft>
        <a:buClr>
          <a:schemeClr val="tx2"/>
        </a:buClr>
        <a:buSzPct val="100000"/>
        <a:buChar char="•"/>
        <a:defRPr sz="2000">
          <a:solidFill>
            <a:schemeClr val="tx2"/>
          </a:solidFill>
          <a:latin typeface="Arial Unicode MS" panose="020B0604020202020204" pitchFamily="34" charset="-128"/>
          <a:ea typeface="Arial Unicode MS" panose="020B0604020202020204" pitchFamily="34" charset="-128"/>
          <a:cs typeface="Arial Unicode MS" panose="020B0604020202020204" pitchFamily="34" charset="-128"/>
        </a:defRPr>
      </a:lvl5pPr>
      <a:lvl6pPr marL="2514600" indent="-228600" algn="l" rtl="0" fontAlgn="base">
        <a:spcBef>
          <a:spcPct val="20000"/>
        </a:spcBef>
        <a:spcAft>
          <a:spcPct val="0"/>
        </a:spcAft>
        <a:buClr>
          <a:schemeClr val="folHlink"/>
        </a:buClr>
        <a:buSzPct val="110000"/>
        <a:buChar char="•"/>
        <a:defRPr sz="2400">
          <a:solidFill>
            <a:schemeClr val="tx2"/>
          </a:solidFill>
          <a:latin typeface="+mn-lt"/>
        </a:defRPr>
      </a:lvl6pPr>
      <a:lvl7pPr marL="2971800" indent="-228600" algn="l" rtl="0" fontAlgn="base">
        <a:spcBef>
          <a:spcPct val="20000"/>
        </a:spcBef>
        <a:spcAft>
          <a:spcPct val="0"/>
        </a:spcAft>
        <a:buClr>
          <a:schemeClr val="folHlink"/>
        </a:buClr>
        <a:buSzPct val="110000"/>
        <a:buChar char="•"/>
        <a:defRPr sz="2400">
          <a:solidFill>
            <a:schemeClr val="tx2"/>
          </a:solidFill>
          <a:latin typeface="+mn-lt"/>
        </a:defRPr>
      </a:lvl7pPr>
      <a:lvl8pPr marL="3429000" indent="-228600" algn="l" rtl="0" fontAlgn="base">
        <a:spcBef>
          <a:spcPct val="20000"/>
        </a:spcBef>
        <a:spcAft>
          <a:spcPct val="0"/>
        </a:spcAft>
        <a:buClr>
          <a:schemeClr val="folHlink"/>
        </a:buClr>
        <a:buSzPct val="110000"/>
        <a:buChar char="•"/>
        <a:defRPr sz="2400">
          <a:solidFill>
            <a:schemeClr val="tx2"/>
          </a:solidFill>
          <a:latin typeface="+mn-lt"/>
        </a:defRPr>
      </a:lvl8pPr>
      <a:lvl9pPr marL="3886200" indent="-228600" algn="l" rtl="0" fontAlgn="base">
        <a:spcBef>
          <a:spcPct val="20000"/>
        </a:spcBef>
        <a:spcAft>
          <a:spcPct val="0"/>
        </a:spcAft>
        <a:buClr>
          <a:schemeClr val="folHlink"/>
        </a:buClr>
        <a:buSzPct val="110000"/>
        <a:buChar char="•"/>
        <a:defRPr sz="2400">
          <a:solidFill>
            <a:schemeClr val="tx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3.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3.xml"/></Relationships>
</file>

<file path=ppt/slides/_rels/slide67.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notesSlide" Target="../notesSlides/notesSlide67.xml"/><Relationship Id="rId1" Type="http://schemas.openxmlformats.org/officeDocument/2006/relationships/slideLayout" Target="../slideLayouts/slideLayout13.xml"/><Relationship Id="rId4" Type="http://schemas.openxmlformats.org/officeDocument/2006/relationships/image" Target="../media/image9.tiff"/></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3.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3.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3.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3.xml"/></Relationships>
</file>

<file path=ppt/slides/_rels/slide7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3.xml"/><Relationship Id="rId1" Type="http://schemas.openxmlformats.org/officeDocument/2006/relationships/slideLayout" Target="../slideLayouts/slideLayout13.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3.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3.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3.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3.xml"/></Relationships>
</file>

<file path=ppt/slides/_rels/slide7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8.xml"/><Relationship Id="rId1" Type="http://schemas.openxmlformats.org/officeDocument/2006/relationships/slideLayout" Target="../slideLayouts/slideLayout13.xml"/><Relationship Id="rId5" Type="http://schemas.openxmlformats.org/officeDocument/2006/relationships/image" Target="../media/image13.png"/><Relationship Id="rId4" Type="http://schemas.openxmlformats.org/officeDocument/2006/relationships/image" Target="../media/image12.png"/></Relationships>
</file>

<file path=ppt/slides/_rels/slide79.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subTitle" idx="1"/>
          </p:nvPr>
        </p:nvSpPr>
        <p:spPr>
          <a:xfrm>
            <a:off x="467544" y="2797175"/>
            <a:ext cx="8136904" cy="1727200"/>
          </a:xfrm>
        </p:spPr>
        <p:txBody>
          <a:bodyPr/>
          <a:lstStyle/>
          <a:p>
            <a:pPr eaLnBrk="1" hangingPunct="1"/>
            <a:r>
              <a:rPr lang="en-GB" sz="3600" dirty="0" smtClean="0">
                <a:latin typeface="Arial Unicode MS" pitchFamily="34" charset="-128"/>
              </a:rPr>
              <a:t>Justification and appropriate use of dental radiology</a:t>
            </a:r>
            <a:endParaRPr lang="en-GB" sz="3600" dirty="0" smtClean="0"/>
          </a:p>
          <a:p>
            <a:pPr eaLnBrk="1" hangingPunct="1"/>
            <a:r>
              <a:rPr lang="en-GB" dirty="0" smtClean="0">
                <a:latin typeface="Arial Unicode MS" pitchFamily="34" charset="-128"/>
                <a:ea typeface="Arial Unicode MS" pitchFamily="34" charset="-128"/>
                <a:cs typeface="Arial Unicode MS" pitchFamily="34" charset="-128"/>
              </a:rPr>
              <a:t>L09</a:t>
            </a:r>
          </a:p>
        </p:txBody>
      </p:sp>
      <p:sp>
        <p:nvSpPr>
          <p:cNvPr id="5" name="Rectangle 2"/>
          <p:cNvSpPr>
            <a:spLocks noGrp="1" noChangeArrowheads="1"/>
          </p:cNvSpPr>
          <p:nvPr>
            <p:ph type="ctrTitle"/>
          </p:nvPr>
        </p:nvSpPr>
        <p:spPr>
          <a:xfrm>
            <a:off x="0" y="116632"/>
            <a:ext cx="9144000" cy="1296144"/>
          </a:xfrm>
        </p:spPr>
        <p:txBody>
          <a:bodyPr/>
          <a:lstStyle/>
          <a:p>
            <a:pPr eaLnBrk="1" hangingPunct="1">
              <a:spcBef>
                <a:spcPts val="1200"/>
              </a:spcBef>
            </a:pPr>
            <a:r>
              <a:rPr lang="en-GB" dirty="0">
                <a:solidFill>
                  <a:srgbClr val="0070C0"/>
                </a:solidFill>
                <a:latin typeface="Arial Unicode MS" pitchFamily="34" charset="-128"/>
              </a:rPr>
              <a:t>Radiation Protection in Dental </a:t>
            </a:r>
            <a:r>
              <a:rPr lang="en-GB" dirty="0" smtClean="0">
                <a:solidFill>
                  <a:srgbClr val="0070C0"/>
                </a:solidFill>
                <a:latin typeface="Arial Unicode MS" pitchFamily="34" charset="-128"/>
              </a:rPr>
              <a:t>Radiology</a:t>
            </a:r>
            <a:endParaRPr lang="en-GB" dirty="0" smtClean="0">
              <a:solidFill>
                <a:srgbClr val="0070C0"/>
              </a:solidFill>
              <a:latin typeface="+mn-lt"/>
            </a:endParaRPr>
          </a:p>
        </p:txBody>
      </p:sp>
      <p:sp>
        <p:nvSpPr>
          <p:cNvPr id="6" name="Rectangle 5"/>
          <p:cNvSpPr/>
          <p:nvPr/>
        </p:nvSpPr>
        <p:spPr>
          <a:xfrm>
            <a:off x="251520" y="1169457"/>
            <a:ext cx="8712968" cy="1077218"/>
          </a:xfrm>
          <a:prstGeom prst="rect">
            <a:avLst/>
          </a:prstGeom>
        </p:spPr>
        <p:txBody>
          <a:bodyPr wrap="square">
            <a:spAutoFit/>
          </a:bodyPr>
          <a:lstStyle/>
          <a:p>
            <a:pPr algn="ctr"/>
            <a:r>
              <a:rPr lang="en-GB" sz="1600" dirty="0">
                <a:solidFill>
                  <a:srgbClr val="0070C0"/>
                </a:solidFill>
                <a:latin typeface="Cambria" panose="02040503050406030204" pitchFamily="18" charset="0"/>
              </a:rPr>
              <a:t>Training material developed by the </a:t>
            </a:r>
            <a:r>
              <a:rPr lang="en-GB" sz="1600" dirty="0" smtClean="0">
                <a:solidFill>
                  <a:srgbClr val="0070C0"/>
                </a:solidFill>
                <a:latin typeface="Cambria" panose="02040503050406030204" pitchFamily="18" charset="0"/>
              </a:rPr>
              <a:t>International </a:t>
            </a:r>
            <a:r>
              <a:rPr lang="en-GB" sz="1600" dirty="0">
                <a:solidFill>
                  <a:srgbClr val="0070C0"/>
                </a:solidFill>
                <a:latin typeface="Cambria" panose="02040503050406030204" pitchFamily="18" charset="0"/>
              </a:rPr>
              <a:t>Atomic Energy Agency </a:t>
            </a:r>
            <a:endParaRPr lang="en-GB" sz="1600" dirty="0" smtClean="0">
              <a:solidFill>
                <a:srgbClr val="0070C0"/>
              </a:solidFill>
              <a:latin typeface="Cambria" panose="02040503050406030204" pitchFamily="18" charset="0"/>
            </a:endParaRPr>
          </a:p>
          <a:p>
            <a:pPr algn="ctr"/>
            <a:r>
              <a:rPr lang="en-GB" sz="1600" dirty="0" smtClean="0">
                <a:solidFill>
                  <a:srgbClr val="0070C0"/>
                </a:solidFill>
                <a:latin typeface="Cambria" panose="02040503050406030204" pitchFamily="18" charset="0"/>
              </a:rPr>
              <a:t>in </a:t>
            </a:r>
            <a:r>
              <a:rPr lang="en-GB" sz="1600" dirty="0">
                <a:solidFill>
                  <a:srgbClr val="0070C0"/>
                </a:solidFill>
                <a:latin typeface="Cambria" panose="02040503050406030204" pitchFamily="18" charset="0"/>
              </a:rPr>
              <a:t>collaboration </a:t>
            </a:r>
            <a:r>
              <a:rPr lang="en-GB" sz="1600" dirty="0" smtClean="0">
                <a:solidFill>
                  <a:srgbClr val="0070C0"/>
                </a:solidFill>
                <a:latin typeface="Cambria" panose="02040503050406030204" pitchFamily="18" charset="0"/>
              </a:rPr>
              <a:t>with:</a:t>
            </a:r>
            <a:r>
              <a:rPr lang="en-GB" sz="1600" dirty="0">
                <a:solidFill>
                  <a:srgbClr val="0070C0"/>
                </a:solidFill>
                <a:latin typeface="Cambria" panose="02040503050406030204" pitchFamily="18" charset="0"/>
              </a:rPr>
              <a:t/>
            </a:r>
            <a:br>
              <a:rPr lang="en-GB" sz="1600" dirty="0">
                <a:solidFill>
                  <a:srgbClr val="0070C0"/>
                </a:solidFill>
                <a:latin typeface="Cambria" panose="02040503050406030204" pitchFamily="18" charset="0"/>
              </a:rPr>
            </a:br>
            <a:r>
              <a:rPr lang="en-GB" sz="1600" dirty="0">
                <a:solidFill>
                  <a:srgbClr val="0070C0"/>
                </a:solidFill>
                <a:latin typeface="Cambria" panose="02040503050406030204" pitchFamily="18" charset="0"/>
              </a:rPr>
              <a:t> </a:t>
            </a:r>
            <a:r>
              <a:rPr lang="en-GB" sz="1600" i="1" dirty="0">
                <a:solidFill>
                  <a:srgbClr val="0070C0"/>
                </a:solidFill>
                <a:latin typeface="Cambria" panose="02040503050406030204" pitchFamily="18" charset="0"/>
              </a:rPr>
              <a:t>World Health Organization</a:t>
            </a:r>
            <a:r>
              <a:rPr lang="en-GB" sz="1600" i="1">
                <a:solidFill>
                  <a:srgbClr val="0070C0"/>
                </a:solidFill>
                <a:latin typeface="Cambria" panose="02040503050406030204" pitchFamily="18" charset="0"/>
              </a:rPr>
              <a:t>, </a:t>
            </a:r>
            <a:r>
              <a:rPr lang="en-GB" sz="1600" i="1" smtClean="0">
                <a:solidFill>
                  <a:srgbClr val="0070C0"/>
                </a:solidFill>
                <a:latin typeface="Cambria" panose="02040503050406030204" pitchFamily="18" charset="0"/>
              </a:rPr>
              <a:t>FDI World </a:t>
            </a:r>
            <a:r>
              <a:rPr lang="en-GB" sz="1600" i="1" dirty="0">
                <a:solidFill>
                  <a:srgbClr val="0070C0"/>
                </a:solidFill>
                <a:latin typeface="Cambria" panose="02040503050406030204" pitchFamily="18" charset="0"/>
              </a:rPr>
              <a:t>Dental Federation, International Association of </a:t>
            </a:r>
            <a:r>
              <a:rPr lang="en-GB" sz="1600" i="1" dirty="0" err="1">
                <a:solidFill>
                  <a:srgbClr val="0070C0"/>
                </a:solidFill>
                <a:latin typeface="Cambria" panose="02040503050406030204" pitchFamily="18" charset="0"/>
              </a:rPr>
              <a:t>Dento</a:t>
            </a:r>
            <a:r>
              <a:rPr lang="en-GB" sz="1600" i="1" dirty="0">
                <a:solidFill>
                  <a:srgbClr val="0070C0"/>
                </a:solidFill>
                <a:latin typeface="Cambria" panose="02040503050406030204" pitchFamily="18" charset="0"/>
              </a:rPr>
              <a:t>-Maxillofacial Radiology, International Organization for Medical Physics, and Image Gently Alliance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10</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Dose of dental X ray exposures</a:t>
            </a:r>
          </a:p>
        </p:txBody>
      </p:sp>
      <p:sp>
        <p:nvSpPr>
          <p:cNvPr id="20483" name="Rectangle 3"/>
          <p:cNvSpPr>
            <a:spLocks noGrp="1" noChangeArrowheads="1"/>
          </p:cNvSpPr>
          <p:nvPr>
            <p:ph type="body" sz="half" idx="1"/>
          </p:nvPr>
        </p:nvSpPr>
        <p:spPr>
          <a:xfrm>
            <a:off x="179512" y="1268760"/>
            <a:ext cx="8712968" cy="4114800"/>
          </a:xfrm>
        </p:spPr>
        <p:txBody>
          <a:bodyPr/>
          <a:lstStyle/>
          <a:p>
            <a:pPr lvl="0"/>
            <a:r>
              <a:rPr lang="en-GB" sz="2800" dirty="0" smtClean="0">
                <a:latin typeface="Arial Unicode MS" pitchFamily="34" charset="-128"/>
              </a:rPr>
              <a:t>Radiation </a:t>
            </a:r>
            <a:r>
              <a:rPr lang="en-GB" sz="2800" dirty="0" smtClean="0">
                <a:solidFill>
                  <a:srgbClr val="C00000"/>
                </a:solidFill>
                <a:latin typeface="Arial Unicode MS" pitchFamily="34" charset="-128"/>
              </a:rPr>
              <a:t>dose varies greatly </a:t>
            </a:r>
            <a:r>
              <a:rPr lang="en-GB" sz="2800" dirty="0" smtClean="0">
                <a:latin typeface="Arial Unicode MS" pitchFamily="34" charset="-128"/>
              </a:rPr>
              <a:t>for different imaging techniques, and for a given technique depending on the technology used (see </a:t>
            </a:r>
            <a:r>
              <a:rPr lang="en-GB" sz="2800" dirty="0" smtClean="0">
                <a:solidFill>
                  <a:srgbClr val="C00000"/>
                </a:solidFill>
                <a:latin typeface="Arial Unicode MS" pitchFamily="34" charset="-128"/>
              </a:rPr>
              <a:t>L01</a:t>
            </a:r>
            <a:r>
              <a:rPr lang="en-GB" sz="2800" dirty="0" smtClean="0">
                <a:latin typeface="Arial Unicode MS" pitchFamily="34" charset="-128"/>
              </a:rPr>
              <a:t>)</a:t>
            </a:r>
          </a:p>
          <a:p>
            <a:pPr lvl="1"/>
            <a:r>
              <a:rPr lang="en-GB" sz="2400" dirty="0" smtClean="0">
                <a:latin typeface="Arial Unicode MS" pitchFamily="34" charset="-128"/>
              </a:rPr>
              <a:t>Dose of CT / CBCT higher than that of 2D radiograph</a:t>
            </a:r>
          </a:p>
          <a:p>
            <a:pPr lvl="1"/>
            <a:r>
              <a:rPr lang="en-GB" sz="2400" dirty="0" smtClean="0">
                <a:latin typeface="Arial Unicode MS" pitchFamily="34" charset="-128"/>
              </a:rPr>
              <a:t>Intraoral radiography: exposure time of D-speed film </a:t>
            </a:r>
            <a:br>
              <a:rPr lang="en-GB" sz="2400" dirty="0" smtClean="0">
                <a:latin typeface="Arial Unicode MS" pitchFamily="34" charset="-128"/>
              </a:rPr>
            </a:br>
            <a:r>
              <a:rPr lang="en-GB" sz="2400" dirty="0" smtClean="0">
                <a:latin typeface="Arial Unicode MS" pitchFamily="34" charset="-128"/>
              </a:rPr>
              <a:t>4x higher than that of CCD (</a:t>
            </a:r>
            <a:r>
              <a:rPr lang="en-GB" sz="2400" dirty="0" err="1" smtClean="0">
                <a:latin typeface="Arial Unicode MS" pitchFamily="34" charset="-128"/>
              </a:rPr>
              <a:t>Anissi</a:t>
            </a:r>
            <a:r>
              <a:rPr lang="en-GB" sz="2400" dirty="0" smtClean="0">
                <a:latin typeface="Arial Unicode MS" pitchFamily="34" charset="-128"/>
              </a:rPr>
              <a:t> et al. 2014)</a:t>
            </a:r>
            <a:endParaRPr lang="en-GB" sz="2000" dirty="0" smtClean="0">
              <a:latin typeface="Arial Unicode MS" pitchFamily="34" charset="-128"/>
            </a:endParaRPr>
          </a:p>
          <a:p>
            <a:pPr lvl="1"/>
            <a:endParaRPr lang="en-US" sz="1800" dirty="0" smtClean="0">
              <a:latin typeface="Arial Unicode MS" pitchFamily="34" charset="-128"/>
            </a:endParaRPr>
          </a:p>
        </p:txBody>
      </p:sp>
      <p:sp>
        <p:nvSpPr>
          <p:cNvPr id="5"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11</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Dose of dental X ray exposures</a:t>
            </a:r>
          </a:p>
        </p:txBody>
      </p:sp>
      <p:sp>
        <p:nvSpPr>
          <p:cNvPr id="20483" name="Rectangle 3"/>
          <p:cNvSpPr>
            <a:spLocks noGrp="1" noChangeArrowheads="1"/>
          </p:cNvSpPr>
          <p:nvPr>
            <p:ph type="body" sz="half" idx="1"/>
          </p:nvPr>
        </p:nvSpPr>
        <p:spPr>
          <a:xfrm>
            <a:off x="179512" y="1268760"/>
            <a:ext cx="8928992" cy="4114800"/>
          </a:xfrm>
        </p:spPr>
        <p:txBody>
          <a:bodyPr/>
          <a:lstStyle/>
          <a:p>
            <a:r>
              <a:rPr lang="en-GB" sz="2800" dirty="0">
                <a:latin typeface="Arial Unicode MS" pitchFamily="34" charset="-128"/>
              </a:rPr>
              <a:t>The process of justification of a high-dose exposure requires more scrutiny to ensure that the benefits outweigh the risks than for low-dose </a:t>
            </a:r>
            <a:r>
              <a:rPr lang="en-GB" sz="2800" dirty="0" smtClean="0">
                <a:latin typeface="Arial Unicode MS" pitchFamily="34" charset="-128"/>
              </a:rPr>
              <a:t>one, but an </a:t>
            </a:r>
            <a:r>
              <a:rPr lang="en-GB" sz="2800" dirty="0" smtClean="0">
                <a:solidFill>
                  <a:srgbClr val="C00000"/>
                </a:solidFill>
                <a:latin typeface="Arial Unicode MS" pitchFamily="34" charset="-128"/>
              </a:rPr>
              <a:t>expected benefit should always be there</a:t>
            </a:r>
          </a:p>
          <a:p>
            <a:pPr lvl="1"/>
            <a:r>
              <a:rPr lang="en-GB" sz="2400" dirty="0" smtClean="0">
                <a:solidFill>
                  <a:srgbClr val="C00000"/>
                </a:solidFill>
                <a:latin typeface="Arial Unicode MS" pitchFamily="34" charset="-128"/>
              </a:rPr>
              <a:t>No ‘routine’ practice </a:t>
            </a:r>
            <a:r>
              <a:rPr lang="en-GB" sz="2400" dirty="0" smtClean="0">
                <a:latin typeface="Arial Unicode MS" pitchFamily="34" charset="-128"/>
              </a:rPr>
              <a:t>e.g. no standard panoramic or full-mouth series for a new patient</a:t>
            </a:r>
          </a:p>
          <a:p>
            <a:pPr lvl="1"/>
            <a:r>
              <a:rPr lang="en-GB" sz="2400" dirty="0" smtClean="0">
                <a:solidFill>
                  <a:srgbClr val="C00000"/>
                </a:solidFill>
                <a:latin typeface="Arial Unicode MS" pitchFamily="34" charset="-128"/>
              </a:rPr>
              <a:t>History, clinical examination and individual prescription </a:t>
            </a:r>
            <a:r>
              <a:rPr lang="en-GB" sz="2400" dirty="0" smtClean="0">
                <a:latin typeface="Arial Unicode MS" pitchFamily="34" charset="-128"/>
              </a:rPr>
              <a:t>needed</a:t>
            </a:r>
          </a:p>
        </p:txBody>
      </p:sp>
      <p:sp>
        <p:nvSpPr>
          <p:cNvPr id="5"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12</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Dose of dental X ray exposures</a:t>
            </a:r>
          </a:p>
        </p:txBody>
      </p:sp>
      <p:sp>
        <p:nvSpPr>
          <p:cNvPr id="20483" name="Rectangle 3"/>
          <p:cNvSpPr>
            <a:spLocks noGrp="1" noChangeArrowheads="1"/>
          </p:cNvSpPr>
          <p:nvPr>
            <p:ph type="body" sz="half" idx="1"/>
          </p:nvPr>
        </p:nvSpPr>
        <p:spPr>
          <a:xfrm>
            <a:off x="179512" y="1268760"/>
            <a:ext cx="8784976" cy="4114800"/>
          </a:xfrm>
        </p:spPr>
        <p:txBody>
          <a:bodyPr/>
          <a:lstStyle/>
          <a:p>
            <a:r>
              <a:rPr lang="en-GB" sz="2800" dirty="0" smtClean="0">
                <a:latin typeface="Arial Unicode MS" pitchFamily="34" charset="-128"/>
              </a:rPr>
              <a:t>The process of justification is more scrutinized for </a:t>
            </a:r>
            <a:r>
              <a:rPr lang="en-GB" sz="2800" dirty="0" smtClean="0">
                <a:solidFill>
                  <a:srgbClr val="C00000"/>
                </a:solidFill>
                <a:latin typeface="Arial Unicode MS" pitchFamily="34" charset="-128"/>
              </a:rPr>
              <a:t>children</a:t>
            </a:r>
            <a:r>
              <a:rPr lang="en-GB" sz="2800" dirty="0">
                <a:latin typeface="Arial Unicode MS" pitchFamily="34" charset="-128"/>
              </a:rPr>
              <a:t>:</a:t>
            </a:r>
            <a:endParaRPr lang="en-GB" sz="2800" dirty="0" smtClean="0">
              <a:latin typeface="Arial Unicode MS" pitchFamily="34" charset="-128"/>
            </a:endParaRPr>
          </a:p>
          <a:p>
            <a:pPr lvl="1"/>
            <a:r>
              <a:rPr lang="en-GB" dirty="0" smtClean="0">
                <a:latin typeface="Arial Unicode MS" pitchFamily="34" charset="-128"/>
              </a:rPr>
              <a:t>Higher dose for a given exposure (see </a:t>
            </a:r>
            <a:r>
              <a:rPr lang="en-GB" dirty="0" smtClean="0">
                <a:solidFill>
                  <a:srgbClr val="C00000"/>
                </a:solidFill>
                <a:latin typeface="Arial Unicode MS" pitchFamily="34" charset="-128"/>
              </a:rPr>
              <a:t>L02</a:t>
            </a:r>
            <a:r>
              <a:rPr lang="en-GB" dirty="0" smtClean="0">
                <a:latin typeface="Arial Unicode MS" pitchFamily="34" charset="-128"/>
              </a:rPr>
              <a:t>)</a:t>
            </a:r>
          </a:p>
          <a:p>
            <a:pPr lvl="1"/>
            <a:r>
              <a:rPr lang="en-GB" dirty="0" smtClean="0">
                <a:latin typeface="Arial Unicode MS" pitchFamily="34" charset="-128"/>
              </a:rPr>
              <a:t>Higher cancer risk for a given dose (see </a:t>
            </a:r>
            <a:r>
              <a:rPr lang="en-GB" dirty="0" smtClean="0">
                <a:solidFill>
                  <a:srgbClr val="C00000"/>
                </a:solidFill>
                <a:latin typeface="Arial Unicode MS" pitchFamily="34" charset="-128"/>
              </a:rPr>
              <a:t>L02</a:t>
            </a:r>
            <a:r>
              <a:rPr lang="en-GB" dirty="0" smtClean="0">
                <a:latin typeface="Arial Unicode MS" pitchFamily="34" charset="-128"/>
              </a:rPr>
              <a:t>)</a:t>
            </a:r>
          </a:p>
          <a:p>
            <a:pPr lvl="1"/>
            <a:r>
              <a:rPr lang="en-GB" dirty="0" smtClean="0">
                <a:latin typeface="Arial Unicode MS" pitchFamily="34" charset="-128"/>
              </a:rPr>
              <a:t>Different types of </a:t>
            </a:r>
            <a:r>
              <a:rPr lang="en-GB" dirty="0" err="1" smtClean="0">
                <a:latin typeface="Arial Unicode MS" pitchFamily="34" charset="-128"/>
              </a:rPr>
              <a:t>pediatric</a:t>
            </a:r>
            <a:r>
              <a:rPr lang="en-GB" dirty="0" smtClean="0">
                <a:latin typeface="Arial Unicode MS" pitchFamily="34" charset="-128"/>
              </a:rPr>
              <a:t> patients in dentistry, with different imaging needs</a:t>
            </a:r>
          </a:p>
          <a:p>
            <a:pPr lvl="2"/>
            <a:r>
              <a:rPr lang="en-GB" dirty="0" smtClean="0">
                <a:latin typeface="Arial Unicode MS" pitchFamily="34" charset="-128"/>
              </a:rPr>
              <a:t>e.g. caries assessment, orthodontic treatment planning, cleft palate treatment</a:t>
            </a:r>
          </a:p>
          <a:p>
            <a:pPr lvl="1"/>
            <a:endParaRPr lang="en-GB" dirty="0" smtClean="0">
              <a:latin typeface="Arial Unicode MS" pitchFamily="34" charset="-128"/>
            </a:endParaRPr>
          </a:p>
          <a:p>
            <a:pPr lvl="1"/>
            <a:endParaRPr lang="en-US" sz="2400" dirty="0" smtClean="0">
              <a:latin typeface="Arial Unicode MS" pitchFamily="34" charset="-128"/>
            </a:endParaRPr>
          </a:p>
        </p:txBody>
      </p:sp>
      <p:sp>
        <p:nvSpPr>
          <p:cNvPr id="5"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13</a:t>
            </a:fld>
            <a:endParaRPr lang="en-GB" smtClean="0"/>
          </a:p>
        </p:txBody>
      </p:sp>
      <p:sp>
        <p:nvSpPr>
          <p:cNvPr id="20483" name="Rectangle 3"/>
          <p:cNvSpPr>
            <a:spLocks noGrp="1" noChangeArrowheads="1"/>
          </p:cNvSpPr>
          <p:nvPr>
            <p:ph type="body" sz="half" idx="1"/>
          </p:nvPr>
        </p:nvSpPr>
        <p:spPr>
          <a:xfrm>
            <a:off x="178817" y="1268760"/>
            <a:ext cx="8353623" cy="4114800"/>
          </a:xfrm>
        </p:spPr>
        <p:txBody>
          <a:bodyPr/>
          <a:lstStyle/>
          <a:p>
            <a:pPr eaLnBrk="1" hangingPunct="1"/>
            <a:r>
              <a:rPr lang="en-US" sz="2800" dirty="0" smtClean="0">
                <a:latin typeface="Arial Unicode MS" pitchFamily="34" charset="-128"/>
              </a:rPr>
              <a:t>Effective doses from </a:t>
            </a:r>
            <a:r>
              <a:rPr lang="en-US" sz="2800" dirty="0" smtClean="0">
                <a:solidFill>
                  <a:srgbClr val="C00000"/>
                </a:solidFill>
                <a:latin typeface="Arial Unicode MS" pitchFamily="34" charset="-128"/>
              </a:rPr>
              <a:t>dental</a:t>
            </a:r>
            <a:r>
              <a:rPr lang="en-US" sz="2800" dirty="0" smtClean="0">
                <a:latin typeface="Arial Unicode MS" pitchFamily="34" charset="-128"/>
              </a:rPr>
              <a:t> examinations</a:t>
            </a:r>
          </a:p>
          <a:p>
            <a:pPr eaLnBrk="1" hangingPunct="1">
              <a:buNone/>
            </a:pPr>
            <a:endParaRPr lang="en-US" sz="2800" dirty="0" smtClean="0">
              <a:solidFill>
                <a:srgbClr val="FF0000"/>
              </a:solidFill>
              <a:latin typeface="Arial Unicode MS" pitchFamily="34" charset="-128"/>
            </a:endParaRPr>
          </a:p>
          <a:p>
            <a:pPr eaLnBrk="1" hangingPunct="1"/>
            <a:endParaRPr lang="en-US" sz="2800" dirty="0" smtClean="0">
              <a:solidFill>
                <a:srgbClr val="FF0000"/>
              </a:solidFill>
              <a:latin typeface="Arial Unicode MS" pitchFamily="34" charset="-128"/>
            </a:endParaRPr>
          </a:p>
          <a:p>
            <a:pPr eaLnBrk="1" hangingPunct="1"/>
            <a:endParaRPr lang="en-US" sz="2800" dirty="0" smtClean="0">
              <a:solidFill>
                <a:srgbClr val="FF0000"/>
              </a:solidFill>
              <a:latin typeface="Arial Unicode MS" pitchFamily="34" charset="-128"/>
            </a:endParaRPr>
          </a:p>
          <a:p>
            <a:pPr eaLnBrk="1" hangingPunct="1"/>
            <a:endParaRPr lang="en-US" sz="2800" dirty="0" smtClean="0">
              <a:solidFill>
                <a:srgbClr val="FF0000"/>
              </a:solidFill>
              <a:latin typeface="Arial Unicode MS" pitchFamily="34" charset="-128"/>
            </a:endParaRPr>
          </a:p>
          <a:p>
            <a:pPr eaLnBrk="1" hangingPunct="1">
              <a:buNone/>
            </a:pPr>
            <a:endParaRPr lang="en-US" sz="2800" dirty="0" smtClean="0">
              <a:solidFill>
                <a:srgbClr val="FF0000"/>
              </a:solidFill>
              <a:latin typeface="Arial Unicode MS" pitchFamily="34" charset="-128"/>
            </a:endParaRPr>
          </a:p>
        </p:txBody>
      </p:sp>
      <p:graphicFrame>
        <p:nvGraphicFramePr>
          <p:cNvPr id="6" name="Table 5"/>
          <p:cNvGraphicFramePr>
            <a:graphicFrameLocks noGrp="1"/>
          </p:cNvGraphicFramePr>
          <p:nvPr>
            <p:extLst>
              <p:ext uri="{D42A27DB-BD31-4B8C-83A1-F6EECF244321}">
                <p14:modId xmlns:p14="http://schemas.microsoft.com/office/powerpoint/2010/main" val="1102882884"/>
              </p:ext>
            </p:extLst>
          </p:nvPr>
        </p:nvGraphicFramePr>
        <p:xfrm>
          <a:off x="611560" y="2204864"/>
          <a:ext cx="7776864" cy="2773680"/>
        </p:xfrm>
        <a:graphic>
          <a:graphicData uri="http://schemas.openxmlformats.org/drawingml/2006/table">
            <a:tbl>
              <a:tblPr firstRow="1" bandRow="1">
                <a:tableStyleId>{5940675A-B579-460E-94D1-54222C63F5DA}</a:tableStyleId>
              </a:tblPr>
              <a:tblGrid>
                <a:gridCol w="4320480"/>
                <a:gridCol w="3456384"/>
              </a:tblGrid>
              <a:tr h="370840">
                <a:tc>
                  <a:txBody>
                    <a:bodyPr/>
                    <a:lstStyle/>
                    <a:p>
                      <a:r>
                        <a:rPr lang="en-GB" sz="2000" b="1" dirty="0" smtClean="0">
                          <a:solidFill>
                            <a:schemeClr val="tx2"/>
                          </a:solidFill>
                          <a:latin typeface="Cambria" pitchFamily="18" charset="0"/>
                        </a:rPr>
                        <a:t>Radiographic technique</a:t>
                      </a:r>
                      <a:endParaRPr lang="en-GB" sz="2000" b="1" dirty="0">
                        <a:solidFill>
                          <a:schemeClr val="tx2"/>
                        </a:solidFill>
                        <a:latin typeface="Cambria" pitchFamily="18" charset="0"/>
                      </a:endParaRPr>
                    </a:p>
                  </a:txBody>
                  <a:tcPr>
                    <a:lnL w="12700" cmpd="sng">
                      <a:noFill/>
                    </a:lnL>
                    <a:lnR w="12700" cap="flat" cmpd="sng" algn="ctr">
                      <a:no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r>
                        <a:rPr lang="en-GB" sz="2000" b="1" dirty="0" smtClean="0">
                          <a:solidFill>
                            <a:schemeClr val="tx2"/>
                          </a:solidFill>
                          <a:latin typeface="Cambria" pitchFamily="18" charset="0"/>
                        </a:rPr>
                        <a:t>Effective dose (µ</a:t>
                      </a:r>
                      <a:r>
                        <a:rPr lang="en-GB" sz="2000" b="1" dirty="0" err="1" smtClean="0">
                          <a:solidFill>
                            <a:schemeClr val="tx2"/>
                          </a:solidFill>
                          <a:latin typeface="Cambria" pitchFamily="18" charset="0"/>
                        </a:rPr>
                        <a:t>Sv</a:t>
                      </a:r>
                      <a:r>
                        <a:rPr lang="en-GB" sz="2000" b="1" dirty="0" smtClean="0">
                          <a:solidFill>
                            <a:schemeClr val="tx2"/>
                          </a:solidFill>
                          <a:latin typeface="Cambria" pitchFamily="18" charset="0"/>
                        </a:rPr>
                        <a:t>)</a:t>
                      </a:r>
                      <a:endParaRPr lang="en-GB" sz="2000" b="1" dirty="0">
                        <a:solidFill>
                          <a:schemeClr val="tx2"/>
                        </a:solidFill>
                        <a:latin typeface="Cambria" pitchFamily="18" charset="0"/>
                      </a:endParaRPr>
                    </a:p>
                  </a:txBody>
                  <a:tcPr>
                    <a:lnL w="12700" cap="flat" cmpd="sng" algn="ctr">
                      <a:noFill/>
                      <a:prstDash val="solid"/>
                      <a:round/>
                      <a:headEnd type="none" w="med" len="med"/>
                      <a:tailEnd type="none" w="med" len="med"/>
                    </a:lnL>
                    <a:lnR w="12700" cmpd="sng">
                      <a:noFill/>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370840">
                <a:tc>
                  <a:txBody>
                    <a:bodyPr/>
                    <a:lstStyle/>
                    <a:p>
                      <a:r>
                        <a:rPr lang="en-GB" sz="2000" dirty="0" smtClean="0">
                          <a:solidFill>
                            <a:schemeClr val="tx2"/>
                          </a:solidFill>
                          <a:latin typeface="Cambria" pitchFamily="18" charset="0"/>
                        </a:rPr>
                        <a:t>Intraoral radiograph</a:t>
                      </a:r>
                      <a:endParaRPr lang="en-GB" sz="2000" dirty="0">
                        <a:solidFill>
                          <a:schemeClr val="tx2"/>
                        </a:solidFill>
                        <a:latin typeface="Cambria" pitchFamily="18" charset="0"/>
                      </a:endParaRPr>
                    </a:p>
                  </a:txBody>
                  <a:tcPr>
                    <a:lnL w="12700" cmpd="sng">
                      <a:noFill/>
                    </a:lnL>
                    <a:lnR w="12700" cap="flat" cmpd="sng" algn="ctr">
                      <a:no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r>
                        <a:rPr lang="en-GB" sz="2000" dirty="0" smtClean="0">
                          <a:solidFill>
                            <a:schemeClr val="tx2"/>
                          </a:solidFill>
                          <a:latin typeface="Cambria" pitchFamily="18" charset="0"/>
                        </a:rPr>
                        <a:t>0.3-21.6</a:t>
                      </a:r>
                      <a:endParaRPr lang="en-GB" sz="2000" dirty="0">
                        <a:solidFill>
                          <a:schemeClr val="tx2"/>
                        </a:solidFill>
                        <a:latin typeface="Cambria" pitchFamily="18" charset="0"/>
                      </a:endParaRPr>
                    </a:p>
                  </a:txBody>
                  <a:tcPr>
                    <a:lnL w="12700" cap="flat" cmpd="sng" algn="ctr">
                      <a:noFill/>
                      <a:prstDash val="solid"/>
                      <a:round/>
                      <a:headEnd type="none" w="med" len="med"/>
                      <a:tailEnd type="none" w="med" len="med"/>
                    </a:lnL>
                    <a:lnR w="12700" cmpd="sng">
                      <a:noFill/>
                    </a:lnR>
                    <a:lnT w="12700" cap="flat" cmpd="sng" algn="ctr">
                      <a:solidFill>
                        <a:schemeClr val="tx2"/>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370840">
                <a:tc>
                  <a:txBody>
                    <a:bodyPr/>
                    <a:lstStyle/>
                    <a:p>
                      <a:r>
                        <a:rPr lang="en-GB" sz="2000" dirty="0" smtClean="0">
                          <a:solidFill>
                            <a:schemeClr val="tx2"/>
                          </a:solidFill>
                          <a:latin typeface="Cambria" pitchFamily="18" charset="0"/>
                        </a:rPr>
                        <a:t>Panoramic radiograph</a:t>
                      </a:r>
                      <a:endParaRPr lang="en-GB" sz="2000" dirty="0">
                        <a:solidFill>
                          <a:schemeClr val="tx2"/>
                        </a:solidFill>
                        <a:latin typeface="Cambria" pitchFamily="18" charset="0"/>
                      </a:endParaRPr>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r>
                        <a:rPr lang="en-GB" sz="2000" dirty="0" smtClean="0">
                          <a:solidFill>
                            <a:schemeClr val="tx2"/>
                          </a:solidFill>
                          <a:latin typeface="Cambria" pitchFamily="18" charset="0"/>
                        </a:rPr>
                        <a:t>2.7-38</a:t>
                      </a:r>
                      <a:endParaRPr lang="en-GB" sz="2000" dirty="0">
                        <a:solidFill>
                          <a:schemeClr val="tx2"/>
                        </a:solidFill>
                        <a:latin typeface="Cambria" pitchFamily="18" charset="0"/>
                      </a:endParaRPr>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370840">
                <a:tc>
                  <a:txBody>
                    <a:bodyPr/>
                    <a:lstStyle/>
                    <a:p>
                      <a:r>
                        <a:rPr lang="en-GB" sz="2000" dirty="0" smtClean="0">
                          <a:solidFill>
                            <a:schemeClr val="tx2"/>
                          </a:solidFill>
                          <a:latin typeface="Cambria" pitchFamily="18" charset="0"/>
                        </a:rPr>
                        <a:t>Lateral </a:t>
                      </a:r>
                      <a:r>
                        <a:rPr lang="en-GB" sz="2000" dirty="0" err="1" smtClean="0">
                          <a:solidFill>
                            <a:schemeClr val="tx2"/>
                          </a:solidFill>
                          <a:latin typeface="Cambria" pitchFamily="18" charset="0"/>
                        </a:rPr>
                        <a:t>cephalometric</a:t>
                      </a:r>
                      <a:r>
                        <a:rPr lang="en-GB" sz="2000" dirty="0" smtClean="0">
                          <a:solidFill>
                            <a:schemeClr val="tx2"/>
                          </a:solidFill>
                          <a:latin typeface="Cambria" pitchFamily="18" charset="0"/>
                        </a:rPr>
                        <a:t> radiograph</a:t>
                      </a:r>
                      <a:endParaRPr lang="en-GB" sz="2000" dirty="0">
                        <a:solidFill>
                          <a:schemeClr val="tx2"/>
                        </a:solidFill>
                        <a:latin typeface="Cambria" pitchFamily="18" charset="0"/>
                      </a:endParaRPr>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r>
                        <a:rPr lang="en-GB" sz="2000" dirty="0" smtClean="0">
                          <a:solidFill>
                            <a:schemeClr val="tx2"/>
                          </a:solidFill>
                          <a:latin typeface="Cambria" pitchFamily="18" charset="0"/>
                        </a:rPr>
                        <a:t>2.2-14</a:t>
                      </a:r>
                      <a:endParaRPr lang="en-GB" sz="2000" dirty="0">
                        <a:solidFill>
                          <a:schemeClr val="tx2"/>
                        </a:solidFill>
                        <a:latin typeface="Cambria" pitchFamily="18" charset="0"/>
                      </a:endParaRPr>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370840">
                <a:tc>
                  <a:txBody>
                    <a:bodyPr/>
                    <a:lstStyle/>
                    <a:p>
                      <a:r>
                        <a:rPr lang="en-GB" sz="2000" dirty="0" smtClean="0">
                          <a:solidFill>
                            <a:schemeClr val="tx2"/>
                          </a:solidFill>
                          <a:latin typeface="Cambria" pitchFamily="18" charset="0"/>
                        </a:rPr>
                        <a:t>CBCT</a:t>
                      </a:r>
                      <a:endParaRPr lang="en-GB" sz="2000" dirty="0">
                        <a:solidFill>
                          <a:schemeClr val="tx2"/>
                        </a:solidFill>
                        <a:latin typeface="Cambria" pitchFamily="18" charset="0"/>
                      </a:endParaRPr>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r>
                        <a:rPr lang="en-GB" sz="2000" dirty="0" smtClean="0">
                          <a:solidFill>
                            <a:schemeClr val="tx2"/>
                          </a:solidFill>
                          <a:latin typeface="Cambria" pitchFamily="18" charset="0"/>
                        </a:rPr>
                        <a:t>11-1025 (generally</a:t>
                      </a:r>
                      <a:r>
                        <a:rPr lang="en-GB" sz="2000" baseline="0" dirty="0" smtClean="0">
                          <a:solidFill>
                            <a:schemeClr val="tx2"/>
                          </a:solidFill>
                          <a:latin typeface="Cambria" pitchFamily="18" charset="0"/>
                        </a:rPr>
                        <a:t> &lt;300)</a:t>
                      </a:r>
                      <a:endParaRPr lang="en-GB" sz="2000" dirty="0">
                        <a:solidFill>
                          <a:schemeClr val="tx2"/>
                        </a:solidFill>
                        <a:latin typeface="Cambria" pitchFamily="18" charset="0"/>
                      </a:endParaRPr>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370840">
                <a:tc>
                  <a:txBody>
                    <a:bodyPr/>
                    <a:lstStyle/>
                    <a:p>
                      <a:r>
                        <a:rPr lang="en-GB" sz="2000" dirty="0" smtClean="0">
                          <a:solidFill>
                            <a:schemeClr val="tx2"/>
                          </a:solidFill>
                          <a:latin typeface="Cambria" pitchFamily="18" charset="0"/>
                        </a:rPr>
                        <a:t>CT (mandible)</a:t>
                      </a:r>
                      <a:endParaRPr lang="en-GB" sz="2000" dirty="0">
                        <a:solidFill>
                          <a:schemeClr val="tx2"/>
                        </a:solidFill>
                        <a:latin typeface="Cambria" pitchFamily="18" charset="0"/>
                      </a:endParaRPr>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r>
                        <a:rPr lang="en-GB" sz="2000" dirty="0" smtClean="0">
                          <a:solidFill>
                            <a:schemeClr val="tx2"/>
                          </a:solidFill>
                          <a:latin typeface="Cambria" pitchFamily="18" charset="0"/>
                        </a:rPr>
                        <a:t>250-1410</a:t>
                      </a:r>
                      <a:endParaRPr lang="en-GB" sz="2000" dirty="0">
                        <a:solidFill>
                          <a:schemeClr val="tx2"/>
                        </a:solidFill>
                        <a:latin typeface="Cambria" pitchFamily="18" charset="0"/>
                      </a:endParaRPr>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370840">
                <a:tc>
                  <a:txBody>
                    <a:bodyPr/>
                    <a:lstStyle/>
                    <a:p>
                      <a:r>
                        <a:rPr lang="en-GB" sz="2000" dirty="0" smtClean="0">
                          <a:solidFill>
                            <a:schemeClr val="tx2"/>
                          </a:solidFill>
                          <a:latin typeface="Cambria" pitchFamily="18" charset="0"/>
                        </a:rPr>
                        <a:t>CT</a:t>
                      </a:r>
                      <a:r>
                        <a:rPr lang="en-GB" sz="2000" baseline="0" dirty="0" smtClean="0">
                          <a:solidFill>
                            <a:schemeClr val="tx2"/>
                          </a:solidFill>
                          <a:latin typeface="Cambria" pitchFamily="18" charset="0"/>
                        </a:rPr>
                        <a:t> (mandible &amp; maxilla)</a:t>
                      </a:r>
                      <a:endParaRPr lang="en-GB" sz="2000" dirty="0">
                        <a:solidFill>
                          <a:schemeClr val="tx2"/>
                        </a:solidFill>
                        <a:latin typeface="Cambria" pitchFamily="18" charset="0"/>
                      </a:endParaRPr>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r>
                        <a:rPr lang="en-GB" sz="2000" dirty="0" smtClean="0">
                          <a:solidFill>
                            <a:schemeClr val="tx2"/>
                          </a:solidFill>
                          <a:latin typeface="Cambria" pitchFamily="18" charset="0"/>
                        </a:rPr>
                        <a:t>430-860</a:t>
                      </a:r>
                      <a:endParaRPr lang="en-GB" sz="2000" dirty="0">
                        <a:solidFill>
                          <a:schemeClr val="tx2"/>
                        </a:solidFill>
                        <a:latin typeface="Cambria" pitchFamily="18" charset="0"/>
                      </a:endParaRPr>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bl>
          </a:graphicData>
        </a:graphic>
      </p:graphicFrame>
      <p:sp>
        <p:nvSpPr>
          <p:cNvPr id="7" name="Text Box 9"/>
          <p:cNvSpPr txBox="1">
            <a:spLocks noChangeArrowheads="1"/>
          </p:cNvSpPr>
          <p:nvPr/>
        </p:nvSpPr>
        <p:spPr bwMode="auto">
          <a:xfrm>
            <a:off x="611560" y="5013176"/>
            <a:ext cx="7992888" cy="338554"/>
          </a:xfrm>
          <a:prstGeom prst="rect">
            <a:avLst/>
          </a:prstGeom>
          <a:noFill/>
          <a:ln w="12700">
            <a:noFill/>
            <a:miter lim="800000"/>
            <a:headEnd type="none" w="sm" len="sm"/>
            <a:tailEnd type="none" w="sm" len="sm"/>
          </a:ln>
          <a:effectLst/>
        </p:spPr>
        <p:txBody>
          <a:bodyPr wrap="square">
            <a:spAutoFit/>
          </a:bodyPr>
          <a:lstStyle/>
          <a:p>
            <a:pPr algn="ctr"/>
            <a:r>
              <a:rPr lang="en-US" sz="1600" i="1" dirty="0" smtClean="0">
                <a:solidFill>
                  <a:schemeClr val="accent1"/>
                </a:solidFill>
                <a:latin typeface="Arial Unicode MS" pitchFamily="34" charset="-128"/>
              </a:rPr>
              <a:t>Adapted from: FGDP (UK), </a:t>
            </a:r>
            <a:r>
              <a:rPr lang="en-GB" sz="1600" i="1" dirty="0" smtClean="0">
                <a:solidFill>
                  <a:schemeClr val="accent1"/>
                </a:solidFill>
                <a:latin typeface="Arial Unicode MS" pitchFamily="34" charset="-128"/>
              </a:rPr>
              <a:t>Selection Criteria For Dental Radiography</a:t>
            </a:r>
            <a:endParaRPr lang="en-US" sz="1600" i="1" dirty="0">
              <a:solidFill>
                <a:schemeClr val="accent1"/>
              </a:solidFill>
              <a:latin typeface="Arial Unicode MS" pitchFamily="34" charset="-128"/>
            </a:endParaRPr>
          </a:p>
        </p:txBody>
      </p:sp>
      <p:sp>
        <p:nvSpPr>
          <p:cNvPr id="10" name="Rectangle 2"/>
          <p:cNvSpPr>
            <a:spLocks noGrp="1" noChangeArrowheads="1"/>
          </p:cNvSpPr>
          <p:nvPr>
            <p:ph type="title"/>
          </p:nvPr>
        </p:nvSpPr>
        <p:spPr>
          <a:xfrm>
            <a:off x="282575" y="98425"/>
            <a:ext cx="8534400" cy="762000"/>
          </a:xfrm>
        </p:spPr>
        <p:txBody>
          <a:bodyPr/>
          <a:lstStyle/>
          <a:p>
            <a:pPr eaLnBrk="1" hangingPunct="1"/>
            <a:r>
              <a:rPr lang="en-US" b="0" dirty="0" smtClean="0">
                <a:latin typeface="Arial Unicode MS" pitchFamily="34" charset="-128"/>
              </a:rPr>
              <a:t>Dose of dental X ray exposures</a:t>
            </a:r>
          </a:p>
        </p:txBody>
      </p:sp>
      <p:sp>
        <p:nvSpPr>
          <p:cNvPr id="8"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14</a:t>
            </a:fld>
            <a:endParaRPr lang="en-GB" smtClean="0"/>
          </a:p>
        </p:txBody>
      </p:sp>
      <p:sp>
        <p:nvSpPr>
          <p:cNvPr id="20483" name="Rectangle 3"/>
          <p:cNvSpPr>
            <a:spLocks noGrp="1" noChangeArrowheads="1"/>
          </p:cNvSpPr>
          <p:nvPr>
            <p:ph type="body" sz="half" idx="1"/>
          </p:nvPr>
        </p:nvSpPr>
        <p:spPr>
          <a:xfrm>
            <a:off x="179512" y="1268760"/>
            <a:ext cx="8713664" cy="4114800"/>
          </a:xfrm>
        </p:spPr>
        <p:txBody>
          <a:bodyPr/>
          <a:lstStyle/>
          <a:p>
            <a:pPr lvl="0"/>
            <a:r>
              <a:rPr lang="en-GB" sz="2800" dirty="0" smtClean="0">
                <a:latin typeface="Arial Unicode MS" pitchFamily="34" charset="-128"/>
              </a:rPr>
              <a:t>CBCT</a:t>
            </a:r>
          </a:p>
          <a:p>
            <a:pPr lvl="1"/>
            <a:r>
              <a:rPr lang="en-GB" dirty="0" smtClean="0">
                <a:solidFill>
                  <a:srgbClr val="C00000"/>
                </a:solidFill>
                <a:latin typeface="Arial Unicode MS" pitchFamily="34" charset="-128"/>
              </a:rPr>
              <a:t>Wide dose range </a:t>
            </a:r>
            <a:r>
              <a:rPr lang="en-GB" dirty="0" smtClean="0">
                <a:latin typeface="Arial Unicode MS" pitchFamily="34" charset="-128"/>
              </a:rPr>
              <a:t>reported</a:t>
            </a:r>
          </a:p>
          <a:p>
            <a:pPr lvl="2"/>
            <a:r>
              <a:rPr lang="en-GB" sz="2800" dirty="0" smtClean="0">
                <a:latin typeface="Arial Unicode MS" pitchFamily="34" charset="-128"/>
              </a:rPr>
              <a:t>Within studies: </a:t>
            </a:r>
            <a:r>
              <a:rPr lang="en-GB" sz="2800" dirty="0" smtClean="0">
                <a:solidFill>
                  <a:srgbClr val="C00000"/>
                </a:solidFill>
                <a:latin typeface="Arial Unicode MS" pitchFamily="34" charset="-128"/>
              </a:rPr>
              <a:t>16- to 23-fold </a:t>
            </a:r>
            <a:r>
              <a:rPr lang="en-GB" sz="2800" dirty="0" smtClean="0">
                <a:latin typeface="Arial Unicode MS" pitchFamily="34" charset="-128"/>
              </a:rPr>
              <a:t>difference between highest and lowest </a:t>
            </a:r>
            <a:r>
              <a:rPr lang="en-GB" sz="2800" dirty="0" smtClean="0">
                <a:solidFill>
                  <a:srgbClr val="C00000"/>
                </a:solidFill>
                <a:latin typeface="Arial Unicode MS" pitchFamily="34" charset="-128"/>
              </a:rPr>
              <a:t>effective dose </a:t>
            </a:r>
            <a:r>
              <a:rPr lang="en-GB" sz="2800" dirty="0" smtClean="0">
                <a:latin typeface="Arial Unicode MS" pitchFamily="34" charset="-128"/>
              </a:rPr>
              <a:t>(Ludlow et al. 2008b, </a:t>
            </a:r>
            <a:r>
              <a:rPr lang="en-GB" sz="2800" dirty="0" err="1" smtClean="0">
                <a:latin typeface="Arial Unicode MS" pitchFamily="34" charset="-128"/>
              </a:rPr>
              <a:t>Pauwels</a:t>
            </a:r>
            <a:r>
              <a:rPr lang="en-GB" sz="2800" dirty="0" smtClean="0">
                <a:latin typeface="Arial Unicode MS" pitchFamily="34" charset="-128"/>
              </a:rPr>
              <a:t> et al. 2012, </a:t>
            </a:r>
            <a:r>
              <a:rPr lang="en-GB" sz="2800" dirty="0" err="1" smtClean="0">
                <a:latin typeface="Arial Unicode MS" pitchFamily="34" charset="-128"/>
              </a:rPr>
              <a:t>Rottke</a:t>
            </a:r>
            <a:r>
              <a:rPr lang="en-GB" sz="2800" dirty="0" smtClean="0">
                <a:latin typeface="Arial Unicode MS" pitchFamily="34" charset="-128"/>
              </a:rPr>
              <a:t> et al. 2013a)</a:t>
            </a:r>
          </a:p>
          <a:p>
            <a:pPr lvl="2"/>
            <a:r>
              <a:rPr lang="en-GB" sz="2800" dirty="0" smtClean="0">
                <a:latin typeface="Arial Unicode MS" pitchFamily="34" charset="-128"/>
              </a:rPr>
              <a:t>Between studies: 100-fold range in effective dose </a:t>
            </a:r>
          </a:p>
          <a:p>
            <a:pPr lvl="2">
              <a:buNone/>
            </a:pPr>
            <a:endParaRPr lang="en-GB" sz="1600" dirty="0" smtClean="0">
              <a:latin typeface="Arial Unicode MS" pitchFamily="34" charset="-128"/>
            </a:endParaRPr>
          </a:p>
          <a:p>
            <a:pPr lvl="1"/>
            <a:endParaRPr lang="en-GB" sz="2400" dirty="0" smtClean="0">
              <a:latin typeface="Arial Unicode MS" pitchFamily="34" charset="-128"/>
            </a:endParaRPr>
          </a:p>
          <a:p>
            <a:pPr lvl="0">
              <a:buNone/>
            </a:pPr>
            <a:endParaRPr lang="en-GB" sz="2800" dirty="0" smtClean="0">
              <a:latin typeface="Arial Unicode MS" pitchFamily="34" charset="-128"/>
            </a:endParaRPr>
          </a:p>
          <a:p>
            <a:pPr lvl="0">
              <a:buNone/>
            </a:pPr>
            <a:endParaRPr lang="en-GB" sz="2800" dirty="0" smtClean="0">
              <a:latin typeface="Arial Unicode MS" pitchFamily="34" charset="-128"/>
            </a:endParaRPr>
          </a:p>
        </p:txBody>
      </p:sp>
      <p:sp>
        <p:nvSpPr>
          <p:cNvPr id="5" name="Rectangle 2"/>
          <p:cNvSpPr>
            <a:spLocks noGrp="1" noChangeArrowheads="1"/>
          </p:cNvSpPr>
          <p:nvPr>
            <p:ph type="title"/>
          </p:nvPr>
        </p:nvSpPr>
        <p:spPr>
          <a:xfrm>
            <a:off x="282575" y="98425"/>
            <a:ext cx="8534400" cy="762000"/>
          </a:xfrm>
        </p:spPr>
        <p:txBody>
          <a:bodyPr/>
          <a:lstStyle/>
          <a:p>
            <a:pPr eaLnBrk="1" hangingPunct="1"/>
            <a:r>
              <a:rPr lang="en-US" b="0" dirty="0" smtClean="0">
                <a:latin typeface="Arial Unicode MS" pitchFamily="34" charset="-128"/>
              </a:rPr>
              <a:t>Dose of dental X ray exposures</a:t>
            </a:r>
          </a:p>
        </p:txBody>
      </p:sp>
      <p:sp>
        <p:nvSpPr>
          <p:cNvPr id="6"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15</a:t>
            </a:fld>
            <a:endParaRPr lang="en-GB" smtClean="0"/>
          </a:p>
        </p:txBody>
      </p:sp>
      <p:sp>
        <p:nvSpPr>
          <p:cNvPr id="20483" name="Rectangle 3"/>
          <p:cNvSpPr>
            <a:spLocks noGrp="1" noChangeArrowheads="1"/>
          </p:cNvSpPr>
          <p:nvPr>
            <p:ph type="body" sz="half" idx="1"/>
          </p:nvPr>
        </p:nvSpPr>
        <p:spPr>
          <a:xfrm>
            <a:off x="179512" y="1268760"/>
            <a:ext cx="8713664" cy="4114800"/>
          </a:xfrm>
        </p:spPr>
        <p:txBody>
          <a:bodyPr/>
          <a:lstStyle/>
          <a:p>
            <a:pPr lvl="0"/>
            <a:r>
              <a:rPr lang="en-GB" sz="2800" dirty="0" smtClean="0">
                <a:latin typeface="Arial Unicode MS" pitchFamily="34" charset="-128"/>
              </a:rPr>
              <a:t>CBCT</a:t>
            </a:r>
          </a:p>
          <a:p>
            <a:pPr lvl="1"/>
            <a:r>
              <a:rPr lang="en-GB" dirty="0" smtClean="0">
                <a:solidFill>
                  <a:srgbClr val="C00000"/>
                </a:solidFill>
                <a:latin typeface="Arial Unicode MS" pitchFamily="34" charset="-128"/>
              </a:rPr>
              <a:t>Wide dose range </a:t>
            </a:r>
            <a:r>
              <a:rPr lang="en-GB" dirty="0" smtClean="0">
                <a:latin typeface="Arial Unicode MS" pitchFamily="34" charset="-128"/>
              </a:rPr>
              <a:t>reported</a:t>
            </a:r>
          </a:p>
          <a:p>
            <a:pPr lvl="2"/>
            <a:r>
              <a:rPr lang="en-GB" sz="2800" dirty="0" smtClean="0">
                <a:solidFill>
                  <a:srgbClr val="C00000"/>
                </a:solidFill>
                <a:latin typeface="Arial Unicode MS" pitchFamily="34" charset="-128"/>
              </a:rPr>
              <a:t>Absorbed dose </a:t>
            </a:r>
            <a:r>
              <a:rPr lang="en-GB" sz="2800" dirty="0" smtClean="0">
                <a:latin typeface="Arial Unicode MS" pitchFamily="34" charset="-128"/>
              </a:rPr>
              <a:t>ranges: </a:t>
            </a:r>
          </a:p>
          <a:p>
            <a:pPr lvl="3"/>
            <a:r>
              <a:rPr lang="en-GB" sz="2600" dirty="0" smtClean="0">
                <a:latin typeface="Arial Unicode MS" pitchFamily="34" charset="-128"/>
              </a:rPr>
              <a:t>Thyroid gland 0.03-10.0 </a:t>
            </a:r>
            <a:r>
              <a:rPr lang="en-GB" sz="2600" dirty="0" err="1" smtClean="0">
                <a:latin typeface="Arial Unicode MS" pitchFamily="34" charset="-128"/>
              </a:rPr>
              <a:t>mGy</a:t>
            </a:r>
            <a:endParaRPr lang="en-GB" sz="2600" dirty="0" smtClean="0">
              <a:latin typeface="Arial Unicode MS" pitchFamily="34" charset="-128"/>
            </a:endParaRPr>
          </a:p>
          <a:p>
            <a:pPr lvl="3"/>
            <a:r>
              <a:rPr lang="en-GB" sz="2600" dirty="0" smtClean="0">
                <a:latin typeface="Arial Unicode MS" pitchFamily="34" charset="-128"/>
              </a:rPr>
              <a:t>Brain 0.02-9.3 </a:t>
            </a:r>
            <a:r>
              <a:rPr lang="en-GB" sz="2600" dirty="0" err="1" smtClean="0">
                <a:latin typeface="Arial Unicode MS" pitchFamily="34" charset="-128"/>
              </a:rPr>
              <a:t>mGy</a:t>
            </a:r>
            <a:endParaRPr lang="en-GB" sz="2600" dirty="0" smtClean="0">
              <a:latin typeface="Arial Unicode MS" pitchFamily="34" charset="-128"/>
            </a:endParaRPr>
          </a:p>
          <a:p>
            <a:pPr lvl="3"/>
            <a:r>
              <a:rPr lang="en-GB" sz="2600" dirty="0" smtClean="0">
                <a:latin typeface="Arial Unicode MS" pitchFamily="34" charset="-128"/>
              </a:rPr>
              <a:t>Eye lens (i.e. </a:t>
            </a:r>
            <a:r>
              <a:rPr lang="en-GB" sz="2600" dirty="0" err="1" smtClean="0">
                <a:latin typeface="Arial Unicode MS" pitchFamily="34" charset="-128"/>
              </a:rPr>
              <a:t>cfr</a:t>
            </a:r>
            <a:r>
              <a:rPr lang="en-GB" sz="2600" dirty="0" smtClean="0">
                <a:latin typeface="Arial Unicode MS" pitchFamily="34" charset="-128"/>
              </a:rPr>
              <a:t>. skin) 0.03-16.7 </a:t>
            </a:r>
            <a:r>
              <a:rPr lang="en-GB" sz="2600" dirty="0" err="1" smtClean="0">
                <a:latin typeface="Arial Unicode MS" pitchFamily="34" charset="-128"/>
              </a:rPr>
              <a:t>mGy</a:t>
            </a:r>
            <a:r>
              <a:rPr lang="en-GB" sz="2600" dirty="0" smtClean="0">
                <a:latin typeface="Arial Unicode MS" pitchFamily="34" charset="-128"/>
              </a:rPr>
              <a:t> </a:t>
            </a:r>
          </a:p>
          <a:p>
            <a:pPr lvl="2"/>
            <a:r>
              <a:rPr lang="en-GB" sz="2800" dirty="0" smtClean="0">
                <a:latin typeface="Arial Unicode MS" pitchFamily="34" charset="-128"/>
              </a:rPr>
              <a:t>More information on CBCT dose: see reviews by Al-</a:t>
            </a:r>
            <a:r>
              <a:rPr lang="en-GB" sz="2800" dirty="0" err="1" smtClean="0">
                <a:latin typeface="Arial Unicode MS" pitchFamily="34" charset="-128"/>
              </a:rPr>
              <a:t>Okshi</a:t>
            </a:r>
            <a:r>
              <a:rPr lang="en-GB" sz="2800" dirty="0" smtClean="0">
                <a:latin typeface="Arial Unicode MS" pitchFamily="34" charset="-128"/>
              </a:rPr>
              <a:t> et al. (2015), Bornstein et al. (2015) &amp; Ludlow et al. (2015) </a:t>
            </a:r>
          </a:p>
          <a:p>
            <a:pPr lvl="2">
              <a:buNone/>
            </a:pPr>
            <a:endParaRPr lang="en-GB" sz="1600" dirty="0" smtClean="0">
              <a:latin typeface="Arial Unicode MS" pitchFamily="34" charset="-128"/>
            </a:endParaRPr>
          </a:p>
          <a:p>
            <a:pPr lvl="1"/>
            <a:endParaRPr lang="en-GB" sz="2400" dirty="0" smtClean="0">
              <a:latin typeface="Arial Unicode MS" pitchFamily="34" charset="-128"/>
            </a:endParaRPr>
          </a:p>
          <a:p>
            <a:pPr lvl="0">
              <a:buNone/>
            </a:pPr>
            <a:endParaRPr lang="en-GB" sz="2800" dirty="0" smtClean="0">
              <a:latin typeface="Arial Unicode MS" pitchFamily="34" charset="-128"/>
            </a:endParaRPr>
          </a:p>
          <a:p>
            <a:pPr lvl="0">
              <a:buNone/>
            </a:pPr>
            <a:endParaRPr lang="en-GB" sz="2800" dirty="0" smtClean="0">
              <a:latin typeface="Arial Unicode MS" pitchFamily="34" charset="-128"/>
            </a:endParaRPr>
          </a:p>
        </p:txBody>
      </p:sp>
      <p:sp>
        <p:nvSpPr>
          <p:cNvPr id="5" name="Rectangle 2"/>
          <p:cNvSpPr>
            <a:spLocks noGrp="1" noChangeArrowheads="1"/>
          </p:cNvSpPr>
          <p:nvPr>
            <p:ph type="title"/>
          </p:nvPr>
        </p:nvSpPr>
        <p:spPr>
          <a:xfrm>
            <a:off x="282575" y="98425"/>
            <a:ext cx="8534400" cy="762000"/>
          </a:xfrm>
        </p:spPr>
        <p:txBody>
          <a:bodyPr/>
          <a:lstStyle/>
          <a:p>
            <a:pPr eaLnBrk="1" hangingPunct="1"/>
            <a:r>
              <a:rPr lang="en-US" b="0" dirty="0" smtClean="0">
                <a:latin typeface="Arial Unicode MS" pitchFamily="34" charset="-128"/>
              </a:rPr>
              <a:t>Dose of dental X ray exposures</a:t>
            </a:r>
          </a:p>
        </p:txBody>
      </p:sp>
      <p:sp>
        <p:nvSpPr>
          <p:cNvPr id="6"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16</a:t>
            </a:fld>
            <a:endParaRPr lang="en-GB" smtClean="0"/>
          </a:p>
        </p:txBody>
      </p:sp>
      <p:sp>
        <p:nvSpPr>
          <p:cNvPr id="20483" name="Rectangle 3"/>
          <p:cNvSpPr>
            <a:spLocks noGrp="1" noChangeArrowheads="1"/>
          </p:cNvSpPr>
          <p:nvPr>
            <p:ph type="body" sz="half" idx="1"/>
          </p:nvPr>
        </p:nvSpPr>
        <p:spPr>
          <a:xfrm>
            <a:off x="179512" y="1268760"/>
            <a:ext cx="8713664" cy="4114800"/>
          </a:xfrm>
        </p:spPr>
        <p:txBody>
          <a:bodyPr/>
          <a:lstStyle/>
          <a:p>
            <a:pPr lvl="0"/>
            <a:r>
              <a:rPr lang="en-GB" sz="2800" dirty="0" smtClean="0">
                <a:latin typeface="Arial Unicode MS" pitchFamily="34" charset="-128"/>
              </a:rPr>
              <a:t>CBCT</a:t>
            </a:r>
          </a:p>
          <a:p>
            <a:pPr lvl="1"/>
            <a:r>
              <a:rPr lang="en-GB" dirty="0" smtClean="0">
                <a:solidFill>
                  <a:srgbClr val="C00000"/>
                </a:solidFill>
                <a:latin typeface="Arial Unicode MS" pitchFamily="34" charset="-128"/>
              </a:rPr>
              <a:t>Justification</a:t>
            </a:r>
            <a:r>
              <a:rPr lang="en-GB" dirty="0" smtClean="0">
                <a:latin typeface="Arial Unicode MS" pitchFamily="34" charset="-128"/>
              </a:rPr>
              <a:t> process should take </a:t>
            </a:r>
            <a:r>
              <a:rPr lang="en-GB" dirty="0" smtClean="0">
                <a:solidFill>
                  <a:srgbClr val="C00000"/>
                </a:solidFill>
                <a:latin typeface="Arial Unicode MS" pitchFamily="34" charset="-128"/>
              </a:rPr>
              <a:t>dose into account </a:t>
            </a:r>
          </a:p>
          <a:p>
            <a:pPr lvl="1">
              <a:buNone/>
            </a:pPr>
            <a:r>
              <a:rPr lang="en-GB" dirty="0" smtClean="0">
                <a:latin typeface="Arial Unicode MS" pitchFamily="34" charset="-128"/>
              </a:rPr>
              <a:t>	e.g. a maxillofacial scan requires a higher benefit than a single tooth scan</a:t>
            </a:r>
          </a:p>
          <a:p>
            <a:pPr lvl="2">
              <a:buNone/>
            </a:pPr>
            <a:endParaRPr lang="en-GB" sz="1600" dirty="0" smtClean="0">
              <a:latin typeface="Arial Unicode MS" pitchFamily="34" charset="-128"/>
            </a:endParaRPr>
          </a:p>
          <a:p>
            <a:pPr lvl="1"/>
            <a:endParaRPr lang="en-GB" sz="2400" dirty="0" smtClean="0">
              <a:latin typeface="Arial Unicode MS" pitchFamily="34" charset="-128"/>
            </a:endParaRPr>
          </a:p>
          <a:p>
            <a:pPr lvl="0">
              <a:buNone/>
            </a:pPr>
            <a:endParaRPr lang="en-GB" sz="2800" dirty="0" smtClean="0">
              <a:latin typeface="Arial Unicode MS" pitchFamily="34" charset="-128"/>
            </a:endParaRPr>
          </a:p>
          <a:p>
            <a:pPr lvl="0">
              <a:buNone/>
            </a:pPr>
            <a:endParaRPr lang="en-GB" sz="2800" dirty="0" smtClean="0">
              <a:latin typeface="Arial Unicode MS" pitchFamily="34" charset="-128"/>
            </a:endParaRPr>
          </a:p>
        </p:txBody>
      </p:sp>
      <p:sp>
        <p:nvSpPr>
          <p:cNvPr id="5" name="Rectangle 2"/>
          <p:cNvSpPr>
            <a:spLocks noGrp="1" noChangeArrowheads="1"/>
          </p:cNvSpPr>
          <p:nvPr>
            <p:ph type="title"/>
          </p:nvPr>
        </p:nvSpPr>
        <p:spPr>
          <a:xfrm>
            <a:off x="282575" y="98425"/>
            <a:ext cx="8534400" cy="762000"/>
          </a:xfrm>
        </p:spPr>
        <p:txBody>
          <a:bodyPr/>
          <a:lstStyle/>
          <a:p>
            <a:pPr eaLnBrk="1" hangingPunct="1"/>
            <a:r>
              <a:rPr lang="en-US" b="0" dirty="0" smtClean="0">
                <a:latin typeface="Arial Unicode MS" pitchFamily="34" charset="-128"/>
              </a:rPr>
              <a:t>Dose of dental X ray exposures</a:t>
            </a:r>
          </a:p>
        </p:txBody>
      </p:sp>
      <p:sp>
        <p:nvSpPr>
          <p:cNvPr id="6"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6"/>
          <p:cNvSpPr>
            <a:spLocks noGrp="1"/>
          </p:cNvSpPr>
          <p:nvPr>
            <p:ph type="sldNum" sz="quarter" idx="12"/>
          </p:nvPr>
        </p:nvSpPr>
        <p:spPr>
          <a:noFill/>
          <a:ln>
            <a:miter lim="800000"/>
            <a:headEnd/>
            <a:tailEnd/>
          </a:ln>
        </p:spPr>
        <p:txBody>
          <a:bodyPr/>
          <a:lstStyle/>
          <a:p>
            <a:fld id="{75E21579-A3A3-49C1-9524-62F0133470E7}" type="slidenum">
              <a:rPr lang="en-GB" smtClean="0"/>
              <a:pPr/>
              <a:t>17</a:t>
            </a:fld>
            <a:endParaRPr lang="en-GB" dirty="0" smtClean="0"/>
          </a:p>
        </p:txBody>
      </p:sp>
      <p:sp>
        <p:nvSpPr>
          <p:cNvPr id="4099" name="Rectangle 2"/>
          <p:cNvSpPr>
            <a:spLocks noGrp="1" noChangeArrowheads="1"/>
          </p:cNvSpPr>
          <p:nvPr>
            <p:ph type="title"/>
          </p:nvPr>
        </p:nvSpPr>
        <p:spPr/>
        <p:txBody>
          <a:bodyPr/>
          <a:lstStyle/>
          <a:p>
            <a:pPr eaLnBrk="1" hangingPunct="1"/>
            <a:r>
              <a:rPr lang="en-GB" b="0" dirty="0" smtClean="0">
                <a:latin typeface="Arial Unicode MS" pitchFamily="34" charset="-128"/>
              </a:rPr>
              <a:t>Overview</a:t>
            </a:r>
            <a:endParaRPr lang="en-US" b="0" dirty="0" smtClean="0">
              <a:latin typeface="Arial Unicode MS" pitchFamily="34" charset="-128"/>
            </a:endParaRPr>
          </a:p>
        </p:txBody>
      </p:sp>
      <p:sp>
        <p:nvSpPr>
          <p:cNvPr id="18435" name="Rectangle 3"/>
          <p:cNvSpPr>
            <a:spLocks noGrp="1" noChangeArrowheads="1"/>
          </p:cNvSpPr>
          <p:nvPr>
            <p:ph type="body" sz="half" idx="1"/>
          </p:nvPr>
        </p:nvSpPr>
        <p:spPr>
          <a:xfrm>
            <a:off x="239164" y="2060848"/>
            <a:ext cx="8569076" cy="3347864"/>
          </a:xfrm>
        </p:spPr>
        <p:txBody>
          <a:bodyPr/>
          <a:lstStyle/>
          <a:p>
            <a:pPr eaLnBrk="1" hangingPunct="1">
              <a:buClr>
                <a:schemeClr val="tx2"/>
              </a:buClr>
              <a:buSzPct val="100000"/>
            </a:pPr>
            <a:r>
              <a:rPr lang="en-US" sz="3600" dirty="0" smtClean="0">
                <a:solidFill>
                  <a:schemeClr val="accent6">
                    <a:lumMod val="60000"/>
                    <a:lumOff val="40000"/>
                  </a:schemeClr>
                </a:solidFill>
                <a:latin typeface="Arial Unicode MS" pitchFamily="34" charset="-128"/>
              </a:rPr>
              <a:t>The justification principle</a:t>
            </a:r>
          </a:p>
          <a:p>
            <a:pPr eaLnBrk="1" hangingPunct="1">
              <a:buClr>
                <a:schemeClr val="tx2"/>
              </a:buClr>
              <a:buSzPct val="100000"/>
            </a:pPr>
            <a:r>
              <a:rPr lang="en-US" sz="3600" dirty="0" smtClean="0">
                <a:solidFill>
                  <a:schemeClr val="accent6">
                    <a:lumMod val="60000"/>
                    <a:lumOff val="40000"/>
                  </a:schemeClr>
                </a:solidFill>
                <a:latin typeface="Arial Unicode MS" pitchFamily="34" charset="-128"/>
              </a:rPr>
              <a:t>Radiation dose in dental radiology</a:t>
            </a:r>
          </a:p>
          <a:p>
            <a:pPr eaLnBrk="1" hangingPunct="1">
              <a:buClr>
                <a:schemeClr val="tx2"/>
              </a:buClr>
              <a:buSzPct val="100000"/>
            </a:pPr>
            <a:r>
              <a:rPr lang="en-US" sz="3600" dirty="0" smtClean="0">
                <a:latin typeface="Arial Unicode MS" pitchFamily="34" charset="-128"/>
              </a:rPr>
              <a:t>Referral criteria</a:t>
            </a:r>
          </a:p>
          <a:p>
            <a:pPr eaLnBrk="1" hangingPunct="1">
              <a:buClr>
                <a:schemeClr val="tx2"/>
              </a:buClr>
              <a:buSzPct val="100000"/>
            </a:pPr>
            <a:r>
              <a:rPr lang="en-US" sz="3600" dirty="0" smtClean="0">
                <a:solidFill>
                  <a:schemeClr val="accent6">
                    <a:lumMod val="60000"/>
                    <a:lumOff val="40000"/>
                  </a:schemeClr>
                </a:solidFill>
                <a:latin typeface="Arial Unicode MS" pitchFamily="34" charset="-128"/>
              </a:rPr>
              <a:t>Specific clinical applications</a:t>
            </a:r>
          </a:p>
          <a:p>
            <a:pPr eaLnBrk="1" hangingPunct="1">
              <a:buClr>
                <a:schemeClr val="tx2"/>
              </a:buClr>
              <a:buSzPct val="100000"/>
            </a:pPr>
            <a:r>
              <a:rPr lang="en-US" sz="3600" dirty="0" smtClean="0">
                <a:solidFill>
                  <a:schemeClr val="accent6">
                    <a:lumMod val="60000"/>
                    <a:lumOff val="40000"/>
                  </a:schemeClr>
                </a:solidFill>
                <a:latin typeface="Arial Unicode MS" pitchFamily="34" charset="-128"/>
              </a:rPr>
              <a:t>Informing the patient</a:t>
            </a:r>
          </a:p>
          <a:p>
            <a:pPr eaLnBrk="1" hangingPunct="1">
              <a:buClr>
                <a:schemeClr val="tx2"/>
              </a:buClr>
            </a:pPr>
            <a:endParaRPr lang="en-US" sz="3600" dirty="0" smtClean="0">
              <a:latin typeface="Arial Unicode MS" pitchFamily="34" charset="-128"/>
            </a:endParaRPr>
          </a:p>
          <a:p>
            <a:pPr eaLnBrk="1" hangingPunct="1">
              <a:buClr>
                <a:schemeClr val="tx2"/>
              </a:buClr>
            </a:pPr>
            <a:endParaRPr lang="en-US" sz="3600" dirty="0" smtClean="0">
              <a:latin typeface="Arial Unicode MS" pitchFamily="34" charset="-128"/>
            </a:endParaRPr>
          </a:p>
          <a:p>
            <a:pPr eaLnBrk="1" hangingPunct="1">
              <a:buClr>
                <a:schemeClr val="tx2"/>
              </a:buClr>
            </a:pPr>
            <a:endParaRPr lang="en-US" sz="3600" dirty="0" smtClean="0">
              <a:latin typeface="Arial Unicode MS" pitchFamily="34" charset="-128"/>
            </a:endParaRPr>
          </a:p>
          <a:p>
            <a:pPr eaLnBrk="1" hangingPunct="1">
              <a:buClr>
                <a:schemeClr val="tx2"/>
              </a:buClr>
            </a:pPr>
            <a:endParaRPr lang="en-US" sz="3600" dirty="0" smtClean="0"/>
          </a:p>
        </p:txBody>
      </p:sp>
      <p:sp>
        <p:nvSpPr>
          <p:cNvPr id="5"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18</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Referral criteria</a:t>
            </a:r>
          </a:p>
        </p:txBody>
      </p:sp>
      <p:sp>
        <p:nvSpPr>
          <p:cNvPr id="20483" name="Rectangle 3"/>
          <p:cNvSpPr>
            <a:spLocks noGrp="1" noChangeArrowheads="1"/>
          </p:cNvSpPr>
          <p:nvPr>
            <p:ph type="body" sz="half" idx="1"/>
          </p:nvPr>
        </p:nvSpPr>
        <p:spPr>
          <a:xfrm>
            <a:off x="251520" y="1258416"/>
            <a:ext cx="8892480" cy="4114800"/>
          </a:xfrm>
        </p:spPr>
        <p:txBody>
          <a:bodyPr/>
          <a:lstStyle/>
          <a:p>
            <a:pPr lvl="0">
              <a:buClr>
                <a:srgbClr val="000099"/>
              </a:buClr>
              <a:buSzPct val="100000"/>
            </a:pPr>
            <a:r>
              <a:rPr lang="en-GB" sz="2000" dirty="0" smtClean="0">
                <a:latin typeface="Arial Unicode MS" pitchFamily="34" charset="-128"/>
              </a:rPr>
              <a:t>European guidelines on radiation protection in dental radiology (EC RP 136, 2004) (note: outdated regarding the use of CBCT e.g. for implant planning)</a:t>
            </a:r>
          </a:p>
          <a:p>
            <a:pPr lvl="0">
              <a:buClr>
                <a:srgbClr val="000099"/>
              </a:buClr>
              <a:buSzPct val="100000"/>
            </a:pPr>
            <a:r>
              <a:rPr lang="en-GB" sz="2000" dirty="0" smtClean="0">
                <a:latin typeface="Arial Unicode MS" pitchFamily="34" charset="-128"/>
              </a:rPr>
              <a:t>Cone beam CT for dental and maxillofacial radiology (Evidence-based guidelines) (EC RP 172, 2012)</a:t>
            </a:r>
          </a:p>
          <a:p>
            <a:pPr lvl="0">
              <a:buClr>
                <a:srgbClr val="000099"/>
              </a:buClr>
              <a:buSzPct val="100000"/>
            </a:pPr>
            <a:r>
              <a:rPr lang="en-GB" sz="2000" dirty="0" smtClean="0">
                <a:latin typeface="Arial Unicode MS" pitchFamily="34" charset="-128"/>
              </a:rPr>
              <a:t>UK: Selection Criteria for Dental Radiography (Faculty of General Dental Practice)</a:t>
            </a:r>
          </a:p>
          <a:p>
            <a:pPr lvl="0">
              <a:buClr>
                <a:srgbClr val="000099"/>
              </a:buClr>
              <a:buSzPct val="100000"/>
            </a:pPr>
            <a:r>
              <a:rPr lang="en-GB" sz="2000" dirty="0" smtClean="0">
                <a:latin typeface="Arial Unicode MS" pitchFamily="34" charset="-128"/>
              </a:rPr>
              <a:t>Other national guidelines</a:t>
            </a:r>
          </a:p>
          <a:p>
            <a:pPr lvl="1"/>
            <a:endParaRPr lang="en-GB" sz="2000" dirty="0" smtClean="0">
              <a:latin typeface="Arial Unicode MS" pitchFamily="34" charset="-128"/>
            </a:endParaRPr>
          </a:p>
          <a:p>
            <a:pPr lvl="1"/>
            <a:endParaRPr lang="en-GB" sz="1800" dirty="0" smtClean="0">
              <a:latin typeface="Arial Unicode MS" pitchFamily="34" charset="-128"/>
            </a:endParaRPr>
          </a:p>
          <a:p>
            <a:pPr lvl="1"/>
            <a:endParaRPr lang="en-US" sz="1800" dirty="0" smtClean="0">
              <a:latin typeface="Arial Unicode MS" pitchFamily="34" charset="-128"/>
            </a:endParaRPr>
          </a:p>
        </p:txBody>
      </p:sp>
      <p:pic>
        <p:nvPicPr>
          <p:cNvPr id="119810" name="Picture 2"/>
          <p:cNvPicPr>
            <a:picLocks noChangeAspect="1" noChangeArrowheads="1"/>
          </p:cNvPicPr>
          <p:nvPr/>
        </p:nvPicPr>
        <p:blipFill>
          <a:blip r:embed="rId3" cstate="print"/>
          <a:srcRect/>
          <a:stretch>
            <a:fillRect/>
          </a:stretch>
        </p:blipFill>
        <p:spPr bwMode="auto">
          <a:xfrm>
            <a:off x="6444208" y="3373690"/>
            <a:ext cx="2088232" cy="2935630"/>
          </a:xfrm>
          <a:prstGeom prst="rect">
            <a:avLst/>
          </a:prstGeom>
          <a:ln>
            <a:noFill/>
          </a:ln>
          <a:effectLst>
            <a:outerShdw blurRad="292100" dist="139700" dir="2700000" algn="tl" rotWithShape="0">
              <a:srgbClr val="333333">
                <a:alpha val="65000"/>
              </a:srgbClr>
            </a:outerShdw>
          </a:effectLst>
        </p:spPr>
      </p:pic>
      <p:pic>
        <p:nvPicPr>
          <p:cNvPr id="119811" name="Picture 3"/>
          <p:cNvPicPr>
            <a:picLocks noChangeAspect="1" noChangeArrowheads="1"/>
          </p:cNvPicPr>
          <p:nvPr/>
        </p:nvPicPr>
        <p:blipFill>
          <a:blip r:embed="rId4" cstate="print"/>
          <a:srcRect/>
          <a:stretch>
            <a:fillRect/>
          </a:stretch>
        </p:blipFill>
        <p:spPr bwMode="auto">
          <a:xfrm>
            <a:off x="4067944" y="3373690"/>
            <a:ext cx="2112472" cy="2969707"/>
          </a:xfrm>
          <a:prstGeom prst="rect">
            <a:avLst/>
          </a:prstGeom>
          <a:ln>
            <a:noFill/>
          </a:ln>
          <a:effectLst>
            <a:outerShdw blurRad="292100" dist="139700" dir="2700000" algn="tl" rotWithShape="0">
              <a:srgbClr val="333333">
                <a:alpha val="65000"/>
              </a:srgbClr>
            </a:outerShdw>
          </a:effectLst>
        </p:spPr>
      </p:pic>
      <p:sp>
        <p:nvSpPr>
          <p:cNvPr id="7"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19</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Referral criteria</a:t>
            </a:r>
          </a:p>
        </p:txBody>
      </p:sp>
      <p:sp>
        <p:nvSpPr>
          <p:cNvPr id="20483" name="Rectangle 3"/>
          <p:cNvSpPr>
            <a:spLocks noGrp="1" noChangeArrowheads="1"/>
          </p:cNvSpPr>
          <p:nvPr>
            <p:ph type="body" sz="half" idx="1"/>
          </p:nvPr>
        </p:nvSpPr>
        <p:spPr>
          <a:xfrm>
            <a:off x="251520" y="1268760"/>
            <a:ext cx="8892480" cy="4608512"/>
          </a:xfrm>
        </p:spPr>
        <p:txBody>
          <a:bodyPr/>
          <a:lstStyle/>
          <a:p>
            <a:pPr>
              <a:buClr>
                <a:srgbClr val="000099"/>
              </a:buClr>
              <a:buSzPct val="100000"/>
            </a:pPr>
            <a:r>
              <a:rPr lang="en-GB" sz="2800" dirty="0" smtClean="0">
                <a:latin typeface="Arial Unicode MS" pitchFamily="34" charset="-128"/>
              </a:rPr>
              <a:t>International BSS, Requirement 36: </a:t>
            </a:r>
            <a:br>
              <a:rPr lang="en-GB" sz="2800" dirty="0" smtClean="0">
                <a:latin typeface="Arial Unicode MS" pitchFamily="34" charset="-128"/>
              </a:rPr>
            </a:br>
            <a:r>
              <a:rPr lang="en-GB" sz="2400" dirty="0" smtClean="0">
                <a:latin typeface="Arial Unicode MS" pitchFamily="34" charset="-128"/>
              </a:rPr>
              <a:t>“</a:t>
            </a:r>
            <a:r>
              <a:rPr lang="en-GB" sz="2400" i="1" dirty="0" smtClean="0">
                <a:latin typeface="Arial Unicode MS" pitchFamily="34" charset="-128"/>
              </a:rPr>
              <a:t>Registrants and licensees shall ensure that no person incurs a medical exposure unless there has been an appropriate </a:t>
            </a:r>
            <a:r>
              <a:rPr lang="en-GB" sz="2400" i="1" dirty="0" smtClean="0">
                <a:solidFill>
                  <a:srgbClr val="C00000"/>
                </a:solidFill>
                <a:latin typeface="Arial Unicode MS" pitchFamily="34" charset="-128"/>
              </a:rPr>
              <a:t>referral</a:t>
            </a:r>
            <a:r>
              <a:rPr lang="en-GB" sz="2400" dirty="0" smtClean="0">
                <a:latin typeface="Arial Unicode MS" pitchFamily="34" charset="-128"/>
              </a:rPr>
              <a:t>…”</a:t>
            </a:r>
            <a:endParaRPr lang="en-GB" sz="2800" dirty="0" smtClean="0">
              <a:latin typeface="Arial Unicode MS" pitchFamily="34" charset="-128"/>
            </a:endParaRPr>
          </a:p>
          <a:p>
            <a:pPr>
              <a:buClr>
                <a:srgbClr val="000099"/>
              </a:buClr>
              <a:buSzPct val="100000"/>
            </a:pPr>
            <a:r>
              <a:rPr lang="en-GB" sz="2800" dirty="0" smtClean="0">
                <a:latin typeface="Arial Unicode MS" pitchFamily="34" charset="-128"/>
              </a:rPr>
              <a:t>Justification takes into account:</a:t>
            </a:r>
          </a:p>
          <a:p>
            <a:pPr>
              <a:buNone/>
            </a:pPr>
            <a:r>
              <a:rPr lang="en-GB" sz="2400" dirty="0" smtClean="0">
                <a:latin typeface="Arial Unicode MS" pitchFamily="34" charset="-128"/>
              </a:rPr>
              <a:t>		(a) The </a:t>
            </a:r>
            <a:r>
              <a:rPr lang="en-GB" sz="2400" dirty="0" smtClean="0">
                <a:solidFill>
                  <a:srgbClr val="C00000"/>
                </a:solidFill>
                <a:latin typeface="Arial Unicode MS" pitchFamily="34" charset="-128"/>
              </a:rPr>
              <a:t>appropriateness</a:t>
            </a:r>
            <a:r>
              <a:rPr lang="en-GB" sz="2400" dirty="0" smtClean="0">
                <a:latin typeface="Arial Unicode MS" pitchFamily="34" charset="-128"/>
              </a:rPr>
              <a:t> of the request;</a:t>
            </a:r>
          </a:p>
          <a:p>
            <a:pPr>
              <a:buNone/>
            </a:pPr>
            <a:r>
              <a:rPr lang="en-GB" sz="2400" dirty="0" smtClean="0">
                <a:latin typeface="Arial Unicode MS" pitchFamily="34" charset="-128"/>
              </a:rPr>
              <a:t>		(b) The </a:t>
            </a:r>
            <a:r>
              <a:rPr lang="en-GB" sz="2400" dirty="0" smtClean="0">
                <a:solidFill>
                  <a:srgbClr val="C00000"/>
                </a:solidFill>
                <a:latin typeface="Arial Unicode MS" pitchFamily="34" charset="-128"/>
              </a:rPr>
              <a:t>urgency</a:t>
            </a:r>
            <a:r>
              <a:rPr lang="en-GB" sz="2400" dirty="0" smtClean="0">
                <a:latin typeface="Arial Unicode MS" pitchFamily="34" charset="-128"/>
              </a:rPr>
              <a:t> of the radiological procedure;</a:t>
            </a:r>
          </a:p>
          <a:p>
            <a:pPr>
              <a:buNone/>
            </a:pPr>
            <a:r>
              <a:rPr lang="en-GB" sz="2400" dirty="0" smtClean="0">
                <a:latin typeface="Arial Unicode MS" pitchFamily="34" charset="-128"/>
              </a:rPr>
              <a:t>		(c) The characteristics of the medical </a:t>
            </a:r>
            <a:r>
              <a:rPr lang="en-GB" sz="2400" dirty="0" smtClean="0">
                <a:solidFill>
                  <a:srgbClr val="C00000"/>
                </a:solidFill>
                <a:latin typeface="Arial Unicode MS" pitchFamily="34" charset="-128"/>
              </a:rPr>
              <a:t>exposure</a:t>
            </a:r>
            <a:r>
              <a:rPr lang="en-GB" sz="2400" dirty="0" smtClean="0">
                <a:latin typeface="Arial Unicode MS" pitchFamily="34" charset="-128"/>
              </a:rPr>
              <a:t>;</a:t>
            </a:r>
          </a:p>
          <a:p>
            <a:pPr>
              <a:buNone/>
            </a:pPr>
            <a:r>
              <a:rPr lang="en-GB" sz="2400" dirty="0" smtClean="0">
                <a:latin typeface="Arial Unicode MS" pitchFamily="34" charset="-128"/>
              </a:rPr>
              <a:t>		(d) The characteristics of the </a:t>
            </a:r>
            <a:r>
              <a:rPr lang="en-GB" sz="2400" dirty="0" smtClean="0">
                <a:solidFill>
                  <a:srgbClr val="C00000"/>
                </a:solidFill>
                <a:latin typeface="Arial Unicode MS" pitchFamily="34" charset="-128"/>
              </a:rPr>
              <a:t>individual patient</a:t>
            </a:r>
            <a:r>
              <a:rPr lang="en-GB" sz="2400" dirty="0" smtClean="0">
                <a:latin typeface="Arial Unicode MS" pitchFamily="34" charset="-128"/>
              </a:rPr>
              <a:t>;</a:t>
            </a:r>
          </a:p>
          <a:p>
            <a:pPr>
              <a:buNone/>
            </a:pPr>
            <a:r>
              <a:rPr lang="en-GB" sz="2400" dirty="0" smtClean="0">
                <a:latin typeface="Arial Unicode MS" pitchFamily="34" charset="-128"/>
              </a:rPr>
              <a:t>		(e) Relevant information from the patient’s </a:t>
            </a:r>
            <a:r>
              <a:rPr lang="en-GB" sz="2400" dirty="0" smtClean="0">
                <a:solidFill>
                  <a:srgbClr val="C00000"/>
                </a:solidFill>
                <a:latin typeface="Arial Unicode MS" pitchFamily="34" charset="-128"/>
              </a:rPr>
              <a:t>previous</a:t>
            </a:r>
            <a:r>
              <a:rPr lang="en-GB" sz="2400" dirty="0" smtClean="0">
                <a:solidFill>
                  <a:schemeClr val="accent2"/>
                </a:solidFill>
                <a:latin typeface="Arial Unicode MS" pitchFamily="34" charset="-128"/>
              </a:rPr>
              <a:t> </a:t>
            </a:r>
            <a:r>
              <a:rPr lang="en-GB" sz="2400" dirty="0" smtClean="0">
                <a:latin typeface="Arial Unicode MS" pitchFamily="34" charset="-128"/>
              </a:rPr>
              <a:t>	radiological procedures.</a:t>
            </a:r>
            <a:endParaRPr lang="en-US" sz="2400" dirty="0" smtClean="0">
              <a:latin typeface="Arial Unicode MS" pitchFamily="34" charset="-128"/>
            </a:endParaRPr>
          </a:p>
        </p:txBody>
      </p:sp>
      <p:sp>
        <p:nvSpPr>
          <p:cNvPr id="5"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6"/>
          <p:cNvSpPr>
            <a:spLocks noGrp="1"/>
          </p:cNvSpPr>
          <p:nvPr>
            <p:ph type="sldNum" sz="quarter" idx="12"/>
          </p:nvPr>
        </p:nvSpPr>
        <p:spPr>
          <a:noFill/>
          <a:ln>
            <a:miter lim="800000"/>
            <a:headEnd/>
            <a:tailEnd/>
          </a:ln>
        </p:spPr>
        <p:txBody>
          <a:bodyPr/>
          <a:lstStyle/>
          <a:p>
            <a:fld id="{75E21579-A3A3-49C1-9524-62F0133470E7}" type="slidenum">
              <a:rPr lang="en-GB" smtClean="0"/>
              <a:pPr/>
              <a:t>2</a:t>
            </a:fld>
            <a:endParaRPr lang="en-GB" smtClean="0"/>
          </a:p>
        </p:txBody>
      </p:sp>
      <p:sp>
        <p:nvSpPr>
          <p:cNvPr id="4099" name="Rectangle 2"/>
          <p:cNvSpPr>
            <a:spLocks noGrp="1" noChangeArrowheads="1"/>
          </p:cNvSpPr>
          <p:nvPr>
            <p:ph type="title"/>
          </p:nvPr>
        </p:nvSpPr>
        <p:spPr/>
        <p:txBody>
          <a:bodyPr/>
          <a:lstStyle/>
          <a:p>
            <a:pPr eaLnBrk="1" hangingPunct="1"/>
            <a:r>
              <a:rPr lang="en-GB" sz="3200" smtClean="0">
                <a:latin typeface="Arial Unicode MS" pitchFamily="34" charset="-128"/>
              </a:rPr>
              <a:t>Educational Objectives</a:t>
            </a:r>
            <a:endParaRPr lang="en-US" sz="3200" smtClean="0">
              <a:latin typeface="Arial Unicode MS" pitchFamily="34" charset="-128"/>
            </a:endParaRPr>
          </a:p>
        </p:txBody>
      </p:sp>
      <p:sp>
        <p:nvSpPr>
          <p:cNvPr id="18435" name="Rectangle 3"/>
          <p:cNvSpPr>
            <a:spLocks noGrp="1" noChangeArrowheads="1"/>
          </p:cNvSpPr>
          <p:nvPr>
            <p:ph type="body" sz="half" idx="1"/>
          </p:nvPr>
        </p:nvSpPr>
        <p:spPr>
          <a:xfrm>
            <a:off x="179388" y="1412776"/>
            <a:ext cx="8569076" cy="4572000"/>
          </a:xfrm>
        </p:spPr>
        <p:txBody>
          <a:bodyPr/>
          <a:lstStyle/>
          <a:p>
            <a:pPr lvl="0"/>
            <a:r>
              <a:rPr lang="en-GB" sz="2800" dirty="0" smtClean="0">
                <a:latin typeface="Arial Unicode MS" pitchFamily="34" charset="-128"/>
              </a:rPr>
              <a:t>Understand the general principles regarding the use of radiation in medicine</a:t>
            </a:r>
          </a:p>
          <a:p>
            <a:pPr lvl="0"/>
            <a:r>
              <a:rPr lang="en-GB" sz="2800" dirty="0" smtClean="0">
                <a:latin typeface="Arial Unicode MS" pitchFamily="34" charset="-128"/>
              </a:rPr>
              <a:t>Judge the appropriateness of using 2D and 3D imaging techniques for a given patient</a:t>
            </a:r>
          </a:p>
          <a:p>
            <a:r>
              <a:rPr lang="en-GB" sz="2800" dirty="0" smtClean="0">
                <a:latin typeface="Arial Unicode MS" pitchFamily="34" charset="-128"/>
              </a:rPr>
              <a:t>Can judge the current referral criteria for CBCT for various clinical applications </a:t>
            </a:r>
            <a:endParaRPr lang="en-US" sz="2800" dirty="0" smtClean="0">
              <a:latin typeface="Arial Unicode MS" pitchFamily="34" charset="-128"/>
            </a:endParaRPr>
          </a:p>
          <a:p>
            <a:pPr eaLnBrk="1" hangingPunct="1"/>
            <a:endParaRPr lang="en-US" sz="2800" dirty="0" smtClean="0">
              <a:latin typeface="Arial Unicode MS" pitchFamily="34" charset="-128"/>
            </a:endParaRPr>
          </a:p>
          <a:p>
            <a:pPr eaLnBrk="1" hangingPunct="1"/>
            <a:endParaRPr lang="en-US" sz="2800" dirty="0" smtClean="0">
              <a:latin typeface="Arial Unicode MS" pitchFamily="34" charset="-128"/>
            </a:endParaRPr>
          </a:p>
          <a:p>
            <a:pPr eaLnBrk="1" hangingPunct="1"/>
            <a:endParaRPr lang="en-US" sz="2800" dirty="0" smtClean="0"/>
          </a:p>
        </p:txBody>
      </p:sp>
      <p:sp>
        <p:nvSpPr>
          <p:cNvPr id="4102"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20</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Referral criteria</a:t>
            </a:r>
          </a:p>
        </p:txBody>
      </p:sp>
      <p:sp>
        <p:nvSpPr>
          <p:cNvPr id="20483" name="Rectangle 3"/>
          <p:cNvSpPr>
            <a:spLocks noGrp="1" noChangeArrowheads="1"/>
          </p:cNvSpPr>
          <p:nvPr>
            <p:ph type="body" sz="half" idx="1"/>
          </p:nvPr>
        </p:nvSpPr>
        <p:spPr>
          <a:xfrm>
            <a:off x="251520" y="1268760"/>
            <a:ext cx="8892480" cy="4680520"/>
          </a:xfrm>
        </p:spPr>
        <p:txBody>
          <a:bodyPr/>
          <a:lstStyle/>
          <a:p>
            <a:pPr>
              <a:buClr>
                <a:srgbClr val="000099"/>
              </a:buClr>
              <a:buSzPct val="100000"/>
            </a:pPr>
            <a:r>
              <a:rPr lang="en-GB" sz="2800" dirty="0" smtClean="0">
                <a:latin typeface="Arial Unicode MS" pitchFamily="34" charset="-128"/>
              </a:rPr>
              <a:t>Self-referral issue in dentistry (Farman 2009)</a:t>
            </a:r>
          </a:p>
          <a:p>
            <a:pPr lvl="1">
              <a:buClr>
                <a:srgbClr val="000099"/>
              </a:buClr>
            </a:pPr>
            <a:r>
              <a:rPr lang="en-GB" sz="2400" smtClean="0">
                <a:latin typeface="Arial Unicode MS" pitchFamily="34" charset="-128"/>
              </a:rPr>
              <a:t>May </a:t>
            </a:r>
            <a:r>
              <a:rPr lang="en-GB" sz="2400" smtClean="0">
                <a:solidFill>
                  <a:srgbClr val="C00000"/>
                </a:solidFill>
                <a:latin typeface="Arial Unicode MS" pitchFamily="34" charset="-128"/>
              </a:rPr>
              <a:t>increase </a:t>
            </a:r>
            <a:r>
              <a:rPr lang="en-GB" sz="2400" dirty="0" smtClean="0">
                <a:solidFill>
                  <a:srgbClr val="C00000"/>
                </a:solidFill>
                <a:latin typeface="Arial Unicode MS" pitchFamily="34" charset="-128"/>
              </a:rPr>
              <a:t>the frequency </a:t>
            </a:r>
            <a:r>
              <a:rPr lang="en-GB" sz="2400" dirty="0" smtClean="0">
                <a:latin typeface="Arial Unicode MS" pitchFamily="34" charset="-128"/>
              </a:rPr>
              <a:t>of imaging examinations compared with </a:t>
            </a:r>
            <a:r>
              <a:rPr lang="en-GB" dirty="0" smtClean="0"/>
              <a:t>referral to a radiologist </a:t>
            </a:r>
            <a:endParaRPr lang="en-GB" sz="2400" dirty="0" smtClean="0">
              <a:latin typeface="Arial Unicode MS" pitchFamily="34" charset="-128"/>
            </a:endParaRPr>
          </a:p>
          <a:p>
            <a:pPr lvl="1">
              <a:buClr>
                <a:srgbClr val="000099"/>
              </a:buClr>
              <a:buSzPct val="100000"/>
            </a:pPr>
            <a:r>
              <a:rPr lang="en-GB" sz="2400" dirty="0" smtClean="0">
                <a:latin typeface="Arial Unicode MS" pitchFamily="34" charset="-128"/>
              </a:rPr>
              <a:t>Issue is compounded due to the introduction of </a:t>
            </a:r>
            <a:r>
              <a:rPr lang="en-GB" sz="2400" dirty="0" smtClean="0">
                <a:solidFill>
                  <a:srgbClr val="C00000"/>
                </a:solidFill>
                <a:latin typeface="Arial Unicode MS" pitchFamily="34" charset="-128"/>
              </a:rPr>
              <a:t>CBCT</a:t>
            </a:r>
            <a:r>
              <a:rPr lang="en-GB" sz="2400" dirty="0" smtClean="0">
                <a:latin typeface="Arial Unicode MS" pitchFamily="34" charset="-128"/>
              </a:rPr>
              <a:t> in dentistry</a:t>
            </a:r>
          </a:p>
          <a:p>
            <a:pPr lvl="2">
              <a:buClr>
                <a:srgbClr val="000099"/>
              </a:buClr>
              <a:buSzPct val="100000"/>
            </a:pPr>
            <a:r>
              <a:rPr lang="en-GB" dirty="0" smtClean="0">
                <a:solidFill>
                  <a:srgbClr val="C00000"/>
                </a:solidFill>
                <a:latin typeface="Arial Unicode MS" pitchFamily="34" charset="-128"/>
              </a:rPr>
              <a:t>Economical</a:t>
            </a:r>
            <a:r>
              <a:rPr lang="en-GB" dirty="0" smtClean="0">
                <a:latin typeface="Arial Unicode MS" pitchFamily="34" charset="-128"/>
              </a:rPr>
              <a:t> considerations</a:t>
            </a:r>
          </a:p>
          <a:p>
            <a:pPr lvl="2">
              <a:buClr>
                <a:srgbClr val="000099"/>
              </a:buClr>
              <a:buSzPct val="100000"/>
            </a:pPr>
            <a:r>
              <a:rPr lang="en-GB" dirty="0" smtClean="0">
                <a:solidFill>
                  <a:srgbClr val="C00000"/>
                </a:solidFill>
                <a:latin typeface="Arial Unicode MS" pitchFamily="34" charset="-128"/>
              </a:rPr>
              <a:t>Legal </a:t>
            </a:r>
            <a:r>
              <a:rPr lang="en-GB" dirty="0" smtClean="0">
                <a:latin typeface="Arial Unicode MS" pitchFamily="34" charset="-128"/>
              </a:rPr>
              <a:t>considerations (“protective imaging” is not in line with the justification principle and should be avoided)</a:t>
            </a:r>
          </a:p>
          <a:p>
            <a:pPr lvl="2">
              <a:buClr>
                <a:srgbClr val="000099"/>
              </a:buClr>
              <a:buSzPct val="100000"/>
            </a:pPr>
            <a:r>
              <a:rPr lang="en-GB" dirty="0" smtClean="0">
                <a:solidFill>
                  <a:srgbClr val="C00000"/>
                </a:solidFill>
                <a:latin typeface="Arial Unicode MS" pitchFamily="34" charset="-128"/>
              </a:rPr>
              <a:t>Training and expertise </a:t>
            </a:r>
            <a:r>
              <a:rPr lang="en-GB" dirty="0" smtClean="0">
                <a:latin typeface="Arial Unicode MS" pitchFamily="34" charset="-128"/>
              </a:rPr>
              <a:t>to interpret CBCT images</a:t>
            </a:r>
          </a:p>
          <a:p>
            <a:pPr lvl="1"/>
            <a:endParaRPr lang="en-US" sz="2400" dirty="0" smtClean="0">
              <a:latin typeface="Arial Unicode MS" pitchFamily="34" charset="-128"/>
            </a:endParaRPr>
          </a:p>
        </p:txBody>
      </p:sp>
      <p:sp>
        <p:nvSpPr>
          <p:cNvPr id="5"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21</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Referral criteria</a:t>
            </a:r>
          </a:p>
        </p:txBody>
      </p:sp>
      <p:sp>
        <p:nvSpPr>
          <p:cNvPr id="20483" name="Rectangle 3"/>
          <p:cNvSpPr>
            <a:spLocks noGrp="1" noChangeArrowheads="1"/>
          </p:cNvSpPr>
          <p:nvPr>
            <p:ph type="body" sz="half" idx="1"/>
          </p:nvPr>
        </p:nvSpPr>
        <p:spPr>
          <a:xfrm>
            <a:off x="251520" y="1268760"/>
            <a:ext cx="8892480" cy="5040560"/>
          </a:xfrm>
        </p:spPr>
        <p:txBody>
          <a:bodyPr/>
          <a:lstStyle/>
          <a:p>
            <a:pPr>
              <a:buClr>
                <a:srgbClr val="002060"/>
              </a:buClr>
              <a:buSzPct val="100000"/>
            </a:pPr>
            <a:r>
              <a:rPr lang="en-GB" sz="2800" dirty="0">
                <a:latin typeface="Arial Unicode MS" pitchFamily="34" charset="-128"/>
              </a:rPr>
              <a:t>International BSS: </a:t>
            </a:r>
            <a:r>
              <a:rPr lang="en-GB" sz="2800" dirty="0" smtClean="0">
                <a:latin typeface="Arial Unicode MS" pitchFamily="34" charset="-128"/>
              </a:rPr>
              <a:t/>
            </a:r>
            <a:br>
              <a:rPr lang="en-GB" sz="2800" dirty="0" smtClean="0">
                <a:latin typeface="Arial Unicode MS" pitchFamily="34" charset="-128"/>
              </a:rPr>
            </a:br>
            <a:r>
              <a:rPr lang="en-GB" sz="2400" dirty="0" smtClean="0">
                <a:latin typeface="Arial Unicode MS" pitchFamily="34" charset="-128"/>
              </a:rPr>
              <a:t>“</a:t>
            </a:r>
            <a:r>
              <a:rPr lang="en-GB" sz="2400" i="1" dirty="0">
                <a:latin typeface="Arial Unicode MS" pitchFamily="34" charset="-128"/>
              </a:rPr>
              <a:t>Relevant national or international </a:t>
            </a:r>
            <a:r>
              <a:rPr lang="en-GB" sz="2400" i="1" dirty="0">
                <a:solidFill>
                  <a:srgbClr val="C00000"/>
                </a:solidFill>
                <a:latin typeface="Arial Unicode MS" pitchFamily="34" charset="-128"/>
              </a:rPr>
              <a:t>referral guidelines </a:t>
            </a:r>
            <a:r>
              <a:rPr lang="en-GB" sz="2400" i="1" dirty="0">
                <a:latin typeface="Arial Unicode MS" pitchFamily="34" charset="-128"/>
              </a:rPr>
              <a:t>shall be taken into account for the justification of the medical exposure of an individual patient in a radiological procedure</a:t>
            </a:r>
            <a:r>
              <a:rPr lang="en-GB" sz="2400" dirty="0">
                <a:latin typeface="Arial Unicode MS" pitchFamily="34" charset="-128"/>
              </a:rPr>
              <a:t>.”</a:t>
            </a:r>
          </a:p>
          <a:p>
            <a:pPr lvl="1">
              <a:buClr>
                <a:srgbClr val="002060"/>
              </a:buClr>
              <a:buSzPct val="100000"/>
            </a:pPr>
            <a:r>
              <a:rPr lang="en-GB" sz="2400" dirty="0" smtClean="0">
                <a:solidFill>
                  <a:srgbClr val="C00000"/>
                </a:solidFill>
                <a:latin typeface="Arial Unicode MS" pitchFamily="34" charset="-128"/>
              </a:rPr>
              <a:t>Evidence-based</a:t>
            </a:r>
          </a:p>
          <a:p>
            <a:pPr lvl="2">
              <a:buClr>
                <a:srgbClr val="002060"/>
              </a:buClr>
              <a:buSzPct val="100000"/>
            </a:pPr>
            <a:r>
              <a:rPr lang="en-GB" dirty="0" smtClean="0">
                <a:latin typeface="Arial Unicode MS" pitchFamily="34" charset="-128"/>
              </a:rPr>
              <a:t>Lack of (conclusive) evidence is a common issue</a:t>
            </a:r>
          </a:p>
          <a:p>
            <a:pPr lvl="2">
              <a:buClr>
                <a:srgbClr val="002060"/>
              </a:buClr>
              <a:buSzPct val="100000"/>
            </a:pPr>
            <a:r>
              <a:rPr lang="en-GB" dirty="0" smtClean="0">
                <a:latin typeface="Arial Unicode MS" pitchFamily="34" charset="-128"/>
              </a:rPr>
              <a:t>Different guidelines may disagree in their interpretation of the available evidence</a:t>
            </a:r>
          </a:p>
          <a:p>
            <a:pPr lvl="2">
              <a:buClr>
                <a:srgbClr val="002060"/>
              </a:buClr>
              <a:buSzPct val="100000"/>
            </a:pPr>
            <a:r>
              <a:rPr lang="en-GB" dirty="0" smtClean="0">
                <a:latin typeface="Arial Unicode MS" pitchFamily="34" charset="-128"/>
              </a:rPr>
              <a:t>Periodic revision is needed, as new evidence becomes available</a:t>
            </a:r>
          </a:p>
          <a:p>
            <a:pPr lvl="1">
              <a:buClr>
                <a:srgbClr val="002060"/>
              </a:buClr>
              <a:buSzPct val="100000"/>
            </a:pPr>
            <a:r>
              <a:rPr lang="en-GB" sz="2400" dirty="0" smtClean="0">
                <a:latin typeface="Arial Unicode MS" pitchFamily="34" charset="-128"/>
              </a:rPr>
              <a:t>Referral criteria should not be applied blindly, but considered on a </a:t>
            </a:r>
            <a:r>
              <a:rPr lang="en-GB" sz="2400" dirty="0" smtClean="0">
                <a:solidFill>
                  <a:srgbClr val="C00000"/>
                </a:solidFill>
                <a:latin typeface="Arial Unicode MS" pitchFamily="34" charset="-128"/>
              </a:rPr>
              <a:t>case-by-case</a:t>
            </a:r>
            <a:r>
              <a:rPr lang="en-GB" sz="2400" dirty="0" smtClean="0">
                <a:solidFill>
                  <a:schemeClr val="accent2"/>
                </a:solidFill>
                <a:latin typeface="Arial Unicode MS" pitchFamily="34" charset="-128"/>
              </a:rPr>
              <a:t> </a:t>
            </a:r>
            <a:r>
              <a:rPr lang="en-GB" sz="2400" dirty="0" smtClean="0">
                <a:latin typeface="Arial Unicode MS" pitchFamily="34" charset="-128"/>
              </a:rPr>
              <a:t>basis </a:t>
            </a:r>
          </a:p>
          <a:p>
            <a:pPr lvl="1"/>
            <a:endParaRPr lang="en-GB" sz="2000" dirty="0" smtClean="0">
              <a:latin typeface="Arial Unicode MS" pitchFamily="34" charset="-128"/>
            </a:endParaRPr>
          </a:p>
          <a:p>
            <a:pPr lvl="1"/>
            <a:endParaRPr lang="en-US" sz="2000" dirty="0" smtClean="0">
              <a:latin typeface="Arial Unicode MS" pitchFamily="34" charset="-128"/>
            </a:endParaRPr>
          </a:p>
        </p:txBody>
      </p:sp>
      <p:sp>
        <p:nvSpPr>
          <p:cNvPr id="5"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22</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Referral criteria</a:t>
            </a:r>
          </a:p>
        </p:txBody>
      </p:sp>
      <p:sp>
        <p:nvSpPr>
          <p:cNvPr id="20483" name="Rectangle 3"/>
          <p:cNvSpPr>
            <a:spLocks noGrp="1" noChangeArrowheads="1"/>
          </p:cNvSpPr>
          <p:nvPr>
            <p:ph type="body" sz="half" idx="1"/>
          </p:nvPr>
        </p:nvSpPr>
        <p:spPr>
          <a:xfrm>
            <a:off x="251520" y="1268760"/>
            <a:ext cx="8784976" cy="4680520"/>
          </a:xfrm>
        </p:spPr>
        <p:txBody>
          <a:bodyPr/>
          <a:lstStyle/>
          <a:p>
            <a:pPr>
              <a:buClr>
                <a:schemeClr val="tx2"/>
              </a:buClr>
              <a:buSzPct val="100000"/>
            </a:pPr>
            <a:r>
              <a:rPr lang="en-GB" sz="2800" dirty="0" smtClean="0">
                <a:latin typeface="Arial Unicode MS" pitchFamily="34" charset="-128"/>
                <a:ea typeface="Arial Unicode MS" panose="020B0604020202020204" pitchFamily="34" charset="-128"/>
                <a:cs typeface="Arial Unicode MS" panose="020B0604020202020204" pitchFamily="34" charset="-128"/>
              </a:rPr>
              <a:t>Guidelines and referral criteria are </a:t>
            </a:r>
            <a:r>
              <a:rPr lang="en-GB" sz="2800" dirty="0" smtClean="0">
                <a:solidFill>
                  <a:srgbClr val="C00000"/>
                </a:solidFill>
                <a:latin typeface="Arial Unicode MS" pitchFamily="34" charset="-128"/>
                <a:ea typeface="Arial Unicode MS" panose="020B0604020202020204" pitchFamily="34" charset="-128"/>
                <a:cs typeface="Arial Unicode MS" panose="020B0604020202020204" pitchFamily="34" charset="-128"/>
              </a:rPr>
              <a:t>not rules</a:t>
            </a:r>
            <a:r>
              <a:rPr lang="en-GB" sz="2800" dirty="0" smtClean="0">
                <a:latin typeface="Arial Unicode MS" pitchFamily="34" charset="-128"/>
                <a:ea typeface="Arial Unicode MS" panose="020B0604020202020204" pitchFamily="34" charset="-128"/>
                <a:cs typeface="Arial Unicode MS" panose="020B0604020202020204" pitchFamily="34" charset="-128"/>
              </a:rPr>
              <a:t>!</a:t>
            </a:r>
          </a:p>
          <a:p>
            <a:pPr marL="715963" lvl="1" indent="-358775">
              <a:buClr>
                <a:schemeClr val="tx2"/>
              </a:buClr>
              <a:buSzPct val="100000"/>
            </a:pPr>
            <a:r>
              <a:rPr lang="en-GB" sz="2400" dirty="0" smtClean="0">
                <a:latin typeface="Arial Unicode MS" pitchFamily="34" charset="-128"/>
                <a:ea typeface="Arial Unicode MS" panose="020B0604020202020204" pitchFamily="34" charset="-128"/>
                <a:cs typeface="Arial Unicode MS" panose="020B0604020202020204" pitchFamily="34" charset="-128"/>
              </a:rPr>
              <a:t>Never follow blindly, but apply the concepts of good practice according to individual patient needs</a:t>
            </a:r>
          </a:p>
          <a:p>
            <a:pPr marL="715963" lvl="1" indent="-358775">
              <a:buClr>
                <a:schemeClr val="tx2"/>
              </a:buClr>
              <a:buSzPct val="100000"/>
            </a:pPr>
            <a:r>
              <a:rPr lang="en-US" sz="2400" i="1" dirty="0" smtClean="0">
                <a:latin typeface="Arial Unicode MS" panose="020B0604020202020204" pitchFamily="34" charset="-128"/>
                <a:ea typeface="Arial Unicode MS" panose="020B0604020202020204" pitchFamily="34" charset="-128"/>
                <a:cs typeface="Arial Unicode MS" panose="020B0604020202020204" pitchFamily="34" charset="-128"/>
              </a:rPr>
              <a:t>"Guidelines </a:t>
            </a:r>
            <a:r>
              <a:rPr lang="en-US" sz="2400" i="1" dirty="0">
                <a:latin typeface="Arial Unicode MS" panose="020B0604020202020204" pitchFamily="34" charset="-128"/>
                <a:ea typeface="Arial Unicode MS" panose="020B0604020202020204" pitchFamily="34" charset="-128"/>
                <a:cs typeface="Arial Unicode MS" panose="020B0604020202020204" pitchFamily="34" charset="-128"/>
              </a:rPr>
              <a:t>are defined as systematically developed statements designed to </a:t>
            </a:r>
            <a:r>
              <a:rPr lang="en-US" sz="2400" i="1" dirty="0">
                <a:solidFill>
                  <a:srgbClr val="C00000"/>
                </a:solidFill>
                <a:latin typeface="Arial Unicode MS" panose="020B0604020202020204" pitchFamily="34" charset="-128"/>
                <a:ea typeface="Arial Unicode MS" panose="020B0604020202020204" pitchFamily="34" charset="-128"/>
                <a:cs typeface="Arial Unicode MS" panose="020B0604020202020204" pitchFamily="34" charset="-128"/>
              </a:rPr>
              <a:t>assist</a:t>
            </a:r>
            <a:r>
              <a:rPr lang="en-US" sz="2400" i="1" dirty="0">
                <a:latin typeface="Arial Unicode MS" panose="020B0604020202020204" pitchFamily="34" charset="-128"/>
                <a:ea typeface="Arial Unicode MS" panose="020B0604020202020204" pitchFamily="34" charset="-128"/>
                <a:cs typeface="Arial Unicode MS" panose="020B0604020202020204" pitchFamily="34" charset="-128"/>
              </a:rPr>
              <a:t> the clinician and patient in making decisions about appropriate healthcare for certain specific circumstances"</a:t>
            </a:r>
            <a:r>
              <a:rPr lang="en-US" sz="24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2400" dirty="0" smtClean="0">
                <a:latin typeface="Arial Unicode MS" panose="020B0604020202020204" pitchFamily="34" charset="-128"/>
                <a:ea typeface="Arial Unicode MS" panose="020B0604020202020204" pitchFamily="34" charset="-128"/>
                <a:cs typeface="Arial Unicode MS" panose="020B0604020202020204" pitchFamily="34" charset="-128"/>
              </a:rPr>
              <a:t/>
            </a:r>
            <a:br>
              <a:rPr lang="en-US" sz="2400" dirty="0" smtClean="0">
                <a:latin typeface="Arial Unicode MS" panose="020B0604020202020204" pitchFamily="34" charset="-128"/>
                <a:ea typeface="Arial Unicode MS" panose="020B0604020202020204" pitchFamily="34" charset="-128"/>
                <a:cs typeface="Arial Unicode MS" panose="020B0604020202020204" pitchFamily="34" charset="-128"/>
              </a:rPr>
            </a:br>
            <a:r>
              <a:rPr lang="en-US" sz="2400" dirty="0" smtClean="0">
                <a:latin typeface="Arial Unicode MS" panose="020B0604020202020204" pitchFamily="34" charset="-128"/>
                <a:ea typeface="Arial Unicode MS" panose="020B0604020202020204" pitchFamily="34" charset="-128"/>
                <a:cs typeface="Arial Unicode MS" panose="020B0604020202020204" pitchFamily="34" charset="-128"/>
              </a:rPr>
              <a:t>(</a:t>
            </a:r>
            <a:r>
              <a:rPr lang="en-US" sz="2400" dirty="0">
                <a:latin typeface="Arial Unicode MS" panose="020B0604020202020204" pitchFamily="34" charset="-128"/>
                <a:ea typeface="Arial Unicode MS" panose="020B0604020202020204" pitchFamily="34" charset="-128"/>
                <a:cs typeface="Arial Unicode MS" panose="020B0604020202020204" pitchFamily="34" charset="-128"/>
              </a:rPr>
              <a:t>Field &amp; </a:t>
            </a:r>
            <a:r>
              <a:rPr lang="en-US" sz="2400" dirty="0" err="1">
                <a:latin typeface="Arial Unicode MS" panose="020B0604020202020204" pitchFamily="34" charset="-128"/>
                <a:ea typeface="Arial Unicode MS" panose="020B0604020202020204" pitchFamily="34" charset="-128"/>
                <a:cs typeface="Arial Unicode MS" panose="020B0604020202020204" pitchFamily="34" charset="-128"/>
              </a:rPr>
              <a:t>Lohr</a:t>
            </a:r>
            <a:r>
              <a:rPr lang="en-US" sz="2400" dirty="0">
                <a:latin typeface="Arial Unicode MS" panose="020B0604020202020204" pitchFamily="34" charset="-128"/>
                <a:ea typeface="Arial Unicode MS" panose="020B0604020202020204" pitchFamily="34" charset="-128"/>
                <a:cs typeface="Arial Unicode MS" panose="020B0604020202020204" pitchFamily="34" charset="-128"/>
              </a:rPr>
              <a:t>, 1992)</a:t>
            </a:r>
            <a:endParaRPr lang="en-GB" sz="2400" dirty="0" smtClean="0">
              <a:latin typeface="Arial Unicode MS" panose="020B0604020202020204" pitchFamily="34" charset="-128"/>
              <a:ea typeface="Arial Unicode MS" panose="020B0604020202020204" pitchFamily="34" charset="-128"/>
              <a:cs typeface="Arial Unicode MS" panose="020B0604020202020204" pitchFamily="34" charset="-128"/>
            </a:endParaRPr>
          </a:p>
          <a:p>
            <a:pPr lvl="1"/>
            <a:endParaRPr lang="en-GB" sz="2000" dirty="0" smtClean="0">
              <a:latin typeface="Arial Unicode MS" pitchFamily="34" charset="-128"/>
            </a:endParaRPr>
          </a:p>
          <a:p>
            <a:pPr lvl="1"/>
            <a:endParaRPr lang="en-US" sz="2000" dirty="0" smtClean="0">
              <a:latin typeface="Arial Unicode MS" pitchFamily="34" charset="-128"/>
            </a:endParaRPr>
          </a:p>
        </p:txBody>
      </p:sp>
      <p:sp>
        <p:nvSpPr>
          <p:cNvPr id="5"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extLst>
      <p:ext uri="{BB962C8B-B14F-4D97-AF65-F5344CB8AC3E}">
        <p14:creationId xmlns:p14="http://schemas.microsoft.com/office/powerpoint/2010/main" val="2815959477"/>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23</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Referral criteria</a:t>
            </a:r>
          </a:p>
        </p:txBody>
      </p:sp>
      <p:sp>
        <p:nvSpPr>
          <p:cNvPr id="20483" name="Rectangle 3"/>
          <p:cNvSpPr>
            <a:spLocks noGrp="1" noChangeArrowheads="1"/>
          </p:cNvSpPr>
          <p:nvPr>
            <p:ph type="body" sz="half" idx="1"/>
          </p:nvPr>
        </p:nvSpPr>
        <p:spPr>
          <a:xfrm>
            <a:off x="251520" y="1268760"/>
            <a:ext cx="8784976" cy="4680520"/>
          </a:xfrm>
        </p:spPr>
        <p:txBody>
          <a:bodyPr/>
          <a:lstStyle/>
          <a:p>
            <a:pPr lvl="0">
              <a:buClr>
                <a:srgbClr val="002060"/>
              </a:buClr>
              <a:buSzPct val="100000"/>
            </a:pPr>
            <a:r>
              <a:rPr lang="en-GB" sz="2800" dirty="0" smtClean="0">
                <a:latin typeface="Arial Unicode MS" pitchFamily="34" charset="-128"/>
              </a:rPr>
              <a:t>EC RP 136 (2004) proposes:</a:t>
            </a:r>
          </a:p>
          <a:p>
            <a:pPr marL="715963" lvl="1" indent="-358775">
              <a:buClr>
                <a:srgbClr val="002060"/>
              </a:buClr>
              <a:buSzPct val="100000"/>
            </a:pPr>
            <a:r>
              <a:rPr lang="en-GB" sz="2400" i="1" dirty="0" smtClean="0">
                <a:latin typeface="Arial Unicode MS" pitchFamily="34" charset="-128"/>
                <a:ea typeface="Arial Unicode MS" pitchFamily="34" charset="-128"/>
                <a:cs typeface="Arial Unicode MS" pitchFamily="34" charset="-128"/>
              </a:rPr>
              <a:t>“All X ray examinations must be justified on an individual patient basis by demonstrating that the benefits to the patient outweigh the potential detriment. The anticipated </a:t>
            </a:r>
            <a:r>
              <a:rPr lang="en-GB" sz="2400" i="1" dirty="0" smtClean="0">
                <a:solidFill>
                  <a:srgbClr val="C00000"/>
                </a:solidFill>
                <a:latin typeface="Arial Unicode MS" pitchFamily="34" charset="-128"/>
                <a:ea typeface="Arial Unicode MS" pitchFamily="34" charset="-128"/>
                <a:cs typeface="Arial Unicode MS" pitchFamily="34" charset="-128"/>
              </a:rPr>
              <a:t>benefits</a:t>
            </a:r>
            <a:r>
              <a:rPr lang="en-GB" sz="2400" i="1" dirty="0" smtClean="0">
                <a:latin typeface="Arial Unicode MS" pitchFamily="34" charset="-128"/>
                <a:ea typeface="Arial Unicode MS" pitchFamily="34" charset="-128"/>
                <a:cs typeface="Arial Unicode MS" pitchFamily="34" charset="-128"/>
              </a:rPr>
              <a:t> are that the X ray examination would </a:t>
            </a:r>
            <a:r>
              <a:rPr lang="en-GB" sz="2400" i="1" dirty="0" smtClean="0">
                <a:solidFill>
                  <a:srgbClr val="C00000"/>
                </a:solidFill>
                <a:latin typeface="Arial Unicode MS" pitchFamily="34" charset="-128"/>
                <a:ea typeface="Arial Unicode MS" pitchFamily="34" charset="-128"/>
                <a:cs typeface="Arial Unicode MS" pitchFamily="34" charset="-128"/>
              </a:rPr>
              <a:t>add new information </a:t>
            </a:r>
            <a:r>
              <a:rPr lang="en-GB" sz="2400" i="1" dirty="0" smtClean="0">
                <a:latin typeface="Arial Unicode MS" pitchFamily="34" charset="-128"/>
                <a:ea typeface="Arial Unicode MS" pitchFamily="34" charset="-128"/>
                <a:cs typeface="Arial Unicode MS" pitchFamily="34" charset="-128"/>
              </a:rPr>
              <a:t>to aid the patient’s management.”</a:t>
            </a:r>
          </a:p>
          <a:p>
            <a:pPr marL="715963" lvl="1" indent="-358775">
              <a:buClr>
                <a:srgbClr val="002060"/>
              </a:buClr>
              <a:buSzPct val="100000"/>
            </a:pPr>
            <a:r>
              <a:rPr lang="en-GB" sz="2400" i="1" dirty="0" smtClean="0">
                <a:latin typeface="Arial Unicode MS" pitchFamily="34" charset="-128"/>
                <a:ea typeface="Arial Unicode MS" pitchFamily="34" charset="-128"/>
                <a:cs typeface="Arial Unicode MS" pitchFamily="34" charset="-128"/>
              </a:rPr>
              <a:t>“No radiographs should be selected unless a </a:t>
            </a:r>
            <a:r>
              <a:rPr lang="en-GB" sz="2400" i="1" dirty="0" smtClean="0">
                <a:solidFill>
                  <a:srgbClr val="C00000"/>
                </a:solidFill>
                <a:latin typeface="Arial Unicode MS" pitchFamily="34" charset="-128"/>
                <a:ea typeface="Arial Unicode MS" pitchFamily="34" charset="-128"/>
                <a:cs typeface="Arial Unicode MS" pitchFamily="34" charset="-128"/>
              </a:rPr>
              <a:t>history and clinical examination </a:t>
            </a:r>
            <a:r>
              <a:rPr lang="en-GB" sz="2400" i="1" dirty="0" smtClean="0">
                <a:latin typeface="Arial Unicode MS" pitchFamily="34" charset="-128"/>
                <a:ea typeface="Arial Unicode MS" pitchFamily="34" charset="-128"/>
                <a:cs typeface="Arial Unicode MS" pitchFamily="34" charset="-128"/>
              </a:rPr>
              <a:t>have been performed. ‘</a:t>
            </a:r>
            <a:r>
              <a:rPr lang="en-GB" sz="2400" i="1" dirty="0" smtClean="0">
                <a:solidFill>
                  <a:srgbClr val="C00000"/>
                </a:solidFill>
                <a:latin typeface="Arial Unicode MS" pitchFamily="34" charset="-128"/>
                <a:ea typeface="Arial Unicode MS" pitchFamily="34" charset="-128"/>
                <a:cs typeface="Arial Unicode MS" pitchFamily="34" charset="-128"/>
              </a:rPr>
              <a:t>Routine</a:t>
            </a:r>
            <a:r>
              <a:rPr lang="en-GB" sz="2400" i="1" dirty="0" smtClean="0">
                <a:latin typeface="Arial Unicode MS" pitchFamily="34" charset="-128"/>
                <a:ea typeface="Arial Unicode MS" pitchFamily="34" charset="-128"/>
                <a:cs typeface="Arial Unicode MS" pitchFamily="34" charset="-128"/>
              </a:rPr>
              <a:t>’ radiography is </a:t>
            </a:r>
            <a:r>
              <a:rPr lang="en-GB" sz="2400" i="1" dirty="0" smtClean="0">
                <a:solidFill>
                  <a:srgbClr val="C00000"/>
                </a:solidFill>
                <a:latin typeface="Arial Unicode MS" pitchFamily="34" charset="-128"/>
                <a:ea typeface="Arial Unicode MS" pitchFamily="34" charset="-128"/>
                <a:cs typeface="Arial Unicode MS" pitchFamily="34" charset="-128"/>
              </a:rPr>
              <a:t>unacceptable </a:t>
            </a:r>
            <a:r>
              <a:rPr lang="en-GB" sz="2400" i="1" dirty="0" smtClean="0">
                <a:latin typeface="Arial Unicode MS" pitchFamily="34" charset="-128"/>
                <a:ea typeface="Arial Unicode MS" pitchFamily="34" charset="-128"/>
                <a:cs typeface="Arial Unicode MS" pitchFamily="34" charset="-128"/>
              </a:rPr>
              <a:t>practice.”</a:t>
            </a:r>
          </a:p>
          <a:p>
            <a:pPr lvl="1">
              <a:buClr>
                <a:srgbClr val="002060"/>
              </a:buClr>
              <a:buSzPct val="100000"/>
            </a:pPr>
            <a:endParaRPr lang="en-GB" sz="2400" dirty="0" smtClean="0">
              <a:latin typeface="Arial Unicode MS" pitchFamily="34" charset="-128"/>
            </a:endParaRPr>
          </a:p>
          <a:p>
            <a:pPr lvl="1">
              <a:buClr>
                <a:srgbClr val="002060"/>
              </a:buClr>
              <a:buSzPct val="100000"/>
            </a:pPr>
            <a:endParaRPr lang="en-GB" sz="2000" dirty="0" smtClean="0">
              <a:latin typeface="Arial Unicode MS" pitchFamily="34" charset="-128"/>
            </a:endParaRPr>
          </a:p>
          <a:p>
            <a:pPr lvl="1">
              <a:buClr>
                <a:srgbClr val="002060"/>
              </a:buClr>
              <a:buSzPct val="100000"/>
            </a:pPr>
            <a:endParaRPr lang="en-US" sz="2000" dirty="0" smtClean="0">
              <a:latin typeface="Arial Unicode MS" pitchFamily="34" charset="-128"/>
            </a:endParaRPr>
          </a:p>
        </p:txBody>
      </p:sp>
      <p:sp>
        <p:nvSpPr>
          <p:cNvPr id="5"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24</a:t>
            </a:fld>
            <a:endParaRPr lang="en-GB" smtClean="0"/>
          </a:p>
        </p:txBody>
      </p:sp>
      <p:sp>
        <p:nvSpPr>
          <p:cNvPr id="20483" name="Rectangle 3"/>
          <p:cNvSpPr>
            <a:spLocks noGrp="1" noChangeArrowheads="1"/>
          </p:cNvSpPr>
          <p:nvPr>
            <p:ph type="body" sz="half" idx="1"/>
          </p:nvPr>
        </p:nvSpPr>
        <p:spPr>
          <a:xfrm>
            <a:off x="251520" y="1268760"/>
            <a:ext cx="8784976" cy="4114800"/>
          </a:xfrm>
        </p:spPr>
        <p:txBody>
          <a:bodyPr/>
          <a:lstStyle/>
          <a:p>
            <a:pPr marL="357188" lvl="1" indent="-357188">
              <a:buClr>
                <a:srgbClr val="000099"/>
              </a:buClr>
              <a:buSzPct val="100000"/>
            </a:pPr>
            <a:r>
              <a:rPr lang="en-GB" sz="2800" dirty="0">
                <a:latin typeface="Arial Unicode MS" pitchFamily="34" charset="-128"/>
              </a:rPr>
              <a:t>EC RP 136 (2004) proposes:</a:t>
            </a:r>
          </a:p>
          <a:p>
            <a:pPr marL="715963" lvl="2" indent="-358775">
              <a:buClr>
                <a:srgbClr val="000099"/>
              </a:buClr>
              <a:buSzPct val="100000"/>
            </a:pPr>
            <a:r>
              <a:rPr lang="en-GB" sz="2800" i="1" dirty="0" smtClean="0">
                <a:latin typeface="Arial Unicode MS" pitchFamily="34" charset="-128"/>
                <a:ea typeface="Arial Unicode MS" pitchFamily="34" charset="-128"/>
                <a:cs typeface="Arial Unicode MS" pitchFamily="34" charset="-128"/>
              </a:rPr>
              <a:t>“</a:t>
            </a:r>
            <a:r>
              <a:rPr lang="en-GB" sz="2400" i="1" dirty="0" smtClean="0">
                <a:latin typeface="Arial Unicode MS" pitchFamily="34" charset="-128"/>
              </a:rPr>
              <a:t>When </a:t>
            </a:r>
            <a:r>
              <a:rPr lang="en-GB" sz="2400" i="1" dirty="0" smtClean="0">
                <a:solidFill>
                  <a:srgbClr val="C00000"/>
                </a:solidFill>
                <a:latin typeface="Arial Unicode MS" pitchFamily="34" charset="-128"/>
              </a:rPr>
              <a:t>referring</a:t>
            </a:r>
            <a:r>
              <a:rPr lang="en-GB" sz="2400" i="1" dirty="0" smtClean="0">
                <a:latin typeface="Arial Unicode MS" pitchFamily="34" charset="-128"/>
              </a:rPr>
              <a:t> a patient for a radiographic examination, the dentist should </a:t>
            </a:r>
            <a:r>
              <a:rPr lang="en-GB" sz="2400" i="1" dirty="0" smtClean="0">
                <a:solidFill>
                  <a:srgbClr val="C00000"/>
                </a:solidFill>
                <a:latin typeface="Arial Unicode MS" pitchFamily="34" charset="-128"/>
              </a:rPr>
              <a:t>supply sufficient clinical information </a:t>
            </a:r>
            <a:r>
              <a:rPr lang="en-GB" sz="2400" i="1" dirty="0" smtClean="0">
                <a:latin typeface="Arial Unicode MS" pitchFamily="34" charset="-128"/>
              </a:rPr>
              <a:t>(based upon a history and clinical examination) to allow the practitioner taking clinical responsibility for the X ray exposure to perform the justification process.”</a:t>
            </a:r>
          </a:p>
          <a:p>
            <a:pPr marL="715963" lvl="1" indent="-358775">
              <a:buClr>
                <a:srgbClr val="000099"/>
              </a:buClr>
              <a:buSzPct val="100000"/>
            </a:pPr>
            <a:r>
              <a:rPr lang="en-GB" sz="2800" i="1" dirty="0" smtClean="0">
                <a:latin typeface="Arial Unicode MS" pitchFamily="34" charset="-128"/>
              </a:rPr>
              <a:t>“Access to </a:t>
            </a:r>
            <a:r>
              <a:rPr lang="en-GB" sz="2800" i="1" dirty="0" smtClean="0">
                <a:solidFill>
                  <a:srgbClr val="C00000"/>
                </a:solidFill>
                <a:latin typeface="Arial Unicode MS" pitchFamily="34" charset="-128"/>
              </a:rPr>
              <a:t>previous radiographs </a:t>
            </a:r>
            <a:r>
              <a:rPr lang="en-GB" sz="2800" i="1" dirty="0" smtClean="0">
                <a:latin typeface="Arial Unicode MS" pitchFamily="34" charset="-128"/>
              </a:rPr>
              <a:t>will avoid unnecessary exposures and aid patient management.”</a:t>
            </a:r>
          </a:p>
          <a:p>
            <a:pPr lvl="2">
              <a:buClr>
                <a:srgbClr val="000099"/>
              </a:buClr>
              <a:buSzPct val="100000"/>
            </a:pPr>
            <a:r>
              <a:rPr lang="en-GB" sz="2400" dirty="0" smtClean="0">
                <a:latin typeface="Arial Unicode MS" pitchFamily="34" charset="-128"/>
              </a:rPr>
              <a:t>Made easier owing to the increased digitalization of radiography</a:t>
            </a:r>
          </a:p>
        </p:txBody>
      </p:sp>
      <p:sp>
        <p:nvSpPr>
          <p:cNvPr id="5"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
        <p:nvSpPr>
          <p:cNvPr id="7" name="Rectangle 2"/>
          <p:cNvSpPr>
            <a:spLocks noGrp="1" noChangeArrowheads="1"/>
          </p:cNvSpPr>
          <p:nvPr>
            <p:ph type="title"/>
          </p:nvPr>
        </p:nvSpPr>
        <p:spPr>
          <a:xfrm>
            <a:off x="282575" y="98425"/>
            <a:ext cx="8534400" cy="762000"/>
          </a:xfrm>
        </p:spPr>
        <p:txBody>
          <a:bodyPr/>
          <a:lstStyle/>
          <a:p>
            <a:pPr eaLnBrk="1" hangingPunct="1"/>
            <a:r>
              <a:rPr lang="en-US" b="0" dirty="0" smtClean="0">
                <a:latin typeface="Arial Unicode MS" pitchFamily="34" charset="-128"/>
              </a:rPr>
              <a:t>Referral criteria</a:t>
            </a: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25</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Note: CBCT or MDCT?</a:t>
            </a:r>
          </a:p>
        </p:txBody>
      </p:sp>
      <p:sp>
        <p:nvSpPr>
          <p:cNvPr id="21" name="Rectangle 3"/>
          <p:cNvSpPr>
            <a:spLocks noGrp="1" noChangeArrowheads="1"/>
          </p:cNvSpPr>
          <p:nvPr>
            <p:ph type="body" sz="half" idx="1"/>
          </p:nvPr>
        </p:nvSpPr>
        <p:spPr>
          <a:xfrm>
            <a:off x="251520" y="1268760"/>
            <a:ext cx="8713664" cy="4114800"/>
          </a:xfrm>
        </p:spPr>
        <p:txBody>
          <a:bodyPr/>
          <a:lstStyle/>
          <a:p>
            <a:pPr eaLnBrk="1" hangingPunct="1"/>
            <a:r>
              <a:rPr lang="en-GB" dirty="0" smtClean="0">
                <a:latin typeface="Arial Unicode MS" pitchFamily="34" charset="-128"/>
              </a:rPr>
              <a:t>CBCT advised when:</a:t>
            </a:r>
          </a:p>
          <a:p>
            <a:pPr lvl="1" eaLnBrk="1" hangingPunct="1"/>
            <a:r>
              <a:rPr lang="en-GB" dirty="0" smtClean="0">
                <a:latin typeface="Arial Unicode MS" pitchFamily="34" charset="-128"/>
              </a:rPr>
              <a:t>High </a:t>
            </a:r>
            <a:r>
              <a:rPr lang="en-GB" dirty="0" smtClean="0">
                <a:solidFill>
                  <a:srgbClr val="C00000"/>
                </a:solidFill>
                <a:latin typeface="Arial Unicode MS" pitchFamily="34" charset="-128"/>
              </a:rPr>
              <a:t>sharpness</a:t>
            </a:r>
            <a:r>
              <a:rPr lang="en-GB" dirty="0" smtClean="0">
                <a:solidFill>
                  <a:schemeClr val="accent2"/>
                </a:solidFill>
                <a:latin typeface="Arial Unicode MS" pitchFamily="34" charset="-128"/>
              </a:rPr>
              <a:t> </a:t>
            </a:r>
            <a:r>
              <a:rPr lang="en-GB" dirty="0" smtClean="0">
                <a:latin typeface="Arial Unicode MS" pitchFamily="34" charset="-128"/>
              </a:rPr>
              <a:t>is needed when compared with MDCT (e.g. small anatomy/pathology)</a:t>
            </a:r>
          </a:p>
          <a:p>
            <a:pPr lvl="1" eaLnBrk="1" hangingPunct="1"/>
            <a:r>
              <a:rPr lang="en-GB" dirty="0" smtClean="0">
                <a:latin typeface="Arial Unicode MS" pitchFamily="34" charset="-128"/>
              </a:rPr>
              <a:t>Only a </a:t>
            </a:r>
            <a:r>
              <a:rPr lang="en-GB" dirty="0" smtClean="0">
                <a:solidFill>
                  <a:srgbClr val="C00000"/>
                </a:solidFill>
                <a:latin typeface="Arial Unicode MS" pitchFamily="34" charset="-128"/>
              </a:rPr>
              <a:t>localized region </a:t>
            </a:r>
            <a:r>
              <a:rPr lang="en-GB" dirty="0" smtClean="0">
                <a:latin typeface="Arial Unicode MS" pitchFamily="34" charset="-128"/>
              </a:rPr>
              <a:t>needs to be scanned (e.g. single tooth region); large amount of dose can be saved through horizontal collimation</a:t>
            </a:r>
          </a:p>
          <a:p>
            <a:pPr eaLnBrk="1" hangingPunct="1">
              <a:buNone/>
            </a:pPr>
            <a:endParaRPr lang="en-US" dirty="0" smtClean="0">
              <a:latin typeface="Arial Unicode MS" pitchFamily="34" charset="-128"/>
            </a:endParaRPr>
          </a:p>
          <a:p>
            <a:pPr eaLnBrk="1" hangingPunct="1">
              <a:buNone/>
            </a:pPr>
            <a:endParaRPr lang="en-US" dirty="0" smtClean="0">
              <a:latin typeface="Arial Unicode MS" pitchFamily="34" charset="-128"/>
            </a:endParaRPr>
          </a:p>
        </p:txBody>
      </p:sp>
      <p:sp>
        <p:nvSpPr>
          <p:cNvPr id="5"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extLst>
      <p:ext uri="{BB962C8B-B14F-4D97-AF65-F5344CB8AC3E}">
        <p14:creationId xmlns:p14="http://schemas.microsoft.com/office/powerpoint/2010/main" val="2613406991"/>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26</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Note: CBCT or MDCT?</a:t>
            </a:r>
          </a:p>
        </p:txBody>
      </p:sp>
      <p:sp>
        <p:nvSpPr>
          <p:cNvPr id="21" name="Rectangle 3"/>
          <p:cNvSpPr>
            <a:spLocks noGrp="1" noChangeArrowheads="1"/>
          </p:cNvSpPr>
          <p:nvPr>
            <p:ph type="body" sz="half" idx="1"/>
          </p:nvPr>
        </p:nvSpPr>
        <p:spPr>
          <a:xfrm>
            <a:off x="251520" y="1268760"/>
            <a:ext cx="8713664" cy="4608512"/>
          </a:xfrm>
        </p:spPr>
        <p:txBody>
          <a:bodyPr/>
          <a:lstStyle/>
          <a:p>
            <a:pPr eaLnBrk="1" hangingPunct="1"/>
            <a:r>
              <a:rPr lang="en-GB" sz="2800" dirty="0" smtClean="0">
                <a:latin typeface="Arial Unicode MS" pitchFamily="34" charset="-128"/>
              </a:rPr>
              <a:t>MDCT advised when:</a:t>
            </a:r>
          </a:p>
          <a:p>
            <a:pPr lvl="1" eaLnBrk="1" hangingPunct="1"/>
            <a:r>
              <a:rPr lang="en-GB" sz="2400" dirty="0" smtClean="0">
                <a:solidFill>
                  <a:srgbClr val="C00000"/>
                </a:solidFill>
                <a:latin typeface="Arial Unicode MS" pitchFamily="34" charset="-128"/>
              </a:rPr>
              <a:t>Soft tissue </a:t>
            </a:r>
            <a:r>
              <a:rPr lang="en-GB" sz="2400" dirty="0" smtClean="0">
                <a:latin typeface="Arial Unicode MS" pitchFamily="34" charset="-128"/>
              </a:rPr>
              <a:t>discrimination is needed</a:t>
            </a:r>
          </a:p>
          <a:p>
            <a:pPr lvl="1" eaLnBrk="1" hangingPunct="1"/>
            <a:r>
              <a:rPr lang="en-GB" sz="2400" dirty="0" smtClean="0">
                <a:solidFill>
                  <a:srgbClr val="C00000"/>
                </a:solidFill>
                <a:latin typeface="Arial Unicode MS" pitchFamily="34" charset="-128"/>
              </a:rPr>
              <a:t>Neurological</a:t>
            </a:r>
            <a:r>
              <a:rPr lang="en-GB" sz="2400" dirty="0" smtClean="0">
                <a:latin typeface="Arial Unicode MS" pitchFamily="34" charset="-128"/>
              </a:rPr>
              <a:t> symptoms</a:t>
            </a:r>
          </a:p>
          <a:p>
            <a:pPr lvl="1" eaLnBrk="1" hangingPunct="1"/>
            <a:r>
              <a:rPr lang="en-GB" sz="2400" dirty="0" smtClean="0">
                <a:latin typeface="Arial Unicode MS" pitchFamily="34" charset="-128"/>
              </a:rPr>
              <a:t>Contrast agent needed</a:t>
            </a:r>
          </a:p>
          <a:p>
            <a:pPr lvl="1" eaLnBrk="1" hangingPunct="1"/>
            <a:r>
              <a:rPr lang="en-GB" sz="2400" dirty="0" smtClean="0">
                <a:latin typeface="Arial Unicode MS" pitchFamily="34" charset="-128"/>
              </a:rPr>
              <a:t>MRI not available</a:t>
            </a:r>
          </a:p>
          <a:p>
            <a:pPr eaLnBrk="1" hangingPunct="1"/>
            <a:r>
              <a:rPr lang="en-GB" sz="2800" dirty="0" smtClean="0">
                <a:latin typeface="Arial Unicode MS" pitchFamily="34" charset="-128"/>
              </a:rPr>
              <a:t>Not univocally clear for certain applications whether CBCT or MDCT provides better diagnostic image quality </a:t>
            </a:r>
            <a:r>
              <a:rPr lang="en-GB" sz="2800" dirty="0" smtClean="0">
                <a:solidFill>
                  <a:srgbClr val="C00000"/>
                </a:solidFill>
                <a:latin typeface="Arial Unicode MS" pitchFamily="34" charset="-128"/>
              </a:rPr>
              <a:t>at the same dose</a:t>
            </a:r>
          </a:p>
          <a:p>
            <a:pPr lvl="1" eaLnBrk="1" hangingPunct="1"/>
            <a:r>
              <a:rPr lang="en-GB" sz="2400" dirty="0" smtClean="0">
                <a:latin typeface="Arial Unicode MS" pitchFamily="34" charset="-128"/>
              </a:rPr>
              <a:t>CBCT: wide image quality range in function of technology, exposure factors, reconstruction factors, …</a:t>
            </a:r>
            <a:endParaRPr lang="en-GB" dirty="0" smtClean="0">
              <a:latin typeface="Arial Unicode MS" pitchFamily="34" charset="-128"/>
            </a:endParaRPr>
          </a:p>
          <a:p>
            <a:pPr eaLnBrk="1" hangingPunct="1">
              <a:buNone/>
            </a:pPr>
            <a:endParaRPr lang="en-US" sz="2800" dirty="0" smtClean="0">
              <a:latin typeface="Arial Unicode MS" pitchFamily="34" charset="-128"/>
            </a:endParaRPr>
          </a:p>
          <a:p>
            <a:pPr eaLnBrk="1" hangingPunct="1">
              <a:buNone/>
            </a:pPr>
            <a:endParaRPr lang="en-US" sz="2800" dirty="0" smtClean="0">
              <a:latin typeface="Arial Unicode MS" pitchFamily="34" charset="-128"/>
            </a:endParaRPr>
          </a:p>
        </p:txBody>
      </p:sp>
      <p:sp>
        <p:nvSpPr>
          <p:cNvPr id="5"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6"/>
          <p:cNvSpPr>
            <a:spLocks noGrp="1"/>
          </p:cNvSpPr>
          <p:nvPr>
            <p:ph type="sldNum" sz="quarter" idx="12"/>
          </p:nvPr>
        </p:nvSpPr>
        <p:spPr>
          <a:noFill/>
          <a:ln>
            <a:miter lim="800000"/>
            <a:headEnd/>
            <a:tailEnd/>
          </a:ln>
        </p:spPr>
        <p:txBody>
          <a:bodyPr/>
          <a:lstStyle/>
          <a:p>
            <a:fld id="{75E21579-A3A3-49C1-9524-62F0133470E7}" type="slidenum">
              <a:rPr lang="en-GB" smtClean="0"/>
              <a:pPr/>
              <a:t>27</a:t>
            </a:fld>
            <a:endParaRPr lang="en-GB" dirty="0" smtClean="0"/>
          </a:p>
        </p:txBody>
      </p:sp>
      <p:sp>
        <p:nvSpPr>
          <p:cNvPr id="4099" name="Rectangle 2"/>
          <p:cNvSpPr>
            <a:spLocks noGrp="1" noChangeArrowheads="1"/>
          </p:cNvSpPr>
          <p:nvPr>
            <p:ph type="title"/>
          </p:nvPr>
        </p:nvSpPr>
        <p:spPr/>
        <p:txBody>
          <a:bodyPr/>
          <a:lstStyle/>
          <a:p>
            <a:pPr eaLnBrk="1" hangingPunct="1"/>
            <a:r>
              <a:rPr lang="en-GB" b="0" dirty="0" smtClean="0">
                <a:latin typeface="Arial Unicode MS" pitchFamily="34" charset="-128"/>
              </a:rPr>
              <a:t>Overview</a:t>
            </a:r>
            <a:endParaRPr lang="en-US" b="0" dirty="0" smtClean="0">
              <a:latin typeface="Arial Unicode MS" pitchFamily="34" charset="-128"/>
            </a:endParaRPr>
          </a:p>
        </p:txBody>
      </p:sp>
      <p:sp>
        <p:nvSpPr>
          <p:cNvPr id="18435" name="Rectangle 3"/>
          <p:cNvSpPr>
            <a:spLocks noGrp="1" noChangeArrowheads="1"/>
          </p:cNvSpPr>
          <p:nvPr>
            <p:ph type="body" sz="half" idx="1"/>
          </p:nvPr>
        </p:nvSpPr>
        <p:spPr>
          <a:xfrm>
            <a:off x="239164" y="2060848"/>
            <a:ext cx="8569076" cy="3347864"/>
          </a:xfrm>
        </p:spPr>
        <p:txBody>
          <a:bodyPr/>
          <a:lstStyle/>
          <a:p>
            <a:pPr eaLnBrk="1" hangingPunct="1">
              <a:buClr>
                <a:schemeClr val="tx2"/>
              </a:buClr>
              <a:buSzPct val="100000"/>
            </a:pPr>
            <a:r>
              <a:rPr lang="en-US" sz="3600" dirty="0" smtClean="0">
                <a:solidFill>
                  <a:schemeClr val="accent6">
                    <a:lumMod val="60000"/>
                    <a:lumOff val="40000"/>
                  </a:schemeClr>
                </a:solidFill>
                <a:latin typeface="Arial Unicode MS" pitchFamily="34" charset="-128"/>
              </a:rPr>
              <a:t>The justification principle</a:t>
            </a:r>
          </a:p>
          <a:p>
            <a:pPr eaLnBrk="1" hangingPunct="1">
              <a:buClr>
                <a:schemeClr val="tx2"/>
              </a:buClr>
              <a:buSzPct val="100000"/>
            </a:pPr>
            <a:r>
              <a:rPr lang="en-US" sz="3600" dirty="0" smtClean="0">
                <a:solidFill>
                  <a:schemeClr val="accent6">
                    <a:lumMod val="60000"/>
                    <a:lumOff val="40000"/>
                  </a:schemeClr>
                </a:solidFill>
                <a:latin typeface="Arial Unicode MS" pitchFamily="34" charset="-128"/>
              </a:rPr>
              <a:t>Radiation dose in dental radiology</a:t>
            </a:r>
          </a:p>
          <a:p>
            <a:pPr eaLnBrk="1" hangingPunct="1">
              <a:buClr>
                <a:schemeClr val="tx2"/>
              </a:buClr>
              <a:buSzPct val="100000"/>
            </a:pPr>
            <a:r>
              <a:rPr lang="en-US" sz="3600" dirty="0" smtClean="0">
                <a:solidFill>
                  <a:schemeClr val="accent6">
                    <a:lumMod val="60000"/>
                    <a:lumOff val="40000"/>
                  </a:schemeClr>
                </a:solidFill>
                <a:latin typeface="Arial Unicode MS" pitchFamily="34" charset="-128"/>
              </a:rPr>
              <a:t>Referral criteria</a:t>
            </a:r>
          </a:p>
          <a:p>
            <a:pPr eaLnBrk="1" hangingPunct="1">
              <a:buClr>
                <a:schemeClr val="tx2"/>
              </a:buClr>
              <a:buSzPct val="100000"/>
            </a:pPr>
            <a:r>
              <a:rPr lang="en-US" sz="3600" dirty="0" smtClean="0">
                <a:latin typeface="Arial Unicode MS" pitchFamily="34" charset="-128"/>
              </a:rPr>
              <a:t>Specific clinical applications</a:t>
            </a:r>
          </a:p>
          <a:p>
            <a:pPr eaLnBrk="1" hangingPunct="1">
              <a:buClr>
                <a:schemeClr val="tx2"/>
              </a:buClr>
              <a:buSzPct val="100000"/>
            </a:pPr>
            <a:r>
              <a:rPr lang="en-US" sz="3600" dirty="0" smtClean="0">
                <a:solidFill>
                  <a:schemeClr val="accent6">
                    <a:lumMod val="60000"/>
                    <a:lumOff val="40000"/>
                  </a:schemeClr>
                </a:solidFill>
                <a:latin typeface="Arial Unicode MS" pitchFamily="34" charset="-128"/>
              </a:rPr>
              <a:t>Informing the patient</a:t>
            </a:r>
          </a:p>
          <a:p>
            <a:pPr eaLnBrk="1" hangingPunct="1">
              <a:buClr>
                <a:schemeClr val="tx2"/>
              </a:buClr>
            </a:pPr>
            <a:endParaRPr lang="en-US" sz="3600" dirty="0" smtClean="0">
              <a:latin typeface="Arial Unicode MS" pitchFamily="34" charset="-128"/>
            </a:endParaRPr>
          </a:p>
          <a:p>
            <a:pPr eaLnBrk="1" hangingPunct="1">
              <a:buClr>
                <a:schemeClr val="tx2"/>
              </a:buClr>
            </a:pPr>
            <a:endParaRPr lang="en-US" sz="3600" dirty="0" smtClean="0">
              <a:latin typeface="Arial Unicode MS" pitchFamily="34" charset="-128"/>
            </a:endParaRPr>
          </a:p>
          <a:p>
            <a:pPr eaLnBrk="1" hangingPunct="1">
              <a:buClr>
                <a:schemeClr val="tx2"/>
              </a:buClr>
            </a:pPr>
            <a:endParaRPr lang="en-US" sz="3600" dirty="0" smtClean="0"/>
          </a:p>
        </p:txBody>
      </p:sp>
      <p:sp>
        <p:nvSpPr>
          <p:cNvPr id="5"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28</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Specific clinical applications</a:t>
            </a:r>
          </a:p>
        </p:txBody>
      </p:sp>
      <p:sp>
        <p:nvSpPr>
          <p:cNvPr id="20483" name="Rectangle 3"/>
          <p:cNvSpPr>
            <a:spLocks noGrp="1" noChangeArrowheads="1"/>
          </p:cNvSpPr>
          <p:nvPr>
            <p:ph type="body" sz="half" idx="1"/>
          </p:nvPr>
        </p:nvSpPr>
        <p:spPr>
          <a:xfrm>
            <a:off x="179512" y="1258416"/>
            <a:ext cx="7776864" cy="4114800"/>
          </a:xfrm>
        </p:spPr>
        <p:txBody>
          <a:bodyPr/>
          <a:lstStyle/>
          <a:p>
            <a:pPr lvl="0">
              <a:buClr>
                <a:schemeClr val="tx2"/>
              </a:buClr>
            </a:pPr>
            <a:r>
              <a:rPr lang="en-GB" sz="2800" dirty="0" smtClean="0">
                <a:latin typeface="Arial Unicode MS" pitchFamily="34" charset="-128"/>
              </a:rPr>
              <a:t>Caries diagnosis</a:t>
            </a:r>
          </a:p>
          <a:p>
            <a:pPr lvl="0">
              <a:buClr>
                <a:schemeClr val="tx2"/>
              </a:buClr>
            </a:pPr>
            <a:r>
              <a:rPr lang="en-GB" sz="2800" dirty="0" smtClean="0">
                <a:latin typeface="Arial Unicode MS" pitchFamily="34" charset="-128"/>
              </a:rPr>
              <a:t>Orthodontics</a:t>
            </a:r>
          </a:p>
          <a:p>
            <a:pPr lvl="0">
              <a:buClr>
                <a:schemeClr val="tx2"/>
              </a:buClr>
            </a:pPr>
            <a:r>
              <a:rPr lang="en-GB" sz="2800" dirty="0" err="1" smtClean="0">
                <a:latin typeface="Arial Unicode MS" pitchFamily="34" charset="-128"/>
              </a:rPr>
              <a:t>Periodontics</a:t>
            </a:r>
            <a:endParaRPr lang="en-GB" sz="2800" dirty="0" smtClean="0">
              <a:latin typeface="Arial Unicode MS" pitchFamily="34" charset="-128"/>
            </a:endParaRPr>
          </a:p>
          <a:p>
            <a:pPr lvl="0">
              <a:buClr>
                <a:schemeClr val="tx2"/>
              </a:buClr>
            </a:pPr>
            <a:r>
              <a:rPr lang="en-GB" sz="2800" dirty="0" err="1" smtClean="0">
                <a:latin typeface="Arial Unicode MS" pitchFamily="34" charset="-128"/>
              </a:rPr>
              <a:t>Endodontics</a:t>
            </a:r>
            <a:endParaRPr lang="en-GB" sz="2800" dirty="0" smtClean="0">
              <a:latin typeface="Arial Unicode MS" pitchFamily="34" charset="-128"/>
            </a:endParaRPr>
          </a:p>
          <a:p>
            <a:pPr lvl="0">
              <a:buClr>
                <a:schemeClr val="tx2"/>
              </a:buClr>
            </a:pPr>
            <a:r>
              <a:rPr lang="en-GB" sz="2800" dirty="0" smtClean="0">
                <a:latin typeface="Arial Unicode MS" pitchFamily="34" charset="-128"/>
              </a:rPr>
              <a:t>Implant planning</a:t>
            </a:r>
          </a:p>
          <a:p>
            <a:pPr lvl="0">
              <a:buClr>
                <a:schemeClr val="tx2"/>
              </a:buClr>
            </a:pPr>
            <a:r>
              <a:rPr lang="en-GB" sz="2800" dirty="0" smtClean="0">
                <a:latin typeface="Arial Unicode MS" pitchFamily="34" charset="-128"/>
              </a:rPr>
              <a:t>Tooth extraction</a:t>
            </a:r>
          </a:p>
          <a:p>
            <a:pPr lvl="0">
              <a:buClr>
                <a:schemeClr val="tx2"/>
              </a:buClr>
            </a:pPr>
            <a:r>
              <a:rPr lang="en-GB" sz="2800" dirty="0" smtClean="0">
                <a:latin typeface="Arial Unicode MS" pitchFamily="34" charset="-128"/>
              </a:rPr>
              <a:t>Other surgery</a:t>
            </a:r>
          </a:p>
          <a:p>
            <a:pPr lvl="0">
              <a:buClr>
                <a:schemeClr val="tx2"/>
              </a:buClr>
            </a:pPr>
            <a:r>
              <a:rPr lang="en-GB" sz="2800" dirty="0" smtClean="0">
                <a:latin typeface="Arial Unicode MS" pitchFamily="34" charset="-128"/>
              </a:rPr>
              <a:t>Temporomandibular joint</a:t>
            </a:r>
            <a:endParaRPr lang="en-GB" dirty="0" smtClean="0">
              <a:latin typeface="Arial Unicode MS" pitchFamily="34" charset="-128"/>
            </a:endParaRPr>
          </a:p>
          <a:p>
            <a:pPr lvl="1">
              <a:buClr>
                <a:schemeClr val="tx2"/>
              </a:buClr>
            </a:pPr>
            <a:endParaRPr lang="en-GB" sz="2400" dirty="0" smtClean="0">
              <a:latin typeface="Arial Unicode MS" pitchFamily="34" charset="-128"/>
            </a:endParaRPr>
          </a:p>
          <a:p>
            <a:pPr lvl="1">
              <a:buClr>
                <a:schemeClr val="tx2"/>
              </a:buClr>
            </a:pPr>
            <a:endParaRPr lang="en-US" sz="2400" dirty="0" smtClean="0">
              <a:latin typeface="Arial Unicode MS" pitchFamily="34" charset="-128"/>
            </a:endParaRPr>
          </a:p>
        </p:txBody>
      </p:sp>
      <p:sp>
        <p:nvSpPr>
          <p:cNvPr id="6"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29</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Specific clinical applications: caries</a:t>
            </a:r>
          </a:p>
        </p:txBody>
      </p:sp>
      <p:sp>
        <p:nvSpPr>
          <p:cNvPr id="20483" name="Rectangle 3"/>
          <p:cNvSpPr>
            <a:spLocks noGrp="1" noChangeArrowheads="1"/>
          </p:cNvSpPr>
          <p:nvPr>
            <p:ph type="body" sz="half" idx="1"/>
          </p:nvPr>
        </p:nvSpPr>
        <p:spPr>
          <a:xfrm>
            <a:off x="180528" y="1196752"/>
            <a:ext cx="8801547" cy="4114800"/>
          </a:xfrm>
        </p:spPr>
        <p:txBody>
          <a:bodyPr/>
          <a:lstStyle/>
          <a:p>
            <a:pPr>
              <a:buClr>
                <a:schemeClr val="tx2"/>
              </a:buClr>
            </a:pPr>
            <a:r>
              <a:rPr lang="en-GB" sz="2800" dirty="0" smtClean="0">
                <a:latin typeface="Arial Unicode MS" pitchFamily="34" charset="-128"/>
              </a:rPr>
              <a:t>Prior </a:t>
            </a:r>
            <a:r>
              <a:rPr lang="en-GB" sz="2800" dirty="0" smtClean="0">
                <a:solidFill>
                  <a:srgbClr val="C00000"/>
                </a:solidFill>
                <a:latin typeface="Arial Unicode MS" pitchFamily="34" charset="-128"/>
              </a:rPr>
              <a:t>risk evaluation </a:t>
            </a:r>
            <a:r>
              <a:rPr lang="en-GB" sz="2800" dirty="0" smtClean="0">
                <a:latin typeface="Arial Unicode MS" pitchFamily="34" charset="-128"/>
              </a:rPr>
              <a:t>required as a key aspect of the justification process:</a:t>
            </a:r>
          </a:p>
          <a:p>
            <a:pPr lvl="1">
              <a:buClr>
                <a:schemeClr val="tx2"/>
              </a:buClr>
            </a:pPr>
            <a:r>
              <a:rPr lang="en-GB" dirty="0" smtClean="0">
                <a:latin typeface="Arial Unicode MS" pitchFamily="34" charset="-128"/>
              </a:rPr>
              <a:t>Clinical evidence of previous disease, dietary habits, social history, use of fluoride, plaque control, saliva, medical history</a:t>
            </a:r>
          </a:p>
          <a:p>
            <a:pPr>
              <a:buClr>
                <a:schemeClr val="tx2"/>
              </a:buClr>
            </a:pPr>
            <a:r>
              <a:rPr lang="en-GB" sz="2800" dirty="0" smtClean="0">
                <a:latin typeface="Arial Unicode MS" pitchFamily="34" charset="-128"/>
              </a:rPr>
              <a:t>Radiographic examination is then considered on an </a:t>
            </a:r>
            <a:r>
              <a:rPr lang="en-GB" sz="2800" dirty="0" smtClean="0">
                <a:solidFill>
                  <a:srgbClr val="C00000"/>
                </a:solidFill>
                <a:latin typeface="Arial Unicode MS" pitchFamily="34" charset="-128"/>
              </a:rPr>
              <a:t>individual</a:t>
            </a:r>
            <a:r>
              <a:rPr lang="en-GB" sz="2800" dirty="0" smtClean="0">
                <a:latin typeface="Arial Unicode MS" pitchFamily="34" charset="-128"/>
              </a:rPr>
              <a:t> basis</a:t>
            </a:r>
          </a:p>
          <a:p>
            <a:pPr lvl="1">
              <a:buClr>
                <a:schemeClr val="tx2"/>
              </a:buClr>
            </a:pPr>
            <a:r>
              <a:rPr lang="en-GB" dirty="0" smtClean="0">
                <a:latin typeface="Arial Unicode MS" pitchFamily="34" charset="-128"/>
              </a:rPr>
              <a:t>No routine adherence to intervals proposed in guidelines</a:t>
            </a:r>
          </a:p>
          <a:p>
            <a:pPr lvl="1">
              <a:buClr>
                <a:schemeClr val="tx2"/>
              </a:buClr>
            </a:pPr>
            <a:r>
              <a:rPr lang="en-GB" dirty="0" smtClean="0">
                <a:latin typeface="Arial Unicode MS" pitchFamily="34" charset="-128"/>
              </a:rPr>
              <a:t>Certainly no screening!</a:t>
            </a:r>
          </a:p>
          <a:p>
            <a:pPr lvl="1">
              <a:buClr>
                <a:schemeClr val="tx2"/>
              </a:buClr>
            </a:pPr>
            <a:endParaRPr lang="en-GB" sz="2400" dirty="0" smtClean="0">
              <a:latin typeface="Arial Unicode MS" pitchFamily="34" charset="-128"/>
            </a:endParaRPr>
          </a:p>
          <a:p>
            <a:pPr lvl="1">
              <a:buClr>
                <a:schemeClr val="tx2"/>
              </a:buClr>
            </a:pPr>
            <a:endParaRPr lang="en-US" sz="2400" dirty="0" smtClean="0">
              <a:latin typeface="Arial Unicode MS" pitchFamily="34" charset="-128"/>
            </a:endParaRPr>
          </a:p>
        </p:txBody>
      </p:sp>
      <p:sp>
        <p:nvSpPr>
          <p:cNvPr id="5"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6"/>
          <p:cNvSpPr>
            <a:spLocks noGrp="1"/>
          </p:cNvSpPr>
          <p:nvPr>
            <p:ph type="sldNum" sz="quarter" idx="12"/>
          </p:nvPr>
        </p:nvSpPr>
        <p:spPr>
          <a:noFill/>
          <a:ln>
            <a:miter lim="800000"/>
            <a:headEnd/>
            <a:tailEnd/>
          </a:ln>
        </p:spPr>
        <p:txBody>
          <a:bodyPr/>
          <a:lstStyle/>
          <a:p>
            <a:fld id="{75E21579-A3A3-49C1-9524-62F0133470E7}" type="slidenum">
              <a:rPr lang="en-GB" smtClean="0"/>
              <a:pPr/>
              <a:t>3</a:t>
            </a:fld>
            <a:endParaRPr lang="en-GB" dirty="0" smtClean="0"/>
          </a:p>
        </p:txBody>
      </p:sp>
      <p:sp>
        <p:nvSpPr>
          <p:cNvPr id="4099" name="Rectangle 2"/>
          <p:cNvSpPr>
            <a:spLocks noGrp="1" noChangeArrowheads="1"/>
          </p:cNvSpPr>
          <p:nvPr>
            <p:ph type="title"/>
          </p:nvPr>
        </p:nvSpPr>
        <p:spPr/>
        <p:txBody>
          <a:bodyPr/>
          <a:lstStyle/>
          <a:p>
            <a:pPr eaLnBrk="1" hangingPunct="1"/>
            <a:r>
              <a:rPr lang="en-GB" b="0" dirty="0" smtClean="0">
                <a:latin typeface="Arial Unicode MS" pitchFamily="34" charset="-128"/>
              </a:rPr>
              <a:t>Overview</a:t>
            </a:r>
            <a:endParaRPr lang="en-US" b="0" dirty="0" smtClean="0">
              <a:latin typeface="Arial Unicode MS" pitchFamily="34" charset="-128"/>
            </a:endParaRPr>
          </a:p>
        </p:txBody>
      </p:sp>
      <p:sp>
        <p:nvSpPr>
          <p:cNvPr id="18435" name="Rectangle 3"/>
          <p:cNvSpPr>
            <a:spLocks noGrp="1" noChangeArrowheads="1"/>
          </p:cNvSpPr>
          <p:nvPr>
            <p:ph type="body" sz="half" idx="1"/>
          </p:nvPr>
        </p:nvSpPr>
        <p:spPr>
          <a:xfrm>
            <a:off x="239164" y="2060848"/>
            <a:ext cx="8569076" cy="3347864"/>
          </a:xfrm>
        </p:spPr>
        <p:txBody>
          <a:bodyPr/>
          <a:lstStyle/>
          <a:p>
            <a:pPr eaLnBrk="1" hangingPunct="1">
              <a:buClr>
                <a:schemeClr val="tx2"/>
              </a:buClr>
              <a:buSzPct val="100000"/>
            </a:pPr>
            <a:r>
              <a:rPr lang="en-US" sz="3600" dirty="0" smtClean="0">
                <a:latin typeface="Arial Unicode MS" pitchFamily="34" charset="-128"/>
              </a:rPr>
              <a:t>The justification principle</a:t>
            </a:r>
          </a:p>
          <a:p>
            <a:pPr eaLnBrk="1" hangingPunct="1">
              <a:buClr>
                <a:schemeClr val="tx2"/>
              </a:buClr>
              <a:buSzPct val="100000"/>
            </a:pPr>
            <a:r>
              <a:rPr lang="en-US" sz="3600" dirty="0" smtClean="0">
                <a:latin typeface="Arial Unicode MS" pitchFamily="34" charset="-128"/>
              </a:rPr>
              <a:t>Radiation dose in dental radiology</a:t>
            </a:r>
          </a:p>
          <a:p>
            <a:pPr eaLnBrk="1" hangingPunct="1">
              <a:buClr>
                <a:schemeClr val="tx2"/>
              </a:buClr>
              <a:buSzPct val="100000"/>
            </a:pPr>
            <a:r>
              <a:rPr lang="en-US" sz="3600" dirty="0" smtClean="0">
                <a:latin typeface="Arial Unicode MS" pitchFamily="34" charset="-128"/>
              </a:rPr>
              <a:t>Referral criteria</a:t>
            </a:r>
          </a:p>
          <a:p>
            <a:pPr eaLnBrk="1" hangingPunct="1">
              <a:buClr>
                <a:schemeClr val="tx2"/>
              </a:buClr>
              <a:buSzPct val="100000"/>
            </a:pPr>
            <a:r>
              <a:rPr lang="en-US" sz="3600" dirty="0" smtClean="0">
                <a:latin typeface="Arial Unicode MS" pitchFamily="34" charset="-128"/>
              </a:rPr>
              <a:t>Specific clinical applications</a:t>
            </a:r>
          </a:p>
          <a:p>
            <a:pPr eaLnBrk="1" hangingPunct="1">
              <a:buClr>
                <a:schemeClr val="tx2"/>
              </a:buClr>
              <a:buSzPct val="100000"/>
            </a:pPr>
            <a:r>
              <a:rPr lang="en-US" sz="3600" dirty="0" smtClean="0">
                <a:latin typeface="Arial Unicode MS" pitchFamily="34" charset="-128"/>
              </a:rPr>
              <a:t>Informing the patient</a:t>
            </a:r>
          </a:p>
          <a:p>
            <a:pPr eaLnBrk="1" hangingPunct="1">
              <a:buClr>
                <a:schemeClr val="tx2"/>
              </a:buClr>
            </a:pPr>
            <a:endParaRPr lang="en-US" sz="3600" dirty="0" smtClean="0">
              <a:latin typeface="Arial Unicode MS" pitchFamily="34" charset="-128"/>
            </a:endParaRPr>
          </a:p>
          <a:p>
            <a:pPr eaLnBrk="1" hangingPunct="1">
              <a:buClr>
                <a:schemeClr val="tx2"/>
              </a:buClr>
            </a:pPr>
            <a:endParaRPr lang="en-US" sz="3600" dirty="0" smtClean="0">
              <a:latin typeface="Arial Unicode MS" pitchFamily="34" charset="-128"/>
            </a:endParaRPr>
          </a:p>
          <a:p>
            <a:pPr eaLnBrk="1" hangingPunct="1">
              <a:buClr>
                <a:schemeClr val="tx2"/>
              </a:buClr>
            </a:pPr>
            <a:endParaRPr lang="en-US" sz="3600" dirty="0" smtClean="0">
              <a:latin typeface="Arial Unicode MS" pitchFamily="34" charset="-128"/>
            </a:endParaRPr>
          </a:p>
          <a:p>
            <a:pPr eaLnBrk="1" hangingPunct="1">
              <a:buClr>
                <a:schemeClr val="tx2"/>
              </a:buClr>
            </a:pPr>
            <a:endParaRPr lang="en-US" sz="3600" dirty="0" smtClean="0"/>
          </a:p>
        </p:txBody>
      </p:sp>
      <p:sp>
        <p:nvSpPr>
          <p:cNvPr id="5"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30</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Specific clinical applications: caries</a:t>
            </a:r>
          </a:p>
        </p:txBody>
      </p:sp>
      <p:sp>
        <p:nvSpPr>
          <p:cNvPr id="20483" name="Rectangle 3"/>
          <p:cNvSpPr>
            <a:spLocks noGrp="1" noChangeArrowheads="1"/>
          </p:cNvSpPr>
          <p:nvPr>
            <p:ph type="body" sz="half" idx="1"/>
          </p:nvPr>
        </p:nvSpPr>
        <p:spPr>
          <a:xfrm>
            <a:off x="179512" y="1196752"/>
            <a:ext cx="9001000" cy="4906888"/>
          </a:xfrm>
        </p:spPr>
        <p:txBody>
          <a:bodyPr/>
          <a:lstStyle/>
          <a:p>
            <a:pPr>
              <a:buClr>
                <a:schemeClr val="tx2"/>
              </a:buClr>
            </a:pPr>
            <a:r>
              <a:rPr lang="en-GB" sz="2800" dirty="0" smtClean="0">
                <a:latin typeface="Arial Unicode MS" pitchFamily="34" charset="-128"/>
              </a:rPr>
              <a:t>EC RP 136 (2004) proposes:</a:t>
            </a:r>
          </a:p>
          <a:p>
            <a:pPr lvl="1">
              <a:buClr>
                <a:schemeClr val="tx2"/>
              </a:buClr>
            </a:pPr>
            <a:r>
              <a:rPr lang="en-GB" dirty="0" smtClean="0">
                <a:latin typeface="Arial Unicode MS" pitchFamily="34" charset="-128"/>
              </a:rPr>
              <a:t>General:</a:t>
            </a:r>
            <a:r>
              <a:rPr lang="en-GB" i="1" dirty="0" smtClean="0">
                <a:latin typeface="Arial Unicode MS" pitchFamily="34" charset="-128"/>
              </a:rPr>
              <a:t> </a:t>
            </a:r>
          </a:p>
          <a:p>
            <a:pPr marL="1057275" lvl="2" indent="-342900"/>
            <a:r>
              <a:rPr lang="en-GB" sz="2200" i="1" dirty="0" smtClean="0">
                <a:latin typeface="Arial Unicode MS" pitchFamily="34" charset="-128"/>
              </a:rPr>
              <a:t>“Prescription of bitewing radiographs for caries diagnosis should be based upon </a:t>
            </a:r>
            <a:r>
              <a:rPr lang="en-GB" sz="2200" i="1" dirty="0" smtClean="0">
                <a:solidFill>
                  <a:srgbClr val="C00000"/>
                </a:solidFill>
                <a:latin typeface="Arial Unicode MS" pitchFamily="34" charset="-128"/>
              </a:rPr>
              <a:t>caries risk assessment</a:t>
            </a:r>
            <a:r>
              <a:rPr lang="en-GB" sz="2200" i="1" dirty="0" smtClean="0">
                <a:latin typeface="Arial Unicode MS" pitchFamily="34" charset="-128"/>
              </a:rPr>
              <a:t>. </a:t>
            </a:r>
            <a:r>
              <a:rPr lang="en-GB" sz="2200" i="1" dirty="0" smtClean="0">
                <a:solidFill>
                  <a:srgbClr val="C00000"/>
                </a:solidFill>
                <a:latin typeface="Arial Unicode MS" pitchFamily="34" charset="-128"/>
              </a:rPr>
              <a:t>Intervals </a:t>
            </a:r>
            <a:r>
              <a:rPr lang="en-GB" sz="2200" i="1" dirty="0" smtClean="0">
                <a:latin typeface="Arial Unicode MS" pitchFamily="34" charset="-128"/>
              </a:rPr>
              <a:t>between subsequent </a:t>
            </a:r>
            <a:r>
              <a:rPr lang="en-GB" sz="2200" i="1" dirty="0" smtClean="0">
                <a:solidFill>
                  <a:srgbClr val="C00000"/>
                </a:solidFill>
                <a:latin typeface="Arial Unicode MS" pitchFamily="34" charset="-128"/>
              </a:rPr>
              <a:t>bitewing</a:t>
            </a:r>
            <a:r>
              <a:rPr lang="en-GB" sz="2200" i="1" dirty="0" smtClean="0">
                <a:latin typeface="Arial Unicode MS" pitchFamily="34" charset="-128"/>
              </a:rPr>
              <a:t> radiographic examinations must be </a:t>
            </a:r>
            <a:r>
              <a:rPr lang="en-GB" sz="2200" i="1" dirty="0" smtClean="0">
                <a:solidFill>
                  <a:srgbClr val="C00000"/>
                </a:solidFill>
                <a:latin typeface="Arial Unicode MS" pitchFamily="34" charset="-128"/>
              </a:rPr>
              <a:t>reassessed </a:t>
            </a:r>
            <a:r>
              <a:rPr lang="en-GB" sz="2200" i="1" dirty="0" smtClean="0">
                <a:latin typeface="Arial Unicode MS" pitchFamily="34" charset="-128"/>
              </a:rPr>
              <a:t>for each new period, as individuals can move in and out of caries risk categories with time.”</a:t>
            </a:r>
          </a:p>
          <a:p>
            <a:pPr lvl="1">
              <a:buClr>
                <a:schemeClr val="tx2"/>
              </a:buClr>
            </a:pPr>
            <a:r>
              <a:rPr lang="en-GB" dirty="0" smtClean="0">
                <a:latin typeface="Arial Unicode MS" pitchFamily="34" charset="-128"/>
              </a:rPr>
              <a:t>Children: </a:t>
            </a:r>
          </a:p>
          <a:p>
            <a:pPr marL="1000125" lvl="2" indent="-285750"/>
            <a:r>
              <a:rPr lang="en-GB" sz="2200" i="1" dirty="0" smtClean="0">
                <a:latin typeface="Arial Unicode MS" pitchFamily="34" charset="-128"/>
              </a:rPr>
              <a:t>“It is recommended that when children are designated as </a:t>
            </a:r>
            <a:r>
              <a:rPr lang="en-GB" sz="2200" i="1" dirty="0" smtClean="0">
                <a:solidFill>
                  <a:srgbClr val="C00000"/>
                </a:solidFill>
                <a:latin typeface="Arial Unicode MS" pitchFamily="34" charset="-128"/>
              </a:rPr>
              <a:t>high caries risk </a:t>
            </a:r>
            <a:r>
              <a:rPr lang="en-GB" sz="2200" i="1" dirty="0" smtClean="0">
                <a:latin typeface="Arial Unicode MS" pitchFamily="34" charset="-128"/>
              </a:rPr>
              <a:t>they should have </a:t>
            </a:r>
            <a:r>
              <a:rPr lang="en-GB" sz="2200" i="1" dirty="0" smtClean="0">
                <a:solidFill>
                  <a:srgbClr val="C00000"/>
                </a:solidFill>
                <a:latin typeface="Arial Unicode MS" pitchFamily="34" charset="-128"/>
              </a:rPr>
              <a:t>six-monthly </a:t>
            </a:r>
            <a:r>
              <a:rPr lang="en-GB" sz="2200" i="1" dirty="0" smtClean="0">
                <a:latin typeface="Arial Unicode MS" pitchFamily="34" charset="-128"/>
              </a:rPr>
              <a:t>posterior bitewing radiographs taken. This should continue until no new or active lesions are apparent and the individual has entered a lower risk category.”</a:t>
            </a:r>
          </a:p>
          <a:p>
            <a:pPr lvl="1">
              <a:buClr>
                <a:schemeClr val="tx2"/>
              </a:buClr>
            </a:pPr>
            <a:endParaRPr lang="en-GB" sz="2000" dirty="0" smtClean="0">
              <a:latin typeface="Arial Unicode MS" pitchFamily="34" charset="-128"/>
            </a:endParaRPr>
          </a:p>
          <a:p>
            <a:pPr lvl="1">
              <a:buClr>
                <a:schemeClr val="tx2"/>
              </a:buClr>
            </a:pPr>
            <a:endParaRPr lang="en-US" sz="2000" dirty="0" smtClean="0">
              <a:latin typeface="Arial Unicode MS" pitchFamily="34" charset="-128"/>
            </a:endParaRPr>
          </a:p>
        </p:txBody>
      </p:sp>
      <p:sp>
        <p:nvSpPr>
          <p:cNvPr id="6"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31</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Specific clinical applications: caries</a:t>
            </a:r>
          </a:p>
        </p:txBody>
      </p:sp>
      <p:sp>
        <p:nvSpPr>
          <p:cNvPr id="20483" name="Rectangle 3"/>
          <p:cNvSpPr>
            <a:spLocks noGrp="1" noChangeArrowheads="1"/>
          </p:cNvSpPr>
          <p:nvPr>
            <p:ph type="body" sz="half" idx="1"/>
          </p:nvPr>
        </p:nvSpPr>
        <p:spPr>
          <a:xfrm>
            <a:off x="179512" y="1196752"/>
            <a:ext cx="8928992" cy="5112568"/>
          </a:xfrm>
        </p:spPr>
        <p:txBody>
          <a:bodyPr/>
          <a:lstStyle/>
          <a:p>
            <a:pPr>
              <a:buClr>
                <a:schemeClr val="tx2"/>
              </a:buClr>
            </a:pPr>
            <a:r>
              <a:rPr lang="en-GB" sz="2800" dirty="0">
                <a:latin typeface="Arial Unicode MS" pitchFamily="34" charset="-128"/>
              </a:rPr>
              <a:t>EC RP 136 (2004) </a:t>
            </a:r>
            <a:r>
              <a:rPr lang="en-GB" sz="2800" dirty="0" smtClean="0">
                <a:latin typeface="Arial Unicode MS" pitchFamily="34" charset="-128"/>
              </a:rPr>
              <a:t>proposes:</a:t>
            </a:r>
          </a:p>
          <a:p>
            <a:pPr lvl="1">
              <a:buClr>
                <a:schemeClr val="tx2"/>
              </a:buClr>
            </a:pPr>
            <a:r>
              <a:rPr lang="en-GB" sz="2400" dirty="0" smtClean="0">
                <a:latin typeface="Arial Unicode MS" pitchFamily="34" charset="-128"/>
              </a:rPr>
              <a:t>Children (</a:t>
            </a:r>
            <a:r>
              <a:rPr lang="en-GB" sz="2400" dirty="0" err="1" smtClean="0">
                <a:latin typeface="Arial Unicode MS" pitchFamily="34" charset="-128"/>
              </a:rPr>
              <a:t>cont</a:t>
            </a:r>
            <a:r>
              <a:rPr lang="en-GB" sz="2400" dirty="0" smtClean="0">
                <a:latin typeface="Arial Unicode MS" pitchFamily="34" charset="-128"/>
              </a:rPr>
              <a:t>):</a:t>
            </a:r>
            <a:r>
              <a:rPr lang="en-GB" sz="2000" i="1" dirty="0" smtClean="0">
                <a:latin typeface="Arial Unicode MS" pitchFamily="34" charset="-128"/>
              </a:rPr>
              <a:t> </a:t>
            </a:r>
          </a:p>
          <a:p>
            <a:pPr lvl="2"/>
            <a:r>
              <a:rPr lang="en-GB" sz="2200" i="1" dirty="0" smtClean="0"/>
              <a:t>“It is recommended that when children are designated as </a:t>
            </a:r>
            <a:r>
              <a:rPr lang="en-GB" sz="2200" i="1" dirty="0" smtClean="0">
                <a:solidFill>
                  <a:srgbClr val="C00000"/>
                </a:solidFill>
              </a:rPr>
              <a:t>moderate caries risk </a:t>
            </a:r>
            <a:r>
              <a:rPr lang="en-GB" sz="2200" i="1" dirty="0" smtClean="0"/>
              <a:t>they should have</a:t>
            </a:r>
            <a:r>
              <a:rPr lang="en-GB" sz="2200" i="1" dirty="0" smtClean="0">
                <a:solidFill>
                  <a:schemeClr val="accent2"/>
                </a:solidFill>
              </a:rPr>
              <a:t> </a:t>
            </a:r>
            <a:r>
              <a:rPr lang="en-GB" sz="2200" i="1" dirty="0" smtClean="0">
                <a:solidFill>
                  <a:srgbClr val="C00000"/>
                </a:solidFill>
              </a:rPr>
              <a:t>annual </a:t>
            </a:r>
            <a:r>
              <a:rPr lang="en-GB" sz="2200" i="1" dirty="0" smtClean="0"/>
              <a:t>posterior bitewing radiographs. This should continue until no new or active lesions are apparent and the individual has entered a lower risk category.”</a:t>
            </a:r>
          </a:p>
          <a:p>
            <a:pPr lvl="2">
              <a:spcBef>
                <a:spcPts val="600"/>
              </a:spcBef>
            </a:pPr>
            <a:r>
              <a:rPr lang="en-GB" sz="2200" i="1" dirty="0" smtClean="0"/>
              <a:t>“Radiography for caries diagnosis in </a:t>
            </a:r>
            <a:r>
              <a:rPr lang="en-GB" sz="2200" i="1" dirty="0" smtClean="0">
                <a:solidFill>
                  <a:srgbClr val="C00000"/>
                </a:solidFill>
              </a:rPr>
              <a:t>low caries risk</a:t>
            </a:r>
            <a:r>
              <a:rPr lang="en-GB" sz="2200" i="1" dirty="0" smtClean="0">
                <a:solidFill>
                  <a:schemeClr val="accent2"/>
                </a:solidFill>
              </a:rPr>
              <a:t> </a:t>
            </a:r>
            <a:r>
              <a:rPr lang="en-GB" sz="2200" i="1" dirty="0" smtClean="0"/>
              <a:t>children should take into account </a:t>
            </a:r>
            <a:r>
              <a:rPr lang="en-GB" sz="2200" i="1" dirty="0" smtClean="0">
                <a:solidFill>
                  <a:srgbClr val="C00000"/>
                </a:solidFill>
              </a:rPr>
              <a:t>population prevalence </a:t>
            </a:r>
            <a:r>
              <a:rPr lang="en-GB" sz="2200" i="1" dirty="0" smtClean="0"/>
              <a:t>of caries. Intervals of </a:t>
            </a:r>
            <a:r>
              <a:rPr lang="en-GB" sz="2200" i="1" dirty="0" smtClean="0">
                <a:solidFill>
                  <a:srgbClr val="C00000"/>
                </a:solidFill>
              </a:rPr>
              <a:t>12-18 months (deciduous dentition) or 24 months (permanent dentition)</a:t>
            </a:r>
            <a:r>
              <a:rPr lang="en-GB" sz="2200" i="1" dirty="0" smtClean="0">
                <a:solidFill>
                  <a:schemeClr val="accent2"/>
                </a:solidFill>
              </a:rPr>
              <a:t> </a:t>
            </a:r>
            <a:r>
              <a:rPr lang="en-GB" sz="2200" i="1" dirty="0" smtClean="0"/>
              <a:t>may be used, although </a:t>
            </a:r>
            <a:r>
              <a:rPr lang="en-GB" sz="2200" i="1" dirty="0" smtClean="0">
                <a:solidFill>
                  <a:srgbClr val="C00000"/>
                </a:solidFill>
              </a:rPr>
              <a:t>longer </a:t>
            </a:r>
            <a:r>
              <a:rPr lang="en-GB" sz="2200" i="1" dirty="0" smtClean="0"/>
              <a:t>intervals may be appropriate where there is continuing low caries risk.”</a:t>
            </a:r>
          </a:p>
        </p:txBody>
      </p:sp>
      <p:sp>
        <p:nvSpPr>
          <p:cNvPr id="6"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32</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Specific clinical applications: caries</a:t>
            </a:r>
          </a:p>
        </p:txBody>
      </p:sp>
      <p:sp>
        <p:nvSpPr>
          <p:cNvPr id="20483" name="Rectangle 3"/>
          <p:cNvSpPr>
            <a:spLocks noGrp="1" noChangeArrowheads="1"/>
          </p:cNvSpPr>
          <p:nvPr>
            <p:ph type="body" sz="half" idx="1"/>
          </p:nvPr>
        </p:nvSpPr>
        <p:spPr>
          <a:xfrm>
            <a:off x="179512" y="1196752"/>
            <a:ext cx="8856984" cy="4114800"/>
          </a:xfrm>
        </p:spPr>
        <p:txBody>
          <a:bodyPr/>
          <a:lstStyle/>
          <a:p>
            <a:pPr>
              <a:buClr>
                <a:schemeClr val="tx2"/>
              </a:buClr>
            </a:pPr>
            <a:r>
              <a:rPr lang="en-GB" sz="2800" dirty="0" smtClean="0">
                <a:latin typeface="Arial Unicode MS" pitchFamily="34" charset="-128"/>
              </a:rPr>
              <a:t>European Academy of Paediatric Dentistry (EAPD) guidelines proposes different intervals for caries assessment in children:</a:t>
            </a:r>
          </a:p>
          <a:p>
            <a:pPr>
              <a:buClr>
                <a:schemeClr val="tx2"/>
              </a:buClr>
            </a:pPr>
            <a:endParaRPr lang="en-GB" sz="2800" dirty="0" smtClean="0">
              <a:latin typeface="Arial Unicode MS" pitchFamily="34" charset="-128"/>
            </a:endParaRPr>
          </a:p>
          <a:p>
            <a:pPr lvl="1">
              <a:buClr>
                <a:schemeClr val="tx2"/>
              </a:buClr>
            </a:pPr>
            <a:endParaRPr lang="en-GB" sz="2000" dirty="0" smtClean="0">
              <a:latin typeface="Arial Unicode MS" pitchFamily="34" charset="-128"/>
            </a:endParaRPr>
          </a:p>
          <a:p>
            <a:pPr lvl="1">
              <a:buClr>
                <a:schemeClr val="tx2"/>
              </a:buClr>
            </a:pPr>
            <a:endParaRPr lang="en-US" sz="2000" dirty="0" smtClean="0">
              <a:latin typeface="Arial Unicode MS" pitchFamily="34" charset="-128"/>
            </a:endParaRPr>
          </a:p>
        </p:txBody>
      </p:sp>
      <p:pic>
        <p:nvPicPr>
          <p:cNvPr id="1026" name="Picture 2"/>
          <p:cNvPicPr>
            <a:picLocks noChangeAspect="1" noChangeArrowheads="1"/>
          </p:cNvPicPr>
          <p:nvPr/>
        </p:nvPicPr>
        <p:blipFill>
          <a:blip r:embed="rId3" cstate="print"/>
          <a:srcRect l="18306" t="16534" r="22238" b="26767"/>
          <a:stretch>
            <a:fillRect/>
          </a:stretch>
        </p:blipFill>
        <p:spPr bwMode="auto">
          <a:xfrm>
            <a:off x="1187624" y="2636912"/>
            <a:ext cx="5637960" cy="3024336"/>
          </a:xfrm>
          <a:prstGeom prst="rect">
            <a:avLst/>
          </a:prstGeom>
          <a:noFill/>
          <a:ln w="9525">
            <a:noFill/>
            <a:miter lim="800000"/>
            <a:headEnd/>
            <a:tailEnd/>
          </a:ln>
        </p:spPr>
      </p:pic>
      <p:sp>
        <p:nvSpPr>
          <p:cNvPr id="7" name="Rectangle 6"/>
          <p:cNvSpPr/>
          <p:nvPr/>
        </p:nvSpPr>
        <p:spPr>
          <a:xfrm>
            <a:off x="4816701" y="5733256"/>
            <a:ext cx="2008883" cy="338554"/>
          </a:xfrm>
          <a:prstGeom prst="rect">
            <a:avLst/>
          </a:prstGeom>
        </p:spPr>
        <p:txBody>
          <a:bodyPr wrap="none">
            <a:spAutoFit/>
          </a:bodyPr>
          <a:lstStyle/>
          <a:p>
            <a:pPr algn="r"/>
            <a:r>
              <a:rPr lang="en-GB" sz="1600" i="1" dirty="0" err="1" smtClean="0">
                <a:solidFill>
                  <a:schemeClr val="accent1"/>
                </a:solidFill>
                <a:latin typeface="Arial Unicode MS" pitchFamily="34" charset="-128"/>
              </a:rPr>
              <a:t>Espelid</a:t>
            </a:r>
            <a:r>
              <a:rPr lang="en-GB" sz="1600" i="1" dirty="0" smtClean="0">
                <a:solidFill>
                  <a:schemeClr val="accent1"/>
                </a:solidFill>
                <a:latin typeface="Arial Unicode MS" pitchFamily="34" charset="-128"/>
              </a:rPr>
              <a:t> et al. (2003)</a:t>
            </a:r>
          </a:p>
        </p:txBody>
      </p:sp>
      <p:sp>
        <p:nvSpPr>
          <p:cNvPr id="8"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33</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Specific clinical applications: caries</a:t>
            </a:r>
          </a:p>
        </p:txBody>
      </p:sp>
      <p:sp>
        <p:nvSpPr>
          <p:cNvPr id="20483" name="Rectangle 3"/>
          <p:cNvSpPr>
            <a:spLocks noGrp="1" noChangeArrowheads="1"/>
          </p:cNvSpPr>
          <p:nvPr>
            <p:ph type="body" sz="half" idx="1"/>
          </p:nvPr>
        </p:nvSpPr>
        <p:spPr>
          <a:xfrm>
            <a:off x="179512" y="1196752"/>
            <a:ext cx="8964488" cy="5184576"/>
          </a:xfrm>
        </p:spPr>
        <p:txBody>
          <a:bodyPr/>
          <a:lstStyle/>
          <a:p>
            <a:pPr>
              <a:buClr>
                <a:schemeClr val="tx2"/>
              </a:buClr>
            </a:pPr>
            <a:r>
              <a:rPr lang="en-GB" sz="2800" dirty="0" smtClean="0">
                <a:latin typeface="Arial Unicode MS" pitchFamily="34" charset="-128"/>
              </a:rPr>
              <a:t>EC RP 136 (2004) proposes:</a:t>
            </a:r>
          </a:p>
          <a:p>
            <a:pPr lvl="1"/>
            <a:r>
              <a:rPr lang="en-GB" sz="2400" dirty="0" smtClean="0"/>
              <a:t>Adults:</a:t>
            </a:r>
            <a:endParaRPr lang="en-GB" sz="2400" dirty="0" smtClean="0">
              <a:latin typeface="Arial Unicode MS" pitchFamily="34" charset="-128"/>
            </a:endParaRPr>
          </a:p>
          <a:p>
            <a:pPr lvl="2"/>
            <a:r>
              <a:rPr lang="en-GB" sz="2200" i="1" dirty="0" smtClean="0">
                <a:latin typeface="Arial Unicode MS" pitchFamily="34" charset="-128"/>
              </a:rPr>
              <a:t>“It is recommended that adults designated as </a:t>
            </a:r>
            <a:r>
              <a:rPr lang="en-GB" sz="2200" i="1" dirty="0" smtClean="0">
                <a:solidFill>
                  <a:srgbClr val="C00000"/>
                </a:solidFill>
                <a:latin typeface="Arial Unicode MS" pitchFamily="34" charset="-128"/>
              </a:rPr>
              <a:t>high caries risk </a:t>
            </a:r>
            <a:r>
              <a:rPr lang="en-GB" sz="2200" i="1" dirty="0" smtClean="0">
                <a:latin typeface="Arial Unicode MS" pitchFamily="34" charset="-128"/>
              </a:rPr>
              <a:t>have </a:t>
            </a:r>
            <a:r>
              <a:rPr lang="en-GB" sz="2200" i="1" dirty="0" smtClean="0">
                <a:solidFill>
                  <a:srgbClr val="C00000"/>
                </a:solidFill>
                <a:latin typeface="Arial Unicode MS" pitchFamily="34" charset="-128"/>
              </a:rPr>
              <a:t>six-monthly</a:t>
            </a:r>
            <a:r>
              <a:rPr lang="en-GB" sz="2200" i="1" dirty="0" smtClean="0">
                <a:latin typeface="Arial Unicode MS" pitchFamily="34" charset="-128"/>
              </a:rPr>
              <a:t> posterior bitewing radiographs taken until no new or active lesions are apparent and the individual has entered another risk category.”</a:t>
            </a:r>
          </a:p>
          <a:p>
            <a:pPr lvl="2"/>
            <a:r>
              <a:rPr lang="en-GB" sz="2200" i="1" dirty="0" smtClean="0">
                <a:latin typeface="Arial Unicode MS" pitchFamily="34" charset="-128"/>
              </a:rPr>
              <a:t>“It is recommended that adults designated as </a:t>
            </a:r>
            <a:r>
              <a:rPr lang="en-GB" sz="2200" i="1" dirty="0" smtClean="0">
                <a:solidFill>
                  <a:srgbClr val="C00000"/>
                </a:solidFill>
                <a:latin typeface="Arial Unicode MS" pitchFamily="34" charset="-128"/>
              </a:rPr>
              <a:t>moderate caries risk </a:t>
            </a:r>
            <a:r>
              <a:rPr lang="en-GB" sz="2200" i="1" dirty="0" smtClean="0">
                <a:latin typeface="Arial Unicode MS" pitchFamily="34" charset="-128"/>
              </a:rPr>
              <a:t>have </a:t>
            </a:r>
            <a:r>
              <a:rPr lang="en-GB" sz="2200" i="1" dirty="0" smtClean="0">
                <a:solidFill>
                  <a:srgbClr val="C00000"/>
                </a:solidFill>
                <a:latin typeface="Arial Unicode MS" pitchFamily="34" charset="-128"/>
              </a:rPr>
              <a:t>annual </a:t>
            </a:r>
            <a:r>
              <a:rPr lang="en-GB" sz="2200" i="1" dirty="0" smtClean="0">
                <a:latin typeface="Arial Unicode MS" pitchFamily="34" charset="-128"/>
              </a:rPr>
              <a:t>posterior bitewing radiographs taken until no new or active lesions are apparent and the individual has entered another risk category.”</a:t>
            </a:r>
          </a:p>
          <a:p>
            <a:pPr lvl="2"/>
            <a:r>
              <a:rPr lang="en-GB" sz="2200" i="1" dirty="0" smtClean="0">
                <a:latin typeface="Arial Unicode MS" pitchFamily="34" charset="-128"/>
              </a:rPr>
              <a:t>“It is recommended that adults designated as </a:t>
            </a:r>
            <a:r>
              <a:rPr lang="en-GB" sz="2200" i="1" dirty="0" smtClean="0">
                <a:solidFill>
                  <a:srgbClr val="C00000"/>
                </a:solidFill>
                <a:latin typeface="Arial Unicode MS" pitchFamily="34" charset="-128"/>
              </a:rPr>
              <a:t>low caries risk </a:t>
            </a:r>
            <a:r>
              <a:rPr lang="en-GB" sz="2200" i="1" dirty="0" smtClean="0">
                <a:latin typeface="Arial Unicode MS" pitchFamily="34" charset="-128"/>
              </a:rPr>
              <a:t>have posterior bitewing radiographs taken at approximately </a:t>
            </a:r>
            <a:br>
              <a:rPr lang="en-GB" sz="2200" i="1" dirty="0" smtClean="0">
                <a:latin typeface="Arial Unicode MS" pitchFamily="34" charset="-128"/>
              </a:rPr>
            </a:br>
            <a:r>
              <a:rPr lang="en-GB" sz="2200" i="1" dirty="0" smtClean="0">
                <a:solidFill>
                  <a:srgbClr val="C00000"/>
                </a:solidFill>
                <a:latin typeface="Arial Unicode MS" pitchFamily="34" charset="-128"/>
              </a:rPr>
              <a:t>24-month </a:t>
            </a:r>
            <a:r>
              <a:rPr lang="en-GB" sz="2200" i="1" dirty="0" smtClean="0">
                <a:latin typeface="Arial Unicode MS" pitchFamily="34" charset="-128"/>
              </a:rPr>
              <a:t>intervals. More </a:t>
            </a:r>
            <a:r>
              <a:rPr lang="en-GB" sz="2200" i="1" dirty="0" smtClean="0">
                <a:solidFill>
                  <a:srgbClr val="C00000"/>
                </a:solidFill>
                <a:latin typeface="Arial Unicode MS" pitchFamily="34" charset="-128"/>
              </a:rPr>
              <a:t>extended </a:t>
            </a:r>
            <a:r>
              <a:rPr lang="en-GB" sz="2200" i="1" dirty="0" smtClean="0">
                <a:latin typeface="Arial Unicode MS" pitchFamily="34" charset="-128"/>
              </a:rPr>
              <a:t>intervals may be used where there is continuing low caries risk.”</a:t>
            </a:r>
          </a:p>
        </p:txBody>
      </p:sp>
      <p:sp>
        <p:nvSpPr>
          <p:cNvPr id="6"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34</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Specific clinical applications: caries</a:t>
            </a:r>
          </a:p>
        </p:txBody>
      </p:sp>
      <p:sp>
        <p:nvSpPr>
          <p:cNvPr id="20483" name="Rectangle 3"/>
          <p:cNvSpPr>
            <a:spLocks noGrp="1" noChangeArrowheads="1"/>
          </p:cNvSpPr>
          <p:nvPr>
            <p:ph type="body" sz="half" idx="1"/>
          </p:nvPr>
        </p:nvSpPr>
        <p:spPr>
          <a:xfrm>
            <a:off x="179512" y="1196752"/>
            <a:ext cx="8640960" cy="4114800"/>
          </a:xfrm>
        </p:spPr>
        <p:txBody>
          <a:bodyPr/>
          <a:lstStyle/>
          <a:p>
            <a:pPr>
              <a:buClr>
                <a:schemeClr val="tx2"/>
              </a:buClr>
            </a:pPr>
            <a:r>
              <a:rPr lang="en-GB" dirty="0">
                <a:latin typeface="Arial Unicode MS" pitchFamily="34" charset="-128"/>
              </a:rPr>
              <a:t>EC RP </a:t>
            </a:r>
            <a:r>
              <a:rPr lang="en-GB" dirty="0" smtClean="0">
                <a:latin typeface="Arial Unicode MS" pitchFamily="34" charset="-128"/>
              </a:rPr>
              <a:t>136 </a:t>
            </a:r>
            <a:r>
              <a:rPr lang="en-GB" dirty="0">
                <a:latin typeface="Arial Unicode MS" pitchFamily="34" charset="-128"/>
              </a:rPr>
              <a:t>(2004) </a:t>
            </a:r>
            <a:r>
              <a:rPr lang="en-GB" dirty="0" smtClean="0">
                <a:latin typeface="Arial Unicode MS" pitchFamily="34" charset="-128"/>
              </a:rPr>
              <a:t>proposes: </a:t>
            </a:r>
          </a:p>
          <a:p>
            <a:pPr lvl="1">
              <a:buClr>
                <a:schemeClr val="tx2"/>
              </a:buClr>
            </a:pPr>
            <a:r>
              <a:rPr lang="en-GB" i="1" dirty="0" smtClean="0">
                <a:solidFill>
                  <a:srgbClr val="C00000"/>
                </a:solidFill>
                <a:latin typeface="Arial Unicode MS" pitchFamily="34" charset="-128"/>
              </a:rPr>
              <a:t>“Alternative methods </a:t>
            </a:r>
            <a:r>
              <a:rPr lang="en-GB" i="1" dirty="0" smtClean="0">
                <a:latin typeface="Arial Unicode MS" pitchFamily="34" charset="-128"/>
              </a:rPr>
              <a:t>to using ionising radiation in caries diagnosis should be considered </a:t>
            </a:r>
            <a:r>
              <a:rPr lang="en-GB" i="1" dirty="0" smtClean="0">
                <a:solidFill>
                  <a:srgbClr val="C00000"/>
                </a:solidFill>
                <a:latin typeface="Arial Unicode MS" pitchFamily="34" charset="-128"/>
              </a:rPr>
              <a:t>once their diagnostic validity</a:t>
            </a:r>
            <a:r>
              <a:rPr lang="en-GB" i="1" dirty="0" smtClean="0">
                <a:solidFill>
                  <a:schemeClr val="accent2"/>
                </a:solidFill>
                <a:latin typeface="Arial Unicode MS" pitchFamily="34" charset="-128"/>
              </a:rPr>
              <a:t> </a:t>
            </a:r>
            <a:r>
              <a:rPr lang="en-GB" i="1" dirty="0" smtClean="0">
                <a:latin typeface="Arial Unicode MS" pitchFamily="34" charset="-128"/>
              </a:rPr>
              <a:t>has been clearly </a:t>
            </a:r>
            <a:r>
              <a:rPr lang="en-GB" i="1" dirty="0" smtClean="0">
                <a:solidFill>
                  <a:srgbClr val="C00000"/>
                </a:solidFill>
                <a:latin typeface="Arial Unicode MS" pitchFamily="34" charset="-128"/>
              </a:rPr>
              <a:t>established</a:t>
            </a:r>
            <a:r>
              <a:rPr lang="en-GB" i="1" dirty="0" smtClean="0">
                <a:latin typeface="Arial Unicode MS" pitchFamily="34" charset="-128"/>
              </a:rPr>
              <a:t>.”</a:t>
            </a:r>
          </a:p>
          <a:p>
            <a:pPr lvl="1">
              <a:buClr>
                <a:schemeClr val="tx2"/>
              </a:buClr>
            </a:pPr>
            <a:endParaRPr lang="en-US" dirty="0" smtClean="0">
              <a:latin typeface="Arial Unicode MS" pitchFamily="34" charset="-128"/>
            </a:endParaRPr>
          </a:p>
        </p:txBody>
      </p:sp>
      <p:sp>
        <p:nvSpPr>
          <p:cNvPr id="5"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35</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Specific clinical applications: caries</a:t>
            </a:r>
          </a:p>
        </p:txBody>
      </p:sp>
      <p:sp>
        <p:nvSpPr>
          <p:cNvPr id="20483" name="Rectangle 3"/>
          <p:cNvSpPr>
            <a:spLocks noGrp="1" noChangeArrowheads="1"/>
          </p:cNvSpPr>
          <p:nvPr>
            <p:ph type="body" sz="half" idx="1"/>
          </p:nvPr>
        </p:nvSpPr>
        <p:spPr>
          <a:xfrm>
            <a:off x="179512" y="1196752"/>
            <a:ext cx="8712968" cy="4114800"/>
          </a:xfrm>
        </p:spPr>
        <p:txBody>
          <a:bodyPr/>
          <a:lstStyle/>
          <a:p>
            <a:pPr>
              <a:buClr>
                <a:schemeClr val="tx2"/>
              </a:buClr>
            </a:pPr>
            <a:r>
              <a:rPr lang="en-GB" dirty="0" smtClean="0">
                <a:solidFill>
                  <a:srgbClr val="C00000"/>
                </a:solidFill>
                <a:latin typeface="Arial Unicode MS" pitchFamily="34" charset="-128"/>
              </a:rPr>
              <a:t>CBCT</a:t>
            </a:r>
            <a:r>
              <a:rPr lang="en-GB" dirty="0" smtClean="0">
                <a:latin typeface="Arial Unicode MS" pitchFamily="34" charset="-128"/>
              </a:rPr>
              <a:t> should </a:t>
            </a:r>
            <a:r>
              <a:rPr lang="en-GB" dirty="0" smtClean="0">
                <a:solidFill>
                  <a:srgbClr val="C00000"/>
                </a:solidFill>
                <a:latin typeface="Arial Unicode MS" pitchFamily="34" charset="-128"/>
              </a:rPr>
              <a:t>not</a:t>
            </a:r>
            <a:r>
              <a:rPr lang="en-GB" dirty="0" smtClean="0">
                <a:latin typeface="Arial Unicode MS" pitchFamily="34" charset="-128"/>
              </a:rPr>
              <a:t> be used for caries assessment</a:t>
            </a:r>
          </a:p>
          <a:p>
            <a:pPr lvl="1">
              <a:buClr>
                <a:schemeClr val="tx2"/>
              </a:buClr>
            </a:pPr>
            <a:r>
              <a:rPr lang="en-GB" sz="2800" dirty="0" smtClean="0">
                <a:latin typeface="Arial Unicode MS" pitchFamily="34" charset="-128"/>
              </a:rPr>
              <a:t>Similar diagnostic efficacy between intra-oral, panoramic, and CBCT (</a:t>
            </a:r>
            <a:r>
              <a:rPr lang="en-GB" sz="2800" dirty="0" err="1" smtClean="0">
                <a:latin typeface="Arial Unicode MS" pitchFamily="34" charset="-128"/>
              </a:rPr>
              <a:t>Gaalaas</a:t>
            </a:r>
            <a:r>
              <a:rPr lang="en-GB" sz="2800" dirty="0" smtClean="0">
                <a:latin typeface="Arial Unicode MS" pitchFamily="34" charset="-128"/>
              </a:rPr>
              <a:t> et al. 2016)</a:t>
            </a:r>
          </a:p>
          <a:p>
            <a:pPr lvl="1">
              <a:buClr>
                <a:schemeClr val="tx2"/>
              </a:buClr>
            </a:pPr>
            <a:endParaRPr lang="en-US" dirty="0" smtClean="0">
              <a:latin typeface="Arial Unicode MS" pitchFamily="34" charset="-128"/>
            </a:endParaRPr>
          </a:p>
        </p:txBody>
      </p:sp>
      <p:sp>
        <p:nvSpPr>
          <p:cNvPr id="5"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Grp="1" noChangeArrowheads="1"/>
          </p:cNvSpPr>
          <p:nvPr>
            <p:ph type="title"/>
          </p:nvPr>
        </p:nvSpPr>
        <p:spPr>
          <a:xfrm>
            <a:off x="251520" y="74712"/>
            <a:ext cx="8534400" cy="762000"/>
          </a:xfrm>
        </p:spPr>
        <p:txBody>
          <a:bodyPr/>
          <a:lstStyle/>
          <a:p>
            <a:pPr eaLnBrk="1" hangingPunct="1"/>
            <a:r>
              <a:rPr lang="en-US" b="0" dirty="0" smtClean="0">
                <a:latin typeface="Arial Unicode MS" pitchFamily="34" charset="-128"/>
              </a:rPr>
              <a:t>Summary: caries</a:t>
            </a:r>
          </a:p>
        </p:txBody>
      </p:sp>
      <p:sp>
        <p:nvSpPr>
          <p:cNvPr id="3" name="Content Placeholder 2"/>
          <p:cNvSpPr>
            <a:spLocks noGrp="1"/>
          </p:cNvSpPr>
          <p:nvPr>
            <p:ph idx="1"/>
          </p:nvPr>
        </p:nvSpPr>
        <p:spPr>
          <a:xfrm>
            <a:off x="274638" y="1196752"/>
            <a:ext cx="8869362" cy="4572000"/>
          </a:xfrm>
        </p:spPr>
        <p:txBody>
          <a:bodyPr/>
          <a:lstStyle/>
          <a:p>
            <a:r>
              <a:rPr lang="en-GB" dirty="0" smtClean="0">
                <a:solidFill>
                  <a:srgbClr val="C00000"/>
                </a:solidFill>
              </a:rPr>
              <a:t>Disclaimer</a:t>
            </a:r>
          </a:p>
          <a:p>
            <a:pPr marL="0" indent="0">
              <a:buNone/>
            </a:pPr>
            <a:r>
              <a:rPr lang="en-GB" sz="2400" dirty="0" smtClean="0"/>
              <a:t>The summary presented on the following slides provides </a:t>
            </a:r>
            <a:r>
              <a:rPr lang="en-GB" sz="2400" dirty="0"/>
              <a:t>a schematic overview of the relative usefulness of different imaging modalities for a particular clinical indication. It has been determined by an </a:t>
            </a:r>
            <a:r>
              <a:rPr lang="en-GB" sz="2400" dirty="0" smtClean="0"/>
              <a:t>expert </a:t>
            </a:r>
            <a:r>
              <a:rPr lang="en-GB" sz="2400" dirty="0"/>
              <a:t>panel, based on available literature and guidelines. For certain clinical applications, large discrepancies between different guidelines may exist due to a lack of conclusive evidence. Please refer to the information in these slides as well as any relevant guidelines before making an informed decision regarding the selection of an imaging modality</a:t>
            </a:r>
            <a:r>
              <a:rPr lang="en-GB" sz="2400" dirty="0" smtClean="0"/>
              <a:t>.</a:t>
            </a:r>
            <a:endParaRPr lang="en-GB" sz="2400" dirty="0"/>
          </a:p>
        </p:txBody>
      </p:sp>
      <p:sp>
        <p:nvSpPr>
          <p:cNvPr id="5" name="Slide Number Placeholder 4"/>
          <p:cNvSpPr>
            <a:spLocks noGrp="1"/>
          </p:cNvSpPr>
          <p:nvPr>
            <p:ph type="sldNum" sz="quarter" idx="12"/>
          </p:nvPr>
        </p:nvSpPr>
        <p:spPr/>
        <p:txBody>
          <a:bodyPr/>
          <a:lstStyle/>
          <a:p>
            <a:pPr>
              <a:defRPr/>
            </a:pPr>
            <a:fld id="{7B80A1D1-8282-4298-A140-364EBD78DD5F}" type="slidenum">
              <a:rPr lang="en-GB" smtClean="0"/>
              <a:pPr>
                <a:defRPr/>
              </a:pPr>
              <a:t>36</a:t>
            </a:fld>
            <a:endParaRPr lang="en-GB"/>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Grp="1" noChangeArrowheads="1"/>
          </p:cNvSpPr>
          <p:nvPr>
            <p:ph type="title"/>
          </p:nvPr>
        </p:nvSpPr>
        <p:spPr>
          <a:xfrm>
            <a:off x="251520" y="74712"/>
            <a:ext cx="8534400" cy="762000"/>
          </a:xfrm>
        </p:spPr>
        <p:txBody>
          <a:bodyPr/>
          <a:lstStyle/>
          <a:p>
            <a:pPr eaLnBrk="1" hangingPunct="1"/>
            <a:r>
              <a:rPr lang="en-US" b="0" dirty="0" smtClean="0">
                <a:latin typeface="Arial Unicode MS" pitchFamily="34" charset="-128"/>
              </a:rPr>
              <a:t>Summary: caries</a:t>
            </a:r>
          </a:p>
        </p:txBody>
      </p:sp>
      <p:sp>
        <p:nvSpPr>
          <p:cNvPr id="3" name="Content Placeholder 2"/>
          <p:cNvSpPr>
            <a:spLocks noGrp="1"/>
          </p:cNvSpPr>
          <p:nvPr>
            <p:ph idx="1"/>
          </p:nvPr>
        </p:nvSpPr>
        <p:spPr>
          <a:xfrm>
            <a:off x="274638" y="1196752"/>
            <a:ext cx="8869362" cy="4572000"/>
          </a:xfrm>
        </p:spPr>
        <p:txBody>
          <a:bodyPr/>
          <a:lstStyle/>
          <a:p>
            <a:r>
              <a:rPr lang="en-GB" dirty="0" smtClean="0">
                <a:solidFill>
                  <a:srgbClr val="C00000"/>
                </a:solidFill>
              </a:rPr>
              <a:t>Terminology</a:t>
            </a:r>
          </a:p>
          <a:p>
            <a:pPr lvl="1"/>
            <a:r>
              <a:rPr lang="en-GB" dirty="0" smtClean="0">
                <a:solidFill>
                  <a:srgbClr val="C00000"/>
                </a:solidFill>
              </a:rPr>
              <a:t>Low </a:t>
            </a:r>
            <a:r>
              <a:rPr lang="en-GB" dirty="0">
                <a:solidFill>
                  <a:srgbClr val="C00000"/>
                </a:solidFill>
              </a:rPr>
              <a:t>usefulness</a:t>
            </a:r>
            <a:r>
              <a:rPr lang="en-GB" dirty="0"/>
              <a:t>: may be indicated for specific cases only</a:t>
            </a:r>
          </a:p>
          <a:p>
            <a:pPr lvl="1"/>
            <a:r>
              <a:rPr lang="en-GB" dirty="0">
                <a:solidFill>
                  <a:srgbClr val="C00000"/>
                </a:solidFill>
              </a:rPr>
              <a:t>Medium usefulness</a:t>
            </a:r>
            <a:r>
              <a:rPr lang="en-GB" dirty="0"/>
              <a:t>: may be indicated for a certain proportion of cases, but not as a routine tool</a:t>
            </a:r>
          </a:p>
          <a:p>
            <a:pPr lvl="1"/>
            <a:r>
              <a:rPr lang="en-GB" dirty="0">
                <a:solidFill>
                  <a:srgbClr val="C00000"/>
                </a:solidFill>
              </a:rPr>
              <a:t>High usefulness</a:t>
            </a:r>
            <a:r>
              <a:rPr lang="en-GB" dirty="0"/>
              <a:t>: generally accepted as the modality of choice for (nearly) all </a:t>
            </a:r>
            <a:r>
              <a:rPr lang="en-GB" dirty="0" smtClean="0"/>
              <a:t>cases</a:t>
            </a:r>
            <a:endParaRPr lang="en-GB" dirty="0"/>
          </a:p>
        </p:txBody>
      </p:sp>
      <p:sp>
        <p:nvSpPr>
          <p:cNvPr id="5" name="Slide Number Placeholder 4"/>
          <p:cNvSpPr>
            <a:spLocks noGrp="1"/>
          </p:cNvSpPr>
          <p:nvPr>
            <p:ph type="sldNum" sz="quarter" idx="12"/>
          </p:nvPr>
        </p:nvSpPr>
        <p:spPr/>
        <p:txBody>
          <a:bodyPr/>
          <a:lstStyle/>
          <a:p>
            <a:pPr>
              <a:defRPr/>
            </a:pPr>
            <a:fld id="{7B80A1D1-8282-4298-A140-364EBD78DD5F}" type="slidenum">
              <a:rPr lang="en-GB" smtClean="0"/>
              <a:pPr>
                <a:defRPr/>
              </a:pPr>
              <a:t>37</a:t>
            </a:fld>
            <a:endParaRPr lang="en-GB"/>
          </a:p>
        </p:txBody>
      </p:sp>
      <p:grpSp>
        <p:nvGrpSpPr>
          <p:cNvPr id="6" name="Group 5"/>
          <p:cNvGrpSpPr/>
          <p:nvPr/>
        </p:nvGrpSpPr>
        <p:grpSpPr>
          <a:xfrm>
            <a:off x="2987824" y="4797152"/>
            <a:ext cx="3816424" cy="1568207"/>
            <a:chOff x="1187624" y="4293096"/>
            <a:chExt cx="3600400" cy="1872208"/>
          </a:xfrm>
        </p:grpSpPr>
        <p:sp>
          <p:nvSpPr>
            <p:cNvPr id="7" name="Rectangle 6"/>
            <p:cNvSpPr/>
            <p:nvPr/>
          </p:nvSpPr>
          <p:spPr>
            <a:xfrm>
              <a:off x="1187624" y="4293096"/>
              <a:ext cx="3600400" cy="1872208"/>
            </a:xfrm>
            <a:prstGeom prst="rect">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1475656" y="4509120"/>
              <a:ext cx="252000" cy="252000"/>
            </a:xfrm>
            <a:prstGeom prst="rect">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1835696" y="4437112"/>
              <a:ext cx="2376264" cy="400110"/>
            </a:xfrm>
            <a:prstGeom prst="rect">
              <a:avLst/>
            </a:prstGeom>
            <a:noFill/>
          </p:spPr>
          <p:txBody>
            <a:bodyPr wrap="square" rtlCol="0">
              <a:spAutoFit/>
            </a:bodyPr>
            <a:lstStyle/>
            <a:p>
              <a:r>
                <a:rPr lang="en-GB" sz="2000" dirty="0" smtClean="0"/>
                <a:t>Low usefulness</a:t>
              </a:r>
              <a:endParaRPr lang="en-GB" sz="2000" dirty="0"/>
            </a:p>
          </p:txBody>
        </p:sp>
        <p:sp>
          <p:nvSpPr>
            <p:cNvPr id="11" name="Rectangle 10"/>
            <p:cNvSpPr/>
            <p:nvPr/>
          </p:nvSpPr>
          <p:spPr>
            <a:xfrm>
              <a:off x="1475656" y="4901098"/>
              <a:ext cx="252000" cy="252000"/>
            </a:xfrm>
            <a:prstGeom prst="rect">
              <a:avLst/>
            </a:prstGeom>
            <a:solidFill>
              <a:srgbClr val="DDDDD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p:cNvSpPr txBox="1"/>
            <p:nvPr/>
          </p:nvSpPr>
          <p:spPr>
            <a:xfrm>
              <a:off x="1835696" y="4829090"/>
              <a:ext cx="2376264" cy="400110"/>
            </a:xfrm>
            <a:prstGeom prst="rect">
              <a:avLst/>
            </a:prstGeom>
            <a:noFill/>
          </p:spPr>
          <p:txBody>
            <a:bodyPr wrap="square" rtlCol="0">
              <a:spAutoFit/>
            </a:bodyPr>
            <a:lstStyle/>
            <a:p>
              <a:r>
                <a:rPr lang="en-GB" sz="2000" dirty="0" smtClean="0"/>
                <a:t>Medium usefulness</a:t>
              </a:r>
              <a:endParaRPr lang="en-GB" sz="2000" dirty="0"/>
            </a:p>
          </p:txBody>
        </p:sp>
        <p:sp>
          <p:nvSpPr>
            <p:cNvPr id="13" name="Rectangle 12"/>
            <p:cNvSpPr/>
            <p:nvPr/>
          </p:nvSpPr>
          <p:spPr>
            <a:xfrm>
              <a:off x="1475656" y="5333146"/>
              <a:ext cx="252000" cy="252000"/>
            </a:xfrm>
            <a:prstGeom prst="rect">
              <a:avLst/>
            </a:prstGeom>
            <a:solidFill>
              <a:srgbClr val="4D4D4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p:cNvSpPr txBox="1"/>
            <p:nvPr/>
          </p:nvSpPr>
          <p:spPr>
            <a:xfrm>
              <a:off x="1835696" y="5261138"/>
              <a:ext cx="2376264" cy="400110"/>
            </a:xfrm>
            <a:prstGeom prst="rect">
              <a:avLst/>
            </a:prstGeom>
            <a:noFill/>
          </p:spPr>
          <p:txBody>
            <a:bodyPr wrap="square" rtlCol="0">
              <a:spAutoFit/>
            </a:bodyPr>
            <a:lstStyle/>
            <a:p>
              <a:r>
                <a:rPr lang="en-GB" sz="2000" dirty="0" smtClean="0"/>
                <a:t>High usefulness</a:t>
              </a:r>
              <a:endParaRPr lang="en-GB" sz="2000" dirty="0"/>
            </a:p>
          </p:txBody>
        </p:sp>
        <p:sp>
          <p:nvSpPr>
            <p:cNvPr id="15" name="TextBox 14"/>
            <p:cNvSpPr txBox="1"/>
            <p:nvPr/>
          </p:nvSpPr>
          <p:spPr>
            <a:xfrm>
              <a:off x="1403648" y="5661248"/>
              <a:ext cx="3384376" cy="400110"/>
            </a:xfrm>
            <a:prstGeom prst="rect">
              <a:avLst/>
            </a:prstGeom>
            <a:noFill/>
          </p:spPr>
          <p:txBody>
            <a:bodyPr wrap="square" rtlCol="0">
              <a:spAutoFit/>
            </a:bodyPr>
            <a:lstStyle/>
            <a:p>
              <a:r>
                <a:rPr lang="en-GB" sz="2000" dirty="0" smtClean="0"/>
                <a:t>No symbol: not recommended</a:t>
              </a:r>
              <a:endParaRPr lang="en-GB" sz="2000" dirty="0"/>
            </a:p>
          </p:txBody>
        </p:sp>
      </p:grpSp>
    </p:spTree>
    <p:extLst>
      <p:ext uri="{BB962C8B-B14F-4D97-AF65-F5344CB8AC3E}">
        <p14:creationId xmlns:p14="http://schemas.microsoft.com/office/powerpoint/2010/main" val="371636565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
        <p:nvSpPr>
          <p:cNvPr id="5" name="Slide Number Placeholder 4"/>
          <p:cNvSpPr>
            <a:spLocks noGrp="1"/>
          </p:cNvSpPr>
          <p:nvPr>
            <p:ph type="sldNum" sz="quarter" idx="12"/>
          </p:nvPr>
        </p:nvSpPr>
        <p:spPr/>
        <p:txBody>
          <a:bodyPr/>
          <a:lstStyle/>
          <a:p>
            <a:pPr>
              <a:defRPr/>
            </a:pPr>
            <a:fld id="{7B80A1D1-8282-4298-A140-364EBD78DD5F}" type="slidenum">
              <a:rPr lang="en-GB" smtClean="0"/>
              <a:pPr>
                <a:defRPr/>
              </a:pPr>
              <a:t>38</a:t>
            </a:fld>
            <a:endParaRPr lang="en-GB"/>
          </a:p>
        </p:txBody>
      </p:sp>
      <p:sp>
        <p:nvSpPr>
          <p:cNvPr id="8" name="Rectangle 2"/>
          <p:cNvSpPr>
            <a:spLocks noGrp="1" noChangeArrowheads="1"/>
          </p:cNvSpPr>
          <p:nvPr>
            <p:ph type="title"/>
          </p:nvPr>
        </p:nvSpPr>
        <p:spPr>
          <a:xfrm>
            <a:off x="251520" y="74712"/>
            <a:ext cx="8534400" cy="762000"/>
          </a:xfrm>
        </p:spPr>
        <p:txBody>
          <a:bodyPr/>
          <a:lstStyle/>
          <a:p>
            <a:pPr eaLnBrk="1" hangingPunct="1"/>
            <a:r>
              <a:rPr lang="en-US" b="0" dirty="0" smtClean="0">
                <a:latin typeface="Arial Unicode MS" pitchFamily="34" charset="-128"/>
              </a:rPr>
              <a:t>Summary: caries</a:t>
            </a:r>
          </a:p>
        </p:txBody>
      </p:sp>
      <p:graphicFrame>
        <p:nvGraphicFramePr>
          <p:cNvPr id="9" name="Table 8"/>
          <p:cNvGraphicFramePr>
            <a:graphicFrameLocks noGrp="1"/>
          </p:cNvGraphicFramePr>
          <p:nvPr>
            <p:extLst>
              <p:ext uri="{D42A27DB-BD31-4B8C-83A1-F6EECF244321}">
                <p14:modId xmlns:p14="http://schemas.microsoft.com/office/powerpoint/2010/main" val="1931736817"/>
              </p:ext>
            </p:extLst>
          </p:nvPr>
        </p:nvGraphicFramePr>
        <p:xfrm>
          <a:off x="107503" y="1539096"/>
          <a:ext cx="8856985" cy="3114040"/>
        </p:xfrm>
        <a:graphic>
          <a:graphicData uri="http://schemas.openxmlformats.org/drawingml/2006/table">
            <a:tbl>
              <a:tblPr firstRow="1" bandRow="1">
                <a:tableStyleId>{5940675A-B579-460E-94D1-54222C63F5DA}</a:tableStyleId>
              </a:tblPr>
              <a:tblGrid>
                <a:gridCol w="2448273"/>
                <a:gridCol w="936104"/>
                <a:gridCol w="934318"/>
                <a:gridCol w="1024775"/>
                <a:gridCol w="1024775"/>
                <a:gridCol w="878379"/>
                <a:gridCol w="878379"/>
                <a:gridCol w="731982"/>
              </a:tblGrid>
              <a:tr h="370840">
                <a:tc>
                  <a:txBody>
                    <a:bodyPr/>
                    <a:lstStyle/>
                    <a:p>
                      <a:r>
                        <a:rPr lang="en-GB" sz="1400" dirty="0" smtClean="0"/>
                        <a:t>Clinical indication</a:t>
                      </a:r>
                      <a:endParaRPr lang="en-GB" sz="1400" dirty="0"/>
                    </a:p>
                  </a:txBody>
                  <a:tcPr>
                    <a:lnB w="12700" cap="flat" cmpd="sng" algn="ctr">
                      <a:noFill/>
                      <a:prstDash val="solid"/>
                      <a:round/>
                      <a:headEnd type="none" w="med" len="med"/>
                      <a:tailEnd type="none" w="med" len="med"/>
                    </a:lnB>
                    <a:solidFill>
                      <a:srgbClr val="FFFFFF"/>
                    </a:solidFill>
                  </a:tcPr>
                </a:tc>
                <a:tc gridSpan="3">
                  <a:txBody>
                    <a:bodyPr/>
                    <a:lstStyle/>
                    <a:p>
                      <a:pPr algn="ctr"/>
                      <a:r>
                        <a:rPr lang="en-GB" sz="1400" dirty="0" smtClean="0"/>
                        <a:t>Intra-oral</a:t>
                      </a:r>
                      <a:r>
                        <a:rPr lang="en-GB" sz="1400" baseline="0" dirty="0" smtClean="0"/>
                        <a:t> radiograph</a:t>
                      </a:r>
                      <a:endParaRPr lang="en-GB" sz="1400" dirty="0"/>
                    </a:p>
                  </a:txBody>
                  <a:tcPr>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rgbClr val="FFFFFF"/>
                    </a:solidFill>
                  </a:tcPr>
                </a:tc>
                <a:tc hMerge="1">
                  <a:txBody>
                    <a:bodyPr/>
                    <a:lstStyle/>
                    <a:p>
                      <a:endParaRPr lang="en-GB"/>
                    </a:p>
                  </a:txBody>
                  <a:tcPr/>
                </a:tc>
                <a:tc hMerge="1">
                  <a:txBody>
                    <a:bodyPr/>
                    <a:lstStyle/>
                    <a:p>
                      <a:endParaRPr lang="en-GB" dirty="0"/>
                    </a:p>
                  </a:txBody>
                  <a:tcPr/>
                </a:tc>
                <a:tc>
                  <a:txBody>
                    <a:bodyPr/>
                    <a:lstStyle/>
                    <a:p>
                      <a:r>
                        <a:rPr lang="en-GB" sz="1400" dirty="0" smtClean="0"/>
                        <a:t>Panoramic</a:t>
                      </a:r>
                      <a:r>
                        <a:rPr lang="en-GB" sz="1400" baseline="0" dirty="0" smtClean="0"/>
                        <a:t> radiograph</a:t>
                      </a:r>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rgbClr val="FFFFFF"/>
                    </a:solidFill>
                  </a:tcPr>
                </a:tc>
                <a:tc>
                  <a:txBody>
                    <a:bodyPr/>
                    <a:lstStyle/>
                    <a:p>
                      <a:pPr algn="ctr"/>
                      <a:r>
                        <a:rPr lang="en-GB" sz="1400" dirty="0" smtClean="0"/>
                        <a:t>Lateral </a:t>
                      </a:r>
                      <a:r>
                        <a:rPr lang="en-GB" sz="1400" dirty="0" err="1" smtClean="0"/>
                        <a:t>ceph</a:t>
                      </a:r>
                      <a:r>
                        <a:rPr lang="en-GB" sz="1400" dirty="0" smtClean="0"/>
                        <a:t>.</a:t>
                      </a:r>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rgbClr val="FFFFFF"/>
                    </a:solidFill>
                  </a:tcPr>
                </a:tc>
                <a:tc>
                  <a:txBody>
                    <a:bodyPr/>
                    <a:lstStyle/>
                    <a:p>
                      <a:pPr algn="ctr"/>
                      <a:r>
                        <a:rPr lang="en-GB" sz="1400" dirty="0" smtClean="0"/>
                        <a:t>P-A </a:t>
                      </a:r>
                      <a:r>
                        <a:rPr lang="en-GB" sz="1400" dirty="0" err="1" smtClean="0"/>
                        <a:t>ceph</a:t>
                      </a:r>
                      <a:r>
                        <a:rPr lang="en-GB" sz="1400" dirty="0" smtClean="0"/>
                        <a:t>.</a:t>
                      </a:r>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rgbClr val="FFFFFF"/>
                    </a:solidFill>
                  </a:tcPr>
                </a:tc>
                <a:tc>
                  <a:txBody>
                    <a:bodyPr/>
                    <a:lstStyle/>
                    <a:p>
                      <a:pPr algn="ctr"/>
                      <a:r>
                        <a:rPr lang="en-GB" sz="1400" dirty="0" smtClean="0"/>
                        <a:t>CBCT</a:t>
                      </a:r>
                      <a:endParaRPr lang="en-GB" sz="1400" dirty="0"/>
                    </a:p>
                  </a:txBody>
                  <a:tcPr>
                    <a:lnL w="12700" cap="flat" cmpd="sng" algn="ctr">
                      <a:noFill/>
                      <a:prstDash val="solid"/>
                      <a:round/>
                      <a:headEnd type="none" w="med" len="med"/>
                      <a:tailEnd type="none" w="med" len="med"/>
                    </a:lnL>
                    <a:lnB w="12700" cap="flat" cmpd="sng" algn="ctr">
                      <a:noFill/>
                      <a:prstDash val="solid"/>
                      <a:round/>
                      <a:headEnd type="none" w="med" len="med"/>
                      <a:tailEnd type="none" w="med" len="med"/>
                    </a:lnB>
                    <a:solidFill>
                      <a:srgbClr val="FFFFFF"/>
                    </a:solidFill>
                  </a:tcPr>
                </a:tc>
              </a:tr>
              <a:tr h="370840">
                <a:tc>
                  <a:txBody>
                    <a:bodyPr/>
                    <a:lstStyle/>
                    <a:p>
                      <a:endParaRPr lang="en-GB" sz="1400" dirty="0"/>
                    </a:p>
                  </a:txBody>
                  <a:tcPr>
                    <a:lnT w="12700" cap="flat" cmpd="sng" algn="ctr">
                      <a:noFill/>
                      <a:prstDash val="solid"/>
                      <a:round/>
                      <a:headEnd type="none" w="med" len="med"/>
                      <a:tailEnd type="none" w="med" len="med"/>
                    </a:lnT>
                    <a:solidFill>
                      <a:srgbClr val="FFFFFF"/>
                    </a:solidFill>
                  </a:tcPr>
                </a:tc>
                <a:tc>
                  <a:txBody>
                    <a:bodyPr/>
                    <a:lstStyle/>
                    <a:p>
                      <a:r>
                        <a:rPr lang="en-GB" sz="1400" dirty="0" err="1" smtClean="0"/>
                        <a:t>Periapical</a:t>
                      </a:r>
                      <a:endParaRPr lang="en-GB" sz="1400" dirty="0"/>
                    </a:p>
                  </a:txBody>
                  <a:tcPr>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rgbClr val="FFFFFF"/>
                    </a:solidFill>
                  </a:tcPr>
                </a:tc>
                <a:tc>
                  <a:txBody>
                    <a:bodyPr/>
                    <a:lstStyle/>
                    <a:p>
                      <a:r>
                        <a:rPr lang="en-GB" sz="1400" dirty="0" smtClean="0"/>
                        <a:t>Bitewing</a:t>
                      </a:r>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rgbClr val="FFFFFF"/>
                    </a:solidFill>
                  </a:tcPr>
                </a:tc>
                <a:tc>
                  <a:txBody>
                    <a:bodyPr/>
                    <a:lstStyle/>
                    <a:p>
                      <a:r>
                        <a:rPr lang="en-GB" sz="1400" dirty="0" err="1" smtClean="0"/>
                        <a:t>Occlusal</a:t>
                      </a:r>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rgbClr val="FFFFFF"/>
                    </a:solidFill>
                  </a:tcPr>
                </a:tc>
                <a:tc>
                  <a:txBody>
                    <a:bodyPr/>
                    <a:lstStyle/>
                    <a:p>
                      <a:endParaRPr lang="en-GB" sz="1400" dirty="0"/>
                    </a:p>
                  </a:txBody>
                  <a:tcPr>
                    <a:lnL w="12700" cap="flat" cmpd="sng" algn="ctr">
                      <a:noFill/>
                      <a:prstDash val="solid"/>
                      <a:round/>
                      <a:headEnd type="none" w="med" len="med"/>
                      <a:tailEnd type="none" w="med" len="med"/>
                    </a:lnL>
                    <a:lnT w="12700" cap="flat" cmpd="sng" algn="ctr">
                      <a:noFill/>
                      <a:prstDash val="solid"/>
                      <a:round/>
                      <a:headEnd type="none" w="med" len="med"/>
                      <a:tailEnd type="none" w="med" len="med"/>
                    </a:lnT>
                    <a:solidFill>
                      <a:srgbClr val="FFFFFF"/>
                    </a:solidFill>
                  </a:tcPr>
                </a:tc>
              </a:tr>
              <a:tr h="370840">
                <a:tc>
                  <a:txBody>
                    <a:bodyPr/>
                    <a:lstStyle/>
                    <a:p>
                      <a:r>
                        <a:rPr lang="en-GB" sz="1400" dirty="0" smtClean="0"/>
                        <a:t>Children – low caries risk</a:t>
                      </a:r>
                      <a:endParaRPr lang="en-GB" sz="1400" dirty="0"/>
                    </a:p>
                  </a:txBody>
                  <a:tcPr>
                    <a:solidFill>
                      <a:srgbClr val="FFFFFF"/>
                    </a:solidFill>
                  </a:tcPr>
                </a:tc>
                <a:tc>
                  <a:txBody>
                    <a:bodyPr/>
                    <a:lstStyle/>
                    <a:p>
                      <a:endParaRPr lang="en-GB" sz="1400"/>
                    </a:p>
                  </a:txBody>
                  <a:tcPr>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solidFill>
                      <a:srgbClr val="FFFFFF"/>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Children – moderate caries risk</a:t>
                      </a:r>
                    </a:p>
                  </a:txBody>
                  <a:tcPr>
                    <a:solidFill>
                      <a:srgbClr val="FFFFFF"/>
                    </a:solidFill>
                  </a:tcPr>
                </a:tc>
                <a:tc>
                  <a:txBody>
                    <a:bodyPr/>
                    <a:lstStyle/>
                    <a:p>
                      <a:endParaRPr lang="en-GB" sz="1400"/>
                    </a:p>
                  </a:txBody>
                  <a:tcPr>
                    <a:lnR w="12700" cap="flat" cmpd="sng" algn="ctr">
                      <a:noFill/>
                      <a:prstDash val="solid"/>
                      <a:round/>
                      <a:headEnd type="none" w="med" len="med"/>
                      <a:tailEnd type="none" w="med" len="med"/>
                    </a:lnR>
                    <a:solidFill>
                      <a:srgbClr val="FFFFFF"/>
                    </a:solidFill>
                  </a:tcPr>
                </a:tc>
                <a:tc>
                  <a:txBody>
                    <a:bodyPr/>
                    <a:lstStyle/>
                    <a:p>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dirty="0"/>
                    </a:p>
                  </a:txBody>
                  <a:tcPr>
                    <a:lnL w="12700" cap="flat" cmpd="sng" algn="ctr">
                      <a:noFill/>
                      <a:prstDash val="solid"/>
                      <a:round/>
                      <a:headEnd type="none" w="med" len="med"/>
                      <a:tailEnd type="none" w="med" len="med"/>
                    </a:lnL>
                    <a:solidFill>
                      <a:srgbClr val="FFFFFF"/>
                    </a:solidFill>
                  </a:tcPr>
                </a:tc>
              </a:tr>
              <a:tr h="370840">
                <a:tc>
                  <a:txBody>
                    <a:bodyPr/>
                    <a:lstStyle/>
                    <a:p>
                      <a:r>
                        <a:rPr lang="en-GB" sz="1400" dirty="0" smtClean="0"/>
                        <a:t>Children</a:t>
                      </a:r>
                      <a:r>
                        <a:rPr lang="en-GB" sz="1400" baseline="0" dirty="0" smtClean="0"/>
                        <a:t> – high caries risk</a:t>
                      </a:r>
                      <a:endParaRPr lang="en-GB" sz="1400" dirty="0"/>
                    </a:p>
                  </a:txBody>
                  <a:tcPr>
                    <a:solidFill>
                      <a:srgbClr val="FFFFFF"/>
                    </a:solidFill>
                  </a:tcPr>
                </a:tc>
                <a:tc>
                  <a:txBody>
                    <a:bodyPr/>
                    <a:lstStyle/>
                    <a:p>
                      <a:endParaRPr lang="en-GB" sz="1400" dirty="0"/>
                    </a:p>
                  </a:txBody>
                  <a:tcPr>
                    <a:lnR w="12700" cap="flat" cmpd="sng" algn="ctr">
                      <a:noFill/>
                      <a:prstDash val="solid"/>
                      <a:round/>
                      <a:headEnd type="none" w="med" len="med"/>
                      <a:tailEnd type="none" w="med" len="med"/>
                    </a:lnR>
                    <a:solidFill>
                      <a:srgbClr val="FFFFFF"/>
                    </a:solidFill>
                  </a:tcPr>
                </a:tc>
                <a:tc>
                  <a:txBody>
                    <a:bodyPr/>
                    <a:lstStyle/>
                    <a:p>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solidFill>
                      <a:srgbClr val="FFFFFF"/>
                    </a:solidFill>
                  </a:tcPr>
                </a:tc>
              </a:tr>
              <a:tr h="370840">
                <a:tc>
                  <a:txBody>
                    <a:bodyPr/>
                    <a:lstStyle/>
                    <a:p>
                      <a:r>
                        <a:rPr lang="en-GB" sz="1400" dirty="0" smtClean="0"/>
                        <a:t>Adults –</a:t>
                      </a:r>
                      <a:r>
                        <a:rPr lang="en-GB" sz="1400" baseline="0" dirty="0" smtClean="0"/>
                        <a:t> low caries risk</a:t>
                      </a:r>
                      <a:endParaRPr lang="en-GB" sz="1400" dirty="0"/>
                    </a:p>
                  </a:txBody>
                  <a:tcPr>
                    <a:solidFill>
                      <a:srgbClr val="FFFFFF"/>
                    </a:solidFill>
                  </a:tcPr>
                </a:tc>
                <a:tc>
                  <a:txBody>
                    <a:bodyPr/>
                    <a:lstStyle/>
                    <a:p>
                      <a:endParaRPr lang="en-GB" sz="1400"/>
                    </a:p>
                  </a:txBody>
                  <a:tcPr>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solidFill>
                      <a:srgbClr val="FFFFFF"/>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Adults –</a:t>
                      </a:r>
                      <a:r>
                        <a:rPr lang="en-GB" sz="1400" baseline="0" dirty="0" smtClean="0"/>
                        <a:t> moderate caries risk</a:t>
                      </a:r>
                      <a:endParaRPr lang="en-GB" sz="1400" dirty="0" smtClean="0"/>
                    </a:p>
                  </a:txBody>
                  <a:tcPr>
                    <a:solidFill>
                      <a:srgbClr val="FFFFFF"/>
                    </a:solidFill>
                  </a:tcPr>
                </a:tc>
                <a:tc>
                  <a:txBody>
                    <a:bodyPr/>
                    <a:lstStyle/>
                    <a:p>
                      <a:endParaRPr lang="en-GB" sz="1400"/>
                    </a:p>
                  </a:txBody>
                  <a:tcPr>
                    <a:lnR w="12700" cap="flat" cmpd="sng" algn="ctr">
                      <a:noFill/>
                      <a:prstDash val="solid"/>
                      <a:round/>
                      <a:headEnd type="none" w="med" len="med"/>
                      <a:tailEnd type="none" w="med" len="med"/>
                    </a:lnR>
                    <a:solidFill>
                      <a:srgbClr val="FFFFFF"/>
                    </a:solidFill>
                  </a:tcPr>
                </a:tc>
                <a:tc>
                  <a:txBody>
                    <a:bodyPr/>
                    <a:lstStyle/>
                    <a:p>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dirty="0"/>
                    </a:p>
                  </a:txBody>
                  <a:tcPr>
                    <a:lnL w="12700" cap="flat" cmpd="sng" algn="ctr">
                      <a:noFill/>
                      <a:prstDash val="solid"/>
                      <a:round/>
                      <a:headEnd type="none" w="med" len="med"/>
                      <a:tailEnd type="none" w="med" len="med"/>
                    </a:lnL>
                    <a:solidFill>
                      <a:srgbClr val="FFFFFF"/>
                    </a:solidFill>
                  </a:tcPr>
                </a:tc>
              </a:tr>
              <a:tr h="370840">
                <a:tc>
                  <a:txBody>
                    <a:bodyPr/>
                    <a:lstStyle/>
                    <a:p>
                      <a:r>
                        <a:rPr lang="en-GB" sz="1400" dirty="0" smtClean="0"/>
                        <a:t>Adults – high caries risk</a:t>
                      </a:r>
                      <a:endParaRPr lang="en-GB" sz="1400" dirty="0"/>
                    </a:p>
                  </a:txBody>
                  <a:tcPr>
                    <a:solidFill>
                      <a:srgbClr val="FFFFFF"/>
                    </a:solidFill>
                  </a:tcPr>
                </a:tc>
                <a:tc>
                  <a:txBody>
                    <a:bodyPr/>
                    <a:lstStyle/>
                    <a:p>
                      <a:endParaRPr lang="en-GB" sz="1400"/>
                    </a:p>
                  </a:txBody>
                  <a:tcPr>
                    <a:lnR w="12700" cap="flat" cmpd="sng" algn="ctr">
                      <a:noFill/>
                      <a:prstDash val="solid"/>
                      <a:round/>
                      <a:headEnd type="none" w="med" len="med"/>
                      <a:tailEnd type="none" w="med" len="med"/>
                    </a:lnR>
                    <a:solidFill>
                      <a:srgbClr val="FFFFFF"/>
                    </a:solidFill>
                  </a:tcPr>
                </a:tc>
                <a:tc>
                  <a:txBody>
                    <a:bodyPr/>
                    <a:lstStyle/>
                    <a:p>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dirty="0"/>
                    </a:p>
                  </a:txBody>
                  <a:tcPr>
                    <a:lnL w="12700" cap="flat" cmpd="sng" algn="ctr">
                      <a:noFill/>
                      <a:prstDash val="solid"/>
                      <a:round/>
                      <a:headEnd type="none" w="med" len="med"/>
                      <a:tailEnd type="none" w="med" len="med"/>
                    </a:lnL>
                    <a:solidFill>
                      <a:srgbClr val="FFFFFF"/>
                    </a:solidFill>
                  </a:tcPr>
                </a:tc>
              </a:tr>
            </a:tbl>
          </a:graphicData>
        </a:graphic>
      </p:graphicFrame>
      <p:grpSp>
        <p:nvGrpSpPr>
          <p:cNvPr id="18" name="Group 17"/>
          <p:cNvGrpSpPr/>
          <p:nvPr/>
        </p:nvGrpSpPr>
        <p:grpSpPr>
          <a:xfrm>
            <a:off x="2987824" y="4797152"/>
            <a:ext cx="3816424" cy="1568207"/>
            <a:chOff x="1187624" y="4293096"/>
            <a:chExt cx="3600400" cy="1872208"/>
          </a:xfrm>
        </p:grpSpPr>
        <p:sp>
          <p:nvSpPr>
            <p:cNvPr id="16" name="Rectangle 15"/>
            <p:cNvSpPr/>
            <p:nvPr/>
          </p:nvSpPr>
          <p:spPr>
            <a:xfrm>
              <a:off x="1187624" y="4293096"/>
              <a:ext cx="3600400" cy="1872208"/>
            </a:xfrm>
            <a:prstGeom prst="rect">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1475656" y="4509120"/>
              <a:ext cx="252000" cy="252000"/>
            </a:xfrm>
            <a:prstGeom prst="rect">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1835696" y="4437112"/>
              <a:ext cx="2376264" cy="400110"/>
            </a:xfrm>
            <a:prstGeom prst="rect">
              <a:avLst/>
            </a:prstGeom>
            <a:noFill/>
          </p:spPr>
          <p:txBody>
            <a:bodyPr wrap="square" rtlCol="0">
              <a:spAutoFit/>
            </a:bodyPr>
            <a:lstStyle/>
            <a:p>
              <a:r>
                <a:rPr lang="en-GB" sz="2000" dirty="0" smtClean="0"/>
                <a:t>Low usefulness</a:t>
              </a:r>
              <a:endParaRPr lang="en-GB" sz="2000" dirty="0"/>
            </a:p>
          </p:txBody>
        </p:sp>
        <p:sp>
          <p:nvSpPr>
            <p:cNvPr id="12" name="Rectangle 11"/>
            <p:cNvSpPr/>
            <p:nvPr/>
          </p:nvSpPr>
          <p:spPr>
            <a:xfrm>
              <a:off x="1475656" y="4901098"/>
              <a:ext cx="252000" cy="252000"/>
            </a:xfrm>
            <a:prstGeom prst="rect">
              <a:avLst/>
            </a:prstGeom>
            <a:solidFill>
              <a:srgbClr val="DDDDD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p:cNvSpPr txBox="1"/>
            <p:nvPr/>
          </p:nvSpPr>
          <p:spPr>
            <a:xfrm>
              <a:off x="1835696" y="4829090"/>
              <a:ext cx="2376264" cy="400110"/>
            </a:xfrm>
            <a:prstGeom prst="rect">
              <a:avLst/>
            </a:prstGeom>
            <a:noFill/>
          </p:spPr>
          <p:txBody>
            <a:bodyPr wrap="square" rtlCol="0">
              <a:spAutoFit/>
            </a:bodyPr>
            <a:lstStyle/>
            <a:p>
              <a:r>
                <a:rPr lang="en-GB" sz="2000" dirty="0" smtClean="0"/>
                <a:t>Medium usefulness</a:t>
              </a:r>
              <a:endParaRPr lang="en-GB" sz="2000" dirty="0"/>
            </a:p>
          </p:txBody>
        </p:sp>
        <p:sp>
          <p:nvSpPr>
            <p:cNvPr id="14" name="Rectangle 13"/>
            <p:cNvSpPr/>
            <p:nvPr/>
          </p:nvSpPr>
          <p:spPr>
            <a:xfrm>
              <a:off x="1475656" y="5333146"/>
              <a:ext cx="252000" cy="252000"/>
            </a:xfrm>
            <a:prstGeom prst="rect">
              <a:avLst/>
            </a:prstGeom>
            <a:solidFill>
              <a:srgbClr val="4D4D4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1835696" y="5261138"/>
              <a:ext cx="2376264" cy="400110"/>
            </a:xfrm>
            <a:prstGeom prst="rect">
              <a:avLst/>
            </a:prstGeom>
            <a:noFill/>
          </p:spPr>
          <p:txBody>
            <a:bodyPr wrap="square" rtlCol="0">
              <a:spAutoFit/>
            </a:bodyPr>
            <a:lstStyle/>
            <a:p>
              <a:r>
                <a:rPr lang="en-GB" sz="2000" dirty="0" smtClean="0"/>
                <a:t>High usefulness</a:t>
              </a:r>
              <a:endParaRPr lang="en-GB" sz="2000" dirty="0"/>
            </a:p>
          </p:txBody>
        </p:sp>
        <p:sp>
          <p:nvSpPr>
            <p:cNvPr id="17" name="TextBox 16"/>
            <p:cNvSpPr txBox="1"/>
            <p:nvPr/>
          </p:nvSpPr>
          <p:spPr>
            <a:xfrm>
              <a:off x="1403648" y="5661248"/>
              <a:ext cx="3384376" cy="400110"/>
            </a:xfrm>
            <a:prstGeom prst="rect">
              <a:avLst/>
            </a:prstGeom>
            <a:noFill/>
          </p:spPr>
          <p:txBody>
            <a:bodyPr wrap="square" rtlCol="0">
              <a:spAutoFit/>
            </a:bodyPr>
            <a:lstStyle/>
            <a:p>
              <a:r>
                <a:rPr lang="en-GB" sz="2000" dirty="0" smtClean="0"/>
                <a:t>No symbol: not recommended</a:t>
              </a:r>
              <a:endParaRPr lang="en-GB" sz="2000" dirty="0"/>
            </a:p>
          </p:txBody>
        </p:sp>
      </p:grpSp>
      <p:grpSp>
        <p:nvGrpSpPr>
          <p:cNvPr id="2" name="Group 1"/>
          <p:cNvGrpSpPr/>
          <p:nvPr/>
        </p:nvGrpSpPr>
        <p:grpSpPr>
          <a:xfrm>
            <a:off x="3779912" y="2492896"/>
            <a:ext cx="252000" cy="2088232"/>
            <a:chOff x="3779912" y="2492896"/>
            <a:chExt cx="252000" cy="2088232"/>
          </a:xfrm>
        </p:grpSpPr>
        <p:sp>
          <p:nvSpPr>
            <p:cNvPr id="19" name="Rectangle 18"/>
            <p:cNvSpPr/>
            <p:nvPr/>
          </p:nvSpPr>
          <p:spPr>
            <a:xfrm>
              <a:off x="3779912" y="2492896"/>
              <a:ext cx="252000" cy="252000"/>
            </a:xfrm>
            <a:prstGeom prst="rect">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a:off x="3779912" y="2852936"/>
              <a:ext cx="252000" cy="252000"/>
            </a:xfrm>
            <a:prstGeom prst="rect">
              <a:avLst/>
            </a:prstGeom>
            <a:solidFill>
              <a:srgbClr val="DDDDD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3779912" y="3213128"/>
              <a:ext cx="252000" cy="252000"/>
            </a:xfrm>
            <a:prstGeom prst="rect">
              <a:avLst/>
            </a:prstGeom>
            <a:solidFill>
              <a:srgbClr val="4D4D4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p:cNvSpPr/>
            <p:nvPr/>
          </p:nvSpPr>
          <p:spPr>
            <a:xfrm>
              <a:off x="3779912" y="3582168"/>
              <a:ext cx="252000" cy="252000"/>
            </a:xfrm>
            <a:prstGeom prst="rect">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p:cNvSpPr/>
            <p:nvPr/>
          </p:nvSpPr>
          <p:spPr>
            <a:xfrm>
              <a:off x="3779912" y="3942208"/>
              <a:ext cx="252000" cy="252000"/>
            </a:xfrm>
            <a:prstGeom prst="rect">
              <a:avLst/>
            </a:prstGeom>
            <a:solidFill>
              <a:srgbClr val="DDDDD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a:off x="3779912" y="4329128"/>
              <a:ext cx="252000" cy="252000"/>
            </a:xfrm>
            <a:prstGeom prst="rect">
              <a:avLst/>
            </a:prstGeom>
            <a:solidFill>
              <a:srgbClr val="4D4D4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5" name="Rectangle 3"/>
          <p:cNvSpPr>
            <a:spLocks noGrp="1" noChangeArrowheads="1"/>
          </p:cNvSpPr>
          <p:nvPr>
            <p:ph type="body" sz="half" idx="1"/>
          </p:nvPr>
        </p:nvSpPr>
        <p:spPr>
          <a:xfrm>
            <a:off x="107504" y="1114400"/>
            <a:ext cx="8856984" cy="4114800"/>
          </a:xfrm>
        </p:spPr>
        <p:txBody>
          <a:bodyPr/>
          <a:lstStyle/>
          <a:p>
            <a:pPr>
              <a:buNone/>
            </a:pPr>
            <a:r>
              <a:rPr lang="en-GB" sz="1800" dirty="0" smtClean="0">
                <a:solidFill>
                  <a:srgbClr val="C00000"/>
                </a:solidFill>
                <a:latin typeface="Arial Unicode MS" pitchFamily="34" charset="-128"/>
              </a:rPr>
              <a:t>(Disclaimer: see slide #36 and slide notes)</a:t>
            </a:r>
            <a:endParaRPr lang="en-US" sz="1800" dirty="0" smtClean="0">
              <a:latin typeface="Arial Unicode MS" pitchFamily="34" charset="-128"/>
            </a:endParaRPr>
          </a:p>
        </p:txBody>
      </p:sp>
    </p:spTree>
    <p:extLst>
      <p:ext uri="{BB962C8B-B14F-4D97-AF65-F5344CB8AC3E}">
        <p14:creationId xmlns:p14="http://schemas.microsoft.com/office/powerpoint/2010/main" val="215886577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39</a:t>
            </a:fld>
            <a:endParaRPr lang="en-GB" smtClean="0"/>
          </a:p>
        </p:txBody>
      </p:sp>
      <p:sp>
        <p:nvSpPr>
          <p:cNvPr id="5123" name="Rectangle 2"/>
          <p:cNvSpPr>
            <a:spLocks noGrp="1" noChangeArrowheads="1"/>
          </p:cNvSpPr>
          <p:nvPr>
            <p:ph type="title"/>
          </p:nvPr>
        </p:nvSpPr>
        <p:spPr>
          <a:xfrm>
            <a:off x="107504" y="98425"/>
            <a:ext cx="8856984" cy="762000"/>
          </a:xfrm>
        </p:spPr>
        <p:txBody>
          <a:bodyPr/>
          <a:lstStyle/>
          <a:p>
            <a:pPr eaLnBrk="1" hangingPunct="1"/>
            <a:r>
              <a:rPr lang="en-US" b="0" dirty="0" smtClean="0">
                <a:latin typeface="Arial Unicode MS" pitchFamily="34" charset="-128"/>
              </a:rPr>
              <a:t>Specific clinical applications: orthodontics</a:t>
            </a:r>
          </a:p>
        </p:txBody>
      </p:sp>
      <p:sp>
        <p:nvSpPr>
          <p:cNvPr id="20483" name="Rectangle 3"/>
          <p:cNvSpPr>
            <a:spLocks noGrp="1" noChangeArrowheads="1"/>
          </p:cNvSpPr>
          <p:nvPr>
            <p:ph type="body" sz="half" idx="1"/>
          </p:nvPr>
        </p:nvSpPr>
        <p:spPr>
          <a:xfrm>
            <a:off x="179512" y="1196752"/>
            <a:ext cx="8856984" cy="4114800"/>
          </a:xfrm>
        </p:spPr>
        <p:txBody>
          <a:bodyPr/>
          <a:lstStyle/>
          <a:p>
            <a:pPr>
              <a:buClr>
                <a:schemeClr val="tx2"/>
              </a:buClr>
            </a:pPr>
            <a:r>
              <a:rPr lang="en-GB" dirty="0" smtClean="0">
                <a:latin typeface="Arial Unicode MS" pitchFamily="34" charset="-128"/>
              </a:rPr>
              <a:t>Involves </a:t>
            </a:r>
            <a:r>
              <a:rPr lang="en-GB" dirty="0" smtClean="0">
                <a:solidFill>
                  <a:srgbClr val="C00000"/>
                </a:solidFill>
                <a:latin typeface="Arial Unicode MS" pitchFamily="34" charset="-128"/>
              </a:rPr>
              <a:t>children</a:t>
            </a:r>
            <a:r>
              <a:rPr lang="en-GB" dirty="0" smtClean="0">
                <a:latin typeface="Arial Unicode MS" pitchFamily="34" charset="-128"/>
              </a:rPr>
              <a:t> (typically starting at 12-13 y)</a:t>
            </a:r>
          </a:p>
          <a:p>
            <a:pPr lvl="1">
              <a:buClr>
                <a:schemeClr val="tx2"/>
              </a:buClr>
            </a:pPr>
            <a:r>
              <a:rPr lang="en-GB" dirty="0" smtClean="0">
                <a:solidFill>
                  <a:srgbClr val="C00000"/>
                </a:solidFill>
                <a:latin typeface="Arial Unicode MS" pitchFamily="34" charset="-128"/>
              </a:rPr>
              <a:t>Increased radiation risk</a:t>
            </a:r>
            <a:r>
              <a:rPr lang="en-GB" dirty="0" smtClean="0">
                <a:solidFill>
                  <a:schemeClr val="accent2"/>
                </a:solidFill>
                <a:latin typeface="Arial Unicode MS" pitchFamily="34" charset="-128"/>
              </a:rPr>
              <a:t> </a:t>
            </a:r>
            <a:r>
              <a:rPr lang="en-GB" dirty="0" smtClean="0">
                <a:latin typeface="Arial Unicode MS" pitchFamily="34" charset="-128"/>
              </a:rPr>
              <a:t>vs. adults (see </a:t>
            </a:r>
            <a:r>
              <a:rPr lang="en-GB" dirty="0" smtClean="0">
                <a:solidFill>
                  <a:srgbClr val="C00000"/>
                </a:solidFill>
                <a:latin typeface="Arial Unicode MS" pitchFamily="34" charset="-128"/>
              </a:rPr>
              <a:t>L02</a:t>
            </a:r>
            <a:r>
              <a:rPr lang="en-GB" dirty="0" smtClean="0">
                <a:latin typeface="Arial Unicode MS" pitchFamily="34" charset="-128"/>
              </a:rPr>
              <a:t>)</a:t>
            </a:r>
          </a:p>
          <a:p>
            <a:pPr>
              <a:buClr>
                <a:schemeClr val="tx2"/>
              </a:buClr>
            </a:pPr>
            <a:r>
              <a:rPr lang="en-GB" dirty="0" smtClean="0">
                <a:solidFill>
                  <a:srgbClr val="C00000"/>
                </a:solidFill>
                <a:latin typeface="Arial Unicode MS" pitchFamily="34" charset="-128"/>
              </a:rPr>
              <a:t>Clinical examination </a:t>
            </a:r>
            <a:r>
              <a:rPr lang="en-GB" dirty="0" smtClean="0">
                <a:latin typeface="Arial Unicode MS" pitchFamily="34" charset="-128"/>
              </a:rPr>
              <a:t>required to determine the required type(s) of radiographs for treatment planning &amp; monitoring</a:t>
            </a:r>
          </a:p>
        </p:txBody>
      </p:sp>
      <p:sp>
        <p:nvSpPr>
          <p:cNvPr id="5"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6"/>
          <p:cNvSpPr>
            <a:spLocks noGrp="1"/>
          </p:cNvSpPr>
          <p:nvPr>
            <p:ph type="sldNum" sz="quarter" idx="12"/>
          </p:nvPr>
        </p:nvSpPr>
        <p:spPr>
          <a:noFill/>
          <a:ln>
            <a:miter lim="800000"/>
            <a:headEnd/>
            <a:tailEnd/>
          </a:ln>
        </p:spPr>
        <p:txBody>
          <a:bodyPr/>
          <a:lstStyle/>
          <a:p>
            <a:fld id="{75E21579-A3A3-49C1-9524-62F0133470E7}" type="slidenum">
              <a:rPr lang="en-GB" smtClean="0"/>
              <a:pPr/>
              <a:t>4</a:t>
            </a:fld>
            <a:endParaRPr lang="en-GB" dirty="0" smtClean="0"/>
          </a:p>
        </p:txBody>
      </p:sp>
      <p:sp>
        <p:nvSpPr>
          <p:cNvPr id="4099" name="Rectangle 2"/>
          <p:cNvSpPr>
            <a:spLocks noGrp="1" noChangeArrowheads="1"/>
          </p:cNvSpPr>
          <p:nvPr>
            <p:ph type="title"/>
          </p:nvPr>
        </p:nvSpPr>
        <p:spPr/>
        <p:txBody>
          <a:bodyPr/>
          <a:lstStyle/>
          <a:p>
            <a:pPr eaLnBrk="1" hangingPunct="1"/>
            <a:r>
              <a:rPr lang="en-GB" b="0" dirty="0" smtClean="0">
                <a:latin typeface="Arial Unicode MS" pitchFamily="34" charset="-128"/>
              </a:rPr>
              <a:t>Overview</a:t>
            </a:r>
            <a:endParaRPr lang="en-US" b="0" dirty="0" smtClean="0">
              <a:latin typeface="Arial Unicode MS" pitchFamily="34" charset="-128"/>
            </a:endParaRPr>
          </a:p>
        </p:txBody>
      </p:sp>
      <p:sp>
        <p:nvSpPr>
          <p:cNvPr id="18435" name="Rectangle 3"/>
          <p:cNvSpPr>
            <a:spLocks noGrp="1" noChangeArrowheads="1"/>
          </p:cNvSpPr>
          <p:nvPr>
            <p:ph type="body" sz="half" idx="1"/>
          </p:nvPr>
        </p:nvSpPr>
        <p:spPr>
          <a:xfrm>
            <a:off x="239164" y="2060848"/>
            <a:ext cx="8569076" cy="3347864"/>
          </a:xfrm>
        </p:spPr>
        <p:txBody>
          <a:bodyPr/>
          <a:lstStyle/>
          <a:p>
            <a:pPr eaLnBrk="1" hangingPunct="1">
              <a:buClr>
                <a:schemeClr val="tx2"/>
              </a:buClr>
              <a:buSzPct val="100000"/>
            </a:pPr>
            <a:r>
              <a:rPr lang="en-US" sz="3600" dirty="0" smtClean="0">
                <a:latin typeface="Arial Unicode MS" pitchFamily="34" charset="-128"/>
              </a:rPr>
              <a:t>The justification principle</a:t>
            </a:r>
          </a:p>
          <a:p>
            <a:pPr eaLnBrk="1" hangingPunct="1">
              <a:buClr>
                <a:schemeClr val="tx2"/>
              </a:buClr>
              <a:buSzPct val="100000"/>
            </a:pPr>
            <a:r>
              <a:rPr lang="en-US" sz="3600" dirty="0" smtClean="0">
                <a:solidFill>
                  <a:schemeClr val="accent6">
                    <a:lumMod val="60000"/>
                    <a:lumOff val="40000"/>
                  </a:schemeClr>
                </a:solidFill>
                <a:latin typeface="Arial Unicode MS" pitchFamily="34" charset="-128"/>
              </a:rPr>
              <a:t>Radiation dose in dental radiology</a:t>
            </a:r>
          </a:p>
          <a:p>
            <a:pPr eaLnBrk="1" hangingPunct="1">
              <a:buClr>
                <a:schemeClr val="tx2"/>
              </a:buClr>
              <a:buSzPct val="100000"/>
            </a:pPr>
            <a:r>
              <a:rPr lang="en-US" sz="3600" dirty="0" smtClean="0">
                <a:solidFill>
                  <a:schemeClr val="accent6">
                    <a:lumMod val="60000"/>
                    <a:lumOff val="40000"/>
                  </a:schemeClr>
                </a:solidFill>
                <a:latin typeface="Arial Unicode MS" pitchFamily="34" charset="-128"/>
              </a:rPr>
              <a:t>Referral criteria</a:t>
            </a:r>
          </a:p>
          <a:p>
            <a:pPr eaLnBrk="1" hangingPunct="1">
              <a:buClr>
                <a:schemeClr val="tx2"/>
              </a:buClr>
              <a:buSzPct val="100000"/>
            </a:pPr>
            <a:r>
              <a:rPr lang="en-US" sz="3600" dirty="0" smtClean="0">
                <a:solidFill>
                  <a:schemeClr val="accent6">
                    <a:lumMod val="60000"/>
                    <a:lumOff val="40000"/>
                  </a:schemeClr>
                </a:solidFill>
                <a:latin typeface="Arial Unicode MS" pitchFamily="34" charset="-128"/>
              </a:rPr>
              <a:t>Specific clinical applications</a:t>
            </a:r>
          </a:p>
          <a:p>
            <a:pPr eaLnBrk="1" hangingPunct="1">
              <a:buClr>
                <a:schemeClr val="tx2"/>
              </a:buClr>
              <a:buSzPct val="100000"/>
            </a:pPr>
            <a:r>
              <a:rPr lang="en-US" sz="3600" dirty="0" smtClean="0">
                <a:solidFill>
                  <a:schemeClr val="accent6">
                    <a:lumMod val="60000"/>
                    <a:lumOff val="40000"/>
                  </a:schemeClr>
                </a:solidFill>
                <a:latin typeface="Arial Unicode MS" pitchFamily="34" charset="-128"/>
              </a:rPr>
              <a:t>Informing the patient</a:t>
            </a:r>
          </a:p>
          <a:p>
            <a:pPr eaLnBrk="1" hangingPunct="1">
              <a:buClr>
                <a:schemeClr val="tx2"/>
              </a:buClr>
            </a:pPr>
            <a:endParaRPr lang="en-US" sz="3600" dirty="0" smtClean="0">
              <a:latin typeface="Arial Unicode MS" pitchFamily="34" charset="-128"/>
            </a:endParaRPr>
          </a:p>
          <a:p>
            <a:pPr eaLnBrk="1" hangingPunct="1">
              <a:buClr>
                <a:schemeClr val="tx2"/>
              </a:buClr>
            </a:pPr>
            <a:endParaRPr lang="en-US" sz="3600" dirty="0" smtClean="0">
              <a:latin typeface="Arial Unicode MS" pitchFamily="34" charset="-128"/>
            </a:endParaRPr>
          </a:p>
          <a:p>
            <a:pPr eaLnBrk="1" hangingPunct="1">
              <a:buClr>
                <a:schemeClr val="tx2"/>
              </a:buClr>
            </a:pPr>
            <a:endParaRPr lang="en-US" sz="3600" dirty="0" smtClean="0">
              <a:latin typeface="Arial Unicode MS" pitchFamily="34" charset="-128"/>
            </a:endParaRPr>
          </a:p>
          <a:p>
            <a:pPr eaLnBrk="1" hangingPunct="1">
              <a:buClr>
                <a:schemeClr val="tx2"/>
              </a:buClr>
            </a:pPr>
            <a:endParaRPr lang="en-US" sz="3600" dirty="0" smtClean="0"/>
          </a:p>
        </p:txBody>
      </p:sp>
      <p:sp>
        <p:nvSpPr>
          <p:cNvPr id="5"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40</a:t>
            </a:fld>
            <a:endParaRPr lang="en-GB" smtClean="0"/>
          </a:p>
        </p:txBody>
      </p:sp>
      <p:sp>
        <p:nvSpPr>
          <p:cNvPr id="5123" name="Rectangle 2"/>
          <p:cNvSpPr>
            <a:spLocks noGrp="1" noChangeArrowheads="1"/>
          </p:cNvSpPr>
          <p:nvPr>
            <p:ph type="title"/>
          </p:nvPr>
        </p:nvSpPr>
        <p:spPr>
          <a:xfrm>
            <a:off x="107504" y="98425"/>
            <a:ext cx="8856984" cy="762000"/>
          </a:xfrm>
        </p:spPr>
        <p:txBody>
          <a:bodyPr/>
          <a:lstStyle/>
          <a:p>
            <a:pPr eaLnBrk="1" hangingPunct="1"/>
            <a:r>
              <a:rPr lang="en-US" b="0" dirty="0" smtClean="0">
                <a:latin typeface="Arial Unicode MS" pitchFamily="34" charset="-128"/>
              </a:rPr>
              <a:t>Specific clinical applications: orthodontics</a:t>
            </a:r>
          </a:p>
        </p:txBody>
      </p:sp>
      <p:sp>
        <p:nvSpPr>
          <p:cNvPr id="20483" name="Rectangle 3"/>
          <p:cNvSpPr>
            <a:spLocks noGrp="1" noChangeArrowheads="1"/>
          </p:cNvSpPr>
          <p:nvPr>
            <p:ph type="body" sz="half" idx="1"/>
          </p:nvPr>
        </p:nvSpPr>
        <p:spPr>
          <a:xfrm>
            <a:off x="179512" y="1196752"/>
            <a:ext cx="8784976" cy="4114800"/>
          </a:xfrm>
        </p:spPr>
        <p:txBody>
          <a:bodyPr/>
          <a:lstStyle/>
          <a:p>
            <a:pPr>
              <a:buClr>
                <a:schemeClr val="tx2"/>
              </a:buClr>
            </a:pPr>
            <a:r>
              <a:rPr lang="en-GB" sz="2800" dirty="0">
                <a:latin typeface="Arial Unicode MS" pitchFamily="34" charset="-128"/>
              </a:rPr>
              <a:t>EC RP 13 (2004) </a:t>
            </a:r>
            <a:r>
              <a:rPr lang="en-GB" sz="2800" dirty="0" smtClean="0">
                <a:latin typeface="Arial Unicode MS" pitchFamily="34" charset="-128"/>
              </a:rPr>
              <a:t>proposes:</a:t>
            </a:r>
          </a:p>
          <a:p>
            <a:pPr lvl="1">
              <a:buClr>
                <a:schemeClr val="tx2"/>
              </a:buClr>
            </a:pPr>
            <a:r>
              <a:rPr lang="en-GB" i="1" dirty="0">
                <a:latin typeface="Arial Unicode MS" pitchFamily="34" charset="-128"/>
              </a:rPr>
              <a:t>“</a:t>
            </a:r>
            <a:r>
              <a:rPr lang="en-GB" i="1" dirty="0" smtClean="0">
                <a:solidFill>
                  <a:srgbClr val="C00000"/>
                </a:solidFill>
                <a:latin typeface="Arial Unicode MS" pitchFamily="34" charset="-128"/>
              </a:rPr>
              <a:t>Specialist guidelines </a:t>
            </a:r>
            <a:r>
              <a:rPr lang="en-GB" i="1" dirty="0" smtClean="0">
                <a:latin typeface="Arial Unicode MS" pitchFamily="34" charset="-128"/>
              </a:rPr>
              <a:t>on orthodontic radiography should be consulted as an aid to justification in the management of the developing dentition in children.”</a:t>
            </a:r>
          </a:p>
          <a:p>
            <a:pPr lvl="2">
              <a:buClr>
                <a:schemeClr val="tx2"/>
              </a:buClr>
            </a:pPr>
            <a:r>
              <a:rPr lang="en-GB" sz="2400" dirty="0" smtClean="0">
                <a:latin typeface="Arial Unicode MS" pitchFamily="34" charset="-128"/>
              </a:rPr>
              <a:t>e.g. British Orthodontic Society guidelines</a:t>
            </a:r>
          </a:p>
          <a:p>
            <a:pPr lvl="2">
              <a:buClr>
                <a:schemeClr val="tx2"/>
              </a:buClr>
            </a:pPr>
            <a:r>
              <a:rPr lang="en-GB" sz="2400" dirty="0" smtClean="0">
                <a:latin typeface="Arial Unicode MS" pitchFamily="34" charset="-128"/>
              </a:rPr>
              <a:t>AAOMR (2013) &amp; EC RP 172 (2012): regarding use of CBCT in orthodontics</a:t>
            </a:r>
          </a:p>
          <a:p>
            <a:pPr lvl="1">
              <a:buClr>
                <a:schemeClr val="tx2"/>
              </a:buClr>
            </a:pPr>
            <a:endParaRPr lang="en-US" sz="2400" dirty="0" smtClean="0">
              <a:latin typeface="Arial Unicode MS" pitchFamily="34" charset="-128"/>
            </a:endParaRPr>
          </a:p>
        </p:txBody>
      </p:sp>
      <p:sp>
        <p:nvSpPr>
          <p:cNvPr id="6"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41</a:t>
            </a:fld>
            <a:endParaRPr lang="en-GB" smtClean="0"/>
          </a:p>
        </p:txBody>
      </p:sp>
      <p:sp>
        <p:nvSpPr>
          <p:cNvPr id="5123" name="Rectangle 2"/>
          <p:cNvSpPr>
            <a:spLocks noGrp="1" noChangeArrowheads="1"/>
          </p:cNvSpPr>
          <p:nvPr>
            <p:ph type="title"/>
          </p:nvPr>
        </p:nvSpPr>
        <p:spPr>
          <a:xfrm>
            <a:off x="107504" y="98425"/>
            <a:ext cx="8856984" cy="762000"/>
          </a:xfrm>
        </p:spPr>
        <p:txBody>
          <a:bodyPr/>
          <a:lstStyle/>
          <a:p>
            <a:pPr eaLnBrk="1" hangingPunct="1"/>
            <a:r>
              <a:rPr lang="en-US" b="0" dirty="0" smtClean="0">
                <a:latin typeface="Arial Unicode MS" pitchFamily="34" charset="-128"/>
              </a:rPr>
              <a:t>Specific clinical applications: orthodontics</a:t>
            </a:r>
          </a:p>
        </p:txBody>
      </p:sp>
      <p:graphicFrame>
        <p:nvGraphicFramePr>
          <p:cNvPr id="6" name="Table 5"/>
          <p:cNvGraphicFramePr>
            <a:graphicFrameLocks noGrp="1"/>
          </p:cNvGraphicFramePr>
          <p:nvPr>
            <p:extLst>
              <p:ext uri="{D42A27DB-BD31-4B8C-83A1-F6EECF244321}">
                <p14:modId xmlns:p14="http://schemas.microsoft.com/office/powerpoint/2010/main" val="2782698895"/>
              </p:ext>
            </p:extLst>
          </p:nvPr>
        </p:nvGraphicFramePr>
        <p:xfrm>
          <a:off x="323528" y="2132856"/>
          <a:ext cx="8568952" cy="3581400"/>
        </p:xfrm>
        <a:graphic>
          <a:graphicData uri="http://schemas.openxmlformats.org/drawingml/2006/table">
            <a:tbl>
              <a:tblPr firstRow="1" bandRow="1">
                <a:tableStyleId>{5940675A-B579-460E-94D1-54222C63F5DA}</a:tableStyleId>
              </a:tblPr>
              <a:tblGrid>
                <a:gridCol w="3672408"/>
                <a:gridCol w="4896544"/>
              </a:tblGrid>
              <a:tr h="360040">
                <a:tc>
                  <a:txBody>
                    <a:bodyPr/>
                    <a:lstStyle/>
                    <a:p>
                      <a:r>
                        <a:rPr lang="en-GB" sz="1800" b="1" dirty="0" smtClean="0">
                          <a:solidFill>
                            <a:schemeClr val="tx2"/>
                          </a:solidFill>
                          <a:latin typeface="Arial Unicode MS" pitchFamily="34" charset="-128"/>
                          <a:ea typeface="Arial Unicode MS" pitchFamily="34" charset="-128"/>
                          <a:cs typeface="Arial Unicode MS" pitchFamily="34" charset="-128"/>
                        </a:rPr>
                        <a:t>Projection</a:t>
                      </a:r>
                      <a:endParaRPr lang="en-GB" sz="1800" b="1" dirty="0">
                        <a:solidFill>
                          <a:schemeClr val="tx2"/>
                        </a:solidFill>
                        <a:latin typeface="Arial Unicode MS" pitchFamily="34" charset="-128"/>
                        <a:ea typeface="Arial Unicode MS" pitchFamily="34" charset="-128"/>
                        <a:cs typeface="Arial Unicode MS" pitchFamily="34" charset="-128"/>
                      </a:endParaRPr>
                    </a:p>
                  </a:txBody>
                  <a:tcPr>
                    <a:lnL w="12700" cmpd="sng">
                      <a:noFill/>
                    </a:lnL>
                    <a:lnR w="12700" cmpd="sng">
                      <a:noFill/>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800" b="1" dirty="0" smtClean="0">
                          <a:solidFill>
                            <a:schemeClr val="tx2"/>
                          </a:solidFill>
                          <a:latin typeface="Arial Unicode MS" pitchFamily="34" charset="-128"/>
                          <a:ea typeface="Arial Unicode MS" pitchFamily="34" charset="-128"/>
                          <a:cs typeface="Arial Unicode MS" pitchFamily="34" charset="-128"/>
                        </a:rPr>
                        <a:t>Function</a:t>
                      </a:r>
                      <a:endParaRPr lang="en-GB" sz="1800" b="1" dirty="0">
                        <a:solidFill>
                          <a:schemeClr val="tx2"/>
                        </a:solidFill>
                        <a:latin typeface="Arial Unicode MS" pitchFamily="34" charset="-128"/>
                        <a:ea typeface="Arial Unicode MS" pitchFamily="34" charset="-128"/>
                        <a:cs typeface="Arial Unicode MS" pitchFamily="34" charset="-128"/>
                      </a:endParaRPr>
                    </a:p>
                  </a:txBody>
                  <a:tcPr>
                    <a:lnL w="12700" cmpd="sng">
                      <a:noFill/>
                    </a:lnL>
                    <a:lnR w="12700" cmpd="sng">
                      <a:noFill/>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tcPr>
                </a:tc>
              </a:tr>
              <a:tr h="605010">
                <a:tc>
                  <a:txBody>
                    <a:bodyPr/>
                    <a:lstStyle/>
                    <a:p>
                      <a:r>
                        <a:rPr lang="en-GB" sz="1700" dirty="0" smtClean="0">
                          <a:solidFill>
                            <a:schemeClr val="tx2"/>
                          </a:solidFill>
                          <a:latin typeface="Arial Unicode MS" pitchFamily="34" charset="-128"/>
                          <a:ea typeface="Arial Unicode MS" pitchFamily="34" charset="-128"/>
                          <a:cs typeface="Arial Unicode MS" pitchFamily="34" charset="-128"/>
                        </a:rPr>
                        <a:t>Panoramic radiograph or lateral oblique views</a:t>
                      </a:r>
                      <a:endParaRPr lang="en-GB" sz="1700" dirty="0">
                        <a:solidFill>
                          <a:schemeClr val="tx2"/>
                        </a:solidFill>
                        <a:latin typeface="Arial Unicode MS" pitchFamily="34" charset="-128"/>
                        <a:ea typeface="Arial Unicode MS" pitchFamily="34" charset="-128"/>
                        <a:cs typeface="Arial Unicode MS" pitchFamily="34" charset="-128"/>
                      </a:endParaRPr>
                    </a:p>
                  </a:txBody>
                  <a:tcPr>
                    <a:lnL w="12700" cmpd="sng">
                      <a:noFill/>
                    </a:lnL>
                    <a:lnR w="12700" cmpd="sng">
                      <a:noFill/>
                    </a:lnR>
                    <a:lnT w="12700" cap="flat" cmpd="sng" algn="ctr">
                      <a:solidFill>
                        <a:schemeClr val="tx2"/>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n-GB" sz="1700" dirty="0" smtClean="0">
                          <a:solidFill>
                            <a:schemeClr val="tx2"/>
                          </a:solidFill>
                          <a:latin typeface="Arial Unicode MS" pitchFamily="34" charset="-128"/>
                          <a:ea typeface="Arial Unicode MS" pitchFamily="34" charset="-128"/>
                          <a:cs typeface="Arial Unicode MS" pitchFamily="34" charset="-128"/>
                        </a:rPr>
                        <a:t>Identification of the developing dentition.  Confirmation of the presence/absence of teeth.</a:t>
                      </a:r>
                      <a:endParaRPr lang="en-GB" sz="1700" dirty="0">
                        <a:solidFill>
                          <a:schemeClr val="tx2"/>
                        </a:solidFill>
                        <a:latin typeface="Arial Unicode MS" pitchFamily="34" charset="-128"/>
                        <a:ea typeface="Arial Unicode MS" pitchFamily="34" charset="-128"/>
                        <a:cs typeface="Arial Unicode MS" pitchFamily="34" charset="-128"/>
                      </a:endParaRPr>
                    </a:p>
                  </a:txBody>
                  <a:tcPr>
                    <a:lnL w="12700" cmpd="sng">
                      <a:noFill/>
                    </a:lnL>
                    <a:lnR w="12700" cmpd="sng">
                      <a:noFill/>
                    </a:lnR>
                    <a:lnT w="12700" cap="flat" cmpd="sng" algn="ctr">
                      <a:solidFill>
                        <a:schemeClr val="tx2"/>
                      </a:solidFill>
                      <a:prstDash val="solid"/>
                      <a:round/>
                      <a:headEnd type="none" w="med" len="med"/>
                      <a:tailEnd type="none" w="med" len="med"/>
                    </a:lnT>
                    <a:lnB w="12700" cmpd="sng">
                      <a:noFill/>
                    </a:lnB>
                    <a:lnTlToBr w="12700" cmpd="sng">
                      <a:noFill/>
                      <a:prstDash val="solid"/>
                    </a:lnTlToBr>
                    <a:lnBlToTr w="12700" cmpd="sng">
                      <a:noFill/>
                      <a:prstDash val="solid"/>
                    </a:lnBlToTr>
                  </a:tcPr>
                </a:tc>
              </a:tr>
              <a:tr h="605010">
                <a:tc>
                  <a:txBody>
                    <a:bodyPr/>
                    <a:lstStyle/>
                    <a:p>
                      <a:r>
                        <a:rPr lang="en-GB" sz="1700" dirty="0" smtClean="0">
                          <a:solidFill>
                            <a:schemeClr val="tx2"/>
                          </a:solidFill>
                          <a:latin typeface="Arial Unicode MS" pitchFamily="34" charset="-128"/>
                          <a:ea typeface="Arial Unicode MS" pitchFamily="34" charset="-128"/>
                          <a:cs typeface="Arial Unicode MS" pitchFamily="34" charset="-128"/>
                        </a:rPr>
                        <a:t>Lateral </a:t>
                      </a:r>
                      <a:r>
                        <a:rPr lang="en-GB" sz="1700" dirty="0" err="1" smtClean="0">
                          <a:solidFill>
                            <a:schemeClr val="tx2"/>
                          </a:solidFill>
                          <a:latin typeface="Arial Unicode MS" pitchFamily="34" charset="-128"/>
                          <a:ea typeface="Arial Unicode MS" pitchFamily="34" charset="-128"/>
                          <a:cs typeface="Arial Unicode MS" pitchFamily="34" charset="-128"/>
                        </a:rPr>
                        <a:t>cephalometric</a:t>
                      </a:r>
                      <a:r>
                        <a:rPr lang="en-GB" sz="1700" dirty="0" smtClean="0">
                          <a:solidFill>
                            <a:schemeClr val="tx2"/>
                          </a:solidFill>
                          <a:latin typeface="Arial Unicode MS" pitchFamily="34" charset="-128"/>
                          <a:ea typeface="Arial Unicode MS" pitchFamily="34" charset="-128"/>
                          <a:cs typeface="Arial Unicode MS" pitchFamily="34" charset="-128"/>
                        </a:rPr>
                        <a:t> view</a:t>
                      </a:r>
                      <a:endParaRPr lang="en-GB" sz="1700" dirty="0">
                        <a:solidFill>
                          <a:schemeClr val="tx2"/>
                        </a:solidFill>
                        <a:latin typeface="Arial Unicode MS" pitchFamily="34" charset="-128"/>
                        <a:ea typeface="Arial Unicode MS" pitchFamily="34" charset="-128"/>
                        <a:cs typeface="Arial Unicode MS" pitchFamily="34" charset="-128"/>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1700" dirty="0" smtClean="0">
                          <a:solidFill>
                            <a:schemeClr val="tx2"/>
                          </a:solidFill>
                          <a:latin typeface="Arial Unicode MS" pitchFamily="34" charset="-128"/>
                          <a:ea typeface="Arial Unicode MS" pitchFamily="34" charset="-128"/>
                          <a:cs typeface="Arial Unicode MS" pitchFamily="34" charset="-128"/>
                        </a:rPr>
                        <a:t>To assess skeletal pattern and labial segment </a:t>
                      </a:r>
                      <a:r>
                        <a:rPr lang="en-GB" sz="1700" dirty="0" err="1" smtClean="0">
                          <a:solidFill>
                            <a:schemeClr val="tx2"/>
                          </a:solidFill>
                          <a:latin typeface="Arial Unicode MS" pitchFamily="34" charset="-128"/>
                          <a:ea typeface="Arial Unicode MS" pitchFamily="34" charset="-128"/>
                          <a:cs typeface="Arial Unicode MS" pitchFamily="34" charset="-128"/>
                        </a:rPr>
                        <a:t>angulation</a:t>
                      </a:r>
                      <a:r>
                        <a:rPr lang="en-GB" sz="1700" dirty="0" smtClean="0">
                          <a:solidFill>
                            <a:schemeClr val="tx2"/>
                          </a:solidFill>
                          <a:latin typeface="Arial Unicode MS" pitchFamily="34" charset="-128"/>
                          <a:ea typeface="Arial Unicode MS" pitchFamily="34" charset="-128"/>
                          <a:cs typeface="Arial Unicode MS" pitchFamily="34" charset="-128"/>
                        </a:rPr>
                        <a:t>.  Assessment of </a:t>
                      </a:r>
                      <a:r>
                        <a:rPr lang="en-GB" sz="1700" dirty="0" err="1" smtClean="0">
                          <a:solidFill>
                            <a:schemeClr val="tx2"/>
                          </a:solidFill>
                          <a:latin typeface="Arial Unicode MS" pitchFamily="34" charset="-128"/>
                          <a:ea typeface="Arial Unicode MS" pitchFamily="34" charset="-128"/>
                          <a:cs typeface="Arial Unicode MS" pitchFamily="34" charset="-128"/>
                        </a:rPr>
                        <a:t>unerupted</a:t>
                      </a:r>
                      <a:r>
                        <a:rPr lang="en-GB" sz="1700" dirty="0" smtClean="0">
                          <a:solidFill>
                            <a:schemeClr val="tx2"/>
                          </a:solidFill>
                          <a:latin typeface="Arial Unicode MS" pitchFamily="34" charset="-128"/>
                          <a:ea typeface="Arial Unicode MS" pitchFamily="34" charset="-128"/>
                          <a:cs typeface="Arial Unicode MS" pitchFamily="34" charset="-128"/>
                        </a:rPr>
                        <a:t> teeth.</a:t>
                      </a:r>
                      <a:endParaRPr lang="en-GB" sz="1700" dirty="0">
                        <a:solidFill>
                          <a:schemeClr val="tx2"/>
                        </a:solidFill>
                        <a:latin typeface="Arial Unicode MS" pitchFamily="34" charset="-128"/>
                        <a:ea typeface="Arial Unicode MS" pitchFamily="34" charset="-128"/>
                        <a:cs typeface="Arial Unicode MS" pitchFamily="34" charset="-128"/>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605010">
                <a:tc>
                  <a:txBody>
                    <a:bodyPr/>
                    <a:lstStyle/>
                    <a:p>
                      <a:r>
                        <a:rPr lang="en-GB" sz="1700" dirty="0" err="1" smtClean="0">
                          <a:solidFill>
                            <a:schemeClr val="tx2"/>
                          </a:solidFill>
                          <a:latin typeface="Arial Unicode MS" pitchFamily="34" charset="-128"/>
                          <a:ea typeface="Arial Unicode MS" pitchFamily="34" charset="-128"/>
                          <a:cs typeface="Arial Unicode MS" pitchFamily="34" charset="-128"/>
                        </a:rPr>
                        <a:t>Posteroanterior</a:t>
                      </a:r>
                      <a:r>
                        <a:rPr lang="en-GB" sz="1700" dirty="0" smtClean="0">
                          <a:solidFill>
                            <a:schemeClr val="tx2"/>
                          </a:solidFill>
                          <a:latin typeface="Arial Unicode MS" pitchFamily="34" charset="-128"/>
                          <a:ea typeface="Arial Unicode MS" pitchFamily="34" charset="-128"/>
                          <a:cs typeface="Arial Unicode MS" pitchFamily="34" charset="-128"/>
                        </a:rPr>
                        <a:t> view</a:t>
                      </a:r>
                      <a:endParaRPr lang="en-GB" sz="1700" dirty="0">
                        <a:solidFill>
                          <a:schemeClr val="tx2"/>
                        </a:solidFill>
                        <a:latin typeface="Arial Unicode MS" pitchFamily="34" charset="-128"/>
                        <a:ea typeface="Arial Unicode MS" pitchFamily="34" charset="-128"/>
                        <a:cs typeface="Arial Unicode MS" pitchFamily="34" charset="-128"/>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1700" dirty="0" smtClean="0">
                          <a:solidFill>
                            <a:schemeClr val="tx2"/>
                          </a:solidFill>
                          <a:latin typeface="Arial Unicode MS" pitchFamily="34" charset="-128"/>
                          <a:ea typeface="Arial Unicode MS" pitchFamily="34" charset="-128"/>
                          <a:cs typeface="Arial Unicode MS" pitchFamily="34" charset="-128"/>
                        </a:rPr>
                        <a:t>Occasionally needed in patients with facial asymmetry and certain jaw anomalies.</a:t>
                      </a:r>
                      <a:endParaRPr lang="en-GB" sz="1700" dirty="0">
                        <a:solidFill>
                          <a:schemeClr val="tx2"/>
                        </a:solidFill>
                        <a:latin typeface="Arial Unicode MS" pitchFamily="34" charset="-128"/>
                        <a:ea typeface="Arial Unicode MS" pitchFamily="34" charset="-128"/>
                        <a:cs typeface="Arial Unicode MS" pitchFamily="34" charset="-128"/>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1352374">
                <a:tc>
                  <a:txBody>
                    <a:bodyPr/>
                    <a:lstStyle/>
                    <a:p>
                      <a:r>
                        <a:rPr lang="en-GB" sz="1700" dirty="0" err="1" smtClean="0">
                          <a:solidFill>
                            <a:schemeClr val="tx2"/>
                          </a:solidFill>
                          <a:latin typeface="Arial Unicode MS" pitchFamily="34" charset="-128"/>
                          <a:ea typeface="Arial Unicode MS" pitchFamily="34" charset="-128"/>
                          <a:cs typeface="Arial Unicode MS" pitchFamily="34" charset="-128"/>
                        </a:rPr>
                        <a:t>Occlusal</a:t>
                      </a:r>
                      <a:r>
                        <a:rPr lang="en-GB" sz="1700" dirty="0" smtClean="0">
                          <a:solidFill>
                            <a:schemeClr val="tx2"/>
                          </a:solidFill>
                          <a:latin typeface="Arial Unicode MS" pitchFamily="34" charset="-128"/>
                          <a:ea typeface="Arial Unicode MS" pitchFamily="34" charset="-128"/>
                          <a:cs typeface="Arial Unicode MS" pitchFamily="34" charset="-128"/>
                        </a:rPr>
                        <a:t> views generally</a:t>
                      </a:r>
                    </a:p>
                    <a:p>
                      <a:endParaRPr lang="en-GB" sz="1700" dirty="0" smtClean="0">
                        <a:solidFill>
                          <a:schemeClr val="tx2"/>
                        </a:solidFill>
                        <a:latin typeface="Arial Unicode MS" pitchFamily="34" charset="-128"/>
                        <a:ea typeface="Arial Unicode MS" pitchFamily="34" charset="-128"/>
                        <a:cs typeface="Arial Unicode MS" pitchFamily="34" charset="-128"/>
                      </a:endParaRPr>
                    </a:p>
                    <a:p>
                      <a:r>
                        <a:rPr lang="en-GB" sz="1700" dirty="0" smtClean="0">
                          <a:solidFill>
                            <a:schemeClr val="tx2"/>
                          </a:solidFill>
                          <a:latin typeface="Arial Unicode MS" pitchFamily="34" charset="-128"/>
                          <a:ea typeface="Arial Unicode MS" pitchFamily="34" charset="-128"/>
                          <a:cs typeface="Arial Unicode MS" pitchFamily="34" charset="-128"/>
                        </a:rPr>
                        <a:t>Anterior oblique </a:t>
                      </a:r>
                      <a:r>
                        <a:rPr lang="en-GB" sz="1700" dirty="0" err="1" smtClean="0">
                          <a:solidFill>
                            <a:schemeClr val="tx2"/>
                          </a:solidFill>
                          <a:latin typeface="Arial Unicode MS" pitchFamily="34" charset="-128"/>
                          <a:ea typeface="Arial Unicode MS" pitchFamily="34" charset="-128"/>
                          <a:cs typeface="Arial Unicode MS" pitchFamily="34" charset="-128"/>
                        </a:rPr>
                        <a:t>occlusal</a:t>
                      </a:r>
                      <a:r>
                        <a:rPr lang="en-GB" sz="1700" dirty="0" smtClean="0">
                          <a:solidFill>
                            <a:schemeClr val="tx2"/>
                          </a:solidFill>
                          <a:latin typeface="Arial Unicode MS" pitchFamily="34" charset="-128"/>
                          <a:ea typeface="Arial Unicode MS" pitchFamily="34" charset="-128"/>
                          <a:cs typeface="Arial Unicode MS" pitchFamily="34" charset="-128"/>
                        </a:rPr>
                        <a:t> of maxilla (standard </a:t>
                      </a:r>
                      <a:r>
                        <a:rPr lang="en-GB" sz="1700" dirty="0" err="1" smtClean="0">
                          <a:solidFill>
                            <a:schemeClr val="tx2"/>
                          </a:solidFill>
                          <a:latin typeface="Arial Unicode MS" pitchFamily="34" charset="-128"/>
                          <a:ea typeface="Arial Unicode MS" pitchFamily="34" charset="-128"/>
                          <a:cs typeface="Arial Unicode MS" pitchFamily="34" charset="-128"/>
                        </a:rPr>
                        <a:t>occlusal</a:t>
                      </a:r>
                      <a:r>
                        <a:rPr lang="en-GB" sz="1700" dirty="0" smtClean="0">
                          <a:solidFill>
                            <a:schemeClr val="tx2"/>
                          </a:solidFill>
                          <a:latin typeface="Arial Unicode MS" pitchFamily="34" charset="-128"/>
                          <a:ea typeface="Arial Unicode MS" pitchFamily="34" charset="-128"/>
                          <a:cs typeface="Arial Unicode MS" pitchFamily="34" charset="-128"/>
                        </a:rPr>
                        <a:t>) and </a:t>
                      </a:r>
                      <a:r>
                        <a:rPr lang="en-GB" sz="1700" dirty="0" err="1" smtClean="0">
                          <a:solidFill>
                            <a:schemeClr val="tx2"/>
                          </a:solidFill>
                          <a:latin typeface="Arial Unicode MS" pitchFamily="34" charset="-128"/>
                          <a:ea typeface="Arial Unicode MS" pitchFamily="34" charset="-128"/>
                          <a:cs typeface="Arial Unicode MS" pitchFamily="34" charset="-128"/>
                        </a:rPr>
                        <a:t>mandibular</a:t>
                      </a:r>
                      <a:r>
                        <a:rPr lang="en-GB" sz="1700" dirty="0" smtClean="0">
                          <a:solidFill>
                            <a:schemeClr val="tx2"/>
                          </a:solidFill>
                          <a:latin typeface="Arial Unicode MS" pitchFamily="34" charset="-128"/>
                          <a:ea typeface="Arial Unicode MS" pitchFamily="34" charset="-128"/>
                          <a:cs typeface="Arial Unicode MS" pitchFamily="34" charset="-128"/>
                        </a:rPr>
                        <a:t> anterior oblique </a:t>
                      </a:r>
                      <a:r>
                        <a:rPr lang="en-GB" sz="1700" dirty="0" err="1" smtClean="0">
                          <a:solidFill>
                            <a:schemeClr val="tx2"/>
                          </a:solidFill>
                          <a:latin typeface="Arial Unicode MS" pitchFamily="34" charset="-128"/>
                          <a:ea typeface="Arial Unicode MS" pitchFamily="34" charset="-128"/>
                          <a:cs typeface="Arial Unicode MS" pitchFamily="34" charset="-128"/>
                        </a:rPr>
                        <a:t>occlusal</a:t>
                      </a:r>
                      <a:endParaRPr lang="en-GB" sz="1700" dirty="0">
                        <a:solidFill>
                          <a:schemeClr val="tx2"/>
                        </a:solidFill>
                        <a:latin typeface="Arial Unicode MS" pitchFamily="34" charset="-128"/>
                        <a:ea typeface="Arial Unicode MS" pitchFamily="34" charset="-128"/>
                        <a:cs typeface="Arial Unicode MS" pitchFamily="34" charset="-128"/>
                      </a:endParaRPr>
                    </a:p>
                  </a:txBody>
                  <a:tcPr>
                    <a:lnL w="12700" cmpd="sng">
                      <a:noFill/>
                    </a:lnL>
                    <a:lnR w="12700" cmpd="sng">
                      <a:noFill/>
                    </a:lnR>
                    <a:lnT w="12700" cmpd="sng">
                      <a:noFill/>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700" dirty="0" smtClean="0">
                          <a:solidFill>
                            <a:schemeClr val="tx2"/>
                          </a:solidFill>
                          <a:latin typeface="Arial Unicode MS" pitchFamily="34" charset="-128"/>
                          <a:ea typeface="Arial Unicode MS" pitchFamily="34" charset="-128"/>
                          <a:cs typeface="Arial Unicode MS" pitchFamily="34" charset="-128"/>
                        </a:rPr>
                        <a:t>Identification of abnormality/ potential pathology and to localise </a:t>
                      </a:r>
                      <a:r>
                        <a:rPr lang="en-GB" sz="1700" dirty="0" err="1" smtClean="0">
                          <a:solidFill>
                            <a:schemeClr val="tx2"/>
                          </a:solidFill>
                          <a:latin typeface="Arial Unicode MS" pitchFamily="34" charset="-128"/>
                          <a:ea typeface="Arial Unicode MS" pitchFamily="34" charset="-128"/>
                          <a:cs typeface="Arial Unicode MS" pitchFamily="34" charset="-128"/>
                        </a:rPr>
                        <a:t>unerupted</a:t>
                      </a:r>
                      <a:r>
                        <a:rPr lang="en-GB" sz="1700" dirty="0" smtClean="0">
                          <a:solidFill>
                            <a:schemeClr val="tx2"/>
                          </a:solidFill>
                          <a:latin typeface="Arial Unicode MS" pitchFamily="34" charset="-128"/>
                          <a:ea typeface="Arial Unicode MS" pitchFamily="34" charset="-128"/>
                          <a:cs typeface="Arial Unicode MS" pitchFamily="34" charset="-128"/>
                        </a:rPr>
                        <a:t> teeth.</a:t>
                      </a:r>
                    </a:p>
                    <a:p>
                      <a:r>
                        <a:rPr lang="en-GB" sz="1700" dirty="0" smtClean="0">
                          <a:solidFill>
                            <a:schemeClr val="tx2"/>
                          </a:solidFill>
                          <a:latin typeface="Arial Unicode MS" pitchFamily="34" charset="-128"/>
                          <a:ea typeface="Arial Unicode MS" pitchFamily="34" charset="-128"/>
                          <a:cs typeface="Arial Unicode MS" pitchFamily="34" charset="-128"/>
                        </a:rPr>
                        <a:t>To obtain views of incisor region when lateral oblique films have been taken.</a:t>
                      </a:r>
                      <a:endParaRPr lang="en-GB" sz="1700" dirty="0">
                        <a:solidFill>
                          <a:schemeClr val="tx2"/>
                        </a:solidFill>
                        <a:latin typeface="Arial Unicode MS" pitchFamily="34" charset="-128"/>
                        <a:ea typeface="Arial Unicode MS" pitchFamily="34" charset="-128"/>
                        <a:cs typeface="Arial Unicode MS" pitchFamily="34" charset="-128"/>
                      </a:endParaRPr>
                    </a:p>
                  </a:txBody>
                  <a:tcPr>
                    <a:lnL w="12700" cmpd="sng">
                      <a:noFill/>
                    </a:lnL>
                    <a:lnR w="12700" cmpd="sng">
                      <a:noFill/>
                    </a:lnR>
                    <a:lnT w="12700" cmpd="sng">
                      <a:noFill/>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7" name="Rectangle 6"/>
          <p:cNvSpPr/>
          <p:nvPr/>
        </p:nvSpPr>
        <p:spPr>
          <a:xfrm>
            <a:off x="683568" y="1124744"/>
            <a:ext cx="7704856" cy="954107"/>
          </a:xfrm>
          <a:prstGeom prst="rect">
            <a:avLst/>
          </a:prstGeom>
        </p:spPr>
        <p:txBody>
          <a:bodyPr wrap="square">
            <a:spAutoFit/>
          </a:bodyPr>
          <a:lstStyle/>
          <a:p>
            <a:pPr algn="ctr"/>
            <a:r>
              <a:rPr lang="en-GB" sz="2800" dirty="0" smtClean="0">
                <a:solidFill>
                  <a:schemeClr val="tx2"/>
                </a:solidFill>
                <a:latin typeface="Arial Unicode MS" pitchFamily="34" charset="-128"/>
                <a:ea typeface="Arial Unicode MS" pitchFamily="34" charset="-128"/>
                <a:cs typeface="Arial Unicode MS" pitchFamily="34" charset="-128"/>
              </a:rPr>
              <a:t>Various radiographic views and their function in orthodontic practice</a:t>
            </a:r>
            <a:endParaRPr lang="en-GB" sz="2800" dirty="0">
              <a:solidFill>
                <a:schemeClr val="tx2"/>
              </a:solidFill>
              <a:latin typeface="Arial Unicode MS" pitchFamily="34" charset="-128"/>
              <a:ea typeface="Arial Unicode MS" pitchFamily="34" charset="-128"/>
              <a:cs typeface="Arial Unicode MS" pitchFamily="34" charset="-128"/>
            </a:endParaRPr>
          </a:p>
        </p:txBody>
      </p:sp>
      <p:sp>
        <p:nvSpPr>
          <p:cNvPr id="8" name="Rectangle 3"/>
          <p:cNvSpPr>
            <a:spLocks noGrp="1" noChangeArrowheads="1"/>
          </p:cNvSpPr>
          <p:nvPr>
            <p:ph type="body" sz="half" idx="1"/>
          </p:nvPr>
        </p:nvSpPr>
        <p:spPr>
          <a:xfrm>
            <a:off x="1889956" y="5733256"/>
            <a:ext cx="7092280" cy="504056"/>
          </a:xfrm>
        </p:spPr>
        <p:txBody>
          <a:bodyPr/>
          <a:lstStyle/>
          <a:p>
            <a:pPr algn="r">
              <a:buNone/>
            </a:pPr>
            <a:r>
              <a:rPr lang="en-GB" sz="1600" i="1" dirty="0" smtClean="0">
                <a:solidFill>
                  <a:schemeClr val="accent1"/>
                </a:solidFill>
                <a:latin typeface="Arial Unicode MS" pitchFamily="34" charset="-128"/>
                <a:ea typeface="Arial Unicode MS" pitchFamily="34" charset="-128"/>
                <a:cs typeface="Arial Unicode MS" pitchFamily="34" charset="-128"/>
              </a:rPr>
              <a:t>EC RP 136 (2004), modified from Isaacson &amp; Thom (2001)</a:t>
            </a:r>
          </a:p>
        </p:txBody>
      </p:sp>
      <p:sp>
        <p:nvSpPr>
          <p:cNvPr id="9"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42</a:t>
            </a:fld>
            <a:endParaRPr lang="en-GB" smtClean="0"/>
          </a:p>
        </p:txBody>
      </p:sp>
      <p:sp>
        <p:nvSpPr>
          <p:cNvPr id="5123" name="Rectangle 2"/>
          <p:cNvSpPr>
            <a:spLocks noGrp="1" noChangeArrowheads="1"/>
          </p:cNvSpPr>
          <p:nvPr>
            <p:ph type="title"/>
          </p:nvPr>
        </p:nvSpPr>
        <p:spPr>
          <a:xfrm>
            <a:off x="107504" y="98425"/>
            <a:ext cx="8856984" cy="762000"/>
          </a:xfrm>
        </p:spPr>
        <p:txBody>
          <a:bodyPr/>
          <a:lstStyle/>
          <a:p>
            <a:pPr eaLnBrk="1" hangingPunct="1"/>
            <a:r>
              <a:rPr lang="en-US" b="0" dirty="0" smtClean="0">
                <a:latin typeface="Arial Unicode MS" pitchFamily="34" charset="-128"/>
              </a:rPr>
              <a:t>Specific clinical applications: orthodontics</a:t>
            </a:r>
          </a:p>
        </p:txBody>
      </p:sp>
      <p:graphicFrame>
        <p:nvGraphicFramePr>
          <p:cNvPr id="6" name="Table 5"/>
          <p:cNvGraphicFramePr>
            <a:graphicFrameLocks noGrp="1"/>
          </p:cNvGraphicFramePr>
          <p:nvPr>
            <p:extLst>
              <p:ext uri="{D42A27DB-BD31-4B8C-83A1-F6EECF244321}">
                <p14:modId xmlns:p14="http://schemas.microsoft.com/office/powerpoint/2010/main" val="155389217"/>
              </p:ext>
            </p:extLst>
          </p:nvPr>
        </p:nvGraphicFramePr>
        <p:xfrm>
          <a:off x="323528" y="1268759"/>
          <a:ext cx="8568952" cy="4578610"/>
        </p:xfrm>
        <a:graphic>
          <a:graphicData uri="http://schemas.openxmlformats.org/drawingml/2006/table">
            <a:tbl>
              <a:tblPr firstRow="1" bandRow="1">
                <a:tableStyleId>{5940675A-B579-460E-94D1-54222C63F5DA}</a:tableStyleId>
              </a:tblPr>
              <a:tblGrid>
                <a:gridCol w="3528392"/>
                <a:gridCol w="5040560"/>
              </a:tblGrid>
              <a:tr h="397156">
                <a:tc>
                  <a:txBody>
                    <a:bodyPr/>
                    <a:lstStyle/>
                    <a:p>
                      <a:r>
                        <a:rPr lang="en-GB" sz="1800" b="1" dirty="0" smtClean="0">
                          <a:solidFill>
                            <a:schemeClr val="tx2"/>
                          </a:solidFill>
                          <a:latin typeface="Arial Unicode MS" pitchFamily="34" charset="-128"/>
                          <a:ea typeface="Arial Unicode MS" pitchFamily="34" charset="-128"/>
                          <a:cs typeface="Arial Unicode MS" pitchFamily="34" charset="-128"/>
                        </a:rPr>
                        <a:t>Projection</a:t>
                      </a:r>
                      <a:endParaRPr lang="en-GB" sz="1800" b="1" dirty="0">
                        <a:solidFill>
                          <a:schemeClr val="tx2"/>
                        </a:solidFill>
                        <a:latin typeface="Arial Unicode MS" pitchFamily="34" charset="-128"/>
                        <a:ea typeface="Arial Unicode MS" pitchFamily="34" charset="-128"/>
                        <a:cs typeface="Arial Unicode MS" pitchFamily="34" charset="-128"/>
                      </a:endParaRPr>
                    </a:p>
                  </a:txBody>
                  <a:tcPr>
                    <a:lnL w="12700" cmpd="sng">
                      <a:noFill/>
                    </a:lnL>
                    <a:lnR w="12700" cmpd="sng">
                      <a:noFill/>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800" b="1" dirty="0" smtClean="0">
                          <a:solidFill>
                            <a:schemeClr val="tx2"/>
                          </a:solidFill>
                          <a:latin typeface="Arial Unicode MS" pitchFamily="34" charset="-128"/>
                          <a:ea typeface="Arial Unicode MS" pitchFamily="34" charset="-128"/>
                          <a:cs typeface="Arial Unicode MS" pitchFamily="34" charset="-128"/>
                        </a:rPr>
                        <a:t>Function</a:t>
                      </a:r>
                      <a:endParaRPr lang="en-GB" sz="1800" b="1" dirty="0">
                        <a:solidFill>
                          <a:schemeClr val="tx2"/>
                        </a:solidFill>
                        <a:latin typeface="Arial Unicode MS" pitchFamily="34" charset="-128"/>
                        <a:ea typeface="Arial Unicode MS" pitchFamily="34" charset="-128"/>
                        <a:cs typeface="Arial Unicode MS" pitchFamily="34" charset="-128"/>
                      </a:endParaRPr>
                    </a:p>
                  </a:txBody>
                  <a:tcPr>
                    <a:lnL w="12700" cmpd="sng">
                      <a:noFill/>
                    </a:lnL>
                    <a:lnR w="12700" cmpd="sng">
                      <a:noFill/>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tcPr>
                </a:tc>
              </a:tr>
              <a:tr h="1925934">
                <a:tc>
                  <a:txBody>
                    <a:bodyPr/>
                    <a:lstStyle/>
                    <a:p>
                      <a:r>
                        <a:rPr lang="en-GB" sz="1700" dirty="0" err="1" smtClean="0">
                          <a:solidFill>
                            <a:schemeClr val="tx2"/>
                          </a:solidFill>
                          <a:latin typeface="Arial Unicode MS" pitchFamily="34" charset="-128"/>
                          <a:ea typeface="Arial Unicode MS" pitchFamily="34" charset="-128"/>
                          <a:cs typeface="Arial Unicode MS" pitchFamily="34" charset="-128"/>
                        </a:rPr>
                        <a:t>Occlusal</a:t>
                      </a:r>
                      <a:r>
                        <a:rPr lang="en-GB" sz="1700" dirty="0" smtClean="0">
                          <a:solidFill>
                            <a:schemeClr val="tx2"/>
                          </a:solidFill>
                          <a:latin typeface="Arial Unicode MS" pitchFamily="34" charset="-128"/>
                          <a:ea typeface="Arial Unicode MS" pitchFamily="34" charset="-128"/>
                          <a:cs typeface="Arial Unicode MS" pitchFamily="34" charset="-128"/>
                        </a:rPr>
                        <a:t> views specifically: </a:t>
                      </a:r>
                    </a:p>
                    <a:p>
                      <a:pPr marL="342900" indent="-342900">
                        <a:buAutoNum type="arabicPeriod"/>
                      </a:pPr>
                      <a:r>
                        <a:rPr lang="en-GB" sz="1700" dirty="0" smtClean="0">
                          <a:solidFill>
                            <a:schemeClr val="tx2"/>
                          </a:solidFill>
                          <a:latin typeface="Arial Unicode MS" pitchFamily="34" charset="-128"/>
                          <a:ea typeface="Arial Unicode MS" pitchFamily="34" charset="-128"/>
                          <a:cs typeface="Arial Unicode MS" pitchFamily="34" charset="-128"/>
                        </a:rPr>
                        <a:t>Anterior oblique </a:t>
                      </a:r>
                      <a:r>
                        <a:rPr lang="en-GB" sz="1700" dirty="0" err="1" smtClean="0">
                          <a:solidFill>
                            <a:schemeClr val="tx2"/>
                          </a:solidFill>
                          <a:latin typeface="Arial Unicode MS" pitchFamily="34" charset="-128"/>
                          <a:ea typeface="Arial Unicode MS" pitchFamily="34" charset="-128"/>
                          <a:cs typeface="Arial Unicode MS" pitchFamily="34" charset="-128"/>
                        </a:rPr>
                        <a:t>occlusal</a:t>
                      </a:r>
                      <a:r>
                        <a:rPr lang="en-GB" sz="1700" dirty="0" smtClean="0">
                          <a:solidFill>
                            <a:schemeClr val="tx2"/>
                          </a:solidFill>
                          <a:latin typeface="Arial Unicode MS" pitchFamily="34" charset="-128"/>
                          <a:ea typeface="Arial Unicode MS" pitchFamily="34" charset="-128"/>
                          <a:cs typeface="Arial Unicode MS" pitchFamily="34" charset="-128"/>
                        </a:rPr>
                        <a:t> of maxilla (standard </a:t>
                      </a:r>
                      <a:r>
                        <a:rPr lang="en-GB" sz="1700" dirty="0" err="1" smtClean="0">
                          <a:solidFill>
                            <a:schemeClr val="tx2"/>
                          </a:solidFill>
                          <a:latin typeface="Arial Unicode MS" pitchFamily="34" charset="-128"/>
                          <a:ea typeface="Arial Unicode MS" pitchFamily="34" charset="-128"/>
                          <a:cs typeface="Arial Unicode MS" pitchFamily="34" charset="-128"/>
                        </a:rPr>
                        <a:t>occlusal</a:t>
                      </a:r>
                      <a:r>
                        <a:rPr lang="en-GB" sz="1700" dirty="0" smtClean="0">
                          <a:solidFill>
                            <a:schemeClr val="tx2"/>
                          </a:solidFill>
                          <a:latin typeface="Arial Unicode MS" pitchFamily="34" charset="-128"/>
                          <a:ea typeface="Arial Unicode MS" pitchFamily="34" charset="-128"/>
                          <a:cs typeface="Arial Unicode MS" pitchFamily="34" charset="-128"/>
                        </a:rPr>
                        <a:t>) </a:t>
                      </a:r>
                    </a:p>
                    <a:p>
                      <a:pPr marL="342900" indent="-342900">
                        <a:buAutoNum type="arabicPeriod"/>
                      </a:pPr>
                      <a:endParaRPr lang="en-GB" sz="1700" dirty="0" smtClean="0">
                        <a:solidFill>
                          <a:schemeClr val="tx2"/>
                        </a:solidFill>
                        <a:latin typeface="Arial Unicode MS" pitchFamily="34" charset="-128"/>
                        <a:ea typeface="Arial Unicode MS" pitchFamily="34" charset="-128"/>
                        <a:cs typeface="Arial Unicode MS" pitchFamily="34" charset="-128"/>
                      </a:endParaRPr>
                    </a:p>
                    <a:p>
                      <a:pPr marL="342900" indent="-342900">
                        <a:buAutoNum type="arabicPeriod"/>
                      </a:pPr>
                      <a:endParaRPr lang="en-GB" sz="1700" dirty="0" smtClean="0">
                        <a:solidFill>
                          <a:schemeClr val="tx2"/>
                        </a:solidFill>
                        <a:latin typeface="Arial Unicode MS" pitchFamily="34" charset="-128"/>
                        <a:ea typeface="Arial Unicode MS" pitchFamily="34" charset="-128"/>
                        <a:cs typeface="Arial Unicode MS" pitchFamily="34" charset="-128"/>
                      </a:endParaRPr>
                    </a:p>
                    <a:p>
                      <a:pPr marL="342900" indent="-342900">
                        <a:buAutoNum type="arabicPeriod"/>
                      </a:pPr>
                      <a:endParaRPr lang="en-GB" sz="1700" dirty="0" smtClean="0">
                        <a:solidFill>
                          <a:schemeClr val="tx2"/>
                        </a:solidFill>
                        <a:latin typeface="Arial Unicode MS" pitchFamily="34" charset="-128"/>
                        <a:ea typeface="Arial Unicode MS" pitchFamily="34" charset="-128"/>
                        <a:cs typeface="Arial Unicode MS" pitchFamily="34" charset="-128"/>
                      </a:endParaRPr>
                    </a:p>
                    <a:p>
                      <a:pPr marL="342900" indent="-342900">
                        <a:buAutoNum type="arabicPeriod"/>
                      </a:pPr>
                      <a:r>
                        <a:rPr lang="en-GB" sz="1700" dirty="0" smtClean="0">
                          <a:solidFill>
                            <a:schemeClr val="tx2"/>
                          </a:solidFill>
                          <a:latin typeface="Arial Unicode MS" pitchFamily="34" charset="-128"/>
                          <a:ea typeface="Arial Unicode MS" pitchFamily="34" charset="-128"/>
                          <a:cs typeface="Arial Unicode MS" pitchFamily="34" charset="-128"/>
                        </a:rPr>
                        <a:t>True occlusal of the mandible</a:t>
                      </a:r>
                      <a:endParaRPr lang="en-GB" sz="1700" dirty="0">
                        <a:solidFill>
                          <a:schemeClr val="tx2"/>
                        </a:solidFill>
                        <a:latin typeface="Arial Unicode MS" pitchFamily="34" charset="-128"/>
                        <a:ea typeface="Arial Unicode MS" pitchFamily="34" charset="-128"/>
                        <a:cs typeface="Arial Unicode MS" pitchFamily="34" charset="-128"/>
                      </a:endParaRPr>
                    </a:p>
                  </a:txBody>
                  <a:tcPr>
                    <a:lnL w="12700" cmpd="sng">
                      <a:noFill/>
                    </a:lnL>
                    <a:lnR w="12700" cmpd="sng">
                      <a:noFill/>
                    </a:lnR>
                    <a:lnT w="12700" cap="flat" cmpd="sng" algn="ctr">
                      <a:solidFill>
                        <a:schemeClr val="tx2"/>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GB" sz="1700" dirty="0" smtClean="0">
                        <a:solidFill>
                          <a:schemeClr val="tx2"/>
                        </a:solidFill>
                        <a:latin typeface="Arial Unicode MS" pitchFamily="34" charset="-128"/>
                        <a:ea typeface="Arial Unicode MS" pitchFamily="34" charset="-128"/>
                        <a:cs typeface="Arial Unicode MS" pitchFamily="34" charset="-128"/>
                      </a:endParaRPr>
                    </a:p>
                    <a:p>
                      <a:r>
                        <a:rPr lang="en-GB" sz="1700" dirty="0" smtClean="0">
                          <a:solidFill>
                            <a:schemeClr val="tx2"/>
                          </a:solidFill>
                          <a:latin typeface="Arial Unicode MS" pitchFamily="34" charset="-128"/>
                          <a:ea typeface="Arial Unicode MS" pitchFamily="34" charset="-128"/>
                          <a:cs typeface="Arial Unicode MS" pitchFamily="34" charset="-128"/>
                        </a:rPr>
                        <a:t>Localization of tooth/teeth by vertical parallax involving: anterior oblique occlusal in combination with panoramic film or anterior oblique occlusal in combination with a periapical film.  </a:t>
                      </a:r>
                    </a:p>
                    <a:p>
                      <a:endParaRPr lang="en-GB" sz="1700" dirty="0" smtClean="0">
                        <a:solidFill>
                          <a:schemeClr val="tx2"/>
                        </a:solidFill>
                        <a:latin typeface="Arial Unicode MS" pitchFamily="34" charset="-128"/>
                        <a:ea typeface="Arial Unicode MS" pitchFamily="34" charset="-128"/>
                        <a:cs typeface="Arial Unicode MS" pitchFamily="34" charset="-128"/>
                      </a:endParaRPr>
                    </a:p>
                    <a:p>
                      <a:r>
                        <a:rPr lang="en-GB" sz="1700" dirty="0" smtClean="0">
                          <a:solidFill>
                            <a:schemeClr val="tx2"/>
                          </a:solidFill>
                          <a:latin typeface="Arial Unicode MS" pitchFamily="34" charset="-128"/>
                          <a:ea typeface="Arial Unicode MS" pitchFamily="34" charset="-128"/>
                          <a:cs typeface="Arial Unicode MS" pitchFamily="34" charset="-128"/>
                        </a:rPr>
                        <a:t>Localization of </a:t>
                      </a:r>
                      <a:r>
                        <a:rPr lang="en-GB" sz="1700" dirty="0" err="1" smtClean="0">
                          <a:solidFill>
                            <a:schemeClr val="tx2"/>
                          </a:solidFill>
                          <a:latin typeface="Arial Unicode MS" pitchFamily="34" charset="-128"/>
                          <a:ea typeface="Arial Unicode MS" pitchFamily="34" charset="-128"/>
                          <a:cs typeface="Arial Unicode MS" pitchFamily="34" charset="-128"/>
                        </a:rPr>
                        <a:t>unerupted</a:t>
                      </a:r>
                      <a:r>
                        <a:rPr lang="en-GB" sz="1700" dirty="0" smtClean="0">
                          <a:solidFill>
                            <a:schemeClr val="tx2"/>
                          </a:solidFill>
                          <a:latin typeface="Arial Unicode MS" pitchFamily="34" charset="-128"/>
                          <a:ea typeface="Arial Unicode MS" pitchFamily="34" charset="-128"/>
                          <a:cs typeface="Arial Unicode MS" pitchFamily="34" charset="-128"/>
                        </a:rPr>
                        <a:t> teeth.</a:t>
                      </a:r>
                      <a:endParaRPr lang="en-GB" sz="1700" dirty="0">
                        <a:solidFill>
                          <a:schemeClr val="tx2"/>
                        </a:solidFill>
                        <a:latin typeface="Arial Unicode MS" pitchFamily="34" charset="-128"/>
                        <a:ea typeface="Arial Unicode MS" pitchFamily="34" charset="-128"/>
                        <a:cs typeface="Arial Unicode MS" pitchFamily="34" charset="-128"/>
                      </a:endParaRPr>
                    </a:p>
                  </a:txBody>
                  <a:tcPr>
                    <a:lnL w="12700" cmpd="sng">
                      <a:noFill/>
                    </a:lnL>
                    <a:lnR w="12700" cmpd="sng">
                      <a:noFill/>
                    </a:lnR>
                    <a:lnT w="12700" cap="flat" cmpd="sng" algn="ctr">
                      <a:solidFill>
                        <a:schemeClr val="tx2"/>
                      </a:solidFill>
                      <a:prstDash val="solid"/>
                      <a:round/>
                      <a:headEnd type="none" w="med" len="med"/>
                      <a:tailEnd type="none" w="med" len="med"/>
                    </a:lnT>
                    <a:lnB w="12700" cmpd="sng">
                      <a:noFill/>
                    </a:lnB>
                    <a:lnTlToBr w="12700" cmpd="sng">
                      <a:noFill/>
                      <a:prstDash val="solid"/>
                    </a:lnTlToBr>
                    <a:lnBlToTr w="12700" cmpd="sng">
                      <a:noFill/>
                      <a:prstDash val="solid"/>
                    </a:lnBlToTr>
                  </a:tcPr>
                </a:tc>
              </a:tr>
              <a:tr h="1240432">
                <a:tc>
                  <a:txBody>
                    <a:bodyPr/>
                    <a:lstStyle/>
                    <a:p>
                      <a:r>
                        <a:rPr lang="en-GB" sz="1700" dirty="0" err="1" smtClean="0">
                          <a:solidFill>
                            <a:schemeClr val="tx2"/>
                          </a:solidFill>
                          <a:latin typeface="Arial Unicode MS" pitchFamily="34" charset="-128"/>
                          <a:ea typeface="Arial Unicode MS" pitchFamily="34" charset="-128"/>
                          <a:cs typeface="Arial Unicode MS" pitchFamily="34" charset="-128"/>
                        </a:rPr>
                        <a:t>Periapicals</a:t>
                      </a:r>
                      <a:endParaRPr lang="en-GB" sz="1700" dirty="0">
                        <a:solidFill>
                          <a:schemeClr val="tx2"/>
                        </a:solidFill>
                        <a:latin typeface="Arial Unicode MS" pitchFamily="34" charset="-128"/>
                        <a:ea typeface="Arial Unicode MS" pitchFamily="34" charset="-128"/>
                        <a:cs typeface="Arial Unicode MS" pitchFamily="34" charset="-128"/>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1700" dirty="0" smtClean="0">
                          <a:solidFill>
                            <a:schemeClr val="tx2"/>
                          </a:solidFill>
                          <a:latin typeface="Arial Unicode MS" pitchFamily="34" charset="-128"/>
                          <a:ea typeface="Arial Unicode MS" pitchFamily="34" charset="-128"/>
                          <a:cs typeface="Arial Unicode MS" pitchFamily="34" charset="-128"/>
                        </a:rPr>
                        <a:t>To assess root morphology and </a:t>
                      </a:r>
                      <a:r>
                        <a:rPr lang="en-GB" sz="1700" dirty="0" err="1" smtClean="0">
                          <a:solidFill>
                            <a:schemeClr val="tx2"/>
                          </a:solidFill>
                          <a:latin typeface="Arial Unicode MS" pitchFamily="34" charset="-128"/>
                          <a:ea typeface="Arial Unicode MS" pitchFamily="34" charset="-128"/>
                          <a:cs typeface="Arial Unicode MS" pitchFamily="34" charset="-128"/>
                        </a:rPr>
                        <a:t>angulation</a:t>
                      </a:r>
                      <a:r>
                        <a:rPr lang="en-GB" sz="1700" dirty="0" smtClean="0">
                          <a:solidFill>
                            <a:schemeClr val="tx2"/>
                          </a:solidFill>
                          <a:latin typeface="Arial Unicode MS" pitchFamily="34" charset="-128"/>
                          <a:ea typeface="Arial Unicode MS" pitchFamily="34" charset="-128"/>
                          <a:cs typeface="Arial Unicode MS" pitchFamily="34" charset="-128"/>
                        </a:rPr>
                        <a:t>.  </a:t>
                      </a:r>
                    </a:p>
                    <a:p>
                      <a:r>
                        <a:rPr lang="en-GB" sz="1700" dirty="0" smtClean="0">
                          <a:solidFill>
                            <a:schemeClr val="tx2"/>
                          </a:solidFill>
                          <a:latin typeface="Arial Unicode MS" pitchFamily="34" charset="-128"/>
                          <a:ea typeface="Arial Unicode MS" pitchFamily="34" charset="-128"/>
                          <a:cs typeface="Arial Unicode MS" pitchFamily="34" charset="-128"/>
                        </a:rPr>
                        <a:t>To assess root </a:t>
                      </a:r>
                      <a:r>
                        <a:rPr lang="en-GB" sz="1700" dirty="0" err="1" smtClean="0">
                          <a:solidFill>
                            <a:schemeClr val="tx2"/>
                          </a:solidFill>
                          <a:latin typeface="Arial Unicode MS" pitchFamily="34" charset="-128"/>
                          <a:ea typeface="Arial Unicode MS" pitchFamily="34" charset="-128"/>
                          <a:cs typeface="Arial Unicode MS" pitchFamily="34" charset="-128"/>
                        </a:rPr>
                        <a:t>resorption</a:t>
                      </a:r>
                      <a:r>
                        <a:rPr lang="en-GB" sz="1700" dirty="0" smtClean="0">
                          <a:solidFill>
                            <a:schemeClr val="tx2"/>
                          </a:solidFill>
                          <a:latin typeface="Arial Unicode MS" pitchFamily="34" charset="-128"/>
                          <a:ea typeface="Arial Unicode MS" pitchFamily="34" charset="-128"/>
                          <a:cs typeface="Arial Unicode MS" pitchFamily="34" charset="-128"/>
                        </a:rPr>
                        <a:t>.  </a:t>
                      </a:r>
                    </a:p>
                    <a:p>
                      <a:r>
                        <a:rPr lang="en-GB" sz="1700" dirty="0" smtClean="0">
                          <a:solidFill>
                            <a:schemeClr val="tx2"/>
                          </a:solidFill>
                          <a:latin typeface="Arial Unicode MS" pitchFamily="34" charset="-128"/>
                          <a:ea typeface="Arial Unicode MS" pitchFamily="34" charset="-128"/>
                          <a:cs typeface="Arial Unicode MS" pitchFamily="34" charset="-128"/>
                        </a:rPr>
                        <a:t>To assess apical pathology.  </a:t>
                      </a:r>
                    </a:p>
                    <a:p>
                      <a:r>
                        <a:rPr lang="en-GB" sz="1700" dirty="0" smtClean="0">
                          <a:solidFill>
                            <a:schemeClr val="tx2"/>
                          </a:solidFill>
                          <a:latin typeface="Arial Unicode MS" pitchFamily="34" charset="-128"/>
                          <a:ea typeface="Arial Unicode MS" pitchFamily="34" charset="-128"/>
                          <a:cs typeface="Arial Unicode MS" pitchFamily="34" charset="-128"/>
                        </a:rPr>
                        <a:t>In combination with an oblique </a:t>
                      </a:r>
                      <a:r>
                        <a:rPr lang="en-GB" sz="1700" dirty="0" err="1" smtClean="0">
                          <a:solidFill>
                            <a:schemeClr val="tx2"/>
                          </a:solidFill>
                          <a:latin typeface="Arial Unicode MS" pitchFamily="34" charset="-128"/>
                          <a:ea typeface="Arial Unicode MS" pitchFamily="34" charset="-128"/>
                          <a:cs typeface="Arial Unicode MS" pitchFamily="34" charset="-128"/>
                        </a:rPr>
                        <a:t>occlusal</a:t>
                      </a:r>
                      <a:r>
                        <a:rPr lang="en-GB" sz="1700" dirty="0" smtClean="0">
                          <a:solidFill>
                            <a:schemeClr val="tx2"/>
                          </a:solidFill>
                          <a:latin typeface="Arial Unicode MS" pitchFamily="34" charset="-128"/>
                          <a:ea typeface="Arial Unicode MS" pitchFamily="34" charset="-128"/>
                          <a:cs typeface="Arial Unicode MS" pitchFamily="34" charset="-128"/>
                        </a:rPr>
                        <a:t> or second </a:t>
                      </a:r>
                      <a:r>
                        <a:rPr lang="en-GB" sz="1700" dirty="0" err="1" smtClean="0">
                          <a:solidFill>
                            <a:schemeClr val="tx2"/>
                          </a:solidFill>
                          <a:latin typeface="Arial Unicode MS" pitchFamily="34" charset="-128"/>
                          <a:ea typeface="Arial Unicode MS" pitchFamily="34" charset="-128"/>
                          <a:cs typeface="Arial Unicode MS" pitchFamily="34" charset="-128"/>
                        </a:rPr>
                        <a:t>periapical</a:t>
                      </a:r>
                      <a:r>
                        <a:rPr lang="en-GB" sz="1700" dirty="0" smtClean="0">
                          <a:solidFill>
                            <a:schemeClr val="tx2"/>
                          </a:solidFill>
                          <a:latin typeface="Arial Unicode MS" pitchFamily="34" charset="-128"/>
                          <a:ea typeface="Arial Unicode MS" pitchFamily="34" charset="-128"/>
                          <a:cs typeface="Arial Unicode MS" pitchFamily="34" charset="-128"/>
                        </a:rPr>
                        <a:t>, to localise </a:t>
                      </a:r>
                      <a:r>
                        <a:rPr lang="en-GB" sz="1700" dirty="0" err="1" smtClean="0">
                          <a:solidFill>
                            <a:schemeClr val="tx2"/>
                          </a:solidFill>
                          <a:latin typeface="Arial Unicode MS" pitchFamily="34" charset="-128"/>
                          <a:ea typeface="Arial Unicode MS" pitchFamily="34" charset="-128"/>
                          <a:cs typeface="Arial Unicode MS" pitchFamily="34" charset="-128"/>
                        </a:rPr>
                        <a:t>unerupted</a:t>
                      </a:r>
                      <a:r>
                        <a:rPr lang="en-GB" sz="1700" dirty="0" smtClean="0">
                          <a:solidFill>
                            <a:schemeClr val="tx2"/>
                          </a:solidFill>
                          <a:latin typeface="Arial Unicode MS" pitchFamily="34" charset="-128"/>
                          <a:ea typeface="Arial Unicode MS" pitchFamily="34" charset="-128"/>
                          <a:cs typeface="Arial Unicode MS" pitchFamily="34" charset="-128"/>
                        </a:rPr>
                        <a:t> teeth by parallax.</a:t>
                      </a:r>
                      <a:endParaRPr lang="en-GB" sz="1700" dirty="0">
                        <a:solidFill>
                          <a:schemeClr val="tx2"/>
                        </a:solidFill>
                        <a:latin typeface="Arial Unicode MS" pitchFamily="34" charset="-128"/>
                        <a:ea typeface="Arial Unicode MS" pitchFamily="34" charset="-128"/>
                        <a:cs typeface="Arial Unicode MS" pitchFamily="34" charset="-128"/>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783431">
                <a:tc>
                  <a:txBody>
                    <a:bodyPr/>
                    <a:lstStyle/>
                    <a:p>
                      <a:r>
                        <a:rPr lang="en-GB" sz="1700" dirty="0" smtClean="0">
                          <a:solidFill>
                            <a:schemeClr val="tx2"/>
                          </a:solidFill>
                          <a:latin typeface="Arial Unicode MS" pitchFamily="34" charset="-128"/>
                          <a:ea typeface="Arial Unicode MS" pitchFamily="34" charset="-128"/>
                          <a:cs typeface="Arial Unicode MS" pitchFamily="34" charset="-128"/>
                        </a:rPr>
                        <a:t>Bitewings</a:t>
                      </a:r>
                      <a:endParaRPr lang="en-GB" sz="1700" dirty="0">
                        <a:solidFill>
                          <a:schemeClr val="tx2"/>
                        </a:solidFill>
                        <a:latin typeface="Arial Unicode MS" pitchFamily="34" charset="-128"/>
                        <a:ea typeface="Arial Unicode MS" pitchFamily="34" charset="-128"/>
                        <a:cs typeface="Arial Unicode MS" pitchFamily="34" charset="-128"/>
                      </a:endParaRPr>
                    </a:p>
                  </a:txBody>
                  <a:tcPr>
                    <a:lnL w="12700" cmpd="sng">
                      <a:noFill/>
                    </a:lnL>
                    <a:lnR w="12700" cmpd="sng">
                      <a:noFill/>
                    </a:lnR>
                    <a:lnT w="12700" cmpd="sng">
                      <a:noFill/>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700" dirty="0" smtClean="0">
                          <a:solidFill>
                            <a:schemeClr val="tx2"/>
                          </a:solidFill>
                          <a:latin typeface="Arial Unicode MS" pitchFamily="34" charset="-128"/>
                          <a:ea typeface="Arial Unicode MS" pitchFamily="34" charset="-128"/>
                          <a:cs typeface="Arial Unicode MS" pitchFamily="34" charset="-128"/>
                        </a:rPr>
                        <a:t>To assess teeth of doubtful prognosis. </a:t>
                      </a:r>
                    </a:p>
                    <a:p>
                      <a:r>
                        <a:rPr lang="en-GB" sz="1700" dirty="0" smtClean="0">
                          <a:solidFill>
                            <a:schemeClr val="tx2"/>
                          </a:solidFill>
                          <a:latin typeface="Arial Unicode MS" pitchFamily="34" charset="-128"/>
                          <a:ea typeface="Arial Unicode MS" pitchFamily="34" charset="-128"/>
                          <a:cs typeface="Arial Unicode MS" pitchFamily="34" charset="-128"/>
                        </a:rPr>
                        <a:t>Caries identification and assessment of periodontal bone levels.</a:t>
                      </a:r>
                      <a:endParaRPr lang="en-GB" sz="1700" dirty="0">
                        <a:solidFill>
                          <a:schemeClr val="tx2"/>
                        </a:solidFill>
                        <a:latin typeface="Arial Unicode MS" pitchFamily="34" charset="-128"/>
                        <a:ea typeface="Arial Unicode MS" pitchFamily="34" charset="-128"/>
                        <a:cs typeface="Arial Unicode MS" pitchFamily="34" charset="-128"/>
                      </a:endParaRPr>
                    </a:p>
                  </a:txBody>
                  <a:tcPr>
                    <a:lnL w="12700" cmpd="sng">
                      <a:noFill/>
                    </a:lnL>
                    <a:lnR w="12700" cmpd="sng">
                      <a:noFill/>
                    </a:lnR>
                    <a:lnT w="12700" cmpd="sng">
                      <a:noFill/>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7"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
        <p:nvSpPr>
          <p:cNvPr id="8" name="Rectangle 3"/>
          <p:cNvSpPr>
            <a:spLocks noGrp="1" noChangeArrowheads="1"/>
          </p:cNvSpPr>
          <p:nvPr>
            <p:ph type="body" sz="half" idx="1"/>
          </p:nvPr>
        </p:nvSpPr>
        <p:spPr>
          <a:xfrm>
            <a:off x="1889956" y="5877272"/>
            <a:ext cx="7092280" cy="504056"/>
          </a:xfrm>
        </p:spPr>
        <p:txBody>
          <a:bodyPr/>
          <a:lstStyle/>
          <a:p>
            <a:pPr algn="r">
              <a:buNone/>
            </a:pPr>
            <a:r>
              <a:rPr lang="en-GB" sz="1600" i="1" dirty="0" smtClean="0">
                <a:solidFill>
                  <a:schemeClr val="accent1"/>
                </a:solidFill>
                <a:latin typeface="Arial Unicode MS" pitchFamily="34" charset="-128"/>
                <a:ea typeface="Arial Unicode MS" pitchFamily="34" charset="-128"/>
                <a:cs typeface="Arial Unicode MS" pitchFamily="34" charset="-128"/>
              </a:rPr>
              <a:t>EC RP 136 (2004), modified from Isaacson &amp; Thom (2001)</a:t>
            </a:r>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43</a:t>
            </a:fld>
            <a:endParaRPr lang="en-GB" smtClean="0"/>
          </a:p>
        </p:txBody>
      </p:sp>
      <p:sp>
        <p:nvSpPr>
          <p:cNvPr id="5123" name="Rectangle 2"/>
          <p:cNvSpPr>
            <a:spLocks noGrp="1" noChangeArrowheads="1"/>
          </p:cNvSpPr>
          <p:nvPr>
            <p:ph type="title"/>
          </p:nvPr>
        </p:nvSpPr>
        <p:spPr>
          <a:xfrm>
            <a:off x="107504" y="98425"/>
            <a:ext cx="8856984" cy="762000"/>
          </a:xfrm>
        </p:spPr>
        <p:txBody>
          <a:bodyPr/>
          <a:lstStyle/>
          <a:p>
            <a:pPr eaLnBrk="1" hangingPunct="1"/>
            <a:r>
              <a:rPr lang="en-US" b="0" dirty="0" smtClean="0">
                <a:latin typeface="Arial Unicode MS" pitchFamily="34" charset="-128"/>
              </a:rPr>
              <a:t>Specific clinical applications: orthodontics</a:t>
            </a:r>
          </a:p>
        </p:txBody>
      </p:sp>
      <p:sp>
        <p:nvSpPr>
          <p:cNvPr id="20483" name="Rectangle 3"/>
          <p:cNvSpPr>
            <a:spLocks noGrp="1" noChangeArrowheads="1"/>
          </p:cNvSpPr>
          <p:nvPr>
            <p:ph type="body" sz="half" idx="1"/>
          </p:nvPr>
        </p:nvSpPr>
        <p:spPr>
          <a:xfrm>
            <a:off x="251520" y="1196752"/>
            <a:ext cx="8640960" cy="4752528"/>
          </a:xfrm>
        </p:spPr>
        <p:txBody>
          <a:bodyPr/>
          <a:lstStyle/>
          <a:p>
            <a:pPr>
              <a:buClr>
                <a:schemeClr val="tx2"/>
              </a:buClr>
            </a:pPr>
            <a:r>
              <a:rPr lang="en-GB" dirty="0" smtClean="0">
                <a:latin typeface="Arial Unicode MS" pitchFamily="34" charset="-128"/>
              </a:rPr>
              <a:t>CBCT?</a:t>
            </a:r>
          </a:p>
          <a:p>
            <a:pPr lvl="1">
              <a:buClr>
                <a:schemeClr val="tx2"/>
              </a:buClr>
            </a:pPr>
            <a:r>
              <a:rPr lang="en-GB" dirty="0" smtClean="0">
                <a:latin typeface="Arial Unicode MS" pitchFamily="34" charset="-128"/>
              </a:rPr>
              <a:t>Often</a:t>
            </a:r>
            <a:r>
              <a:rPr lang="en-GB" dirty="0" smtClean="0">
                <a:solidFill>
                  <a:srgbClr val="C00000"/>
                </a:solidFill>
                <a:latin typeface="Arial Unicode MS" pitchFamily="34" charset="-128"/>
              </a:rPr>
              <a:t> large FOV </a:t>
            </a:r>
            <a:r>
              <a:rPr lang="en-GB" dirty="0" smtClean="0">
                <a:latin typeface="Arial Unicode MS" pitchFamily="34" charset="-128"/>
              </a:rPr>
              <a:t>required for orthodontic applications (excl. impacted canines): </a:t>
            </a:r>
            <a:r>
              <a:rPr lang="en-GB" dirty="0" smtClean="0">
                <a:solidFill>
                  <a:srgbClr val="C00000"/>
                </a:solidFill>
                <a:latin typeface="Arial Unicode MS" pitchFamily="34" charset="-128"/>
              </a:rPr>
              <a:t>radiation dose ↑↑ </a:t>
            </a:r>
            <a:r>
              <a:rPr lang="en-GB" dirty="0" smtClean="0">
                <a:latin typeface="Arial Unicode MS" pitchFamily="34" charset="-128"/>
              </a:rPr>
              <a:t>vs. 2D radiography (see </a:t>
            </a:r>
            <a:r>
              <a:rPr lang="en-GB" dirty="0" smtClean="0">
                <a:solidFill>
                  <a:srgbClr val="C00000"/>
                </a:solidFill>
                <a:latin typeface="Arial Unicode MS" pitchFamily="34" charset="-128"/>
              </a:rPr>
              <a:t>L08</a:t>
            </a:r>
            <a:r>
              <a:rPr lang="en-GB" dirty="0" smtClean="0">
                <a:latin typeface="Arial Unicode MS" pitchFamily="34" charset="-128"/>
              </a:rPr>
              <a:t>)</a:t>
            </a:r>
          </a:p>
          <a:p>
            <a:pPr lvl="1">
              <a:buClr>
                <a:schemeClr val="tx2"/>
              </a:buClr>
            </a:pPr>
            <a:r>
              <a:rPr lang="en-GB" dirty="0" smtClean="0">
                <a:latin typeface="Arial Unicode MS" pitchFamily="34" charset="-128"/>
              </a:rPr>
              <a:t>Should not be used solely to generate a simulated 2D cephalometric radiograph</a:t>
            </a:r>
          </a:p>
          <a:p>
            <a:pPr lvl="1">
              <a:buClr>
                <a:schemeClr val="tx2"/>
              </a:buClr>
            </a:pPr>
            <a:r>
              <a:rPr lang="en-GB" dirty="0" smtClean="0">
                <a:solidFill>
                  <a:srgbClr val="C00000"/>
                </a:solidFill>
                <a:latin typeface="Arial Unicode MS" pitchFamily="34" charset="-128"/>
              </a:rPr>
              <a:t>Little evidence </a:t>
            </a:r>
            <a:r>
              <a:rPr lang="en-GB" dirty="0" smtClean="0">
                <a:latin typeface="Arial Unicode MS" pitchFamily="34" charset="-128"/>
              </a:rPr>
              <a:t>for benefit of CBCT except for orthodontic applications requiring </a:t>
            </a:r>
            <a:r>
              <a:rPr lang="en-GB" dirty="0" smtClean="0">
                <a:solidFill>
                  <a:srgbClr val="C00000"/>
                </a:solidFill>
                <a:latin typeface="Arial Unicode MS" pitchFamily="34" charset="-128"/>
              </a:rPr>
              <a:t>surgical </a:t>
            </a:r>
            <a:r>
              <a:rPr lang="en-GB" dirty="0" smtClean="0">
                <a:latin typeface="Arial Unicode MS" pitchFamily="34" charset="-128"/>
              </a:rPr>
              <a:t>intervention &amp; impacted </a:t>
            </a:r>
            <a:r>
              <a:rPr lang="en-GB" dirty="0" smtClean="0">
                <a:solidFill>
                  <a:srgbClr val="C00000"/>
                </a:solidFill>
                <a:latin typeface="Arial Unicode MS" pitchFamily="34" charset="-128"/>
              </a:rPr>
              <a:t>canines</a:t>
            </a:r>
          </a:p>
          <a:p>
            <a:pPr lvl="2">
              <a:buClr>
                <a:schemeClr val="tx2"/>
              </a:buClr>
            </a:pPr>
            <a:r>
              <a:rPr lang="en-GB" dirty="0" smtClean="0">
                <a:latin typeface="Arial Unicode MS" pitchFamily="34" charset="-128"/>
              </a:rPr>
              <a:t>If no effect on </a:t>
            </a:r>
            <a:r>
              <a:rPr lang="en-GB" dirty="0" smtClean="0">
                <a:solidFill>
                  <a:srgbClr val="C00000"/>
                </a:solidFill>
                <a:latin typeface="Arial Unicode MS" pitchFamily="34" charset="-128"/>
              </a:rPr>
              <a:t>treatment outcome </a:t>
            </a:r>
            <a:r>
              <a:rPr lang="en-GB" dirty="0" smtClean="0">
                <a:latin typeface="Arial Unicode MS" pitchFamily="34" charset="-128"/>
              </a:rPr>
              <a:t>is expected, CBCT should not be used</a:t>
            </a:r>
          </a:p>
          <a:p>
            <a:pPr lvl="2">
              <a:buClr>
                <a:schemeClr val="tx2"/>
              </a:buClr>
            </a:pPr>
            <a:endParaRPr lang="en-GB" dirty="0" smtClean="0">
              <a:latin typeface="Arial Unicode MS" pitchFamily="34" charset="-128"/>
            </a:endParaRPr>
          </a:p>
          <a:p>
            <a:pPr lvl="2">
              <a:buClr>
                <a:schemeClr val="tx2"/>
              </a:buClr>
            </a:pPr>
            <a:endParaRPr lang="en-GB" sz="1600" dirty="0" smtClean="0">
              <a:latin typeface="Arial Unicode MS" pitchFamily="34" charset="-128"/>
            </a:endParaRPr>
          </a:p>
          <a:p>
            <a:pPr>
              <a:buClr>
                <a:schemeClr val="tx2"/>
              </a:buClr>
            </a:pPr>
            <a:endParaRPr lang="en-GB" sz="2400" dirty="0" smtClean="0">
              <a:latin typeface="Arial Unicode MS" pitchFamily="34" charset="-128"/>
            </a:endParaRPr>
          </a:p>
          <a:p>
            <a:pPr lvl="1">
              <a:buClr>
                <a:schemeClr val="tx2"/>
              </a:buClr>
            </a:pPr>
            <a:endParaRPr lang="en-US" sz="2000" dirty="0" smtClean="0">
              <a:latin typeface="Arial Unicode MS" pitchFamily="34" charset="-128"/>
            </a:endParaRPr>
          </a:p>
        </p:txBody>
      </p:sp>
      <p:sp>
        <p:nvSpPr>
          <p:cNvPr id="5"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44</a:t>
            </a:fld>
            <a:endParaRPr lang="en-GB" smtClean="0"/>
          </a:p>
        </p:txBody>
      </p:sp>
      <p:sp>
        <p:nvSpPr>
          <p:cNvPr id="5123" name="Rectangle 2"/>
          <p:cNvSpPr>
            <a:spLocks noGrp="1" noChangeArrowheads="1"/>
          </p:cNvSpPr>
          <p:nvPr>
            <p:ph type="title"/>
          </p:nvPr>
        </p:nvSpPr>
        <p:spPr>
          <a:xfrm>
            <a:off x="107504" y="98425"/>
            <a:ext cx="8856984" cy="762000"/>
          </a:xfrm>
        </p:spPr>
        <p:txBody>
          <a:bodyPr/>
          <a:lstStyle/>
          <a:p>
            <a:pPr eaLnBrk="1" hangingPunct="1"/>
            <a:r>
              <a:rPr lang="en-US" b="0" dirty="0" smtClean="0">
                <a:latin typeface="Arial Unicode MS" pitchFamily="34" charset="-128"/>
              </a:rPr>
              <a:t>Specific clinical applications: orthodontics</a:t>
            </a:r>
          </a:p>
        </p:txBody>
      </p:sp>
      <p:sp>
        <p:nvSpPr>
          <p:cNvPr id="20483" name="Rectangle 3"/>
          <p:cNvSpPr>
            <a:spLocks noGrp="1" noChangeArrowheads="1"/>
          </p:cNvSpPr>
          <p:nvPr>
            <p:ph type="body" sz="half" idx="1"/>
          </p:nvPr>
        </p:nvSpPr>
        <p:spPr>
          <a:xfrm>
            <a:off x="251520" y="1196752"/>
            <a:ext cx="8712968" cy="4114800"/>
          </a:xfrm>
        </p:spPr>
        <p:txBody>
          <a:bodyPr/>
          <a:lstStyle/>
          <a:p>
            <a:pPr>
              <a:buClr>
                <a:schemeClr val="tx2"/>
              </a:buClr>
            </a:pPr>
            <a:r>
              <a:rPr lang="en-GB" dirty="0" smtClean="0">
                <a:latin typeface="Arial Unicode MS" pitchFamily="34" charset="-128"/>
              </a:rPr>
              <a:t>CBCT?</a:t>
            </a:r>
          </a:p>
          <a:p>
            <a:pPr lvl="1">
              <a:buClr>
                <a:schemeClr val="tx2"/>
              </a:buClr>
              <a:buFont typeface="Arial" pitchFamily="34" charset="0"/>
              <a:buChar char="•"/>
            </a:pPr>
            <a:r>
              <a:rPr lang="en-US" sz="2800" dirty="0" smtClean="0">
                <a:latin typeface="Arial Unicode MS" pitchFamily="34" charset="-128"/>
              </a:rPr>
              <a:t>Should be considered on a case-by-case basis, usually as an </a:t>
            </a:r>
            <a:r>
              <a:rPr lang="en-US" sz="2800" dirty="0" smtClean="0">
                <a:solidFill>
                  <a:srgbClr val="C00000"/>
                </a:solidFill>
                <a:latin typeface="Arial Unicode MS" pitchFamily="34" charset="-128"/>
              </a:rPr>
              <a:t>alternative for MDCT </a:t>
            </a:r>
            <a:r>
              <a:rPr lang="en-US" sz="2800" dirty="0" smtClean="0">
                <a:latin typeface="Arial Unicode MS" pitchFamily="34" charset="-128"/>
              </a:rPr>
              <a:t>if no soft tissue discrimination is needed</a:t>
            </a:r>
          </a:p>
          <a:p>
            <a:pPr lvl="1">
              <a:buClr>
                <a:schemeClr val="tx2"/>
              </a:buClr>
              <a:buFont typeface="Arial" pitchFamily="34" charset="0"/>
              <a:buChar char="•"/>
            </a:pPr>
            <a:r>
              <a:rPr lang="en-US" sz="2800" dirty="0" smtClean="0">
                <a:latin typeface="Arial Unicode MS" pitchFamily="34" charset="-128"/>
              </a:rPr>
              <a:t> Usually </a:t>
            </a:r>
            <a:r>
              <a:rPr lang="en-US" sz="2800" dirty="0" smtClean="0">
                <a:solidFill>
                  <a:srgbClr val="C00000"/>
                </a:solidFill>
                <a:latin typeface="Arial Unicode MS" pitchFamily="34" charset="-128"/>
              </a:rPr>
              <a:t>not post-treatment</a:t>
            </a:r>
          </a:p>
          <a:p>
            <a:pPr lvl="1">
              <a:buClr>
                <a:schemeClr val="tx2"/>
              </a:buClr>
              <a:buFont typeface="Arial" pitchFamily="34" charset="0"/>
              <a:buChar char="•"/>
            </a:pPr>
            <a:r>
              <a:rPr lang="en-GB" sz="2800" dirty="0">
                <a:latin typeface="Arial Unicode MS" pitchFamily="34" charset="-128"/>
              </a:rPr>
              <a:t>Use low-dose protocols (see </a:t>
            </a:r>
            <a:r>
              <a:rPr lang="en-GB" sz="2800" dirty="0">
                <a:solidFill>
                  <a:srgbClr val="C00000"/>
                </a:solidFill>
                <a:latin typeface="Arial Unicode MS" pitchFamily="34" charset="-128"/>
              </a:rPr>
              <a:t>L11</a:t>
            </a:r>
            <a:r>
              <a:rPr lang="en-GB" sz="2800" dirty="0" smtClean="0">
                <a:latin typeface="Arial Unicode MS" pitchFamily="34" charset="-128"/>
              </a:rPr>
              <a:t>)</a:t>
            </a:r>
            <a:endParaRPr lang="en-US" sz="2800" dirty="0" smtClean="0">
              <a:solidFill>
                <a:srgbClr val="C00000"/>
              </a:solidFill>
              <a:latin typeface="Arial Unicode MS" pitchFamily="34" charset="-128"/>
            </a:endParaRPr>
          </a:p>
          <a:p>
            <a:pPr lvl="2">
              <a:buClr>
                <a:schemeClr val="tx2"/>
              </a:buClr>
            </a:pPr>
            <a:endParaRPr lang="en-GB" sz="1600" dirty="0" smtClean="0">
              <a:latin typeface="Arial Unicode MS" pitchFamily="34" charset="-128"/>
            </a:endParaRPr>
          </a:p>
          <a:p>
            <a:pPr>
              <a:buClr>
                <a:schemeClr val="tx2"/>
              </a:buClr>
            </a:pPr>
            <a:endParaRPr lang="en-GB" sz="2400" dirty="0" smtClean="0">
              <a:latin typeface="Arial Unicode MS" pitchFamily="34" charset="-128"/>
            </a:endParaRPr>
          </a:p>
          <a:p>
            <a:pPr lvl="1">
              <a:buClr>
                <a:schemeClr val="tx2"/>
              </a:buClr>
            </a:pPr>
            <a:endParaRPr lang="en-US" sz="2000" dirty="0" smtClean="0">
              <a:latin typeface="Arial Unicode MS" pitchFamily="34" charset="-128"/>
            </a:endParaRPr>
          </a:p>
        </p:txBody>
      </p:sp>
      <p:sp>
        <p:nvSpPr>
          <p:cNvPr id="5"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45</a:t>
            </a:fld>
            <a:endParaRPr lang="en-GB" smtClean="0"/>
          </a:p>
        </p:txBody>
      </p:sp>
      <p:sp>
        <p:nvSpPr>
          <p:cNvPr id="5123" name="Rectangle 2"/>
          <p:cNvSpPr>
            <a:spLocks noGrp="1" noChangeArrowheads="1"/>
          </p:cNvSpPr>
          <p:nvPr>
            <p:ph type="title"/>
          </p:nvPr>
        </p:nvSpPr>
        <p:spPr>
          <a:xfrm>
            <a:off x="107504" y="98425"/>
            <a:ext cx="8856984" cy="762000"/>
          </a:xfrm>
        </p:spPr>
        <p:txBody>
          <a:bodyPr/>
          <a:lstStyle/>
          <a:p>
            <a:pPr eaLnBrk="1" hangingPunct="1"/>
            <a:r>
              <a:rPr lang="en-US" b="0" dirty="0" smtClean="0">
                <a:latin typeface="Arial Unicode MS" pitchFamily="34" charset="-128"/>
              </a:rPr>
              <a:t>Specific clinical applications: orthodontics</a:t>
            </a:r>
          </a:p>
        </p:txBody>
      </p:sp>
      <p:sp>
        <p:nvSpPr>
          <p:cNvPr id="20483" name="Rectangle 3"/>
          <p:cNvSpPr>
            <a:spLocks noGrp="1" noChangeArrowheads="1"/>
          </p:cNvSpPr>
          <p:nvPr>
            <p:ph type="body" sz="half" idx="1"/>
          </p:nvPr>
        </p:nvSpPr>
        <p:spPr>
          <a:xfrm>
            <a:off x="251520" y="1196752"/>
            <a:ext cx="8640960" cy="4114800"/>
          </a:xfrm>
        </p:spPr>
        <p:txBody>
          <a:bodyPr/>
          <a:lstStyle/>
          <a:p>
            <a:pPr>
              <a:buClr>
                <a:schemeClr val="tx2"/>
              </a:buClr>
            </a:pPr>
            <a:r>
              <a:rPr lang="en-GB" dirty="0" smtClean="0">
                <a:latin typeface="Arial Unicode MS" pitchFamily="34" charset="-128"/>
              </a:rPr>
              <a:t>CBCT for specific </a:t>
            </a:r>
            <a:r>
              <a:rPr lang="en-GB" dirty="0" err="1" smtClean="0">
                <a:latin typeface="Arial Unicode MS" pitchFamily="34" charset="-128"/>
              </a:rPr>
              <a:t>ortho</a:t>
            </a:r>
            <a:r>
              <a:rPr lang="en-GB" dirty="0" smtClean="0">
                <a:latin typeface="Arial Unicode MS" pitchFamily="34" charset="-128"/>
              </a:rPr>
              <a:t>-related applications:</a:t>
            </a:r>
          </a:p>
          <a:p>
            <a:pPr lvl="1">
              <a:buClr>
                <a:schemeClr val="tx2"/>
              </a:buClr>
            </a:pPr>
            <a:r>
              <a:rPr lang="en-GB" sz="2800" dirty="0" smtClean="0">
                <a:solidFill>
                  <a:srgbClr val="C00000"/>
                </a:solidFill>
                <a:latin typeface="Arial Unicode MS" pitchFamily="34" charset="-128"/>
              </a:rPr>
              <a:t>Orthodontic planning</a:t>
            </a:r>
          </a:p>
          <a:p>
            <a:pPr lvl="2">
              <a:buClr>
                <a:schemeClr val="tx2"/>
              </a:buClr>
            </a:pPr>
            <a:r>
              <a:rPr lang="en-GB" sz="2400" dirty="0" smtClean="0">
                <a:latin typeface="Arial Unicode MS" pitchFamily="34" charset="-128"/>
              </a:rPr>
              <a:t>Treatment planning may not be affected by the use of CBCT, but confidence and intra/inter-observer agreement may be increased (Al-</a:t>
            </a:r>
            <a:r>
              <a:rPr lang="en-GB" sz="2400" dirty="0" err="1" smtClean="0">
                <a:latin typeface="Arial Unicode MS" pitchFamily="34" charset="-128"/>
              </a:rPr>
              <a:t>Qerban</a:t>
            </a:r>
            <a:r>
              <a:rPr lang="en-GB" sz="2400" dirty="0" smtClean="0">
                <a:latin typeface="Arial Unicode MS" pitchFamily="34" charset="-128"/>
              </a:rPr>
              <a:t> et al. 2014; </a:t>
            </a:r>
            <a:r>
              <a:rPr lang="en-GB" sz="2400" dirty="0" err="1" smtClean="0">
                <a:latin typeface="Arial Unicode MS" pitchFamily="34" charset="-128"/>
              </a:rPr>
              <a:t>Pittayapat</a:t>
            </a:r>
            <a:r>
              <a:rPr lang="en-GB" sz="2400" dirty="0" smtClean="0">
                <a:latin typeface="Arial Unicode MS" pitchFamily="34" charset="-128"/>
              </a:rPr>
              <a:t> et al. 2014)</a:t>
            </a:r>
          </a:p>
          <a:p>
            <a:pPr lvl="2">
              <a:buClr>
                <a:schemeClr val="tx2"/>
              </a:buClr>
            </a:pPr>
            <a:r>
              <a:rPr lang="en-GB" sz="2400" dirty="0">
                <a:latin typeface="Arial Unicode MS" pitchFamily="34" charset="-128"/>
              </a:rPr>
              <a:t>No evidence for effect on patient outcome</a:t>
            </a:r>
          </a:p>
          <a:p>
            <a:pPr lvl="1">
              <a:buClr>
                <a:schemeClr val="tx2"/>
              </a:buClr>
              <a:buNone/>
            </a:pPr>
            <a:endParaRPr lang="en-US" dirty="0" smtClean="0">
              <a:latin typeface="Arial Unicode MS" pitchFamily="34" charset="-128"/>
            </a:endParaRPr>
          </a:p>
        </p:txBody>
      </p:sp>
      <p:sp>
        <p:nvSpPr>
          <p:cNvPr id="5"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46</a:t>
            </a:fld>
            <a:endParaRPr lang="en-GB" smtClean="0"/>
          </a:p>
        </p:txBody>
      </p:sp>
      <p:sp>
        <p:nvSpPr>
          <p:cNvPr id="5123" name="Rectangle 2"/>
          <p:cNvSpPr>
            <a:spLocks noGrp="1" noChangeArrowheads="1"/>
          </p:cNvSpPr>
          <p:nvPr>
            <p:ph type="title"/>
          </p:nvPr>
        </p:nvSpPr>
        <p:spPr>
          <a:xfrm>
            <a:off x="107504" y="98425"/>
            <a:ext cx="8856984" cy="762000"/>
          </a:xfrm>
        </p:spPr>
        <p:txBody>
          <a:bodyPr/>
          <a:lstStyle/>
          <a:p>
            <a:pPr eaLnBrk="1" hangingPunct="1"/>
            <a:r>
              <a:rPr lang="en-US" b="0" dirty="0" smtClean="0">
                <a:latin typeface="Arial Unicode MS" pitchFamily="34" charset="-128"/>
              </a:rPr>
              <a:t>Specific clinical applications: orthodontics</a:t>
            </a:r>
          </a:p>
        </p:txBody>
      </p:sp>
      <p:sp>
        <p:nvSpPr>
          <p:cNvPr id="20483" name="Rectangle 3"/>
          <p:cNvSpPr>
            <a:spLocks noGrp="1" noChangeArrowheads="1"/>
          </p:cNvSpPr>
          <p:nvPr>
            <p:ph type="body" sz="half" idx="1"/>
          </p:nvPr>
        </p:nvSpPr>
        <p:spPr>
          <a:xfrm>
            <a:off x="251520" y="1196752"/>
            <a:ext cx="8712968" cy="4114800"/>
          </a:xfrm>
        </p:spPr>
        <p:txBody>
          <a:bodyPr/>
          <a:lstStyle/>
          <a:p>
            <a:pPr>
              <a:buClr>
                <a:schemeClr val="tx2"/>
              </a:buClr>
            </a:pPr>
            <a:r>
              <a:rPr lang="en-GB" dirty="0" smtClean="0">
                <a:latin typeface="Arial Unicode MS" pitchFamily="34" charset="-128"/>
              </a:rPr>
              <a:t>CBCT for specific </a:t>
            </a:r>
            <a:r>
              <a:rPr lang="en-GB" dirty="0" err="1" smtClean="0">
                <a:latin typeface="Arial Unicode MS" pitchFamily="34" charset="-128"/>
              </a:rPr>
              <a:t>ortho</a:t>
            </a:r>
            <a:r>
              <a:rPr lang="en-GB" dirty="0" smtClean="0">
                <a:latin typeface="Arial Unicode MS" pitchFamily="34" charset="-128"/>
              </a:rPr>
              <a:t>-related applications:</a:t>
            </a:r>
          </a:p>
          <a:p>
            <a:pPr lvl="1">
              <a:buClr>
                <a:schemeClr val="tx2"/>
              </a:buClr>
            </a:pPr>
            <a:r>
              <a:rPr lang="en-US" sz="2800" dirty="0" smtClean="0">
                <a:solidFill>
                  <a:srgbClr val="C00000"/>
                </a:solidFill>
                <a:latin typeface="Arial Unicode MS" pitchFamily="34" charset="-128"/>
              </a:rPr>
              <a:t>Airway evaluation (e.g. sleep apnea)</a:t>
            </a:r>
          </a:p>
          <a:p>
            <a:pPr lvl="2">
              <a:buClr>
                <a:schemeClr val="tx2"/>
              </a:buClr>
            </a:pPr>
            <a:r>
              <a:rPr lang="en-GB" sz="2400" dirty="0" smtClean="0">
                <a:latin typeface="Arial Unicode MS" pitchFamily="34" charset="-128"/>
              </a:rPr>
              <a:t>Allows for volumetric assessment of airway, rather than estimations of area/volume from 2D radiographs: effect on treatment (outcome)?</a:t>
            </a:r>
          </a:p>
          <a:p>
            <a:pPr lvl="2">
              <a:buClr>
                <a:schemeClr val="tx2"/>
              </a:buClr>
            </a:pPr>
            <a:r>
              <a:rPr lang="en-GB" sz="2400" dirty="0" smtClean="0">
                <a:latin typeface="Arial Unicode MS" pitchFamily="34" charset="-128"/>
              </a:rPr>
              <a:t>Effect of patient position (supine vs. upright) should be taken into account</a:t>
            </a:r>
          </a:p>
          <a:p>
            <a:pPr lvl="1">
              <a:buClr>
                <a:schemeClr val="tx2"/>
              </a:buClr>
            </a:pPr>
            <a:endParaRPr lang="en-US" dirty="0" smtClean="0">
              <a:latin typeface="Arial Unicode MS" pitchFamily="34" charset="-128"/>
            </a:endParaRPr>
          </a:p>
        </p:txBody>
      </p:sp>
      <p:sp>
        <p:nvSpPr>
          <p:cNvPr id="5"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47</a:t>
            </a:fld>
            <a:endParaRPr lang="en-GB" smtClean="0"/>
          </a:p>
        </p:txBody>
      </p:sp>
      <p:sp>
        <p:nvSpPr>
          <p:cNvPr id="5123" name="Rectangle 2"/>
          <p:cNvSpPr>
            <a:spLocks noGrp="1" noChangeArrowheads="1"/>
          </p:cNvSpPr>
          <p:nvPr>
            <p:ph type="title"/>
          </p:nvPr>
        </p:nvSpPr>
        <p:spPr>
          <a:xfrm>
            <a:off x="107504" y="98425"/>
            <a:ext cx="8856984" cy="762000"/>
          </a:xfrm>
        </p:spPr>
        <p:txBody>
          <a:bodyPr/>
          <a:lstStyle/>
          <a:p>
            <a:pPr eaLnBrk="1" hangingPunct="1"/>
            <a:r>
              <a:rPr lang="en-US" b="0" dirty="0" smtClean="0">
                <a:latin typeface="Arial Unicode MS" pitchFamily="34" charset="-128"/>
              </a:rPr>
              <a:t>Specific clinical applications: orthodontics</a:t>
            </a:r>
          </a:p>
        </p:txBody>
      </p:sp>
      <p:sp>
        <p:nvSpPr>
          <p:cNvPr id="20483" name="Rectangle 3"/>
          <p:cNvSpPr>
            <a:spLocks noGrp="1" noChangeArrowheads="1"/>
          </p:cNvSpPr>
          <p:nvPr>
            <p:ph type="body" sz="half" idx="1"/>
          </p:nvPr>
        </p:nvSpPr>
        <p:spPr>
          <a:xfrm>
            <a:off x="251520" y="1196752"/>
            <a:ext cx="8712968" cy="4114800"/>
          </a:xfrm>
        </p:spPr>
        <p:txBody>
          <a:bodyPr/>
          <a:lstStyle/>
          <a:p>
            <a:pPr>
              <a:buClr>
                <a:schemeClr val="tx2"/>
              </a:buClr>
            </a:pPr>
            <a:r>
              <a:rPr lang="en-GB" dirty="0" smtClean="0">
                <a:latin typeface="Arial Unicode MS" pitchFamily="34" charset="-128"/>
              </a:rPr>
              <a:t>CBCT for specific </a:t>
            </a:r>
            <a:r>
              <a:rPr lang="en-GB" dirty="0" err="1" smtClean="0">
                <a:latin typeface="Arial Unicode MS" pitchFamily="34" charset="-128"/>
              </a:rPr>
              <a:t>ortho</a:t>
            </a:r>
            <a:r>
              <a:rPr lang="en-GB" dirty="0" smtClean="0">
                <a:latin typeface="Arial Unicode MS" pitchFamily="34" charset="-128"/>
              </a:rPr>
              <a:t>-related applications:</a:t>
            </a:r>
          </a:p>
          <a:p>
            <a:pPr lvl="1">
              <a:buClr>
                <a:schemeClr val="tx2"/>
              </a:buClr>
            </a:pPr>
            <a:r>
              <a:rPr lang="en-GB" sz="2800" dirty="0" smtClean="0">
                <a:solidFill>
                  <a:srgbClr val="C00000"/>
                </a:solidFill>
                <a:latin typeface="Arial Unicode MS" pitchFamily="34" charset="-128"/>
              </a:rPr>
              <a:t>Tooth impaction</a:t>
            </a:r>
          </a:p>
          <a:p>
            <a:pPr lvl="2">
              <a:buClr>
                <a:schemeClr val="tx2"/>
              </a:buClr>
            </a:pPr>
            <a:r>
              <a:rPr lang="en-GB" sz="2400" dirty="0" smtClean="0">
                <a:latin typeface="Arial Unicode MS" pitchFamily="34" charset="-128"/>
              </a:rPr>
              <a:t>Could lead to improved canine localization and detection of root </a:t>
            </a:r>
            <a:r>
              <a:rPr lang="en-GB" sz="2400" dirty="0" err="1" smtClean="0">
                <a:latin typeface="Arial Unicode MS" pitchFamily="34" charset="-128"/>
              </a:rPr>
              <a:t>resorption</a:t>
            </a:r>
            <a:r>
              <a:rPr lang="en-GB" sz="2400" dirty="0" smtClean="0">
                <a:latin typeface="Arial Unicode MS" pitchFamily="34" charset="-128"/>
              </a:rPr>
              <a:t>, and may thus affect the (confidence in the) treatment plan (</a:t>
            </a:r>
            <a:r>
              <a:rPr lang="en-GB" sz="2400" dirty="0" err="1" smtClean="0">
                <a:latin typeface="Arial Unicode MS" pitchFamily="34" charset="-128"/>
              </a:rPr>
              <a:t>Alqerban</a:t>
            </a:r>
            <a:r>
              <a:rPr lang="en-GB" sz="2400" dirty="0" smtClean="0">
                <a:latin typeface="Arial Unicode MS" pitchFamily="34" charset="-128"/>
              </a:rPr>
              <a:t> et al. 2015)</a:t>
            </a:r>
          </a:p>
          <a:p>
            <a:pPr lvl="1">
              <a:buClr>
                <a:schemeClr val="tx2"/>
              </a:buClr>
            </a:pPr>
            <a:r>
              <a:rPr lang="en-GB" sz="2800" dirty="0" smtClean="0">
                <a:solidFill>
                  <a:srgbClr val="C00000"/>
                </a:solidFill>
                <a:latin typeface="Arial Unicode MS" pitchFamily="34" charset="-128"/>
              </a:rPr>
              <a:t>Temporary anchorage (mini-implants)</a:t>
            </a:r>
          </a:p>
          <a:p>
            <a:pPr lvl="2">
              <a:buClr>
                <a:schemeClr val="tx2"/>
              </a:buClr>
            </a:pPr>
            <a:r>
              <a:rPr lang="en-GB" sz="2400" dirty="0" smtClean="0">
                <a:latin typeface="Arial Unicode MS" pitchFamily="34" charset="-128"/>
              </a:rPr>
              <a:t>CBCT not normally indicated (EC RP 172, 2012)</a:t>
            </a:r>
          </a:p>
          <a:p>
            <a:pPr lvl="2">
              <a:buClr>
                <a:schemeClr val="tx2"/>
              </a:buClr>
            </a:pPr>
            <a:endParaRPr lang="en-GB" sz="2400" dirty="0" smtClean="0">
              <a:latin typeface="Arial Unicode MS" pitchFamily="34" charset="-128"/>
            </a:endParaRPr>
          </a:p>
          <a:p>
            <a:pPr lvl="1">
              <a:buClr>
                <a:schemeClr val="tx2"/>
              </a:buClr>
            </a:pPr>
            <a:endParaRPr lang="en-US" sz="2000" dirty="0" smtClean="0">
              <a:latin typeface="Arial Unicode MS" pitchFamily="34" charset="-128"/>
            </a:endParaRPr>
          </a:p>
        </p:txBody>
      </p:sp>
      <p:sp>
        <p:nvSpPr>
          <p:cNvPr id="5"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48</a:t>
            </a:fld>
            <a:endParaRPr lang="en-GB" smtClean="0"/>
          </a:p>
        </p:txBody>
      </p:sp>
      <p:sp>
        <p:nvSpPr>
          <p:cNvPr id="5123" name="Rectangle 2"/>
          <p:cNvSpPr>
            <a:spLocks noGrp="1" noChangeArrowheads="1"/>
          </p:cNvSpPr>
          <p:nvPr>
            <p:ph type="title"/>
          </p:nvPr>
        </p:nvSpPr>
        <p:spPr>
          <a:xfrm>
            <a:off x="107504" y="98425"/>
            <a:ext cx="8856984" cy="762000"/>
          </a:xfrm>
        </p:spPr>
        <p:txBody>
          <a:bodyPr/>
          <a:lstStyle/>
          <a:p>
            <a:pPr eaLnBrk="1" hangingPunct="1"/>
            <a:r>
              <a:rPr lang="en-US" b="0" dirty="0" smtClean="0">
                <a:latin typeface="Arial Unicode MS" pitchFamily="34" charset="-128"/>
              </a:rPr>
              <a:t>Specific clinical applications: orthodontics</a:t>
            </a:r>
          </a:p>
        </p:txBody>
      </p:sp>
      <p:sp>
        <p:nvSpPr>
          <p:cNvPr id="20483" name="Rectangle 3"/>
          <p:cNvSpPr>
            <a:spLocks noGrp="1" noChangeArrowheads="1"/>
          </p:cNvSpPr>
          <p:nvPr>
            <p:ph type="body" sz="half" idx="1"/>
          </p:nvPr>
        </p:nvSpPr>
        <p:spPr>
          <a:xfrm>
            <a:off x="251520" y="1196752"/>
            <a:ext cx="8640960" cy="4114800"/>
          </a:xfrm>
        </p:spPr>
        <p:txBody>
          <a:bodyPr/>
          <a:lstStyle/>
          <a:p>
            <a:pPr>
              <a:buClr>
                <a:schemeClr val="tx2"/>
              </a:buClr>
            </a:pPr>
            <a:r>
              <a:rPr lang="en-GB" dirty="0" smtClean="0">
                <a:latin typeface="Arial Unicode MS" pitchFamily="34" charset="-128"/>
              </a:rPr>
              <a:t>More clinical research needed to assess the diagnostic validity of CBCT for orthodontic applications</a:t>
            </a:r>
          </a:p>
          <a:p>
            <a:pPr lvl="2">
              <a:buClr>
                <a:schemeClr val="tx2"/>
              </a:buClr>
            </a:pPr>
            <a:endParaRPr lang="en-GB" sz="2800" dirty="0" smtClean="0">
              <a:latin typeface="Arial Unicode MS" pitchFamily="34" charset="-128"/>
            </a:endParaRPr>
          </a:p>
          <a:p>
            <a:pPr lvl="1">
              <a:buClr>
                <a:schemeClr val="tx2"/>
              </a:buClr>
            </a:pPr>
            <a:endParaRPr lang="en-US" sz="2800" dirty="0" smtClean="0">
              <a:latin typeface="Arial Unicode MS" pitchFamily="34" charset="-128"/>
            </a:endParaRPr>
          </a:p>
        </p:txBody>
      </p:sp>
      <p:sp>
        <p:nvSpPr>
          <p:cNvPr id="5"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
        <p:nvSpPr>
          <p:cNvPr id="5" name="Slide Number Placeholder 4"/>
          <p:cNvSpPr>
            <a:spLocks noGrp="1"/>
          </p:cNvSpPr>
          <p:nvPr>
            <p:ph type="sldNum" sz="quarter" idx="12"/>
          </p:nvPr>
        </p:nvSpPr>
        <p:spPr/>
        <p:txBody>
          <a:bodyPr/>
          <a:lstStyle/>
          <a:p>
            <a:pPr>
              <a:defRPr/>
            </a:pPr>
            <a:fld id="{7B80A1D1-8282-4298-A140-364EBD78DD5F}" type="slidenum">
              <a:rPr lang="en-GB" smtClean="0"/>
              <a:pPr>
                <a:defRPr/>
              </a:pPr>
              <a:t>49</a:t>
            </a:fld>
            <a:endParaRPr lang="en-GB"/>
          </a:p>
        </p:txBody>
      </p:sp>
      <p:sp>
        <p:nvSpPr>
          <p:cNvPr id="8" name="Rectangle 2"/>
          <p:cNvSpPr>
            <a:spLocks noGrp="1" noChangeArrowheads="1"/>
          </p:cNvSpPr>
          <p:nvPr>
            <p:ph type="title"/>
          </p:nvPr>
        </p:nvSpPr>
        <p:spPr>
          <a:xfrm>
            <a:off x="282575" y="98425"/>
            <a:ext cx="8534400" cy="762000"/>
          </a:xfrm>
        </p:spPr>
        <p:txBody>
          <a:bodyPr/>
          <a:lstStyle/>
          <a:p>
            <a:pPr eaLnBrk="1" hangingPunct="1"/>
            <a:r>
              <a:rPr lang="en-US" b="0" dirty="0" smtClean="0">
                <a:latin typeface="Arial Unicode MS" pitchFamily="34" charset="-128"/>
              </a:rPr>
              <a:t>Summary: orthodontics</a:t>
            </a:r>
          </a:p>
        </p:txBody>
      </p:sp>
      <p:graphicFrame>
        <p:nvGraphicFramePr>
          <p:cNvPr id="9" name="Table 8"/>
          <p:cNvGraphicFramePr>
            <a:graphicFrameLocks noGrp="1"/>
          </p:cNvGraphicFramePr>
          <p:nvPr/>
        </p:nvGraphicFramePr>
        <p:xfrm>
          <a:off x="107503" y="1628800"/>
          <a:ext cx="8928993" cy="2890520"/>
        </p:xfrm>
        <a:graphic>
          <a:graphicData uri="http://schemas.openxmlformats.org/drawingml/2006/table">
            <a:tbl>
              <a:tblPr firstRow="1" bandRow="1">
                <a:tableStyleId>{5940675A-B579-460E-94D1-54222C63F5DA}</a:tableStyleId>
              </a:tblPr>
              <a:tblGrid>
                <a:gridCol w="2448273"/>
                <a:gridCol w="936104"/>
                <a:gridCol w="934318"/>
                <a:gridCol w="1024775"/>
                <a:gridCol w="1024775"/>
                <a:gridCol w="878379"/>
                <a:gridCol w="878379"/>
                <a:gridCol w="803990"/>
              </a:tblGrid>
              <a:tr h="370840">
                <a:tc>
                  <a:txBody>
                    <a:bodyPr/>
                    <a:lstStyle/>
                    <a:p>
                      <a:r>
                        <a:rPr lang="en-GB" sz="1400" dirty="0" smtClean="0"/>
                        <a:t>Clinical indication</a:t>
                      </a:r>
                      <a:endParaRPr lang="en-GB" sz="1400" dirty="0"/>
                    </a:p>
                  </a:txBody>
                  <a:tcPr>
                    <a:lnB w="12700" cap="flat" cmpd="sng" algn="ctr">
                      <a:noFill/>
                      <a:prstDash val="solid"/>
                      <a:round/>
                      <a:headEnd type="none" w="med" len="med"/>
                      <a:tailEnd type="none" w="med" len="med"/>
                    </a:lnB>
                    <a:solidFill>
                      <a:srgbClr val="FFFFFF"/>
                    </a:solidFill>
                  </a:tcPr>
                </a:tc>
                <a:tc gridSpan="3">
                  <a:txBody>
                    <a:bodyPr/>
                    <a:lstStyle/>
                    <a:p>
                      <a:pPr algn="ctr"/>
                      <a:r>
                        <a:rPr lang="en-GB" sz="1400" dirty="0" smtClean="0"/>
                        <a:t>Intra-oral</a:t>
                      </a:r>
                      <a:r>
                        <a:rPr lang="en-GB" sz="1400" baseline="0" dirty="0" smtClean="0"/>
                        <a:t> radiograph</a:t>
                      </a:r>
                      <a:endParaRPr lang="en-GB" sz="1400" dirty="0"/>
                    </a:p>
                  </a:txBody>
                  <a:tcPr>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rgbClr val="FFFFFF"/>
                    </a:solidFill>
                  </a:tcPr>
                </a:tc>
                <a:tc hMerge="1">
                  <a:txBody>
                    <a:bodyPr/>
                    <a:lstStyle/>
                    <a:p>
                      <a:endParaRPr lang="en-GB"/>
                    </a:p>
                  </a:txBody>
                  <a:tcPr/>
                </a:tc>
                <a:tc hMerge="1">
                  <a:txBody>
                    <a:bodyPr/>
                    <a:lstStyle/>
                    <a:p>
                      <a:endParaRPr lang="en-GB" dirty="0"/>
                    </a:p>
                  </a:txBody>
                  <a:tcPr/>
                </a:tc>
                <a:tc>
                  <a:txBody>
                    <a:bodyPr/>
                    <a:lstStyle/>
                    <a:p>
                      <a:r>
                        <a:rPr lang="en-GB" sz="1400" dirty="0" smtClean="0"/>
                        <a:t>Panoramic</a:t>
                      </a:r>
                      <a:r>
                        <a:rPr lang="en-GB" sz="1400" baseline="0" dirty="0" smtClean="0"/>
                        <a:t> radiograph</a:t>
                      </a:r>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rgbClr val="FFFFFF"/>
                    </a:solidFill>
                  </a:tcPr>
                </a:tc>
                <a:tc>
                  <a:txBody>
                    <a:bodyPr/>
                    <a:lstStyle/>
                    <a:p>
                      <a:pPr algn="ctr"/>
                      <a:r>
                        <a:rPr lang="en-GB" sz="1400" dirty="0" smtClean="0"/>
                        <a:t>Lateral </a:t>
                      </a:r>
                      <a:r>
                        <a:rPr lang="en-GB" sz="1400" dirty="0" err="1" smtClean="0"/>
                        <a:t>ceph</a:t>
                      </a:r>
                      <a:r>
                        <a:rPr lang="en-GB" sz="1400" dirty="0" smtClean="0"/>
                        <a:t>.</a:t>
                      </a:r>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rgbClr val="FFFFFF"/>
                    </a:solidFill>
                  </a:tcPr>
                </a:tc>
                <a:tc>
                  <a:txBody>
                    <a:bodyPr/>
                    <a:lstStyle/>
                    <a:p>
                      <a:pPr algn="ctr"/>
                      <a:r>
                        <a:rPr lang="en-GB" sz="1400" dirty="0" smtClean="0"/>
                        <a:t>P-A </a:t>
                      </a:r>
                      <a:r>
                        <a:rPr lang="en-GB" sz="1400" dirty="0" err="1" smtClean="0"/>
                        <a:t>ceph</a:t>
                      </a:r>
                      <a:r>
                        <a:rPr lang="en-GB" sz="1400" dirty="0" smtClean="0"/>
                        <a:t>.</a:t>
                      </a:r>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rgbClr val="FFFFFF"/>
                    </a:solidFill>
                  </a:tcPr>
                </a:tc>
                <a:tc>
                  <a:txBody>
                    <a:bodyPr/>
                    <a:lstStyle/>
                    <a:p>
                      <a:pPr algn="ctr"/>
                      <a:r>
                        <a:rPr lang="en-GB" sz="1400" dirty="0" smtClean="0"/>
                        <a:t>CBCT</a:t>
                      </a:r>
                      <a:endParaRPr lang="en-GB" sz="1400" dirty="0"/>
                    </a:p>
                  </a:txBody>
                  <a:tcPr>
                    <a:lnL w="12700" cap="flat" cmpd="sng" algn="ctr">
                      <a:noFill/>
                      <a:prstDash val="solid"/>
                      <a:round/>
                      <a:headEnd type="none" w="med" len="med"/>
                      <a:tailEnd type="none" w="med" len="med"/>
                    </a:lnL>
                    <a:lnB w="12700" cap="flat" cmpd="sng" algn="ctr">
                      <a:noFill/>
                      <a:prstDash val="solid"/>
                      <a:round/>
                      <a:headEnd type="none" w="med" len="med"/>
                      <a:tailEnd type="none" w="med" len="med"/>
                    </a:lnB>
                    <a:solidFill>
                      <a:srgbClr val="FFFFFF"/>
                    </a:solidFill>
                  </a:tcPr>
                </a:tc>
              </a:tr>
              <a:tr h="370840">
                <a:tc>
                  <a:txBody>
                    <a:bodyPr/>
                    <a:lstStyle/>
                    <a:p>
                      <a:endParaRPr lang="en-GB" sz="1400" dirty="0"/>
                    </a:p>
                  </a:txBody>
                  <a:tcPr>
                    <a:lnT w="12700" cap="flat" cmpd="sng" algn="ctr">
                      <a:noFill/>
                      <a:prstDash val="solid"/>
                      <a:round/>
                      <a:headEnd type="none" w="med" len="med"/>
                      <a:tailEnd type="none" w="med" len="med"/>
                    </a:lnT>
                    <a:solidFill>
                      <a:srgbClr val="FFFFFF"/>
                    </a:solidFill>
                  </a:tcPr>
                </a:tc>
                <a:tc>
                  <a:txBody>
                    <a:bodyPr/>
                    <a:lstStyle/>
                    <a:p>
                      <a:r>
                        <a:rPr lang="en-GB" sz="1400" dirty="0" err="1" smtClean="0"/>
                        <a:t>Periapical</a:t>
                      </a:r>
                      <a:endParaRPr lang="en-GB" sz="1400" dirty="0"/>
                    </a:p>
                  </a:txBody>
                  <a:tcPr>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rgbClr val="FFFFFF"/>
                    </a:solidFill>
                  </a:tcPr>
                </a:tc>
                <a:tc>
                  <a:txBody>
                    <a:bodyPr/>
                    <a:lstStyle/>
                    <a:p>
                      <a:r>
                        <a:rPr lang="en-GB" sz="1400" dirty="0" smtClean="0"/>
                        <a:t>Bitewing</a:t>
                      </a:r>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rgbClr val="FFFFFF"/>
                    </a:solidFill>
                  </a:tcPr>
                </a:tc>
                <a:tc>
                  <a:txBody>
                    <a:bodyPr/>
                    <a:lstStyle/>
                    <a:p>
                      <a:r>
                        <a:rPr lang="en-GB" sz="1400" dirty="0" err="1" smtClean="0"/>
                        <a:t>Occlusal</a:t>
                      </a:r>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rgbClr val="FFFFFF"/>
                    </a:solidFill>
                  </a:tcPr>
                </a:tc>
                <a:tc>
                  <a:txBody>
                    <a:bodyPr/>
                    <a:lstStyle/>
                    <a:p>
                      <a:endParaRPr lang="en-GB" sz="1400" dirty="0"/>
                    </a:p>
                  </a:txBody>
                  <a:tcPr>
                    <a:lnL w="12700" cap="flat" cmpd="sng" algn="ctr">
                      <a:noFill/>
                      <a:prstDash val="solid"/>
                      <a:round/>
                      <a:headEnd type="none" w="med" len="med"/>
                      <a:tailEnd type="none" w="med" len="med"/>
                    </a:lnL>
                    <a:lnT w="12700" cap="flat" cmpd="sng" algn="ctr">
                      <a:noFill/>
                      <a:prstDash val="solid"/>
                      <a:round/>
                      <a:headEnd type="none" w="med" len="med"/>
                      <a:tailEnd type="none" w="med" len="med"/>
                    </a:lnT>
                    <a:solidFill>
                      <a:srgbClr val="FFFFFF"/>
                    </a:solidFill>
                  </a:tcPr>
                </a:tc>
              </a:tr>
              <a:tr h="370840">
                <a:tc>
                  <a:txBody>
                    <a:bodyPr/>
                    <a:lstStyle/>
                    <a:p>
                      <a:r>
                        <a:rPr lang="en-GB" sz="1400" dirty="0" smtClean="0"/>
                        <a:t>Regular</a:t>
                      </a:r>
                      <a:r>
                        <a:rPr lang="en-GB" sz="1400" baseline="0" dirty="0" smtClean="0"/>
                        <a:t> orthodontic treatment planning</a:t>
                      </a:r>
                    </a:p>
                  </a:txBody>
                  <a:tcPr>
                    <a:solidFill>
                      <a:srgbClr val="FFFFFF"/>
                    </a:solidFill>
                  </a:tcPr>
                </a:tc>
                <a:tc>
                  <a:txBody>
                    <a:bodyPr/>
                    <a:lstStyle/>
                    <a:p>
                      <a:endParaRPr lang="en-GB" sz="1400"/>
                    </a:p>
                  </a:txBody>
                  <a:tcPr>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solidFill>
                      <a:srgbClr val="FFFFFF"/>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aseline="0" dirty="0" smtClean="0"/>
                        <a:t>Facial asymmetry, jaw anomaly</a:t>
                      </a:r>
                      <a:endParaRPr lang="en-GB" sz="1400" dirty="0" smtClean="0"/>
                    </a:p>
                  </a:txBody>
                  <a:tcPr>
                    <a:solidFill>
                      <a:srgbClr val="FFFFFF"/>
                    </a:solidFill>
                  </a:tcPr>
                </a:tc>
                <a:tc>
                  <a:txBody>
                    <a:bodyPr/>
                    <a:lstStyle/>
                    <a:p>
                      <a:endParaRPr lang="en-GB" sz="1400"/>
                    </a:p>
                  </a:txBody>
                  <a:tcPr>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dirty="0"/>
                    </a:p>
                  </a:txBody>
                  <a:tcPr>
                    <a:lnL w="12700" cap="flat" cmpd="sng" algn="ctr">
                      <a:noFill/>
                      <a:prstDash val="solid"/>
                      <a:round/>
                      <a:headEnd type="none" w="med" len="med"/>
                      <a:tailEnd type="none" w="med" len="med"/>
                    </a:lnL>
                    <a:solidFill>
                      <a:srgbClr val="FFFFFF"/>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Airway evaluation</a:t>
                      </a:r>
                    </a:p>
                  </a:txBody>
                  <a:tcPr>
                    <a:solidFill>
                      <a:srgbClr val="FFFFFF"/>
                    </a:solidFill>
                  </a:tcPr>
                </a:tc>
                <a:tc>
                  <a:txBody>
                    <a:bodyPr/>
                    <a:lstStyle/>
                    <a:p>
                      <a:endParaRPr lang="en-GB" sz="1400"/>
                    </a:p>
                  </a:txBody>
                  <a:tcPr>
                    <a:lnR w="12700" cap="flat" cmpd="sng" algn="ctr">
                      <a:noFill/>
                      <a:prstDash val="solid"/>
                      <a:round/>
                      <a:headEnd type="none" w="med" len="med"/>
                      <a:tailEnd type="none" w="med" len="med"/>
                    </a:lnR>
                    <a:solidFill>
                      <a:srgbClr val="FFFFFF"/>
                    </a:solidFill>
                  </a:tcPr>
                </a:tc>
                <a:tc>
                  <a:txBody>
                    <a:bodyPr/>
                    <a:lstStyle/>
                    <a:p>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dirty="0"/>
                    </a:p>
                  </a:txBody>
                  <a:tcPr>
                    <a:lnL w="12700" cap="flat" cmpd="sng" algn="ctr">
                      <a:noFill/>
                      <a:prstDash val="solid"/>
                      <a:round/>
                      <a:headEnd type="none" w="med" len="med"/>
                      <a:tailEnd type="none" w="med" len="med"/>
                    </a:lnL>
                    <a:solidFill>
                      <a:srgbClr val="FFFFFF"/>
                    </a:solidFill>
                  </a:tcPr>
                </a:tc>
              </a:tr>
              <a:tr h="370840">
                <a:tc>
                  <a:txBody>
                    <a:bodyPr/>
                    <a:lstStyle/>
                    <a:p>
                      <a:r>
                        <a:rPr lang="en-GB" sz="1400" dirty="0" smtClean="0"/>
                        <a:t>Maxillary canine impaction</a:t>
                      </a:r>
                      <a:endParaRPr lang="en-GB" sz="1400" dirty="0"/>
                    </a:p>
                  </a:txBody>
                  <a:tcPr>
                    <a:solidFill>
                      <a:srgbClr val="FFFFFF"/>
                    </a:solidFill>
                  </a:tcPr>
                </a:tc>
                <a:tc>
                  <a:txBody>
                    <a:bodyPr/>
                    <a:lstStyle/>
                    <a:p>
                      <a:endParaRPr lang="en-GB" sz="1400"/>
                    </a:p>
                  </a:txBody>
                  <a:tcPr>
                    <a:lnR w="12700" cap="flat" cmpd="sng" algn="ctr">
                      <a:noFill/>
                      <a:prstDash val="solid"/>
                      <a:round/>
                      <a:headEnd type="none" w="med" len="med"/>
                      <a:tailEnd type="none" w="med" len="med"/>
                    </a:lnR>
                    <a:solidFill>
                      <a:srgbClr val="FFFFFF"/>
                    </a:solidFill>
                  </a:tcPr>
                </a:tc>
                <a:tc>
                  <a:txBody>
                    <a:bodyPr/>
                    <a:lstStyle/>
                    <a:p>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solidFill>
                      <a:srgbClr val="FFFFFF"/>
                    </a:solidFill>
                  </a:tcPr>
                </a:tc>
              </a:tr>
              <a:tr h="370840">
                <a:tc>
                  <a:txBody>
                    <a:bodyPr/>
                    <a:lstStyle/>
                    <a:p>
                      <a:r>
                        <a:rPr lang="en-GB" sz="1400" dirty="0" smtClean="0"/>
                        <a:t>Temporary anchorage</a:t>
                      </a:r>
                      <a:endParaRPr lang="en-GB" sz="1400" dirty="0"/>
                    </a:p>
                  </a:txBody>
                  <a:tcPr>
                    <a:solidFill>
                      <a:srgbClr val="FFFFFF"/>
                    </a:solidFill>
                  </a:tcPr>
                </a:tc>
                <a:tc>
                  <a:txBody>
                    <a:bodyPr/>
                    <a:lstStyle/>
                    <a:p>
                      <a:endParaRPr lang="en-GB" sz="1400"/>
                    </a:p>
                  </a:txBody>
                  <a:tcPr>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dirty="0"/>
                    </a:p>
                  </a:txBody>
                  <a:tcPr>
                    <a:lnL w="12700" cap="flat" cmpd="sng" algn="ctr">
                      <a:noFill/>
                      <a:prstDash val="solid"/>
                      <a:round/>
                      <a:headEnd type="none" w="med" len="med"/>
                      <a:tailEnd type="none" w="med" len="med"/>
                    </a:lnL>
                    <a:solidFill>
                      <a:srgbClr val="FFFFFF"/>
                    </a:solidFill>
                  </a:tcPr>
                </a:tc>
              </a:tr>
            </a:tbl>
          </a:graphicData>
        </a:graphic>
      </p:graphicFrame>
      <p:sp>
        <p:nvSpPr>
          <p:cNvPr id="19" name="Rectangle 18"/>
          <p:cNvSpPr/>
          <p:nvPr/>
        </p:nvSpPr>
        <p:spPr>
          <a:xfrm>
            <a:off x="3779912" y="2636912"/>
            <a:ext cx="252000" cy="252000"/>
          </a:xfrm>
          <a:prstGeom prst="rect">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a:off x="6660232" y="3465032"/>
            <a:ext cx="252000" cy="252000"/>
          </a:xfrm>
          <a:prstGeom prst="rect">
            <a:avLst/>
          </a:prstGeom>
          <a:solidFill>
            <a:srgbClr val="DDDDD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5760160" y="2636912"/>
            <a:ext cx="252000" cy="252000"/>
          </a:xfrm>
          <a:prstGeom prst="rect">
            <a:avLst/>
          </a:prstGeom>
          <a:solidFill>
            <a:srgbClr val="4D4D4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p:cNvSpPr/>
          <p:nvPr/>
        </p:nvSpPr>
        <p:spPr>
          <a:xfrm>
            <a:off x="6660232" y="2636912"/>
            <a:ext cx="252000" cy="252000"/>
          </a:xfrm>
          <a:prstGeom prst="rect">
            <a:avLst/>
          </a:prstGeom>
          <a:solidFill>
            <a:srgbClr val="4D4D4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p:cNvSpPr/>
          <p:nvPr/>
        </p:nvSpPr>
        <p:spPr>
          <a:xfrm>
            <a:off x="8460432" y="2636912"/>
            <a:ext cx="252000" cy="252000"/>
          </a:xfrm>
          <a:prstGeom prst="rect">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p:cNvSpPr/>
          <p:nvPr/>
        </p:nvSpPr>
        <p:spPr>
          <a:xfrm>
            <a:off x="7488352" y="3465032"/>
            <a:ext cx="252000" cy="252000"/>
          </a:xfrm>
          <a:prstGeom prst="rect">
            <a:avLst/>
          </a:prstGeom>
          <a:solidFill>
            <a:srgbClr val="DDDDD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p:cNvSpPr/>
          <p:nvPr/>
        </p:nvSpPr>
        <p:spPr>
          <a:xfrm>
            <a:off x="8460432" y="3465032"/>
            <a:ext cx="252000" cy="252000"/>
          </a:xfrm>
          <a:prstGeom prst="rect">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p:cNvSpPr/>
          <p:nvPr/>
        </p:nvSpPr>
        <p:spPr>
          <a:xfrm>
            <a:off x="8460432" y="3825072"/>
            <a:ext cx="252000" cy="252000"/>
          </a:xfrm>
          <a:prstGeom prst="rect">
            <a:avLst/>
          </a:prstGeom>
          <a:solidFill>
            <a:srgbClr val="DDDDD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p:cNvSpPr/>
          <p:nvPr/>
        </p:nvSpPr>
        <p:spPr>
          <a:xfrm>
            <a:off x="5724128" y="3825072"/>
            <a:ext cx="252000" cy="252000"/>
          </a:xfrm>
          <a:prstGeom prst="rect">
            <a:avLst/>
          </a:prstGeom>
          <a:solidFill>
            <a:srgbClr val="DDDDD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p:cNvSpPr/>
          <p:nvPr/>
        </p:nvSpPr>
        <p:spPr>
          <a:xfrm>
            <a:off x="2879840" y="3825072"/>
            <a:ext cx="252000" cy="252000"/>
          </a:xfrm>
          <a:prstGeom prst="rect">
            <a:avLst/>
          </a:prstGeom>
          <a:solidFill>
            <a:srgbClr val="DDDDD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p:cNvSpPr/>
          <p:nvPr/>
        </p:nvSpPr>
        <p:spPr>
          <a:xfrm>
            <a:off x="5724128" y="4221088"/>
            <a:ext cx="252000" cy="252000"/>
          </a:xfrm>
          <a:prstGeom prst="rect">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p:cNvSpPr/>
          <p:nvPr/>
        </p:nvSpPr>
        <p:spPr>
          <a:xfrm>
            <a:off x="2879840" y="4185112"/>
            <a:ext cx="252000" cy="252000"/>
          </a:xfrm>
          <a:prstGeom prst="rect">
            <a:avLst/>
          </a:prstGeom>
          <a:solidFill>
            <a:srgbClr val="DDDDD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p:cNvSpPr/>
          <p:nvPr/>
        </p:nvSpPr>
        <p:spPr>
          <a:xfrm>
            <a:off x="7488352" y="2636912"/>
            <a:ext cx="252000" cy="252000"/>
          </a:xfrm>
          <a:prstGeom prst="rect">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p:cNvSpPr/>
          <p:nvPr/>
        </p:nvSpPr>
        <p:spPr>
          <a:xfrm>
            <a:off x="5760160" y="3104992"/>
            <a:ext cx="252000" cy="252000"/>
          </a:xfrm>
          <a:prstGeom prst="rect">
            <a:avLst/>
          </a:prstGeom>
          <a:solidFill>
            <a:srgbClr val="4D4D4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p:cNvSpPr/>
          <p:nvPr/>
        </p:nvSpPr>
        <p:spPr>
          <a:xfrm>
            <a:off x="6660232" y="3104992"/>
            <a:ext cx="252000" cy="252000"/>
          </a:xfrm>
          <a:prstGeom prst="rect">
            <a:avLst/>
          </a:prstGeom>
          <a:solidFill>
            <a:srgbClr val="4D4D4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p:cNvSpPr/>
          <p:nvPr/>
        </p:nvSpPr>
        <p:spPr>
          <a:xfrm>
            <a:off x="7488352" y="3104992"/>
            <a:ext cx="252000" cy="252000"/>
          </a:xfrm>
          <a:prstGeom prst="rect">
            <a:avLst/>
          </a:prstGeom>
          <a:solidFill>
            <a:srgbClr val="4D4D4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Rectangle 42"/>
          <p:cNvSpPr/>
          <p:nvPr/>
        </p:nvSpPr>
        <p:spPr>
          <a:xfrm>
            <a:off x="8460432" y="3104992"/>
            <a:ext cx="252000" cy="252000"/>
          </a:xfrm>
          <a:prstGeom prst="rect">
            <a:avLst/>
          </a:prstGeom>
          <a:solidFill>
            <a:srgbClr val="DDDDD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Rectangle 43"/>
          <p:cNvSpPr/>
          <p:nvPr/>
        </p:nvSpPr>
        <p:spPr>
          <a:xfrm>
            <a:off x="3779912" y="3104992"/>
            <a:ext cx="252000" cy="252000"/>
          </a:xfrm>
          <a:prstGeom prst="rect">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Rectangle 44"/>
          <p:cNvSpPr/>
          <p:nvPr/>
        </p:nvSpPr>
        <p:spPr>
          <a:xfrm>
            <a:off x="4734032" y="3824468"/>
            <a:ext cx="252000" cy="252000"/>
          </a:xfrm>
          <a:prstGeom prst="rect">
            <a:avLst/>
          </a:prstGeom>
          <a:solidFill>
            <a:srgbClr val="DDDDD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6" name="Group 45"/>
          <p:cNvGrpSpPr/>
          <p:nvPr/>
        </p:nvGrpSpPr>
        <p:grpSpPr>
          <a:xfrm>
            <a:off x="2987824" y="4797152"/>
            <a:ext cx="3816424" cy="1568207"/>
            <a:chOff x="1187624" y="4293096"/>
            <a:chExt cx="3600400" cy="1872208"/>
          </a:xfrm>
        </p:grpSpPr>
        <p:sp>
          <p:nvSpPr>
            <p:cNvPr id="47" name="Rectangle 46"/>
            <p:cNvSpPr/>
            <p:nvPr/>
          </p:nvSpPr>
          <p:spPr>
            <a:xfrm>
              <a:off x="1187624" y="4293096"/>
              <a:ext cx="3600400" cy="1872208"/>
            </a:xfrm>
            <a:prstGeom prst="rect">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p:cNvSpPr/>
            <p:nvPr/>
          </p:nvSpPr>
          <p:spPr>
            <a:xfrm>
              <a:off x="1475656" y="4509120"/>
              <a:ext cx="252000" cy="252000"/>
            </a:xfrm>
            <a:prstGeom prst="rect">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TextBox 48"/>
            <p:cNvSpPr txBox="1"/>
            <p:nvPr/>
          </p:nvSpPr>
          <p:spPr>
            <a:xfrm>
              <a:off x="1835696" y="4437112"/>
              <a:ext cx="2376264" cy="400110"/>
            </a:xfrm>
            <a:prstGeom prst="rect">
              <a:avLst/>
            </a:prstGeom>
            <a:noFill/>
          </p:spPr>
          <p:txBody>
            <a:bodyPr wrap="square" rtlCol="0">
              <a:spAutoFit/>
            </a:bodyPr>
            <a:lstStyle/>
            <a:p>
              <a:r>
                <a:rPr lang="en-GB" sz="2000" dirty="0" smtClean="0"/>
                <a:t>Low usefulness</a:t>
              </a:r>
              <a:endParaRPr lang="en-GB" sz="2000" dirty="0"/>
            </a:p>
          </p:txBody>
        </p:sp>
        <p:sp>
          <p:nvSpPr>
            <p:cNvPr id="50" name="Rectangle 49"/>
            <p:cNvSpPr/>
            <p:nvPr/>
          </p:nvSpPr>
          <p:spPr>
            <a:xfrm>
              <a:off x="1475656" y="4901098"/>
              <a:ext cx="252000" cy="252000"/>
            </a:xfrm>
            <a:prstGeom prst="rect">
              <a:avLst/>
            </a:prstGeom>
            <a:solidFill>
              <a:srgbClr val="DDDDD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TextBox 50"/>
            <p:cNvSpPr txBox="1"/>
            <p:nvPr/>
          </p:nvSpPr>
          <p:spPr>
            <a:xfrm>
              <a:off x="1835696" y="4829090"/>
              <a:ext cx="2376264" cy="400110"/>
            </a:xfrm>
            <a:prstGeom prst="rect">
              <a:avLst/>
            </a:prstGeom>
            <a:noFill/>
          </p:spPr>
          <p:txBody>
            <a:bodyPr wrap="square" rtlCol="0">
              <a:spAutoFit/>
            </a:bodyPr>
            <a:lstStyle/>
            <a:p>
              <a:r>
                <a:rPr lang="en-GB" sz="2000" dirty="0" smtClean="0"/>
                <a:t>Medium usefulness</a:t>
              </a:r>
              <a:endParaRPr lang="en-GB" sz="2000" dirty="0"/>
            </a:p>
          </p:txBody>
        </p:sp>
        <p:sp>
          <p:nvSpPr>
            <p:cNvPr id="52" name="Rectangle 51"/>
            <p:cNvSpPr/>
            <p:nvPr/>
          </p:nvSpPr>
          <p:spPr>
            <a:xfrm>
              <a:off x="1475656" y="5333146"/>
              <a:ext cx="252000" cy="252000"/>
            </a:xfrm>
            <a:prstGeom prst="rect">
              <a:avLst/>
            </a:prstGeom>
            <a:solidFill>
              <a:srgbClr val="4D4D4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TextBox 52"/>
            <p:cNvSpPr txBox="1"/>
            <p:nvPr/>
          </p:nvSpPr>
          <p:spPr>
            <a:xfrm>
              <a:off x="1835696" y="5261138"/>
              <a:ext cx="2376264" cy="400110"/>
            </a:xfrm>
            <a:prstGeom prst="rect">
              <a:avLst/>
            </a:prstGeom>
            <a:noFill/>
          </p:spPr>
          <p:txBody>
            <a:bodyPr wrap="square" rtlCol="0">
              <a:spAutoFit/>
            </a:bodyPr>
            <a:lstStyle/>
            <a:p>
              <a:r>
                <a:rPr lang="en-GB" sz="2000" dirty="0" smtClean="0"/>
                <a:t>High usefulness</a:t>
              </a:r>
              <a:endParaRPr lang="en-GB" sz="2000" dirty="0"/>
            </a:p>
          </p:txBody>
        </p:sp>
        <p:sp>
          <p:nvSpPr>
            <p:cNvPr id="54" name="TextBox 53"/>
            <p:cNvSpPr txBox="1"/>
            <p:nvPr/>
          </p:nvSpPr>
          <p:spPr>
            <a:xfrm>
              <a:off x="1403648" y="5661248"/>
              <a:ext cx="3384376" cy="400110"/>
            </a:xfrm>
            <a:prstGeom prst="rect">
              <a:avLst/>
            </a:prstGeom>
            <a:noFill/>
          </p:spPr>
          <p:txBody>
            <a:bodyPr wrap="square" rtlCol="0">
              <a:spAutoFit/>
            </a:bodyPr>
            <a:lstStyle/>
            <a:p>
              <a:r>
                <a:rPr lang="en-GB" sz="2000" dirty="0" smtClean="0"/>
                <a:t>No symbol: not recommended</a:t>
              </a:r>
              <a:endParaRPr lang="en-GB" sz="2000" dirty="0"/>
            </a:p>
          </p:txBody>
        </p:sp>
      </p:grpSp>
      <p:sp>
        <p:nvSpPr>
          <p:cNvPr id="55" name="Rectangle 3"/>
          <p:cNvSpPr>
            <a:spLocks noGrp="1" noChangeArrowheads="1"/>
          </p:cNvSpPr>
          <p:nvPr>
            <p:ph type="body" sz="half" idx="1"/>
          </p:nvPr>
        </p:nvSpPr>
        <p:spPr>
          <a:xfrm>
            <a:off x="107504" y="1114400"/>
            <a:ext cx="8856984" cy="4114800"/>
          </a:xfrm>
        </p:spPr>
        <p:txBody>
          <a:bodyPr/>
          <a:lstStyle/>
          <a:p>
            <a:pPr>
              <a:buNone/>
            </a:pPr>
            <a:r>
              <a:rPr lang="en-GB" sz="1800" dirty="0" smtClean="0">
                <a:solidFill>
                  <a:srgbClr val="C00000"/>
                </a:solidFill>
                <a:latin typeface="Arial Unicode MS" pitchFamily="34" charset="-128"/>
              </a:rPr>
              <a:t>(Disclaimer: see slide #36 and slide notes)</a:t>
            </a:r>
            <a:endParaRPr lang="en-US" sz="1800" dirty="0" smtClean="0">
              <a:latin typeface="Arial Unicode MS" pitchFamily="34" charset="-12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5</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The justification principle</a:t>
            </a:r>
          </a:p>
        </p:txBody>
      </p:sp>
      <p:sp>
        <p:nvSpPr>
          <p:cNvPr id="20483" name="Rectangle 3"/>
          <p:cNvSpPr>
            <a:spLocks noGrp="1" noChangeArrowheads="1"/>
          </p:cNvSpPr>
          <p:nvPr>
            <p:ph type="body" sz="half" idx="1"/>
          </p:nvPr>
        </p:nvSpPr>
        <p:spPr>
          <a:xfrm>
            <a:off x="179512" y="1268760"/>
            <a:ext cx="8353623" cy="4114800"/>
          </a:xfrm>
        </p:spPr>
        <p:txBody>
          <a:bodyPr/>
          <a:lstStyle/>
          <a:p>
            <a:pPr lvl="0"/>
            <a:r>
              <a:rPr lang="en-GB" sz="2800" dirty="0" smtClean="0">
                <a:latin typeface="Arial Unicode MS" pitchFamily="34" charset="-128"/>
              </a:rPr>
              <a:t>One of three fundamental principles of radiation protection (see L01)</a:t>
            </a:r>
          </a:p>
          <a:p>
            <a:pPr lvl="0"/>
            <a:r>
              <a:rPr lang="en-GB" sz="2800" dirty="0" smtClean="0">
                <a:latin typeface="Arial Unicode MS" pitchFamily="34" charset="-128"/>
              </a:rPr>
              <a:t>Is related to the </a:t>
            </a:r>
            <a:r>
              <a:rPr lang="en-GB" sz="2800" dirty="0" smtClean="0">
                <a:solidFill>
                  <a:srgbClr val="C00000"/>
                </a:solidFill>
                <a:latin typeface="Arial Unicode MS" pitchFamily="34" charset="-128"/>
              </a:rPr>
              <a:t>appropriate selection </a:t>
            </a:r>
            <a:r>
              <a:rPr lang="en-GB" sz="2800" dirty="0" smtClean="0">
                <a:latin typeface="Arial Unicode MS" pitchFamily="34" charset="-128"/>
              </a:rPr>
              <a:t>of an imaging technique in a given situation</a:t>
            </a:r>
          </a:p>
          <a:p>
            <a:pPr lvl="0"/>
            <a:r>
              <a:rPr lang="en-GB" sz="2800" dirty="0" smtClean="0">
                <a:latin typeface="Arial Unicode MS" pitchFamily="34" charset="-128"/>
              </a:rPr>
              <a:t>“Any decision that alters the radiation exposure situation should do </a:t>
            </a:r>
            <a:r>
              <a:rPr lang="en-GB" sz="2800" dirty="0" smtClean="0">
                <a:solidFill>
                  <a:srgbClr val="C00000"/>
                </a:solidFill>
                <a:latin typeface="Arial Unicode MS" pitchFamily="34" charset="-128"/>
              </a:rPr>
              <a:t>more good than harm</a:t>
            </a:r>
            <a:r>
              <a:rPr lang="en-GB" sz="2800" dirty="0" smtClean="0">
                <a:latin typeface="Arial Unicode MS" pitchFamily="34" charset="-128"/>
              </a:rPr>
              <a:t>.” (ICRP 103, 2007)</a:t>
            </a:r>
            <a:endParaRPr lang="en-US" sz="2800" dirty="0" smtClean="0">
              <a:latin typeface="Arial Unicode MS" pitchFamily="34" charset="-128"/>
            </a:endParaRPr>
          </a:p>
        </p:txBody>
      </p:sp>
      <p:sp>
        <p:nvSpPr>
          <p:cNvPr id="5"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50</a:t>
            </a:fld>
            <a:endParaRPr lang="en-GB" smtClean="0"/>
          </a:p>
        </p:txBody>
      </p:sp>
      <p:sp>
        <p:nvSpPr>
          <p:cNvPr id="5123" name="Rectangle 2"/>
          <p:cNvSpPr>
            <a:spLocks noGrp="1" noChangeArrowheads="1"/>
          </p:cNvSpPr>
          <p:nvPr>
            <p:ph type="title"/>
          </p:nvPr>
        </p:nvSpPr>
        <p:spPr>
          <a:xfrm>
            <a:off x="107504" y="98425"/>
            <a:ext cx="8856984" cy="762000"/>
          </a:xfrm>
        </p:spPr>
        <p:txBody>
          <a:bodyPr/>
          <a:lstStyle/>
          <a:p>
            <a:pPr eaLnBrk="1" hangingPunct="1"/>
            <a:r>
              <a:rPr lang="en-US" b="0" dirty="0" smtClean="0">
                <a:latin typeface="Arial Unicode MS" pitchFamily="34" charset="-128"/>
              </a:rPr>
              <a:t>Specific clinical applications: </a:t>
            </a:r>
            <a:r>
              <a:rPr lang="en-US" b="0" dirty="0" err="1" smtClean="0">
                <a:latin typeface="Arial Unicode MS" pitchFamily="34" charset="-128"/>
              </a:rPr>
              <a:t>periodontics</a:t>
            </a:r>
            <a:endParaRPr lang="en-US" b="0" dirty="0" smtClean="0">
              <a:latin typeface="Arial Unicode MS" pitchFamily="34" charset="-128"/>
            </a:endParaRPr>
          </a:p>
        </p:txBody>
      </p:sp>
      <p:sp>
        <p:nvSpPr>
          <p:cNvPr id="20483" name="Rectangle 3"/>
          <p:cNvSpPr>
            <a:spLocks noGrp="1" noChangeArrowheads="1"/>
          </p:cNvSpPr>
          <p:nvPr>
            <p:ph type="body" sz="half" idx="1"/>
          </p:nvPr>
        </p:nvSpPr>
        <p:spPr>
          <a:xfrm>
            <a:off x="179512" y="1124744"/>
            <a:ext cx="8964488" cy="4680520"/>
          </a:xfrm>
        </p:spPr>
        <p:txBody>
          <a:bodyPr/>
          <a:lstStyle/>
          <a:p>
            <a:pPr>
              <a:buClr>
                <a:schemeClr val="tx2"/>
              </a:buClr>
            </a:pPr>
            <a:r>
              <a:rPr lang="en-GB" sz="2400" dirty="0" smtClean="0">
                <a:latin typeface="Arial Unicode MS" pitchFamily="34" charset="-128"/>
              </a:rPr>
              <a:t>Note: implant planning not included in this section (see further)</a:t>
            </a:r>
          </a:p>
          <a:p>
            <a:pPr>
              <a:buClr>
                <a:schemeClr val="tx2"/>
              </a:buClr>
            </a:pPr>
            <a:r>
              <a:rPr lang="en-GB" sz="2400" dirty="0">
                <a:latin typeface="Arial Unicode MS" pitchFamily="34" charset="-128"/>
              </a:rPr>
              <a:t>EC RP </a:t>
            </a:r>
            <a:r>
              <a:rPr lang="en-GB" sz="2400" dirty="0" smtClean="0">
                <a:latin typeface="Arial Unicode MS" pitchFamily="34" charset="-128"/>
              </a:rPr>
              <a:t>136 </a:t>
            </a:r>
            <a:r>
              <a:rPr lang="en-GB" sz="2400" dirty="0">
                <a:latin typeface="Arial Unicode MS" pitchFamily="34" charset="-128"/>
              </a:rPr>
              <a:t>(2004) </a:t>
            </a:r>
            <a:r>
              <a:rPr lang="en-GB" sz="2400" dirty="0" smtClean="0">
                <a:latin typeface="Arial Unicode MS" pitchFamily="34" charset="-128"/>
              </a:rPr>
              <a:t>proposes:</a:t>
            </a:r>
          </a:p>
          <a:p>
            <a:pPr lvl="1">
              <a:buClr>
                <a:schemeClr val="tx2"/>
              </a:buClr>
            </a:pPr>
            <a:r>
              <a:rPr lang="en-GB" sz="2000" i="1" dirty="0" smtClean="0">
                <a:latin typeface="Arial Unicode MS" pitchFamily="34" charset="-128"/>
              </a:rPr>
              <a:t>“Radiographs should be used in the management of periodontal disease if they are likely to provide </a:t>
            </a:r>
            <a:r>
              <a:rPr lang="en-GB" sz="2000" i="1" dirty="0" smtClean="0">
                <a:solidFill>
                  <a:srgbClr val="C00000"/>
                </a:solidFill>
                <a:latin typeface="Arial Unicode MS" pitchFamily="34" charset="-128"/>
              </a:rPr>
              <a:t>additional information </a:t>
            </a:r>
            <a:r>
              <a:rPr lang="en-GB" sz="2000" i="1" dirty="0" smtClean="0">
                <a:latin typeface="Arial Unicode MS" pitchFamily="34" charset="-128"/>
              </a:rPr>
              <a:t>that could potentially change patient management and prognosis.”</a:t>
            </a:r>
          </a:p>
          <a:p>
            <a:pPr lvl="1">
              <a:buClr>
                <a:schemeClr val="tx2"/>
              </a:buClr>
            </a:pPr>
            <a:r>
              <a:rPr lang="en-GB" sz="2000" i="1" dirty="0" smtClean="0">
                <a:latin typeface="Arial Unicode MS" pitchFamily="34" charset="-128"/>
              </a:rPr>
              <a:t>“There is </a:t>
            </a:r>
            <a:r>
              <a:rPr lang="en-GB" sz="2000" i="1" dirty="0" smtClean="0">
                <a:solidFill>
                  <a:srgbClr val="C00000"/>
                </a:solidFill>
                <a:latin typeface="Arial Unicode MS" pitchFamily="34" charset="-128"/>
              </a:rPr>
              <a:t>insufficient evidence </a:t>
            </a:r>
            <a:r>
              <a:rPr lang="en-GB" sz="2000" i="1" dirty="0" smtClean="0">
                <a:latin typeface="Arial Unicode MS" pitchFamily="34" charset="-128"/>
              </a:rPr>
              <a:t>to propose robust guidelines on choice of radiography for periodontal diagnosis and treatment, but </a:t>
            </a:r>
            <a:r>
              <a:rPr lang="en-GB" sz="2000" i="1" dirty="0" smtClean="0">
                <a:solidFill>
                  <a:srgbClr val="C00000"/>
                </a:solidFill>
                <a:latin typeface="Arial Unicode MS" pitchFamily="34" charset="-128"/>
              </a:rPr>
              <a:t>existing radiographs </a:t>
            </a:r>
            <a:r>
              <a:rPr lang="en-GB" sz="2000" i="1" dirty="0" smtClean="0">
                <a:latin typeface="Arial Unicode MS" pitchFamily="34" charset="-128"/>
              </a:rPr>
              <a:t>e.g. bitewing radiographs taken for caries diagnosis should be used in the first instance.”</a:t>
            </a:r>
          </a:p>
          <a:p>
            <a:pPr>
              <a:buClr>
                <a:schemeClr val="tx2"/>
              </a:buClr>
            </a:pPr>
            <a:r>
              <a:rPr lang="en-GB" sz="2400" dirty="0" smtClean="0">
                <a:solidFill>
                  <a:srgbClr val="C00000"/>
                </a:solidFill>
                <a:latin typeface="Arial Unicode MS" pitchFamily="34" charset="-128"/>
              </a:rPr>
              <a:t>CBCT</a:t>
            </a:r>
            <a:r>
              <a:rPr lang="en-GB" sz="2400" dirty="0" smtClean="0">
                <a:latin typeface="Arial Unicode MS" pitchFamily="34" charset="-128"/>
              </a:rPr>
              <a:t>: could be considered for </a:t>
            </a:r>
            <a:r>
              <a:rPr lang="en-GB" sz="2400" dirty="0" smtClean="0">
                <a:solidFill>
                  <a:srgbClr val="C00000"/>
                </a:solidFill>
                <a:latin typeface="Arial Unicode MS" pitchFamily="34" charset="-128"/>
              </a:rPr>
              <a:t>extensive or complicated </a:t>
            </a:r>
            <a:r>
              <a:rPr lang="en-GB" sz="2400" dirty="0" smtClean="0">
                <a:latin typeface="Arial Unicode MS" pitchFamily="34" charset="-128"/>
              </a:rPr>
              <a:t>periodontal </a:t>
            </a:r>
            <a:r>
              <a:rPr lang="en-GB" sz="2400" dirty="0" smtClean="0">
                <a:solidFill>
                  <a:srgbClr val="C00000"/>
                </a:solidFill>
                <a:latin typeface="Arial Unicode MS" pitchFamily="34" charset="-128"/>
              </a:rPr>
              <a:t>bone loss</a:t>
            </a:r>
          </a:p>
          <a:p>
            <a:pPr>
              <a:buClr>
                <a:schemeClr val="tx2"/>
              </a:buClr>
              <a:buNone/>
            </a:pPr>
            <a:endParaRPr lang="en-GB" sz="2400" dirty="0" smtClean="0">
              <a:latin typeface="Arial Unicode MS" pitchFamily="34" charset="-128"/>
            </a:endParaRPr>
          </a:p>
          <a:p>
            <a:pPr lvl="1">
              <a:buClr>
                <a:schemeClr val="tx2"/>
              </a:buClr>
            </a:pPr>
            <a:endParaRPr lang="en-US" sz="2000" dirty="0" smtClean="0">
              <a:latin typeface="Arial Unicode MS" pitchFamily="34" charset="-128"/>
            </a:endParaRPr>
          </a:p>
        </p:txBody>
      </p:sp>
      <p:sp>
        <p:nvSpPr>
          <p:cNvPr id="6"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51</a:t>
            </a:fld>
            <a:endParaRPr lang="en-GB" smtClean="0"/>
          </a:p>
        </p:txBody>
      </p:sp>
      <p:sp>
        <p:nvSpPr>
          <p:cNvPr id="5123" name="Rectangle 2"/>
          <p:cNvSpPr>
            <a:spLocks noGrp="1" noChangeArrowheads="1"/>
          </p:cNvSpPr>
          <p:nvPr>
            <p:ph type="title"/>
          </p:nvPr>
        </p:nvSpPr>
        <p:spPr>
          <a:xfrm>
            <a:off x="107504" y="98425"/>
            <a:ext cx="8856984" cy="762000"/>
          </a:xfrm>
        </p:spPr>
        <p:txBody>
          <a:bodyPr/>
          <a:lstStyle/>
          <a:p>
            <a:pPr eaLnBrk="1" hangingPunct="1"/>
            <a:r>
              <a:rPr lang="en-US" b="0" dirty="0" smtClean="0">
                <a:latin typeface="Arial Unicode MS" pitchFamily="34" charset="-128"/>
              </a:rPr>
              <a:t>Specific clinical applications: </a:t>
            </a:r>
            <a:r>
              <a:rPr lang="en-US" b="0" dirty="0" err="1" smtClean="0">
                <a:latin typeface="Arial Unicode MS" pitchFamily="34" charset="-128"/>
              </a:rPr>
              <a:t>periodontics</a:t>
            </a:r>
            <a:endParaRPr lang="en-US" b="0" dirty="0" smtClean="0">
              <a:latin typeface="Arial Unicode MS" pitchFamily="34" charset="-128"/>
            </a:endParaRPr>
          </a:p>
        </p:txBody>
      </p:sp>
      <p:sp>
        <p:nvSpPr>
          <p:cNvPr id="20483" name="Rectangle 3"/>
          <p:cNvSpPr>
            <a:spLocks noGrp="1" noChangeArrowheads="1"/>
          </p:cNvSpPr>
          <p:nvPr>
            <p:ph type="body" sz="half" idx="1"/>
          </p:nvPr>
        </p:nvSpPr>
        <p:spPr>
          <a:xfrm>
            <a:off x="179512" y="1124744"/>
            <a:ext cx="8784976" cy="4752528"/>
          </a:xfrm>
        </p:spPr>
        <p:txBody>
          <a:bodyPr/>
          <a:lstStyle/>
          <a:p>
            <a:pPr>
              <a:buClr>
                <a:schemeClr val="tx2"/>
              </a:buClr>
            </a:pPr>
            <a:r>
              <a:rPr lang="en-GB" sz="2400" dirty="0" smtClean="0">
                <a:solidFill>
                  <a:srgbClr val="C00000"/>
                </a:solidFill>
                <a:latin typeface="Arial Unicode MS" pitchFamily="34" charset="-128"/>
              </a:rPr>
              <a:t>Systematic review </a:t>
            </a:r>
            <a:r>
              <a:rPr lang="en-GB" sz="2400" dirty="0" smtClean="0">
                <a:latin typeface="Arial Unicode MS" pitchFamily="34" charset="-128"/>
              </a:rPr>
              <a:t>on the use of CBCT for periodontal diagnosis and treatment planning (Walter et al. 2016):</a:t>
            </a:r>
          </a:p>
          <a:p>
            <a:pPr lvl="1">
              <a:buClr>
                <a:schemeClr val="tx2"/>
              </a:buClr>
            </a:pPr>
            <a:r>
              <a:rPr lang="en-GB" sz="2000" i="1" dirty="0" smtClean="0">
                <a:latin typeface="Arial Unicode MS" pitchFamily="34" charset="-128"/>
                <a:ea typeface="Arial Unicode MS" pitchFamily="34" charset="-128"/>
                <a:cs typeface="Arial Unicode MS" pitchFamily="34" charset="-128"/>
              </a:rPr>
              <a:t>“[…] </a:t>
            </a:r>
            <a:r>
              <a:rPr lang="en-GB" sz="2000" i="1" dirty="0" smtClean="0">
                <a:solidFill>
                  <a:srgbClr val="C00000"/>
                </a:solidFill>
                <a:latin typeface="Arial Unicode MS" pitchFamily="34" charset="-128"/>
                <a:ea typeface="Arial Unicode MS" pitchFamily="34" charset="-128"/>
                <a:cs typeface="Arial Unicode MS" pitchFamily="34" charset="-128"/>
              </a:rPr>
              <a:t>high accuracy of CBCT </a:t>
            </a:r>
            <a:r>
              <a:rPr lang="en-GB" sz="2000" i="1" dirty="0" smtClean="0">
                <a:latin typeface="Arial Unicode MS" pitchFamily="34" charset="-128"/>
                <a:ea typeface="Arial Unicode MS" pitchFamily="34" charset="-128"/>
                <a:cs typeface="Arial Unicode MS" pitchFamily="34" charset="-128"/>
              </a:rPr>
              <a:t>in detecting </a:t>
            </a:r>
            <a:r>
              <a:rPr lang="en-GB" sz="2000" i="1" dirty="0" err="1" smtClean="0">
                <a:latin typeface="Arial Unicode MS" pitchFamily="34" charset="-128"/>
                <a:ea typeface="Arial Unicode MS" pitchFamily="34" charset="-128"/>
                <a:cs typeface="Arial Unicode MS" pitchFamily="34" charset="-128"/>
              </a:rPr>
              <a:t>intrabony</a:t>
            </a:r>
            <a:r>
              <a:rPr lang="en-GB" sz="2000" i="1" dirty="0" smtClean="0">
                <a:latin typeface="Arial Unicode MS" pitchFamily="34" charset="-128"/>
                <a:ea typeface="Arial Unicode MS" pitchFamily="34" charset="-128"/>
                <a:cs typeface="Arial Unicode MS" pitchFamily="34" charset="-128"/>
              </a:rPr>
              <a:t> </a:t>
            </a:r>
            <a:r>
              <a:rPr lang="en-GB" sz="2000" i="1" dirty="0" smtClean="0">
                <a:solidFill>
                  <a:srgbClr val="C00000"/>
                </a:solidFill>
                <a:latin typeface="Arial Unicode MS" pitchFamily="34" charset="-128"/>
                <a:ea typeface="Arial Unicode MS" pitchFamily="34" charset="-128"/>
                <a:cs typeface="Arial Unicode MS" pitchFamily="34" charset="-128"/>
              </a:rPr>
              <a:t>defect morphology </a:t>
            </a:r>
            <a:r>
              <a:rPr lang="en-GB" sz="2000" i="1" dirty="0" smtClean="0">
                <a:latin typeface="Arial Unicode MS" pitchFamily="34" charset="-128"/>
                <a:ea typeface="Arial Unicode MS" pitchFamily="34" charset="-128"/>
                <a:cs typeface="Arial Unicode MS" pitchFamily="34" charset="-128"/>
              </a:rPr>
              <a:t>when compared to </a:t>
            </a:r>
            <a:r>
              <a:rPr lang="en-GB" sz="2000" i="1" dirty="0" err="1" smtClean="0">
                <a:latin typeface="Arial Unicode MS" pitchFamily="34" charset="-128"/>
                <a:ea typeface="Arial Unicode MS" pitchFamily="34" charset="-128"/>
                <a:cs typeface="Arial Unicode MS" pitchFamily="34" charset="-128"/>
              </a:rPr>
              <a:t>periapical</a:t>
            </a:r>
            <a:r>
              <a:rPr lang="en-GB" sz="2000" i="1" dirty="0" smtClean="0">
                <a:latin typeface="Arial Unicode MS" pitchFamily="34" charset="-128"/>
                <a:ea typeface="Arial Unicode MS" pitchFamily="34" charset="-128"/>
                <a:cs typeface="Arial Unicode MS" pitchFamily="34" charset="-128"/>
              </a:rPr>
              <a:t> radiographs.”</a:t>
            </a:r>
          </a:p>
          <a:p>
            <a:pPr lvl="1">
              <a:buClr>
                <a:schemeClr val="tx2"/>
              </a:buClr>
            </a:pPr>
            <a:r>
              <a:rPr lang="en-GB" sz="2000" i="1" dirty="0" smtClean="0">
                <a:latin typeface="Arial Unicode MS" pitchFamily="34" charset="-128"/>
                <a:ea typeface="Arial Unicode MS" pitchFamily="34" charset="-128"/>
                <a:cs typeface="Arial Unicode MS" pitchFamily="34" charset="-128"/>
              </a:rPr>
              <a:t>“CBCT has demonstrated advantages, when more </a:t>
            </a:r>
            <a:r>
              <a:rPr lang="en-GB" sz="2000" i="1" dirty="0" smtClean="0">
                <a:solidFill>
                  <a:srgbClr val="C00000"/>
                </a:solidFill>
                <a:latin typeface="Arial Unicode MS" pitchFamily="34" charset="-128"/>
                <a:ea typeface="Arial Unicode MS" pitchFamily="34" charset="-128"/>
                <a:cs typeface="Arial Unicode MS" pitchFamily="34" charset="-128"/>
              </a:rPr>
              <a:t>invasive treatment </a:t>
            </a:r>
            <a:r>
              <a:rPr lang="en-GB" sz="2000" i="1" dirty="0" smtClean="0">
                <a:latin typeface="Arial Unicode MS" pitchFamily="34" charset="-128"/>
                <a:ea typeface="Arial Unicode MS" pitchFamily="34" charset="-128"/>
                <a:cs typeface="Arial Unicode MS" pitchFamily="34" charset="-128"/>
              </a:rPr>
              <a:t>approaches were considered in terms of </a:t>
            </a:r>
            <a:r>
              <a:rPr lang="en-GB" sz="2000" i="1" dirty="0" smtClean="0">
                <a:solidFill>
                  <a:srgbClr val="C00000"/>
                </a:solidFill>
                <a:latin typeface="Arial Unicode MS" pitchFamily="34" charset="-128"/>
                <a:ea typeface="Arial Unicode MS" pitchFamily="34" charset="-128"/>
                <a:cs typeface="Arial Unicode MS" pitchFamily="34" charset="-128"/>
              </a:rPr>
              <a:t>decision making and cost benefit</a:t>
            </a:r>
            <a:r>
              <a:rPr lang="en-GB" sz="2000" i="1" dirty="0" smtClean="0">
                <a:latin typeface="Arial Unicode MS" pitchFamily="34" charset="-128"/>
                <a:ea typeface="Arial Unicode MS" pitchFamily="34" charset="-128"/>
                <a:cs typeface="Arial Unicode MS" pitchFamily="34" charset="-128"/>
              </a:rPr>
              <a:t>. […] CBCT may improve diagnostic accuracy and optimize treatment planning in periodontal defects, particularly in </a:t>
            </a:r>
            <a:r>
              <a:rPr lang="en-GB" sz="2000" i="1" dirty="0" smtClean="0">
                <a:solidFill>
                  <a:srgbClr val="C00000"/>
                </a:solidFill>
                <a:latin typeface="Arial Unicode MS" pitchFamily="34" charset="-128"/>
                <a:ea typeface="Arial Unicode MS" pitchFamily="34" charset="-128"/>
                <a:cs typeface="Arial Unicode MS" pitchFamily="34" charset="-128"/>
              </a:rPr>
              <a:t>maxillary molars with </a:t>
            </a:r>
            <a:r>
              <a:rPr lang="en-GB" sz="2000" i="1" dirty="0" err="1" smtClean="0">
                <a:solidFill>
                  <a:srgbClr val="C00000"/>
                </a:solidFill>
                <a:latin typeface="Arial Unicode MS" pitchFamily="34" charset="-128"/>
                <a:ea typeface="Arial Unicode MS" pitchFamily="34" charset="-128"/>
                <a:cs typeface="Arial Unicode MS" pitchFamily="34" charset="-128"/>
              </a:rPr>
              <a:t>furcation</a:t>
            </a:r>
            <a:r>
              <a:rPr lang="en-GB" sz="2000" i="1" dirty="0" smtClean="0">
                <a:latin typeface="Arial Unicode MS" pitchFamily="34" charset="-128"/>
                <a:ea typeface="Arial Unicode MS" pitchFamily="34" charset="-128"/>
                <a:cs typeface="Arial Unicode MS" pitchFamily="34" charset="-128"/>
              </a:rPr>
              <a:t> involvement.”</a:t>
            </a:r>
          </a:p>
          <a:p>
            <a:pPr lvl="1">
              <a:buClr>
                <a:schemeClr val="tx2"/>
              </a:buClr>
            </a:pPr>
            <a:r>
              <a:rPr lang="en-GB" sz="2000" dirty="0" smtClean="0">
                <a:latin typeface="Arial Unicode MS" pitchFamily="34" charset="-128"/>
                <a:ea typeface="Arial Unicode MS" pitchFamily="34" charset="-128"/>
                <a:cs typeface="Arial Unicode MS" pitchFamily="34" charset="-128"/>
              </a:rPr>
              <a:t>Higher radiation dose remains a factor (esp. if large FOV coverage is needed): further study needed to truly evaluate cost-benefit</a:t>
            </a:r>
          </a:p>
          <a:p>
            <a:pPr>
              <a:buClr>
                <a:schemeClr val="tx2"/>
              </a:buClr>
            </a:pPr>
            <a:r>
              <a:rPr lang="en-GB" sz="2400" dirty="0" smtClean="0">
                <a:latin typeface="Arial Unicode MS" pitchFamily="34" charset="-128"/>
                <a:ea typeface="Arial Unicode MS" pitchFamily="34" charset="-128"/>
                <a:cs typeface="Arial Unicode MS" pitchFamily="34" charset="-128"/>
              </a:rPr>
              <a:t>No evidence regarding the value of CBCT in general periodontal treatment</a:t>
            </a:r>
            <a:endParaRPr lang="en-GB" sz="2400" dirty="0" smtClean="0">
              <a:latin typeface="Arial Unicode MS" pitchFamily="34" charset="-128"/>
            </a:endParaRPr>
          </a:p>
          <a:p>
            <a:pPr lvl="1">
              <a:buClr>
                <a:schemeClr val="tx2"/>
              </a:buClr>
            </a:pPr>
            <a:endParaRPr lang="en-US" sz="2000" dirty="0" smtClean="0">
              <a:latin typeface="Arial Unicode MS" pitchFamily="34" charset="-128"/>
            </a:endParaRPr>
          </a:p>
        </p:txBody>
      </p:sp>
      <p:sp>
        <p:nvSpPr>
          <p:cNvPr id="5"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
        <p:nvSpPr>
          <p:cNvPr id="5" name="Slide Number Placeholder 4"/>
          <p:cNvSpPr>
            <a:spLocks noGrp="1"/>
          </p:cNvSpPr>
          <p:nvPr>
            <p:ph type="sldNum" sz="quarter" idx="12"/>
          </p:nvPr>
        </p:nvSpPr>
        <p:spPr/>
        <p:txBody>
          <a:bodyPr/>
          <a:lstStyle/>
          <a:p>
            <a:pPr>
              <a:defRPr/>
            </a:pPr>
            <a:fld id="{7B80A1D1-8282-4298-A140-364EBD78DD5F}" type="slidenum">
              <a:rPr lang="en-GB" smtClean="0"/>
              <a:pPr>
                <a:defRPr/>
              </a:pPr>
              <a:t>52</a:t>
            </a:fld>
            <a:endParaRPr lang="en-GB"/>
          </a:p>
        </p:txBody>
      </p:sp>
      <p:sp>
        <p:nvSpPr>
          <p:cNvPr id="8" name="Rectangle 2"/>
          <p:cNvSpPr>
            <a:spLocks noGrp="1" noChangeArrowheads="1"/>
          </p:cNvSpPr>
          <p:nvPr>
            <p:ph type="title"/>
          </p:nvPr>
        </p:nvSpPr>
        <p:spPr>
          <a:xfrm>
            <a:off x="282575" y="98425"/>
            <a:ext cx="8534400" cy="762000"/>
          </a:xfrm>
        </p:spPr>
        <p:txBody>
          <a:bodyPr/>
          <a:lstStyle/>
          <a:p>
            <a:pPr eaLnBrk="1" hangingPunct="1"/>
            <a:r>
              <a:rPr lang="en-US" b="0" dirty="0" smtClean="0">
                <a:latin typeface="Arial Unicode MS" pitchFamily="34" charset="-128"/>
              </a:rPr>
              <a:t>Summary: </a:t>
            </a:r>
            <a:r>
              <a:rPr lang="en-US" b="0" dirty="0" err="1" smtClean="0">
                <a:latin typeface="Arial Unicode MS" pitchFamily="34" charset="-128"/>
              </a:rPr>
              <a:t>periodontics</a:t>
            </a:r>
            <a:endParaRPr lang="en-US" b="0" dirty="0" smtClean="0">
              <a:latin typeface="Arial Unicode MS" pitchFamily="34" charset="-128"/>
            </a:endParaRPr>
          </a:p>
        </p:txBody>
      </p:sp>
      <p:graphicFrame>
        <p:nvGraphicFramePr>
          <p:cNvPr id="9" name="Table 8"/>
          <p:cNvGraphicFramePr>
            <a:graphicFrameLocks noGrp="1"/>
          </p:cNvGraphicFramePr>
          <p:nvPr/>
        </p:nvGraphicFramePr>
        <p:xfrm>
          <a:off x="107503" y="2029832"/>
          <a:ext cx="8856985" cy="2047240"/>
        </p:xfrm>
        <a:graphic>
          <a:graphicData uri="http://schemas.openxmlformats.org/drawingml/2006/table">
            <a:tbl>
              <a:tblPr firstRow="1" bandRow="1">
                <a:tableStyleId>{5940675A-B579-460E-94D1-54222C63F5DA}</a:tableStyleId>
              </a:tblPr>
              <a:tblGrid>
                <a:gridCol w="2448273"/>
                <a:gridCol w="936104"/>
                <a:gridCol w="934318"/>
                <a:gridCol w="1024775"/>
                <a:gridCol w="1024775"/>
                <a:gridCol w="878379"/>
                <a:gridCol w="878379"/>
                <a:gridCol w="731982"/>
              </a:tblGrid>
              <a:tr h="370840">
                <a:tc>
                  <a:txBody>
                    <a:bodyPr/>
                    <a:lstStyle/>
                    <a:p>
                      <a:r>
                        <a:rPr lang="en-GB" sz="1400" dirty="0" smtClean="0"/>
                        <a:t>Clinical indication</a:t>
                      </a:r>
                      <a:endParaRPr lang="en-GB" sz="1400" dirty="0"/>
                    </a:p>
                  </a:txBody>
                  <a:tcPr>
                    <a:lnB w="12700" cap="flat" cmpd="sng" algn="ctr">
                      <a:noFill/>
                      <a:prstDash val="solid"/>
                      <a:round/>
                      <a:headEnd type="none" w="med" len="med"/>
                      <a:tailEnd type="none" w="med" len="med"/>
                    </a:lnB>
                    <a:solidFill>
                      <a:srgbClr val="FFFFFF"/>
                    </a:solidFill>
                  </a:tcPr>
                </a:tc>
                <a:tc gridSpan="3">
                  <a:txBody>
                    <a:bodyPr/>
                    <a:lstStyle/>
                    <a:p>
                      <a:pPr algn="ctr"/>
                      <a:r>
                        <a:rPr lang="en-GB" sz="1400" dirty="0" smtClean="0"/>
                        <a:t>Intra-oral</a:t>
                      </a:r>
                      <a:r>
                        <a:rPr lang="en-GB" sz="1400" baseline="0" dirty="0" smtClean="0"/>
                        <a:t> radiograph</a:t>
                      </a:r>
                      <a:endParaRPr lang="en-GB" sz="1400" dirty="0"/>
                    </a:p>
                  </a:txBody>
                  <a:tcPr>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rgbClr val="FFFFFF"/>
                    </a:solidFill>
                  </a:tcPr>
                </a:tc>
                <a:tc hMerge="1">
                  <a:txBody>
                    <a:bodyPr/>
                    <a:lstStyle/>
                    <a:p>
                      <a:endParaRPr lang="en-GB"/>
                    </a:p>
                  </a:txBody>
                  <a:tcPr/>
                </a:tc>
                <a:tc hMerge="1">
                  <a:txBody>
                    <a:bodyPr/>
                    <a:lstStyle/>
                    <a:p>
                      <a:endParaRPr lang="en-GB" dirty="0"/>
                    </a:p>
                  </a:txBody>
                  <a:tcPr/>
                </a:tc>
                <a:tc>
                  <a:txBody>
                    <a:bodyPr/>
                    <a:lstStyle/>
                    <a:p>
                      <a:r>
                        <a:rPr lang="en-GB" sz="1400" dirty="0" smtClean="0"/>
                        <a:t>Panoramic</a:t>
                      </a:r>
                      <a:r>
                        <a:rPr lang="en-GB" sz="1400" baseline="0" dirty="0" smtClean="0"/>
                        <a:t> radiograph</a:t>
                      </a:r>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rgbClr val="FFFFFF"/>
                    </a:solidFill>
                  </a:tcPr>
                </a:tc>
                <a:tc>
                  <a:txBody>
                    <a:bodyPr/>
                    <a:lstStyle/>
                    <a:p>
                      <a:pPr algn="ctr"/>
                      <a:r>
                        <a:rPr lang="en-GB" sz="1400" dirty="0" smtClean="0"/>
                        <a:t>Lateral </a:t>
                      </a:r>
                      <a:r>
                        <a:rPr lang="en-GB" sz="1400" dirty="0" err="1" smtClean="0"/>
                        <a:t>ceph</a:t>
                      </a:r>
                      <a:r>
                        <a:rPr lang="en-GB" sz="1400" dirty="0" smtClean="0"/>
                        <a:t>.</a:t>
                      </a:r>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rgbClr val="FFFFFF"/>
                    </a:solidFill>
                  </a:tcPr>
                </a:tc>
                <a:tc>
                  <a:txBody>
                    <a:bodyPr/>
                    <a:lstStyle/>
                    <a:p>
                      <a:pPr algn="ctr"/>
                      <a:r>
                        <a:rPr lang="en-GB" sz="1400" dirty="0" smtClean="0"/>
                        <a:t>P-A </a:t>
                      </a:r>
                      <a:r>
                        <a:rPr lang="en-GB" sz="1400" dirty="0" err="1" smtClean="0"/>
                        <a:t>ceph</a:t>
                      </a:r>
                      <a:r>
                        <a:rPr lang="en-GB" sz="1400" dirty="0" smtClean="0"/>
                        <a:t>.</a:t>
                      </a:r>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rgbClr val="FFFFFF"/>
                    </a:solidFill>
                  </a:tcPr>
                </a:tc>
                <a:tc>
                  <a:txBody>
                    <a:bodyPr/>
                    <a:lstStyle/>
                    <a:p>
                      <a:pPr algn="ctr"/>
                      <a:r>
                        <a:rPr lang="en-GB" sz="1400" dirty="0" smtClean="0"/>
                        <a:t>CBCT</a:t>
                      </a:r>
                      <a:endParaRPr lang="en-GB" sz="1400" dirty="0"/>
                    </a:p>
                  </a:txBody>
                  <a:tcPr>
                    <a:lnL w="12700" cap="flat" cmpd="sng" algn="ctr">
                      <a:noFill/>
                      <a:prstDash val="solid"/>
                      <a:round/>
                      <a:headEnd type="none" w="med" len="med"/>
                      <a:tailEnd type="none" w="med" len="med"/>
                    </a:lnL>
                    <a:lnB w="12700" cap="flat" cmpd="sng" algn="ctr">
                      <a:noFill/>
                      <a:prstDash val="solid"/>
                      <a:round/>
                      <a:headEnd type="none" w="med" len="med"/>
                      <a:tailEnd type="none" w="med" len="med"/>
                    </a:lnB>
                    <a:solidFill>
                      <a:srgbClr val="FFFFFF"/>
                    </a:solidFill>
                  </a:tcPr>
                </a:tc>
              </a:tr>
              <a:tr h="370840">
                <a:tc>
                  <a:txBody>
                    <a:bodyPr/>
                    <a:lstStyle/>
                    <a:p>
                      <a:endParaRPr lang="en-GB" sz="1400" dirty="0"/>
                    </a:p>
                  </a:txBody>
                  <a:tcPr>
                    <a:lnT w="12700" cap="flat" cmpd="sng" algn="ctr">
                      <a:noFill/>
                      <a:prstDash val="solid"/>
                      <a:round/>
                      <a:headEnd type="none" w="med" len="med"/>
                      <a:tailEnd type="none" w="med" len="med"/>
                    </a:lnT>
                    <a:solidFill>
                      <a:srgbClr val="FFFFFF"/>
                    </a:solidFill>
                  </a:tcPr>
                </a:tc>
                <a:tc>
                  <a:txBody>
                    <a:bodyPr/>
                    <a:lstStyle/>
                    <a:p>
                      <a:r>
                        <a:rPr lang="en-GB" sz="1400" dirty="0" err="1" smtClean="0"/>
                        <a:t>Periapical</a:t>
                      </a:r>
                      <a:endParaRPr lang="en-GB" sz="1400" dirty="0"/>
                    </a:p>
                  </a:txBody>
                  <a:tcPr>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rgbClr val="FFFFFF"/>
                    </a:solidFill>
                  </a:tcPr>
                </a:tc>
                <a:tc>
                  <a:txBody>
                    <a:bodyPr/>
                    <a:lstStyle/>
                    <a:p>
                      <a:r>
                        <a:rPr lang="en-GB" sz="1400" dirty="0" smtClean="0"/>
                        <a:t>Bitewing</a:t>
                      </a:r>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rgbClr val="FFFFFF"/>
                    </a:solidFill>
                  </a:tcPr>
                </a:tc>
                <a:tc>
                  <a:txBody>
                    <a:bodyPr/>
                    <a:lstStyle/>
                    <a:p>
                      <a:r>
                        <a:rPr lang="en-GB" sz="1400" dirty="0" err="1" smtClean="0"/>
                        <a:t>Occlusal</a:t>
                      </a:r>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rgbClr val="FFFFFF"/>
                    </a:solidFill>
                  </a:tcPr>
                </a:tc>
                <a:tc>
                  <a:txBody>
                    <a:bodyPr/>
                    <a:lstStyle/>
                    <a:p>
                      <a:endParaRPr lang="en-GB" sz="1400" dirty="0"/>
                    </a:p>
                  </a:txBody>
                  <a:tcPr>
                    <a:lnL w="12700" cap="flat" cmpd="sng" algn="ctr">
                      <a:noFill/>
                      <a:prstDash val="solid"/>
                      <a:round/>
                      <a:headEnd type="none" w="med" len="med"/>
                      <a:tailEnd type="none" w="med" len="med"/>
                    </a:lnL>
                    <a:lnT w="12700" cap="flat" cmpd="sng" algn="ctr">
                      <a:noFill/>
                      <a:prstDash val="solid"/>
                      <a:round/>
                      <a:headEnd type="none" w="med" len="med"/>
                      <a:tailEnd type="none" w="med" len="med"/>
                    </a:lnT>
                    <a:solidFill>
                      <a:srgbClr val="FFFFFF"/>
                    </a:solidFill>
                  </a:tcPr>
                </a:tc>
              </a:tr>
              <a:tr h="370840">
                <a:tc>
                  <a:txBody>
                    <a:bodyPr/>
                    <a:lstStyle/>
                    <a:p>
                      <a:r>
                        <a:rPr lang="en-GB" sz="1400" dirty="0" smtClean="0"/>
                        <a:t>Periodontal disease:</a:t>
                      </a:r>
                    </a:p>
                    <a:p>
                      <a:endParaRPr lang="en-GB" sz="1400" dirty="0" smtClean="0"/>
                    </a:p>
                    <a:p>
                      <a:r>
                        <a:rPr lang="en-GB" sz="1400" dirty="0" smtClean="0"/>
                        <a:t>General</a:t>
                      </a:r>
                    </a:p>
                    <a:p>
                      <a:endParaRPr lang="en-GB" sz="1400" dirty="0" smtClean="0"/>
                    </a:p>
                    <a:p>
                      <a:r>
                        <a:rPr lang="en-GB" sz="1400" dirty="0" smtClean="0"/>
                        <a:t>Advanced treatment considered</a:t>
                      </a:r>
                      <a:endParaRPr lang="en-GB" sz="1400" dirty="0"/>
                    </a:p>
                  </a:txBody>
                  <a:tcPr>
                    <a:solidFill>
                      <a:srgbClr val="FFFFFF"/>
                    </a:solidFill>
                  </a:tcPr>
                </a:tc>
                <a:tc>
                  <a:txBody>
                    <a:bodyPr/>
                    <a:lstStyle/>
                    <a:p>
                      <a:endParaRPr lang="en-GB" sz="1400"/>
                    </a:p>
                  </a:txBody>
                  <a:tcPr>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dirty="0"/>
                    </a:p>
                  </a:txBody>
                  <a:tcPr>
                    <a:lnL w="12700" cap="flat" cmpd="sng" algn="ctr">
                      <a:noFill/>
                      <a:prstDash val="solid"/>
                      <a:round/>
                      <a:headEnd type="none" w="med" len="med"/>
                      <a:tailEnd type="none" w="med" len="med"/>
                    </a:lnL>
                    <a:solidFill>
                      <a:srgbClr val="FFFFFF"/>
                    </a:solidFill>
                  </a:tcPr>
                </a:tc>
              </a:tr>
            </a:tbl>
          </a:graphicData>
        </a:graphic>
      </p:graphicFrame>
      <p:sp>
        <p:nvSpPr>
          <p:cNvPr id="20" name="Rectangle 19"/>
          <p:cNvSpPr/>
          <p:nvPr/>
        </p:nvSpPr>
        <p:spPr>
          <a:xfrm>
            <a:off x="2879840" y="3434016"/>
            <a:ext cx="252000" cy="252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p:cNvSpPr/>
          <p:nvPr/>
        </p:nvSpPr>
        <p:spPr>
          <a:xfrm>
            <a:off x="3815944" y="3434016"/>
            <a:ext cx="252000" cy="252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2879840" y="3758024"/>
            <a:ext cx="252000" cy="252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p:cNvSpPr/>
          <p:nvPr/>
        </p:nvSpPr>
        <p:spPr>
          <a:xfrm>
            <a:off x="3815944" y="3758024"/>
            <a:ext cx="252000" cy="252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p:cNvSpPr/>
          <p:nvPr/>
        </p:nvSpPr>
        <p:spPr>
          <a:xfrm>
            <a:off x="5796136" y="3434016"/>
            <a:ext cx="252000" cy="252000"/>
          </a:xfrm>
          <a:prstGeom prst="rect">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p:cNvSpPr/>
          <p:nvPr/>
        </p:nvSpPr>
        <p:spPr>
          <a:xfrm>
            <a:off x="5796136" y="3758024"/>
            <a:ext cx="252000" cy="252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p:cNvSpPr/>
          <p:nvPr/>
        </p:nvSpPr>
        <p:spPr>
          <a:xfrm>
            <a:off x="8496464" y="3758024"/>
            <a:ext cx="252000" cy="252000"/>
          </a:xfrm>
          <a:prstGeom prst="rect">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3" name="Group 22"/>
          <p:cNvGrpSpPr/>
          <p:nvPr/>
        </p:nvGrpSpPr>
        <p:grpSpPr>
          <a:xfrm>
            <a:off x="2987824" y="4797152"/>
            <a:ext cx="3816424" cy="1568207"/>
            <a:chOff x="1187624" y="4293096"/>
            <a:chExt cx="3600400" cy="1872208"/>
          </a:xfrm>
        </p:grpSpPr>
        <p:sp>
          <p:nvSpPr>
            <p:cNvPr id="24" name="Rectangle 23"/>
            <p:cNvSpPr/>
            <p:nvPr/>
          </p:nvSpPr>
          <p:spPr>
            <a:xfrm>
              <a:off x="1187624" y="4293096"/>
              <a:ext cx="3600400" cy="1872208"/>
            </a:xfrm>
            <a:prstGeom prst="rect">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p:cNvSpPr/>
            <p:nvPr/>
          </p:nvSpPr>
          <p:spPr>
            <a:xfrm>
              <a:off x="1475656" y="4509120"/>
              <a:ext cx="252000" cy="252000"/>
            </a:xfrm>
            <a:prstGeom prst="rect">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extBox 30"/>
            <p:cNvSpPr txBox="1"/>
            <p:nvPr/>
          </p:nvSpPr>
          <p:spPr>
            <a:xfrm>
              <a:off x="1835696" y="4437112"/>
              <a:ext cx="2376264" cy="400110"/>
            </a:xfrm>
            <a:prstGeom prst="rect">
              <a:avLst/>
            </a:prstGeom>
            <a:noFill/>
          </p:spPr>
          <p:txBody>
            <a:bodyPr wrap="square" rtlCol="0">
              <a:spAutoFit/>
            </a:bodyPr>
            <a:lstStyle/>
            <a:p>
              <a:r>
                <a:rPr lang="en-GB" sz="2000" dirty="0" smtClean="0"/>
                <a:t>Low usefulness</a:t>
              </a:r>
              <a:endParaRPr lang="en-GB" sz="2000" dirty="0"/>
            </a:p>
          </p:txBody>
        </p:sp>
        <p:sp>
          <p:nvSpPr>
            <p:cNvPr id="34" name="Rectangle 33"/>
            <p:cNvSpPr/>
            <p:nvPr/>
          </p:nvSpPr>
          <p:spPr>
            <a:xfrm>
              <a:off x="1475656" y="4901098"/>
              <a:ext cx="252000" cy="252000"/>
            </a:xfrm>
            <a:prstGeom prst="rect">
              <a:avLst/>
            </a:prstGeom>
            <a:solidFill>
              <a:srgbClr val="DDDDD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TextBox 34"/>
            <p:cNvSpPr txBox="1"/>
            <p:nvPr/>
          </p:nvSpPr>
          <p:spPr>
            <a:xfrm>
              <a:off x="1835696" y="4829090"/>
              <a:ext cx="2376264" cy="400110"/>
            </a:xfrm>
            <a:prstGeom prst="rect">
              <a:avLst/>
            </a:prstGeom>
            <a:noFill/>
          </p:spPr>
          <p:txBody>
            <a:bodyPr wrap="square" rtlCol="0">
              <a:spAutoFit/>
            </a:bodyPr>
            <a:lstStyle/>
            <a:p>
              <a:r>
                <a:rPr lang="en-GB" sz="2000" dirty="0" smtClean="0"/>
                <a:t>Medium usefulness</a:t>
              </a:r>
              <a:endParaRPr lang="en-GB" sz="2000" dirty="0"/>
            </a:p>
          </p:txBody>
        </p:sp>
        <p:sp>
          <p:nvSpPr>
            <p:cNvPr id="36" name="Rectangle 35"/>
            <p:cNvSpPr/>
            <p:nvPr/>
          </p:nvSpPr>
          <p:spPr>
            <a:xfrm>
              <a:off x="1475656" y="5333146"/>
              <a:ext cx="252000" cy="252000"/>
            </a:xfrm>
            <a:prstGeom prst="rect">
              <a:avLst/>
            </a:prstGeom>
            <a:solidFill>
              <a:srgbClr val="4D4D4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TextBox 36"/>
            <p:cNvSpPr txBox="1"/>
            <p:nvPr/>
          </p:nvSpPr>
          <p:spPr>
            <a:xfrm>
              <a:off x="1835696" y="5261138"/>
              <a:ext cx="2376264" cy="400110"/>
            </a:xfrm>
            <a:prstGeom prst="rect">
              <a:avLst/>
            </a:prstGeom>
            <a:noFill/>
          </p:spPr>
          <p:txBody>
            <a:bodyPr wrap="square" rtlCol="0">
              <a:spAutoFit/>
            </a:bodyPr>
            <a:lstStyle/>
            <a:p>
              <a:r>
                <a:rPr lang="en-GB" sz="2000" dirty="0" smtClean="0"/>
                <a:t>High usefulness</a:t>
              </a:r>
              <a:endParaRPr lang="en-GB" sz="2000" dirty="0"/>
            </a:p>
          </p:txBody>
        </p:sp>
        <p:sp>
          <p:nvSpPr>
            <p:cNvPr id="38" name="TextBox 37"/>
            <p:cNvSpPr txBox="1"/>
            <p:nvPr/>
          </p:nvSpPr>
          <p:spPr>
            <a:xfrm>
              <a:off x="1403648" y="5661248"/>
              <a:ext cx="3384376" cy="400110"/>
            </a:xfrm>
            <a:prstGeom prst="rect">
              <a:avLst/>
            </a:prstGeom>
            <a:noFill/>
          </p:spPr>
          <p:txBody>
            <a:bodyPr wrap="square" rtlCol="0">
              <a:spAutoFit/>
            </a:bodyPr>
            <a:lstStyle/>
            <a:p>
              <a:r>
                <a:rPr lang="en-GB" sz="2000" dirty="0" smtClean="0"/>
                <a:t>No symbol: not recommended</a:t>
              </a:r>
              <a:endParaRPr lang="en-GB" sz="2000" dirty="0"/>
            </a:p>
          </p:txBody>
        </p:sp>
      </p:grpSp>
      <p:sp>
        <p:nvSpPr>
          <p:cNvPr id="39" name="Rectangle 3"/>
          <p:cNvSpPr>
            <a:spLocks noGrp="1" noChangeArrowheads="1"/>
          </p:cNvSpPr>
          <p:nvPr>
            <p:ph type="body" sz="half" idx="1"/>
          </p:nvPr>
        </p:nvSpPr>
        <p:spPr>
          <a:xfrm>
            <a:off x="107504" y="1114400"/>
            <a:ext cx="8856984" cy="4114800"/>
          </a:xfrm>
        </p:spPr>
        <p:txBody>
          <a:bodyPr/>
          <a:lstStyle/>
          <a:p>
            <a:pPr>
              <a:buNone/>
            </a:pPr>
            <a:r>
              <a:rPr lang="en-GB" sz="1800" dirty="0" smtClean="0">
                <a:solidFill>
                  <a:srgbClr val="C00000"/>
                </a:solidFill>
                <a:latin typeface="Arial Unicode MS" pitchFamily="34" charset="-128"/>
              </a:rPr>
              <a:t>(Disclaimer: see slide #36 and slide notes)</a:t>
            </a:r>
            <a:endParaRPr lang="en-US" sz="1800" dirty="0" smtClean="0">
              <a:latin typeface="Arial Unicode MS" pitchFamily="34" charset="-128"/>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53</a:t>
            </a:fld>
            <a:endParaRPr lang="en-GB" smtClean="0"/>
          </a:p>
        </p:txBody>
      </p:sp>
      <p:sp>
        <p:nvSpPr>
          <p:cNvPr id="5123" name="Rectangle 2"/>
          <p:cNvSpPr>
            <a:spLocks noGrp="1" noChangeArrowheads="1"/>
          </p:cNvSpPr>
          <p:nvPr>
            <p:ph type="title"/>
          </p:nvPr>
        </p:nvSpPr>
        <p:spPr>
          <a:xfrm>
            <a:off x="107504" y="98425"/>
            <a:ext cx="8856984" cy="762000"/>
          </a:xfrm>
        </p:spPr>
        <p:txBody>
          <a:bodyPr/>
          <a:lstStyle/>
          <a:p>
            <a:pPr eaLnBrk="1" hangingPunct="1"/>
            <a:r>
              <a:rPr lang="en-US" b="0" dirty="0" smtClean="0">
                <a:latin typeface="Arial Unicode MS" pitchFamily="34" charset="-128"/>
              </a:rPr>
              <a:t>Specific clinical applications: </a:t>
            </a:r>
            <a:r>
              <a:rPr lang="en-US" b="0" dirty="0" err="1" smtClean="0">
                <a:latin typeface="Arial Unicode MS" pitchFamily="34" charset="-128"/>
              </a:rPr>
              <a:t>endodontics</a:t>
            </a:r>
            <a:endParaRPr lang="en-US" b="0" dirty="0" smtClean="0">
              <a:latin typeface="Arial Unicode MS" pitchFamily="34" charset="-128"/>
            </a:endParaRPr>
          </a:p>
        </p:txBody>
      </p:sp>
      <p:sp>
        <p:nvSpPr>
          <p:cNvPr id="20483" name="Rectangle 3"/>
          <p:cNvSpPr>
            <a:spLocks noGrp="1" noChangeArrowheads="1"/>
          </p:cNvSpPr>
          <p:nvPr>
            <p:ph type="body" sz="half" idx="1"/>
          </p:nvPr>
        </p:nvSpPr>
        <p:spPr>
          <a:xfrm>
            <a:off x="180528" y="1124744"/>
            <a:ext cx="8855968" cy="4752528"/>
          </a:xfrm>
        </p:spPr>
        <p:txBody>
          <a:bodyPr/>
          <a:lstStyle/>
          <a:p>
            <a:pPr>
              <a:buClr>
                <a:schemeClr val="tx2"/>
              </a:buClr>
            </a:pPr>
            <a:r>
              <a:rPr lang="en-GB" sz="2400" dirty="0" smtClean="0">
                <a:solidFill>
                  <a:srgbClr val="C00000"/>
                </a:solidFill>
                <a:latin typeface="Arial Unicode MS" pitchFamily="34" charset="-128"/>
              </a:rPr>
              <a:t>Different stages </a:t>
            </a:r>
            <a:r>
              <a:rPr lang="en-GB" sz="2400" dirty="0" smtClean="0">
                <a:latin typeface="Arial Unicode MS" pitchFamily="34" charset="-128"/>
              </a:rPr>
              <a:t>of endodontic treatment may require radiographic examination:</a:t>
            </a:r>
          </a:p>
          <a:p>
            <a:pPr lvl="1">
              <a:buClr>
                <a:schemeClr val="tx2"/>
              </a:buClr>
            </a:pPr>
            <a:r>
              <a:rPr lang="en-GB" sz="1800" dirty="0" smtClean="0">
                <a:solidFill>
                  <a:srgbClr val="C00000"/>
                </a:solidFill>
                <a:latin typeface="Arial Unicode MS" pitchFamily="34" charset="-128"/>
                <a:ea typeface="+mn-ea"/>
                <a:cs typeface="+mn-cs"/>
              </a:rPr>
              <a:t>Pre-operative</a:t>
            </a:r>
            <a:r>
              <a:rPr lang="en-GB" sz="1800" dirty="0" smtClean="0">
                <a:latin typeface="Arial Unicode MS" pitchFamily="34" charset="-128"/>
                <a:ea typeface="+mn-ea"/>
                <a:cs typeface="+mn-cs"/>
              </a:rPr>
              <a:t>: evaluation of pulp and root canal anatomy + </a:t>
            </a:r>
            <a:r>
              <a:rPr lang="en-GB" sz="1800" dirty="0" err="1" smtClean="0">
                <a:latin typeface="Arial Unicode MS" pitchFamily="34" charset="-128"/>
                <a:ea typeface="+mn-ea"/>
                <a:cs typeface="+mn-cs"/>
              </a:rPr>
              <a:t>periradicular</a:t>
            </a:r>
            <a:r>
              <a:rPr lang="en-GB" sz="1800" dirty="0" smtClean="0">
                <a:latin typeface="Arial Unicode MS" pitchFamily="34" charset="-128"/>
                <a:ea typeface="+mn-ea"/>
                <a:cs typeface="+mn-cs"/>
              </a:rPr>
              <a:t> anatomy</a:t>
            </a:r>
          </a:p>
          <a:p>
            <a:pPr lvl="1">
              <a:buClr>
                <a:schemeClr val="tx2"/>
              </a:buClr>
            </a:pPr>
            <a:r>
              <a:rPr lang="en-GB" sz="1800" dirty="0" smtClean="0">
                <a:solidFill>
                  <a:srgbClr val="C00000"/>
                </a:solidFill>
                <a:latin typeface="Arial Unicode MS" pitchFamily="34" charset="-128"/>
                <a:ea typeface="+mn-ea"/>
                <a:cs typeface="+mn-cs"/>
              </a:rPr>
              <a:t>Working length </a:t>
            </a:r>
            <a:r>
              <a:rPr lang="en-GB" sz="1800" dirty="0" smtClean="0">
                <a:latin typeface="Arial Unicode MS" pitchFamily="34" charset="-128"/>
                <a:ea typeface="+mn-ea"/>
                <a:cs typeface="+mn-cs"/>
              </a:rPr>
              <a:t>estimation (but: can be done using apex locator)</a:t>
            </a:r>
          </a:p>
          <a:p>
            <a:pPr lvl="1">
              <a:buClr>
                <a:schemeClr val="tx2"/>
              </a:buClr>
            </a:pPr>
            <a:r>
              <a:rPr lang="en-GB" sz="1800" dirty="0" smtClean="0">
                <a:solidFill>
                  <a:srgbClr val="C00000"/>
                </a:solidFill>
                <a:latin typeface="Arial Unicode MS" pitchFamily="34" charset="-128"/>
                <a:ea typeface="+mn-ea"/>
                <a:cs typeface="+mn-cs"/>
              </a:rPr>
              <a:t>Intra-operative</a:t>
            </a:r>
            <a:r>
              <a:rPr lang="en-GB" sz="1800" dirty="0" smtClean="0">
                <a:latin typeface="Arial Unicode MS" pitchFamily="34" charset="-128"/>
                <a:ea typeface="+mn-ea"/>
                <a:cs typeface="+mn-cs"/>
              </a:rPr>
              <a:t>, pre-condensation: to check </a:t>
            </a:r>
            <a:r>
              <a:rPr lang="en-GB" sz="1800" dirty="0" smtClean="0">
                <a:solidFill>
                  <a:srgbClr val="C00000"/>
                </a:solidFill>
                <a:latin typeface="Arial Unicode MS" pitchFamily="34" charset="-128"/>
                <a:ea typeface="+mn-ea"/>
                <a:cs typeface="+mn-cs"/>
              </a:rPr>
              <a:t>integrity</a:t>
            </a:r>
            <a:r>
              <a:rPr lang="en-GB" sz="1800" dirty="0" smtClean="0">
                <a:latin typeface="Arial Unicode MS" pitchFamily="34" charset="-128"/>
                <a:ea typeface="+mn-ea"/>
                <a:cs typeface="+mn-cs"/>
              </a:rPr>
              <a:t> of the apical constriction before </a:t>
            </a:r>
            <a:r>
              <a:rPr lang="en-GB" sz="1800" dirty="0" err="1" smtClean="0">
                <a:latin typeface="Arial Unicode MS" pitchFamily="34" charset="-128"/>
                <a:ea typeface="+mn-ea"/>
                <a:cs typeface="+mn-cs"/>
              </a:rPr>
              <a:t>obturation</a:t>
            </a:r>
            <a:endParaRPr lang="en-GB" sz="1800" dirty="0" smtClean="0">
              <a:latin typeface="Arial Unicode MS" pitchFamily="34" charset="-128"/>
              <a:ea typeface="+mn-ea"/>
              <a:cs typeface="+mn-cs"/>
            </a:endParaRPr>
          </a:p>
          <a:p>
            <a:pPr lvl="1">
              <a:buClr>
                <a:schemeClr val="tx2"/>
              </a:buClr>
            </a:pPr>
            <a:r>
              <a:rPr lang="en-GB" sz="1800" dirty="0" smtClean="0">
                <a:solidFill>
                  <a:srgbClr val="C00000"/>
                </a:solidFill>
                <a:latin typeface="Arial Unicode MS" pitchFamily="34" charset="-128"/>
                <a:ea typeface="+mn-ea"/>
                <a:cs typeface="+mn-cs"/>
              </a:rPr>
              <a:t>Post-operative</a:t>
            </a:r>
            <a:r>
              <a:rPr lang="en-GB" sz="1800" dirty="0" smtClean="0">
                <a:latin typeface="Arial Unicode MS" pitchFamily="34" charset="-128"/>
                <a:ea typeface="+mn-ea"/>
                <a:cs typeface="+mn-cs"/>
              </a:rPr>
              <a:t> (immediate): to verify</a:t>
            </a:r>
            <a:r>
              <a:rPr lang="en-GB" sz="1800" dirty="0" smtClean="0">
                <a:solidFill>
                  <a:srgbClr val="C00000"/>
                </a:solidFill>
                <a:latin typeface="Arial Unicode MS" pitchFamily="34" charset="-128"/>
                <a:ea typeface="+mn-ea"/>
                <a:cs typeface="+mn-cs"/>
              </a:rPr>
              <a:t> quality </a:t>
            </a:r>
            <a:r>
              <a:rPr lang="en-GB" sz="1800" dirty="0" smtClean="0">
                <a:latin typeface="Arial Unicode MS" pitchFamily="34" charset="-128"/>
                <a:ea typeface="+mn-ea"/>
                <a:cs typeface="+mn-cs"/>
              </a:rPr>
              <a:t>of root canal filling + as </a:t>
            </a:r>
            <a:r>
              <a:rPr lang="en-GB" sz="1800" dirty="0" smtClean="0">
                <a:solidFill>
                  <a:srgbClr val="C00000"/>
                </a:solidFill>
                <a:latin typeface="Arial Unicode MS" pitchFamily="34" charset="-128"/>
                <a:ea typeface="+mn-ea"/>
                <a:cs typeface="+mn-cs"/>
              </a:rPr>
              <a:t>baseline</a:t>
            </a:r>
            <a:r>
              <a:rPr lang="en-GB" sz="1800" dirty="0" smtClean="0">
                <a:latin typeface="Arial Unicode MS" pitchFamily="34" charset="-128"/>
                <a:ea typeface="+mn-ea"/>
                <a:cs typeface="+mn-cs"/>
              </a:rPr>
              <a:t> for follow-up</a:t>
            </a:r>
          </a:p>
          <a:p>
            <a:pPr lvl="1">
              <a:buClr>
                <a:schemeClr val="tx2"/>
              </a:buClr>
            </a:pPr>
            <a:r>
              <a:rPr lang="en-GB" sz="1800" dirty="0" smtClean="0">
                <a:solidFill>
                  <a:srgbClr val="C00000"/>
                </a:solidFill>
                <a:latin typeface="Arial Unicode MS" pitchFamily="34" charset="-128"/>
                <a:ea typeface="+mn-ea"/>
                <a:cs typeface="+mn-cs"/>
              </a:rPr>
              <a:t>Review</a:t>
            </a:r>
            <a:r>
              <a:rPr lang="en-GB" sz="1800" dirty="0" smtClean="0">
                <a:latin typeface="Arial Unicode MS" pitchFamily="34" charset="-128"/>
                <a:ea typeface="+mn-ea"/>
                <a:cs typeface="+mn-cs"/>
              </a:rPr>
              <a:t>: after </a:t>
            </a:r>
            <a:r>
              <a:rPr lang="en-GB" sz="1800" dirty="0" smtClean="0">
                <a:solidFill>
                  <a:srgbClr val="C00000"/>
                </a:solidFill>
                <a:latin typeface="Arial Unicode MS" pitchFamily="34" charset="-128"/>
                <a:ea typeface="+mn-ea"/>
                <a:cs typeface="+mn-cs"/>
              </a:rPr>
              <a:t>one year </a:t>
            </a:r>
            <a:r>
              <a:rPr lang="en-GB" sz="1800" dirty="0" smtClean="0">
                <a:latin typeface="Arial Unicode MS" pitchFamily="34" charset="-128"/>
                <a:ea typeface="+mn-ea"/>
                <a:cs typeface="+mn-cs"/>
              </a:rPr>
              <a:t>(peak incidence of healing and chronic apical periodontitis) + possible additional radiographs if further treatment is advised</a:t>
            </a:r>
          </a:p>
          <a:p>
            <a:pPr>
              <a:buClr>
                <a:schemeClr val="tx2"/>
              </a:buClr>
            </a:pPr>
            <a:r>
              <a:rPr lang="en-GB" sz="2400" dirty="0" smtClean="0">
                <a:latin typeface="Arial Unicode MS" pitchFamily="34" charset="-128"/>
              </a:rPr>
              <a:t>Two </a:t>
            </a:r>
            <a:r>
              <a:rPr lang="en-GB" sz="2400" dirty="0">
                <a:latin typeface="Arial Unicode MS" pitchFamily="34" charset="-128"/>
              </a:rPr>
              <a:t>periapical radiographs with different horizontal beam angulation (parallax) can be useful, mainly for multi-rooted teeth, at any stage during endodontic treatment</a:t>
            </a:r>
          </a:p>
          <a:p>
            <a:pPr>
              <a:buClr>
                <a:schemeClr val="tx2"/>
              </a:buClr>
              <a:buNone/>
            </a:pPr>
            <a:endParaRPr lang="en-GB" sz="2400" dirty="0" smtClean="0">
              <a:latin typeface="Arial Unicode MS" pitchFamily="34" charset="-128"/>
            </a:endParaRPr>
          </a:p>
          <a:p>
            <a:pPr lvl="1">
              <a:buClr>
                <a:schemeClr val="tx2"/>
              </a:buClr>
            </a:pPr>
            <a:endParaRPr lang="en-US" sz="2000" dirty="0" smtClean="0">
              <a:latin typeface="Arial Unicode MS" pitchFamily="34" charset="-128"/>
            </a:endParaRPr>
          </a:p>
        </p:txBody>
      </p:sp>
      <p:sp>
        <p:nvSpPr>
          <p:cNvPr id="5"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54</a:t>
            </a:fld>
            <a:endParaRPr lang="en-GB" smtClean="0"/>
          </a:p>
        </p:txBody>
      </p:sp>
      <p:sp>
        <p:nvSpPr>
          <p:cNvPr id="5123" name="Rectangle 2"/>
          <p:cNvSpPr>
            <a:spLocks noGrp="1" noChangeArrowheads="1"/>
          </p:cNvSpPr>
          <p:nvPr>
            <p:ph type="title"/>
          </p:nvPr>
        </p:nvSpPr>
        <p:spPr>
          <a:xfrm>
            <a:off x="107504" y="98425"/>
            <a:ext cx="8856984" cy="762000"/>
          </a:xfrm>
        </p:spPr>
        <p:txBody>
          <a:bodyPr/>
          <a:lstStyle/>
          <a:p>
            <a:pPr eaLnBrk="1" hangingPunct="1"/>
            <a:r>
              <a:rPr lang="en-US" b="0" dirty="0" smtClean="0">
                <a:latin typeface="Arial Unicode MS" pitchFamily="34" charset="-128"/>
              </a:rPr>
              <a:t>Specific clinical applications: </a:t>
            </a:r>
            <a:r>
              <a:rPr lang="en-US" b="0" dirty="0" err="1" smtClean="0">
                <a:latin typeface="Arial Unicode MS" pitchFamily="34" charset="-128"/>
              </a:rPr>
              <a:t>endodontics</a:t>
            </a:r>
            <a:endParaRPr lang="en-US" b="0" dirty="0" smtClean="0">
              <a:latin typeface="Arial Unicode MS" pitchFamily="34" charset="-128"/>
            </a:endParaRPr>
          </a:p>
        </p:txBody>
      </p:sp>
      <p:sp>
        <p:nvSpPr>
          <p:cNvPr id="20483" name="Rectangle 3"/>
          <p:cNvSpPr>
            <a:spLocks noGrp="1" noChangeArrowheads="1"/>
          </p:cNvSpPr>
          <p:nvPr>
            <p:ph type="body" sz="half" idx="1"/>
          </p:nvPr>
        </p:nvSpPr>
        <p:spPr>
          <a:xfrm>
            <a:off x="179512" y="1124744"/>
            <a:ext cx="8784976" cy="4824536"/>
          </a:xfrm>
        </p:spPr>
        <p:txBody>
          <a:bodyPr/>
          <a:lstStyle/>
          <a:p>
            <a:pPr>
              <a:buClr>
                <a:schemeClr val="tx2"/>
              </a:buClr>
            </a:pPr>
            <a:r>
              <a:rPr lang="en-GB" sz="2400" dirty="0" smtClean="0">
                <a:latin typeface="Arial Unicode MS" pitchFamily="34" charset="-128"/>
                <a:ea typeface="+mn-ea"/>
                <a:cs typeface="+mn-cs"/>
              </a:rPr>
              <a:t>Relatively high degree of consensus regarding the applicability of </a:t>
            </a:r>
            <a:r>
              <a:rPr lang="en-GB" sz="2400" dirty="0" smtClean="0">
                <a:solidFill>
                  <a:srgbClr val="C00000"/>
                </a:solidFill>
                <a:latin typeface="Arial Unicode MS" pitchFamily="34" charset="-128"/>
                <a:ea typeface="+mn-ea"/>
                <a:cs typeface="+mn-cs"/>
              </a:rPr>
              <a:t>CBCT</a:t>
            </a:r>
            <a:r>
              <a:rPr lang="en-GB" sz="2400" dirty="0" smtClean="0">
                <a:latin typeface="Arial Unicode MS" pitchFamily="34" charset="-128"/>
                <a:ea typeface="+mn-ea"/>
                <a:cs typeface="+mn-cs"/>
              </a:rPr>
              <a:t> for endodontic applications</a:t>
            </a:r>
          </a:p>
          <a:p>
            <a:pPr lvl="1">
              <a:buClr>
                <a:schemeClr val="tx2"/>
              </a:buClr>
            </a:pPr>
            <a:r>
              <a:rPr lang="en-GB" sz="2000" dirty="0" smtClean="0">
                <a:latin typeface="Arial Unicode MS" pitchFamily="34" charset="-128"/>
                <a:ea typeface="+mn-ea"/>
                <a:cs typeface="+mn-cs"/>
              </a:rPr>
              <a:t>Position statement </a:t>
            </a:r>
            <a:r>
              <a:rPr lang="en-GB" sz="2000" dirty="0" smtClean="0">
                <a:solidFill>
                  <a:srgbClr val="C00000"/>
                </a:solidFill>
                <a:latin typeface="Arial Unicode MS" pitchFamily="34" charset="-128"/>
                <a:ea typeface="+mn-ea"/>
                <a:cs typeface="+mn-cs"/>
              </a:rPr>
              <a:t>ESE</a:t>
            </a:r>
            <a:r>
              <a:rPr lang="en-GB" sz="2000" dirty="0" smtClean="0">
                <a:latin typeface="Arial Unicode MS" pitchFamily="34" charset="-128"/>
                <a:ea typeface="+mn-ea"/>
                <a:cs typeface="+mn-cs"/>
              </a:rPr>
              <a:t> (Patel et al. 2014)</a:t>
            </a:r>
          </a:p>
          <a:p>
            <a:pPr lvl="1">
              <a:buClr>
                <a:schemeClr val="tx2"/>
              </a:buClr>
            </a:pPr>
            <a:r>
              <a:rPr lang="en-GB" sz="2000" dirty="0" smtClean="0">
                <a:latin typeface="Arial Unicode MS" pitchFamily="34" charset="-128"/>
                <a:ea typeface="+mn-ea"/>
                <a:cs typeface="+mn-cs"/>
              </a:rPr>
              <a:t>Position statement </a:t>
            </a:r>
            <a:r>
              <a:rPr lang="en-GB" sz="2000" dirty="0" smtClean="0">
                <a:solidFill>
                  <a:srgbClr val="C00000"/>
                </a:solidFill>
                <a:latin typeface="Arial Unicode MS" pitchFamily="34" charset="-128"/>
                <a:ea typeface="+mn-ea"/>
                <a:cs typeface="+mn-cs"/>
              </a:rPr>
              <a:t>AAE-AAOMR</a:t>
            </a:r>
            <a:r>
              <a:rPr lang="en-GB" sz="2000" dirty="0" smtClean="0">
                <a:solidFill>
                  <a:schemeClr val="accent2"/>
                </a:solidFill>
                <a:latin typeface="Arial Unicode MS" pitchFamily="34" charset="-128"/>
                <a:ea typeface="+mn-ea"/>
                <a:cs typeface="+mn-cs"/>
              </a:rPr>
              <a:t> </a:t>
            </a:r>
            <a:r>
              <a:rPr lang="en-GB" sz="2000" dirty="0" smtClean="0">
                <a:latin typeface="Arial Unicode MS" pitchFamily="34" charset="-128"/>
                <a:ea typeface="+mn-ea"/>
                <a:cs typeface="+mn-cs"/>
              </a:rPr>
              <a:t>(American Association of </a:t>
            </a:r>
            <a:r>
              <a:rPr lang="en-GB" sz="2000" dirty="0" err="1" smtClean="0">
                <a:latin typeface="Arial Unicode MS" pitchFamily="34" charset="-128"/>
                <a:ea typeface="+mn-ea"/>
                <a:cs typeface="+mn-cs"/>
              </a:rPr>
              <a:t>Endodontists</a:t>
            </a:r>
            <a:r>
              <a:rPr lang="en-GB" sz="2000" dirty="0" smtClean="0">
                <a:latin typeface="Arial Unicode MS" pitchFamily="34" charset="-128"/>
                <a:ea typeface="+mn-ea"/>
                <a:cs typeface="+mn-cs"/>
              </a:rPr>
              <a:t> and American Academy of Oral and Maxillofacial Radiology 2011)</a:t>
            </a:r>
          </a:p>
          <a:p>
            <a:pPr lvl="1">
              <a:buClr>
                <a:schemeClr val="tx2"/>
              </a:buClr>
            </a:pPr>
            <a:r>
              <a:rPr lang="en-GB" sz="2000" dirty="0" smtClean="0">
                <a:solidFill>
                  <a:srgbClr val="C00000"/>
                </a:solidFill>
                <a:latin typeface="Arial Unicode MS" pitchFamily="34" charset="-128"/>
                <a:ea typeface="+mn-ea"/>
                <a:cs typeface="+mn-cs"/>
              </a:rPr>
              <a:t>EC RP 172 </a:t>
            </a:r>
            <a:r>
              <a:rPr lang="en-GB" sz="2000" dirty="0" smtClean="0">
                <a:latin typeface="Arial Unicode MS" pitchFamily="34" charset="-128"/>
                <a:ea typeface="+mn-ea"/>
                <a:cs typeface="+mn-cs"/>
              </a:rPr>
              <a:t>(2012)</a:t>
            </a:r>
          </a:p>
          <a:p>
            <a:pPr>
              <a:buClr>
                <a:schemeClr val="tx2"/>
              </a:buClr>
              <a:buFont typeface="Arial" pitchFamily="34" charset="0"/>
              <a:buChar char="•"/>
            </a:pPr>
            <a:r>
              <a:rPr lang="en-GB" sz="2000" dirty="0" smtClean="0">
                <a:latin typeface="Arial Unicode MS" pitchFamily="34" charset="-128"/>
              </a:rPr>
              <a:t>CBCT advised for </a:t>
            </a:r>
            <a:r>
              <a:rPr lang="en-US" sz="2000" dirty="0" smtClean="0">
                <a:solidFill>
                  <a:srgbClr val="C00000"/>
                </a:solidFill>
                <a:latin typeface="Arial Unicode MS" pitchFamily="34" charset="-128"/>
              </a:rPr>
              <a:t>complex</a:t>
            </a:r>
            <a:r>
              <a:rPr lang="en-US" sz="2000" dirty="0" smtClean="0">
                <a:latin typeface="Arial Unicode MS" pitchFamily="34" charset="-128"/>
              </a:rPr>
              <a:t> endodontic cases (</a:t>
            </a:r>
            <a:r>
              <a:rPr lang="en-US" sz="2000" dirty="0" err="1" smtClean="0">
                <a:solidFill>
                  <a:srgbClr val="C00000"/>
                </a:solidFill>
                <a:latin typeface="Arial Unicode MS" pitchFamily="34" charset="-128"/>
              </a:rPr>
              <a:t>periapical</a:t>
            </a:r>
            <a:r>
              <a:rPr lang="en-US" sz="2000" dirty="0" smtClean="0">
                <a:latin typeface="Arial Unicode MS" pitchFamily="34" charset="-128"/>
              </a:rPr>
              <a:t> pathology if 2D radiography is insufficient, </a:t>
            </a:r>
            <a:r>
              <a:rPr lang="en-US" sz="2000" dirty="0" smtClean="0">
                <a:solidFill>
                  <a:srgbClr val="C00000"/>
                </a:solidFill>
                <a:latin typeface="Arial Unicode MS" pitchFamily="34" charset="-128"/>
              </a:rPr>
              <a:t>horizontal root fracture, complex canal </a:t>
            </a:r>
            <a:r>
              <a:rPr lang="en-US" sz="2000" dirty="0" smtClean="0">
                <a:latin typeface="Arial Unicode MS" pitchFamily="34" charset="-128"/>
              </a:rPr>
              <a:t>systems), but </a:t>
            </a:r>
            <a:r>
              <a:rPr lang="en-US" sz="2000" dirty="0" smtClean="0">
                <a:solidFill>
                  <a:srgbClr val="C00000"/>
                </a:solidFill>
                <a:latin typeface="Arial Unicode MS" pitchFamily="34" charset="-128"/>
              </a:rPr>
              <a:t>not during/after treatment </a:t>
            </a:r>
            <a:r>
              <a:rPr lang="en-US" sz="2000" dirty="0" smtClean="0">
                <a:latin typeface="Arial Unicode MS" pitchFamily="34" charset="-128"/>
              </a:rPr>
              <a:t>(if no complication)</a:t>
            </a:r>
          </a:p>
          <a:p>
            <a:pPr>
              <a:buClr>
                <a:schemeClr val="tx2"/>
              </a:buClr>
              <a:buFont typeface="Arial" pitchFamily="34" charset="0"/>
              <a:buChar char="•"/>
            </a:pPr>
            <a:r>
              <a:rPr lang="en-US" sz="2000" dirty="0" smtClean="0">
                <a:latin typeface="Arial Unicode MS" pitchFamily="34" charset="-128"/>
              </a:rPr>
              <a:t>CBCT for endodontic purposes should be acquired using a </a:t>
            </a:r>
            <a:r>
              <a:rPr lang="en-US" sz="2000" dirty="0" smtClean="0">
                <a:solidFill>
                  <a:srgbClr val="C00000"/>
                </a:solidFill>
                <a:latin typeface="Arial Unicode MS" pitchFamily="34" charset="-128"/>
              </a:rPr>
              <a:t>small FOV </a:t>
            </a:r>
            <a:br>
              <a:rPr lang="en-US" sz="2000" dirty="0" smtClean="0">
                <a:solidFill>
                  <a:srgbClr val="C00000"/>
                </a:solidFill>
                <a:latin typeface="Arial Unicode MS" pitchFamily="34" charset="-128"/>
              </a:rPr>
            </a:br>
            <a:r>
              <a:rPr lang="en-US" sz="2000" dirty="0" smtClean="0">
                <a:latin typeface="Arial Unicode MS" pitchFamily="34" charset="-128"/>
              </a:rPr>
              <a:t>(~ 4-6 cm in any dimension) to save radiation dose (see </a:t>
            </a:r>
            <a:r>
              <a:rPr lang="en-US" sz="2000" dirty="0" smtClean="0">
                <a:solidFill>
                  <a:srgbClr val="C00000"/>
                </a:solidFill>
                <a:latin typeface="Arial Unicode MS" pitchFamily="34" charset="-128"/>
              </a:rPr>
              <a:t>L11</a:t>
            </a:r>
            <a:r>
              <a:rPr lang="en-US" sz="2000" dirty="0" smtClean="0">
                <a:latin typeface="Arial Unicode MS" pitchFamily="34" charset="-128"/>
              </a:rPr>
              <a:t>), but it should be ensured that image quality is high enough to visualize small details (e.g. high-resolution scanning protocol)</a:t>
            </a:r>
            <a:endParaRPr lang="en-GB" sz="2000" dirty="0" smtClean="0">
              <a:latin typeface="Arial Unicode MS" pitchFamily="34" charset="-128"/>
            </a:endParaRPr>
          </a:p>
          <a:p>
            <a:pPr>
              <a:buClr>
                <a:schemeClr val="tx2"/>
              </a:buClr>
              <a:buNone/>
            </a:pPr>
            <a:endParaRPr lang="en-GB" sz="2400" dirty="0" smtClean="0">
              <a:latin typeface="Arial Unicode MS" pitchFamily="34" charset="-128"/>
            </a:endParaRPr>
          </a:p>
          <a:p>
            <a:pPr lvl="1">
              <a:buClr>
                <a:schemeClr val="tx2"/>
              </a:buClr>
            </a:pPr>
            <a:endParaRPr lang="en-US" sz="2000" dirty="0" smtClean="0">
              <a:latin typeface="Arial Unicode MS" pitchFamily="34" charset="-128"/>
            </a:endParaRPr>
          </a:p>
        </p:txBody>
      </p:sp>
      <p:sp>
        <p:nvSpPr>
          <p:cNvPr id="5"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
        <p:nvSpPr>
          <p:cNvPr id="5" name="Slide Number Placeholder 4"/>
          <p:cNvSpPr>
            <a:spLocks noGrp="1"/>
          </p:cNvSpPr>
          <p:nvPr>
            <p:ph type="sldNum" sz="quarter" idx="12"/>
          </p:nvPr>
        </p:nvSpPr>
        <p:spPr/>
        <p:txBody>
          <a:bodyPr/>
          <a:lstStyle/>
          <a:p>
            <a:pPr>
              <a:defRPr/>
            </a:pPr>
            <a:fld id="{7B80A1D1-8282-4298-A140-364EBD78DD5F}" type="slidenum">
              <a:rPr lang="en-GB" smtClean="0"/>
              <a:pPr>
                <a:defRPr/>
              </a:pPr>
              <a:t>55</a:t>
            </a:fld>
            <a:endParaRPr lang="en-GB"/>
          </a:p>
        </p:txBody>
      </p:sp>
      <p:sp>
        <p:nvSpPr>
          <p:cNvPr id="8" name="Rectangle 2"/>
          <p:cNvSpPr>
            <a:spLocks noGrp="1" noChangeArrowheads="1"/>
          </p:cNvSpPr>
          <p:nvPr>
            <p:ph type="title"/>
          </p:nvPr>
        </p:nvSpPr>
        <p:spPr>
          <a:xfrm>
            <a:off x="282575" y="98425"/>
            <a:ext cx="8534400" cy="762000"/>
          </a:xfrm>
        </p:spPr>
        <p:txBody>
          <a:bodyPr/>
          <a:lstStyle/>
          <a:p>
            <a:pPr eaLnBrk="1" hangingPunct="1"/>
            <a:r>
              <a:rPr lang="en-US" b="0" dirty="0" smtClean="0">
                <a:latin typeface="Arial Unicode MS" pitchFamily="34" charset="-128"/>
              </a:rPr>
              <a:t>Summary: </a:t>
            </a:r>
            <a:r>
              <a:rPr lang="en-US" b="0" dirty="0" err="1" smtClean="0">
                <a:latin typeface="Arial Unicode MS" pitchFamily="34" charset="-128"/>
              </a:rPr>
              <a:t>endodontics</a:t>
            </a:r>
            <a:endParaRPr lang="en-US" b="0" dirty="0" smtClean="0">
              <a:latin typeface="Arial Unicode MS" pitchFamily="34" charset="-128"/>
            </a:endParaRPr>
          </a:p>
        </p:txBody>
      </p:sp>
      <p:graphicFrame>
        <p:nvGraphicFramePr>
          <p:cNvPr id="9" name="Table 8"/>
          <p:cNvGraphicFramePr>
            <a:graphicFrameLocks noGrp="1"/>
          </p:cNvGraphicFramePr>
          <p:nvPr/>
        </p:nvGraphicFramePr>
        <p:xfrm>
          <a:off x="107503" y="1484784"/>
          <a:ext cx="8856985" cy="3205480"/>
        </p:xfrm>
        <a:graphic>
          <a:graphicData uri="http://schemas.openxmlformats.org/drawingml/2006/table">
            <a:tbl>
              <a:tblPr firstRow="1" bandRow="1">
                <a:tableStyleId>{5940675A-B579-460E-94D1-54222C63F5DA}</a:tableStyleId>
              </a:tblPr>
              <a:tblGrid>
                <a:gridCol w="2448273"/>
                <a:gridCol w="936104"/>
                <a:gridCol w="934318"/>
                <a:gridCol w="1024775"/>
                <a:gridCol w="1024775"/>
                <a:gridCol w="878379"/>
                <a:gridCol w="878379"/>
                <a:gridCol w="731982"/>
              </a:tblGrid>
              <a:tr h="370840">
                <a:tc>
                  <a:txBody>
                    <a:bodyPr/>
                    <a:lstStyle/>
                    <a:p>
                      <a:r>
                        <a:rPr lang="en-GB" sz="1400" dirty="0" smtClean="0"/>
                        <a:t>Clinical indication</a:t>
                      </a:r>
                      <a:endParaRPr lang="en-GB" sz="1400" dirty="0"/>
                    </a:p>
                  </a:txBody>
                  <a:tcPr>
                    <a:lnB w="12700" cap="flat" cmpd="sng" algn="ctr">
                      <a:noFill/>
                      <a:prstDash val="solid"/>
                      <a:round/>
                      <a:headEnd type="none" w="med" len="med"/>
                      <a:tailEnd type="none" w="med" len="med"/>
                    </a:lnB>
                    <a:solidFill>
                      <a:srgbClr val="FFFFFF"/>
                    </a:solidFill>
                  </a:tcPr>
                </a:tc>
                <a:tc gridSpan="3">
                  <a:txBody>
                    <a:bodyPr/>
                    <a:lstStyle/>
                    <a:p>
                      <a:pPr algn="ctr"/>
                      <a:r>
                        <a:rPr lang="en-GB" sz="1400" dirty="0" smtClean="0"/>
                        <a:t>Intra-oral</a:t>
                      </a:r>
                      <a:r>
                        <a:rPr lang="en-GB" sz="1400" baseline="0" dirty="0" smtClean="0"/>
                        <a:t> radiograph</a:t>
                      </a:r>
                      <a:endParaRPr lang="en-GB" sz="1400" dirty="0"/>
                    </a:p>
                  </a:txBody>
                  <a:tcPr>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rgbClr val="FFFFFF"/>
                    </a:solidFill>
                  </a:tcPr>
                </a:tc>
                <a:tc hMerge="1">
                  <a:txBody>
                    <a:bodyPr/>
                    <a:lstStyle/>
                    <a:p>
                      <a:endParaRPr lang="en-GB"/>
                    </a:p>
                  </a:txBody>
                  <a:tcPr/>
                </a:tc>
                <a:tc hMerge="1">
                  <a:txBody>
                    <a:bodyPr/>
                    <a:lstStyle/>
                    <a:p>
                      <a:endParaRPr lang="en-GB" dirty="0"/>
                    </a:p>
                  </a:txBody>
                  <a:tcPr/>
                </a:tc>
                <a:tc>
                  <a:txBody>
                    <a:bodyPr/>
                    <a:lstStyle/>
                    <a:p>
                      <a:r>
                        <a:rPr lang="en-GB" sz="1400" dirty="0" smtClean="0"/>
                        <a:t>Panoramic</a:t>
                      </a:r>
                      <a:r>
                        <a:rPr lang="en-GB" sz="1400" baseline="0" dirty="0" smtClean="0"/>
                        <a:t> radiograph</a:t>
                      </a:r>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rgbClr val="FFFFFF"/>
                    </a:solidFill>
                  </a:tcPr>
                </a:tc>
                <a:tc>
                  <a:txBody>
                    <a:bodyPr/>
                    <a:lstStyle/>
                    <a:p>
                      <a:pPr algn="ctr"/>
                      <a:r>
                        <a:rPr lang="en-GB" sz="1400" dirty="0" smtClean="0"/>
                        <a:t>Lateral </a:t>
                      </a:r>
                      <a:r>
                        <a:rPr lang="en-GB" sz="1400" dirty="0" err="1" smtClean="0"/>
                        <a:t>ceph</a:t>
                      </a:r>
                      <a:r>
                        <a:rPr lang="en-GB" sz="1400" dirty="0" smtClean="0"/>
                        <a:t>.</a:t>
                      </a:r>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rgbClr val="FFFFFF"/>
                    </a:solidFill>
                  </a:tcPr>
                </a:tc>
                <a:tc>
                  <a:txBody>
                    <a:bodyPr/>
                    <a:lstStyle/>
                    <a:p>
                      <a:pPr algn="ctr"/>
                      <a:r>
                        <a:rPr lang="en-GB" sz="1400" dirty="0" smtClean="0"/>
                        <a:t>P-A </a:t>
                      </a:r>
                      <a:r>
                        <a:rPr lang="en-GB" sz="1400" dirty="0" err="1" smtClean="0"/>
                        <a:t>ceph</a:t>
                      </a:r>
                      <a:r>
                        <a:rPr lang="en-GB" sz="1400" dirty="0" smtClean="0"/>
                        <a:t>.</a:t>
                      </a:r>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rgbClr val="FFFFFF"/>
                    </a:solidFill>
                  </a:tcPr>
                </a:tc>
                <a:tc>
                  <a:txBody>
                    <a:bodyPr/>
                    <a:lstStyle/>
                    <a:p>
                      <a:pPr algn="ctr"/>
                      <a:r>
                        <a:rPr lang="en-GB" sz="1400" dirty="0" smtClean="0"/>
                        <a:t>CBCT</a:t>
                      </a:r>
                      <a:endParaRPr lang="en-GB" sz="1400" dirty="0"/>
                    </a:p>
                  </a:txBody>
                  <a:tcPr>
                    <a:lnL w="12700" cap="flat" cmpd="sng" algn="ctr">
                      <a:noFill/>
                      <a:prstDash val="solid"/>
                      <a:round/>
                      <a:headEnd type="none" w="med" len="med"/>
                      <a:tailEnd type="none" w="med" len="med"/>
                    </a:lnL>
                    <a:lnB w="12700" cap="flat" cmpd="sng" algn="ctr">
                      <a:noFill/>
                      <a:prstDash val="solid"/>
                      <a:round/>
                      <a:headEnd type="none" w="med" len="med"/>
                      <a:tailEnd type="none" w="med" len="med"/>
                    </a:lnB>
                    <a:solidFill>
                      <a:srgbClr val="FFFFFF"/>
                    </a:solidFill>
                  </a:tcPr>
                </a:tc>
              </a:tr>
              <a:tr h="370840">
                <a:tc>
                  <a:txBody>
                    <a:bodyPr/>
                    <a:lstStyle/>
                    <a:p>
                      <a:endParaRPr lang="en-GB" sz="1400" dirty="0"/>
                    </a:p>
                  </a:txBody>
                  <a:tcPr>
                    <a:lnT w="12700" cap="flat" cmpd="sng" algn="ctr">
                      <a:noFill/>
                      <a:prstDash val="solid"/>
                      <a:round/>
                      <a:headEnd type="none" w="med" len="med"/>
                      <a:tailEnd type="none" w="med" len="med"/>
                    </a:lnT>
                    <a:solidFill>
                      <a:srgbClr val="FFFFFF"/>
                    </a:solidFill>
                  </a:tcPr>
                </a:tc>
                <a:tc>
                  <a:txBody>
                    <a:bodyPr/>
                    <a:lstStyle/>
                    <a:p>
                      <a:r>
                        <a:rPr lang="en-GB" sz="1400" dirty="0" err="1" smtClean="0"/>
                        <a:t>Periapical</a:t>
                      </a:r>
                      <a:endParaRPr lang="en-GB" sz="1400" dirty="0"/>
                    </a:p>
                  </a:txBody>
                  <a:tcPr>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rgbClr val="FFFFFF"/>
                    </a:solidFill>
                  </a:tcPr>
                </a:tc>
                <a:tc>
                  <a:txBody>
                    <a:bodyPr/>
                    <a:lstStyle/>
                    <a:p>
                      <a:r>
                        <a:rPr lang="en-GB" sz="1400" dirty="0" smtClean="0"/>
                        <a:t>Bitewing</a:t>
                      </a:r>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rgbClr val="FFFFFF"/>
                    </a:solidFill>
                  </a:tcPr>
                </a:tc>
                <a:tc>
                  <a:txBody>
                    <a:bodyPr/>
                    <a:lstStyle/>
                    <a:p>
                      <a:r>
                        <a:rPr lang="en-GB" sz="1400" dirty="0" err="1" smtClean="0"/>
                        <a:t>Occlusal</a:t>
                      </a:r>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rgbClr val="FFFFFF"/>
                    </a:solidFill>
                  </a:tcPr>
                </a:tc>
                <a:tc>
                  <a:txBody>
                    <a:bodyPr/>
                    <a:lstStyle/>
                    <a:p>
                      <a:endParaRPr lang="en-GB" sz="1400" dirty="0"/>
                    </a:p>
                  </a:txBody>
                  <a:tcPr>
                    <a:lnL w="12700" cap="flat" cmpd="sng" algn="ctr">
                      <a:noFill/>
                      <a:prstDash val="solid"/>
                      <a:round/>
                      <a:headEnd type="none" w="med" len="med"/>
                      <a:tailEnd type="none" w="med" len="med"/>
                    </a:lnL>
                    <a:lnT w="12700" cap="flat" cmpd="sng" algn="ctr">
                      <a:noFill/>
                      <a:prstDash val="solid"/>
                      <a:round/>
                      <a:headEnd type="none" w="med" len="med"/>
                      <a:tailEnd type="none" w="med" len="med"/>
                    </a:lnT>
                    <a:solidFill>
                      <a:srgbClr val="FFFFFF"/>
                    </a:solidFill>
                  </a:tcPr>
                </a:tc>
              </a:tr>
              <a:tr h="370840">
                <a:tc>
                  <a:txBody>
                    <a:bodyPr/>
                    <a:lstStyle/>
                    <a:p>
                      <a:r>
                        <a:rPr lang="en-GB" sz="1400" dirty="0" smtClean="0"/>
                        <a:t>Regular endodontic treatment:</a:t>
                      </a:r>
                    </a:p>
                    <a:p>
                      <a:endParaRPr lang="en-GB" sz="1400" dirty="0" smtClean="0"/>
                    </a:p>
                    <a:p>
                      <a:r>
                        <a:rPr lang="en-GB" sz="1400" dirty="0" smtClean="0"/>
                        <a:t>Treatment</a:t>
                      </a:r>
                      <a:r>
                        <a:rPr lang="en-GB" sz="1400" baseline="0" dirty="0" smtClean="0"/>
                        <a:t> planning</a:t>
                      </a:r>
                    </a:p>
                    <a:p>
                      <a:r>
                        <a:rPr lang="en-GB" sz="1400" baseline="0" dirty="0" smtClean="0"/>
                        <a:t>During treatment</a:t>
                      </a:r>
                    </a:p>
                    <a:p>
                      <a:r>
                        <a:rPr lang="en-GB" sz="1400" baseline="0" dirty="0" smtClean="0"/>
                        <a:t>Follow-up</a:t>
                      </a:r>
                      <a:endParaRPr lang="en-GB" sz="1400" dirty="0"/>
                    </a:p>
                  </a:txBody>
                  <a:tcPr>
                    <a:solidFill>
                      <a:srgbClr val="FFFFFF"/>
                    </a:solidFill>
                  </a:tcPr>
                </a:tc>
                <a:tc>
                  <a:txBody>
                    <a:bodyPr/>
                    <a:lstStyle/>
                    <a:p>
                      <a:endParaRPr lang="en-GB" sz="1400"/>
                    </a:p>
                  </a:txBody>
                  <a:tcPr>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solidFill>
                      <a:srgbClr val="FFFFFF"/>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Complex</a:t>
                      </a:r>
                      <a:r>
                        <a:rPr lang="en-GB" sz="1400" baseline="0" dirty="0" smtClean="0"/>
                        <a:t> cases:</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400" baseline="0" dirty="0" smtClean="0"/>
                    </a:p>
                    <a:p>
                      <a:r>
                        <a:rPr lang="en-GB" sz="1400" dirty="0" smtClean="0"/>
                        <a:t>Treatment</a:t>
                      </a:r>
                      <a:r>
                        <a:rPr lang="en-GB" sz="1400" baseline="0" dirty="0" smtClean="0"/>
                        <a:t> planning</a:t>
                      </a:r>
                    </a:p>
                    <a:p>
                      <a:r>
                        <a:rPr lang="en-GB" sz="1400" baseline="0" dirty="0" smtClean="0"/>
                        <a:t>During treatment</a:t>
                      </a:r>
                    </a:p>
                    <a:p>
                      <a:r>
                        <a:rPr lang="en-GB" sz="1400" baseline="0" dirty="0" smtClean="0"/>
                        <a:t>Follow-up</a:t>
                      </a:r>
                      <a:endParaRPr lang="en-GB" sz="1400" dirty="0" smtClean="0"/>
                    </a:p>
                  </a:txBody>
                  <a:tcPr>
                    <a:solidFill>
                      <a:srgbClr val="FFFFFF"/>
                    </a:solidFill>
                  </a:tcPr>
                </a:tc>
                <a:tc>
                  <a:txBody>
                    <a:bodyPr/>
                    <a:lstStyle/>
                    <a:p>
                      <a:endParaRPr lang="en-GB" sz="1400"/>
                    </a:p>
                  </a:txBody>
                  <a:tcPr>
                    <a:lnR w="12700" cap="flat" cmpd="sng" algn="ctr">
                      <a:noFill/>
                      <a:prstDash val="solid"/>
                      <a:round/>
                      <a:headEnd type="none" w="med" len="med"/>
                      <a:tailEnd type="none" w="med" len="med"/>
                    </a:lnR>
                    <a:solidFill>
                      <a:srgbClr val="FFFFFF"/>
                    </a:solidFill>
                  </a:tcPr>
                </a:tc>
                <a:tc>
                  <a:txBody>
                    <a:bodyPr/>
                    <a:lstStyle/>
                    <a:p>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dirty="0"/>
                    </a:p>
                  </a:txBody>
                  <a:tcPr>
                    <a:lnL w="12700" cap="flat" cmpd="sng" algn="ctr">
                      <a:noFill/>
                      <a:prstDash val="solid"/>
                      <a:round/>
                      <a:headEnd type="none" w="med" len="med"/>
                      <a:tailEnd type="none" w="med" len="med"/>
                    </a:lnL>
                    <a:solidFill>
                      <a:srgbClr val="FFFFFF"/>
                    </a:solidFill>
                  </a:tcPr>
                </a:tc>
              </a:tr>
            </a:tbl>
          </a:graphicData>
        </a:graphic>
      </p:graphicFrame>
      <p:sp>
        <p:nvSpPr>
          <p:cNvPr id="21" name="Rectangle 20"/>
          <p:cNvSpPr/>
          <p:nvPr/>
        </p:nvSpPr>
        <p:spPr>
          <a:xfrm>
            <a:off x="2915816" y="2852936"/>
            <a:ext cx="180000" cy="180000"/>
          </a:xfrm>
          <a:prstGeom prst="rect">
            <a:avLst/>
          </a:prstGeom>
          <a:solidFill>
            <a:srgbClr val="4D4D4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p:cNvSpPr/>
          <p:nvPr/>
        </p:nvSpPr>
        <p:spPr>
          <a:xfrm>
            <a:off x="2915816" y="3068960"/>
            <a:ext cx="180000" cy="180000"/>
          </a:xfrm>
          <a:prstGeom prst="rect">
            <a:avLst/>
          </a:prstGeom>
          <a:solidFill>
            <a:srgbClr val="DDDDD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p:cNvSpPr/>
          <p:nvPr/>
        </p:nvSpPr>
        <p:spPr>
          <a:xfrm>
            <a:off x="2915816" y="3284984"/>
            <a:ext cx="180000" cy="180000"/>
          </a:xfrm>
          <a:prstGeom prst="rect">
            <a:avLst/>
          </a:prstGeom>
          <a:solidFill>
            <a:srgbClr val="4D4D4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p:cNvSpPr/>
          <p:nvPr/>
        </p:nvSpPr>
        <p:spPr>
          <a:xfrm>
            <a:off x="2915816" y="4041088"/>
            <a:ext cx="180000" cy="180000"/>
          </a:xfrm>
          <a:prstGeom prst="rect">
            <a:avLst/>
          </a:prstGeom>
          <a:solidFill>
            <a:srgbClr val="4D4D4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p:cNvSpPr/>
          <p:nvPr/>
        </p:nvSpPr>
        <p:spPr>
          <a:xfrm>
            <a:off x="2915816" y="4257112"/>
            <a:ext cx="180000" cy="180000"/>
          </a:xfrm>
          <a:prstGeom prst="rect">
            <a:avLst/>
          </a:prstGeom>
          <a:solidFill>
            <a:srgbClr val="DDDDD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p:cNvSpPr/>
          <p:nvPr/>
        </p:nvSpPr>
        <p:spPr>
          <a:xfrm>
            <a:off x="2915816" y="4473136"/>
            <a:ext cx="180000" cy="180000"/>
          </a:xfrm>
          <a:prstGeom prst="rect">
            <a:avLst/>
          </a:prstGeom>
          <a:solidFill>
            <a:srgbClr val="4D4D4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p:cNvSpPr/>
          <p:nvPr/>
        </p:nvSpPr>
        <p:spPr>
          <a:xfrm>
            <a:off x="8496456" y="4041088"/>
            <a:ext cx="180000" cy="180000"/>
          </a:xfrm>
          <a:prstGeom prst="rect">
            <a:avLst/>
          </a:prstGeom>
          <a:solidFill>
            <a:srgbClr val="4D4D4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p:cNvSpPr/>
          <p:nvPr/>
        </p:nvSpPr>
        <p:spPr>
          <a:xfrm>
            <a:off x="8496456" y="4473136"/>
            <a:ext cx="180000" cy="180000"/>
          </a:xfrm>
          <a:prstGeom prst="rect">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3"/>
          <p:cNvSpPr>
            <a:spLocks noGrp="1" noChangeArrowheads="1"/>
          </p:cNvSpPr>
          <p:nvPr>
            <p:ph type="body" sz="half" idx="1"/>
          </p:nvPr>
        </p:nvSpPr>
        <p:spPr>
          <a:xfrm>
            <a:off x="107504" y="1114400"/>
            <a:ext cx="8856984" cy="4114800"/>
          </a:xfrm>
        </p:spPr>
        <p:txBody>
          <a:bodyPr/>
          <a:lstStyle/>
          <a:p>
            <a:pPr>
              <a:buNone/>
            </a:pPr>
            <a:r>
              <a:rPr lang="en-GB" sz="1800" dirty="0" smtClean="0">
                <a:solidFill>
                  <a:srgbClr val="C00000"/>
                </a:solidFill>
                <a:latin typeface="Arial Unicode MS" pitchFamily="34" charset="-128"/>
              </a:rPr>
              <a:t>(Disclaimer: see slide #36 and slide notes)</a:t>
            </a:r>
            <a:endParaRPr lang="en-US" sz="1800" dirty="0" smtClean="0">
              <a:latin typeface="Arial Unicode MS" pitchFamily="34" charset="-128"/>
            </a:endParaRPr>
          </a:p>
        </p:txBody>
      </p:sp>
      <p:grpSp>
        <p:nvGrpSpPr>
          <p:cNvPr id="28" name="Group 27"/>
          <p:cNvGrpSpPr/>
          <p:nvPr/>
        </p:nvGrpSpPr>
        <p:grpSpPr>
          <a:xfrm>
            <a:off x="2987824" y="4797152"/>
            <a:ext cx="3816424" cy="1568207"/>
            <a:chOff x="1187624" y="4293096"/>
            <a:chExt cx="3600400" cy="1872208"/>
          </a:xfrm>
        </p:grpSpPr>
        <p:sp>
          <p:nvSpPr>
            <p:cNvPr id="35" name="Rectangle 34"/>
            <p:cNvSpPr/>
            <p:nvPr/>
          </p:nvSpPr>
          <p:spPr>
            <a:xfrm>
              <a:off x="1187624" y="4293096"/>
              <a:ext cx="3600400" cy="1872208"/>
            </a:xfrm>
            <a:prstGeom prst="rect">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p:cNvSpPr/>
            <p:nvPr/>
          </p:nvSpPr>
          <p:spPr>
            <a:xfrm>
              <a:off x="1475656" y="4509120"/>
              <a:ext cx="252000" cy="252000"/>
            </a:xfrm>
            <a:prstGeom prst="rect">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TextBox 36"/>
            <p:cNvSpPr txBox="1"/>
            <p:nvPr/>
          </p:nvSpPr>
          <p:spPr>
            <a:xfrm>
              <a:off x="1835696" y="4437112"/>
              <a:ext cx="2376264" cy="400110"/>
            </a:xfrm>
            <a:prstGeom prst="rect">
              <a:avLst/>
            </a:prstGeom>
            <a:noFill/>
          </p:spPr>
          <p:txBody>
            <a:bodyPr wrap="square" rtlCol="0">
              <a:spAutoFit/>
            </a:bodyPr>
            <a:lstStyle/>
            <a:p>
              <a:r>
                <a:rPr lang="en-GB" sz="2000" dirty="0" smtClean="0"/>
                <a:t>Low usefulness</a:t>
              </a:r>
              <a:endParaRPr lang="en-GB" sz="2000" dirty="0"/>
            </a:p>
          </p:txBody>
        </p:sp>
        <p:sp>
          <p:nvSpPr>
            <p:cNvPr id="38" name="Rectangle 37"/>
            <p:cNvSpPr/>
            <p:nvPr/>
          </p:nvSpPr>
          <p:spPr>
            <a:xfrm>
              <a:off x="1475656" y="4901098"/>
              <a:ext cx="252000" cy="252000"/>
            </a:xfrm>
            <a:prstGeom prst="rect">
              <a:avLst/>
            </a:prstGeom>
            <a:solidFill>
              <a:srgbClr val="DDDDD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TextBox 38"/>
            <p:cNvSpPr txBox="1"/>
            <p:nvPr/>
          </p:nvSpPr>
          <p:spPr>
            <a:xfrm>
              <a:off x="1835696" y="4829090"/>
              <a:ext cx="2376264" cy="400110"/>
            </a:xfrm>
            <a:prstGeom prst="rect">
              <a:avLst/>
            </a:prstGeom>
            <a:noFill/>
          </p:spPr>
          <p:txBody>
            <a:bodyPr wrap="square" rtlCol="0">
              <a:spAutoFit/>
            </a:bodyPr>
            <a:lstStyle/>
            <a:p>
              <a:r>
                <a:rPr lang="en-GB" sz="2000" dirty="0" smtClean="0"/>
                <a:t>Medium usefulness</a:t>
              </a:r>
              <a:endParaRPr lang="en-GB" sz="2000" dirty="0"/>
            </a:p>
          </p:txBody>
        </p:sp>
        <p:sp>
          <p:nvSpPr>
            <p:cNvPr id="40" name="Rectangle 39"/>
            <p:cNvSpPr/>
            <p:nvPr/>
          </p:nvSpPr>
          <p:spPr>
            <a:xfrm>
              <a:off x="1475656" y="5333146"/>
              <a:ext cx="252000" cy="252000"/>
            </a:xfrm>
            <a:prstGeom prst="rect">
              <a:avLst/>
            </a:prstGeom>
            <a:solidFill>
              <a:srgbClr val="4D4D4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TextBox 40"/>
            <p:cNvSpPr txBox="1"/>
            <p:nvPr/>
          </p:nvSpPr>
          <p:spPr>
            <a:xfrm>
              <a:off x="1835696" y="5261138"/>
              <a:ext cx="2376264" cy="400110"/>
            </a:xfrm>
            <a:prstGeom prst="rect">
              <a:avLst/>
            </a:prstGeom>
            <a:noFill/>
          </p:spPr>
          <p:txBody>
            <a:bodyPr wrap="square" rtlCol="0">
              <a:spAutoFit/>
            </a:bodyPr>
            <a:lstStyle/>
            <a:p>
              <a:r>
                <a:rPr lang="en-GB" sz="2000" dirty="0" smtClean="0"/>
                <a:t>High usefulness</a:t>
              </a:r>
              <a:endParaRPr lang="en-GB" sz="2000" dirty="0"/>
            </a:p>
          </p:txBody>
        </p:sp>
        <p:sp>
          <p:nvSpPr>
            <p:cNvPr id="42" name="TextBox 41"/>
            <p:cNvSpPr txBox="1"/>
            <p:nvPr/>
          </p:nvSpPr>
          <p:spPr>
            <a:xfrm>
              <a:off x="1403648" y="5661248"/>
              <a:ext cx="3384376" cy="400110"/>
            </a:xfrm>
            <a:prstGeom prst="rect">
              <a:avLst/>
            </a:prstGeom>
            <a:noFill/>
          </p:spPr>
          <p:txBody>
            <a:bodyPr wrap="square" rtlCol="0">
              <a:spAutoFit/>
            </a:bodyPr>
            <a:lstStyle/>
            <a:p>
              <a:r>
                <a:rPr lang="en-GB" sz="2000" dirty="0" smtClean="0"/>
                <a:t>No symbol: not recommended</a:t>
              </a:r>
              <a:endParaRPr lang="en-GB" sz="2000" dirty="0"/>
            </a:p>
          </p:txBody>
        </p:sp>
      </p:gr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56</a:t>
            </a:fld>
            <a:endParaRPr lang="en-GB" smtClean="0"/>
          </a:p>
        </p:txBody>
      </p:sp>
      <p:sp>
        <p:nvSpPr>
          <p:cNvPr id="5123" name="Rectangle 2"/>
          <p:cNvSpPr>
            <a:spLocks noGrp="1" noChangeArrowheads="1"/>
          </p:cNvSpPr>
          <p:nvPr>
            <p:ph type="title"/>
          </p:nvPr>
        </p:nvSpPr>
        <p:spPr>
          <a:xfrm>
            <a:off x="107504" y="98425"/>
            <a:ext cx="8856984" cy="762000"/>
          </a:xfrm>
        </p:spPr>
        <p:txBody>
          <a:bodyPr/>
          <a:lstStyle/>
          <a:p>
            <a:pPr eaLnBrk="1" hangingPunct="1"/>
            <a:r>
              <a:rPr lang="en-US" b="0" dirty="0" smtClean="0">
                <a:latin typeface="Arial Unicode MS" pitchFamily="34" charset="-128"/>
              </a:rPr>
              <a:t>Specific clinical applications: implants</a:t>
            </a:r>
          </a:p>
        </p:txBody>
      </p:sp>
      <p:sp>
        <p:nvSpPr>
          <p:cNvPr id="20483" name="Rectangle 3"/>
          <p:cNvSpPr>
            <a:spLocks noGrp="1" noChangeArrowheads="1"/>
          </p:cNvSpPr>
          <p:nvPr>
            <p:ph type="body" sz="half" idx="1"/>
          </p:nvPr>
        </p:nvSpPr>
        <p:spPr>
          <a:xfrm>
            <a:off x="180528" y="1124744"/>
            <a:ext cx="8963472" cy="5040560"/>
          </a:xfrm>
        </p:spPr>
        <p:txBody>
          <a:bodyPr/>
          <a:lstStyle/>
          <a:p>
            <a:pPr>
              <a:buClr>
                <a:schemeClr val="tx2"/>
              </a:buClr>
            </a:pPr>
            <a:r>
              <a:rPr lang="en-GB" sz="2400" dirty="0" smtClean="0">
                <a:latin typeface="Arial Unicode MS" pitchFamily="34" charset="-128"/>
              </a:rPr>
              <a:t>Assessment of </a:t>
            </a:r>
            <a:r>
              <a:rPr lang="en-GB" sz="2400" dirty="0" smtClean="0">
                <a:solidFill>
                  <a:srgbClr val="C00000"/>
                </a:solidFill>
                <a:latin typeface="Arial Unicode MS" pitchFamily="34" charset="-128"/>
              </a:rPr>
              <a:t>quality and quantity of bone </a:t>
            </a:r>
            <a:r>
              <a:rPr lang="en-GB" sz="2400" dirty="0" smtClean="0">
                <a:latin typeface="Arial Unicode MS" pitchFamily="34" charset="-128"/>
              </a:rPr>
              <a:t>+ the presence of </a:t>
            </a:r>
            <a:r>
              <a:rPr lang="en-GB" sz="2400" dirty="0" smtClean="0">
                <a:solidFill>
                  <a:srgbClr val="C00000"/>
                </a:solidFill>
                <a:latin typeface="Arial Unicode MS" pitchFamily="34" charset="-128"/>
              </a:rPr>
              <a:t>pathology</a:t>
            </a:r>
            <a:r>
              <a:rPr lang="en-GB" sz="2400" dirty="0" smtClean="0">
                <a:latin typeface="Arial Unicode MS" pitchFamily="34" charset="-128"/>
              </a:rPr>
              <a:t> at the proposed implant site</a:t>
            </a:r>
          </a:p>
          <a:p>
            <a:pPr>
              <a:buClr>
                <a:schemeClr val="tx2"/>
              </a:buClr>
            </a:pPr>
            <a:r>
              <a:rPr lang="en-GB" sz="2400" dirty="0" smtClean="0">
                <a:latin typeface="Arial Unicode MS" pitchFamily="34" charset="-128"/>
              </a:rPr>
              <a:t>The paradigm of radiographic dental </a:t>
            </a:r>
            <a:r>
              <a:rPr lang="en-GB" sz="2400" dirty="0" smtClean="0">
                <a:solidFill>
                  <a:srgbClr val="C00000"/>
                </a:solidFill>
                <a:latin typeface="Arial Unicode MS" pitchFamily="34" charset="-128"/>
              </a:rPr>
              <a:t>implant planning has changed dramatically </a:t>
            </a:r>
            <a:r>
              <a:rPr lang="en-GB" sz="2400" dirty="0" smtClean="0">
                <a:latin typeface="Arial Unicode MS" pitchFamily="34" charset="-128"/>
              </a:rPr>
              <a:t>after the introduction of </a:t>
            </a:r>
            <a:r>
              <a:rPr lang="en-GB" sz="2400" dirty="0" smtClean="0">
                <a:solidFill>
                  <a:srgbClr val="C00000"/>
                </a:solidFill>
                <a:latin typeface="Arial Unicode MS" pitchFamily="34" charset="-128"/>
              </a:rPr>
              <a:t>CBCT</a:t>
            </a:r>
          </a:p>
          <a:p>
            <a:pPr>
              <a:buClr>
                <a:schemeClr val="tx2"/>
              </a:buClr>
            </a:pPr>
            <a:r>
              <a:rPr lang="en-GB" sz="2400" dirty="0" smtClean="0">
                <a:latin typeface="Arial Unicode MS" pitchFamily="34" charset="-128"/>
              </a:rPr>
              <a:t>No consensus regarding the absolute need for CBCT (Tyndall et al. 2012, Harris et al. 2012, EC RP 172 2012)</a:t>
            </a:r>
          </a:p>
          <a:p>
            <a:pPr lvl="1">
              <a:buClr>
                <a:schemeClr val="tx2"/>
              </a:buClr>
            </a:pPr>
            <a:r>
              <a:rPr lang="en-GB" sz="2400" dirty="0" smtClean="0">
                <a:latin typeface="Arial Unicode MS" pitchFamily="34" charset="-128"/>
              </a:rPr>
              <a:t>Strong evidence regarding the benefit of CBCT for implant planning, but may not affect treatment outcome for all types of patients</a:t>
            </a:r>
          </a:p>
          <a:p>
            <a:pPr>
              <a:buClr>
                <a:schemeClr val="tx2"/>
              </a:buClr>
            </a:pPr>
            <a:r>
              <a:rPr lang="en-GB" sz="2400" dirty="0" smtClean="0">
                <a:latin typeface="Arial Unicode MS" pitchFamily="34" charset="-128"/>
              </a:rPr>
              <a:t>Note: </a:t>
            </a:r>
            <a:r>
              <a:rPr lang="en-GB" sz="2400" dirty="0" smtClean="0">
                <a:solidFill>
                  <a:srgbClr val="C00000"/>
                </a:solidFill>
                <a:latin typeface="Arial Unicode MS" pitchFamily="34" charset="-128"/>
              </a:rPr>
              <a:t>bone classification</a:t>
            </a:r>
            <a:r>
              <a:rPr lang="en-GB" sz="2400" dirty="0" smtClean="0">
                <a:latin typeface="Arial Unicode MS" pitchFamily="34" charset="-128"/>
              </a:rPr>
              <a:t> schemes based on </a:t>
            </a:r>
            <a:r>
              <a:rPr lang="en-GB" sz="2400" dirty="0" smtClean="0">
                <a:solidFill>
                  <a:srgbClr val="C00000"/>
                </a:solidFill>
                <a:latin typeface="Arial Unicode MS" pitchFamily="34" charset="-128"/>
              </a:rPr>
              <a:t>Hounsfield units </a:t>
            </a:r>
            <a:r>
              <a:rPr lang="en-GB" sz="2400" dirty="0" smtClean="0">
                <a:latin typeface="Arial Unicode MS" pitchFamily="34" charset="-128"/>
              </a:rPr>
              <a:t>should </a:t>
            </a:r>
            <a:r>
              <a:rPr lang="en-GB" sz="2400" dirty="0" smtClean="0">
                <a:solidFill>
                  <a:srgbClr val="C00000"/>
                </a:solidFill>
                <a:latin typeface="Arial Unicode MS" pitchFamily="34" charset="-128"/>
              </a:rPr>
              <a:t>not be used in CBCT </a:t>
            </a:r>
            <a:r>
              <a:rPr lang="en-GB" sz="2400" dirty="0" smtClean="0">
                <a:latin typeface="Arial Unicode MS" pitchFamily="34" charset="-128"/>
              </a:rPr>
              <a:t>due to issues regarding grey value stability (see </a:t>
            </a:r>
            <a:r>
              <a:rPr lang="en-GB" sz="2400" dirty="0" smtClean="0">
                <a:solidFill>
                  <a:srgbClr val="C00000"/>
                </a:solidFill>
                <a:latin typeface="Arial Unicode MS" pitchFamily="34" charset="-128"/>
              </a:rPr>
              <a:t>L08</a:t>
            </a:r>
            <a:r>
              <a:rPr lang="en-GB" sz="2400" dirty="0" smtClean="0">
                <a:latin typeface="Arial Unicode MS" pitchFamily="34" charset="-128"/>
              </a:rPr>
              <a:t>)</a:t>
            </a:r>
          </a:p>
          <a:p>
            <a:pPr lvl="1">
              <a:buClr>
                <a:schemeClr val="tx2"/>
              </a:buClr>
            </a:pPr>
            <a:endParaRPr lang="en-US" sz="2000" dirty="0" smtClean="0">
              <a:latin typeface="Arial Unicode MS" pitchFamily="34" charset="-128"/>
            </a:endParaRPr>
          </a:p>
        </p:txBody>
      </p:sp>
      <p:sp>
        <p:nvSpPr>
          <p:cNvPr id="5"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
        <p:nvSpPr>
          <p:cNvPr id="5" name="Slide Number Placeholder 4"/>
          <p:cNvSpPr>
            <a:spLocks noGrp="1"/>
          </p:cNvSpPr>
          <p:nvPr>
            <p:ph type="sldNum" sz="quarter" idx="12"/>
          </p:nvPr>
        </p:nvSpPr>
        <p:spPr/>
        <p:txBody>
          <a:bodyPr/>
          <a:lstStyle/>
          <a:p>
            <a:pPr>
              <a:defRPr/>
            </a:pPr>
            <a:fld id="{7B80A1D1-8282-4298-A140-364EBD78DD5F}" type="slidenum">
              <a:rPr lang="en-GB" smtClean="0"/>
              <a:pPr>
                <a:defRPr/>
              </a:pPr>
              <a:t>57</a:t>
            </a:fld>
            <a:endParaRPr lang="en-GB"/>
          </a:p>
        </p:txBody>
      </p:sp>
      <p:sp>
        <p:nvSpPr>
          <p:cNvPr id="8" name="Rectangle 2"/>
          <p:cNvSpPr>
            <a:spLocks noGrp="1" noChangeArrowheads="1"/>
          </p:cNvSpPr>
          <p:nvPr>
            <p:ph type="title"/>
          </p:nvPr>
        </p:nvSpPr>
        <p:spPr>
          <a:xfrm>
            <a:off x="282575" y="98425"/>
            <a:ext cx="8534400" cy="762000"/>
          </a:xfrm>
        </p:spPr>
        <p:txBody>
          <a:bodyPr/>
          <a:lstStyle/>
          <a:p>
            <a:pPr eaLnBrk="1" hangingPunct="1"/>
            <a:r>
              <a:rPr lang="en-US" b="0" dirty="0" smtClean="0">
                <a:latin typeface="Arial Unicode MS" pitchFamily="34" charset="-128"/>
              </a:rPr>
              <a:t>Summary: implants</a:t>
            </a:r>
          </a:p>
        </p:txBody>
      </p:sp>
      <p:graphicFrame>
        <p:nvGraphicFramePr>
          <p:cNvPr id="9" name="Table 8"/>
          <p:cNvGraphicFramePr>
            <a:graphicFrameLocks noGrp="1"/>
          </p:cNvGraphicFramePr>
          <p:nvPr/>
        </p:nvGraphicFramePr>
        <p:xfrm>
          <a:off x="107503" y="2088376"/>
          <a:ext cx="8856985" cy="2204720"/>
        </p:xfrm>
        <a:graphic>
          <a:graphicData uri="http://schemas.openxmlformats.org/drawingml/2006/table">
            <a:tbl>
              <a:tblPr firstRow="1" bandRow="1">
                <a:tableStyleId>{5940675A-B579-460E-94D1-54222C63F5DA}</a:tableStyleId>
              </a:tblPr>
              <a:tblGrid>
                <a:gridCol w="2448273"/>
                <a:gridCol w="936104"/>
                <a:gridCol w="934318"/>
                <a:gridCol w="1024775"/>
                <a:gridCol w="1024775"/>
                <a:gridCol w="878379"/>
                <a:gridCol w="878379"/>
                <a:gridCol w="731982"/>
              </a:tblGrid>
              <a:tr h="370840">
                <a:tc>
                  <a:txBody>
                    <a:bodyPr/>
                    <a:lstStyle/>
                    <a:p>
                      <a:r>
                        <a:rPr lang="en-GB" sz="1400" dirty="0" smtClean="0"/>
                        <a:t>Clinical indication</a:t>
                      </a:r>
                      <a:endParaRPr lang="en-GB" sz="1400" dirty="0"/>
                    </a:p>
                  </a:txBody>
                  <a:tcPr>
                    <a:lnB w="12700" cap="flat" cmpd="sng" algn="ctr">
                      <a:noFill/>
                      <a:prstDash val="solid"/>
                      <a:round/>
                      <a:headEnd type="none" w="med" len="med"/>
                      <a:tailEnd type="none" w="med" len="med"/>
                    </a:lnB>
                    <a:solidFill>
                      <a:srgbClr val="FFFFFF"/>
                    </a:solidFill>
                  </a:tcPr>
                </a:tc>
                <a:tc gridSpan="3">
                  <a:txBody>
                    <a:bodyPr/>
                    <a:lstStyle/>
                    <a:p>
                      <a:pPr algn="ctr"/>
                      <a:r>
                        <a:rPr lang="en-GB" sz="1400" dirty="0" smtClean="0"/>
                        <a:t>Intra-oral</a:t>
                      </a:r>
                      <a:r>
                        <a:rPr lang="en-GB" sz="1400" baseline="0" dirty="0" smtClean="0"/>
                        <a:t> radiograph</a:t>
                      </a:r>
                      <a:endParaRPr lang="en-GB" sz="1400" dirty="0"/>
                    </a:p>
                  </a:txBody>
                  <a:tcPr>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rgbClr val="FFFFFF"/>
                    </a:solidFill>
                  </a:tcPr>
                </a:tc>
                <a:tc hMerge="1">
                  <a:txBody>
                    <a:bodyPr/>
                    <a:lstStyle/>
                    <a:p>
                      <a:endParaRPr lang="en-GB"/>
                    </a:p>
                  </a:txBody>
                  <a:tcPr/>
                </a:tc>
                <a:tc hMerge="1">
                  <a:txBody>
                    <a:bodyPr/>
                    <a:lstStyle/>
                    <a:p>
                      <a:endParaRPr lang="en-GB" dirty="0"/>
                    </a:p>
                  </a:txBody>
                  <a:tcPr/>
                </a:tc>
                <a:tc>
                  <a:txBody>
                    <a:bodyPr/>
                    <a:lstStyle/>
                    <a:p>
                      <a:r>
                        <a:rPr lang="en-GB" sz="1400" dirty="0" smtClean="0"/>
                        <a:t>Panoramic</a:t>
                      </a:r>
                      <a:r>
                        <a:rPr lang="en-GB" sz="1400" baseline="0" dirty="0" smtClean="0"/>
                        <a:t> radiograph</a:t>
                      </a:r>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rgbClr val="FFFFFF"/>
                    </a:solidFill>
                  </a:tcPr>
                </a:tc>
                <a:tc>
                  <a:txBody>
                    <a:bodyPr/>
                    <a:lstStyle/>
                    <a:p>
                      <a:pPr algn="ctr"/>
                      <a:r>
                        <a:rPr lang="en-GB" sz="1400" dirty="0" smtClean="0"/>
                        <a:t>Lateral </a:t>
                      </a:r>
                      <a:r>
                        <a:rPr lang="en-GB" sz="1400" dirty="0" err="1" smtClean="0"/>
                        <a:t>ceph</a:t>
                      </a:r>
                      <a:r>
                        <a:rPr lang="en-GB" sz="1400" dirty="0" smtClean="0"/>
                        <a:t>.</a:t>
                      </a:r>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rgbClr val="FFFFFF"/>
                    </a:solidFill>
                  </a:tcPr>
                </a:tc>
                <a:tc>
                  <a:txBody>
                    <a:bodyPr/>
                    <a:lstStyle/>
                    <a:p>
                      <a:pPr algn="ctr"/>
                      <a:r>
                        <a:rPr lang="en-GB" sz="1400" dirty="0" smtClean="0"/>
                        <a:t>P-A </a:t>
                      </a:r>
                      <a:r>
                        <a:rPr lang="en-GB" sz="1400" dirty="0" err="1" smtClean="0"/>
                        <a:t>ceph</a:t>
                      </a:r>
                      <a:r>
                        <a:rPr lang="en-GB" sz="1400" dirty="0" smtClean="0"/>
                        <a:t>.</a:t>
                      </a:r>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rgbClr val="FFFFFF"/>
                    </a:solidFill>
                  </a:tcPr>
                </a:tc>
                <a:tc>
                  <a:txBody>
                    <a:bodyPr/>
                    <a:lstStyle/>
                    <a:p>
                      <a:pPr algn="ctr"/>
                      <a:r>
                        <a:rPr lang="en-GB" sz="1400" dirty="0" smtClean="0"/>
                        <a:t>CBCT</a:t>
                      </a:r>
                      <a:endParaRPr lang="en-GB" sz="1400" dirty="0"/>
                    </a:p>
                  </a:txBody>
                  <a:tcPr>
                    <a:lnL w="12700" cap="flat" cmpd="sng" algn="ctr">
                      <a:noFill/>
                      <a:prstDash val="solid"/>
                      <a:round/>
                      <a:headEnd type="none" w="med" len="med"/>
                      <a:tailEnd type="none" w="med" len="med"/>
                    </a:lnL>
                    <a:lnB w="12700" cap="flat" cmpd="sng" algn="ctr">
                      <a:noFill/>
                      <a:prstDash val="solid"/>
                      <a:round/>
                      <a:headEnd type="none" w="med" len="med"/>
                      <a:tailEnd type="none" w="med" len="med"/>
                    </a:lnB>
                    <a:solidFill>
                      <a:srgbClr val="FFFFFF"/>
                    </a:solidFill>
                  </a:tcPr>
                </a:tc>
              </a:tr>
              <a:tr h="370840">
                <a:tc>
                  <a:txBody>
                    <a:bodyPr/>
                    <a:lstStyle/>
                    <a:p>
                      <a:endParaRPr lang="en-GB" sz="1400" dirty="0"/>
                    </a:p>
                  </a:txBody>
                  <a:tcPr>
                    <a:lnT w="12700" cap="flat" cmpd="sng" algn="ctr">
                      <a:noFill/>
                      <a:prstDash val="solid"/>
                      <a:round/>
                      <a:headEnd type="none" w="med" len="med"/>
                      <a:tailEnd type="none" w="med" len="med"/>
                    </a:lnT>
                    <a:solidFill>
                      <a:srgbClr val="FFFFFF"/>
                    </a:solidFill>
                  </a:tcPr>
                </a:tc>
                <a:tc>
                  <a:txBody>
                    <a:bodyPr/>
                    <a:lstStyle/>
                    <a:p>
                      <a:r>
                        <a:rPr lang="en-GB" sz="1400" dirty="0" err="1" smtClean="0"/>
                        <a:t>Periapical</a:t>
                      </a:r>
                      <a:endParaRPr lang="en-GB" sz="1400" dirty="0"/>
                    </a:p>
                  </a:txBody>
                  <a:tcPr>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rgbClr val="FFFFFF"/>
                    </a:solidFill>
                  </a:tcPr>
                </a:tc>
                <a:tc>
                  <a:txBody>
                    <a:bodyPr/>
                    <a:lstStyle/>
                    <a:p>
                      <a:r>
                        <a:rPr lang="en-GB" sz="1400" dirty="0" smtClean="0"/>
                        <a:t>Bitewing</a:t>
                      </a:r>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rgbClr val="FFFFFF"/>
                    </a:solidFill>
                  </a:tcPr>
                </a:tc>
                <a:tc>
                  <a:txBody>
                    <a:bodyPr/>
                    <a:lstStyle/>
                    <a:p>
                      <a:r>
                        <a:rPr lang="en-GB" sz="1400" dirty="0" err="1" smtClean="0"/>
                        <a:t>Occlusal</a:t>
                      </a:r>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rgbClr val="FFFFFF"/>
                    </a:solidFill>
                  </a:tcPr>
                </a:tc>
                <a:tc>
                  <a:txBody>
                    <a:bodyPr/>
                    <a:lstStyle/>
                    <a:p>
                      <a:endParaRPr lang="en-GB" sz="1400" dirty="0"/>
                    </a:p>
                  </a:txBody>
                  <a:tcPr>
                    <a:lnL w="12700" cap="flat" cmpd="sng" algn="ctr">
                      <a:noFill/>
                      <a:prstDash val="solid"/>
                      <a:round/>
                      <a:headEnd type="none" w="med" len="med"/>
                      <a:tailEnd type="none" w="med" len="med"/>
                    </a:lnL>
                    <a:lnT w="12700" cap="flat" cmpd="sng" algn="ctr">
                      <a:noFill/>
                      <a:prstDash val="solid"/>
                      <a:round/>
                      <a:headEnd type="none" w="med" len="med"/>
                      <a:tailEnd type="none" w="med" len="med"/>
                    </a:lnT>
                    <a:solidFill>
                      <a:srgbClr val="FFFFFF"/>
                    </a:solidFill>
                  </a:tcPr>
                </a:tc>
              </a:tr>
              <a:tr h="370840">
                <a:tc>
                  <a:txBody>
                    <a:bodyPr/>
                    <a:lstStyle/>
                    <a:p>
                      <a:r>
                        <a:rPr lang="en-GB" sz="1400" dirty="0" smtClean="0"/>
                        <a:t>Regular cases</a:t>
                      </a:r>
                    </a:p>
                  </a:txBody>
                  <a:tcPr>
                    <a:solidFill>
                      <a:srgbClr val="FFFFFF"/>
                    </a:solidFill>
                  </a:tcPr>
                </a:tc>
                <a:tc>
                  <a:txBody>
                    <a:bodyPr/>
                    <a:lstStyle/>
                    <a:p>
                      <a:endParaRPr lang="en-GB" sz="1400"/>
                    </a:p>
                  </a:txBody>
                  <a:tcPr>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solidFill>
                      <a:srgbClr val="FFFFFF"/>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Complicated</a:t>
                      </a:r>
                      <a:r>
                        <a:rPr lang="en-GB" sz="1400" baseline="0" dirty="0" smtClean="0"/>
                        <a:t> cases </a:t>
                      </a:r>
                    </a:p>
                    <a:p>
                      <a:pPr marL="0" marR="0" indent="0" algn="l" defTabSz="914400" rtl="0" eaLnBrk="1" fontAlgn="auto" latinLnBrk="0" hangingPunct="1">
                        <a:lnSpc>
                          <a:spcPct val="100000"/>
                        </a:lnSpc>
                        <a:spcBef>
                          <a:spcPts val="0"/>
                        </a:spcBef>
                        <a:spcAft>
                          <a:spcPts val="0"/>
                        </a:spcAft>
                        <a:buClrTx/>
                        <a:buSzTx/>
                        <a:buFontTx/>
                        <a:buNone/>
                        <a:tabLst/>
                        <a:defRPr/>
                      </a:pPr>
                      <a:r>
                        <a:rPr lang="en-GB" sz="1400" baseline="0" dirty="0" smtClean="0"/>
                        <a:t>(e.g. suspected pathology, limited bone quantity, potential bone augmentation)</a:t>
                      </a:r>
                      <a:endParaRPr lang="en-GB" sz="1400" dirty="0" smtClean="0"/>
                    </a:p>
                  </a:txBody>
                  <a:tcPr>
                    <a:solidFill>
                      <a:srgbClr val="FFFFFF"/>
                    </a:solidFill>
                  </a:tcPr>
                </a:tc>
                <a:tc>
                  <a:txBody>
                    <a:bodyPr/>
                    <a:lstStyle/>
                    <a:p>
                      <a:endParaRPr lang="en-GB" sz="1400"/>
                    </a:p>
                  </a:txBody>
                  <a:tcPr>
                    <a:lnR w="12700" cap="flat" cmpd="sng" algn="ctr">
                      <a:noFill/>
                      <a:prstDash val="solid"/>
                      <a:round/>
                      <a:headEnd type="none" w="med" len="med"/>
                      <a:tailEnd type="none" w="med" len="med"/>
                    </a:lnR>
                    <a:solidFill>
                      <a:srgbClr val="FFFFFF"/>
                    </a:solidFill>
                  </a:tcPr>
                </a:tc>
                <a:tc>
                  <a:txBody>
                    <a:bodyPr/>
                    <a:lstStyle/>
                    <a:p>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dirty="0"/>
                    </a:p>
                  </a:txBody>
                  <a:tcPr>
                    <a:lnL w="12700" cap="flat" cmpd="sng" algn="ctr">
                      <a:noFill/>
                      <a:prstDash val="solid"/>
                      <a:round/>
                      <a:headEnd type="none" w="med" len="med"/>
                      <a:tailEnd type="none" w="med" len="med"/>
                    </a:lnL>
                    <a:solidFill>
                      <a:srgbClr val="FFFFFF"/>
                    </a:solidFill>
                  </a:tcPr>
                </a:tc>
              </a:tr>
            </a:tbl>
          </a:graphicData>
        </a:graphic>
      </p:graphicFrame>
      <p:sp>
        <p:nvSpPr>
          <p:cNvPr id="20" name="Rectangle 19"/>
          <p:cNvSpPr/>
          <p:nvPr/>
        </p:nvSpPr>
        <p:spPr>
          <a:xfrm>
            <a:off x="5796136" y="3708584"/>
            <a:ext cx="252000" cy="252000"/>
          </a:xfrm>
          <a:prstGeom prst="rect">
            <a:avLst/>
          </a:prstGeom>
          <a:solidFill>
            <a:srgbClr val="DDDDD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8460432" y="3672552"/>
            <a:ext cx="252000" cy="252000"/>
          </a:xfrm>
          <a:prstGeom prst="rect">
            <a:avLst/>
          </a:prstGeom>
          <a:solidFill>
            <a:srgbClr val="4D4D4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p:cNvSpPr/>
          <p:nvPr/>
        </p:nvSpPr>
        <p:spPr>
          <a:xfrm>
            <a:off x="8460432" y="3024480"/>
            <a:ext cx="252000" cy="252000"/>
          </a:xfrm>
          <a:prstGeom prst="rect">
            <a:avLst/>
          </a:prstGeom>
          <a:solidFill>
            <a:srgbClr val="DDDDD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5796136" y="3024480"/>
            <a:ext cx="252000" cy="252000"/>
          </a:xfrm>
          <a:prstGeom prst="rect">
            <a:avLst/>
          </a:prstGeom>
          <a:solidFill>
            <a:srgbClr val="DDDDD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p:cNvSpPr/>
          <p:nvPr/>
        </p:nvSpPr>
        <p:spPr>
          <a:xfrm>
            <a:off x="2879840" y="3024480"/>
            <a:ext cx="252000" cy="252000"/>
          </a:xfrm>
          <a:prstGeom prst="rect">
            <a:avLst/>
          </a:prstGeom>
          <a:solidFill>
            <a:srgbClr val="DDDDD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3"/>
          <p:cNvSpPr>
            <a:spLocks noGrp="1" noChangeArrowheads="1"/>
          </p:cNvSpPr>
          <p:nvPr>
            <p:ph type="body" sz="half" idx="1"/>
          </p:nvPr>
        </p:nvSpPr>
        <p:spPr>
          <a:xfrm>
            <a:off x="107504" y="1114400"/>
            <a:ext cx="8856984" cy="4114800"/>
          </a:xfrm>
        </p:spPr>
        <p:txBody>
          <a:bodyPr/>
          <a:lstStyle/>
          <a:p>
            <a:pPr>
              <a:buNone/>
            </a:pPr>
            <a:r>
              <a:rPr lang="en-GB" sz="1800" dirty="0" smtClean="0">
                <a:solidFill>
                  <a:srgbClr val="C00000"/>
                </a:solidFill>
                <a:latin typeface="Arial Unicode MS" pitchFamily="34" charset="-128"/>
              </a:rPr>
              <a:t>(Disclaimer: see slide #36 and slide notes)</a:t>
            </a:r>
            <a:endParaRPr lang="en-US" sz="1800" dirty="0" smtClean="0">
              <a:latin typeface="Arial Unicode MS" pitchFamily="34" charset="-128"/>
            </a:endParaRPr>
          </a:p>
        </p:txBody>
      </p:sp>
      <p:grpSp>
        <p:nvGrpSpPr>
          <p:cNvPr id="24" name="Group 23"/>
          <p:cNvGrpSpPr/>
          <p:nvPr/>
        </p:nvGrpSpPr>
        <p:grpSpPr>
          <a:xfrm>
            <a:off x="2987824" y="4797152"/>
            <a:ext cx="3816424" cy="1568207"/>
            <a:chOff x="1187624" y="4293096"/>
            <a:chExt cx="3600400" cy="1872208"/>
          </a:xfrm>
        </p:grpSpPr>
        <p:sp>
          <p:nvSpPr>
            <p:cNvPr id="25" name="Rectangle 24"/>
            <p:cNvSpPr/>
            <p:nvPr/>
          </p:nvSpPr>
          <p:spPr>
            <a:xfrm>
              <a:off x="1187624" y="4293096"/>
              <a:ext cx="3600400" cy="1872208"/>
            </a:xfrm>
            <a:prstGeom prst="rect">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p:cNvSpPr/>
            <p:nvPr/>
          </p:nvSpPr>
          <p:spPr>
            <a:xfrm>
              <a:off x="1475656" y="4509120"/>
              <a:ext cx="252000" cy="252000"/>
            </a:xfrm>
            <a:prstGeom prst="rect">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extBox 30"/>
            <p:cNvSpPr txBox="1"/>
            <p:nvPr/>
          </p:nvSpPr>
          <p:spPr>
            <a:xfrm>
              <a:off x="1835696" y="4437112"/>
              <a:ext cx="2376264" cy="400110"/>
            </a:xfrm>
            <a:prstGeom prst="rect">
              <a:avLst/>
            </a:prstGeom>
            <a:noFill/>
          </p:spPr>
          <p:txBody>
            <a:bodyPr wrap="square" rtlCol="0">
              <a:spAutoFit/>
            </a:bodyPr>
            <a:lstStyle/>
            <a:p>
              <a:r>
                <a:rPr lang="en-GB" sz="2000" dirty="0" smtClean="0"/>
                <a:t>Low usefulness</a:t>
              </a:r>
              <a:endParaRPr lang="en-GB" sz="2000" dirty="0"/>
            </a:p>
          </p:txBody>
        </p:sp>
        <p:sp>
          <p:nvSpPr>
            <p:cNvPr id="32" name="Rectangle 31"/>
            <p:cNvSpPr/>
            <p:nvPr/>
          </p:nvSpPr>
          <p:spPr>
            <a:xfrm>
              <a:off x="1475656" y="4901098"/>
              <a:ext cx="252000" cy="252000"/>
            </a:xfrm>
            <a:prstGeom prst="rect">
              <a:avLst/>
            </a:prstGeom>
            <a:solidFill>
              <a:srgbClr val="DDDDD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TextBox 32"/>
            <p:cNvSpPr txBox="1"/>
            <p:nvPr/>
          </p:nvSpPr>
          <p:spPr>
            <a:xfrm>
              <a:off x="1835696" y="4829090"/>
              <a:ext cx="2376264" cy="400110"/>
            </a:xfrm>
            <a:prstGeom prst="rect">
              <a:avLst/>
            </a:prstGeom>
            <a:noFill/>
          </p:spPr>
          <p:txBody>
            <a:bodyPr wrap="square" rtlCol="0">
              <a:spAutoFit/>
            </a:bodyPr>
            <a:lstStyle/>
            <a:p>
              <a:r>
                <a:rPr lang="en-GB" sz="2000" dirty="0" smtClean="0"/>
                <a:t>Medium usefulness</a:t>
              </a:r>
              <a:endParaRPr lang="en-GB" sz="2000" dirty="0"/>
            </a:p>
          </p:txBody>
        </p:sp>
        <p:sp>
          <p:nvSpPr>
            <p:cNvPr id="34" name="Rectangle 33"/>
            <p:cNvSpPr/>
            <p:nvPr/>
          </p:nvSpPr>
          <p:spPr>
            <a:xfrm>
              <a:off x="1475656" y="5333146"/>
              <a:ext cx="252000" cy="252000"/>
            </a:xfrm>
            <a:prstGeom prst="rect">
              <a:avLst/>
            </a:prstGeom>
            <a:solidFill>
              <a:srgbClr val="4D4D4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TextBox 34"/>
            <p:cNvSpPr txBox="1"/>
            <p:nvPr/>
          </p:nvSpPr>
          <p:spPr>
            <a:xfrm>
              <a:off x="1835696" y="5261138"/>
              <a:ext cx="2376264" cy="400110"/>
            </a:xfrm>
            <a:prstGeom prst="rect">
              <a:avLst/>
            </a:prstGeom>
            <a:noFill/>
          </p:spPr>
          <p:txBody>
            <a:bodyPr wrap="square" rtlCol="0">
              <a:spAutoFit/>
            </a:bodyPr>
            <a:lstStyle/>
            <a:p>
              <a:r>
                <a:rPr lang="en-GB" sz="2000" dirty="0" smtClean="0"/>
                <a:t>High usefulness</a:t>
              </a:r>
              <a:endParaRPr lang="en-GB" sz="2000" dirty="0"/>
            </a:p>
          </p:txBody>
        </p:sp>
        <p:sp>
          <p:nvSpPr>
            <p:cNvPr id="36" name="TextBox 35"/>
            <p:cNvSpPr txBox="1"/>
            <p:nvPr/>
          </p:nvSpPr>
          <p:spPr>
            <a:xfrm>
              <a:off x="1403648" y="5661248"/>
              <a:ext cx="3384376" cy="400110"/>
            </a:xfrm>
            <a:prstGeom prst="rect">
              <a:avLst/>
            </a:prstGeom>
            <a:noFill/>
          </p:spPr>
          <p:txBody>
            <a:bodyPr wrap="square" rtlCol="0">
              <a:spAutoFit/>
            </a:bodyPr>
            <a:lstStyle/>
            <a:p>
              <a:r>
                <a:rPr lang="en-GB" sz="2000" dirty="0" smtClean="0"/>
                <a:t>No symbol: not recommended</a:t>
              </a:r>
              <a:endParaRPr lang="en-GB" sz="2000" dirty="0"/>
            </a:p>
          </p:txBody>
        </p:sp>
      </p:gr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58</a:t>
            </a:fld>
            <a:endParaRPr lang="en-GB" smtClean="0"/>
          </a:p>
        </p:txBody>
      </p:sp>
      <p:sp>
        <p:nvSpPr>
          <p:cNvPr id="5123" name="Rectangle 2"/>
          <p:cNvSpPr>
            <a:spLocks noGrp="1" noChangeArrowheads="1"/>
          </p:cNvSpPr>
          <p:nvPr>
            <p:ph type="title"/>
          </p:nvPr>
        </p:nvSpPr>
        <p:spPr>
          <a:xfrm>
            <a:off x="107504" y="98425"/>
            <a:ext cx="8856984" cy="762000"/>
          </a:xfrm>
        </p:spPr>
        <p:txBody>
          <a:bodyPr/>
          <a:lstStyle/>
          <a:p>
            <a:pPr eaLnBrk="1" hangingPunct="1"/>
            <a:r>
              <a:rPr lang="en-US" b="0" dirty="0" smtClean="0">
                <a:latin typeface="Arial Unicode MS" pitchFamily="34" charset="-128"/>
              </a:rPr>
              <a:t>Specific clinical applications: surgery</a:t>
            </a:r>
          </a:p>
        </p:txBody>
      </p:sp>
      <p:sp>
        <p:nvSpPr>
          <p:cNvPr id="20483" name="Rectangle 3"/>
          <p:cNvSpPr>
            <a:spLocks noGrp="1" noChangeArrowheads="1"/>
          </p:cNvSpPr>
          <p:nvPr>
            <p:ph type="body" sz="half" idx="1"/>
          </p:nvPr>
        </p:nvSpPr>
        <p:spPr>
          <a:xfrm>
            <a:off x="179512" y="1124744"/>
            <a:ext cx="8964488" cy="4114800"/>
          </a:xfrm>
        </p:spPr>
        <p:txBody>
          <a:bodyPr/>
          <a:lstStyle/>
          <a:p>
            <a:pPr>
              <a:buClr>
                <a:schemeClr val="tx2"/>
              </a:buClr>
            </a:pPr>
            <a:r>
              <a:rPr lang="en-GB" sz="2400" dirty="0" smtClean="0">
                <a:latin typeface="Arial Unicode MS" pitchFamily="34" charset="-128"/>
              </a:rPr>
              <a:t>EC RP 136 2004 proposes: “</a:t>
            </a:r>
            <a:r>
              <a:rPr lang="en-GB" sz="2400" i="1" dirty="0" smtClean="0">
                <a:latin typeface="Arial Unicode MS" pitchFamily="34" charset="-128"/>
              </a:rPr>
              <a:t>Pre-extraction radiography may be indicated in the following situations:  </a:t>
            </a:r>
          </a:p>
          <a:p>
            <a:pPr lvl="1">
              <a:buClr>
                <a:schemeClr val="tx2"/>
              </a:buClr>
            </a:pPr>
            <a:r>
              <a:rPr lang="en-GB" sz="2000" i="1" dirty="0" smtClean="0">
                <a:latin typeface="Arial Unicode MS" pitchFamily="34" charset="-128"/>
              </a:rPr>
              <a:t>A </a:t>
            </a:r>
            <a:r>
              <a:rPr lang="en-GB" sz="2000" i="1" dirty="0" smtClean="0">
                <a:solidFill>
                  <a:srgbClr val="C00000"/>
                </a:solidFill>
                <a:latin typeface="Arial Unicode MS" pitchFamily="34" charset="-128"/>
              </a:rPr>
              <a:t>history </a:t>
            </a:r>
            <a:r>
              <a:rPr lang="en-GB" sz="2000" i="1" dirty="0" smtClean="0">
                <a:latin typeface="Arial Unicode MS" pitchFamily="34" charset="-128"/>
              </a:rPr>
              <a:t>of previous </a:t>
            </a:r>
            <a:r>
              <a:rPr lang="en-GB" sz="2000" i="1" dirty="0" smtClean="0">
                <a:solidFill>
                  <a:srgbClr val="C00000"/>
                </a:solidFill>
                <a:latin typeface="Arial Unicode MS" pitchFamily="34" charset="-128"/>
              </a:rPr>
              <a:t>difficult extractions  </a:t>
            </a:r>
          </a:p>
          <a:p>
            <a:pPr lvl="1">
              <a:buClr>
                <a:schemeClr val="tx2"/>
              </a:buClr>
            </a:pPr>
            <a:r>
              <a:rPr lang="en-GB" sz="2000" i="1" dirty="0" smtClean="0">
                <a:latin typeface="Arial Unicode MS" pitchFamily="34" charset="-128"/>
              </a:rPr>
              <a:t>A clinical suspicion of </a:t>
            </a:r>
            <a:r>
              <a:rPr lang="en-GB" sz="2000" i="1" dirty="0" smtClean="0">
                <a:solidFill>
                  <a:srgbClr val="C00000"/>
                </a:solidFill>
                <a:latin typeface="Arial Unicode MS" pitchFamily="34" charset="-128"/>
              </a:rPr>
              <a:t>unusual anatomy  </a:t>
            </a:r>
          </a:p>
          <a:p>
            <a:pPr lvl="1">
              <a:buClr>
                <a:schemeClr val="tx2"/>
              </a:buClr>
            </a:pPr>
            <a:r>
              <a:rPr lang="en-GB" sz="2000" i="1" dirty="0" smtClean="0">
                <a:latin typeface="Arial Unicode MS" pitchFamily="34" charset="-128"/>
              </a:rPr>
              <a:t>A medical history placing the patient at special </a:t>
            </a:r>
            <a:r>
              <a:rPr lang="en-GB" sz="2000" i="1" dirty="0" smtClean="0">
                <a:solidFill>
                  <a:srgbClr val="C00000"/>
                </a:solidFill>
                <a:latin typeface="Arial Unicode MS" pitchFamily="34" charset="-128"/>
              </a:rPr>
              <a:t>risk if complications </a:t>
            </a:r>
            <a:r>
              <a:rPr lang="en-GB" sz="2000" i="1" dirty="0" smtClean="0">
                <a:latin typeface="Arial Unicode MS" pitchFamily="34" charset="-128"/>
              </a:rPr>
              <a:t>were encountered  </a:t>
            </a:r>
          </a:p>
          <a:p>
            <a:pPr lvl="1">
              <a:buClr>
                <a:schemeClr val="tx2"/>
              </a:buClr>
            </a:pPr>
            <a:r>
              <a:rPr lang="en-GB" sz="2000" i="1" dirty="0" smtClean="0">
                <a:latin typeface="Arial Unicode MS" pitchFamily="34" charset="-128"/>
              </a:rPr>
              <a:t>Prior to </a:t>
            </a:r>
            <a:r>
              <a:rPr lang="en-GB" sz="2000" i="1" dirty="0" smtClean="0">
                <a:solidFill>
                  <a:srgbClr val="C00000"/>
                </a:solidFill>
                <a:latin typeface="Arial Unicode MS" pitchFamily="34" charset="-128"/>
              </a:rPr>
              <a:t>orthodontic extractions</a:t>
            </a:r>
            <a:r>
              <a:rPr lang="en-GB" sz="2000" dirty="0" smtClean="0">
                <a:latin typeface="Arial Unicode MS" pitchFamily="34" charset="-128"/>
              </a:rPr>
              <a:t> </a:t>
            </a:r>
          </a:p>
          <a:p>
            <a:pPr lvl="1">
              <a:buClr>
                <a:schemeClr val="tx2"/>
              </a:buClr>
            </a:pPr>
            <a:r>
              <a:rPr lang="en-GB" sz="2000" i="1" dirty="0" smtClean="0">
                <a:latin typeface="Arial Unicode MS" pitchFamily="34" charset="-128"/>
              </a:rPr>
              <a:t>Extraction of teeth or roots that are </a:t>
            </a:r>
            <a:r>
              <a:rPr lang="en-GB" sz="2000" i="1" dirty="0" smtClean="0">
                <a:solidFill>
                  <a:srgbClr val="C00000"/>
                </a:solidFill>
                <a:latin typeface="Arial Unicode MS" pitchFamily="34" charset="-128"/>
              </a:rPr>
              <a:t>impacted, buried </a:t>
            </a:r>
            <a:r>
              <a:rPr lang="en-GB" sz="2000" i="1" dirty="0" smtClean="0">
                <a:latin typeface="Arial Unicode MS" pitchFamily="34" charset="-128"/>
              </a:rPr>
              <a:t>or likely to have a </a:t>
            </a:r>
            <a:r>
              <a:rPr lang="en-GB" sz="2000" i="1" dirty="0" smtClean="0">
                <a:solidFill>
                  <a:srgbClr val="C00000"/>
                </a:solidFill>
                <a:latin typeface="Arial Unicode MS" pitchFamily="34" charset="-128"/>
              </a:rPr>
              <a:t>close relationship to anatomical structures </a:t>
            </a:r>
            <a:r>
              <a:rPr lang="en-GB" sz="2000" i="1" dirty="0" smtClean="0">
                <a:latin typeface="Arial Unicode MS" pitchFamily="34" charset="-128"/>
              </a:rPr>
              <a:t>(i.e. mental/inferior dental nerve, the maxillary antrum and/or tuberosity and the lower border of the mandible).”</a:t>
            </a:r>
          </a:p>
          <a:p>
            <a:pPr>
              <a:buClr>
                <a:schemeClr val="tx2"/>
              </a:buClr>
            </a:pPr>
            <a:r>
              <a:rPr lang="en-GB" sz="2400" dirty="0" smtClean="0">
                <a:solidFill>
                  <a:srgbClr val="C00000"/>
                </a:solidFill>
                <a:latin typeface="Arial Unicode MS" pitchFamily="34" charset="-128"/>
              </a:rPr>
              <a:t>CBCT</a:t>
            </a:r>
            <a:r>
              <a:rPr lang="en-GB" sz="2400" dirty="0" smtClean="0">
                <a:latin typeface="Arial Unicode MS" pitchFamily="34" charset="-128"/>
              </a:rPr>
              <a:t>: can provide additional, 3D information (e.g. impacted third molars vs. </a:t>
            </a:r>
            <a:r>
              <a:rPr lang="en-GB" sz="2400" dirty="0" err="1" smtClean="0">
                <a:latin typeface="Arial Unicode MS" pitchFamily="34" charset="-128"/>
              </a:rPr>
              <a:t>mandibular</a:t>
            </a:r>
            <a:r>
              <a:rPr lang="en-GB" sz="2400" dirty="0" smtClean="0">
                <a:latin typeface="Arial Unicode MS" pitchFamily="34" charset="-128"/>
              </a:rPr>
              <a:t> canal), but true added value in terms of improved patient outcome still to be demonstrated</a:t>
            </a:r>
          </a:p>
          <a:p>
            <a:pPr lvl="1">
              <a:buClr>
                <a:schemeClr val="tx2"/>
              </a:buClr>
            </a:pPr>
            <a:endParaRPr lang="en-US" sz="2000" dirty="0" smtClean="0">
              <a:latin typeface="Arial Unicode MS" pitchFamily="34" charset="-128"/>
            </a:endParaRPr>
          </a:p>
        </p:txBody>
      </p:sp>
      <p:sp>
        <p:nvSpPr>
          <p:cNvPr id="6"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59</a:t>
            </a:fld>
            <a:endParaRPr lang="en-GB" smtClean="0"/>
          </a:p>
        </p:txBody>
      </p:sp>
      <p:sp>
        <p:nvSpPr>
          <p:cNvPr id="5123" name="Rectangle 2"/>
          <p:cNvSpPr>
            <a:spLocks noGrp="1" noChangeArrowheads="1"/>
          </p:cNvSpPr>
          <p:nvPr>
            <p:ph type="title"/>
          </p:nvPr>
        </p:nvSpPr>
        <p:spPr>
          <a:xfrm>
            <a:off x="107504" y="98425"/>
            <a:ext cx="8856984" cy="762000"/>
          </a:xfrm>
        </p:spPr>
        <p:txBody>
          <a:bodyPr/>
          <a:lstStyle/>
          <a:p>
            <a:pPr eaLnBrk="1" hangingPunct="1"/>
            <a:r>
              <a:rPr lang="en-US" b="0" dirty="0" smtClean="0">
                <a:latin typeface="Arial Unicode MS" pitchFamily="34" charset="-128"/>
              </a:rPr>
              <a:t>Specific clinical applications: surgery</a:t>
            </a:r>
          </a:p>
        </p:txBody>
      </p:sp>
      <p:sp>
        <p:nvSpPr>
          <p:cNvPr id="20483" name="Rectangle 3"/>
          <p:cNvSpPr>
            <a:spLocks noGrp="1" noChangeArrowheads="1"/>
          </p:cNvSpPr>
          <p:nvPr>
            <p:ph type="body" sz="half" idx="1"/>
          </p:nvPr>
        </p:nvSpPr>
        <p:spPr>
          <a:xfrm>
            <a:off x="179512" y="1124744"/>
            <a:ext cx="8964488" cy="4114800"/>
          </a:xfrm>
        </p:spPr>
        <p:txBody>
          <a:bodyPr/>
          <a:lstStyle/>
          <a:p>
            <a:pPr>
              <a:buClr>
                <a:schemeClr val="tx2"/>
              </a:buClr>
            </a:pPr>
            <a:r>
              <a:rPr lang="en-GB" sz="2400" dirty="0" smtClean="0">
                <a:latin typeface="Arial Unicode MS" pitchFamily="34" charset="-128"/>
              </a:rPr>
              <a:t>CBCT for specific surgery applications:</a:t>
            </a:r>
          </a:p>
          <a:p>
            <a:pPr lvl="1">
              <a:buClr>
                <a:schemeClr val="tx2"/>
              </a:buClr>
            </a:pPr>
            <a:r>
              <a:rPr lang="en-GB" dirty="0" smtClean="0">
                <a:solidFill>
                  <a:srgbClr val="C00000"/>
                </a:solidFill>
                <a:latin typeface="Arial Unicode MS" pitchFamily="34" charset="-128"/>
              </a:rPr>
              <a:t>Removal of impacted (lower) third molars</a:t>
            </a:r>
          </a:p>
          <a:p>
            <a:pPr lvl="2">
              <a:buClr>
                <a:schemeClr val="tx2"/>
              </a:buClr>
            </a:pPr>
            <a:r>
              <a:rPr lang="en-GB" dirty="0" smtClean="0">
                <a:latin typeface="Arial Unicode MS" pitchFamily="34" charset="-128"/>
              </a:rPr>
              <a:t>A relatively ‘simple’ type of surgery; main pre-operative decision is to </a:t>
            </a:r>
            <a:r>
              <a:rPr lang="en-GB" dirty="0" smtClean="0">
                <a:solidFill>
                  <a:srgbClr val="C00000"/>
                </a:solidFill>
                <a:latin typeface="Arial Unicode MS" pitchFamily="34" charset="-128"/>
              </a:rPr>
              <a:t>extract as a whole</a:t>
            </a:r>
            <a:r>
              <a:rPr lang="en-GB" dirty="0" smtClean="0">
                <a:solidFill>
                  <a:schemeClr val="accent2"/>
                </a:solidFill>
                <a:latin typeface="Arial Unicode MS" pitchFamily="34" charset="-128"/>
              </a:rPr>
              <a:t>,</a:t>
            </a:r>
            <a:r>
              <a:rPr lang="en-GB" dirty="0" smtClean="0">
                <a:latin typeface="Arial Unicode MS" pitchFamily="34" charset="-128"/>
              </a:rPr>
              <a:t> or a</a:t>
            </a:r>
            <a:r>
              <a:rPr lang="en-GB" dirty="0" smtClean="0">
                <a:solidFill>
                  <a:schemeClr val="accent2"/>
                </a:solidFill>
                <a:latin typeface="Arial Unicode MS" pitchFamily="34" charset="-128"/>
              </a:rPr>
              <a:t> </a:t>
            </a:r>
            <a:r>
              <a:rPr lang="en-GB" dirty="0" err="1" smtClean="0">
                <a:solidFill>
                  <a:srgbClr val="C00000"/>
                </a:solidFill>
                <a:latin typeface="Arial Unicode MS" pitchFamily="34" charset="-128"/>
              </a:rPr>
              <a:t>coronectomy</a:t>
            </a:r>
            <a:r>
              <a:rPr lang="en-GB" dirty="0" smtClean="0">
                <a:solidFill>
                  <a:schemeClr val="accent2"/>
                </a:solidFill>
                <a:latin typeface="Arial Unicode MS" pitchFamily="34" charset="-128"/>
              </a:rPr>
              <a:t> </a:t>
            </a:r>
            <a:r>
              <a:rPr lang="en-GB" dirty="0" smtClean="0">
                <a:latin typeface="Arial Unicode MS" pitchFamily="34" charset="-128"/>
              </a:rPr>
              <a:t>(or other sectioning) of the tooth</a:t>
            </a:r>
            <a:endParaRPr lang="en-GB" dirty="0" smtClean="0">
              <a:solidFill>
                <a:schemeClr val="accent2"/>
              </a:solidFill>
              <a:latin typeface="Arial Unicode MS" pitchFamily="34" charset="-128"/>
            </a:endParaRPr>
          </a:p>
          <a:p>
            <a:pPr lvl="2">
              <a:buClr>
                <a:schemeClr val="tx2"/>
              </a:buClr>
            </a:pPr>
            <a:r>
              <a:rPr lang="en-GB" dirty="0" smtClean="0">
                <a:latin typeface="Arial Unicode MS" pitchFamily="34" charset="-128"/>
              </a:rPr>
              <a:t>CBCT can improve </a:t>
            </a:r>
            <a:r>
              <a:rPr lang="en-GB" dirty="0" smtClean="0">
                <a:solidFill>
                  <a:srgbClr val="C00000"/>
                </a:solidFill>
                <a:latin typeface="Arial Unicode MS" pitchFamily="34" charset="-128"/>
              </a:rPr>
              <a:t>localisation of teeth </a:t>
            </a:r>
            <a:r>
              <a:rPr lang="en-GB" dirty="0" smtClean="0">
                <a:latin typeface="Arial Unicode MS" pitchFamily="34" charset="-128"/>
              </a:rPr>
              <a:t>(e.g. exact trajectory of roots for </a:t>
            </a:r>
            <a:r>
              <a:rPr lang="en-GB" dirty="0" err="1" smtClean="0">
                <a:latin typeface="Arial Unicode MS" pitchFamily="34" charset="-128"/>
              </a:rPr>
              <a:t>mandibular</a:t>
            </a:r>
            <a:r>
              <a:rPr lang="en-GB" dirty="0" smtClean="0">
                <a:latin typeface="Arial Unicode MS" pitchFamily="34" charset="-128"/>
              </a:rPr>
              <a:t> third molars in close contact with </a:t>
            </a:r>
            <a:r>
              <a:rPr lang="en-GB" dirty="0" err="1" smtClean="0">
                <a:solidFill>
                  <a:srgbClr val="C00000"/>
                </a:solidFill>
                <a:latin typeface="Arial Unicode MS" pitchFamily="34" charset="-128"/>
              </a:rPr>
              <a:t>mandibular</a:t>
            </a:r>
            <a:r>
              <a:rPr lang="en-GB" dirty="0" smtClean="0">
                <a:solidFill>
                  <a:srgbClr val="C00000"/>
                </a:solidFill>
                <a:latin typeface="Arial Unicode MS" pitchFamily="34" charset="-128"/>
              </a:rPr>
              <a:t> canal</a:t>
            </a:r>
            <a:r>
              <a:rPr lang="en-GB" dirty="0" smtClean="0">
                <a:latin typeface="Arial Unicode MS" pitchFamily="34" charset="-128"/>
              </a:rPr>
              <a:t>)</a:t>
            </a:r>
          </a:p>
          <a:p>
            <a:pPr lvl="2">
              <a:buClr>
                <a:schemeClr val="tx2"/>
              </a:buClr>
            </a:pPr>
            <a:r>
              <a:rPr lang="en-GB" dirty="0" smtClean="0">
                <a:latin typeface="Arial Unicode MS" pitchFamily="34" charset="-128"/>
              </a:rPr>
              <a:t>But: CBCT only advised when it is expected to </a:t>
            </a:r>
            <a:r>
              <a:rPr lang="en-GB" dirty="0" smtClean="0">
                <a:solidFill>
                  <a:srgbClr val="C00000"/>
                </a:solidFill>
                <a:latin typeface="Arial Unicode MS" pitchFamily="34" charset="-128"/>
              </a:rPr>
              <a:t>alter</a:t>
            </a:r>
            <a:r>
              <a:rPr lang="en-GB" dirty="0" smtClean="0">
                <a:latin typeface="Arial Unicode MS" pitchFamily="34" charset="-128"/>
              </a:rPr>
              <a:t> (or significantly increase </a:t>
            </a:r>
            <a:r>
              <a:rPr lang="en-GB" dirty="0" smtClean="0">
                <a:solidFill>
                  <a:srgbClr val="C00000"/>
                </a:solidFill>
                <a:latin typeface="Arial Unicode MS" pitchFamily="34" charset="-128"/>
              </a:rPr>
              <a:t>confidence</a:t>
            </a:r>
            <a:r>
              <a:rPr lang="en-GB" dirty="0" smtClean="0">
                <a:latin typeface="Arial Unicode MS" pitchFamily="34" charset="-128"/>
              </a:rPr>
              <a:t> in) the </a:t>
            </a:r>
            <a:r>
              <a:rPr lang="en-GB" dirty="0" smtClean="0">
                <a:solidFill>
                  <a:srgbClr val="C00000"/>
                </a:solidFill>
                <a:latin typeface="Arial Unicode MS" pitchFamily="34" charset="-128"/>
              </a:rPr>
              <a:t>treatment plan </a:t>
            </a:r>
          </a:p>
          <a:p>
            <a:pPr lvl="2">
              <a:buClr>
                <a:schemeClr val="tx2"/>
              </a:buClr>
            </a:pPr>
            <a:r>
              <a:rPr lang="en-GB" dirty="0" smtClean="0">
                <a:solidFill>
                  <a:srgbClr val="C00000"/>
                </a:solidFill>
                <a:latin typeface="Arial Unicode MS" pitchFamily="34" charset="-128"/>
              </a:rPr>
              <a:t>Decision of removal </a:t>
            </a:r>
            <a:r>
              <a:rPr lang="en-GB" dirty="0" smtClean="0">
                <a:latin typeface="Arial Unicode MS" pitchFamily="34" charset="-128"/>
              </a:rPr>
              <a:t>could be affected by increased visualization of pathology on CBCT (</a:t>
            </a:r>
            <a:r>
              <a:rPr lang="en-GB" dirty="0" err="1" smtClean="0">
                <a:latin typeface="Arial Unicode MS" pitchFamily="34" charset="-128"/>
              </a:rPr>
              <a:t>Matzen</a:t>
            </a:r>
            <a:r>
              <a:rPr lang="en-GB" dirty="0" smtClean="0">
                <a:latin typeface="Arial Unicode MS" pitchFamily="34" charset="-128"/>
              </a:rPr>
              <a:t> et al. 2017)</a:t>
            </a:r>
          </a:p>
        </p:txBody>
      </p:sp>
      <p:sp>
        <p:nvSpPr>
          <p:cNvPr id="5"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6</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The justification principle</a:t>
            </a:r>
          </a:p>
        </p:txBody>
      </p:sp>
      <p:sp>
        <p:nvSpPr>
          <p:cNvPr id="20483" name="Rectangle 3"/>
          <p:cNvSpPr>
            <a:spLocks noGrp="1" noChangeArrowheads="1"/>
          </p:cNvSpPr>
          <p:nvPr>
            <p:ph type="body" sz="half" idx="1"/>
          </p:nvPr>
        </p:nvSpPr>
        <p:spPr>
          <a:xfrm>
            <a:off x="179512" y="1268760"/>
            <a:ext cx="8964488" cy="4114800"/>
          </a:xfrm>
        </p:spPr>
        <p:txBody>
          <a:bodyPr/>
          <a:lstStyle/>
          <a:p>
            <a:pPr lvl="0"/>
            <a:r>
              <a:rPr lang="en-GB" sz="2800" dirty="0" smtClean="0">
                <a:latin typeface="Arial Unicode MS" pitchFamily="34" charset="-128"/>
              </a:rPr>
              <a:t>The “good”</a:t>
            </a:r>
          </a:p>
          <a:p>
            <a:pPr lvl="1"/>
            <a:r>
              <a:rPr lang="en-GB" sz="2400" dirty="0" smtClean="0">
                <a:latin typeface="Arial Unicode MS" pitchFamily="34" charset="-128"/>
              </a:rPr>
              <a:t>Improved </a:t>
            </a:r>
            <a:r>
              <a:rPr lang="en-GB" sz="2400" dirty="0" smtClean="0">
                <a:solidFill>
                  <a:srgbClr val="C00000"/>
                </a:solidFill>
                <a:latin typeface="Arial Unicode MS" pitchFamily="34" charset="-128"/>
              </a:rPr>
              <a:t>diagnosis</a:t>
            </a:r>
            <a:r>
              <a:rPr lang="en-GB" sz="2400" dirty="0" smtClean="0">
                <a:latin typeface="Arial Unicode MS" pitchFamily="34" charset="-128"/>
              </a:rPr>
              <a:t> of pathology</a:t>
            </a:r>
          </a:p>
          <a:p>
            <a:pPr lvl="1"/>
            <a:r>
              <a:rPr lang="en-GB" sz="2400" dirty="0" smtClean="0">
                <a:latin typeface="Arial Unicode MS" pitchFamily="34" charset="-128"/>
              </a:rPr>
              <a:t>Improved treatment </a:t>
            </a:r>
            <a:r>
              <a:rPr lang="en-GB" sz="2400" dirty="0" smtClean="0">
                <a:solidFill>
                  <a:srgbClr val="C00000"/>
                </a:solidFill>
                <a:latin typeface="Arial Unicode MS" pitchFamily="34" charset="-128"/>
              </a:rPr>
              <a:t>planning / outcome</a:t>
            </a:r>
          </a:p>
          <a:p>
            <a:r>
              <a:rPr lang="en-GB" sz="2800" dirty="0" smtClean="0">
                <a:latin typeface="Arial Unicode MS" pitchFamily="34" charset="-128"/>
              </a:rPr>
              <a:t>The “harm” (if using ionizing radiation)</a:t>
            </a:r>
          </a:p>
          <a:p>
            <a:pPr lvl="1"/>
            <a:r>
              <a:rPr lang="en-GB" sz="2400" dirty="0" smtClean="0">
                <a:latin typeface="Arial Unicode MS" pitchFamily="34" charset="-128"/>
              </a:rPr>
              <a:t>Increased risk of cancer &amp; hereditary effects (i.e. </a:t>
            </a:r>
            <a:r>
              <a:rPr lang="en-GB" sz="2400" dirty="0" smtClean="0">
                <a:solidFill>
                  <a:srgbClr val="C00000"/>
                </a:solidFill>
                <a:latin typeface="Arial Unicode MS" pitchFamily="34" charset="-128"/>
              </a:rPr>
              <a:t>stochastic</a:t>
            </a:r>
            <a:r>
              <a:rPr lang="en-GB" sz="2400" dirty="0" smtClean="0">
                <a:latin typeface="Arial Unicode MS" pitchFamily="34" charset="-128"/>
              </a:rPr>
              <a:t> effects)</a:t>
            </a:r>
          </a:p>
          <a:p>
            <a:pPr lvl="1"/>
            <a:r>
              <a:rPr lang="en-GB" sz="2400" dirty="0" smtClean="0">
                <a:solidFill>
                  <a:srgbClr val="C00000"/>
                </a:solidFill>
                <a:latin typeface="Arial Unicode MS" pitchFamily="34" charset="-128"/>
              </a:rPr>
              <a:t>Tissue reactions </a:t>
            </a:r>
            <a:r>
              <a:rPr lang="en-GB" sz="2400" dirty="0" smtClean="0">
                <a:latin typeface="Arial Unicode MS" pitchFamily="34" charset="-128"/>
              </a:rPr>
              <a:t>(</a:t>
            </a:r>
            <a:r>
              <a:rPr lang="en-GB" sz="2400" dirty="0" err="1" smtClean="0">
                <a:latin typeface="Arial Unicode MS" pitchFamily="34" charset="-128"/>
              </a:rPr>
              <a:t>a.k.a</a:t>
            </a:r>
            <a:r>
              <a:rPr lang="en-GB" sz="2400" dirty="0" smtClean="0">
                <a:latin typeface="Arial Unicode MS" pitchFamily="34" charset="-128"/>
              </a:rPr>
              <a:t> </a:t>
            </a:r>
            <a:r>
              <a:rPr lang="en-GB" sz="2400" dirty="0" smtClean="0">
                <a:solidFill>
                  <a:srgbClr val="C00000"/>
                </a:solidFill>
                <a:latin typeface="Arial Unicode MS" pitchFamily="34" charset="-128"/>
              </a:rPr>
              <a:t>deterministic </a:t>
            </a:r>
            <a:r>
              <a:rPr lang="en-GB" sz="2400" dirty="0" smtClean="0">
                <a:latin typeface="Arial Unicode MS" pitchFamily="34" charset="-128"/>
              </a:rPr>
              <a:t>effects)</a:t>
            </a:r>
          </a:p>
          <a:p>
            <a:pPr lvl="2"/>
            <a:r>
              <a:rPr lang="en-GB" sz="2000" dirty="0" smtClean="0">
                <a:latin typeface="Arial Unicode MS" pitchFamily="34" charset="-128"/>
              </a:rPr>
              <a:t>Will not occur during normal operation, but are possible in case of (severe) accidents</a:t>
            </a:r>
            <a:endParaRPr lang="en-GB" sz="2800" dirty="0" smtClean="0">
              <a:latin typeface="Arial Unicode MS" pitchFamily="34" charset="-128"/>
            </a:endParaRPr>
          </a:p>
          <a:p>
            <a:pPr lvl="1"/>
            <a:endParaRPr lang="en-GB" sz="2400" dirty="0" smtClean="0">
              <a:latin typeface="Arial Unicode MS" pitchFamily="34" charset="-128"/>
            </a:endParaRPr>
          </a:p>
          <a:p>
            <a:pPr lvl="1"/>
            <a:endParaRPr lang="en-US" sz="2400" dirty="0" smtClean="0">
              <a:latin typeface="Arial Unicode MS" pitchFamily="34" charset="-128"/>
            </a:endParaRPr>
          </a:p>
        </p:txBody>
      </p:sp>
      <p:sp>
        <p:nvSpPr>
          <p:cNvPr id="5"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60</a:t>
            </a:fld>
            <a:endParaRPr lang="en-GB" smtClean="0"/>
          </a:p>
        </p:txBody>
      </p:sp>
      <p:sp>
        <p:nvSpPr>
          <p:cNvPr id="5123" name="Rectangle 2"/>
          <p:cNvSpPr>
            <a:spLocks noGrp="1" noChangeArrowheads="1"/>
          </p:cNvSpPr>
          <p:nvPr>
            <p:ph type="title"/>
          </p:nvPr>
        </p:nvSpPr>
        <p:spPr>
          <a:xfrm>
            <a:off x="107504" y="98425"/>
            <a:ext cx="8856984" cy="762000"/>
          </a:xfrm>
        </p:spPr>
        <p:txBody>
          <a:bodyPr/>
          <a:lstStyle/>
          <a:p>
            <a:pPr eaLnBrk="1" hangingPunct="1"/>
            <a:r>
              <a:rPr lang="en-US" b="0" dirty="0" smtClean="0">
                <a:latin typeface="Arial Unicode MS" pitchFamily="34" charset="-128"/>
              </a:rPr>
              <a:t>Specific clinical applications: surgery</a:t>
            </a:r>
          </a:p>
        </p:txBody>
      </p:sp>
      <p:sp>
        <p:nvSpPr>
          <p:cNvPr id="20483" name="Rectangle 3"/>
          <p:cNvSpPr>
            <a:spLocks noGrp="1" noChangeArrowheads="1"/>
          </p:cNvSpPr>
          <p:nvPr>
            <p:ph type="body" sz="half" idx="1"/>
          </p:nvPr>
        </p:nvSpPr>
        <p:spPr>
          <a:xfrm>
            <a:off x="179512" y="1124744"/>
            <a:ext cx="8856984" cy="4392488"/>
          </a:xfrm>
        </p:spPr>
        <p:txBody>
          <a:bodyPr/>
          <a:lstStyle/>
          <a:p>
            <a:pPr>
              <a:buClr>
                <a:schemeClr val="tx2"/>
              </a:buClr>
            </a:pPr>
            <a:r>
              <a:rPr lang="en-GB" sz="2400" dirty="0" smtClean="0">
                <a:solidFill>
                  <a:srgbClr val="C00000"/>
                </a:solidFill>
                <a:latin typeface="Arial Unicode MS" pitchFamily="34" charset="-128"/>
              </a:rPr>
              <a:t>No evidence </a:t>
            </a:r>
            <a:r>
              <a:rPr lang="en-GB" sz="2400" dirty="0" smtClean="0">
                <a:latin typeface="Arial Unicode MS" pitchFamily="34" charset="-128"/>
              </a:rPr>
              <a:t>for</a:t>
            </a:r>
            <a:r>
              <a:rPr lang="en-GB" sz="2400" dirty="0" smtClean="0">
                <a:solidFill>
                  <a:srgbClr val="C00000"/>
                </a:solidFill>
                <a:latin typeface="Arial Unicode MS" pitchFamily="34" charset="-128"/>
              </a:rPr>
              <a:t> benefit of CBCT </a:t>
            </a:r>
            <a:r>
              <a:rPr lang="en-GB" sz="2400" dirty="0" smtClean="0">
                <a:latin typeface="Arial Unicode MS" pitchFamily="34" charset="-128"/>
              </a:rPr>
              <a:t>in terms of </a:t>
            </a:r>
            <a:r>
              <a:rPr lang="en-GB" sz="2400" dirty="0" smtClean="0">
                <a:solidFill>
                  <a:srgbClr val="C00000"/>
                </a:solidFill>
                <a:latin typeface="Arial Unicode MS" pitchFamily="34" charset="-128"/>
              </a:rPr>
              <a:t>prevention of nerve injury </a:t>
            </a:r>
            <a:r>
              <a:rPr lang="en-GB" sz="2400" dirty="0" smtClean="0">
                <a:latin typeface="Arial Unicode MS" pitchFamily="34" charset="-128"/>
              </a:rPr>
              <a:t>for lower </a:t>
            </a:r>
            <a:r>
              <a:rPr lang="en-GB" sz="2400" dirty="0" smtClean="0">
                <a:solidFill>
                  <a:srgbClr val="C00000"/>
                </a:solidFill>
                <a:latin typeface="Arial Unicode MS" pitchFamily="34" charset="-128"/>
              </a:rPr>
              <a:t>third molar removal</a:t>
            </a:r>
            <a:r>
              <a:rPr lang="en-GB" sz="2400" dirty="0" smtClean="0">
                <a:latin typeface="Arial Unicode MS" pitchFamily="34" charset="-128"/>
              </a:rPr>
              <a:t>: </a:t>
            </a:r>
          </a:p>
          <a:p>
            <a:pPr>
              <a:buClr>
                <a:schemeClr val="tx2"/>
              </a:buClr>
            </a:pPr>
            <a:r>
              <a:rPr lang="en-GB" sz="2400" dirty="0" smtClean="0">
                <a:latin typeface="Arial Unicode MS" pitchFamily="34" charset="-128"/>
              </a:rPr>
              <a:t>Guerrero et al. (2012): “CBCT was </a:t>
            </a:r>
            <a:r>
              <a:rPr lang="en-GB" sz="2400" dirty="0" smtClean="0">
                <a:solidFill>
                  <a:srgbClr val="C00000"/>
                </a:solidFill>
                <a:latin typeface="Arial Unicode MS" pitchFamily="34" charset="-128"/>
              </a:rPr>
              <a:t>not superior </a:t>
            </a:r>
            <a:r>
              <a:rPr lang="en-GB" sz="2400" dirty="0" smtClean="0">
                <a:latin typeface="Arial Unicode MS" pitchFamily="34" charset="-128"/>
              </a:rPr>
              <a:t>to [panoramic radiography] in predicting postoperative </a:t>
            </a:r>
            <a:r>
              <a:rPr lang="en-GB" sz="2400" dirty="0" smtClean="0">
                <a:solidFill>
                  <a:srgbClr val="C00000"/>
                </a:solidFill>
                <a:latin typeface="Arial Unicode MS" pitchFamily="34" charset="-128"/>
              </a:rPr>
              <a:t>sensory disturbances </a:t>
            </a:r>
            <a:r>
              <a:rPr lang="en-GB" sz="2400" dirty="0" smtClean="0">
                <a:latin typeface="Arial Unicode MS" pitchFamily="34" charset="-128"/>
              </a:rPr>
              <a:t>but was superior in predicting [inferior alveolar nerve] exposure during third molar removal in cases judged as having "moderate" risk.” </a:t>
            </a:r>
          </a:p>
          <a:p>
            <a:pPr>
              <a:buClr>
                <a:schemeClr val="tx2"/>
              </a:buClr>
            </a:pPr>
            <a:r>
              <a:rPr lang="en-GB" sz="2400" dirty="0" smtClean="0">
                <a:latin typeface="Arial Unicode MS" pitchFamily="34" charset="-128"/>
              </a:rPr>
              <a:t>Petersen et al. (2016): “The use of CBCT before removal of the </a:t>
            </a:r>
            <a:r>
              <a:rPr lang="en-GB" sz="2400" dirty="0" err="1" smtClean="0">
                <a:latin typeface="Arial Unicode MS" pitchFamily="34" charset="-128"/>
              </a:rPr>
              <a:t>mandibular</a:t>
            </a:r>
            <a:r>
              <a:rPr lang="en-GB" sz="2400" dirty="0" smtClean="0">
                <a:latin typeface="Arial Unicode MS" pitchFamily="34" charset="-128"/>
              </a:rPr>
              <a:t> third molar does </a:t>
            </a:r>
            <a:r>
              <a:rPr lang="en-GB" sz="2400" dirty="0" smtClean="0">
                <a:solidFill>
                  <a:srgbClr val="C00000"/>
                </a:solidFill>
                <a:latin typeface="Arial Unicode MS" pitchFamily="34" charset="-128"/>
              </a:rPr>
              <a:t>not</a:t>
            </a:r>
            <a:r>
              <a:rPr lang="en-GB" sz="2400" dirty="0" smtClean="0">
                <a:latin typeface="Arial Unicode MS" pitchFamily="34" charset="-128"/>
              </a:rPr>
              <a:t> seem to </a:t>
            </a:r>
            <a:r>
              <a:rPr lang="en-GB" sz="2400" dirty="0" smtClean="0">
                <a:solidFill>
                  <a:srgbClr val="C00000"/>
                </a:solidFill>
                <a:latin typeface="Arial Unicode MS" pitchFamily="34" charset="-128"/>
              </a:rPr>
              <a:t>reduce</a:t>
            </a:r>
            <a:r>
              <a:rPr lang="en-GB" sz="2400" dirty="0" smtClean="0">
                <a:latin typeface="Arial Unicode MS" pitchFamily="34" charset="-128"/>
              </a:rPr>
              <a:t> the number of </a:t>
            </a:r>
            <a:r>
              <a:rPr lang="en-GB" sz="2400" dirty="0" err="1" smtClean="0">
                <a:solidFill>
                  <a:srgbClr val="C00000"/>
                </a:solidFill>
                <a:latin typeface="Arial Unicode MS" pitchFamily="34" charset="-128"/>
              </a:rPr>
              <a:t>neurosensoric</a:t>
            </a:r>
            <a:r>
              <a:rPr lang="en-GB" sz="2400" dirty="0" smtClean="0">
                <a:solidFill>
                  <a:srgbClr val="C00000"/>
                </a:solidFill>
                <a:latin typeface="Arial Unicode MS" pitchFamily="34" charset="-128"/>
              </a:rPr>
              <a:t> disturbances </a:t>
            </a:r>
            <a:r>
              <a:rPr lang="en-GB" sz="2400" dirty="0" smtClean="0">
                <a:latin typeface="Arial Unicode MS" pitchFamily="34" charset="-128"/>
              </a:rPr>
              <a:t>[compared with the use of panoramic radiography].”</a:t>
            </a:r>
          </a:p>
          <a:p>
            <a:pPr>
              <a:buClr>
                <a:schemeClr val="tx2"/>
              </a:buClr>
            </a:pPr>
            <a:endParaRPr lang="en-GB" sz="2400" dirty="0" smtClean="0">
              <a:latin typeface="Arial Unicode MS" pitchFamily="34" charset="-128"/>
            </a:endParaRPr>
          </a:p>
          <a:p>
            <a:pPr lvl="1">
              <a:buClr>
                <a:schemeClr val="tx2"/>
              </a:buClr>
            </a:pPr>
            <a:endParaRPr lang="en-US" sz="2000" dirty="0" smtClean="0">
              <a:latin typeface="Arial Unicode MS" pitchFamily="34" charset="-128"/>
            </a:endParaRPr>
          </a:p>
        </p:txBody>
      </p:sp>
      <p:sp>
        <p:nvSpPr>
          <p:cNvPr id="5"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61</a:t>
            </a:fld>
            <a:endParaRPr lang="en-GB" smtClean="0"/>
          </a:p>
        </p:txBody>
      </p:sp>
      <p:sp>
        <p:nvSpPr>
          <p:cNvPr id="5123" name="Rectangle 2"/>
          <p:cNvSpPr>
            <a:spLocks noGrp="1" noChangeArrowheads="1"/>
          </p:cNvSpPr>
          <p:nvPr>
            <p:ph type="title"/>
          </p:nvPr>
        </p:nvSpPr>
        <p:spPr>
          <a:xfrm>
            <a:off x="107504" y="98425"/>
            <a:ext cx="8856984" cy="762000"/>
          </a:xfrm>
        </p:spPr>
        <p:txBody>
          <a:bodyPr/>
          <a:lstStyle/>
          <a:p>
            <a:pPr eaLnBrk="1" hangingPunct="1"/>
            <a:r>
              <a:rPr lang="en-US" b="0" dirty="0" smtClean="0">
                <a:latin typeface="Arial Unicode MS" pitchFamily="34" charset="-128"/>
              </a:rPr>
              <a:t>Specific clinical applications: surgery</a:t>
            </a:r>
          </a:p>
        </p:txBody>
      </p:sp>
      <p:sp>
        <p:nvSpPr>
          <p:cNvPr id="20483" name="Rectangle 3"/>
          <p:cNvSpPr>
            <a:spLocks noGrp="1" noChangeArrowheads="1"/>
          </p:cNvSpPr>
          <p:nvPr>
            <p:ph type="body" sz="half" idx="1"/>
          </p:nvPr>
        </p:nvSpPr>
        <p:spPr>
          <a:xfrm>
            <a:off x="179512" y="1124744"/>
            <a:ext cx="8856984" cy="4114800"/>
          </a:xfrm>
        </p:spPr>
        <p:txBody>
          <a:bodyPr/>
          <a:lstStyle/>
          <a:p>
            <a:pPr>
              <a:buClr>
                <a:schemeClr val="tx2"/>
              </a:buClr>
            </a:pPr>
            <a:r>
              <a:rPr lang="en-GB" sz="2400" dirty="0" smtClean="0">
                <a:latin typeface="Arial Unicode MS" pitchFamily="34" charset="-128"/>
              </a:rPr>
              <a:t>(cont.) </a:t>
            </a:r>
            <a:r>
              <a:rPr lang="en-GB" sz="2400" dirty="0" smtClean="0">
                <a:solidFill>
                  <a:srgbClr val="C00000"/>
                </a:solidFill>
                <a:latin typeface="Arial Unicode MS" pitchFamily="34" charset="-128"/>
              </a:rPr>
              <a:t>No evidence </a:t>
            </a:r>
            <a:r>
              <a:rPr lang="en-GB" sz="2400" dirty="0" smtClean="0">
                <a:latin typeface="Arial Unicode MS" pitchFamily="34" charset="-128"/>
              </a:rPr>
              <a:t>for</a:t>
            </a:r>
            <a:r>
              <a:rPr lang="en-GB" sz="2400" dirty="0" smtClean="0">
                <a:solidFill>
                  <a:srgbClr val="C00000"/>
                </a:solidFill>
                <a:latin typeface="Arial Unicode MS" pitchFamily="34" charset="-128"/>
              </a:rPr>
              <a:t> benefit of CBCT </a:t>
            </a:r>
            <a:r>
              <a:rPr lang="en-GB" sz="2400" dirty="0" smtClean="0">
                <a:latin typeface="Arial Unicode MS" pitchFamily="34" charset="-128"/>
              </a:rPr>
              <a:t>in terms of </a:t>
            </a:r>
            <a:r>
              <a:rPr lang="en-GB" sz="2400" dirty="0" smtClean="0">
                <a:solidFill>
                  <a:srgbClr val="C00000"/>
                </a:solidFill>
                <a:latin typeface="Arial Unicode MS" pitchFamily="34" charset="-128"/>
              </a:rPr>
              <a:t>treatment outcome</a:t>
            </a:r>
            <a:r>
              <a:rPr lang="en-GB" sz="2400" dirty="0" smtClean="0">
                <a:latin typeface="Arial Unicode MS" pitchFamily="34" charset="-128"/>
              </a:rPr>
              <a:t> for lower </a:t>
            </a:r>
            <a:r>
              <a:rPr lang="en-GB" sz="2400" dirty="0" smtClean="0">
                <a:solidFill>
                  <a:srgbClr val="C00000"/>
                </a:solidFill>
                <a:latin typeface="Arial Unicode MS" pitchFamily="34" charset="-128"/>
              </a:rPr>
              <a:t>third molar removal</a:t>
            </a:r>
            <a:r>
              <a:rPr lang="en-GB" sz="2400" dirty="0" smtClean="0">
                <a:latin typeface="Arial Unicode MS" pitchFamily="34" charset="-128"/>
              </a:rPr>
              <a:t>: </a:t>
            </a:r>
          </a:p>
          <a:p>
            <a:pPr>
              <a:buClr>
                <a:schemeClr val="tx2"/>
              </a:buClr>
            </a:pPr>
            <a:r>
              <a:rPr lang="en-GB" sz="2400" dirty="0" err="1" smtClean="0">
                <a:latin typeface="Arial Unicode MS" pitchFamily="34" charset="-128"/>
              </a:rPr>
              <a:t>Korkmaz</a:t>
            </a:r>
            <a:r>
              <a:rPr lang="en-GB" sz="2400" dirty="0" smtClean="0">
                <a:latin typeface="Arial Unicode MS" pitchFamily="34" charset="-128"/>
              </a:rPr>
              <a:t> et al.</a:t>
            </a:r>
            <a:r>
              <a:rPr lang="en-GB" sz="2400" dirty="0">
                <a:latin typeface="Arial Unicode MS" pitchFamily="34" charset="-128"/>
              </a:rPr>
              <a:t> (2017): “</a:t>
            </a:r>
            <a:r>
              <a:rPr lang="en-US" sz="2400" dirty="0">
                <a:latin typeface="Arial Unicode MS" pitchFamily="34" charset="-128"/>
              </a:rPr>
              <a:t>Additional CBCT imaging was </a:t>
            </a:r>
            <a:r>
              <a:rPr lang="en-US" sz="2400" dirty="0">
                <a:solidFill>
                  <a:srgbClr val="C00000"/>
                </a:solidFill>
                <a:latin typeface="Arial Unicode MS" pitchFamily="34" charset="-128"/>
              </a:rPr>
              <a:t>not superior</a:t>
            </a:r>
            <a:r>
              <a:rPr lang="en-US" sz="2400" dirty="0">
                <a:latin typeface="Arial Unicode MS" pitchFamily="34" charset="-128"/>
              </a:rPr>
              <a:t> to PAN in </a:t>
            </a:r>
            <a:r>
              <a:rPr lang="en-US" sz="2400" dirty="0">
                <a:solidFill>
                  <a:srgbClr val="C00000"/>
                </a:solidFill>
                <a:latin typeface="Arial Unicode MS" pitchFamily="34" charset="-128"/>
              </a:rPr>
              <a:t>reducing IAN injury </a:t>
            </a:r>
            <a:r>
              <a:rPr lang="en-US" sz="2400" dirty="0">
                <a:latin typeface="Arial Unicode MS" pitchFamily="34" charset="-128"/>
              </a:rPr>
              <a:t>after third molar surgery during </a:t>
            </a:r>
            <a:r>
              <a:rPr lang="en-US" sz="2400" dirty="0">
                <a:solidFill>
                  <a:srgbClr val="C00000"/>
                </a:solidFill>
                <a:latin typeface="Arial Unicode MS" pitchFamily="34" charset="-128"/>
              </a:rPr>
              <a:t>long-term</a:t>
            </a:r>
            <a:r>
              <a:rPr lang="en-US" sz="2400" dirty="0">
                <a:latin typeface="Arial Unicode MS" pitchFamily="34" charset="-128"/>
              </a:rPr>
              <a:t> follow-up. Nonetheless, CBCT may decrease the prevalence of temporary IAN injury and improve the surgical outcomes in high-risk patients</a:t>
            </a:r>
            <a:r>
              <a:rPr lang="en-US" sz="2400" dirty="0" smtClean="0">
                <a:latin typeface="Arial Unicode MS" pitchFamily="34" charset="-128"/>
              </a:rPr>
              <a:t>.”</a:t>
            </a:r>
          </a:p>
          <a:p>
            <a:pPr>
              <a:buClr>
                <a:schemeClr val="tx2"/>
              </a:buClr>
            </a:pPr>
            <a:r>
              <a:rPr lang="en-US" sz="2400" dirty="0" err="1" smtClean="0">
                <a:latin typeface="Arial Unicode MS" pitchFamily="34" charset="-128"/>
              </a:rPr>
              <a:t>Ghaeminia</a:t>
            </a:r>
            <a:r>
              <a:rPr lang="en-US" sz="2400" dirty="0" smtClean="0">
                <a:latin typeface="Arial Unicode MS" pitchFamily="34" charset="-128"/>
              </a:rPr>
              <a:t> et al. </a:t>
            </a:r>
            <a:r>
              <a:rPr lang="en-US" sz="2400" dirty="0">
                <a:latin typeface="Arial Unicode MS" pitchFamily="34" charset="-128"/>
              </a:rPr>
              <a:t>(2015): </a:t>
            </a:r>
            <a:r>
              <a:rPr lang="en-US" sz="2400" dirty="0" smtClean="0">
                <a:latin typeface="Arial Unicode MS" pitchFamily="34" charset="-128"/>
              </a:rPr>
              <a:t>“[…] the </a:t>
            </a:r>
            <a:r>
              <a:rPr lang="en-US" sz="2400" dirty="0">
                <a:latin typeface="Arial Unicode MS" pitchFamily="34" charset="-128"/>
              </a:rPr>
              <a:t>use of CBCT does </a:t>
            </a:r>
            <a:r>
              <a:rPr lang="en-US" sz="2400" dirty="0">
                <a:solidFill>
                  <a:srgbClr val="C00000"/>
                </a:solidFill>
                <a:latin typeface="Arial Unicode MS" pitchFamily="34" charset="-128"/>
              </a:rPr>
              <a:t>not</a:t>
            </a:r>
            <a:r>
              <a:rPr lang="en-US" sz="2400" dirty="0">
                <a:latin typeface="Arial Unicode MS" pitchFamily="34" charset="-128"/>
              </a:rPr>
              <a:t> translate into a </a:t>
            </a:r>
            <a:r>
              <a:rPr lang="en-US" sz="2400" dirty="0">
                <a:solidFill>
                  <a:srgbClr val="C00000"/>
                </a:solidFill>
                <a:latin typeface="Arial Unicode MS" pitchFamily="34" charset="-128"/>
              </a:rPr>
              <a:t>reduction of IAN injury </a:t>
            </a:r>
            <a:r>
              <a:rPr lang="en-US" sz="2400" dirty="0">
                <a:latin typeface="Arial Unicode MS" pitchFamily="34" charset="-128"/>
              </a:rPr>
              <a:t>and other postoperative complications, after removal of the complete mandibular third </a:t>
            </a:r>
            <a:r>
              <a:rPr lang="en-US" sz="2400" dirty="0" smtClean="0">
                <a:latin typeface="Arial Unicode MS" pitchFamily="34" charset="-128"/>
              </a:rPr>
              <a:t>molar”</a:t>
            </a:r>
            <a:endParaRPr lang="en-GB" sz="2400" dirty="0">
              <a:latin typeface="Arial Unicode MS" pitchFamily="34" charset="-128"/>
            </a:endParaRPr>
          </a:p>
          <a:p>
            <a:pPr>
              <a:buClr>
                <a:schemeClr val="tx2"/>
              </a:buClr>
            </a:pPr>
            <a:endParaRPr lang="en-GB" sz="2400" dirty="0" smtClean="0">
              <a:latin typeface="Arial Unicode MS" pitchFamily="34" charset="-128"/>
            </a:endParaRPr>
          </a:p>
          <a:p>
            <a:pPr lvl="1">
              <a:buClr>
                <a:schemeClr val="tx2"/>
              </a:buClr>
            </a:pPr>
            <a:endParaRPr lang="en-US" sz="2000" dirty="0" smtClean="0">
              <a:latin typeface="Arial Unicode MS" pitchFamily="34" charset="-128"/>
            </a:endParaRPr>
          </a:p>
        </p:txBody>
      </p:sp>
      <p:sp>
        <p:nvSpPr>
          <p:cNvPr id="5"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extLst>
      <p:ext uri="{BB962C8B-B14F-4D97-AF65-F5344CB8AC3E}">
        <p14:creationId xmlns:p14="http://schemas.microsoft.com/office/powerpoint/2010/main" val="436380474"/>
      </p:ext>
    </p:extLst>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62</a:t>
            </a:fld>
            <a:endParaRPr lang="en-GB" smtClean="0"/>
          </a:p>
        </p:txBody>
      </p:sp>
      <p:sp>
        <p:nvSpPr>
          <p:cNvPr id="5123" name="Rectangle 2"/>
          <p:cNvSpPr>
            <a:spLocks noGrp="1" noChangeArrowheads="1"/>
          </p:cNvSpPr>
          <p:nvPr>
            <p:ph type="title"/>
          </p:nvPr>
        </p:nvSpPr>
        <p:spPr>
          <a:xfrm>
            <a:off x="107504" y="98425"/>
            <a:ext cx="8856984" cy="762000"/>
          </a:xfrm>
        </p:spPr>
        <p:txBody>
          <a:bodyPr/>
          <a:lstStyle/>
          <a:p>
            <a:pPr eaLnBrk="1" hangingPunct="1"/>
            <a:r>
              <a:rPr lang="en-US" b="0" dirty="0" smtClean="0">
                <a:latin typeface="Arial Unicode MS" pitchFamily="34" charset="-128"/>
              </a:rPr>
              <a:t>Specific clinical applications: surgery</a:t>
            </a:r>
          </a:p>
        </p:txBody>
      </p:sp>
      <p:sp>
        <p:nvSpPr>
          <p:cNvPr id="20483" name="Rectangle 3"/>
          <p:cNvSpPr>
            <a:spLocks noGrp="1" noChangeArrowheads="1"/>
          </p:cNvSpPr>
          <p:nvPr>
            <p:ph type="body" sz="half" idx="1"/>
          </p:nvPr>
        </p:nvSpPr>
        <p:spPr>
          <a:xfrm>
            <a:off x="179512" y="1124744"/>
            <a:ext cx="8784976" cy="4114800"/>
          </a:xfrm>
        </p:spPr>
        <p:txBody>
          <a:bodyPr/>
          <a:lstStyle/>
          <a:p>
            <a:pPr>
              <a:buClr>
                <a:schemeClr val="tx2"/>
              </a:buClr>
            </a:pPr>
            <a:r>
              <a:rPr lang="en-GB" sz="2400" dirty="0" smtClean="0">
                <a:latin typeface="Arial Unicode MS" pitchFamily="34" charset="-128"/>
              </a:rPr>
              <a:t>CBCT for specific surgery applications:</a:t>
            </a:r>
          </a:p>
          <a:p>
            <a:pPr lvl="1">
              <a:buClr>
                <a:schemeClr val="tx2"/>
              </a:buClr>
            </a:pPr>
            <a:r>
              <a:rPr lang="en-GB" dirty="0" smtClean="0">
                <a:solidFill>
                  <a:srgbClr val="C00000"/>
                </a:solidFill>
                <a:latin typeface="Arial Unicode MS" pitchFamily="34" charset="-128"/>
              </a:rPr>
              <a:t>Cleft palate treatment</a:t>
            </a:r>
          </a:p>
          <a:p>
            <a:pPr lvl="2">
              <a:buClr>
                <a:schemeClr val="tx2"/>
              </a:buClr>
            </a:pPr>
            <a:r>
              <a:rPr lang="en-GB" sz="2400" dirty="0" smtClean="0">
                <a:latin typeface="Arial Unicode MS" pitchFamily="34" charset="-128"/>
              </a:rPr>
              <a:t>Different treatment steps e.g. surgical repair of cleft, bone grafting, orthodontic treatment and monitoring/correction of jaw growth</a:t>
            </a:r>
          </a:p>
          <a:p>
            <a:pPr lvl="2">
              <a:buClr>
                <a:schemeClr val="tx2"/>
              </a:buClr>
            </a:pPr>
            <a:r>
              <a:rPr lang="en-GB" sz="2400" dirty="0" smtClean="0">
                <a:solidFill>
                  <a:srgbClr val="C00000"/>
                </a:solidFill>
                <a:latin typeface="Arial Unicode MS" pitchFamily="34" charset="-128"/>
              </a:rPr>
              <a:t>MDCT</a:t>
            </a:r>
            <a:r>
              <a:rPr lang="en-GB" sz="2400" dirty="0" smtClean="0">
                <a:latin typeface="Arial Unicode MS" pitchFamily="34" charset="-128"/>
              </a:rPr>
              <a:t> used frequently (despite radiation dose &amp; young age of patients)</a:t>
            </a:r>
          </a:p>
          <a:p>
            <a:pPr lvl="2">
              <a:buClr>
                <a:schemeClr val="tx2"/>
              </a:buClr>
            </a:pPr>
            <a:r>
              <a:rPr lang="en-GB" sz="2400" dirty="0" smtClean="0">
                <a:solidFill>
                  <a:srgbClr val="C00000"/>
                </a:solidFill>
                <a:latin typeface="Arial Unicode MS" pitchFamily="34" charset="-128"/>
              </a:rPr>
              <a:t>CBCT </a:t>
            </a:r>
            <a:r>
              <a:rPr lang="en-GB" sz="2400" dirty="0" smtClean="0">
                <a:latin typeface="Arial Unicode MS" pitchFamily="34" charset="-128"/>
              </a:rPr>
              <a:t>can be used as an alternative if it can operate at a </a:t>
            </a:r>
            <a:r>
              <a:rPr lang="en-GB" sz="2400" dirty="0" smtClean="0">
                <a:solidFill>
                  <a:srgbClr val="C00000"/>
                </a:solidFill>
                <a:latin typeface="Arial Unicode MS" pitchFamily="34" charset="-128"/>
              </a:rPr>
              <a:t>lower dose </a:t>
            </a:r>
            <a:r>
              <a:rPr lang="en-GB" sz="2400" dirty="0" smtClean="0">
                <a:latin typeface="Arial Unicode MS" pitchFamily="34" charset="-128"/>
              </a:rPr>
              <a:t>than an (optimized) MDCT scan, using the </a:t>
            </a:r>
            <a:r>
              <a:rPr lang="en-GB" sz="2400" dirty="0" smtClean="0">
                <a:solidFill>
                  <a:srgbClr val="C00000"/>
                </a:solidFill>
                <a:latin typeface="Arial Unicode MS" pitchFamily="34" charset="-128"/>
              </a:rPr>
              <a:t>smallest possible FOV </a:t>
            </a:r>
            <a:r>
              <a:rPr lang="en-GB" sz="2400" dirty="0" smtClean="0">
                <a:latin typeface="Arial Unicode MS" pitchFamily="34" charset="-128"/>
              </a:rPr>
              <a:t>which fits the region of interest</a:t>
            </a:r>
          </a:p>
        </p:txBody>
      </p:sp>
      <p:sp>
        <p:nvSpPr>
          <p:cNvPr id="5"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63</a:t>
            </a:fld>
            <a:endParaRPr lang="en-GB" smtClean="0"/>
          </a:p>
        </p:txBody>
      </p:sp>
      <p:sp>
        <p:nvSpPr>
          <p:cNvPr id="5123" name="Rectangle 2"/>
          <p:cNvSpPr>
            <a:spLocks noGrp="1" noChangeArrowheads="1"/>
          </p:cNvSpPr>
          <p:nvPr>
            <p:ph type="title"/>
          </p:nvPr>
        </p:nvSpPr>
        <p:spPr>
          <a:xfrm>
            <a:off x="107504" y="98425"/>
            <a:ext cx="8856984" cy="762000"/>
          </a:xfrm>
        </p:spPr>
        <p:txBody>
          <a:bodyPr/>
          <a:lstStyle/>
          <a:p>
            <a:pPr eaLnBrk="1" hangingPunct="1"/>
            <a:r>
              <a:rPr lang="en-US" b="0" dirty="0" smtClean="0">
                <a:latin typeface="Arial Unicode MS" pitchFamily="34" charset="-128"/>
              </a:rPr>
              <a:t>Specific clinical applications: surgery</a:t>
            </a:r>
          </a:p>
        </p:txBody>
      </p:sp>
      <p:sp>
        <p:nvSpPr>
          <p:cNvPr id="20483" name="Rectangle 3"/>
          <p:cNvSpPr>
            <a:spLocks noGrp="1" noChangeArrowheads="1"/>
          </p:cNvSpPr>
          <p:nvPr>
            <p:ph type="body" sz="half" idx="1"/>
          </p:nvPr>
        </p:nvSpPr>
        <p:spPr>
          <a:xfrm>
            <a:off x="179512" y="1124744"/>
            <a:ext cx="8856984" cy="4114800"/>
          </a:xfrm>
        </p:spPr>
        <p:txBody>
          <a:bodyPr/>
          <a:lstStyle/>
          <a:p>
            <a:pPr>
              <a:buClr>
                <a:schemeClr val="tx2"/>
              </a:buClr>
            </a:pPr>
            <a:r>
              <a:rPr lang="en-GB" sz="2400" dirty="0" smtClean="0">
                <a:latin typeface="Arial Unicode MS" pitchFamily="34" charset="-128"/>
              </a:rPr>
              <a:t>CBCT for specific surgery applications:</a:t>
            </a:r>
          </a:p>
          <a:p>
            <a:pPr lvl="1">
              <a:buClr>
                <a:schemeClr val="tx2"/>
              </a:buClr>
            </a:pPr>
            <a:r>
              <a:rPr lang="en-GB" dirty="0" smtClean="0">
                <a:solidFill>
                  <a:srgbClr val="C00000"/>
                </a:solidFill>
                <a:latin typeface="Arial Unicode MS" pitchFamily="34" charset="-128"/>
              </a:rPr>
              <a:t>Orthognathic surgery</a:t>
            </a:r>
          </a:p>
          <a:p>
            <a:pPr lvl="2">
              <a:buClr>
                <a:schemeClr val="tx2"/>
              </a:buClr>
            </a:pPr>
            <a:r>
              <a:rPr lang="en-GB" sz="2400" dirty="0" smtClean="0">
                <a:latin typeface="Arial Unicode MS" pitchFamily="34" charset="-128"/>
              </a:rPr>
              <a:t>For </a:t>
            </a:r>
            <a:r>
              <a:rPr lang="en-GB" sz="2400" dirty="0" smtClean="0">
                <a:solidFill>
                  <a:srgbClr val="C00000"/>
                </a:solidFill>
                <a:latin typeface="Arial Unicode MS" pitchFamily="34" charset="-128"/>
              </a:rPr>
              <a:t>extensive facial deformity</a:t>
            </a:r>
            <a:r>
              <a:rPr lang="en-GB" sz="2400" dirty="0" smtClean="0">
                <a:latin typeface="Arial Unicode MS" pitchFamily="34" charset="-128"/>
              </a:rPr>
              <a:t>, surgical planning using 3D imaging can be advised</a:t>
            </a:r>
          </a:p>
          <a:p>
            <a:pPr lvl="2">
              <a:buClr>
                <a:schemeClr val="tx2"/>
              </a:buClr>
            </a:pPr>
            <a:r>
              <a:rPr lang="en-GB" sz="2400" dirty="0" smtClean="0">
                <a:latin typeface="Arial Unicode MS" pitchFamily="34" charset="-128"/>
              </a:rPr>
              <a:t>CBCT can be used as a </a:t>
            </a:r>
            <a:r>
              <a:rPr lang="en-GB" sz="2400" dirty="0" smtClean="0">
                <a:solidFill>
                  <a:srgbClr val="C00000"/>
                </a:solidFill>
                <a:latin typeface="Arial Unicode MS" pitchFamily="34" charset="-128"/>
              </a:rPr>
              <a:t>substitute of MDCT</a:t>
            </a:r>
            <a:r>
              <a:rPr lang="en-GB" sz="2400" dirty="0" smtClean="0">
                <a:solidFill>
                  <a:schemeClr val="accent2"/>
                </a:solidFill>
                <a:latin typeface="Arial Unicode MS" pitchFamily="34" charset="-128"/>
              </a:rPr>
              <a:t>, </a:t>
            </a:r>
            <a:r>
              <a:rPr lang="en-GB" sz="2400" dirty="0" smtClean="0">
                <a:latin typeface="Arial Unicode MS" pitchFamily="34" charset="-128"/>
              </a:rPr>
              <a:t>if it can be assured that the CBCT examination results in a lower patient dose</a:t>
            </a:r>
          </a:p>
          <a:p>
            <a:pPr lvl="1">
              <a:buClr>
                <a:schemeClr val="tx2"/>
              </a:buClr>
            </a:pPr>
            <a:endParaRPr lang="en-US" dirty="0" smtClean="0">
              <a:latin typeface="Arial Unicode MS" pitchFamily="34" charset="-128"/>
            </a:endParaRPr>
          </a:p>
        </p:txBody>
      </p:sp>
      <p:sp>
        <p:nvSpPr>
          <p:cNvPr id="5"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7B80A1D1-8282-4298-A140-364EBD78DD5F}" type="slidenum">
              <a:rPr lang="en-GB" smtClean="0"/>
              <a:pPr>
                <a:defRPr/>
              </a:pPr>
              <a:t>64</a:t>
            </a:fld>
            <a:endParaRPr lang="en-GB"/>
          </a:p>
        </p:txBody>
      </p:sp>
      <p:sp>
        <p:nvSpPr>
          <p:cNvPr id="8" name="Rectangle 2"/>
          <p:cNvSpPr>
            <a:spLocks noGrp="1" noChangeArrowheads="1"/>
          </p:cNvSpPr>
          <p:nvPr>
            <p:ph type="title"/>
          </p:nvPr>
        </p:nvSpPr>
        <p:spPr>
          <a:xfrm>
            <a:off x="282575" y="98425"/>
            <a:ext cx="8534400" cy="762000"/>
          </a:xfrm>
        </p:spPr>
        <p:txBody>
          <a:bodyPr/>
          <a:lstStyle/>
          <a:p>
            <a:pPr eaLnBrk="1" hangingPunct="1"/>
            <a:r>
              <a:rPr lang="en-US" b="0" dirty="0" smtClean="0">
                <a:latin typeface="Arial Unicode MS" pitchFamily="34" charset="-128"/>
              </a:rPr>
              <a:t>Summary: surgery</a:t>
            </a:r>
          </a:p>
        </p:txBody>
      </p:sp>
      <p:graphicFrame>
        <p:nvGraphicFramePr>
          <p:cNvPr id="9" name="Table 8"/>
          <p:cNvGraphicFramePr>
            <a:graphicFrameLocks noGrp="1"/>
          </p:cNvGraphicFramePr>
          <p:nvPr>
            <p:extLst>
              <p:ext uri="{D42A27DB-BD31-4B8C-83A1-F6EECF244321}">
                <p14:modId xmlns:p14="http://schemas.microsoft.com/office/powerpoint/2010/main" val="2362972127"/>
              </p:ext>
            </p:extLst>
          </p:nvPr>
        </p:nvGraphicFramePr>
        <p:xfrm>
          <a:off x="107503" y="1484784"/>
          <a:ext cx="8856985" cy="2936240"/>
        </p:xfrm>
        <a:graphic>
          <a:graphicData uri="http://schemas.openxmlformats.org/drawingml/2006/table">
            <a:tbl>
              <a:tblPr firstRow="1" bandRow="1">
                <a:tableStyleId>{5940675A-B579-460E-94D1-54222C63F5DA}</a:tableStyleId>
              </a:tblPr>
              <a:tblGrid>
                <a:gridCol w="2448273"/>
                <a:gridCol w="936104"/>
                <a:gridCol w="934318"/>
                <a:gridCol w="1024775"/>
                <a:gridCol w="1024775"/>
                <a:gridCol w="878379"/>
                <a:gridCol w="878379"/>
                <a:gridCol w="731982"/>
              </a:tblGrid>
              <a:tr h="370840">
                <a:tc>
                  <a:txBody>
                    <a:bodyPr/>
                    <a:lstStyle/>
                    <a:p>
                      <a:r>
                        <a:rPr lang="en-GB" sz="1400" dirty="0" smtClean="0"/>
                        <a:t>Clinical indication</a:t>
                      </a:r>
                      <a:endParaRPr lang="en-GB" sz="1400" dirty="0"/>
                    </a:p>
                  </a:txBody>
                  <a:tcPr>
                    <a:lnB w="12700" cap="flat" cmpd="sng" algn="ctr">
                      <a:noFill/>
                      <a:prstDash val="solid"/>
                      <a:round/>
                      <a:headEnd type="none" w="med" len="med"/>
                      <a:tailEnd type="none" w="med" len="med"/>
                    </a:lnB>
                    <a:solidFill>
                      <a:srgbClr val="FFFFFF"/>
                    </a:solidFill>
                  </a:tcPr>
                </a:tc>
                <a:tc gridSpan="3">
                  <a:txBody>
                    <a:bodyPr/>
                    <a:lstStyle/>
                    <a:p>
                      <a:pPr algn="ctr"/>
                      <a:r>
                        <a:rPr lang="en-GB" sz="1400" dirty="0" smtClean="0"/>
                        <a:t>Intra-oral</a:t>
                      </a:r>
                      <a:r>
                        <a:rPr lang="en-GB" sz="1400" baseline="0" dirty="0" smtClean="0"/>
                        <a:t> radiograph</a:t>
                      </a:r>
                      <a:endParaRPr lang="en-GB" sz="1400" dirty="0"/>
                    </a:p>
                  </a:txBody>
                  <a:tcPr>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rgbClr val="FFFFFF"/>
                    </a:solidFill>
                  </a:tcPr>
                </a:tc>
                <a:tc hMerge="1">
                  <a:txBody>
                    <a:bodyPr/>
                    <a:lstStyle/>
                    <a:p>
                      <a:endParaRPr lang="en-GB"/>
                    </a:p>
                  </a:txBody>
                  <a:tcPr/>
                </a:tc>
                <a:tc hMerge="1">
                  <a:txBody>
                    <a:bodyPr/>
                    <a:lstStyle/>
                    <a:p>
                      <a:endParaRPr lang="en-GB" dirty="0"/>
                    </a:p>
                  </a:txBody>
                  <a:tcPr/>
                </a:tc>
                <a:tc>
                  <a:txBody>
                    <a:bodyPr/>
                    <a:lstStyle/>
                    <a:p>
                      <a:r>
                        <a:rPr lang="en-GB" sz="1400" dirty="0" smtClean="0"/>
                        <a:t>Panoramic</a:t>
                      </a:r>
                      <a:r>
                        <a:rPr lang="en-GB" sz="1400" baseline="0" dirty="0" smtClean="0"/>
                        <a:t> radiograph</a:t>
                      </a:r>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rgbClr val="FFFFFF"/>
                    </a:solidFill>
                  </a:tcPr>
                </a:tc>
                <a:tc>
                  <a:txBody>
                    <a:bodyPr/>
                    <a:lstStyle/>
                    <a:p>
                      <a:pPr algn="ctr"/>
                      <a:r>
                        <a:rPr lang="en-GB" sz="1400" dirty="0" smtClean="0"/>
                        <a:t>Lateral </a:t>
                      </a:r>
                      <a:r>
                        <a:rPr lang="en-GB" sz="1400" dirty="0" err="1" smtClean="0"/>
                        <a:t>ceph</a:t>
                      </a:r>
                      <a:r>
                        <a:rPr lang="en-GB" sz="1400" dirty="0" smtClean="0"/>
                        <a:t>.</a:t>
                      </a:r>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rgbClr val="FFFFFF"/>
                    </a:solidFill>
                  </a:tcPr>
                </a:tc>
                <a:tc>
                  <a:txBody>
                    <a:bodyPr/>
                    <a:lstStyle/>
                    <a:p>
                      <a:pPr algn="ctr"/>
                      <a:r>
                        <a:rPr lang="en-GB" sz="1400" dirty="0" smtClean="0"/>
                        <a:t>P-A </a:t>
                      </a:r>
                      <a:r>
                        <a:rPr lang="en-GB" sz="1400" dirty="0" err="1" smtClean="0"/>
                        <a:t>ceph</a:t>
                      </a:r>
                      <a:r>
                        <a:rPr lang="en-GB" sz="1400" dirty="0" smtClean="0"/>
                        <a:t>.</a:t>
                      </a:r>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rgbClr val="FFFFFF"/>
                    </a:solidFill>
                  </a:tcPr>
                </a:tc>
                <a:tc>
                  <a:txBody>
                    <a:bodyPr/>
                    <a:lstStyle/>
                    <a:p>
                      <a:pPr algn="ctr"/>
                      <a:r>
                        <a:rPr lang="en-GB" sz="1400" dirty="0" smtClean="0"/>
                        <a:t>CBCT / CT</a:t>
                      </a:r>
                      <a:endParaRPr lang="en-GB" sz="1400" dirty="0"/>
                    </a:p>
                  </a:txBody>
                  <a:tcPr>
                    <a:lnL w="12700" cap="flat" cmpd="sng" algn="ctr">
                      <a:noFill/>
                      <a:prstDash val="solid"/>
                      <a:round/>
                      <a:headEnd type="none" w="med" len="med"/>
                      <a:tailEnd type="none" w="med" len="med"/>
                    </a:lnL>
                    <a:lnB w="12700" cap="flat" cmpd="sng" algn="ctr">
                      <a:noFill/>
                      <a:prstDash val="solid"/>
                      <a:round/>
                      <a:headEnd type="none" w="med" len="med"/>
                      <a:tailEnd type="none" w="med" len="med"/>
                    </a:lnB>
                    <a:solidFill>
                      <a:srgbClr val="FFFFFF"/>
                    </a:solidFill>
                  </a:tcPr>
                </a:tc>
              </a:tr>
              <a:tr h="370840">
                <a:tc>
                  <a:txBody>
                    <a:bodyPr/>
                    <a:lstStyle/>
                    <a:p>
                      <a:endParaRPr lang="en-GB" sz="1400" dirty="0"/>
                    </a:p>
                  </a:txBody>
                  <a:tcPr>
                    <a:lnT w="12700" cap="flat" cmpd="sng" algn="ctr">
                      <a:noFill/>
                      <a:prstDash val="solid"/>
                      <a:round/>
                      <a:headEnd type="none" w="med" len="med"/>
                      <a:tailEnd type="none" w="med" len="med"/>
                    </a:lnT>
                    <a:solidFill>
                      <a:srgbClr val="FFFFFF"/>
                    </a:solidFill>
                  </a:tcPr>
                </a:tc>
                <a:tc>
                  <a:txBody>
                    <a:bodyPr/>
                    <a:lstStyle/>
                    <a:p>
                      <a:r>
                        <a:rPr lang="en-GB" sz="1400" dirty="0" err="1" smtClean="0"/>
                        <a:t>Periapical</a:t>
                      </a:r>
                      <a:endParaRPr lang="en-GB" sz="1400" dirty="0"/>
                    </a:p>
                  </a:txBody>
                  <a:tcPr>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rgbClr val="FFFFFF"/>
                    </a:solidFill>
                  </a:tcPr>
                </a:tc>
                <a:tc>
                  <a:txBody>
                    <a:bodyPr/>
                    <a:lstStyle/>
                    <a:p>
                      <a:r>
                        <a:rPr lang="en-GB" sz="1400" dirty="0" smtClean="0"/>
                        <a:t>Bitewing</a:t>
                      </a:r>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rgbClr val="FFFFFF"/>
                    </a:solidFill>
                  </a:tcPr>
                </a:tc>
                <a:tc>
                  <a:txBody>
                    <a:bodyPr/>
                    <a:lstStyle/>
                    <a:p>
                      <a:r>
                        <a:rPr lang="en-GB" sz="1400" dirty="0" err="1" smtClean="0"/>
                        <a:t>Occlusal</a:t>
                      </a:r>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rgbClr val="FFFFFF"/>
                    </a:solidFill>
                  </a:tcPr>
                </a:tc>
                <a:tc>
                  <a:txBody>
                    <a:bodyPr/>
                    <a:lstStyle/>
                    <a:p>
                      <a:endParaRPr lang="en-GB" sz="1400" dirty="0"/>
                    </a:p>
                  </a:txBody>
                  <a:tcPr>
                    <a:lnL w="12700" cap="flat" cmpd="sng" algn="ctr">
                      <a:noFill/>
                      <a:prstDash val="solid"/>
                      <a:round/>
                      <a:headEnd type="none" w="med" len="med"/>
                      <a:tailEnd type="none" w="med" len="med"/>
                    </a:lnL>
                    <a:lnT w="12700" cap="flat" cmpd="sng" algn="ctr">
                      <a:noFill/>
                      <a:prstDash val="solid"/>
                      <a:round/>
                      <a:headEnd type="none" w="med" len="med"/>
                      <a:tailEnd type="none" w="med" len="med"/>
                    </a:lnT>
                    <a:solidFill>
                      <a:srgbClr val="FFFFFF"/>
                    </a:solidFill>
                  </a:tcPr>
                </a:tc>
              </a:tr>
              <a:tr h="370840">
                <a:tc>
                  <a:txBody>
                    <a:bodyPr/>
                    <a:lstStyle/>
                    <a:p>
                      <a:r>
                        <a:rPr lang="en-GB" sz="1400" dirty="0" smtClean="0"/>
                        <a:t>Lower third molar removal:</a:t>
                      </a:r>
                    </a:p>
                    <a:p>
                      <a:pPr marL="285750" indent="-285750">
                        <a:buFontTx/>
                        <a:buChar char="-"/>
                      </a:pPr>
                      <a:r>
                        <a:rPr lang="en-GB" sz="1400" dirty="0" smtClean="0"/>
                        <a:t>Low-risk</a:t>
                      </a:r>
                    </a:p>
                    <a:p>
                      <a:pPr marL="285750" indent="-285750">
                        <a:buFontTx/>
                        <a:buChar char="-"/>
                      </a:pPr>
                      <a:r>
                        <a:rPr lang="en-GB" sz="1400" dirty="0" smtClean="0"/>
                        <a:t>Clinically judged</a:t>
                      </a:r>
                      <a:r>
                        <a:rPr lang="en-GB" sz="1400" baseline="0" dirty="0" smtClean="0"/>
                        <a:t> complex high-risk situations</a:t>
                      </a:r>
                      <a:endParaRPr lang="en-GB" sz="1400" dirty="0"/>
                    </a:p>
                  </a:txBody>
                  <a:tcPr>
                    <a:solidFill>
                      <a:srgbClr val="FFFFFF"/>
                    </a:solidFill>
                  </a:tcPr>
                </a:tc>
                <a:tc>
                  <a:txBody>
                    <a:bodyPr/>
                    <a:lstStyle/>
                    <a:p>
                      <a:endParaRPr lang="en-GB" sz="1400"/>
                    </a:p>
                  </a:txBody>
                  <a:tcPr>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solidFill>
                      <a:srgbClr val="FFFFFF"/>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Cleft palate treatment</a:t>
                      </a:r>
                    </a:p>
                  </a:txBody>
                  <a:tcPr>
                    <a:solidFill>
                      <a:srgbClr val="FFFFFF"/>
                    </a:solidFill>
                  </a:tcPr>
                </a:tc>
                <a:tc>
                  <a:txBody>
                    <a:bodyPr/>
                    <a:lstStyle/>
                    <a:p>
                      <a:endParaRPr lang="en-GB" sz="1400"/>
                    </a:p>
                  </a:txBody>
                  <a:tcPr>
                    <a:lnR w="12700" cap="flat" cmpd="sng" algn="ctr">
                      <a:noFill/>
                      <a:prstDash val="solid"/>
                      <a:round/>
                      <a:headEnd type="none" w="med" len="med"/>
                      <a:tailEnd type="none" w="med" len="med"/>
                    </a:lnR>
                    <a:solidFill>
                      <a:srgbClr val="FFFFFF"/>
                    </a:solidFill>
                  </a:tcPr>
                </a:tc>
                <a:tc>
                  <a:txBody>
                    <a:bodyPr/>
                    <a:lstStyle/>
                    <a:p>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dirty="0"/>
                    </a:p>
                  </a:txBody>
                  <a:tcPr>
                    <a:lnL w="12700" cap="flat" cmpd="sng" algn="ctr">
                      <a:noFill/>
                      <a:prstDash val="solid"/>
                      <a:round/>
                      <a:headEnd type="none" w="med" len="med"/>
                      <a:tailEnd type="none" w="med" len="med"/>
                    </a:lnL>
                    <a:solidFill>
                      <a:srgbClr val="FFFFFF"/>
                    </a:solidFill>
                  </a:tcPr>
                </a:tc>
              </a:tr>
              <a:tr h="370840">
                <a:tc>
                  <a:txBody>
                    <a:bodyPr/>
                    <a:lstStyle/>
                    <a:p>
                      <a:r>
                        <a:rPr lang="en-GB" sz="1400" dirty="0" smtClean="0"/>
                        <a:t>Orthognathic surgery:</a:t>
                      </a:r>
                    </a:p>
                    <a:p>
                      <a:r>
                        <a:rPr lang="en-GB" sz="1400" dirty="0" smtClean="0"/>
                        <a:t>- Regular</a:t>
                      </a:r>
                    </a:p>
                    <a:p>
                      <a:r>
                        <a:rPr lang="en-GB" sz="1400" dirty="0" smtClean="0"/>
                        <a:t>- Advanced deformity</a:t>
                      </a:r>
                      <a:endParaRPr lang="en-GB" sz="1400" dirty="0"/>
                    </a:p>
                  </a:txBody>
                  <a:tcPr>
                    <a:solidFill>
                      <a:srgbClr val="FFFFFF"/>
                    </a:solidFill>
                  </a:tcPr>
                </a:tc>
                <a:tc>
                  <a:txBody>
                    <a:bodyPr/>
                    <a:lstStyle/>
                    <a:p>
                      <a:endParaRPr lang="en-GB" sz="1400"/>
                    </a:p>
                  </a:txBody>
                  <a:tcPr>
                    <a:lnR w="12700" cap="flat" cmpd="sng" algn="ctr">
                      <a:noFill/>
                      <a:prstDash val="solid"/>
                      <a:round/>
                      <a:headEnd type="none" w="med" len="med"/>
                      <a:tailEnd type="none" w="med" len="med"/>
                    </a:lnR>
                    <a:solidFill>
                      <a:srgbClr val="FFFFFF"/>
                    </a:solidFill>
                  </a:tcPr>
                </a:tc>
                <a:tc>
                  <a:txBody>
                    <a:bodyPr/>
                    <a:lstStyle/>
                    <a:p>
                      <a:endParaRPr lang="en-GB"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400" dirty="0"/>
                    </a:p>
                  </a:txBody>
                  <a:tcPr>
                    <a:lnL w="12700" cap="flat" cmpd="sng" algn="ctr">
                      <a:noFill/>
                      <a:prstDash val="solid"/>
                      <a:round/>
                      <a:headEnd type="none" w="med" len="med"/>
                      <a:tailEnd type="none" w="med" len="med"/>
                    </a:lnL>
                    <a:solidFill>
                      <a:srgbClr val="FFFFFF"/>
                    </a:solidFill>
                  </a:tcPr>
                </a:tc>
              </a:tr>
            </a:tbl>
          </a:graphicData>
        </a:graphic>
      </p:graphicFrame>
      <p:sp>
        <p:nvSpPr>
          <p:cNvPr id="27" name="Rectangle 26"/>
          <p:cNvSpPr/>
          <p:nvPr/>
        </p:nvSpPr>
        <p:spPr>
          <a:xfrm>
            <a:off x="5796136" y="2708920"/>
            <a:ext cx="252000" cy="252000"/>
          </a:xfrm>
          <a:prstGeom prst="rect">
            <a:avLst/>
          </a:prstGeom>
          <a:solidFill>
            <a:srgbClr val="4D4D4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p:cNvSpPr/>
          <p:nvPr/>
        </p:nvSpPr>
        <p:spPr>
          <a:xfrm>
            <a:off x="8460432" y="3032984"/>
            <a:ext cx="252000" cy="252000"/>
          </a:xfrm>
          <a:prstGeom prst="rect">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p:cNvSpPr/>
          <p:nvPr/>
        </p:nvSpPr>
        <p:spPr>
          <a:xfrm>
            <a:off x="5796136" y="3032984"/>
            <a:ext cx="252000" cy="252000"/>
          </a:xfrm>
          <a:prstGeom prst="rect">
            <a:avLst/>
          </a:prstGeom>
          <a:solidFill>
            <a:srgbClr val="4D4D4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p:cNvSpPr/>
          <p:nvPr/>
        </p:nvSpPr>
        <p:spPr>
          <a:xfrm>
            <a:off x="8460432" y="3393024"/>
            <a:ext cx="252000" cy="252000"/>
          </a:xfrm>
          <a:prstGeom prst="rect">
            <a:avLst/>
          </a:prstGeom>
          <a:solidFill>
            <a:srgbClr val="4D4D4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p:cNvSpPr/>
          <p:nvPr/>
        </p:nvSpPr>
        <p:spPr>
          <a:xfrm>
            <a:off x="8460432" y="4149080"/>
            <a:ext cx="252000" cy="252000"/>
          </a:xfrm>
          <a:prstGeom prst="rect">
            <a:avLst/>
          </a:prstGeom>
          <a:solidFill>
            <a:srgbClr val="4D4D4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p:cNvSpPr/>
          <p:nvPr/>
        </p:nvSpPr>
        <p:spPr>
          <a:xfrm>
            <a:off x="6804248" y="3861048"/>
            <a:ext cx="252000" cy="252000"/>
          </a:xfrm>
          <a:prstGeom prst="rect">
            <a:avLst/>
          </a:prstGeom>
          <a:solidFill>
            <a:srgbClr val="DDDDD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p:cNvSpPr/>
          <p:nvPr/>
        </p:nvSpPr>
        <p:spPr>
          <a:xfrm>
            <a:off x="7596336" y="3861048"/>
            <a:ext cx="252000" cy="252000"/>
          </a:xfrm>
          <a:prstGeom prst="rect">
            <a:avLst/>
          </a:prstGeom>
          <a:solidFill>
            <a:srgbClr val="DDDDD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p:cNvSpPr/>
          <p:nvPr/>
        </p:nvSpPr>
        <p:spPr>
          <a:xfrm>
            <a:off x="8460432" y="3864299"/>
            <a:ext cx="252000" cy="252000"/>
          </a:xfrm>
          <a:prstGeom prst="rect">
            <a:avLst/>
          </a:prstGeom>
          <a:solidFill>
            <a:srgbClr val="4D4D4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
        <p:nvSpPr>
          <p:cNvPr id="25" name="Rectangle 24"/>
          <p:cNvSpPr/>
          <p:nvPr/>
        </p:nvSpPr>
        <p:spPr>
          <a:xfrm>
            <a:off x="2861852" y="2708920"/>
            <a:ext cx="252000" cy="252000"/>
          </a:xfrm>
          <a:prstGeom prst="rect">
            <a:avLst/>
          </a:prstGeom>
          <a:solidFill>
            <a:srgbClr val="DDDDD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2860089" y="3032984"/>
            <a:ext cx="252000" cy="252000"/>
          </a:xfrm>
          <a:prstGeom prst="rect">
            <a:avLst/>
          </a:prstGeom>
          <a:solidFill>
            <a:srgbClr val="DDDDD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
          <p:cNvSpPr>
            <a:spLocks noGrp="1" noChangeArrowheads="1"/>
          </p:cNvSpPr>
          <p:nvPr>
            <p:ph type="body" sz="half" idx="1"/>
          </p:nvPr>
        </p:nvSpPr>
        <p:spPr>
          <a:xfrm>
            <a:off x="107504" y="1114400"/>
            <a:ext cx="8856984" cy="4114800"/>
          </a:xfrm>
        </p:spPr>
        <p:txBody>
          <a:bodyPr/>
          <a:lstStyle/>
          <a:p>
            <a:pPr>
              <a:buNone/>
            </a:pPr>
            <a:r>
              <a:rPr lang="en-GB" sz="1800" dirty="0" smtClean="0">
                <a:solidFill>
                  <a:srgbClr val="C00000"/>
                </a:solidFill>
                <a:latin typeface="Arial Unicode MS" pitchFamily="34" charset="-128"/>
              </a:rPr>
              <a:t>(Disclaimer: see slide #36 and slide notes)</a:t>
            </a:r>
            <a:endParaRPr lang="en-US" sz="1800" dirty="0" smtClean="0">
              <a:latin typeface="Arial Unicode MS" pitchFamily="34" charset="-128"/>
            </a:endParaRPr>
          </a:p>
        </p:txBody>
      </p:sp>
      <p:grpSp>
        <p:nvGrpSpPr>
          <p:cNvPr id="36" name="Group 35"/>
          <p:cNvGrpSpPr/>
          <p:nvPr/>
        </p:nvGrpSpPr>
        <p:grpSpPr>
          <a:xfrm>
            <a:off x="2987824" y="4797152"/>
            <a:ext cx="3816424" cy="1568207"/>
            <a:chOff x="1187624" y="4293096"/>
            <a:chExt cx="3600400" cy="1872208"/>
          </a:xfrm>
        </p:grpSpPr>
        <p:sp>
          <p:nvSpPr>
            <p:cNvPr id="37" name="Rectangle 36"/>
            <p:cNvSpPr/>
            <p:nvPr/>
          </p:nvSpPr>
          <p:spPr>
            <a:xfrm>
              <a:off x="1187624" y="4293096"/>
              <a:ext cx="3600400" cy="1872208"/>
            </a:xfrm>
            <a:prstGeom prst="rect">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p:cNvSpPr/>
            <p:nvPr/>
          </p:nvSpPr>
          <p:spPr>
            <a:xfrm>
              <a:off x="1475656" y="4509120"/>
              <a:ext cx="252000" cy="252000"/>
            </a:xfrm>
            <a:prstGeom prst="rect">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TextBox 38"/>
            <p:cNvSpPr txBox="1"/>
            <p:nvPr/>
          </p:nvSpPr>
          <p:spPr>
            <a:xfrm>
              <a:off x="1835696" y="4437112"/>
              <a:ext cx="2376264" cy="400110"/>
            </a:xfrm>
            <a:prstGeom prst="rect">
              <a:avLst/>
            </a:prstGeom>
            <a:noFill/>
          </p:spPr>
          <p:txBody>
            <a:bodyPr wrap="square" rtlCol="0">
              <a:spAutoFit/>
            </a:bodyPr>
            <a:lstStyle/>
            <a:p>
              <a:r>
                <a:rPr lang="en-GB" sz="2000" dirty="0" smtClean="0"/>
                <a:t>Low usefulness</a:t>
              </a:r>
              <a:endParaRPr lang="en-GB" sz="2000" dirty="0"/>
            </a:p>
          </p:txBody>
        </p:sp>
        <p:sp>
          <p:nvSpPr>
            <p:cNvPr id="40" name="Rectangle 39"/>
            <p:cNvSpPr/>
            <p:nvPr/>
          </p:nvSpPr>
          <p:spPr>
            <a:xfrm>
              <a:off x="1475656" y="4901098"/>
              <a:ext cx="252000" cy="252000"/>
            </a:xfrm>
            <a:prstGeom prst="rect">
              <a:avLst/>
            </a:prstGeom>
            <a:solidFill>
              <a:srgbClr val="DDDDD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TextBox 40"/>
            <p:cNvSpPr txBox="1"/>
            <p:nvPr/>
          </p:nvSpPr>
          <p:spPr>
            <a:xfrm>
              <a:off x="1835696" y="4829090"/>
              <a:ext cx="2376264" cy="400110"/>
            </a:xfrm>
            <a:prstGeom prst="rect">
              <a:avLst/>
            </a:prstGeom>
            <a:noFill/>
          </p:spPr>
          <p:txBody>
            <a:bodyPr wrap="square" rtlCol="0">
              <a:spAutoFit/>
            </a:bodyPr>
            <a:lstStyle/>
            <a:p>
              <a:r>
                <a:rPr lang="en-GB" sz="2000" dirty="0" smtClean="0"/>
                <a:t>Medium usefulness</a:t>
              </a:r>
              <a:endParaRPr lang="en-GB" sz="2000" dirty="0"/>
            </a:p>
          </p:txBody>
        </p:sp>
        <p:sp>
          <p:nvSpPr>
            <p:cNvPr id="42" name="Rectangle 41"/>
            <p:cNvSpPr/>
            <p:nvPr/>
          </p:nvSpPr>
          <p:spPr>
            <a:xfrm>
              <a:off x="1475656" y="5333146"/>
              <a:ext cx="252000" cy="252000"/>
            </a:xfrm>
            <a:prstGeom prst="rect">
              <a:avLst/>
            </a:prstGeom>
            <a:solidFill>
              <a:srgbClr val="4D4D4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TextBox 42"/>
            <p:cNvSpPr txBox="1"/>
            <p:nvPr/>
          </p:nvSpPr>
          <p:spPr>
            <a:xfrm>
              <a:off x="1835696" y="5261138"/>
              <a:ext cx="2376264" cy="400110"/>
            </a:xfrm>
            <a:prstGeom prst="rect">
              <a:avLst/>
            </a:prstGeom>
            <a:noFill/>
          </p:spPr>
          <p:txBody>
            <a:bodyPr wrap="square" rtlCol="0">
              <a:spAutoFit/>
            </a:bodyPr>
            <a:lstStyle/>
            <a:p>
              <a:r>
                <a:rPr lang="en-GB" sz="2000" dirty="0" smtClean="0"/>
                <a:t>High usefulness</a:t>
              </a:r>
              <a:endParaRPr lang="en-GB" sz="2000" dirty="0"/>
            </a:p>
          </p:txBody>
        </p:sp>
        <p:sp>
          <p:nvSpPr>
            <p:cNvPr id="44" name="TextBox 43"/>
            <p:cNvSpPr txBox="1"/>
            <p:nvPr/>
          </p:nvSpPr>
          <p:spPr>
            <a:xfrm>
              <a:off x="1403648" y="5661248"/>
              <a:ext cx="3384376" cy="400110"/>
            </a:xfrm>
            <a:prstGeom prst="rect">
              <a:avLst/>
            </a:prstGeom>
            <a:noFill/>
          </p:spPr>
          <p:txBody>
            <a:bodyPr wrap="square" rtlCol="0">
              <a:spAutoFit/>
            </a:bodyPr>
            <a:lstStyle/>
            <a:p>
              <a:r>
                <a:rPr lang="en-GB" sz="2000" dirty="0" smtClean="0"/>
                <a:t>No symbol: not recommended</a:t>
              </a:r>
              <a:endParaRPr lang="en-GB" sz="2000" dirty="0"/>
            </a:p>
          </p:txBody>
        </p:sp>
      </p:gr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65</a:t>
            </a:fld>
            <a:endParaRPr lang="en-GB" smtClean="0"/>
          </a:p>
        </p:txBody>
      </p:sp>
      <p:sp>
        <p:nvSpPr>
          <p:cNvPr id="5123" name="Rectangle 2"/>
          <p:cNvSpPr>
            <a:spLocks noGrp="1" noChangeArrowheads="1"/>
          </p:cNvSpPr>
          <p:nvPr>
            <p:ph type="title"/>
          </p:nvPr>
        </p:nvSpPr>
        <p:spPr>
          <a:xfrm>
            <a:off x="107504" y="98425"/>
            <a:ext cx="8856984" cy="762000"/>
          </a:xfrm>
        </p:spPr>
        <p:txBody>
          <a:bodyPr/>
          <a:lstStyle/>
          <a:p>
            <a:pPr eaLnBrk="1" hangingPunct="1"/>
            <a:r>
              <a:rPr lang="en-US" b="0" dirty="0" smtClean="0">
                <a:latin typeface="Arial Unicode MS" pitchFamily="34" charset="-128"/>
              </a:rPr>
              <a:t>Specific clinical applications: TMJ</a:t>
            </a:r>
          </a:p>
        </p:txBody>
      </p:sp>
      <p:sp>
        <p:nvSpPr>
          <p:cNvPr id="20483" name="Rectangle 3"/>
          <p:cNvSpPr>
            <a:spLocks noGrp="1" noChangeArrowheads="1"/>
          </p:cNvSpPr>
          <p:nvPr>
            <p:ph type="body" sz="half" idx="1"/>
          </p:nvPr>
        </p:nvSpPr>
        <p:spPr>
          <a:xfrm>
            <a:off x="179512" y="1124744"/>
            <a:ext cx="8856984" cy="4114800"/>
          </a:xfrm>
        </p:spPr>
        <p:txBody>
          <a:bodyPr/>
          <a:lstStyle/>
          <a:p>
            <a:pPr>
              <a:buClr>
                <a:schemeClr val="tx2"/>
              </a:buClr>
            </a:pPr>
            <a:r>
              <a:rPr lang="en-GB" sz="2400" dirty="0" smtClean="0">
                <a:latin typeface="Arial Unicode MS" pitchFamily="34" charset="-128"/>
              </a:rPr>
              <a:t>Majority of </a:t>
            </a:r>
            <a:r>
              <a:rPr lang="en-GB" sz="2400" dirty="0" err="1" smtClean="0">
                <a:latin typeface="Arial Unicode MS" pitchFamily="34" charset="-128"/>
              </a:rPr>
              <a:t>temporomandibular</a:t>
            </a:r>
            <a:r>
              <a:rPr lang="en-GB" sz="2400" dirty="0" smtClean="0">
                <a:latin typeface="Arial Unicode MS" pitchFamily="34" charset="-128"/>
              </a:rPr>
              <a:t> disorder patients: </a:t>
            </a:r>
            <a:r>
              <a:rPr lang="en-GB" sz="2400" dirty="0" err="1" smtClean="0">
                <a:solidFill>
                  <a:srgbClr val="C00000"/>
                </a:solidFill>
                <a:latin typeface="Arial Unicode MS" pitchFamily="34" charset="-128"/>
              </a:rPr>
              <a:t>myofascial</a:t>
            </a:r>
            <a:r>
              <a:rPr lang="en-GB" sz="2400" dirty="0" smtClean="0">
                <a:solidFill>
                  <a:srgbClr val="C00000"/>
                </a:solidFill>
                <a:latin typeface="Arial Unicode MS" pitchFamily="34" charset="-128"/>
              </a:rPr>
              <a:t> </a:t>
            </a:r>
            <a:r>
              <a:rPr lang="en-GB" sz="2400" dirty="0" smtClean="0">
                <a:latin typeface="Arial Unicode MS" pitchFamily="34" charset="-128"/>
              </a:rPr>
              <a:t>cause or TMJ </a:t>
            </a:r>
            <a:r>
              <a:rPr lang="en-GB" sz="2400" dirty="0" smtClean="0">
                <a:solidFill>
                  <a:srgbClr val="C00000"/>
                </a:solidFill>
                <a:latin typeface="Arial Unicode MS" pitchFamily="34" charset="-128"/>
              </a:rPr>
              <a:t>disc</a:t>
            </a:r>
            <a:r>
              <a:rPr lang="en-GB" sz="2400" dirty="0" smtClean="0">
                <a:latin typeface="Arial Unicode MS" pitchFamily="34" charset="-128"/>
              </a:rPr>
              <a:t> issue</a:t>
            </a:r>
          </a:p>
          <a:p>
            <a:pPr lvl="1">
              <a:buClr>
                <a:schemeClr val="tx2"/>
              </a:buClr>
            </a:pPr>
            <a:r>
              <a:rPr lang="en-GB" sz="2400" dirty="0" smtClean="0">
                <a:solidFill>
                  <a:srgbClr val="C00000"/>
                </a:solidFill>
                <a:latin typeface="Arial Unicode MS" pitchFamily="34" charset="-128"/>
              </a:rPr>
              <a:t>MRI</a:t>
            </a:r>
            <a:r>
              <a:rPr lang="en-GB" sz="2400" dirty="0" smtClean="0">
                <a:solidFill>
                  <a:schemeClr val="accent2"/>
                </a:solidFill>
                <a:latin typeface="Arial Unicode MS" pitchFamily="34" charset="-128"/>
              </a:rPr>
              <a:t> </a:t>
            </a:r>
            <a:r>
              <a:rPr lang="en-GB" sz="2400" dirty="0" smtClean="0">
                <a:latin typeface="Arial Unicode MS" pitchFamily="34" charset="-128"/>
              </a:rPr>
              <a:t>as method of choice (but may not affect treatment plan)</a:t>
            </a:r>
          </a:p>
          <a:p>
            <a:pPr>
              <a:buClr>
                <a:schemeClr val="tx2"/>
              </a:buClr>
            </a:pPr>
            <a:r>
              <a:rPr lang="en-GB" sz="2400" dirty="0" smtClean="0">
                <a:solidFill>
                  <a:srgbClr val="C00000"/>
                </a:solidFill>
                <a:latin typeface="Arial Unicode MS" pitchFamily="34" charset="-128"/>
              </a:rPr>
              <a:t>Osteoarthritis</a:t>
            </a:r>
            <a:r>
              <a:rPr lang="en-GB" sz="2400" dirty="0" smtClean="0">
                <a:latin typeface="Arial Unicode MS" pitchFamily="34" charset="-128"/>
              </a:rPr>
              <a:t> or </a:t>
            </a:r>
            <a:r>
              <a:rPr lang="en-GB" sz="2400" dirty="0" smtClean="0">
                <a:solidFill>
                  <a:srgbClr val="C00000"/>
                </a:solidFill>
                <a:latin typeface="Arial Unicode MS" pitchFamily="34" charset="-128"/>
              </a:rPr>
              <a:t>rheumatoid arthritis</a:t>
            </a:r>
            <a:r>
              <a:rPr lang="en-GB" sz="2400" dirty="0" smtClean="0">
                <a:latin typeface="Arial Unicode MS" pitchFamily="34" charset="-128"/>
              </a:rPr>
              <a:t>: radiography can show bony changes</a:t>
            </a:r>
          </a:p>
          <a:p>
            <a:pPr lvl="1">
              <a:buClr>
                <a:schemeClr val="tx2"/>
              </a:buClr>
            </a:pPr>
            <a:r>
              <a:rPr lang="en-GB" sz="2400" dirty="0" smtClean="0">
                <a:latin typeface="Arial Unicode MS" pitchFamily="34" charset="-128"/>
              </a:rPr>
              <a:t>But: the (degree of) information regarding these changes </a:t>
            </a:r>
            <a:r>
              <a:rPr lang="en-GB" sz="2400" dirty="0" smtClean="0">
                <a:solidFill>
                  <a:srgbClr val="C00000"/>
                </a:solidFill>
                <a:latin typeface="Arial Unicode MS" pitchFamily="34" charset="-128"/>
              </a:rPr>
              <a:t>may not </a:t>
            </a:r>
            <a:r>
              <a:rPr lang="en-GB" sz="2400" dirty="0" smtClean="0">
                <a:latin typeface="Arial Unicode MS" pitchFamily="34" charset="-128"/>
              </a:rPr>
              <a:t>have any </a:t>
            </a:r>
            <a:r>
              <a:rPr lang="en-GB" sz="2400" dirty="0" smtClean="0">
                <a:solidFill>
                  <a:srgbClr val="C00000"/>
                </a:solidFill>
                <a:latin typeface="Arial Unicode MS" pitchFamily="34" charset="-128"/>
              </a:rPr>
              <a:t>effect on patient management</a:t>
            </a:r>
          </a:p>
          <a:p>
            <a:pPr lvl="1">
              <a:buClr>
                <a:schemeClr val="tx2"/>
              </a:buClr>
            </a:pPr>
            <a:r>
              <a:rPr lang="en-GB" sz="2400" dirty="0" smtClean="0">
                <a:latin typeface="Arial Unicode MS" pitchFamily="34" charset="-128"/>
              </a:rPr>
              <a:t>Potential effect on treatment should be considered before radiographic examination (esp. for CBCT; to be used for cases for which MDCT would otherwise be required)</a:t>
            </a:r>
          </a:p>
          <a:p>
            <a:pPr lvl="1">
              <a:buClr>
                <a:schemeClr val="tx2"/>
              </a:buClr>
            </a:pPr>
            <a:endParaRPr lang="en-US" sz="2000" dirty="0" smtClean="0">
              <a:latin typeface="Arial Unicode MS" pitchFamily="34" charset="-128"/>
            </a:endParaRPr>
          </a:p>
        </p:txBody>
      </p:sp>
      <p:sp>
        <p:nvSpPr>
          <p:cNvPr id="5"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
        <p:nvSpPr>
          <p:cNvPr id="5" name="Slide Number Placeholder 4"/>
          <p:cNvSpPr>
            <a:spLocks noGrp="1"/>
          </p:cNvSpPr>
          <p:nvPr>
            <p:ph type="sldNum" sz="quarter" idx="12"/>
          </p:nvPr>
        </p:nvSpPr>
        <p:spPr/>
        <p:txBody>
          <a:bodyPr/>
          <a:lstStyle/>
          <a:p>
            <a:pPr>
              <a:defRPr/>
            </a:pPr>
            <a:fld id="{7B80A1D1-8282-4298-A140-364EBD78DD5F}" type="slidenum">
              <a:rPr lang="en-GB" smtClean="0"/>
              <a:pPr>
                <a:defRPr/>
              </a:pPr>
              <a:t>66</a:t>
            </a:fld>
            <a:endParaRPr lang="en-GB"/>
          </a:p>
        </p:txBody>
      </p:sp>
      <p:sp>
        <p:nvSpPr>
          <p:cNvPr id="8" name="Rectangle 2"/>
          <p:cNvSpPr>
            <a:spLocks noGrp="1" noChangeArrowheads="1"/>
          </p:cNvSpPr>
          <p:nvPr>
            <p:ph type="title"/>
          </p:nvPr>
        </p:nvSpPr>
        <p:spPr>
          <a:xfrm>
            <a:off x="282575" y="98425"/>
            <a:ext cx="8534400" cy="762000"/>
          </a:xfrm>
        </p:spPr>
        <p:txBody>
          <a:bodyPr/>
          <a:lstStyle/>
          <a:p>
            <a:pPr eaLnBrk="1" hangingPunct="1"/>
            <a:r>
              <a:rPr lang="en-US" b="0" dirty="0" smtClean="0">
                <a:latin typeface="Arial Unicode MS" pitchFamily="34" charset="-128"/>
              </a:rPr>
              <a:t>Summary: TMJ</a:t>
            </a:r>
          </a:p>
        </p:txBody>
      </p:sp>
      <p:graphicFrame>
        <p:nvGraphicFramePr>
          <p:cNvPr id="9" name="Table 8"/>
          <p:cNvGraphicFramePr>
            <a:graphicFrameLocks noGrp="1"/>
          </p:cNvGraphicFramePr>
          <p:nvPr/>
        </p:nvGraphicFramePr>
        <p:xfrm>
          <a:off x="107503" y="2204864"/>
          <a:ext cx="8856984" cy="1833880"/>
        </p:xfrm>
        <a:graphic>
          <a:graphicData uri="http://schemas.openxmlformats.org/drawingml/2006/table">
            <a:tbl>
              <a:tblPr firstRow="1" bandRow="1">
                <a:tableStyleId>{5940675A-B579-460E-94D1-54222C63F5DA}</a:tableStyleId>
              </a:tblPr>
              <a:tblGrid>
                <a:gridCol w="2214247"/>
                <a:gridCol w="846623"/>
                <a:gridCol w="846623"/>
                <a:gridCol w="845008"/>
                <a:gridCol w="926819"/>
                <a:gridCol w="926819"/>
                <a:gridCol w="794416"/>
                <a:gridCol w="794416"/>
                <a:gridCol w="662013"/>
              </a:tblGrid>
              <a:tr h="370840">
                <a:tc>
                  <a:txBody>
                    <a:bodyPr/>
                    <a:lstStyle/>
                    <a:p>
                      <a:r>
                        <a:rPr lang="en-GB" sz="1300" dirty="0" smtClean="0"/>
                        <a:t>Clinical indication</a:t>
                      </a:r>
                      <a:endParaRPr lang="en-GB" sz="1300" dirty="0"/>
                    </a:p>
                  </a:txBody>
                  <a:tcPr>
                    <a:lnR w="12700" cap="flat" cmpd="sng" algn="ctr">
                      <a:solidFill>
                        <a:schemeClr val="tx1"/>
                      </a:solidFill>
                      <a:prstDash val="solid"/>
                      <a:round/>
                      <a:headEnd type="none" w="med" len="med"/>
                      <a:tailEnd type="none" w="med" len="med"/>
                    </a:lnR>
                    <a:lnB w="12700" cap="flat" cmpd="sng" algn="ctr">
                      <a:noFill/>
                      <a:prstDash val="solid"/>
                      <a:round/>
                      <a:headEnd type="none" w="med" len="med"/>
                      <a:tailEnd type="none" w="med" len="med"/>
                    </a:lnB>
                    <a:solidFill>
                      <a:srgbClr val="FFFFFF"/>
                    </a:solidFill>
                  </a:tcPr>
                </a:tc>
                <a:tc>
                  <a:txBody>
                    <a:bodyPr/>
                    <a:lstStyle/>
                    <a:p>
                      <a:pPr algn="ctr"/>
                      <a:r>
                        <a:rPr lang="en-GB" sz="1300" dirty="0" smtClean="0"/>
                        <a:t>MRI</a:t>
                      </a:r>
                      <a:endParaRPr lang="en-GB" sz="1300"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gridSpan="3">
                  <a:txBody>
                    <a:bodyPr/>
                    <a:lstStyle/>
                    <a:p>
                      <a:pPr algn="ctr"/>
                      <a:r>
                        <a:rPr lang="en-GB" sz="1300" dirty="0" smtClean="0"/>
                        <a:t>Intra-oral</a:t>
                      </a:r>
                      <a:r>
                        <a:rPr lang="en-GB" sz="1300" baseline="0" dirty="0" smtClean="0"/>
                        <a:t> radiograph</a:t>
                      </a:r>
                      <a:endParaRPr lang="en-GB" sz="1300" dirty="0"/>
                    </a:p>
                  </a:txBody>
                  <a:tcP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hMerge="1">
                  <a:txBody>
                    <a:bodyPr/>
                    <a:lstStyle/>
                    <a:p>
                      <a:endParaRPr lang="en-GB"/>
                    </a:p>
                  </a:txBody>
                  <a:tcPr/>
                </a:tc>
                <a:tc hMerge="1">
                  <a:txBody>
                    <a:bodyPr/>
                    <a:lstStyle/>
                    <a:p>
                      <a:endParaRPr lang="en-GB" dirty="0"/>
                    </a:p>
                  </a:txBody>
                  <a:tcPr/>
                </a:tc>
                <a:tc>
                  <a:txBody>
                    <a:bodyPr/>
                    <a:lstStyle/>
                    <a:p>
                      <a:r>
                        <a:rPr lang="en-GB" sz="1300" dirty="0" smtClean="0"/>
                        <a:t>Panoramic</a:t>
                      </a:r>
                      <a:r>
                        <a:rPr lang="en-GB" sz="1300" baseline="0" dirty="0" smtClean="0"/>
                        <a:t> radiograph</a:t>
                      </a:r>
                      <a:endParaRPr lang="en-GB" sz="13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rgbClr val="FFFFFF"/>
                    </a:solidFill>
                  </a:tcPr>
                </a:tc>
                <a:tc>
                  <a:txBody>
                    <a:bodyPr/>
                    <a:lstStyle/>
                    <a:p>
                      <a:pPr algn="ctr"/>
                      <a:r>
                        <a:rPr lang="en-GB" sz="1300" dirty="0" smtClean="0"/>
                        <a:t>Lateral </a:t>
                      </a:r>
                      <a:r>
                        <a:rPr lang="en-GB" sz="1300" dirty="0" err="1" smtClean="0"/>
                        <a:t>ceph</a:t>
                      </a:r>
                      <a:r>
                        <a:rPr lang="en-GB" sz="1300" dirty="0" smtClean="0"/>
                        <a:t>.</a:t>
                      </a:r>
                      <a:endParaRPr lang="en-GB" sz="13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rgbClr val="FFFFFF"/>
                    </a:solidFill>
                  </a:tcPr>
                </a:tc>
                <a:tc>
                  <a:txBody>
                    <a:bodyPr/>
                    <a:lstStyle/>
                    <a:p>
                      <a:pPr algn="ctr"/>
                      <a:r>
                        <a:rPr lang="en-GB" sz="1300" dirty="0" smtClean="0"/>
                        <a:t>P-A </a:t>
                      </a:r>
                      <a:r>
                        <a:rPr lang="en-GB" sz="1300" dirty="0" err="1" smtClean="0"/>
                        <a:t>ceph</a:t>
                      </a:r>
                      <a:r>
                        <a:rPr lang="en-GB" sz="1300" dirty="0" smtClean="0"/>
                        <a:t>.</a:t>
                      </a:r>
                      <a:endParaRPr lang="en-GB" sz="13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rgbClr val="FFFFFF"/>
                    </a:solidFill>
                  </a:tcPr>
                </a:tc>
                <a:tc>
                  <a:txBody>
                    <a:bodyPr/>
                    <a:lstStyle/>
                    <a:p>
                      <a:pPr algn="ctr"/>
                      <a:r>
                        <a:rPr lang="en-GB" sz="1300" dirty="0" smtClean="0"/>
                        <a:t>CBCT</a:t>
                      </a:r>
                      <a:endParaRPr lang="en-GB" sz="1300" dirty="0"/>
                    </a:p>
                  </a:txBody>
                  <a:tcPr>
                    <a:lnL w="12700" cap="flat" cmpd="sng" algn="ctr">
                      <a:noFill/>
                      <a:prstDash val="solid"/>
                      <a:round/>
                      <a:headEnd type="none" w="med" len="med"/>
                      <a:tailEnd type="none" w="med" len="med"/>
                    </a:lnL>
                    <a:lnB w="12700" cap="flat" cmpd="sng" algn="ctr">
                      <a:noFill/>
                      <a:prstDash val="solid"/>
                      <a:round/>
                      <a:headEnd type="none" w="med" len="med"/>
                      <a:tailEnd type="none" w="med" len="med"/>
                    </a:lnB>
                    <a:solidFill>
                      <a:srgbClr val="FFFFFF"/>
                    </a:solidFill>
                  </a:tcPr>
                </a:tc>
              </a:tr>
              <a:tr h="370840">
                <a:tc>
                  <a:txBody>
                    <a:bodyPr/>
                    <a:lstStyle/>
                    <a:p>
                      <a:endParaRPr lang="en-GB" sz="1300" dirty="0"/>
                    </a:p>
                  </a:txBody>
                  <a:tcP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solidFill>
                      <a:srgbClr val="FFFFFF"/>
                    </a:solidFill>
                  </a:tcPr>
                </a:tc>
                <a:tc>
                  <a:txBody>
                    <a:bodyPr/>
                    <a:lstStyle/>
                    <a:p>
                      <a:endParaRPr lang="en-GB" sz="1300" dirty="0"/>
                    </a:p>
                  </a:txBody>
                  <a:tcPr>
                    <a:lnL w="12700" cap="flat" cmpd="sng" algn="ctr">
                      <a:solidFill>
                        <a:schemeClr val="tx1"/>
                      </a:solid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r>
                        <a:rPr lang="en-GB" sz="1300" dirty="0" err="1" smtClean="0"/>
                        <a:t>Periapical</a:t>
                      </a:r>
                      <a:endParaRPr lang="en-GB" sz="1300"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r>
                        <a:rPr lang="en-GB" sz="1300" dirty="0" smtClean="0"/>
                        <a:t>Bitewing</a:t>
                      </a:r>
                      <a:endParaRPr lang="en-GB" sz="13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rgbClr val="FFFFFF"/>
                    </a:solidFill>
                  </a:tcPr>
                </a:tc>
                <a:tc>
                  <a:txBody>
                    <a:bodyPr/>
                    <a:lstStyle/>
                    <a:p>
                      <a:r>
                        <a:rPr lang="en-GB" sz="1300" dirty="0" err="1" smtClean="0"/>
                        <a:t>Occlusal</a:t>
                      </a:r>
                      <a:endParaRPr lang="en-GB" sz="13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rgbClr val="FFFFFF"/>
                    </a:solidFill>
                  </a:tcPr>
                </a:tc>
                <a:tc>
                  <a:txBody>
                    <a:bodyPr/>
                    <a:lstStyle/>
                    <a:p>
                      <a:endParaRPr lang="en-GB" sz="13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rgbClr val="FFFFFF"/>
                    </a:solidFill>
                  </a:tcPr>
                </a:tc>
                <a:tc>
                  <a:txBody>
                    <a:bodyPr/>
                    <a:lstStyle/>
                    <a:p>
                      <a:endParaRPr lang="en-GB" sz="13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rgbClr val="FFFFFF"/>
                    </a:solidFill>
                  </a:tcPr>
                </a:tc>
                <a:tc>
                  <a:txBody>
                    <a:bodyPr/>
                    <a:lstStyle/>
                    <a:p>
                      <a:endParaRPr lang="en-GB" sz="13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rgbClr val="FFFFFF"/>
                    </a:solidFill>
                  </a:tcPr>
                </a:tc>
                <a:tc>
                  <a:txBody>
                    <a:bodyPr/>
                    <a:lstStyle/>
                    <a:p>
                      <a:endParaRPr lang="en-GB" sz="1300" dirty="0"/>
                    </a:p>
                  </a:txBody>
                  <a:tcPr>
                    <a:lnL w="12700" cap="flat" cmpd="sng" algn="ctr">
                      <a:noFill/>
                      <a:prstDash val="solid"/>
                      <a:round/>
                      <a:headEnd type="none" w="med" len="med"/>
                      <a:tailEnd type="none" w="med" len="med"/>
                    </a:lnL>
                    <a:lnT w="12700" cap="flat" cmpd="sng" algn="ctr">
                      <a:noFill/>
                      <a:prstDash val="solid"/>
                      <a:round/>
                      <a:headEnd type="none" w="med" len="med"/>
                      <a:tailEnd type="none" w="med" len="med"/>
                    </a:lnT>
                    <a:solidFill>
                      <a:srgbClr val="FFFFFF"/>
                    </a:solidFill>
                  </a:tcPr>
                </a:tc>
              </a:tr>
              <a:tr h="370840">
                <a:tc>
                  <a:txBody>
                    <a:bodyPr/>
                    <a:lstStyle/>
                    <a:p>
                      <a:r>
                        <a:rPr lang="en-GB" sz="1300" dirty="0" smtClean="0"/>
                        <a:t>Regular TMD (</a:t>
                      </a:r>
                      <a:r>
                        <a:rPr lang="en-GB" sz="1300" dirty="0" err="1" smtClean="0"/>
                        <a:t>myofascial</a:t>
                      </a:r>
                      <a:r>
                        <a:rPr lang="en-GB" sz="1300" dirty="0" smtClean="0"/>
                        <a:t> / disc pathology)</a:t>
                      </a:r>
                      <a:endParaRPr lang="en-GB" sz="1300" dirty="0"/>
                    </a:p>
                  </a:txBody>
                  <a:tcPr>
                    <a:lnR w="12700" cap="flat" cmpd="sng" algn="ctr">
                      <a:solidFill>
                        <a:schemeClr val="tx1"/>
                      </a:solidFill>
                      <a:prstDash val="solid"/>
                      <a:round/>
                      <a:headEnd type="none" w="med" len="med"/>
                      <a:tailEnd type="none" w="med" len="med"/>
                    </a:lnR>
                    <a:solidFill>
                      <a:srgbClr val="FFFFFF"/>
                    </a:solidFill>
                  </a:tcPr>
                </a:tc>
                <a:tc>
                  <a:txBody>
                    <a:bodyPr/>
                    <a:lstStyle/>
                    <a:p>
                      <a:endParaRPr lang="en-GB" sz="1300"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endParaRPr lang="en-GB" sz="1300" dirty="0"/>
                    </a:p>
                  </a:txBody>
                  <a:tcP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endParaRPr lang="en-GB" sz="13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3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3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3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3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300"/>
                    </a:p>
                  </a:txBody>
                  <a:tcPr>
                    <a:lnL w="12700" cap="flat" cmpd="sng" algn="ctr">
                      <a:noFill/>
                      <a:prstDash val="solid"/>
                      <a:round/>
                      <a:headEnd type="none" w="med" len="med"/>
                      <a:tailEnd type="none" w="med" len="med"/>
                    </a:lnL>
                    <a:solidFill>
                      <a:srgbClr val="FFFFFF"/>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300" dirty="0" smtClean="0"/>
                        <a:t>Osteoarthritis / rheumatoid arthritis</a:t>
                      </a:r>
                    </a:p>
                  </a:txBody>
                  <a:tcPr>
                    <a:lnR w="12700" cap="flat" cmpd="sng" algn="ctr">
                      <a:solidFill>
                        <a:schemeClr val="tx1"/>
                      </a:solidFill>
                      <a:prstDash val="solid"/>
                      <a:round/>
                      <a:headEnd type="none" w="med" len="med"/>
                      <a:tailEnd type="none" w="med" len="med"/>
                    </a:lnR>
                    <a:solidFill>
                      <a:srgbClr val="FFFFFF"/>
                    </a:solidFill>
                  </a:tcPr>
                </a:tc>
                <a:tc>
                  <a:txBody>
                    <a:bodyPr/>
                    <a:lstStyle/>
                    <a:p>
                      <a:endParaRPr lang="en-GB" sz="1300"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endParaRPr lang="en-GB" sz="1300" dirty="0"/>
                    </a:p>
                  </a:txBody>
                  <a:tcP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endParaRPr lang="en-GB" sz="13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3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3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3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3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FFFFF"/>
                    </a:solidFill>
                  </a:tcPr>
                </a:tc>
                <a:tc>
                  <a:txBody>
                    <a:bodyPr/>
                    <a:lstStyle/>
                    <a:p>
                      <a:endParaRPr lang="en-GB" sz="1300" dirty="0"/>
                    </a:p>
                  </a:txBody>
                  <a:tcPr>
                    <a:lnL w="12700" cap="flat" cmpd="sng" algn="ctr">
                      <a:noFill/>
                      <a:prstDash val="solid"/>
                      <a:round/>
                      <a:headEnd type="none" w="med" len="med"/>
                      <a:tailEnd type="none" w="med" len="med"/>
                    </a:lnL>
                    <a:solidFill>
                      <a:srgbClr val="FFFFFF"/>
                    </a:solidFill>
                  </a:tcPr>
                </a:tc>
              </a:tr>
            </a:tbl>
          </a:graphicData>
        </a:graphic>
      </p:graphicFrame>
      <p:sp>
        <p:nvSpPr>
          <p:cNvPr id="27" name="Rectangle 26"/>
          <p:cNvSpPr/>
          <p:nvPr/>
        </p:nvSpPr>
        <p:spPr>
          <a:xfrm>
            <a:off x="8568472" y="3681056"/>
            <a:ext cx="252000" cy="252000"/>
          </a:xfrm>
          <a:prstGeom prst="rect">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6120200" y="3681056"/>
            <a:ext cx="252000" cy="252000"/>
          </a:xfrm>
          <a:prstGeom prst="rect">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p:cNvSpPr/>
          <p:nvPr/>
        </p:nvSpPr>
        <p:spPr>
          <a:xfrm>
            <a:off x="2627784" y="3177000"/>
            <a:ext cx="252000" cy="252000"/>
          </a:xfrm>
          <a:prstGeom prst="rect">
            <a:avLst/>
          </a:prstGeom>
          <a:solidFill>
            <a:srgbClr val="4D4D4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3"/>
          <p:cNvSpPr>
            <a:spLocks noGrp="1" noChangeArrowheads="1"/>
          </p:cNvSpPr>
          <p:nvPr>
            <p:ph type="body" sz="half" idx="1"/>
          </p:nvPr>
        </p:nvSpPr>
        <p:spPr>
          <a:xfrm>
            <a:off x="107504" y="1114400"/>
            <a:ext cx="8856984" cy="4114800"/>
          </a:xfrm>
        </p:spPr>
        <p:txBody>
          <a:bodyPr/>
          <a:lstStyle/>
          <a:p>
            <a:pPr>
              <a:buNone/>
            </a:pPr>
            <a:r>
              <a:rPr lang="en-GB" sz="1800" dirty="0" smtClean="0">
                <a:solidFill>
                  <a:srgbClr val="C00000"/>
                </a:solidFill>
                <a:latin typeface="Arial Unicode MS" pitchFamily="34" charset="-128"/>
              </a:rPr>
              <a:t>(Disclaimer: see slide #36 and slide notes)</a:t>
            </a:r>
            <a:endParaRPr lang="en-US" sz="1800" dirty="0" smtClean="0">
              <a:latin typeface="Arial Unicode MS" pitchFamily="34" charset="-128"/>
            </a:endParaRPr>
          </a:p>
        </p:txBody>
      </p:sp>
      <p:grpSp>
        <p:nvGrpSpPr>
          <p:cNvPr id="21" name="Group 20"/>
          <p:cNvGrpSpPr/>
          <p:nvPr/>
        </p:nvGrpSpPr>
        <p:grpSpPr>
          <a:xfrm>
            <a:off x="2987824" y="4797152"/>
            <a:ext cx="3816424" cy="1568207"/>
            <a:chOff x="1187624" y="4293096"/>
            <a:chExt cx="3600400" cy="1872208"/>
          </a:xfrm>
        </p:grpSpPr>
        <p:sp>
          <p:nvSpPr>
            <p:cNvPr id="22" name="Rectangle 21"/>
            <p:cNvSpPr/>
            <p:nvPr/>
          </p:nvSpPr>
          <p:spPr>
            <a:xfrm>
              <a:off x="1187624" y="4293096"/>
              <a:ext cx="3600400" cy="1872208"/>
            </a:xfrm>
            <a:prstGeom prst="rect">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p:cNvSpPr/>
            <p:nvPr/>
          </p:nvSpPr>
          <p:spPr>
            <a:xfrm>
              <a:off x="1475656" y="4509120"/>
              <a:ext cx="252000" cy="252000"/>
            </a:xfrm>
            <a:prstGeom prst="rect">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p:cNvSpPr txBox="1"/>
            <p:nvPr/>
          </p:nvSpPr>
          <p:spPr>
            <a:xfrm>
              <a:off x="1835696" y="4437112"/>
              <a:ext cx="2376264" cy="400110"/>
            </a:xfrm>
            <a:prstGeom prst="rect">
              <a:avLst/>
            </a:prstGeom>
            <a:noFill/>
          </p:spPr>
          <p:txBody>
            <a:bodyPr wrap="square" rtlCol="0">
              <a:spAutoFit/>
            </a:bodyPr>
            <a:lstStyle/>
            <a:p>
              <a:r>
                <a:rPr lang="en-GB" sz="2000" dirty="0" smtClean="0"/>
                <a:t>Low usefulness</a:t>
              </a:r>
              <a:endParaRPr lang="en-GB" sz="2000" dirty="0"/>
            </a:p>
          </p:txBody>
        </p:sp>
        <p:sp>
          <p:nvSpPr>
            <p:cNvPr id="25" name="Rectangle 24"/>
            <p:cNvSpPr/>
            <p:nvPr/>
          </p:nvSpPr>
          <p:spPr>
            <a:xfrm>
              <a:off x="1475656" y="4901098"/>
              <a:ext cx="252000" cy="252000"/>
            </a:xfrm>
            <a:prstGeom prst="rect">
              <a:avLst/>
            </a:prstGeom>
            <a:solidFill>
              <a:srgbClr val="DDDDD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TextBox 29"/>
            <p:cNvSpPr txBox="1"/>
            <p:nvPr/>
          </p:nvSpPr>
          <p:spPr>
            <a:xfrm>
              <a:off x="1835696" y="4829090"/>
              <a:ext cx="2376264" cy="400110"/>
            </a:xfrm>
            <a:prstGeom prst="rect">
              <a:avLst/>
            </a:prstGeom>
            <a:noFill/>
          </p:spPr>
          <p:txBody>
            <a:bodyPr wrap="square" rtlCol="0">
              <a:spAutoFit/>
            </a:bodyPr>
            <a:lstStyle/>
            <a:p>
              <a:r>
                <a:rPr lang="en-GB" sz="2000" dirty="0" smtClean="0"/>
                <a:t>Medium usefulness</a:t>
              </a:r>
              <a:endParaRPr lang="en-GB" sz="2000" dirty="0"/>
            </a:p>
          </p:txBody>
        </p:sp>
        <p:sp>
          <p:nvSpPr>
            <p:cNvPr id="31" name="Rectangle 30"/>
            <p:cNvSpPr/>
            <p:nvPr/>
          </p:nvSpPr>
          <p:spPr>
            <a:xfrm>
              <a:off x="1475656" y="5333146"/>
              <a:ext cx="252000" cy="252000"/>
            </a:xfrm>
            <a:prstGeom prst="rect">
              <a:avLst/>
            </a:prstGeom>
            <a:solidFill>
              <a:srgbClr val="4D4D4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TextBox 31"/>
            <p:cNvSpPr txBox="1"/>
            <p:nvPr/>
          </p:nvSpPr>
          <p:spPr>
            <a:xfrm>
              <a:off x="1835696" y="5261138"/>
              <a:ext cx="2376264" cy="400110"/>
            </a:xfrm>
            <a:prstGeom prst="rect">
              <a:avLst/>
            </a:prstGeom>
            <a:noFill/>
          </p:spPr>
          <p:txBody>
            <a:bodyPr wrap="square" rtlCol="0">
              <a:spAutoFit/>
            </a:bodyPr>
            <a:lstStyle/>
            <a:p>
              <a:r>
                <a:rPr lang="en-GB" sz="2000" dirty="0" smtClean="0"/>
                <a:t>High usefulness</a:t>
              </a:r>
              <a:endParaRPr lang="en-GB" sz="2000" dirty="0"/>
            </a:p>
          </p:txBody>
        </p:sp>
        <p:sp>
          <p:nvSpPr>
            <p:cNvPr id="33" name="TextBox 32"/>
            <p:cNvSpPr txBox="1"/>
            <p:nvPr/>
          </p:nvSpPr>
          <p:spPr>
            <a:xfrm>
              <a:off x="1403648" y="5661248"/>
              <a:ext cx="3384376" cy="400110"/>
            </a:xfrm>
            <a:prstGeom prst="rect">
              <a:avLst/>
            </a:prstGeom>
            <a:noFill/>
          </p:spPr>
          <p:txBody>
            <a:bodyPr wrap="square" rtlCol="0">
              <a:spAutoFit/>
            </a:bodyPr>
            <a:lstStyle/>
            <a:p>
              <a:r>
                <a:rPr lang="en-GB" sz="2000" dirty="0" smtClean="0"/>
                <a:t>No symbol: not recommended</a:t>
              </a:r>
              <a:endParaRPr lang="en-GB" sz="2000" dirty="0"/>
            </a:p>
          </p:txBody>
        </p:sp>
      </p:gr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67</a:t>
            </a:fld>
            <a:endParaRPr lang="en-GB" smtClean="0"/>
          </a:p>
        </p:txBody>
      </p:sp>
      <p:sp>
        <p:nvSpPr>
          <p:cNvPr id="5123" name="Rectangle 2"/>
          <p:cNvSpPr>
            <a:spLocks noGrp="1" noChangeArrowheads="1"/>
          </p:cNvSpPr>
          <p:nvPr>
            <p:ph type="title"/>
          </p:nvPr>
        </p:nvSpPr>
        <p:spPr>
          <a:xfrm>
            <a:off x="107504" y="98425"/>
            <a:ext cx="8856984" cy="762000"/>
          </a:xfrm>
        </p:spPr>
        <p:txBody>
          <a:bodyPr/>
          <a:lstStyle/>
          <a:p>
            <a:pPr eaLnBrk="1" hangingPunct="1"/>
            <a:r>
              <a:rPr lang="en-US" b="0" dirty="0" smtClean="0">
                <a:latin typeface="Arial Unicode MS" pitchFamily="34" charset="-128"/>
              </a:rPr>
              <a:t>Pregnant patients?</a:t>
            </a:r>
          </a:p>
        </p:txBody>
      </p:sp>
      <p:sp>
        <p:nvSpPr>
          <p:cNvPr id="20483" name="Rectangle 3"/>
          <p:cNvSpPr>
            <a:spLocks noGrp="1" noChangeArrowheads="1"/>
          </p:cNvSpPr>
          <p:nvPr>
            <p:ph type="body" sz="half" idx="1"/>
          </p:nvPr>
        </p:nvSpPr>
        <p:spPr>
          <a:xfrm>
            <a:off x="179512" y="1130633"/>
            <a:ext cx="8712968" cy="4114800"/>
          </a:xfrm>
        </p:spPr>
        <p:txBody>
          <a:bodyPr/>
          <a:lstStyle/>
          <a:p>
            <a:pPr>
              <a:buClr>
                <a:schemeClr val="tx2"/>
              </a:buClr>
            </a:pPr>
            <a:r>
              <a:rPr lang="en-GB" sz="2400" dirty="0" smtClean="0">
                <a:solidFill>
                  <a:srgbClr val="C00000"/>
                </a:solidFill>
                <a:latin typeface="Arial Unicode MS" pitchFamily="34" charset="-128"/>
              </a:rPr>
              <a:t>Dose </a:t>
            </a:r>
            <a:r>
              <a:rPr lang="en-GB" sz="2400" dirty="0" smtClean="0">
                <a:latin typeface="Arial Unicode MS" pitchFamily="34" charset="-128"/>
              </a:rPr>
              <a:t>to the foetus is </a:t>
            </a:r>
            <a:r>
              <a:rPr lang="en-GB" sz="2400" dirty="0" smtClean="0">
                <a:solidFill>
                  <a:srgbClr val="C00000"/>
                </a:solidFill>
                <a:latin typeface="Arial Unicode MS" pitchFamily="34" charset="-128"/>
              </a:rPr>
              <a:t>extremely low: no contraindication</a:t>
            </a:r>
            <a:r>
              <a:rPr lang="en-GB" sz="2400" dirty="0" smtClean="0">
                <a:latin typeface="Arial Unicode MS" pitchFamily="34" charset="-128"/>
              </a:rPr>
              <a:t> for dental radiographs of pregnant women (but: usually no harm to postpone exposure)</a:t>
            </a:r>
          </a:p>
          <a:p>
            <a:pPr>
              <a:buClr>
                <a:schemeClr val="tx2"/>
              </a:buClr>
              <a:buNone/>
            </a:pPr>
            <a:endParaRPr lang="en-GB" sz="2400" dirty="0" smtClean="0">
              <a:latin typeface="Arial Unicode MS" pitchFamily="34" charset="-128"/>
            </a:endParaRPr>
          </a:p>
        </p:txBody>
      </p:sp>
      <p:pic>
        <p:nvPicPr>
          <p:cNvPr id="1026" name="Picture 2" descr="C:\Users\Ruben\AppData\Local\Temp\7zE65E.tmp\Fig6.tif"/>
          <p:cNvPicPr>
            <a:picLocks noChangeAspect="1" noChangeArrowheads="1"/>
          </p:cNvPicPr>
          <p:nvPr/>
        </p:nvPicPr>
        <p:blipFill>
          <a:blip r:embed="rId3" cstate="print"/>
          <a:srcRect/>
          <a:stretch>
            <a:fillRect/>
          </a:stretch>
        </p:blipFill>
        <p:spPr bwMode="auto">
          <a:xfrm>
            <a:off x="2561599" y="2764584"/>
            <a:ext cx="4026625" cy="3112688"/>
          </a:xfrm>
          <a:prstGeom prst="rect">
            <a:avLst/>
          </a:prstGeom>
          <a:noFill/>
        </p:spPr>
      </p:pic>
      <p:cxnSp>
        <p:nvCxnSpPr>
          <p:cNvPr id="7" name="Straight Arrow Connector 6"/>
          <p:cNvCxnSpPr/>
          <p:nvPr/>
        </p:nvCxnSpPr>
        <p:spPr>
          <a:xfrm flipH="1" flipV="1">
            <a:off x="2555776" y="3188033"/>
            <a:ext cx="720080" cy="240967"/>
          </a:xfrm>
          <a:prstGeom prst="straightConnector1">
            <a:avLst/>
          </a:prstGeom>
          <a:ln w="25400">
            <a:solidFill>
              <a:schemeClr val="tx2"/>
            </a:solidFill>
            <a:tailEnd type="stealth" w="lg" len="lg"/>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5496" y="2834090"/>
            <a:ext cx="2448272" cy="707886"/>
          </a:xfrm>
          <a:prstGeom prst="rect">
            <a:avLst/>
          </a:prstGeom>
          <a:solidFill>
            <a:srgbClr val="FFFFFF"/>
          </a:solidFill>
          <a:ln w="19050">
            <a:solidFill>
              <a:schemeClr val="tx2"/>
            </a:solidFill>
          </a:ln>
        </p:spPr>
        <p:txBody>
          <a:bodyPr wrap="square" rtlCol="0">
            <a:spAutoFit/>
          </a:bodyPr>
          <a:lstStyle/>
          <a:p>
            <a:pPr algn="ctr"/>
            <a:r>
              <a:rPr lang="en-GB" sz="2000" dirty="0" smtClean="0">
                <a:solidFill>
                  <a:schemeClr val="tx2"/>
                </a:solidFill>
                <a:latin typeface="Arial Unicode MS" pitchFamily="34" charset="-128"/>
                <a:ea typeface="Arial Unicode MS" pitchFamily="34" charset="-128"/>
                <a:cs typeface="Arial Unicode MS" pitchFamily="34" charset="-128"/>
              </a:rPr>
              <a:t>Dose inside FOV of CBCT scan (%)</a:t>
            </a:r>
            <a:endParaRPr lang="en-GB" sz="2000" dirty="0">
              <a:solidFill>
                <a:schemeClr val="tx2"/>
              </a:solidFill>
              <a:latin typeface="Arial Unicode MS" pitchFamily="34" charset="-128"/>
              <a:ea typeface="Arial Unicode MS" pitchFamily="34" charset="-128"/>
              <a:cs typeface="Arial Unicode MS" pitchFamily="34" charset="-128"/>
            </a:endParaRPr>
          </a:p>
        </p:txBody>
      </p:sp>
      <p:cxnSp>
        <p:nvCxnSpPr>
          <p:cNvPr id="11" name="Straight Arrow Connector 10"/>
          <p:cNvCxnSpPr>
            <a:endCxn id="1026" idx="1"/>
          </p:cNvCxnSpPr>
          <p:nvPr/>
        </p:nvCxnSpPr>
        <p:spPr>
          <a:xfrm flipH="1" flipV="1">
            <a:off x="2561599" y="4320928"/>
            <a:ext cx="786265" cy="620240"/>
          </a:xfrm>
          <a:prstGeom prst="straightConnector1">
            <a:avLst/>
          </a:prstGeom>
          <a:ln w="25400">
            <a:solidFill>
              <a:schemeClr val="tx2"/>
            </a:solidFill>
            <a:tailEnd type="stealth" w="lg" len="lg"/>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47463" y="3626521"/>
            <a:ext cx="2448272" cy="1015663"/>
          </a:xfrm>
          <a:prstGeom prst="rect">
            <a:avLst/>
          </a:prstGeom>
          <a:solidFill>
            <a:srgbClr val="FFFFFF"/>
          </a:solidFill>
          <a:ln w="19050">
            <a:solidFill>
              <a:schemeClr val="tx2"/>
            </a:solidFill>
          </a:ln>
        </p:spPr>
        <p:txBody>
          <a:bodyPr wrap="square" rtlCol="0">
            <a:spAutoFit/>
          </a:bodyPr>
          <a:lstStyle/>
          <a:p>
            <a:pPr algn="ctr"/>
            <a:r>
              <a:rPr lang="en-GB" sz="2000" dirty="0" smtClean="0">
                <a:solidFill>
                  <a:schemeClr val="tx2"/>
                </a:solidFill>
                <a:latin typeface="Arial Unicode MS" pitchFamily="34" charset="-128"/>
                <a:ea typeface="Arial Unicode MS" pitchFamily="34" charset="-128"/>
                <a:cs typeface="Arial Unicode MS" pitchFamily="34" charset="-128"/>
              </a:rPr>
              <a:t>Dose outside FOV of CBCT scan (A-P or L-R of FOV)</a:t>
            </a:r>
            <a:endParaRPr lang="en-GB" sz="2000" dirty="0">
              <a:solidFill>
                <a:schemeClr val="tx2"/>
              </a:solidFill>
              <a:latin typeface="Arial Unicode MS" pitchFamily="34" charset="-128"/>
              <a:ea typeface="Arial Unicode MS" pitchFamily="34" charset="-128"/>
              <a:cs typeface="Arial Unicode MS" pitchFamily="34" charset="-128"/>
            </a:endParaRPr>
          </a:p>
        </p:txBody>
      </p:sp>
      <p:sp>
        <p:nvSpPr>
          <p:cNvPr id="15" name="TextBox 14"/>
          <p:cNvSpPr txBox="1"/>
          <p:nvPr/>
        </p:nvSpPr>
        <p:spPr>
          <a:xfrm>
            <a:off x="6660232" y="2747823"/>
            <a:ext cx="2448272" cy="2985433"/>
          </a:xfrm>
          <a:prstGeom prst="rect">
            <a:avLst/>
          </a:prstGeom>
          <a:solidFill>
            <a:srgbClr val="FFFFFF"/>
          </a:solidFill>
          <a:ln w="19050">
            <a:solidFill>
              <a:schemeClr val="tx2"/>
            </a:solidFill>
          </a:ln>
        </p:spPr>
        <p:txBody>
          <a:bodyPr wrap="square" rtlCol="0">
            <a:spAutoFit/>
          </a:bodyPr>
          <a:lstStyle/>
          <a:p>
            <a:pPr algn="ctr"/>
            <a:r>
              <a:rPr lang="en-GB" sz="2000" dirty="0" smtClean="0">
                <a:solidFill>
                  <a:schemeClr val="tx2"/>
                </a:solidFill>
                <a:latin typeface="Arial Unicode MS" pitchFamily="34" charset="-128"/>
                <a:ea typeface="Arial Unicode MS" pitchFamily="34" charset="-128"/>
                <a:cs typeface="Arial Unicode MS" pitchFamily="34" charset="-128"/>
              </a:rPr>
              <a:t>Dose outside FOV of CBCT scan (above/below FOV)</a:t>
            </a:r>
          </a:p>
          <a:p>
            <a:pPr>
              <a:buFont typeface="Arial" pitchFamily="34" charset="0"/>
              <a:buChar char="•"/>
            </a:pPr>
            <a:r>
              <a:rPr lang="en-GB" sz="1600" dirty="0" smtClean="0">
                <a:solidFill>
                  <a:schemeClr val="tx2"/>
                </a:solidFill>
                <a:latin typeface="Arial Unicode MS" pitchFamily="34" charset="-128"/>
                <a:ea typeface="Arial Unicode MS" pitchFamily="34" charset="-128"/>
                <a:cs typeface="Arial Unicode MS" pitchFamily="34" charset="-128"/>
              </a:rPr>
              <a:t> Scattered radiation decreases sharply with increasing distance to FOV border</a:t>
            </a:r>
          </a:p>
          <a:p>
            <a:pPr>
              <a:buFont typeface="Arial" pitchFamily="34" charset="0"/>
              <a:buChar char="•"/>
            </a:pPr>
            <a:r>
              <a:rPr lang="en-GB" sz="1600" dirty="0" smtClean="0">
                <a:solidFill>
                  <a:schemeClr val="tx2"/>
                </a:solidFill>
                <a:latin typeface="Arial Unicode MS" pitchFamily="34" charset="-128"/>
                <a:ea typeface="Arial Unicode MS" pitchFamily="34" charset="-128"/>
                <a:cs typeface="Arial Unicode MS" pitchFamily="34" charset="-128"/>
              </a:rPr>
              <a:t> No measurable scatter ~10 cm or more from upper/lower border of FOV</a:t>
            </a:r>
            <a:endParaRPr lang="en-GB" sz="1600" dirty="0">
              <a:solidFill>
                <a:schemeClr val="tx2"/>
              </a:solidFill>
              <a:latin typeface="Arial Unicode MS" pitchFamily="34" charset="-128"/>
              <a:ea typeface="Arial Unicode MS" pitchFamily="34" charset="-128"/>
              <a:cs typeface="Arial Unicode MS" pitchFamily="34" charset="-128"/>
            </a:endParaRPr>
          </a:p>
        </p:txBody>
      </p:sp>
      <p:cxnSp>
        <p:nvCxnSpPr>
          <p:cNvPr id="16" name="Straight Arrow Connector 15"/>
          <p:cNvCxnSpPr/>
          <p:nvPr/>
        </p:nvCxnSpPr>
        <p:spPr>
          <a:xfrm flipV="1">
            <a:off x="4067944" y="4653136"/>
            <a:ext cx="2448272" cy="360040"/>
          </a:xfrm>
          <a:prstGeom prst="straightConnector1">
            <a:avLst/>
          </a:prstGeom>
          <a:ln w="25400">
            <a:solidFill>
              <a:schemeClr val="tx2"/>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V="1">
            <a:off x="4788024" y="4797152"/>
            <a:ext cx="1728192" cy="504056"/>
          </a:xfrm>
          <a:prstGeom prst="straightConnector1">
            <a:avLst/>
          </a:prstGeom>
          <a:ln w="25400">
            <a:solidFill>
              <a:schemeClr val="tx2"/>
            </a:solidFill>
            <a:tailEnd type="stealth" w="lg" len="lg"/>
          </a:ln>
        </p:spPr>
        <p:style>
          <a:lnRef idx="1">
            <a:schemeClr val="accent1"/>
          </a:lnRef>
          <a:fillRef idx="0">
            <a:schemeClr val="accent1"/>
          </a:fillRef>
          <a:effectRef idx="0">
            <a:schemeClr val="accent1"/>
          </a:effectRef>
          <a:fontRef idx="minor">
            <a:schemeClr val="tx1"/>
          </a:fontRef>
        </p:style>
      </p:cxnSp>
      <p:sp>
        <p:nvSpPr>
          <p:cNvPr id="22" name="Text Box 9"/>
          <p:cNvSpPr txBox="1">
            <a:spLocks noChangeArrowheads="1"/>
          </p:cNvSpPr>
          <p:nvPr/>
        </p:nvSpPr>
        <p:spPr bwMode="auto">
          <a:xfrm>
            <a:off x="5004048" y="5889466"/>
            <a:ext cx="4104456" cy="584775"/>
          </a:xfrm>
          <a:prstGeom prst="rect">
            <a:avLst/>
          </a:prstGeom>
          <a:noFill/>
          <a:ln w="12700">
            <a:noFill/>
            <a:miter lim="800000"/>
            <a:headEnd type="none" w="sm" len="sm"/>
            <a:tailEnd type="none" w="sm" len="sm"/>
          </a:ln>
          <a:effectLst/>
        </p:spPr>
        <p:txBody>
          <a:bodyPr wrap="square">
            <a:spAutoFit/>
          </a:bodyPr>
          <a:lstStyle/>
          <a:p>
            <a:r>
              <a:rPr lang="en-US" sz="1600" i="1" dirty="0" err="1" smtClean="0">
                <a:solidFill>
                  <a:schemeClr val="accent1"/>
                </a:solidFill>
                <a:latin typeface="Arial Unicode MS" pitchFamily="34" charset="-128"/>
              </a:rPr>
              <a:t>Pauwels</a:t>
            </a:r>
            <a:r>
              <a:rPr lang="en-US" sz="1600" i="1" dirty="0" smtClean="0">
                <a:solidFill>
                  <a:schemeClr val="accent1"/>
                </a:solidFill>
                <a:latin typeface="Arial Unicode MS" pitchFamily="34" charset="-128"/>
              </a:rPr>
              <a:t> et al. (2012), under the British Institute of Radiology's License to Publish </a:t>
            </a:r>
            <a:endParaRPr lang="en-US" sz="1600" i="1" dirty="0">
              <a:solidFill>
                <a:schemeClr val="accent1"/>
              </a:solidFill>
              <a:latin typeface="Arial Unicode MS" pitchFamily="34" charset="-128"/>
            </a:endParaRPr>
          </a:p>
        </p:txBody>
      </p:sp>
      <p:sp>
        <p:nvSpPr>
          <p:cNvPr id="14"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cxnSp>
        <p:nvCxnSpPr>
          <p:cNvPr id="17" name="Straight Arrow Connector 16"/>
          <p:cNvCxnSpPr/>
          <p:nvPr/>
        </p:nvCxnSpPr>
        <p:spPr>
          <a:xfrm flipH="1">
            <a:off x="2339752" y="5757516"/>
            <a:ext cx="1722370" cy="75580"/>
          </a:xfrm>
          <a:prstGeom prst="straightConnector1">
            <a:avLst/>
          </a:prstGeom>
          <a:ln w="25400">
            <a:solidFill>
              <a:schemeClr val="tx2"/>
            </a:solidFill>
            <a:tailEnd type="stealth" w="lg" len="lg"/>
          </a:ln>
        </p:spPr>
        <p:style>
          <a:lnRef idx="1">
            <a:schemeClr val="accent1"/>
          </a:lnRef>
          <a:fillRef idx="0">
            <a:schemeClr val="accent1"/>
          </a:fillRef>
          <a:effectRef idx="0">
            <a:schemeClr val="accent1"/>
          </a:effectRef>
          <a:fontRef idx="minor">
            <a:schemeClr val="tx1"/>
          </a:fontRef>
        </p:style>
      </p:cxnSp>
      <p:pic>
        <p:nvPicPr>
          <p:cNvPr id="20" name="Picture 1" descr="C:\Users\Ruben\Google Drive\Active work\_Research\IAEA training material\Front.tif"/>
          <p:cNvPicPr>
            <a:picLocks noChangeAspect="1" noChangeArrowheads="1"/>
          </p:cNvPicPr>
          <p:nvPr/>
        </p:nvPicPr>
        <p:blipFill rotWithShape="1">
          <a:blip r:embed="rId4" cstate="print"/>
          <a:srcRect l="1359" t="397" r="-1162" b="25267"/>
          <a:stretch/>
        </p:blipFill>
        <p:spPr bwMode="auto">
          <a:xfrm>
            <a:off x="1403648" y="4922606"/>
            <a:ext cx="802967" cy="1098682"/>
          </a:xfrm>
          <a:prstGeom prst="rect">
            <a:avLst/>
          </a:prstGeom>
          <a:solidFill>
            <a:srgbClr val="FFFFFF"/>
          </a:solidFill>
        </p:spPr>
      </p:pic>
      <p:cxnSp>
        <p:nvCxnSpPr>
          <p:cNvPr id="21" name="Straight Arrow Connector 20"/>
          <p:cNvCxnSpPr/>
          <p:nvPr/>
        </p:nvCxnSpPr>
        <p:spPr>
          <a:xfrm flipH="1">
            <a:off x="1797522" y="4905304"/>
            <a:ext cx="0" cy="1260000"/>
          </a:xfrm>
          <a:prstGeom prst="straightConnector1">
            <a:avLst/>
          </a:prstGeom>
          <a:ln w="25400">
            <a:solidFill>
              <a:srgbClr val="00B0F0"/>
            </a:solidFill>
            <a:tailEnd type="stealth" w="lg" len="lg"/>
          </a:ln>
        </p:spPr>
        <p:style>
          <a:lnRef idx="1">
            <a:schemeClr val="accent1"/>
          </a:lnRef>
          <a:fillRef idx="0">
            <a:schemeClr val="accent1"/>
          </a:fillRef>
          <a:effectRef idx="0">
            <a:schemeClr val="accent1"/>
          </a:effectRef>
          <a:fontRef idx="minor">
            <a:schemeClr val="tx1"/>
          </a:fontRef>
        </p:style>
      </p:cxnSp>
      <p:sp>
        <p:nvSpPr>
          <p:cNvPr id="23" name="Text Box 9"/>
          <p:cNvSpPr txBox="1">
            <a:spLocks noChangeArrowheads="1"/>
          </p:cNvSpPr>
          <p:nvPr/>
        </p:nvSpPr>
        <p:spPr bwMode="auto">
          <a:xfrm>
            <a:off x="1793331" y="5977443"/>
            <a:ext cx="258389" cy="338554"/>
          </a:xfrm>
          <a:prstGeom prst="rect">
            <a:avLst/>
          </a:prstGeom>
          <a:noFill/>
          <a:ln w="12700">
            <a:noFill/>
            <a:miter lim="800000"/>
            <a:headEnd type="none" w="sm" len="sm"/>
            <a:tailEnd type="none" w="sm" len="sm"/>
          </a:ln>
          <a:effectLst/>
        </p:spPr>
        <p:txBody>
          <a:bodyPr wrap="square">
            <a:spAutoFit/>
          </a:bodyPr>
          <a:lstStyle/>
          <a:p>
            <a:r>
              <a:rPr lang="en-US" sz="1600" dirty="0" smtClean="0">
                <a:solidFill>
                  <a:srgbClr val="00B0F0"/>
                </a:solidFill>
                <a:latin typeface="Arial Unicode MS" pitchFamily="34" charset="-128"/>
              </a:rPr>
              <a:t>Z</a:t>
            </a:r>
            <a:endParaRPr lang="en-US" sz="1600" dirty="0">
              <a:solidFill>
                <a:srgbClr val="00B0F0"/>
              </a:solidFill>
              <a:latin typeface="Arial Unicode MS" pitchFamily="34" charset="-128"/>
            </a:endParaRPr>
          </a:p>
        </p:txBody>
      </p:sp>
    </p:spTree>
  </p:cSld>
  <p:clrMapOvr>
    <a:masterClrMapping/>
  </p:clrMapOv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68</a:t>
            </a:fld>
            <a:endParaRPr lang="en-GB" smtClean="0"/>
          </a:p>
        </p:txBody>
      </p:sp>
      <p:sp>
        <p:nvSpPr>
          <p:cNvPr id="5123" name="Rectangle 2"/>
          <p:cNvSpPr>
            <a:spLocks noGrp="1" noChangeArrowheads="1"/>
          </p:cNvSpPr>
          <p:nvPr>
            <p:ph type="title"/>
          </p:nvPr>
        </p:nvSpPr>
        <p:spPr>
          <a:xfrm>
            <a:off x="107504" y="98425"/>
            <a:ext cx="8856984" cy="762000"/>
          </a:xfrm>
        </p:spPr>
        <p:txBody>
          <a:bodyPr/>
          <a:lstStyle/>
          <a:p>
            <a:pPr eaLnBrk="1" hangingPunct="1"/>
            <a:r>
              <a:rPr lang="en-US" b="0" dirty="0" smtClean="0">
                <a:latin typeface="Arial Unicode MS" pitchFamily="34" charset="-128"/>
              </a:rPr>
              <a:t>Pregnant patients?</a:t>
            </a:r>
          </a:p>
        </p:txBody>
      </p:sp>
      <p:sp>
        <p:nvSpPr>
          <p:cNvPr id="20483" name="Rectangle 3"/>
          <p:cNvSpPr>
            <a:spLocks noGrp="1" noChangeArrowheads="1"/>
          </p:cNvSpPr>
          <p:nvPr>
            <p:ph type="body" sz="half" idx="1"/>
          </p:nvPr>
        </p:nvSpPr>
        <p:spPr>
          <a:xfrm>
            <a:off x="179512" y="1124744"/>
            <a:ext cx="8784976" cy="4114800"/>
          </a:xfrm>
        </p:spPr>
        <p:txBody>
          <a:bodyPr/>
          <a:lstStyle/>
          <a:p>
            <a:pPr>
              <a:buClr>
                <a:schemeClr val="tx2"/>
              </a:buClr>
            </a:pPr>
            <a:r>
              <a:rPr lang="en-GB" sz="2400" dirty="0" smtClean="0">
                <a:solidFill>
                  <a:srgbClr val="C00000"/>
                </a:solidFill>
                <a:latin typeface="Arial Unicode MS" pitchFamily="34" charset="-128"/>
              </a:rPr>
              <a:t>Lead apron</a:t>
            </a:r>
            <a:r>
              <a:rPr lang="en-GB" sz="2400" dirty="0" smtClean="0">
                <a:latin typeface="Arial Unicode MS" pitchFamily="34" charset="-128"/>
              </a:rPr>
              <a:t>: </a:t>
            </a:r>
          </a:p>
          <a:p>
            <a:pPr lvl="1">
              <a:buClr>
                <a:schemeClr val="tx2"/>
              </a:buClr>
            </a:pPr>
            <a:r>
              <a:rPr lang="en-GB" dirty="0" smtClean="0">
                <a:latin typeface="Arial Unicode MS" pitchFamily="34" charset="-128"/>
              </a:rPr>
              <a:t>CBCT: no protective effect for organs receiving high dose (e.g. thyroid), but can reduce the (already low) dose to breasts and gonads (Schulze </a:t>
            </a:r>
            <a:r>
              <a:rPr lang="en-GB" dirty="0">
                <a:latin typeface="Arial Unicode MS" pitchFamily="34" charset="-128"/>
              </a:rPr>
              <a:t>et al. </a:t>
            </a:r>
            <a:r>
              <a:rPr lang="en-GB" dirty="0" smtClean="0">
                <a:latin typeface="Arial Unicode MS" pitchFamily="34" charset="-128"/>
              </a:rPr>
              <a:t>2017)</a:t>
            </a:r>
            <a:endParaRPr lang="en-GB" dirty="0">
              <a:latin typeface="Arial Unicode MS" pitchFamily="34" charset="-128"/>
            </a:endParaRPr>
          </a:p>
          <a:p>
            <a:pPr lvl="1">
              <a:buClr>
                <a:schemeClr val="tx2"/>
              </a:buClr>
            </a:pPr>
            <a:r>
              <a:rPr lang="en-GB" dirty="0" smtClean="0">
                <a:latin typeface="Arial Unicode MS" pitchFamily="34" charset="-128"/>
              </a:rPr>
              <a:t>Can be recommended for downward exposures e.g. maxillary occlusal radiograph </a:t>
            </a:r>
          </a:p>
          <a:p>
            <a:pPr lvl="1">
              <a:buClr>
                <a:schemeClr val="tx2"/>
              </a:buClr>
            </a:pPr>
            <a:r>
              <a:rPr lang="en-GB" dirty="0" smtClean="0">
                <a:latin typeface="Arial Unicode MS" pitchFamily="34" charset="-128"/>
              </a:rPr>
              <a:t>Can used at the very least as an </a:t>
            </a:r>
            <a:r>
              <a:rPr lang="en-GB" dirty="0" smtClean="0">
                <a:solidFill>
                  <a:srgbClr val="C00000"/>
                </a:solidFill>
                <a:latin typeface="Arial Unicode MS" pitchFamily="34" charset="-128"/>
              </a:rPr>
              <a:t>assurance</a:t>
            </a:r>
            <a:r>
              <a:rPr lang="en-GB" dirty="0" smtClean="0">
                <a:latin typeface="Arial Unicode MS" pitchFamily="34" charset="-128"/>
              </a:rPr>
              <a:t> to the patient </a:t>
            </a:r>
          </a:p>
          <a:p>
            <a:pPr>
              <a:buClr>
                <a:schemeClr val="tx2"/>
              </a:buClr>
              <a:buNone/>
            </a:pPr>
            <a:r>
              <a:rPr lang="en-GB" sz="2400" dirty="0" smtClean="0">
                <a:latin typeface="Arial Unicode MS" pitchFamily="34" charset="-128"/>
              </a:rPr>
              <a:t>	(see also </a:t>
            </a:r>
            <a:r>
              <a:rPr lang="en-GB" sz="2400" dirty="0" smtClean="0">
                <a:solidFill>
                  <a:srgbClr val="C00000"/>
                </a:solidFill>
                <a:latin typeface="Arial Unicode MS" pitchFamily="34" charset="-128"/>
              </a:rPr>
              <a:t>L11 &amp; L12</a:t>
            </a:r>
            <a:r>
              <a:rPr lang="en-GB" sz="2400" dirty="0" smtClean="0">
                <a:latin typeface="Arial Unicode MS" pitchFamily="34" charset="-128"/>
              </a:rPr>
              <a:t>)</a:t>
            </a:r>
          </a:p>
          <a:p>
            <a:pPr>
              <a:buClr>
                <a:schemeClr val="tx2"/>
              </a:buClr>
              <a:buNone/>
            </a:pPr>
            <a:endParaRPr lang="en-GB" sz="2400" dirty="0" smtClean="0">
              <a:latin typeface="Arial Unicode MS" pitchFamily="34" charset="-128"/>
            </a:endParaRPr>
          </a:p>
        </p:txBody>
      </p:sp>
      <p:sp>
        <p:nvSpPr>
          <p:cNvPr id="5"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6"/>
          <p:cNvSpPr>
            <a:spLocks noGrp="1"/>
          </p:cNvSpPr>
          <p:nvPr>
            <p:ph type="sldNum" sz="quarter" idx="12"/>
          </p:nvPr>
        </p:nvSpPr>
        <p:spPr>
          <a:noFill/>
          <a:ln>
            <a:miter lim="800000"/>
            <a:headEnd/>
            <a:tailEnd/>
          </a:ln>
        </p:spPr>
        <p:txBody>
          <a:bodyPr/>
          <a:lstStyle/>
          <a:p>
            <a:fld id="{75E21579-A3A3-49C1-9524-62F0133470E7}" type="slidenum">
              <a:rPr lang="en-GB" smtClean="0"/>
              <a:pPr/>
              <a:t>69</a:t>
            </a:fld>
            <a:endParaRPr lang="en-GB" dirty="0" smtClean="0"/>
          </a:p>
        </p:txBody>
      </p:sp>
      <p:sp>
        <p:nvSpPr>
          <p:cNvPr id="4099" name="Rectangle 2"/>
          <p:cNvSpPr>
            <a:spLocks noGrp="1" noChangeArrowheads="1"/>
          </p:cNvSpPr>
          <p:nvPr>
            <p:ph type="title"/>
          </p:nvPr>
        </p:nvSpPr>
        <p:spPr/>
        <p:txBody>
          <a:bodyPr/>
          <a:lstStyle/>
          <a:p>
            <a:pPr eaLnBrk="1" hangingPunct="1"/>
            <a:r>
              <a:rPr lang="en-GB" b="0" dirty="0" smtClean="0">
                <a:latin typeface="Arial Unicode MS" pitchFamily="34" charset="-128"/>
              </a:rPr>
              <a:t>Overview</a:t>
            </a:r>
            <a:endParaRPr lang="en-US" b="0" dirty="0" smtClean="0">
              <a:latin typeface="Arial Unicode MS" pitchFamily="34" charset="-128"/>
            </a:endParaRPr>
          </a:p>
        </p:txBody>
      </p:sp>
      <p:sp>
        <p:nvSpPr>
          <p:cNvPr id="18435" name="Rectangle 3"/>
          <p:cNvSpPr>
            <a:spLocks noGrp="1" noChangeArrowheads="1"/>
          </p:cNvSpPr>
          <p:nvPr>
            <p:ph type="body" sz="half" idx="1"/>
          </p:nvPr>
        </p:nvSpPr>
        <p:spPr>
          <a:xfrm>
            <a:off x="239164" y="2060848"/>
            <a:ext cx="8569076" cy="3347864"/>
          </a:xfrm>
        </p:spPr>
        <p:txBody>
          <a:bodyPr/>
          <a:lstStyle/>
          <a:p>
            <a:pPr eaLnBrk="1" hangingPunct="1">
              <a:buClr>
                <a:schemeClr val="tx2"/>
              </a:buClr>
              <a:buSzPct val="100000"/>
            </a:pPr>
            <a:r>
              <a:rPr lang="en-US" sz="3600" dirty="0" smtClean="0">
                <a:solidFill>
                  <a:schemeClr val="accent6">
                    <a:lumMod val="60000"/>
                    <a:lumOff val="40000"/>
                  </a:schemeClr>
                </a:solidFill>
                <a:latin typeface="Arial Unicode MS" pitchFamily="34" charset="-128"/>
              </a:rPr>
              <a:t>The justification principle</a:t>
            </a:r>
          </a:p>
          <a:p>
            <a:pPr eaLnBrk="1" hangingPunct="1">
              <a:buClr>
                <a:schemeClr val="tx2"/>
              </a:buClr>
              <a:buSzPct val="100000"/>
            </a:pPr>
            <a:r>
              <a:rPr lang="en-US" sz="3600" dirty="0" smtClean="0">
                <a:solidFill>
                  <a:schemeClr val="accent6">
                    <a:lumMod val="60000"/>
                    <a:lumOff val="40000"/>
                  </a:schemeClr>
                </a:solidFill>
                <a:latin typeface="Arial Unicode MS" pitchFamily="34" charset="-128"/>
              </a:rPr>
              <a:t>Radiation dose in dental radiology</a:t>
            </a:r>
          </a:p>
          <a:p>
            <a:pPr eaLnBrk="1" hangingPunct="1">
              <a:buClr>
                <a:schemeClr val="tx2"/>
              </a:buClr>
              <a:buSzPct val="100000"/>
            </a:pPr>
            <a:r>
              <a:rPr lang="en-US" sz="3600" dirty="0" smtClean="0">
                <a:solidFill>
                  <a:schemeClr val="accent6">
                    <a:lumMod val="60000"/>
                    <a:lumOff val="40000"/>
                  </a:schemeClr>
                </a:solidFill>
                <a:latin typeface="Arial Unicode MS" pitchFamily="34" charset="-128"/>
              </a:rPr>
              <a:t>Referral criteria</a:t>
            </a:r>
          </a:p>
          <a:p>
            <a:pPr eaLnBrk="1" hangingPunct="1">
              <a:buClr>
                <a:schemeClr val="tx2"/>
              </a:buClr>
              <a:buSzPct val="100000"/>
            </a:pPr>
            <a:r>
              <a:rPr lang="en-US" sz="3600" dirty="0" smtClean="0">
                <a:solidFill>
                  <a:schemeClr val="accent6">
                    <a:lumMod val="60000"/>
                    <a:lumOff val="40000"/>
                  </a:schemeClr>
                </a:solidFill>
                <a:latin typeface="Arial Unicode MS" pitchFamily="34" charset="-128"/>
              </a:rPr>
              <a:t>Specific clinical applications</a:t>
            </a:r>
          </a:p>
          <a:p>
            <a:pPr eaLnBrk="1" hangingPunct="1">
              <a:buClr>
                <a:schemeClr val="tx2"/>
              </a:buClr>
              <a:buSzPct val="100000"/>
            </a:pPr>
            <a:r>
              <a:rPr lang="en-US" sz="3600" dirty="0" smtClean="0">
                <a:latin typeface="Arial Unicode MS" pitchFamily="34" charset="-128"/>
              </a:rPr>
              <a:t>Informing the patient</a:t>
            </a:r>
          </a:p>
          <a:p>
            <a:pPr eaLnBrk="1" hangingPunct="1">
              <a:buClr>
                <a:schemeClr val="tx2"/>
              </a:buClr>
            </a:pPr>
            <a:endParaRPr lang="en-US" sz="3600" dirty="0" smtClean="0">
              <a:latin typeface="Arial Unicode MS" pitchFamily="34" charset="-128"/>
            </a:endParaRPr>
          </a:p>
          <a:p>
            <a:pPr eaLnBrk="1" hangingPunct="1">
              <a:buClr>
                <a:schemeClr val="tx2"/>
              </a:buClr>
            </a:pPr>
            <a:endParaRPr lang="en-US" sz="3600" dirty="0" smtClean="0">
              <a:latin typeface="Arial Unicode MS" pitchFamily="34" charset="-128"/>
            </a:endParaRPr>
          </a:p>
          <a:p>
            <a:pPr eaLnBrk="1" hangingPunct="1">
              <a:buClr>
                <a:schemeClr val="tx2"/>
              </a:buClr>
            </a:pPr>
            <a:endParaRPr lang="en-US" sz="3600" dirty="0" smtClean="0">
              <a:latin typeface="Arial Unicode MS" pitchFamily="34" charset="-128"/>
            </a:endParaRPr>
          </a:p>
          <a:p>
            <a:pPr eaLnBrk="1" hangingPunct="1">
              <a:buClr>
                <a:schemeClr val="tx2"/>
              </a:buClr>
            </a:pPr>
            <a:endParaRPr lang="en-US" sz="3600" dirty="0" smtClean="0"/>
          </a:p>
        </p:txBody>
      </p:sp>
      <p:sp>
        <p:nvSpPr>
          <p:cNvPr id="5"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7</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The justification principle</a:t>
            </a:r>
          </a:p>
        </p:txBody>
      </p:sp>
      <p:sp>
        <p:nvSpPr>
          <p:cNvPr id="20483" name="Rectangle 3"/>
          <p:cNvSpPr>
            <a:spLocks noGrp="1" noChangeArrowheads="1"/>
          </p:cNvSpPr>
          <p:nvPr>
            <p:ph type="body" sz="half" idx="1"/>
          </p:nvPr>
        </p:nvSpPr>
        <p:spPr>
          <a:xfrm>
            <a:off x="179512" y="1268760"/>
            <a:ext cx="8856984" cy="4114800"/>
          </a:xfrm>
        </p:spPr>
        <p:txBody>
          <a:bodyPr/>
          <a:lstStyle/>
          <a:p>
            <a:r>
              <a:rPr lang="en-GB" sz="2800" dirty="0" smtClean="0">
                <a:latin typeface="Arial Unicode MS" pitchFamily="34" charset="-128"/>
              </a:rPr>
              <a:t>Difficult to </a:t>
            </a:r>
            <a:r>
              <a:rPr lang="en-GB" sz="2800" dirty="0" smtClean="0">
                <a:solidFill>
                  <a:srgbClr val="C00000"/>
                </a:solidFill>
                <a:latin typeface="Arial Unicode MS" pitchFamily="34" charset="-128"/>
              </a:rPr>
              <a:t>balance</a:t>
            </a:r>
            <a:r>
              <a:rPr lang="en-GB" sz="2800" dirty="0" smtClean="0">
                <a:latin typeface="Arial Unicode MS" pitchFamily="34" charset="-128"/>
              </a:rPr>
              <a:t> both sides!</a:t>
            </a:r>
          </a:p>
          <a:p>
            <a:pPr lvl="1"/>
            <a:r>
              <a:rPr lang="en-GB" sz="2400" dirty="0" smtClean="0">
                <a:latin typeface="Arial Unicode MS" pitchFamily="34" charset="-128"/>
              </a:rPr>
              <a:t>Actual benefit for individual patient often unknown before imaging</a:t>
            </a:r>
          </a:p>
          <a:p>
            <a:pPr lvl="1"/>
            <a:r>
              <a:rPr lang="en-GB" sz="2400" dirty="0" smtClean="0">
                <a:latin typeface="Arial Unicode MS" pitchFamily="34" charset="-128"/>
              </a:rPr>
              <a:t>Large uncertainty &amp; individual variability regarding stochastic effects</a:t>
            </a:r>
          </a:p>
          <a:p>
            <a:pPr lvl="1"/>
            <a:r>
              <a:rPr lang="en-GB" sz="2400" dirty="0" smtClean="0">
                <a:latin typeface="Arial Unicode MS" pitchFamily="34" charset="-128"/>
              </a:rPr>
              <a:t>Only </a:t>
            </a:r>
            <a:r>
              <a:rPr lang="en-GB" sz="2400" dirty="0" smtClean="0">
                <a:solidFill>
                  <a:srgbClr val="C00000"/>
                </a:solidFill>
                <a:latin typeface="Arial Unicode MS" pitchFamily="34" charset="-128"/>
              </a:rPr>
              <a:t>general recommendations </a:t>
            </a:r>
            <a:r>
              <a:rPr lang="en-GB" sz="2400" dirty="0" smtClean="0">
                <a:latin typeface="Arial Unicode MS" pitchFamily="34" charset="-128"/>
              </a:rPr>
              <a:t>can be made, eventual selection of imaging technique always </a:t>
            </a:r>
            <a:r>
              <a:rPr lang="en-GB" sz="2400" dirty="0" smtClean="0">
                <a:solidFill>
                  <a:srgbClr val="C00000"/>
                </a:solidFill>
                <a:latin typeface="Arial Unicode MS" pitchFamily="34" charset="-128"/>
              </a:rPr>
              <a:t>case-by-case</a:t>
            </a:r>
          </a:p>
          <a:p>
            <a:pPr lvl="1"/>
            <a:endParaRPr lang="en-GB" dirty="0" smtClean="0">
              <a:latin typeface="Arial Unicode MS" pitchFamily="34" charset="-128"/>
            </a:endParaRPr>
          </a:p>
          <a:p>
            <a:pPr lvl="1"/>
            <a:endParaRPr lang="en-GB" sz="2400" dirty="0" smtClean="0">
              <a:latin typeface="Arial Unicode MS" pitchFamily="34" charset="-128"/>
            </a:endParaRPr>
          </a:p>
          <a:p>
            <a:pPr lvl="1"/>
            <a:endParaRPr lang="en-US" sz="2400" dirty="0" smtClean="0">
              <a:latin typeface="Arial Unicode MS" pitchFamily="34" charset="-128"/>
            </a:endParaRPr>
          </a:p>
        </p:txBody>
      </p:sp>
      <p:sp>
        <p:nvSpPr>
          <p:cNvPr id="5"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70</a:t>
            </a:fld>
            <a:endParaRPr lang="en-GB" smtClean="0"/>
          </a:p>
        </p:txBody>
      </p:sp>
      <p:sp>
        <p:nvSpPr>
          <p:cNvPr id="5123" name="Rectangle 2"/>
          <p:cNvSpPr>
            <a:spLocks noGrp="1" noChangeArrowheads="1"/>
          </p:cNvSpPr>
          <p:nvPr>
            <p:ph type="title"/>
          </p:nvPr>
        </p:nvSpPr>
        <p:spPr>
          <a:xfrm>
            <a:off x="107504" y="98425"/>
            <a:ext cx="8856984" cy="762000"/>
          </a:xfrm>
        </p:spPr>
        <p:txBody>
          <a:bodyPr/>
          <a:lstStyle/>
          <a:p>
            <a:pPr eaLnBrk="1" hangingPunct="1"/>
            <a:r>
              <a:rPr lang="en-US" b="0" dirty="0" smtClean="0">
                <a:latin typeface="Arial Unicode MS" pitchFamily="34" charset="-128"/>
              </a:rPr>
              <a:t>Informing the patient</a:t>
            </a:r>
          </a:p>
        </p:txBody>
      </p:sp>
      <p:sp>
        <p:nvSpPr>
          <p:cNvPr id="20483" name="Rectangle 3"/>
          <p:cNvSpPr>
            <a:spLocks noGrp="1" noChangeArrowheads="1"/>
          </p:cNvSpPr>
          <p:nvPr>
            <p:ph type="body" sz="half" idx="1"/>
          </p:nvPr>
        </p:nvSpPr>
        <p:spPr>
          <a:xfrm>
            <a:off x="179512" y="1124744"/>
            <a:ext cx="8784976" cy="4680520"/>
          </a:xfrm>
        </p:spPr>
        <p:txBody>
          <a:bodyPr/>
          <a:lstStyle/>
          <a:p>
            <a:pPr>
              <a:buClr>
                <a:schemeClr val="tx2"/>
              </a:buClr>
            </a:pPr>
            <a:r>
              <a:rPr lang="en-GB" dirty="0" smtClean="0"/>
              <a:t>International BSS: </a:t>
            </a:r>
          </a:p>
          <a:p>
            <a:pPr lvl="1"/>
            <a:r>
              <a:rPr lang="en-GB" i="1" dirty="0" smtClean="0"/>
              <a:t>“The </a:t>
            </a:r>
            <a:r>
              <a:rPr lang="en-GB" i="1" dirty="0"/>
              <a:t>patient or the patient’s legal authorized representative has been informed as appropriate of the </a:t>
            </a:r>
            <a:r>
              <a:rPr lang="en-GB" i="1" dirty="0">
                <a:solidFill>
                  <a:srgbClr val="C00000"/>
                </a:solidFill>
              </a:rPr>
              <a:t>expected </a:t>
            </a:r>
            <a:r>
              <a:rPr lang="en-GB" i="1" dirty="0"/>
              <a:t>diagnostic or therapeutic </a:t>
            </a:r>
            <a:r>
              <a:rPr lang="en-GB" i="1" dirty="0">
                <a:solidFill>
                  <a:srgbClr val="C00000"/>
                </a:solidFill>
              </a:rPr>
              <a:t>benefits </a:t>
            </a:r>
            <a:r>
              <a:rPr lang="en-GB" i="1" dirty="0"/>
              <a:t>of the radiological procedure as well as the </a:t>
            </a:r>
            <a:r>
              <a:rPr lang="en-GB" i="1" dirty="0">
                <a:solidFill>
                  <a:srgbClr val="C00000"/>
                </a:solidFill>
              </a:rPr>
              <a:t>radiation risks</a:t>
            </a:r>
            <a:r>
              <a:rPr lang="en-GB" i="1" dirty="0" smtClean="0"/>
              <a:t>.</a:t>
            </a:r>
            <a:r>
              <a:rPr lang="en-GB" dirty="0" smtClean="0"/>
              <a:t>”</a:t>
            </a:r>
            <a:endParaRPr lang="en-GB" dirty="0"/>
          </a:p>
          <a:p>
            <a:pPr>
              <a:spcBef>
                <a:spcPts val="1200"/>
              </a:spcBef>
              <a:buClr>
                <a:schemeClr val="tx2"/>
              </a:buClr>
            </a:pPr>
            <a:r>
              <a:rPr lang="en-GB" dirty="0" smtClean="0">
                <a:latin typeface="Arial Unicode MS" pitchFamily="34" charset="-128"/>
              </a:rPr>
              <a:t>EC </a:t>
            </a:r>
            <a:r>
              <a:rPr lang="en-GB" dirty="0">
                <a:latin typeface="Arial Unicode MS" pitchFamily="34" charset="-128"/>
              </a:rPr>
              <a:t>RP 136 (2004) proposes:</a:t>
            </a:r>
          </a:p>
          <a:p>
            <a:pPr lvl="1">
              <a:buClr>
                <a:schemeClr val="tx2"/>
              </a:buClr>
            </a:pPr>
            <a:r>
              <a:rPr lang="en-GB" i="1" dirty="0" smtClean="0">
                <a:solidFill>
                  <a:srgbClr val="C00000"/>
                </a:solidFill>
                <a:latin typeface="Arial Unicode MS" pitchFamily="34" charset="-128"/>
              </a:rPr>
              <a:t>“Informed consent </a:t>
            </a:r>
            <a:r>
              <a:rPr lang="en-GB" i="1" dirty="0" smtClean="0">
                <a:latin typeface="Arial Unicode MS" pitchFamily="34" charset="-128"/>
              </a:rPr>
              <a:t>should be obtained from patients prior to radiography in accordance with national requirements.”</a:t>
            </a:r>
          </a:p>
          <a:p>
            <a:pPr lvl="1">
              <a:buClr>
                <a:schemeClr val="tx2"/>
              </a:buClr>
            </a:pPr>
            <a:r>
              <a:rPr lang="en-GB" i="1" dirty="0" smtClean="0">
                <a:solidFill>
                  <a:srgbClr val="C00000"/>
                </a:solidFill>
                <a:latin typeface="Arial Unicode MS" pitchFamily="34" charset="-128"/>
              </a:rPr>
              <a:t>“Information </a:t>
            </a:r>
            <a:r>
              <a:rPr lang="en-GB" i="1" dirty="0" smtClean="0">
                <a:latin typeface="Arial Unicode MS" pitchFamily="34" charset="-128"/>
              </a:rPr>
              <a:t>given to patients prior to dental radiography should stress the </a:t>
            </a:r>
            <a:r>
              <a:rPr lang="en-GB" i="1" dirty="0" smtClean="0">
                <a:solidFill>
                  <a:srgbClr val="C00000"/>
                </a:solidFill>
                <a:latin typeface="Arial Unicode MS" pitchFamily="34" charset="-128"/>
              </a:rPr>
              <a:t>very low risk </a:t>
            </a:r>
            <a:r>
              <a:rPr lang="en-GB" i="1" dirty="0" smtClean="0">
                <a:latin typeface="Arial Unicode MS" pitchFamily="34" charset="-128"/>
              </a:rPr>
              <a:t>set against the </a:t>
            </a:r>
            <a:r>
              <a:rPr lang="en-GB" i="1" dirty="0" smtClean="0">
                <a:solidFill>
                  <a:srgbClr val="C00000"/>
                </a:solidFill>
                <a:latin typeface="Arial Unicode MS" pitchFamily="34" charset="-128"/>
              </a:rPr>
              <a:t>potential benefits</a:t>
            </a:r>
            <a:r>
              <a:rPr lang="en-GB" i="1" dirty="0" smtClean="0">
                <a:latin typeface="Arial Unicode MS" pitchFamily="34" charset="-128"/>
              </a:rPr>
              <a:t> for their treatment.”</a:t>
            </a:r>
          </a:p>
        </p:txBody>
      </p:sp>
      <p:sp>
        <p:nvSpPr>
          <p:cNvPr id="6"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71</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Informing the patient</a:t>
            </a:r>
          </a:p>
        </p:txBody>
      </p:sp>
      <p:sp>
        <p:nvSpPr>
          <p:cNvPr id="20483" name="Rectangle 3"/>
          <p:cNvSpPr>
            <a:spLocks noGrp="1" noChangeArrowheads="1"/>
          </p:cNvSpPr>
          <p:nvPr>
            <p:ph type="body" sz="half" idx="1"/>
          </p:nvPr>
        </p:nvSpPr>
        <p:spPr>
          <a:xfrm>
            <a:off x="179512" y="1124744"/>
            <a:ext cx="8928992" cy="4114800"/>
          </a:xfrm>
        </p:spPr>
        <p:txBody>
          <a:bodyPr/>
          <a:lstStyle/>
          <a:p>
            <a:pPr lvl="0">
              <a:buClr>
                <a:schemeClr val="tx2"/>
              </a:buClr>
            </a:pPr>
            <a:r>
              <a:rPr lang="en-GB" dirty="0" smtClean="0">
                <a:latin typeface="Arial Unicode MS" pitchFamily="34" charset="-128"/>
              </a:rPr>
              <a:t>Prior to any radiographic exposure, </a:t>
            </a:r>
            <a:r>
              <a:rPr lang="en-GB" dirty="0" smtClean="0">
                <a:solidFill>
                  <a:srgbClr val="C00000"/>
                </a:solidFill>
                <a:latin typeface="Arial Unicode MS" pitchFamily="34" charset="-128"/>
              </a:rPr>
              <a:t>patient consent </a:t>
            </a:r>
            <a:r>
              <a:rPr lang="en-GB" dirty="0" smtClean="0">
                <a:latin typeface="Arial Unicode MS" pitchFamily="34" charset="-128"/>
              </a:rPr>
              <a:t>is needed</a:t>
            </a:r>
          </a:p>
          <a:p>
            <a:pPr lvl="1">
              <a:buClr>
                <a:schemeClr val="tx2"/>
              </a:buClr>
            </a:pPr>
            <a:r>
              <a:rPr lang="en-GB" dirty="0" smtClean="0">
                <a:solidFill>
                  <a:srgbClr val="C00000"/>
                </a:solidFill>
                <a:latin typeface="Arial Unicode MS" pitchFamily="34" charset="-128"/>
              </a:rPr>
              <a:t>Not</a:t>
            </a:r>
            <a:r>
              <a:rPr lang="en-GB" dirty="0" smtClean="0">
                <a:latin typeface="Arial Unicode MS" pitchFamily="34" charset="-128"/>
              </a:rPr>
              <a:t> implied consent (i.e. absence of refusal)!</a:t>
            </a:r>
          </a:p>
          <a:p>
            <a:pPr>
              <a:buClr>
                <a:schemeClr val="tx2"/>
              </a:buClr>
            </a:pPr>
            <a:r>
              <a:rPr lang="en-GB" dirty="0" smtClean="0">
                <a:latin typeface="Arial Unicode MS" pitchFamily="34" charset="-128"/>
              </a:rPr>
              <a:t>The patient should be </a:t>
            </a:r>
            <a:r>
              <a:rPr lang="en-GB" dirty="0" smtClean="0">
                <a:solidFill>
                  <a:srgbClr val="C00000"/>
                </a:solidFill>
                <a:latin typeface="Arial Unicode MS" pitchFamily="34" charset="-128"/>
              </a:rPr>
              <a:t>informed</a:t>
            </a:r>
            <a:r>
              <a:rPr lang="en-GB" dirty="0" smtClean="0">
                <a:latin typeface="Arial Unicode MS" pitchFamily="34" charset="-128"/>
              </a:rPr>
              <a:t> regarding the </a:t>
            </a:r>
            <a:r>
              <a:rPr lang="en-GB" dirty="0" smtClean="0">
                <a:solidFill>
                  <a:srgbClr val="C00000"/>
                </a:solidFill>
                <a:latin typeface="Arial Unicode MS" pitchFamily="34" charset="-128"/>
              </a:rPr>
              <a:t>benefit and risk </a:t>
            </a:r>
            <a:r>
              <a:rPr lang="en-GB" dirty="0" smtClean="0">
                <a:latin typeface="Arial Unicode MS" pitchFamily="34" charset="-128"/>
              </a:rPr>
              <a:t>of a potential exposure</a:t>
            </a:r>
          </a:p>
          <a:p>
            <a:pPr lvl="1">
              <a:buClr>
                <a:schemeClr val="tx2"/>
              </a:buClr>
            </a:pPr>
            <a:endParaRPr lang="en-GB" sz="3200" dirty="0" smtClean="0">
              <a:latin typeface="Arial Unicode MS" pitchFamily="34" charset="-128"/>
            </a:endParaRPr>
          </a:p>
          <a:p>
            <a:pPr lvl="0">
              <a:buClr>
                <a:schemeClr val="tx2"/>
              </a:buClr>
              <a:buNone/>
            </a:pPr>
            <a:endParaRPr lang="en-GB" sz="3600" dirty="0" smtClean="0">
              <a:latin typeface="Arial Unicode MS" pitchFamily="34" charset="-128"/>
            </a:endParaRPr>
          </a:p>
          <a:p>
            <a:pPr lvl="0">
              <a:buClr>
                <a:schemeClr val="tx2"/>
              </a:buClr>
              <a:buNone/>
            </a:pPr>
            <a:endParaRPr lang="en-GB" sz="3600" dirty="0" smtClean="0">
              <a:latin typeface="Arial Unicode MS" pitchFamily="34" charset="-128"/>
            </a:endParaRPr>
          </a:p>
        </p:txBody>
      </p:sp>
      <p:sp>
        <p:nvSpPr>
          <p:cNvPr id="5"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72</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Informing the patient</a:t>
            </a:r>
          </a:p>
        </p:txBody>
      </p:sp>
      <p:sp>
        <p:nvSpPr>
          <p:cNvPr id="20483" name="Rectangle 3"/>
          <p:cNvSpPr>
            <a:spLocks noGrp="1" noChangeArrowheads="1"/>
          </p:cNvSpPr>
          <p:nvPr>
            <p:ph type="body" sz="half" idx="1"/>
          </p:nvPr>
        </p:nvSpPr>
        <p:spPr>
          <a:xfrm>
            <a:off x="179512" y="1124744"/>
            <a:ext cx="8712968" cy="4114800"/>
          </a:xfrm>
        </p:spPr>
        <p:txBody>
          <a:bodyPr/>
          <a:lstStyle/>
          <a:p>
            <a:pPr>
              <a:buClr>
                <a:schemeClr val="tx2"/>
              </a:buClr>
            </a:pPr>
            <a:r>
              <a:rPr lang="en-GB" sz="2800" dirty="0" smtClean="0">
                <a:latin typeface="Arial Unicode MS" pitchFamily="34" charset="-128"/>
              </a:rPr>
              <a:t>How to ‘translate’ dose &amp; risk to a patient?</a:t>
            </a:r>
          </a:p>
          <a:p>
            <a:pPr lvl="1">
              <a:buClr>
                <a:schemeClr val="tx2"/>
              </a:buClr>
            </a:pPr>
            <a:r>
              <a:rPr lang="en-GB" dirty="0" smtClean="0">
                <a:latin typeface="Arial Unicode MS" pitchFamily="34" charset="-128"/>
              </a:rPr>
              <a:t>Compare dose for the upcoming exposure with </a:t>
            </a:r>
            <a:r>
              <a:rPr lang="en-GB" dirty="0" smtClean="0">
                <a:solidFill>
                  <a:srgbClr val="C00000"/>
                </a:solidFill>
                <a:latin typeface="Arial Unicode MS" pitchFamily="34" charset="-128"/>
              </a:rPr>
              <a:t>other sources </a:t>
            </a:r>
            <a:r>
              <a:rPr lang="en-GB" dirty="0" smtClean="0">
                <a:latin typeface="Arial Unicode MS" pitchFamily="34" charset="-128"/>
              </a:rPr>
              <a:t>of radiation</a:t>
            </a:r>
          </a:p>
          <a:p>
            <a:pPr lvl="2">
              <a:buClr>
                <a:schemeClr val="tx2"/>
              </a:buClr>
            </a:pPr>
            <a:r>
              <a:rPr lang="en-GB" dirty="0" smtClean="0">
                <a:solidFill>
                  <a:srgbClr val="C00000"/>
                </a:solidFill>
                <a:latin typeface="Arial Unicode MS" pitchFamily="34" charset="-128"/>
              </a:rPr>
              <a:t>Natural background </a:t>
            </a:r>
            <a:r>
              <a:rPr lang="en-GB" dirty="0" smtClean="0">
                <a:latin typeface="Arial Unicode MS" pitchFamily="34" charset="-128"/>
              </a:rPr>
              <a:t>radiation (world-wide: 2.4 </a:t>
            </a:r>
            <a:r>
              <a:rPr lang="en-GB" dirty="0" err="1" smtClean="0">
                <a:latin typeface="Arial Unicode MS" pitchFamily="34" charset="-128"/>
              </a:rPr>
              <a:t>mSv</a:t>
            </a:r>
            <a:r>
              <a:rPr lang="en-GB" dirty="0" smtClean="0">
                <a:latin typeface="Arial Unicode MS" pitchFamily="34" charset="-128"/>
              </a:rPr>
              <a:t>/year </a:t>
            </a:r>
            <a:br>
              <a:rPr lang="en-GB" dirty="0" smtClean="0">
                <a:latin typeface="Arial Unicode MS" pitchFamily="34" charset="-128"/>
              </a:rPr>
            </a:br>
            <a:r>
              <a:rPr lang="en-GB" dirty="0" smtClean="0">
                <a:latin typeface="Arial Unicode MS" pitchFamily="34" charset="-128"/>
              </a:rPr>
              <a:t>[~6.5 µ</a:t>
            </a:r>
            <a:r>
              <a:rPr lang="en-GB" dirty="0" err="1" smtClean="0">
                <a:latin typeface="Arial Unicode MS" pitchFamily="34" charset="-128"/>
              </a:rPr>
              <a:t>Sv</a:t>
            </a:r>
            <a:r>
              <a:rPr lang="en-GB" dirty="0" smtClean="0">
                <a:latin typeface="Arial Unicode MS" pitchFamily="34" charset="-128"/>
              </a:rPr>
              <a:t>/day], but varies greatly between geographical regions)</a:t>
            </a:r>
          </a:p>
          <a:p>
            <a:pPr lvl="2">
              <a:buClr>
                <a:schemeClr val="tx2"/>
              </a:buClr>
            </a:pPr>
            <a:r>
              <a:rPr lang="en-GB" dirty="0" smtClean="0">
                <a:solidFill>
                  <a:srgbClr val="C00000"/>
                </a:solidFill>
                <a:latin typeface="Arial Unicode MS" pitchFamily="34" charset="-128"/>
              </a:rPr>
              <a:t>Other medical exposures</a:t>
            </a:r>
            <a:r>
              <a:rPr lang="en-GB" dirty="0" smtClean="0">
                <a:solidFill>
                  <a:schemeClr val="accent2"/>
                </a:solidFill>
                <a:latin typeface="Arial Unicode MS" pitchFamily="34" charset="-128"/>
              </a:rPr>
              <a:t> </a:t>
            </a:r>
            <a:r>
              <a:rPr lang="en-GB" dirty="0" smtClean="0">
                <a:latin typeface="Arial Unicode MS" pitchFamily="34" charset="-128"/>
              </a:rPr>
              <a:t>(see further)</a:t>
            </a:r>
          </a:p>
          <a:p>
            <a:pPr lvl="2">
              <a:buClr>
                <a:schemeClr val="tx2"/>
              </a:buClr>
            </a:pPr>
            <a:r>
              <a:rPr lang="en-GB" dirty="0" smtClean="0">
                <a:latin typeface="Arial Unicode MS" pitchFamily="34" charset="-128"/>
              </a:rPr>
              <a:t>Long-distance flights (~5 µ</a:t>
            </a:r>
            <a:r>
              <a:rPr lang="en-GB" dirty="0" err="1" smtClean="0">
                <a:latin typeface="Arial Unicode MS" pitchFamily="34" charset="-128"/>
              </a:rPr>
              <a:t>Sv</a:t>
            </a:r>
            <a:r>
              <a:rPr lang="en-GB" dirty="0" smtClean="0">
                <a:latin typeface="Arial Unicode MS" pitchFamily="34" charset="-128"/>
              </a:rPr>
              <a:t>/h), high-altitude skiing trips </a:t>
            </a:r>
            <a:br>
              <a:rPr lang="en-GB" dirty="0" smtClean="0">
                <a:latin typeface="Arial Unicode MS" pitchFamily="34" charset="-128"/>
              </a:rPr>
            </a:br>
            <a:r>
              <a:rPr lang="en-GB" dirty="0" smtClean="0">
                <a:latin typeface="Arial Unicode MS" pitchFamily="34" charset="-128"/>
              </a:rPr>
              <a:t>(~2x dose at sea level) → increased exposure to cosmic radiation</a:t>
            </a:r>
          </a:p>
          <a:p>
            <a:pPr marL="0" indent="0">
              <a:buClr>
                <a:schemeClr val="tx2"/>
              </a:buClr>
              <a:buNone/>
            </a:pPr>
            <a:endParaRPr lang="en-GB" sz="2800" dirty="0" smtClean="0">
              <a:latin typeface="Arial Unicode MS" pitchFamily="34" charset="-128"/>
            </a:endParaRPr>
          </a:p>
        </p:txBody>
      </p:sp>
      <p:sp>
        <p:nvSpPr>
          <p:cNvPr id="8"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73</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Informing the patient</a:t>
            </a:r>
          </a:p>
        </p:txBody>
      </p:sp>
      <p:pic>
        <p:nvPicPr>
          <p:cNvPr id="1026" name="Picture 2"/>
          <p:cNvPicPr>
            <a:picLocks noChangeAspect="1" noChangeArrowheads="1"/>
          </p:cNvPicPr>
          <p:nvPr/>
        </p:nvPicPr>
        <p:blipFill>
          <a:blip r:embed="rId3" cstate="print"/>
          <a:srcRect t="33600" r="66925" b="28601"/>
          <a:stretch>
            <a:fillRect/>
          </a:stretch>
        </p:blipFill>
        <p:spPr bwMode="auto">
          <a:xfrm>
            <a:off x="899592" y="1196752"/>
            <a:ext cx="6496722" cy="4176464"/>
          </a:xfrm>
          <a:prstGeom prst="rect">
            <a:avLst/>
          </a:prstGeom>
          <a:noFill/>
          <a:ln w="9525">
            <a:noFill/>
            <a:miter lim="800000"/>
            <a:headEnd/>
            <a:tailEnd/>
          </a:ln>
        </p:spPr>
      </p:pic>
      <p:sp>
        <p:nvSpPr>
          <p:cNvPr id="8" name="Text Box 9"/>
          <p:cNvSpPr txBox="1">
            <a:spLocks noChangeArrowheads="1"/>
          </p:cNvSpPr>
          <p:nvPr/>
        </p:nvSpPr>
        <p:spPr bwMode="auto">
          <a:xfrm>
            <a:off x="3635896" y="5445224"/>
            <a:ext cx="4608512" cy="830997"/>
          </a:xfrm>
          <a:prstGeom prst="rect">
            <a:avLst/>
          </a:prstGeom>
          <a:noFill/>
          <a:ln w="12700">
            <a:noFill/>
            <a:miter lim="800000"/>
            <a:headEnd type="none" w="sm" len="sm"/>
            <a:tailEnd type="none" w="sm" len="sm"/>
          </a:ln>
          <a:effectLst/>
        </p:spPr>
        <p:txBody>
          <a:bodyPr wrap="square">
            <a:spAutoFit/>
          </a:bodyPr>
          <a:lstStyle/>
          <a:p>
            <a:r>
              <a:rPr lang="en-GB" sz="1600" i="1" dirty="0" smtClean="0">
                <a:solidFill>
                  <a:schemeClr val="accent1"/>
                </a:solidFill>
                <a:latin typeface="Arial Unicode MS" pitchFamily="34" charset="-128"/>
              </a:rPr>
              <a:t>European Radiological Data Exchange Platform</a:t>
            </a:r>
          </a:p>
          <a:p>
            <a:r>
              <a:rPr lang="en-GB" sz="1600" i="1" dirty="0" smtClean="0">
                <a:solidFill>
                  <a:schemeClr val="accent1"/>
                </a:solidFill>
                <a:latin typeface="Arial Unicode MS" pitchFamily="34" charset="-128"/>
              </a:rPr>
              <a:t>https://remap.jrc.ec.europa.eu</a:t>
            </a:r>
          </a:p>
          <a:p>
            <a:endParaRPr lang="en-US" sz="1600" i="1" dirty="0">
              <a:solidFill>
                <a:schemeClr val="accent1"/>
              </a:solidFill>
              <a:latin typeface="Arial Unicode MS" pitchFamily="34" charset="-128"/>
            </a:endParaRPr>
          </a:p>
        </p:txBody>
      </p:sp>
      <p:sp>
        <p:nvSpPr>
          <p:cNvPr id="6"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74</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Informing the patient</a:t>
            </a:r>
          </a:p>
        </p:txBody>
      </p:sp>
      <p:sp>
        <p:nvSpPr>
          <p:cNvPr id="8" name="Text Box 9"/>
          <p:cNvSpPr txBox="1">
            <a:spLocks noChangeArrowheads="1"/>
          </p:cNvSpPr>
          <p:nvPr/>
        </p:nvSpPr>
        <p:spPr bwMode="auto">
          <a:xfrm>
            <a:off x="1981741" y="4293096"/>
            <a:ext cx="6552728" cy="1323439"/>
          </a:xfrm>
          <a:prstGeom prst="rect">
            <a:avLst/>
          </a:prstGeom>
          <a:noFill/>
          <a:ln w="12700">
            <a:noFill/>
            <a:miter lim="800000"/>
            <a:headEnd type="none" w="sm" len="sm"/>
            <a:tailEnd type="none" w="sm" len="sm"/>
          </a:ln>
          <a:effectLst/>
        </p:spPr>
        <p:txBody>
          <a:bodyPr wrap="square">
            <a:spAutoFit/>
          </a:bodyPr>
          <a:lstStyle/>
          <a:p>
            <a:r>
              <a:rPr lang="en-GB" sz="1600" i="1" dirty="0" smtClean="0">
                <a:solidFill>
                  <a:schemeClr val="accent1"/>
                </a:solidFill>
                <a:latin typeface="Arial Unicode MS" pitchFamily="34" charset="-128"/>
              </a:rPr>
              <a:t>Calculated using the European Program Package for the Calculation of Aviation Route Doses (EPCARD)</a:t>
            </a:r>
          </a:p>
          <a:p>
            <a:r>
              <a:rPr lang="en-GB" sz="1600" i="1" dirty="0" smtClean="0">
                <a:solidFill>
                  <a:schemeClr val="accent1"/>
                </a:solidFill>
                <a:latin typeface="Arial Unicode MS" pitchFamily="34" charset="-128"/>
              </a:rPr>
              <a:t>http://www.helmholtz-muenchen.de/en/epcard-portal/epcard-home/index.html</a:t>
            </a:r>
          </a:p>
          <a:p>
            <a:endParaRPr lang="en-US" sz="1600" i="1" dirty="0">
              <a:solidFill>
                <a:schemeClr val="accent1"/>
              </a:solidFill>
              <a:latin typeface="Arial Unicode MS" pitchFamily="34" charset="-128"/>
            </a:endParaRPr>
          </a:p>
        </p:txBody>
      </p:sp>
      <p:graphicFrame>
        <p:nvGraphicFramePr>
          <p:cNvPr id="9" name="Table 8"/>
          <p:cNvGraphicFramePr>
            <a:graphicFrameLocks noGrp="1"/>
          </p:cNvGraphicFramePr>
          <p:nvPr>
            <p:extLst>
              <p:ext uri="{D42A27DB-BD31-4B8C-83A1-F6EECF244321}">
                <p14:modId xmlns:p14="http://schemas.microsoft.com/office/powerpoint/2010/main" val="1823145000"/>
              </p:ext>
            </p:extLst>
          </p:nvPr>
        </p:nvGraphicFramePr>
        <p:xfrm>
          <a:off x="611561" y="1484784"/>
          <a:ext cx="7920879" cy="2689448"/>
        </p:xfrm>
        <a:graphic>
          <a:graphicData uri="http://schemas.openxmlformats.org/drawingml/2006/table">
            <a:tbl>
              <a:tblPr firstRow="1" bandRow="1">
                <a:tableStyleId>{5940675A-B579-460E-94D1-54222C63F5DA}</a:tableStyleId>
              </a:tblPr>
              <a:tblGrid>
                <a:gridCol w="2640293"/>
                <a:gridCol w="2640293"/>
                <a:gridCol w="2640293"/>
              </a:tblGrid>
              <a:tr h="370840">
                <a:tc gridSpan="3">
                  <a:txBody>
                    <a:bodyPr/>
                    <a:lstStyle/>
                    <a:p>
                      <a:pPr algn="ctr"/>
                      <a:r>
                        <a:rPr lang="en-GB" sz="2400" b="1" dirty="0" smtClean="0">
                          <a:solidFill>
                            <a:schemeClr val="tx2"/>
                          </a:solidFill>
                          <a:latin typeface="Arial Unicode MS" pitchFamily="34" charset="-128"/>
                          <a:ea typeface="Arial Unicode MS" pitchFamily="34" charset="-128"/>
                          <a:cs typeface="Arial Unicode MS" pitchFamily="34" charset="-128"/>
                        </a:rPr>
                        <a:t>Radiation dose</a:t>
                      </a:r>
                      <a:r>
                        <a:rPr lang="en-GB" sz="2400" b="1" baseline="0" dirty="0" smtClean="0">
                          <a:solidFill>
                            <a:schemeClr val="tx2"/>
                          </a:solidFill>
                          <a:latin typeface="Arial Unicode MS" pitchFamily="34" charset="-128"/>
                          <a:ea typeface="Arial Unicode MS" pitchFamily="34" charset="-128"/>
                          <a:cs typeface="Arial Unicode MS" pitchFamily="34" charset="-128"/>
                        </a:rPr>
                        <a:t> received during airplane travel</a:t>
                      </a:r>
                      <a:endParaRPr lang="en-GB" sz="2400" b="1" dirty="0">
                        <a:solidFill>
                          <a:schemeClr val="tx2"/>
                        </a:solidFill>
                        <a:latin typeface="Arial Unicode MS" pitchFamily="34" charset="-128"/>
                        <a:ea typeface="Arial Unicode MS" pitchFamily="34" charset="-128"/>
                        <a:cs typeface="Arial Unicode MS" pitchFamily="34" charset="-128"/>
                      </a:endParaRPr>
                    </a:p>
                  </a:txBody>
                  <a:tcPr>
                    <a:lnL w="12700" cmpd="sng">
                      <a:noFill/>
                    </a:lnL>
                    <a:lnR w="12700" cmpd="sng">
                      <a:noFill/>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sz="1400" b="1" dirty="0">
                        <a:solidFill>
                          <a:schemeClr val="tx2"/>
                        </a:solidFill>
                        <a:latin typeface="Arial Unicode MS" pitchFamily="34" charset="-128"/>
                        <a:ea typeface="Arial Unicode MS" pitchFamily="34" charset="-128"/>
                        <a:cs typeface="Arial Unicode MS" pitchFamily="34" charset="-128"/>
                      </a:endParaRPr>
                    </a:p>
                  </a:txBody>
                  <a:tcPr>
                    <a:lnL w="12700" cmpd="sng">
                      <a:noFill/>
                    </a:lnL>
                    <a:lnR w="12700" cmpd="sng">
                      <a:noFill/>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sz="1400" b="1" dirty="0">
                        <a:solidFill>
                          <a:schemeClr val="tx2"/>
                        </a:solidFill>
                        <a:latin typeface="Arial Unicode MS" pitchFamily="34" charset="-128"/>
                        <a:ea typeface="Arial Unicode MS" pitchFamily="34" charset="-128"/>
                        <a:cs typeface="Arial Unicode MS" pitchFamily="34" charset="-128"/>
                      </a:endParaRPr>
                    </a:p>
                  </a:txBody>
                  <a:tcPr>
                    <a:lnL w="12700" cmpd="sng">
                      <a:noFill/>
                    </a:lnL>
                    <a:lnR w="12700" cmpd="sng">
                      <a:noFill/>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r>
                        <a:rPr lang="en-GB" sz="2400" b="1" dirty="0" smtClean="0">
                          <a:solidFill>
                            <a:schemeClr val="tx2"/>
                          </a:solidFill>
                          <a:latin typeface="Arial Unicode MS" pitchFamily="34" charset="-128"/>
                          <a:ea typeface="Arial Unicode MS" pitchFamily="34" charset="-128"/>
                          <a:cs typeface="Arial Unicode MS" pitchFamily="34" charset="-128"/>
                        </a:rPr>
                        <a:t>From</a:t>
                      </a:r>
                      <a:endParaRPr lang="en-GB" sz="2400" b="1" dirty="0">
                        <a:solidFill>
                          <a:schemeClr val="tx2"/>
                        </a:solidFill>
                        <a:latin typeface="Arial Unicode MS" pitchFamily="34" charset="-128"/>
                        <a:ea typeface="Arial Unicode MS" pitchFamily="34" charset="-128"/>
                        <a:cs typeface="Arial Unicode MS" pitchFamily="34" charset="-128"/>
                      </a:endParaRPr>
                    </a:p>
                  </a:txBody>
                  <a:tcPr>
                    <a:lnL w="12700" cmpd="sng">
                      <a:noFill/>
                    </a:lnL>
                    <a:lnR w="12700" cmpd="sng">
                      <a:noFill/>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2400" b="1" dirty="0" smtClean="0">
                          <a:solidFill>
                            <a:schemeClr val="tx2"/>
                          </a:solidFill>
                          <a:latin typeface="Arial Unicode MS" pitchFamily="34" charset="-128"/>
                          <a:ea typeface="Arial Unicode MS" pitchFamily="34" charset="-128"/>
                          <a:cs typeface="Arial Unicode MS" pitchFamily="34" charset="-128"/>
                        </a:rPr>
                        <a:t>To</a:t>
                      </a:r>
                      <a:endParaRPr lang="en-GB" sz="2400" b="1" dirty="0">
                        <a:solidFill>
                          <a:schemeClr val="tx2"/>
                        </a:solidFill>
                        <a:latin typeface="Arial Unicode MS" pitchFamily="34" charset="-128"/>
                        <a:ea typeface="Arial Unicode MS" pitchFamily="34" charset="-128"/>
                        <a:cs typeface="Arial Unicode MS" pitchFamily="34" charset="-128"/>
                      </a:endParaRPr>
                    </a:p>
                  </a:txBody>
                  <a:tcPr>
                    <a:lnL w="12700" cmpd="sng">
                      <a:noFill/>
                    </a:lnL>
                    <a:lnR w="12700" cmpd="sng">
                      <a:noFill/>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2400" b="1" dirty="0" smtClean="0">
                          <a:solidFill>
                            <a:schemeClr val="tx2"/>
                          </a:solidFill>
                          <a:latin typeface="Arial Unicode MS" pitchFamily="34" charset="-128"/>
                          <a:ea typeface="Arial Unicode MS" pitchFamily="34" charset="-128"/>
                          <a:cs typeface="Arial Unicode MS" pitchFamily="34" charset="-128"/>
                        </a:rPr>
                        <a:t>Effective dose (µ</a:t>
                      </a:r>
                      <a:r>
                        <a:rPr lang="en-GB" sz="2400" b="1" dirty="0" err="1" smtClean="0">
                          <a:solidFill>
                            <a:schemeClr val="tx2"/>
                          </a:solidFill>
                          <a:latin typeface="Arial Unicode MS" pitchFamily="34" charset="-128"/>
                          <a:ea typeface="Arial Unicode MS" pitchFamily="34" charset="-128"/>
                          <a:cs typeface="Arial Unicode MS" pitchFamily="34" charset="-128"/>
                        </a:rPr>
                        <a:t>Sv</a:t>
                      </a:r>
                      <a:r>
                        <a:rPr lang="en-GB" sz="2400" b="1" dirty="0" smtClean="0">
                          <a:solidFill>
                            <a:schemeClr val="tx2"/>
                          </a:solidFill>
                          <a:latin typeface="Arial Unicode MS" pitchFamily="34" charset="-128"/>
                          <a:ea typeface="Arial Unicode MS" pitchFamily="34" charset="-128"/>
                          <a:cs typeface="Arial Unicode MS" pitchFamily="34" charset="-128"/>
                        </a:rPr>
                        <a:t>)</a:t>
                      </a:r>
                      <a:endParaRPr lang="en-GB" sz="2400" b="1" dirty="0">
                        <a:solidFill>
                          <a:schemeClr val="tx2"/>
                        </a:solidFill>
                        <a:latin typeface="Arial Unicode MS" pitchFamily="34" charset="-128"/>
                        <a:ea typeface="Arial Unicode MS" pitchFamily="34" charset="-128"/>
                        <a:cs typeface="Arial Unicode MS" pitchFamily="34" charset="-128"/>
                      </a:endParaRPr>
                    </a:p>
                  </a:txBody>
                  <a:tcPr>
                    <a:lnL w="12700" cmpd="sng">
                      <a:noFill/>
                    </a:lnL>
                    <a:lnR w="12700" cmpd="sng">
                      <a:noFill/>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r>
                        <a:rPr lang="en-GB" sz="2400" dirty="0" smtClean="0">
                          <a:solidFill>
                            <a:schemeClr val="tx2"/>
                          </a:solidFill>
                          <a:latin typeface="Arial Unicode MS" pitchFamily="34" charset="-128"/>
                          <a:ea typeface="Arial Unicode MS" pitchFamily="34" charset="-128"/>
                          <a:cs typeface="Arial Unicode MS" pitchFamily="34" charset="-128"/>
                        </a:rPr>
                        <a:t>Paris</a:t>
                      </a:r>
                      <a:endParaRPr lang="en-GB" sz="2400" dirty="0">
                        <a:solidFill>
                          <a:schemeClr val="tx2"/>
                        </a:solidFill>
                        <a:latin typeface="Arial Unicode MS" pitchFamily="34" charset="-128"/>
                        <a:ea typeface="Arial Unicode MS" pitchFamily="34" charset="-128"/>
                        <a:cs typeface="Arial Unicode MS" pitchFamily="34" charset="-128"/>
                      </a:endParaRPr>
                    </a:p>
                  </a:txBody>
                  <a:tcPr>
                    <a:lnL w="12700" cmpd="sng">
                      <a:noFill/>
                    </a:lnL>
                    <a:lnR w="12700" cmpd="sng">
                      <a:noFill/>
                    </a:lnR>
                    <a:lnT w="12700" cap="flat" cmpd="sng" algn="ctr">
                      <a:solidFill>
                        <a:schemeClr val="tx2"/>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n-GB" sz="2400" dirty="0" smtClean="0">
                          <a:solidFill>
                            <a:schemeClr val="tx2"/>
                          </a:solidFill>
                          <a:latin typeface="Arial Unicode MS" pitchFamily="34" charset="-128"/>
                          <a:ea typeface="Arial Unicode MS" pitchFamily="34" charset="-128"/>
                          <a:cs typeface="Arial Unicode MS" pitchFamily="34" charset="-128"/>
                        </a:rPr>
                        <a:t>Tokyo</a:t>
                      </a:r>
                      <a:endParaRPr lang="en-GB" sz="2400" dirty="0">
                        <a:solidFill>
                          <a:schemeClr val="tx2"/>
                        </a:solidFill>
                        <a:latin typeface="Arial Unicode MS" pitchFamily="34" charset="-128"/>
                        <a:ea typeface="Arial Unicode MS" pitchFamily="34" charset="-128"/>
                        <a:cs typeface="Arial Unicode MS" pitchFamily="34" charset="-128"/>
                      </a:endParaRPr>
                    </a:p>
                  </a:txBody>
                  <a:tcPr>
                    <a:lnL w="12700" cmpd="sng">
                      <a:noFill/>
                    </a:lnL>
                    <a:lnR w="12700" cmpd="sng">
                      <a:noFill/>
                    </a:lnR>
                    <a:lnT w="12700" cap="flat" cmpd="sng" algn="ctr">
                      <a:solidFill>
                        <a:schemeClr val="tx2"/>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n-GB" sz="2400" dirty="0" smtClean="0">
                          <a:solidFill>
                            <a:schemeClr val="tx2"/>
                          </a:solidFill>
                          <a:latin typeface="Arial Unicode MS" pitchFamily="34" charset="-128"/>
                          <a:ea typeface="Arial Unicode MS" pitchFamily="34" charset="-128"/>
                          <a:cs typeface="Arial Unicode MS" pitchFamily="34" charset="-128"/>
                        </a:rPr>
                        <a:t>35</a:t>
                      </a:r>
                      <a:endParaRPr lang="en-GB" sz="2400" dirty="0">
                        <a:solidFill>
                          <a:schemeClr val="tx2"/>
                        </a:solidFill>
                        <a:latin typeface="Arial Unicode MS" pitchFamily="34" charset="-128"/>
                        <a:ea typeface="Arial Unicode MS" pitchFamily="34" charset="-128"/>
                        <a:cs typeface="Arial Unicode MS" pitchFamily="34" charset="-128"/>
                      </a:endParaRPr>
                    </a:p>
                  </a:txBody>
                  <a:tcPr>
                    <a:lnL w="12700" cmpd="sng">
                      <a:noFill/>
                    </a:lnL>
                    <a:lnR w="12700" cmpd="sng">
                      <a:noFill/>
                    </a:lnR>
                    <a:lnT w="12700" cap="flat" cmpd="sng" algn="ctr">
                      <a:solidFill>
                        <a:schemeClr val="tx2"/>
                      </a:solidFill>
                      <a:prstDash val="solid"/>
                      <a:round/>
                      <a:headEnd type="none" w="med" len="med"/>
                      <a:tailEnd type="none" w="med" len="med"/>
                    </a:lnT>
                    <a:lnB w="12700" cmpd="sng">
                      <a:noFill/>
                    </a:lnB>
                    <a:lnTlToBr w="12700" cmpd="sng">
                      <a:noFill/>
                      <a:prstDash val="solid"/>
                    </a:lnTlToBr>
                    <a:lnBlToTr w="12700" cmpd="sng">
                      <a:noFill/>
                      <a:prstDash val="solid"/>
                    </a:lnBlToTr>
                  </a:tcPr>
                </a:tc>
              </a:tr>
              <a:tr h="494888">
                <a:tc>
                  <a:txBody>
                    <a:bodyPr/>
                    <a:lstStyle/>
                    <a:p>
                      <a:r>
                        <a:rPr lang="en-GB" sz="2400" dirty="0" smtClean="0">
                          <a:solidFill>
                            <a:schemeClr val="tx2"/>
                          </a:solidFill>
                          <a:latin typeface="Arial Unicode MS" pitchFamily="34" charset="-128"/>
                          <a:ea typeface="Arial Unicode MS" pitchFamily="34" charset="-128"/>
                          <a:cs typeface="Arial Unicode MS" pitchFamily="34" charset="-128"/>
                        </a:rPr>
                        <a:t>London</a:t>
                      </a:r>
                      <a:endParaRPr lang="en-GB" sz="2400" dirty="0">
                        <a:solidFill>
                          <a:schemeClr val="tx2"/>
                        </a:solidFill>
                        <a:latin typeface="Arial Unicode MS" pitchFamily="34" charset="-128"/>
                        <a:ea typeface="Arial Unicode MS" pitchFamily="34" charset="-128"/>
                        <a:cs typeface="Arial Unicode MS" pitchFamily="34" charset="-128"/>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400" dirty="0" smtClean="0">
                          <a:solidFill>
                            <a:schemeClr val="tx2"/>
                          </a:solidFill>
                          <a:latin typeface="Arial Unicode MS" pitchFamily="34" charset="-128"/>
                          <a:ea typeface="Arial Unicode MS" pitchFamily="34" charset="-128"/>
                          <a:cs typeface="Arial Unicode MS" pitchFamily="34" charset="-128"/>
                        </a:rPr>
                        <a:t>New York</a:t>
                      </a:r>
                      <a:endParaRPr lang="en-GB" sz="2400" dirty="0">
                        <a:solidFill>
                          <a:schemeClr val="tx2"/>
                        </a:solidFill>
                        <a:latin typeface="Arial Unicode MS" pitchFamily="34" charset="-128"/>
                        <a:ea typeface="Arial Unicode MS" pitchFamily="34" charset="-128"/>
                        <a:cs typeface="Arial Unicode MS" pitchFamily="34" charset="-128"/>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400" dirty="0" smtClean="0">
                          <a:solidFill>
                            <a:schemeClr val="tx2"/>
                          </a:solidFill>
                          <a:latin typeface="Arial Unicode MS" pitchFamily="34" charset="-128"/>
                          <a:ea typeface="Arial Unicode MS" pitchFamily="34" charset="-128"/>
                          <a:cs typeface="Arial Unicode MS" pitchFamily="34" charset="-128"/>
                        </a:rPr>
                        <a:t>40</a:t>
                      </a:r>
                      <a:endParaRPr lang="en-GB" sz="2400" dirty="0">
                        <a:solidFill>
                          <a:schemeClr val="tx2"/>
                        </a:solidFill>
                        <a:latin typeface="Arial Unicode MS" pitchFamily="34" charset="-128"/>
                        <a:ea typeface="Arial Unicode MS" pitchFamily="34" charset="-128"/>
                        <a:cs typeface="Arial Unicode MS" pitchFamily="34" charset="-128"/>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370840">
                <a:tc>
                  <a:txBody>
                    <a:bodyPr/>
                    <a:lstStyle/>
                    <a:p>
                      <a:r>
                        <a:rPr lang="en-GB" sz="2400" b="0" dirty="0" smtClean="0">
                          <a:ln>
                            <a:noFill/>
                          </a:ln>
                          <a:solidFill>
                            <a:schemeClr val="tx2"/>
                          </a:solidFill>
                          <a:latin typeface="Arial Unicode MS" pitchFamily="34" charset="-128"/>
                          <a:ea typeface="Arial Unicode MS" pitchFamily="34" charset="-128"/>
                          <a:cs typeface="Arial Unicode MS" pitchFamily="34" charset="-128"/>
                        </a:rPr>
                        <a:t>Los Angeles</a:t>
                      </a:r>
                      <a:endParaRPr lang="en-GB" sz="2400" b="0" dirty="0">
                        <a:ln>
                          <a:noFill/>
                        </a:ln>
                        <a:solidFill>
                          <a:schemeClr val="tx2"/>
                        </a:solidFill>
                        <a:latin typeface="Arial Unicode MS" pitchFamily="34" charset="-128"/>
                        <a:ea typeface="Arial Unicode MS" pitchFamily="34" charset="-128"/>
                        <a:cs typeface="Arial Unicode MS" pitchFamily="34" charset="-128"/>
                      </a:endParaRPr>
                    </a:p>
                  </a:txBody>
                  <a:tcPr>
                    <a:lnL w="12700" cmpd="sng">
                      <a:noFill/>
                    </a:lnL>
                    <a:lnR w="12700" cmpd="sng">
                      <a:noFill/>
                    </a:lnR>
                    <a:lnT w="12700" cmpd="sng">
                      <a:noFill/>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2400" b="0" dirty="0" smtClean="0">
                          <a:ln>
                            <a:noFill/>
                          </a:ln>
                          <a:solidFill>
                            <a:schemeClr val="tx2"/>
                          </a:solidFill>
                          <a:latin typeface="Arial Unicode MS" pitchFamily="34" charset="-128"/>
                          <a:ea typeface="Arial Unicode MS" pitchFamily="34" charset="-128"/>
                          <a:cs typeface="Arial Unicode MS" pitchFamily="34" charset="-128"/>
                        </a:rPr>
                        <a:t>New York</a:t>
                      </a:r>
                      <a:endParaRPr lang="en-GB" sz="2400" b="0" dirty="0">
                        <a:ln>
                          <a:noFill/>
                        </a:ln>
                        <a:solidFill>
                          <a:schemeClr val="tx2"/>
                        </a:solidFill>
                        <a:latin typeface="Arial Unicode MS" pitchFamily="34" charset="-128"/>
                        <a:ea typeface="Arial Unicode MS" pitchFamily="34" charset="-128"/>
                        <a:cs typeface="Arial Unicode MS" pitchFamily="34" charset="-128"/>
                      </a:endParaRPr>
                    </a:p>
                  </a:txBody>
                  <a:tcPr>
                    <a:lnL w="12700" cmpd="sng">
                      <a:noFill/>
                    </a:lnL>
                    <a:lnR w="12700" cmpd="sng">
                      <a:noFill/>
                    </a:lnR>
                    <a:lnT w="12700" cmpd="sng">
                      <a:noFill/>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2400" b="0" dirty="0" smtClean="0">
                          <a:ln>
                            <a:noFill/>
                          </a:ln>
                          <a:solidFill>
                            <a:schemeClr val="tx2"/>
                          </a:solidFill>
                          <a:latin typeface="Arial Unicode MS" pitchFamily="34" charset="-128"/>
                          <a:ea typeface="Arial Unicode MS" pitchFamily="34" charset="-128"/>
                          <a:cs typeface="Arial Unicode MS" pitchFamily="34" charset="-128"/>
                        </a:rPr>
                        <a:t>35</a:t>
                      </a:r>
                      <a:endParaRPr lang="en-GB" sz="2400" b="0" dirty="0">
                        <a:ln>
                          <a:noFill/>
                        </a:ln>
                        <a:solidFill>
                          <a:schemeClr val="tx2"/>
                        </a:solidFill>
                        <a:latin typeface="Arial Unicode MS" pitchFamily="34" charset="-128"/>
                        <a:ea typeface="Arial Unicode MS" pitchFamily="34" charset="-128"/>
                        <a:cs typeface="Arial Unicode MS" pitchFamily="34" charset="-128"/>
                      </a:endParaRPr>
                    </a:p>
                  </a:txBody>
                  <a:tcPr>
                    <a:lnL w="12700" cmpd="sng">
                      <a:noFill/>
                    </a:lnL>
                    <a:lnR w="12700" cmpd="sng">
                      <a:noFill/>
                    </a:lnR>
                    <a:lnT w="12700" cmpd="sng">
                      <a:noFill/>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6"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75</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Informing the patient</a:t>
            </a:r>
          </a:p>
        </p:txBody>
      </p:sp>
      <p:graphicFrame>
        <p:nvGraphicFramePr>
          <p:cNvPr id="11" name="Table 10"/>
          <p:cNvGraphicFramePr>
            <a:graphicFrameLocks noGrp="1"/>
          </p:cNvGraphicFramePr>
          <p:nvPr>
            <p:extLst>
              <p:ext uri="{D42A27DB-BD31-4B8C-83A1-F6EECF244321}">
                <p14:modId xmlns:p14="http://schemas.microsoft.com/office/powerpoint/2010/main" val="1179911628"/>
              </p:ext>
            </p:extLst>
          </p:nvPr>
        </p:nvGraphicFramePr>
        <p:xfrm>
          <a:off x="161926" y="1124744"/>
          <a:ext cx="8802562" cy="5120640"/>
        </p:xfrm>
        <a:graphic>
          <a:graphicData uri="http://schemas.openxmlformats.org/drawingml/2006/table">
            <a:tbl>
              <a:tblPr firstRow="1" bandRow="1">
                <a:tableStyleId>{5940675A-B579-460E-94D1-54222C63F5DA}</a:tableStyleId>
              </a:tblPr>
              <a:tblGrid>
                <a:gridCol w="2391513"/>
                <a:gridCol w="1784951"/>
                <a:gridCol w="2160240"/>
                <a:gridCol w="2465858"/>
              </a:tblGrid>
              <a:tr h="443621">
                <a:tc>
                  <a:txBody>
                    <a:bodyPr/>
                    <a:lstStyle/>
                    <a:p>
                      <a:r>
                        <a:rPr lang="en-GB" sz="1200" dirty="0" smtClean="0"/>
                        <a:t>Diagnostic</a:t>
                      </a:r>
                      <a:r>
                        <a:rPr lang="en-GB" sz="1200" baseline="0" dirty="0" smtClean="0"/>
                        <a:t> procedure</a:t>
                      </a:r>
                      <a:endParaRPr lang="en-GB"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r>
                        <a:rPr lang="en-GB" sz="1200" dirty="0" smtClean="0"/>
                        <a:t>Equivalent number of chest X-rays</a:t>
                      </a:r>
                      <a:endParaRPr lang="en-GB"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r>
                        <a:rPr lang="en-GB" sz="1200" dirty="0" smtClean="0"/>
                        <a:t>Equivalent period of exposure to natural radiation</a:t>
                      </a:r>
                      <a:endParaRPr lang="en-GB"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Typical</a:t>
                      </a:r>
                      <a:r>
                        <a:rPr lang="en-GB" sz="1200" baseline="0" dirty="0" smtClean="0"/>
                        <a:t> effective dose</a:t>
                      </a:r>
                      <a:endParaRPr lang="en-GB" sz="1200" dirty="0" smtClean="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621069">
                <a:tc>
                  <a:txBody>
                    <a:bodyPr/>
                    <a:lstStyle/>
                    <a:p>
                      <a:r>
                        <a:rPr lang="en-GB" sz="1200" dirty="0" smtClean="0"/>
                        <a:t>Chest X-ray (single PA film)</a:t>
                      </a:r>
                    </a:p>
                    <a:p>
                      <a:r>
                        <a:rPr lang="en-GB" sz="1200" dirty="0" smtClean="0"/>
                        <a:t>Adult</a:t>
                      </a:r>
                    </a:p>
                    <a:p>
                      <a:r>
                        <a:rPr lang="en-GB" sz="1200" dirty="0" smtClean="0"/>
                        <a:t>5-year-old</a:t>
                      </a:r>
                      <a:endParaRPr lang="en-GB"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endParaRPr lang="en-GB" sz="1200" dirty="0" smtClean="0"/>
                    </a:p>
                    <a:p>
                      <a:r>
                        <a:rPr lang="en-GB" sz="1200" dirty="0" smtClean="0"/>
                        <a:t>1</a:t>
                      </a:r>
                    </a:p>
                    <a:p>
                      <a:r>
                        <a:rPr lang="en-GB" sz="1200" dirty="0" smtClean="0"/>
                        <a:t>1</a:t>
                      </a:r>
                      <a:endParaRPr lang="en-GB"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endParaRPr lang="en-GB" sz="1200" dirty="0" smtClean="0"/>
                    </a:p>
                    <a:p>
                      <a:r>
                        <a:rPr lang="en-GB" sz="1200" dirty="0" smtClean="0"/>
                        <a:t>3 d</a:t>
                      </a:r>
                    </a:p>
                    <a:p>
                      <a:r>
                        <a:rPr lang="en-GB" sz="1200" dirty="0" smtClean="0"/>
                        <a:t>3 d</a:t>
                      </a:r>
                      <a:endParaRPr lang="en-GB"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0.02 </a:t>
                      </a:r>
                      <a:r>
                        <a:rPr lang="en-GB" sz="1200" dirty="0" err="1" smtClean="0"/>
                        <a:t>mSv</a:t>
                      </a:r>
                      <a:endParaRPr lang="en-GB"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0.02 </a:t>
                      </a:r>
                      <a:r>
                        <a:rPr lang="en-GB" sz="1200" dirty="0" err="1" smtClean="0"/>
                        <a:t>mSv</a:t>
                      </a:r>
                      <a:endParaRPr lang="en-GB" sz="1200" dirty="0" smtClean="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975966">
                <a:tc>
                  <a:txBody>
                    <a:bodyPr/>
                    <a:lstStyle/>
                    <a:p>
                      <a:r>
                        <a:rPr lang="en-GB" sz="1200" dirty="0" smtClean="0"/>
                        <a:t>CT head</a:t>
                      </a:r>
                    </a:p>
                    <a:p>
                      <a:r>
                        <a:rPr lang="en-GB" sz="1200" dirty="0" smtClean="0"/>
                        <a:t>Adult</a:t>
                      </a:r>
                    </a:p>
                    <a:p>
                      <a:r>
                        <a:rPr lang="en-GB" sz="1200" dirty="0" smtClean="0"/>
                        <a:t>5-year-old</a:t>
                      </a:r>
                    </a:p>
                    <a:p>
                      <a:r>
                        <a:rPr lang="en-GB" sz="1200" dirty="0" smtClean="0"/>
                        <a:t>10-year-old</a:t>
                      </a:r>
                    </a:p>
                    <a:p>
                      <a:r>
                        <a:rPr lang="en-GB" sz="1200" dirty="0" smtClean="0"/>
                        <a:t>Paediatric</a:t>
                      </a:r>
                      <a:r>
                        <a:rPr lang="en-GB" sz="1200" baseline="0" dirty="0" smtClean="0"/>
                        <a:t> head CT angiography</a:t>
                      </a:r>
                      <a:endParaRPr lang="en-GB"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endParaRPr lang="en-GB" sz="1200" dirty="0" smtClean="0"/>
                    </a:p>
                    <a:p>
                      <a:r>
                        <a:rPr lang="en-GB" sz="1200" dirty="0" smtClean="0"/>
                        <a:t>100</a:t>
                      </a:r>
                    </a:p>
                    <a:p>
                      <a:r>
                        <a:rPr lang="en-GB" sz="1200" dirty="0" smtClean="0"/>
                        <a:t>100</a:t>
                      </a:r>
                    </a:p>
                    <a:p>
                      <a:r>
                        <a:rPr lang="en-GB" sz="1200" dirty="0" smtClean="0"/>
                        <a:t>110</a:t>
                      </a:r>
                    </a:p>
                    <a:p>
                      <a:r>
                        <a:rPr lang="en-GB" sz="1200" dirty="0" smtClean="0"/>
                        <a:t>250</a:t>
                      </a:r>
                      <a:endParaRPr lang="en-GB"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endParaRPr lang="en-GB" sz="1200" dirty="0" smtClean="0"/>
                    </a:p>
                    <a:p>
                      <a:r>
                        <a:rPr lang="en-GB" sz="1200" dirty="0" smtClean="0"/>
                        <a:t>10 m</a:t>
                      </a:r>
                    </a:p>
                    <a:p>
                      <a:r>
                        <a:rPr lang="en-GB" sz="1200" baseline="0" dirty="0" smtClean="0"/>
                        <a:t>10 m</a:t>
                      </a:r>
                    </a:p>
                    <a:p>
                      <a:r>
                        <a:rPr lang="en-GB" sz="1200" baseline="0" dirty="0" smtClean="0"/>
                        <a:t>11 m</a:t>
                      </a:r>
                    </a:p>
                    <a:p>
                      <a:r>
                        <a:rPr lang="en-GB" sz="1200" baseline="0" dirty="0" smtClean="0"/>
                        <a:t>2 y</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2 </a:t>
                      </a:r>
                      <a:r>
                        <a:rPr lang="en-GB" sz="1200" dirty="0" err="1" smtClean="0"/>
                        <a:t>mSv</a:t>
                      </a:r>
                      <a:endParaRPr lang="en-GB"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2 </a:t>
                      </a:r>
                      <a:r>
                        <a:rPr lang="en-GB" sz="1200" dirty="0" err="1" smtClean="0"/>
                        <a:t>mSv</a:t>
                      </a:r>
                      <a:endParaRPr lang="en-GB"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2.2 </a:t>
                      </a:r>
                      <a:r>
                        <a:rPr lang="en-GB" sz="1200" dirty="0" err="1" smtClean="0"/>
                        <a:t>mSv</a:t>
                      </a:r>
                      <a:endParaRPr lang="en-GB"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5 </a:t>
                      </a:r>
                      <a:r>
                        <a:rPr lang="en-GB" sz="1200" dirty="0" err="1" smtClean="0"/>
                        <a:t>mSv</a:t>
                      </a:r>
                      <a:endParaRPr lang="en-GB" sz="1200" dirty="0" smtClean="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798517">
                <a:tc>
                  <a:txBody>
                    <a:bodyPr/>
                    <a:lstStyle/>
                    <a:p>
                      <a:r>
                        <a:rPr lang="en-GB" sz="1200" dirty="0" smtClean="0"/>
                        <a:t>CT chest</a:t>
                      </a:r>
                    </a:p>
                    <a:p>
                      <a:r>
                        <a:rPr lang="en-GB" sz="1200" dirty="0" smtClean="0"/>
                        <a:t>Adult</a:t>
                      </a:r>
                    </a:p>
                    <a:p>
                      <a:r>
                        <a:rPr lang="en-GB" sz="1200" dirty="0" smtClean="0"/>
                        <a:t>5-year-old</a:t>
                      </a:r>
                    </a:p>
                    <a:p>
                      <a:r>
                        <a:rPr lang="en-GB" sz="1200" dirty="0" smtClean="0"/>
                        <a:t>10-year-old</a:t>
                      </a:r>
                      <a:endParaRPr lang="en-GB"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endParaRPr lang="en-GB" sz="1200" dirty="0" smtClean="0"/>
                    </a:p>
                    <a:p>
                      <a:r>
                        <a:rPr lang="en-GB" sz="1200" dirty="0" smtClean="0"/>
                        <a:t>350</a:t>
                      </a:r>
                    </a:p>
                    <a:p>
                      <a:r>
                        <a:rPr lang="en-GB" sz="1200" dirty="0" smtClean="0"/>
                        <a:t>150</a:t>
                      </a:r>
                    </a:p>
                    <a:p>
                      <a:r>
                        <a:rPr lang="en-GB" sz="1200" dirty="0" smtClean="0"/>
                        <a:t>175</a:t>
                      </a:r>
                      <a:endParaRPr lang="en-GB"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endParaRPr lang="en-GB" sz="1200" dirty="0" smtClean="0"/>
                    </a:p>
                    <a:p>
                      <a:r>
                        <a:rPr lang="en-GB" sz="1200" dirty="0" smtClean="0"/>
                        <a:t>3 y</a:t>
                      </a:r>
                    </a:p>
                    <a:p>
                      <a:r>
                        <a:rPr lang="en-GB" sz="1200" dirty="0" smtClean="0"/>
                        <a:t>1.2 y</a:t>
                      </a:r>
                    </a:p>
                    <a:p>
                      <a:r>
                        <a:rPr lang="en-GB" sz="1200" dirty="0" smtClean="0"/>
                        <a:t>1.4 y</a:t>
                      </a:r>
                      <a:endParaRPr lang="en-GB"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endParaRPr lang="en-GB" sz="1200" dirty="0" smtClean="0"/>
                    </a:p>
                    <a:p>
                      <a:r>
                        <a:rPr lang="en-GB" sz="1200" dirty="0" smtClean="0"/>
                        <a:t>7 </a:t>
                      </a:r>
                      <a:r>
                        <a:rPr lang="en-GB" sz="1200" dirty="0" err="1" smtClean="0"/>
                        <a:t>mSv</a:t>
                      </a:r>
                      <a:endParaRPr lang="en-GB" sz="1200" dirty="0" smtClean="0"/>
                    </a:p>
                    <a:p>
                      <a:r>
                        <a:rPr lang="en-GB" sz="1200" dirty="0" smtClean="0"/>
                        <a:t>3 </a:t>
                      </a:r>
                      <a:r>
                        <a:rPr lang="en-GB" sz="1200" dirty="0" err="1" smtClean="0"/>
                        <a:t>mSv</a:t>
                      </a:r>
                      <a:endParaRPr lang="en-GB" sz="1200" dirty="0" smtClean="0"/>
                    </a:p>
                    <a:p>
                      <a:r>
                        <a:rPr lang="en-GB" sz="1200" dirty="0" smtClean="0"/>
                        <a:t>3.5 </a:t>
                      </a:r>
                      <a:r>
                        <a:rPr lang="en-GB" sz="1200" dirty="0" err="1" smtClean="0"/>
                        <a:t>mSv</a:t>
                      </a:r>
                      <a:endParaRPr lang="en-GB"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798517">
                <a:tc>
                  <a:txBody>
                    <a:bodyPr/>
                    <a:lstStyle/>
                    <a:p>
                      <a:r>
                        <a:rPr lang="en-GB" sz="1200" dirty="0" smtClean="0"/>
                        <a:t>CT abdomen</a:t>
                      </a:r>
                    </a:p>
                    <a:p>
                      <a:r>
                        <a:rPr lang="en-GB" sz="1200" dirty="0" smtClean="0"/>
                        <a:t>Adult</a:t>
                      </a:r>
                    </a:p>
                    <a:p>
                      <a:r>
                        <a:rPr lang="en-GB" sz="1200" dirty="0" smtClean="0"/>
                        <a:t>5-year-old</a:t>
                      </a:r>
                    </a:p>
                    <a:p>
                      <a:r>
                        <a:rPr lang="en-GB" sz="1200" dirty="0" smtClean="0"/>
                        <a:t>10-year-old</a:t>
                      </a:r>
                      <a:endParaRPr lang="en-GB"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endParaRPr lang="en-GB" sz="1200" dirty="0" smtClean="0"/>
                    </a:p>
                    <a:p>
                      <a:r>
                        <a:rPr lang="en-GB" sz="1200" dirty="0" smtClean="0"/>
                        <a:t>350</a:t>
                      </a:r>
                    </a:p>
                    <a:p>
                      <a:r>
                        <a:rPr lang="en-GB" sz="1200" dirty="0" smtClean="0"/>
                        <a:t>185</a:t>
                      </a:r>
                    </a:p>
                    <a:p>
                      <a:r>
                        <a:rPr lang="en-GB" sz="1200" dirty="0" smtClean="0"/>
                        <a:t>185</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endParaRPr lang="en-GB" sz="1200" dirty="0" smtClean="0"/>
                    </a:p>
                    <a:p>
                      <a:r>
                        <a:rPr lang="en-GB" sz="1200" dirty="0" smtClean="0"/>
                        <a:t>3 y</a:t>
                      </a:r>
                    </a:p>
                    <a:p>
                      <a:r>
                        <a:rPr lang="en-GB" sz="1200" dirty="0" smtClean="0"/>
                        <a:t>1.5 y</a:t>
                      </a:r>
                    </a:p>
                    <a:p>
                      <a:r>
                        <a:rPr lang="en-GB" sz="1200" dirty="0" smtClean="0"/>
                        <a:t>1.5 y</a:t>
                      </a:r>
                      <a:endParaRPr lang="en-GB"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endParaRPr lang="en-GB" sz="1200" dirty="0" smtClean="0"/>
                    </a:p>
                    <a:p>
                      <a:r>
                        <a:rPr lang="en-GB" sz="1200" dirty="0" smtClean="0"/>
                        <a:t>7 </a:t>
                      </a:r>
                      <a:r>
                        <a:rPr lang="en-GB" sz="1200" dirty="0" err="1" smtClean="0"/>
                        <a:t>mSv</a:t>
                      </a:r>
                      <a:endParaRPr lang="en-GB" sz="1200" dirty="0" smtClean="0"/>
                    </a:p>
                    <a:p>
                      <a:r>
                        <a:rPr lang="en-GB" sz="1200" dirty="0" smtClean="0"/>
                        <a:t>3.7 </a:t>
                      </a:r>
                      <a:r>
                        <a:rPr lang="en-GB" sz="1200" dirty="0" err="1" smtClean="0"/>
                        <a:t>mSv</a:t>
                      </a:r>
                      <a:endParaRPr lang="en-GB" sz="1200" dirty="0" smtClean="0"/>
                    </a:p>
                    <a:p>
                      <a:r>
                        <a:rPr lang="en-GB" sz="1200" dirty="0" smtClean="0"/>
                        <a:t>3.7 </a:t>
                      </a:r>
                      <a:r>
                        <a:rPr lang="en-GB" sz="1200" dirty="0" err="1" smtClean="0"/>
                        <a:t>mSv</a:t>
                      </a:r>
                      <a:endParaRPr lang="en-GB"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1330862">
                <a:tc>
                  <a:txBody>
                    <a:bodyPr/>
                    <a:lstStyle/>
                    <a:p>
                      <a:r>
                        <a:rPr lang="en-GB" sz="1200" dirty="0" smtClean="0"/>
                        <a:t>Dental</a:t>
                      </a:r>
                      <a:r>
                        <a:rPr lang="en-GB" sz="1200" baseline="0" dirty="0" smtClean="0"/>
                        <a:t> examinations</a:t>
                      </a:r>
                    </a:p>
                    <a:p>
                      <a:r>
                        <a:rPr lang="en-GB" sz="1200" baseline="0" dirty="0" smtClean="0"/>
                        <a:t>Intraoral radiograph</a:t>
                      </a:r>
                    </a:p>
                    <a:p>
                      <a:r>
                        <a:rPr lang="en-GB" sz="1200" baseline="0" dirty="0" smtClean="0"/>
                        <a:t>Panoramic radiograph</a:t>
                      </a:r>
                    </a:p>
                    <a:p>
                      <a:r>
                        <a:rPr lang="en-GB" sz="1200" baseline="0" dirty="0" smtClean="0"/>
                        <a:t>Lateral cephalometric radiograph</a:t>
                      </a:r>
                    </a:p>
                    <a:p>
                      <a:r>
                        <a:rPr lang="en-GB" sz="1200" baseline="0" dirty="0" smtClean="0"/>
                        <a:t>CBCT</a:t>
                      </a:r>
                    </a:p>
                    <a:p>
                      <a:r>
                        <a:rPr lang="en-GB" sz="1200" baseline="0" dirty="0" smtClean="0"/>
                        <a:t>CT (mandible)</a:t>
                      </a:r>
                    </a:p>
                    <a:p>
                      <a:r>
                        <a:rPr lang="en-GB" sz="1200" baseline="0" dirty="0" smtClean="0"/>
                        <a:t>CT (mandible &amp; maxilla)</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endParaRPr lang="en-GB" sz="1200" dirty="0" smtClean="0"/>
                    </a:p>
                    <a:p>
                      <a:r>
                        <a:rPr lang="en-GB" sz="1200" dirty="0" smtClean="0"/>
                        <a:t>0.015-1</a:t>
                      </a:r>
                    </a:p>
                    <a:p>
                      <a:r>
                        <a:rPr lang="en-GB" sz="1200" dirty="0" smtClean="0"/>
                        <a:t>0.1-2</a:t>
                      </a:r>
                    </a:p>
                    <a:p>
                      <a:r>
                        <a:rPr lang="en-GB" sz="1200" dirty="0" smtClean="0"/>
                        <a:t>0.1-0.7</a:t>
                      </a:r>
                    </a:p>
                    <a:p>
                      <a:r>
                        <a:rPr lang="en-GB" sz="1200" dirty="0" smtClean="0"/>
                        <a:t>0.5-50 (generally &lt;15)</a:t>
                      </a:r>
                    </a:p>
                    <a:p>
                      <a:r>
                        <a:rPr lang="en-GB" sz="1200" dirty="0" smtClean="0"/>
                        <a:t>12.5-70</a:t>
                      </a:r>
                    </a:p>
                    <a:p>
                      <a:r>
                        <a:rPr lang="en-GB" sz="1200" dirty="0" smtClean="0"/>
                        <a:t>20-40</a:t>
                      </a:r>
                      <a:endParaRPr lang="en-GB"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endParaRPr lang="en-GB" sz="1200" dirty="0" smtClean="0"/>
                    </a:p>
                    <a:p>
                      <a:r>
                        <a:rPr lang="en-GB" sz="1200" dirty="0" smtClean="0"/>
                        <a:t>1</a:t>
                      </a:r>
                      <a:r>
                        <a:rPr lang="en-GB" sz="1200" baseline="0" dirty="0" smtClean="0"/>
                        <a:t> h – 3 d</a:t>
                      </a:r>
                    </a:p>
                    <a:p>
                      <a:r>
                        <a:rPr lang="en-GB" sz="1200" baseline="0" dirty="0" smtClean="0"/>
                        <a:t>10 h – 6 d</a:t>
                      </a:r>
                    </a:p>
                    <a:p>
                      <a:r>
                        <a:rPr lang="en-GB" sz="1200" baseline="0" dirty="0" smtClean="0"/>
                        <a:t>8 h – 2 d</a:t>
                      </a:r>
                    </a:p>
                    <a:p>
                      <a:r>
                        <a:rPr lang="en-GB" sz="1200" baseline="0" dirty="0" smtClean="0"/>
                        <a:t>1.5 d – 5 m (generally &lt;1.5 m)</a:t>
                      </a:r>
                    </a:p>
                    <a:p>
                      <a:r>
                        <a:rPr lang="en-GB" sz="1200" baseline="0" dirty="0" smtClean="0"/>
                        <a:t>1 – 7 m</a:t>
                      </a:r>
                    </a:p>
                    <a:p>
                      <a:r>
                        <a:rPr lang="en-GB" sz="1200" baseline="0" dirty="0" smtClean="0"/>
                        <a:t>2 – &gt;4 m </a:t>
                      </a:r>
                      <a:endParaRPr lang="en-GB" sz="12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endParaRPr lang="en-GB" sz="1200" dirty="0" smtClean="0"/>
                    </a:p>
                    <a:p>
                      <a:r>
                        <a:rPr lang="en-US" sz="1200" dirty="0" smtClean="0"/>
                        <a:t>0.3-21.6 µ</a:t>
                      </a:r>
                      <a:r>
                        <a:rPr lang="en-US" sz="1200" dirty="0" err="1" smtClean="0"/>
                        <a:t>Sv</a:t>
                      </a:r>
                      <a:endParaRPr lang="en-US" sz="12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2.7-38 µ</a:t>
                      </a:r>
                      <a:r>
                        <a:rPr lang="en-US" sz="1200" dirty="0" err="1" smtClean="0"/>
                        <a:t>Sv</a:t>
                      </a:r>
                      <a:endParaRPr lang="en-US" sz="12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2.2-14 µ</a:t>
                      </a:r>
                      <a:r>
                        <a:rPr lang="en-US" sz="1200" dirty="0" err="1" smtClean="0"/>
                        <a:t>Sv</a:t>
                      </a:r>
                      <a:endParaRPr lang="en-US" sz="12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11-1025 µ</a:t>
                      </a:r>
                      <a:r>
                        <a:rPr lang="en-US" sz="1200" dirty="0" err="1" smtClean="0"/>
                        <a:t>Sv</a:t>
                      </a:r>
                      <a:r>
                        <a:rPr lang="en-US" sz="1200" baseline="0" dirty="0" smtClean="0"/>
                        <a:t> </a:t>
                      </a:r>
                      <a:r>
                        <a:rPr lang="en-US" sz="1200" dirty="0" smtClean="0"/>
                        <a:t>(generally &lt;300 µ</a:t>
                      </a:r>
                      <a:r>
                        <a:rPr lang="en-US" sz="1200" dirty="0" err="1" smtClean="0"/>
                        <a:t>Sv</a:t>
                      </a:r>
                      <a:r>
                        <a:rPr lang="en-US" sz="1200" dirty="0" smtClean="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250-1410 µ</a:t>
                      </a:r>
                      <a:r>
                        <a:rPr lang="en-US" sz="1200" dirty="0" err="1" smtClean="0"/>
                        <a:t>Sv</a:t>
                      </a:r>
                      <a:endParaRPr lang="en-US" sz="12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430-860 µ</a:t>
                      </a:r>
                      <a:r>
                        <a:rPr lang="en-US" sz="1200" dirty="0" err="1" smtClean="0"/>
                        <a:t>Sv</a:t>
                      </a:r>
                      <a:endParaRPr lang="en-US" sz="1200" dirty="0" smtClean="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bl>
          </a:graphicData>
        </a:graphic>
      </p:graphicFrame>
      <p:sp>
        <p:nvSpPr>
          <p:cNvPr id="6"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
        <p:nvSpPr>
          <p:cNvPr id="2" name="Rectangle 1"/>
          <p:cNvSpPr/>
          <p:nvPr/>
        </p:nvSpPr>
        <p:spPr>
          <a:xfrm>
            <a:off x="6257204" y="6237312"/>
            <a:ext cx="2419252" cy="338554"/>
          </a:xfrm>
          <a:prstGeom prst="rect">
            <a:avLst/>
          </a:prstGeom>
        </p:spPr>
        <p:txBody>
          <a:bodyPr wrap="none">
            <a:spAutoFit/>
          </a:bodyPr>
          <a:lstStyle/>
          <a:p>
            <a:r>
              <a:rPr lang="en-GB" sz="1600" i="1" dirty="0" smtClean="0">
                <a:solidFill>
                  <a:schemeClr val="accent1"/>
                </a:solidFill>
                <a:latin typeface="Arial Unicode MS" pitchFamily="34" charset="-128"/>
              </a:rPr>
              <a:t>Sources: see slide notes</a:t>
            </a:r>
            <a:endParaRPr lang="en-US" sz="1600" dirty="0"/>
          </a:p>
        </p:txBody>
      </p:sp>
    </p:spTree>
  </p:cSld>
  <p:clrMapOvr>
    <a:masterClrMapping/>
  </p:clrMapOv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76</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Informing the patient</a:t>
            </a:r>
          </a:p>
        </p:txBody>
      </p:sp>
      <p:sp>
        <p:nvSpPr>
          <p:cNvPr id="20483" name="Rectangle 3"/>
          <p:cNvSpPr>
            <a:spLocks noGrp="1" noChangeArrowheads="1"/>
          </p:cNvSpPr>
          <p:nvPr>
            <p:ph type="body" sz="half" idx="1"/>
          </p:nvPr>
        </p:nvSpPr>
        <p:spPr>
          <a:xfrm>
            <a:off x="188232" y="1186408"/>
            <a:ext cx="8928992" cy="4114800"/>
          </a:xfrm>
        </p:spPr>
        <p:txBody>
          <a:bodyPr/>
          <a:lstStyle/>
          <a:p>
            <a:pPr lvl="0">
              <a:buClr>
                <a:schemeClr val="tx2"/>
              </a:buClr>
            </a:pPr>
            <a:r>
              <a:rPr lang="en-GB" sz="2800" dirty="0" smtClean="0">
                <a:latin typeface="Arial Unicode MS" pitchFamily="34" charset="-128"/>
              </a:rPr>
              <a:t>What if the patient wants to know the </a:t>
            </a:r>
            <a:r>
              <a:rPr lang="en-GB" sz="2800" dirty="0" smtClean="0">
                <a:solidFill>
                  <a:srgbClr val="C00000"/>
                </a:solidFill>
                <a:latin typeface="Arial Unicode MS" pitchFamily="34" charset="-128"/>
              </a:rPr>
              <a:t>actual cancer risk </a:t>
            </a:r>
            <a:r>
              <a:rPr lang="en-GB" sz="2800" dirty="0" smtClean="0">
                <a:latin typeface="Arial Unicode MS" pitchFamily="34" charset="-128"/>
              </a:rPr>
              <a:t>from a certain exposure?</a:t>
            </a:r>
          </a:p>
          <a:p>
            <a:pPr lvl="1">
              <a:buClr>
                <a:schemeClr val="tx2"/>
              </a:buClr>
            </a:pPr>
            <a:r>
              <a:rPr lang="en-GB" dirty="0" smtClean="0">
                <a:latin typeface="Arial Unicode MS" pitchFamily="34" charset="-128"/>
              </a:rPr>
              <a:t>Several considerations should be mentioned:</a:t>
            </a:r>
          </a:p>
          <a:p>
            <a:pPr lvl="2">
              <a:buClr>
                <a:schemeClr val="tx2"/>
              </a:buClr>
            </a:pPr>
            <a:r>
              <a:rPr lang="en-GB" dirty="0" smtClean="0">
                <a:latin typeface="Arial Unicode MS" pitchFamily="34" charset="-128"/>
              </a:rPr>
              <a:t>Very </a:t>
            </a:r>
            <a:r>
              <a:rPr lang="en-GB" dirty="0" smtClean="0">
                <a:solidFill>
                  <a:srgbClr val="C00000"/>
                </a:solidFill>
                <a:latin typeface="Arial Unicode MS" pitchFamily="34" charset="-128"/>
              </a:rPr>
              <a:t>large uncertainty </a:t>
            </a:r>
            <a:r>
              <a:rPr lang="en-GB" dirty="0" smtClean="0">
                <a:latin typeface="Arial Unicode MS" pitchFamily="34" charset="-128"/>
              </a:rPr>
              <a:t>regarding cancer risk at low doses (see </a:t>
            </a:r>
            <a:r>
              <a:rPr lang="en-GB" dirty="0" smtClean="0">
                <a:solidFill>
                  <a:srgbClr val="C00000"/>
                </a:solidFill>
                <a:latin typeface="Arial Unicode MS" pitchFamily="34" charset="-128"/>
              </a:rPr>
              <a:t>L01</a:t>
            </a:r>
            <a:r>
              <a:rPr lang="en-GB" dirty="0" smtClean="0">
                <a:latin typeface="Arial Unicode MS" pitchFamily="34" charset="-128"/>
              </a:rPr>
              <a:t>)</a:t>
            </a:r>
          </a:p>
          <a:p>
            <a:pPr lvl="2">
              <a:buClr>
                <a:schemeClr val="tx2"/>
              </a:buClr>
            </a:pPr>
            <a:r>
              <a:rPr lang="en-GB" dirty="0" smtClean="0">
                <a:latin typeface="Arial Unicode MS" pitchFamily="34" charset="-128"/>
              </a:rPr>
              <a:t>Very high </a:t>
            </a:r>
            <a:r>
              <a:rPr lang="en-GB" dirty="0" smtClean="0">
                <a:solidFill>
                  <a:srgbClr val="C00000"/>
                </a:solidFill>
                <a:latin typeface="Arial Unicode MS" pitchFamily="34" charset="-128"/>
              </a:rPr>
              <a:t>individual variability </a:t>
            </a:r>
            <a:r>
              <a:rPr lang="en-GB" dirty="0" smtClean="0">
                <a:latin typeface="Arial Unicode MS" pitchFamily="34" charset="-128"/>
              </a:rPr>
              <a:t>in cancer expression and risk</a:t>
            </a:r>
          </a:p>
          <a:p>
            <a:pPr lvl="2">
              <a:buClr>
                <a:schemeClr val="tx2"/>
              </a:buClr>
            </a:pPr>
            <a:r>
              <a:rPr lang="en-GB" dirty="0" smtClean="0">
                <a:latin typeface="Arial Unicode MS" pitchFamily="34" charset="-128"/>
              </a:rPr>
              <a:t>Impossible to prove (at this moment) if any future cancer of the patient may be radiation-induced (DNA damage similar to that of other agents)</a:t>
            </a:r>
          </a:p>
        </p:txBody>
      </p:sp>
      <p:sp>
        <p:nvSpPr>
          <p:cNvPr id="5"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77</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Informing the patient</a:t>
            </a:r>
          </a:p>
        </p:txBody>
      </p:sp>
      <p:sp>
        <p:nvSpPr>
          <p:cNvPr id="20483" name="Rectangle 3"/>
          <p:cNvSpPr>
            <a:spLocks noGrp="1" noChangeArrowheads="1"/>
          </p:cNvSpPr>
          <p:nvPr>
            <p:ph type="body" sz="half" idx="1"/>
          </p:nvPr>
        </p:nvSpPr>
        <p:spPr>
          <a:xfrm>
            <a:off x="179512" y="1186408"/>
            <a:ext cx="8928992" cy="4114800"/>
          </a:xfrm>
        </p:spPr>
        <p:txBody>
          <a:bodyPr/>
          <a:lstStyle/>
          <a:p>
            <a:pPr lvl="0">
              <a:buClr>
                <a:schemeClr val="tx2"/>
              </a:buClr>
            </a:pPr>
            <a:r>
              <a:rPr lang="en-GB" dirty="0" smtClean="0">
                <a:latin typeface="Arial Unicode MS" pitchFamily="34" charset="-128"/>
              </a:rPr>
              <a:t>What if the patient wants to know the </a:t>
            </a:r>
            <a:r>
              <a:rPr lang="en-GB" dirty="0" smtClean="0">
                <a:solidFill>
                  <a:srgbClr val="C00000"/>
                </a:solidFill>
                <a:latin typeface="Arial Unicode MS" pitchFamily="34" charset="-128"/>
              </a:rPr>
              <a:t>actual cancer risk</a:t>
            </a:r>
            <a:r>
              <a:rPr lang="en-GB" dirty="0" smtClean="0">
                <a:latin typeface="Arial Unicode MS" pitchFamily="34" charset="-128"/>
              </a:rPr>
              <a:t>?</a:t>
            </a:r>
            <a:endParaRPr lang="en-GB" sz="2400" dirty="0" smtClean="0">
              <a:latin typeface="Arial Unicode MS" pitchFamily="34" charset="-128"/>
            </a:endParaRPr>
          </a:p>
          <a:p>
            <a:pPr lvl="1">
              <a:buClr>
                <a:schemeClr val="tx2"/>
              </a:buClr>
            </a:pPr>
            <a:r>
              <a:rPr lang="en-GB" sz="2400" dirty="0" smtClean="0">
                <a:latin typeface="Arial Unicode MS" pitchFamily="34" charset="-128"/>
              </a:rPr>
              <a:t>Risk at a population level can be roughly estimated</a:t>
            </a:r>
          </a:p>
          <a:p>
            <a:pPr lvl="2">
              <a:buClr>
                <a:schemeClr val="tx2"/>
              </a:buClr>
            </a:pPr>
            <a:r>
              <a:rPr lang="en-GB" dirty="0" smtClean="0">
                <a:latin typeface="Arial Unicode MS" pitchFamily="34" charset="-128"/>
              </a:rPr>
              <a:t>Cancer </a:t>
            </a:r>
            <a:r>
              <a:rPr lang="en-GB" dirty="0" smtClean="0">
                <a:solidFill>
                  <a:srgbClr val="C00000"/>
                </a:solidFill>
                <a:latin typeface="Arial Unicode MS" pitchFamily="34" charset="-128"/>
              </a:rPr>
              <a:t>incidence: ~10% per </a:t>
            </a:r>
            <a:r>
              <a:rPr lang="en-GB" dirty="0" err="1" smtClean="0">
                <a:solidFill>
                  <a:srgbClr val="C00000"/>
                </a:solidFill>
                <a:latin typeface="Arial Unicode MS" pitchFamily="34" charset="-128"/>
              </a:rPr>
              <a:t>Sv</a:t>
            </a:r>
            <a:endParaRPr lang="en-GB" dirty="0" smtClean="0">
              <a:solidFill>
                <a:srgbClr val="C00000"/>
              </a:solidFill>
              <a:latin typeface="Arial Unicode MS" pitchFamily="34" charset="-128"/>
            </a:endParaRPr>
          </a:p>
          <a:p>
            <a:pPr lvl="2">
              <a:buClr>
                <a:schemeClr val="tx2"/>
              </a:buClr>
            </a:pPr>
            <a:r>
              <a:rPr lang="en-GB" dirty="0" smtClean="0">
                <a:latin typeface="Arial Unicode MS" pitchFamily="34" charset="-128"/>
              </a:rPr>
              <a:t>Cancer </a:t>
            </a:r>
            <a:r>
              <a:rPr lang="en-GB" dirty="0" smtClean="0">
                <a:solidFill>
                  <a:srgbClr val="C00000"/>
                </a:solidFill>
                <a:latin typeface="Arial Unicode MS" pitchFamily="34" charset="-128"/>
              </a:rPr>
              <a:t>mortality: ~5% per </a:t>
            </a:r>
            <a:r>
              <a:rPr lang="en-GB" dirty="0" err="1" smtClean="0">
                <a:solidFill>
                  <a:srgbClr val="C00000"/>
                </a:solidFill>
                <a:latin typeface="Arial Unicode MS" pitchFamily="34" charset="-128"/>
              </a:rPr>
              <a:t>Sv</a:t>
            </a:r>
            <a:endParaRPr lang="en-GB" dirty="0" smtClean="0">
              <a:solidFill>
                <a:srgbClr val="C00000"/>
              </a:solidFill>
              <a:latin typeface="Arial Unicode MS" pitchFamily="34" charset="-128"/>
            </a:endParaRPr>
          </a:p>
          <a:p>
            <a:pPr lvl="2">
              <a:buClr>
                <a:schemeClr val="tx2"/>
              </a:buClr>
            </a:pPr>
            <a:r>
              <a:rPr lang="en-GB" dirty="0" smtClean="0">
                <a:latin typeface="Arial Unicode MS" pitchFamily="34" charset="-128"/>
              </a:rPr>
              <a:t>Linear relation between dose and risk assumed (see </a:t>
            </a:r>
            <a:r>
              <a:rPr lang="en-GB" dirty="0" smtClean="0">
                <a:solidFill>
                  <a:srgbClr val="C00000"/>
                </a:solidFill>
                <a:latin typeface="Arial Unicode MS" pitchFamily="34" charset="-128"/>
              </a:rPr>
              <a:t>L01</a:t>
            </a:r>
            <a:r>
              <a:rPr lang="en-GB" dirty="0" smtClean="0">
                <a:latin typeface="Arial Unicode MS" pitchFamily="34" charset="-128"/>
              </a:rPr>
              <a:t>: LNT hypothesis)</a:t>
            </a:r>
          </a:p>
          <a:p>
            <a:pPr lvl="2">
              <a:buClr>
                <a:schemeClr val="tx2"/>
              </a:buClr>
            </a:pPr>
            <a:r>
              <a:rPr lang="en-GB" dirty="0" smtClean="0">
                <a:latin typeface="Arial Unicode MS" pitchFamily="34" charset="-128"/>
              </a:rPr>
              <a:t>Patient’s </a:t>
            </a:r>
            <a:r>
              <a:rPr lang="en-GB" dirty="0" smtClean="0">
                <a:solidFill>
                  <a:srgbClr val="C00000"/>
                </a:solidFill>
                <a:latin typeface="Arial Unicode MS" pitchFamily="34" charset="-128"/>
              </a:rPr>
              <a:t>age / gender </a:t>
            </a:r>
            <a:r>
              <a:rPr lang="en-GB" dirty="0" smtClean="0">
                <a:latin typeface="Arial Unicode MS" pitchFamily="34" charset="-128"/>
              </a:rPr>
              <a:t>could be accounted for to provide a more accurate risk estimation (see further)</a:t>
            </a:r>
          </a:p>
          <a:p>
            <a:pPr lvl="3">
              <a:buClr>
                <a:schemeClr val="tx2"/>
              </a:buClr>
            </a:pPr>
            <a:r>
              <a:rPr lang="en-GB" sz="2400" dirty="0" smtClean="0">
                <a:latin typeface="Arial Unicode MS" pitchFamily="34" charset="-128"/>
              </a:rPr>
              <a:t>But risk is </a:t>
            </a:r>
            <a:r>
              <a:rPr lang="en-GB" sz="2400" dirty="0" smtClean="0">
                <a:solidFill>
                  <a:srgbClr val="C00000"/>
                </a:solidFill>
                <a:latin typeface="Arial Unicode MS" pitchFamily="34" charset="-128"/>
              </a:rPr>
              <a:t>always</a:t>
            </a:r>
            <a:r>
              <a:rPr lang="en-GB" sz="2400" dirty="0" smtClean="0">
                <a:solidFill>
                  <a:schemeClr val="accent2"/>
                </a:solidFill>
                <a:latin typeface="Arial Unicode MS" pitchFamily="34" charset="-128"/>
              </a:rPr>
              <a:t> </a:t>
            </a:r>
            <a:r>
              <a:rPr lang="en-GB" sz="2400" dirty="0" smtClean="0">
                <a:latin typeface="Arial Unicode MS" pitchFamily="34" charset="-128"/>
              </a:rPr>
              <a:t>population-based</a:t>
            </a:r>
          </a:p>
          <a:p>
            <a:pPr lvl="1">
              <a:buClr>
                <a:schemeClr val="tx2"/>
              </a:buClr>
            </a:pPr>
            <a:endParaRPr lang="en-GB" sz="2400" dirty="0" smtClean="0">
              <a:latin typeface="Arial Unicode MS" pitchFamily="34" charset="-128"/>
            </a:endParaRPr>
          </a:p>
          <a:p>
            <a:pPr lvl="0">
              <a:buClr>
                <a:schemeClr val="tx2"/>
              </a:buClr>
              <a:buNone/>
            </a:pPr>
            <a:endParaRPr lang="en-GB" sz="2800" dirty="0" smtClean="0">
              <a:latin typeface="Arial Unicode MS" pitchFamily="34" charset="-128"/>
            </a:endParaRPr>
          </a:p>
          <a:p>
            <a:pPr lvl="0">
              <a:buClr>
                <a:schemeClr val="tx2"/>
              </a:buClr>
              <a:buNone/>
            </a:pPr>
            <a:endParaRPr lang="en-GB" sz="2800" dirty="0" smtClean="0">
              <a:latin typeface="Arial Unicode MS" pitchFamily="34" charset="-128"/>
            </a:endParaRPr>
          </a:p>
        </p:txBody>
      </p:sp>
      <p:sp>
        <p:nvSpPr>
          <p:cNvPr id="5"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78</a:t>
            </a:fld>
            <a:endParaRPr lang="en-GB" smtClean="0"/>
          </a:p>
        </p:txBody>
      </p:sp>
      <p:pic>
        <p:nvPicPr>
          <p:cNvPr id="120834" name="Picture 2"/>
          <p:cNvPicPr>
            <a:picLocks noChangeAspect="1" noChangeArrowheads="1"/>
          </p:cNvPicPr>
          <p:nvPr/>
        </p:nvPicPr>
        <p:blipFill>
          <a:blip r:embed="rId3" cstate="print"/>
          <a:srcRect/>
          <a:stretch>
            <a:fillRect/>
          </a:stretch>
        </p:blipFill>
        <p:spPr bwMode="auto">
          <a:xfrm>
            <a:off x="827584" y="1484784"/>
            <a:ext cx="7461715" cy="4288631"/>
          </a:xfrm>
          <a:prstGeom prst="rect">
            <a:avLst/>
          </a:prstGeom>
          <a:noFill/>
          <a:ln w="9525">
            <a:noFill/>
            <a:miter lim="800000"/>
            <a:headEnd/>
            <a:tailEnd/>
          </a:ln>
          <a:effectLst/>
        </p:spPr>
      </p:pic>
      <p:grpSp>
        <p:nvGrpSpPr>
          <p:cNvPr id="2" name="Group 17"/>
          <p:cNvGrpSpPr>
            <a:grpSpLocks noChangeAspect="1"/>
          </p:cNvGrpSpPr>
          <p:nvPr/>
        </p:nvGrpSpPr>
        <p:grpSpPr>
          <a:xfrm>
            <a:off x="4067944" y="2348880"/>
            <a:ext cx="1414836" cy="1055261"/>
            <a:chOff x="8053754" y="23035846"/>
            <a:chExt cx="4712677" cy="3587263"/>
          </a:xfrm>
        </p:grpSpPr>
        <p:pic>
          <p:nvPicPr>
            <p:cNvPr id="19" name="Picture 4"/>
            <p:cNvPicPr>
              <a:picLocks noChangeAspect="1" noChangeArrowheads="1"/>
            </p:cNvPicPr>
            <p:nvPr/>
          </p:nvPicPr>
          <p:blipFill>
            <a:blip r:embed="rId4" cstate="print"/>
            <a:srcRect/>
            <a:stretch>
              <a:fillRect/>
            </a:stretch>
          </p:blipFill>
          <p:spPr bwMode="auto">
            <a:xfrm>
              <a:off x="8053754" y="23035846"/>
              <a:ext cx="1809017" cy="3587263"/>
            </a:xfrm>
            <a:prstGeom prst="rect">
              <a:avLst/>
            </a:prstGeom>
            <a:noFill/>
            <a:ln w="9525">
              <a:noFill/>
              <a:miter lim="800000"/>
              <a:headEnd/>
              <a:tailEnd/>
            </a:ln>
          </p:spPr>
        </p:pic>
        <p:pic>
          <p:nvPicPr>
            <p:cNvPr id="20" name="Picture 4"/>
            <p:cNvPicPr>
              <a:picLocks noChangeAspect="1" noChangeArrowheads="1"/>
            </p:cNvPicPr>
            <p:nvPr/>
          </p:nvPicPr>
          <p:blipFill>
            <a:blip r:embed="rId5" cstate="print"/>
            <a:srcRect/>
            <a:stretch>
              <a:fillRect/>
            </a:stretch>
          </p:blipFill>
          <p:spPr bwMode="auto">
            <a:xfrm>
              <a:off x="9777046" y="23088601"/>
              <a:ext cx="2989385" cy="3505199"/>
            </a:xfrm>
            <a:prstGeom prst="rect">
              <a:avLst/>
            </a:prstGeom>
            <a:noFill/>
            <a:ln w="9525">
              <a:noFill/>
              <a:miter lim="800000"/>
              <a:headEnd/>
              <a:tailEnd/>
            </a:ln>
          </p:spPr>
        </p:pic>
      </p:grpSp>
      <p:sp>
        <p:nvSpPr>
          <p:cNvPr id="21" name="Text Box 9"/>
          <p:cNvSpPr txBox="1">
            <a:spLocks noChangeArrowheads="1"/>
          </p:cNvSpPr>
          <p:nvPr/>
        </p:nvSpPr>
        <p:spPr bwMode="auto">
          <a:xfrm>
            <a:off x="1619672" y="5805264"/>
            <a:ext cx="6696744" cy="338554"/>
          </a:xfrm>
          <a:prstGeom prst="rect">
            <a:avLst/>
          </a:prstGeom>
          <a:noFill/>
          <a:ln w="12700">
            <a:noFill/>
            <a:miter lim="800000"/>
            <a:headEnd type="none" w="sm" len="sm"/>
            <a:tailEnd type="none" w="sm" len="sm"/>
          </a:ln>
          <a:effectLst/>
        </p:spPr>
        <p:txBody>
          <a:bodyPr wrap="square">
            <a:spAutoFit/>
          </a:bodyPr>
          <a:lstStyle/>
          <a:p>
            <a:pPr algn="r"/>
            <a:r>
              <a:rPr lang="en-US" sz="1600" i="1" dirty="0" smtClean="0">
                <a:solidFill>
                  <a:schemeClr val="accent1"/>
                </a:solidFill>
                <a:latin typeface="Arial Unicode MS" pitchFamily="34" charset="-128"/>
              </a:rPr>
              <a:t>Data from BEIR VII</a:t>
            </a:r>
            <a:endParaRPr lang="en-US" sz="1600" i="1" dirty="0">
              <a:solidFill>
                <a:schemeClr val="accent1"/>
              </a:solidFill>
              <a:latin typeface="Arial Unicode MS" pitchFamily="34" charset="-128"/>
            </a:endParaRPr>
          </a:p>
        </p:txBody>
      </p:sp>
      <p:sp>
        <p:nvSpPr>
          <p:cNvPr id="11" name="Rectangle 2"/>
          <p:cNvSpPr>
            <a:spLocks noGrp="1" noChangeArrowheads="1"/>
          </p:cNvSpPr>
          <p:nvPr>
            <p:ph type="title"/>
          </p:nvPr>
        </p:nvSpPr>
        <p:spPr>
          <a:xfrm>
            <a:off x="282575" y="98425"/>
            <a:ext cx="8534400" cy="762000"/>
          </a:xfrm>
        </p:spPr>
        <p:txBody>
          <a:bodyPr/>
          <a:lstStyle/>
          <a:p>
            <a:pPr eaLnBrk="1" hangingPunct="1"/>
            <a:r>
              <a:rPr lang="en-US" b="0" dirty="0" smtClean="0">
                <a:latin typeface="Arial Unicode MS" pitchFamily="34" charset="-128"/>
              </a:rPr>
              <a:t>Informing the patient</a:t>
            </a:r>
          </a:p>
        </p:txBody>
      </p:sp>
      <p:sp>
        <p:nvSpPr>
          <p:cNvPr id="9"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7B80A1D1-8282-4298-A140-364EBD78DD5F}" type="slidenum">
              <a:rPr lang="en-GB" smtClean="0"/>
              <a:pPr>
                <a:defRPr/>
              </a:pPr>
              <a:t>79</a:t>
            </a:fld>
            <a:endParaRPr lang="en-GB"/>
          </a:p>
        </p:txBody>
      </p:sp>
      <p:sp>
        <p:nvSpPr>
          <p:cNvPr id="6" name="Rectangle 5"/>
          <p:cNvSpPr/>
          <p:nvPr/>
        </p:nvSpPr>
        <p:spPr>
          <a:xfrm>
            <a:off x="323528" y="1528903"/>
            <a:ext cx="4896544" cy="3908762"/>
          </a:xfrm>
          <a:prstGeom prst="rect">
            <a:avLst/>
          </a:prstGeom>
        </p:spPr>
        <p:txBody>
          <a:bodyPr wrap="square">
            <a:spAutoFit/>
          </a:bodyPr>
          <a:lstStyle/>
          <a:p>
            <a:r>
              <a:rPr lang="en-GB" dirty="0">
                <a:latin typeface="Arial Unicode MS" panose="020B0604020202020204" pitchFamily="34" charset="-128"/>
                <a:ea typeface="Arial Unicode MS" panose="020B0604020202020204" pitchFamily="34" charset="-128"/>
                <a:cs typeface="Arial Unicode MS" panose="020B0604020202020204" pitchFamily="34" charset="-128"/>
              </a:rPr>
              <a:t>World Health Organization </a:t>
            </a:r>
            <a:r>
              <a:rPr lang="en-GB" dirty="0" smtClean="0">
                <a:latin typeface="Arial Unicode MS" panose="020B0604020202020204" pitchFamily="34" charset="-128"/>
                <a:ea typeface="Arial Unicode MS" panose="020B0604020202020204" pitchFamily="34" charset="-128"/>
                <a:cs typeface="Arial Unicode MS" panose="020B0604020202020204" pitchFamily="34" charset="-128"/>
              </a:rPr>
              <a:t>(2016)</a:t>
            </a:r>
          </a:p>
          <a:p>
            <a:r>
              <a:rPr lang="en-GB" dirty="0" smtClean="0">
                <a:latin typeface="Arial Unicode MS" panose="020B0604020202020204" pitchFamily="34" charset="-128"/>
                <a:ea typeface="Arial Unicode MS" panose="020B0604020202020204" pitchFamily="34" charset="-128"/>
                <a:cs typeface="Arial Unicode MS" panose="020B0604020202020204" pitchFamily="34" charset="-128"/>
              </a:rPr>
              <a:t>Communicating </a:t>
            </a:r>
            <a:r>
              <a:rPr lang="en-GB" dirty="0">
                <a:latin typeface="Arial Unicode MS" panose="020B0604020202020204" pitchFamily="34" charset="-128"/>
                <a:ea typeface="Arial Unicode MS" panose="020B0604020202020204" pitchFamily="34" charset="-128"/>
                <a:cs typeface="Arial Unicode MS" panose="020B0604020202020204" pitchFamily="34" charset="-128"/>
              </a:rPr>
              <a:t>radiation risks in paediatric </a:t>
            </a:r>
            <a:r>
              <a:rPr lang="en-GB" dirty="0" smtClean="0">
                <a:latin typeface="Arial Unicode MS" panose="020B0604020202020204" pitchFamily="34" charset="-128"/>
                <a:ea typeface="Arial Unicode MS" panose="020B0604020202020204" pitchFamily="34" charset="-128"/>
                <a:cs typeface="Arial Unicode MS" panose="020B0604020202020204" pitchFamily="34" charset="-128"/>
              </a:rPr>
              <a:t>imaging: information </a:t>
            </a:r>
            <a:r>
              <a:rPr lang="en-GB" dirty="0">
                <a:latin typeface="Arial Unicode MS" panose="020B0604020202020204" pitchFamily="34" charset="-128"/>
                <a:ea typeface="Arial Unicode MS" panose="020B0604020202020204" pitchFamily="34" charset="-128"/>
                <a:cs typeface="Arial Unicode MS" panose="020B0604020202020204" pitchFamily="34" charset="-128"/>
              </a:rPr>
              <a:t>to support healthcare discussions about benefit and </a:t>
            </a:r>
            <a:r>
              <a:rPr lang="en-GB" dirty="0" smtClean="0">
                <a:latin typeface="Arial Unicode MS" panose="020B0604020202020204" pitchFamily="34" charset="-128"/>
                <a:ea typeface="Arial Unicode MS" panose="020B0604020202020204" pitchFamily="34" charset="-128"/>
                <a:cs typeface="Arial Unicode MS" panose="020B0604020202020204" pitchFamily="34" charset="-128"/>
              </a:rPr>
              <a:t>risk</a:t>
            </a:r>
          </a:p>
          <a:p>
            <a:endParaRPr lang="en-GB" dirty="0" smtClean="0">
              <a:latin typeface="Arial Unicode MS" panose="020B0604020202020204" pitchFamily="34" charset="-128"/>
              <a:ea typeface="Arial Unicode MS" panose="020B0604020202020204" pitchFamily="34" charset="-128"/>
              <a:cs typeface="Arial Unicode MS" panose="020B0604020202020204" pitchFamily="34" charset="-128"/>
            </a:endParaRPr>
          </a:p>
          <a:p>
            <a:r>
              <a:rPr lang="en-GB" sz="2000" dirty="0">
                <a:solidFill>
                  <a:srgbClr val="C00000"/>
                </a:solidFill>
                <a:latin typeface="Arial Unicode MS" panose="020B0604020202020204" pitchFamily="34" charset="-128"/>
                <a:ea typeface="Arial Unicode MS" panose="020B0604020202020204" pitchFamily="34" charset="-128"/>
                <a:cs typeface="Arial Unicode MS" panose="020B0604020202020204" pitchFamily="34" charset="-128"/>
              </a:rPr>
              <a:t>http://www.who.int/ionizing_radiation/pub_meet/radiation-risks-paediatric-imaging/en</a:t>
            </a:r>
            <a:r>
              <a:rPr lang="en-GB" sz="2000" dirty="0" smtClean="0">
                <a:solidFill>
                  <a:srgbClr val="C00000"/>
                </a:solidFill>
                <a:latin typeface="Arial Unicode MS" panose="020B0604020202020204" pitchFamily="34" charset="-128"/>
                <a:ea typeface="Arial Unicode MS" panose="020B0604020202020204" pitchFamily="34" charset="-128"/>
                <a:cs typeface="Arial Unicode MS" panose="020B0604020202020204" pitchFamily="34" charset="-128"/>
              </a:rPr>
              <a:t>/</a:t>
            </a:r>
          </a:p>
          <a:p>
            <a:endParaRPr lang="en-GB" sz="2000" dirty="0" smtClean="0">
              <a:latin typeface="Arial Unicode MS" panose="020B0604020202020204" pitchFamily="34" charset="-128"/>
              <a:ea typeface="Arial Unicode MS" panose="020B0604020202020204" pitchFamily="34" charset="-128"/>
              <a:cs typeface="Arial Unicode MS" panose="020B0604020202020204" pitchFamily="34" charset="-128"/>
            </a:endParaRPr>
          </a:p>
          <a:p>
            <a:endParaRPr lang="en-GB"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7" name="Rectangle 2"/>
          <p:cNvSpPr>
            <a:spLocks noGrp="1" noChangeArrowheads="1"/>
          </p:cNvSpPr>
          <p:nvPr>
            <p:ph type="title"/>
          </p:nvPr>
        </p:nvSpPr>
        <p:spPr/>
        <p:txBody>
          <a:bodyPr/>
          <a:lstStyle/>
          <a:p>
            <a:pPr eaLnBrk="1" hangingPunct="1"/>
            <a:r>
              <a:rPr lang="en-US" b="0" dirty="0" smtClean="0">
                <a:latin typeface="Arial Unicode MS" pitchFamily="34" charset="-128"/>
              </a:rPr>
              <a:t>Informing the patient</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4088" y="1504486"/>
            <a:ext cx="3095664" cy="433814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200604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6"/>
          <p:cNvSpPr>
            <a:spLocks noGrp="1"/>
          </p:cNvSpPr>
          <p:nvPr>
            <p:ph type="sldNum" sz="quarter" idx="12"/>
          </p:nvPr>
        </p:nvSpPr>
        <p:spPr>
          <a:noFill/>
          <a:ln>
            <a:miter lim="800000"/>
            <a:headEnd/>
            <a:tailEnd/>
          </a:ln>
        </p:spPr>
        <p:txBody>
          <a:bodyPr/>
          <a:lstStyle/>
          <a:p>
            <a:fld id="{75E21579-A3A3-49C1-9524-62F0133470E7}" type="slidenum">
              <a:rPr lang="en-GB" smtClean="0"/>
              <a:pPr/>
              <a:t>8</a:t>
            </a:fld>
            <a:endParaRPr lang="en-GB" dirty="0" smtClean="0"/>
          </a:p>
        </p:txBody>
      </p:sp>
      <p:sp>
        <p:nvSpPr>
          <p:cNvPr id="4099" name="Rectangle 2"/>
          <p:cNvSpPr>
            <a:spLocks noGrp="1" noChangeArrowheads="1"/>
          </p:cNvSpPr>
          <p:nvPr>
            <p:ph type="title"/>
          </p:nvPr>
        </p:nvSpPr>
        <p:spPr/>
        <p:txBody>
          <a:bodyPr/>
          <a:lstStyle/>
          <a:p>
            <a:pPr eaLnBrk="1" hangingPunct="1"/>
            <a:r>
              <a:rPr lang="en-GB" b="0" dirty="0" smtClean="0">
                <a:latin typeface="Arial Unicode MS" pitchFamily="34" charset="-128"/>
              </a:rPr>
              <a:t>Overview</a:t>
            </a:r>
            <a:endParaRPr lang="en-US" b="0" dirty="0" smtClean="0">
              <a:latin typeface="Arial Unicode MS" pitchFamily="34" charset="-128"/>
            </a:endParaRPr>
          </a:p>
        </p:txBody>
      </p:sp>
      <p:sp>
        <p:nvSpPr>
          <p:cNvPr id="18435" name="Rectangle 3"/>
          <p:cNvSpPr>
            <a:spLocks noGrp="1" noChangeArrowheads="1"/>
          </p:cNvSpPr>
          <p:nvPr>
            <p:ph type="body" sz="half" idx="1"/>
          </p:nvPr>
        </p:nvSpPr>
        <p:spPr>
          <a:xfrm>
            <a:off x="239164" y="2060848"/>
            <a:ext cx="8569076" cy="3347864"/>
          </a:xfrm>
        </p:spPr>
        <p:txBody>
          <a:bodyPr/>
          <a:lstStyle/>
          <a:p>
            <a:pPr eaLnBrk="1" hangingPunct="1">
              <a:buClr>
                <a:schemeClr val="tx2"/>
              </a:buClr>
              <a:buSzPct val="100000"/>
            </a:pPr>
            <a:r>
              <a:rPr lang="en-US" sz="3600" dirty="0" smtClean="0">
                <a:solidFill>
                  <a:schemeClr val="accent6">
                    <a:lumMod val="60000"/>
                    <a:lumOff val="40000"/>
                  </a:schemeClr>
                </a:solidFill>
                <a:latin typeface="Arial Unicode MS" pitchFamily="34" charset="-128"/>
              </a:rPr>
              <a:t>The justification principle</a:t>
            </a:r>
          </a:p>
          <a:p>
            <a:pPr eaLnBrk="1" hangingPunct="1">
              <a:buClr>
                <a:schemeClr val="tx2"/>
              </a:buClr>
              <a:buSzPct val="100000"/>
            </a:pPr>
            <a:r>
              <a:rPr lang="en-US" sz="3600" dirty="0" smtClean="0">
                <a:latin typeface="Arial Unicode MS" pitchFamily="34" charset="-128"/>
              </a:rPr>
              <a:t>Radiation dose in dental radiology</a:t>
            </a:r>
          </a:p>
          <a:p>
            <a:pPr eaLnBrk="1" hangingPunct="1">
              <a:buClr>
                <a:schemeClr val="tx2"/>
              </a:buClr>
              <a:buSzPct val="100000"/>
            </a:pPr>
            <a:r>
              <a:rPr lang="en-US" sz="3600" dirty="0" smtClean="0">
                <a:solidFill>
                  <a:schemeClr val="accent6">
                    <a:lumMod val="60000"/>
                    <a:lumOff val="40000"/>
                  </a:schemeClr>
                </a:solidFill>
                <a:latin typeface="Arial Unicode MS" pitchFamily="34" charset="-128"/>
              </a:rPr>
              <a:t>Referral criteria</a:t>
            </a:r>
          </a:p>
          <a:p>
            <a:pPr eaLnBrk="1" hangingPunct="1">
              <a:buClr>
                <a:schemeClr val="tx2"/>
              </a:buClr>
              <a:buSzPct val="100000"/>
            </a:pPr>
            <a:r>
              <a:rPr lang="en-US" sz="3600" dirty="0" smtClean="0">
                <a:solidFill>
                  <a:schemeClr val="accent6">
                    <a:lumMod val="60000"/>
                    <a:lumOff val="40000"/>
                  </a:schemeClr>
                </a:solidFill>
                <a:latin typeface="Arial Unicode MS" pitchFamily="34" charset="-128"/>
              </a:rPr>
              <a:t>Specific clinical applications</a:t>
            </a:r>
          </a:p>
          <a:p>
            <a:pPr eaLnBrk="1" hangingPunct="1">
              <a:buClr>
                <a:schemeClr val="tx2"/>
              </a:buClr>
              <a:buSzPct val="100000"/>
            </a:pPr>
            <a:r>
              <a:rPr lang="en-US" sz="3600" dirty="0" smtClean="0">
                <a:solidFill>
                  <a:schemeClr val="accent6">
                    <a:lumMod val="60000"/>
                    <a:lumOff val="40000"/>
                  </a:schemeClr>
                </a:solidFill>
                <a:latin typeface="Arial Unicode MS" pitchFamily="34" charset="-128"/>
              </a:rPr>
              <a:t>Informing the patient</a:t>
            </a:r>
          </a:p>
          <a:p>
            <a:pPr eaLnBrk="1" hangingPunct="1">
              <a:buClr>
                <a:schemeClr val="tx2"/>
              </a:buClr>
            </a:pPr>
            <a:endParaRPr lang="en-US" sz="3600" dirty="0" smtClean="0">
              <a:latin typeface="Arial Unicode MS" pitchFamily="34" charset="-128"/>
            </a:endParaRPr>
          </a:p>
          <a:p>
            <a:pPr eaLnBrk="1" hangingPunct="1">
              <a:buClr>
                <a:schemeClr val="tx2"/>
              </a:buClr>
            </a:pPr>
            <a:endParaRPr lang="en-US" sz="3600" dirty="0" smtClean="0">
              <a:latin typeface="Arial Unicode MS" pitchFamily="34" charset="-128"/>
            </a:endParaRPr>
          </a:p>
          <a:p>
            <a:pPr eaLnBrk="1" hangingPunct="1">
              <a:buClr>
                <a:schemeClr val="tx2"/>
              </a:buClr>
            </a:pPr>
            <a:endParaRPr lang="en-US" sz="3600" dirty="0" smtClean="0">
              <a:latin typeface="Arial Unicode MS" pitchFamily="34" charset="-128"/>
            </a:endParaRPr>
          </a:p>
          <a:p>
            <a:pPr eaLnBrk="1" hangingPunct="1">
              <a:buClr>
                <a:schemeClr val="tx2"/>
              </a:buClr>
            </a:pPr>
            <a:endParaRPr lang="en-US" sz="3600" dirty="0" smtClean="0"/>
          </a:p>
        </p:txBody>
      </p:sp>
      <p:sp>
        <p:nvSpPr>
          <p:cNvPr id="5"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Number Placeholder 5"/>
          <p:cNvSpPr>
            <a:spLocks noGrp="1"/>
          </p:cNvSpPr>
          <p:nvPr>
            <p:ph type="sldNum" sz="quarter" idx="12"/>
          </p:nvPr>
        </p:nvSpPr>
        <p:spPr>
          <a:noFill/>
          <a:ln>
            <a:miter lim="800000"/>
            <a:headEnd/>
            <a:tailEnd/>
          </a:ln>
        </p:spPr>
        <p:txBody>
          <a:bodyPr/>
          <a:lstStyle/>
          <a:p>
            <a:fld id="{944667B7-5553-4D45-94C1-B677DB6F3253}" type="slidenum">
              <a:rPr lang="en-GB" smtClean="0"/>
              <a:pPr/>
              <a:t>80</a:t>
            </a:fld>
            <a:endParaRPr lang="en-GB" smtClean="0"/>
          </a:p>
        </p:txBody>
      </p:sp>
      <p:sp>
        <p:nvSpPr>
          <p:cNvPr id="47107" name="Rectangle 2"/>
          <p:cNvSpPr>
            <a:spLocks noGrp="1" noChangeArrowheads="1"/>
          </p:cNvSpPr>
          <p:nvPr>
            <p:ph type="title"/>
          </p:nvPr>
        </p:nvSpPr>
        <p:spPr/>
        <p:txBody>
          <a:bodyPr/>
          <a:lstStyle/>
          <a:p>
            <a:pPr eaLnBrk="1" hangingPunct="1"/>
            <a:r>
              <a:rPr lang="en-GB" b="0" dirty="0" smtClean="0">
                <a:latin typeface="Arial Unicode MS" pitchFamily="34" charset="-128"/>
                <a:ea typeface="Arial Unicode MS" pitchFamily="34" charset="-128"/>
                <a:cs typeface="Arial Unicode MS" pitchFamily="34" charset="-128"/>
              </a:rPr>
              <a:t>References</a:t>
            </a:r>
          </a:p>
        </p:txBody>
      </p:sp>
      <p:sp>
        <p:nvSpPr>
          <p:cNvPr id="47108" name="Rectangle 3"/>
          <p:cNvSpPr>
            <a:spLocks noGrp="1" noChangeArrowheads="1"/>
          </p:cNvSpPr>
          <p:nvPr>
            <p:ph type="body" idx="1"/>
          </p:nvPr>
        </p:nvSpPr>
        <p:spPr>
          <a:xfrm>
            <a:off x="107504" y="1124744"/>
            <a:ext cx="8928992" cy="4824536"/>
          </a:xfrm>
        </p:spPr>
        <p:txBody>
          <a:bodyPr/>
          <a:lstStyle/>
          <a:p>
            <a:pPr marL="0" indent="0">
              <a:buClr>
                <a:schemeClr val="tx2"/>
              </a:buClr>
              <a:buNone/>
            </a:pPr>
            <a:r>
              <a:rPr lang="en-GB" sz="1400" b="1" dirty="0" err="1" smtClean="0">
                <a:latin typeface="Arial Unicode MS" pitchFamily="34" charset="-128"/>
                <a:ea typeface="Arial Unicode MS" pitchFamily="34" charset="-128"/>
                <a:cs typeface="Arial Unicode MS" pitchFamily="34" charset="-128"/>
              </a:rPr>
              <a:t>Alqerban</a:t>
            </a:r>
            <a:r>
              <a:rPr lang="en-GB" sz="1400" b="1" dirty="0" smtClean="0">
                <a:latin typeface="Arial Unicode MS" pitchFamily="34" charset="-128"/>
                <a:ea typeface="Arial Unicode MS" pitchFamily="34" charset="-128"/>
                <a:cs typeface="Arial Unicode MS" pitchFamily="34" charset="-128"/>
              </a:rPr>
              <a:t> A</a:t>
            </a:r>
            <a:r>
              <a:rPr lang="en-GB" sz="1400" dirty="0" smtClean="0">
                <a:latin typeface="Arial Unicode MS" pitchFamily="34" charset="-128"/>
                <a:ea typeface="Arial Unicode MS" pitchFamily="34" charset="-128"/>
                <a:cs typeface="Arial Unicode MS" pitchFamily="34" charset="-128"/>
              </a:rPr>
              <a:t> et al. (2014) Orthodontic treatment planning for impacted maxillary canines using conventional records versus 3D CBCT. </a:t>
            </a:r>
            <a:r>
              <a:rPr lang="en-GB" sz="1400" dirty="0" err="1" smtClean="0">
                <a:latin typeface="Arial Unicode MS" pitchFamily="34" charset="-128"/>
                <a:ea typeface="Arial Unicode MS" pitchFamily="34" charset="-128"/>
                <a:cs typeface="Arial Unicode MS" pitchFamily="34" charset="-128"/>
              </a:rPr>
              <a:t>Eur</a:t>
            </a:r>
            <a:r>
              <a:rPr lang="en-GB" sz="1400" dirty="0" smtClean="0">
                <a:latin typeface="Arial Unicode MS" pitchFamily="34" charset="-128"/>
                <a:ea typeface="Arial Unicode MS" pitchFamily="34" charset="-128"/>
                <a:cs typeface="Arial Unicode MS" pitchFamily="34" charset="-128"/>
              </a:rPr>
              <a:t> J </a:t>
            </a:r>
            <a:r>
              <a:rPr lang="en-GB" sz="1400" dirty="0" err="1" smtClean="0">
                <a:latin typeface="Arial Unicode MS" pitchFamily="34" charset="-128"/>
                <a:ea typeface="Arial Unicode MS" pitchFamily="34" charset="-128"/>
                <a:cs typeface="Arial Unicode MS" pitchFamily="34" charset="-128"/>
              </a:rPr>
              <a:t>Orthod</a:t>
            </a:r>
            <a:r>
              <a:rPr lang="en-GB" sz="1400" dirty="0" smtClean="0">
                <a:latin typeface="Arial Unicode MS" pitchFamily="34" charset="-128"/>
                <a:ea typeface="Arial Unicode MS" pitchFamily="34" charset="-128"/>
                <a:cs typeface="Arial Unicode MS" pitchFamily="34" charset="-128"/>
              </a:rPr>
              <a:t>. 36:698-707.</a:t>
            </a:r>
          </a:p>
          <a:p>
            <a:pPr marL="0" indent="0">
              <a:buClr>
                <a:schemeClr val="tx2"/>
              </a:buClr>
              <a:buNone/>
            </a:pPr>
            <a:r>
              <a:rPr lang="en-GB" sz="1400" b="1" dirty="0" err="1" smtClean="0">
                <a:latin typeface="Arial Unicode MS" pitchFamily="34" charset="-128"/>
                <a:ea typeface="Arial Unicode MS" pitchFamily="34" charset="-128"/>
                <a:cs typeface="Arial Unicode MS" pitchFamily="34" charset="-128"/>
              </a:rPr>
              <a:t>Alqerban</a:t>
            </a:r>
            <a:r>
              <a:rPr lang="en-GB" sz="1400" dirty="0" smtClean="0">
                <a:latin typeface="Arial Unicode MS" pitchFamily="34" charset="-128"/>
                <a:ea typeface="Arial Unicode MS" pitchFamily="34" charset="-128"/>
                <a:cs typeface="Arial Unicode MS" pitchFamily="34" charset="-128"/>
              </a:rPr>
              <a:t> et al. (2015) Radiographic predictors for maxillary canine impaction. Am J </a:t>
            </a:r>
            <a:r>
              <a:rPr lang="en-GB" sz="1400" dirty="0" err="1" smtClean="0">
                <a:latin typeface="Arial Unicode MS" pitchFamily="34" charset="-128"/>
                <a:ea typeface="Arial Unicode MS" pitchFamily="34" charset="-128"/>
                <a:cs typeface="Arial Unicode MS" pitchFamily="34" charset="-128"/>
              </a:rPr>
              <a:t>Orthod</a:t>
            </a:r>
            <a:r>
              <a:rPr lang="en-GB" sz="1400" dirty="0" smtClean="0">
                <a:latin typeface="Arial Unicode MS" pitchFamily="34" charset="-128"/>
                <a:ea typeface="Arial Unicode MS" pitchFamily="34" charset="-128"/>
                <a:cs typeface="Arial Unicode MS" pitchFamily="34" charset="-128"/>
              </a:rPr>
              <a:t> </a:t>
            </a:r>
            <a:r>
              <a:rPr lang="en-GB" sz="1400" dirty="0" err="1" smtClean="0">
                <a:latin typeface="Arial Unicode MS" pitchFamily="34" charset="-128"/>
                <a:ea typeface="Arial Unicode MS" pitchFamily="34" charset="-128"/>
                <a:cs typeface="Arial Unicode MS" pitchFamily="34" charset="-128"/>
              </a:rPr>
              <a:t>Dentofacial</a:t>
            </a:r>
            <a:r>
              <a:rPr lang="en-GB" sz="1400" dirty="0" smtClean="0">
                <a:latin typeface="Arial Unicode MS" pitchFamily="34" charset="-128"/>
                <a:ea typeface="Arial Unicode MS" pitchFamily="34" charset="-128"/>
                <a:cs typeface="Arial Unicode MS" pitchFamily="34" charset="-128"/>
              </a:rPr>
              <a:t> </a:t>
            </a:r>
            <a:r>
              <a:rPr lang="en-GB" sz="1400" dirty="0" err="1" smtClean="0">
                <a:latin typeface="Arial Unicode MS" pitchFamily="34" charset="-128"/>
                <a:ea typeface="Arial Unicode MS" pitchFamily="34" charset="-128"/>
                <a:cs typeface="Arial Unicode MS" pitchFamily="34" charset="-128"/>
              </a:rPr>
              <a:t>Orthop</a:t>
            </a:r>
            <a:r>
              <a:rPr lang="en-GB" sz="1400" dirty="0" smtClean="0">
                <a:latin typeface="Arial Unicode MS" pitchFamily="34" charset="-128"/>
                <a:ea typeface="Arial Unicode MS" pitchFamily="34" charset="-128"/>
                <a:cs typeface="Arial Unicode MS" pitchFamily="34" charset="-128"/>
              </a:rPr>
              <a:t>. 147:345-54. </a:t>
            </a:r>
          </a:p>
          <a:p>
            <a:pPr marL="0" indent="0">
              <a:buClr>
                <a:schemeClr val="tx2"/>
              </a:buClr>
              <a:buNone/>
            </a:pPr>
            <a:r>
              <a:rPr lang="en-GB" sz="1400" b="1" dirty="0" smtClean="0">
                <a:latin typeface="Arial Unicode MS" pitchFamily="34" charset="-128"/>
                <a:ea typeface="Arial Unicode MS" pitchFamily="34" charset="-128"/>
                <a:cs typeface="Arial Unicode MS" pitchFamily="34" charset="-128"/>
              </a:rPr>
              <a:t>American Academy of Oral and Maxillofacial Radiology</a:t>
            </a:r>
            <a:r>
              <a:rPr lang="en-GB" sz="1400" dirty="0" smtClean="0">
                <a:latin typeface="Arial Unicode MS" pitchFamily="34" charset="-128"/>
                <a:ea typeface="Arial Unicode MS" pitchFamily="34" charset="-128"/>
                <a:cs typeface="Arial Unicode MS" pitchFamily="34" charset="-128"/>
              </a:rPr>
              <a:t> (2013) Clinical recommendations regarding use of cone beam computed tomography in orthodontics [corrected]. Position statement by the American Academy of Oral and Maxillofacial Radiology. Oral Surg. Oral Med. Oral </a:t>
            </a:r>
            <a:r>
              <a:rPr lang="en-GB" sz="1400" dirty="0" err="1" smtClean="0">
                <a:latin typeface="Arial Unicode MS" pitchFamily="34" charset="-128"/>
                <a:ea typeface="Arial Unicode MS" pitchFamily="34" charset="-128"/>
                <a:cs typeface="Arial Unicode MS" pitchFamily="34" charset="-128"/>
              </a:rPr>
              <a:t>Pathol</a:t>
            </a:r>
            <a:r>
              <a:rPr lang="en-GB" sz="1400" dirty="0" smtClean="0">
                <a:latin typeface="Arial Unicode MS" pitchFamily="34" charset="-128"/>
                <a:ea typeface="Arial Unicode MS" pitchFamily="34" charset="-128"/>
                <a:cs typeface="Arial Unicode MS" pitchFamily="34" charset="-128"/>
              </a:rPr>
              <a:t>. Oral </a:t>
            </a:r>
            <a:r>
              <a:rPr lang="en-GB" sz="1400" dirty="0" err="1" smtClean="0">
                <a:latin typeface="Arial Unicode MS" pitchFamily="34" charset="-128"/>
                <a:ea typeface="Arial Unicode MS" pitchFamily="34" charset="-128"/>
                <a:cs typeface="Arial Unicode MS" pitchFamily="34" charset="-128"/>
              </a:rPr>
              <a:t>Radiol</a:t>
            </a:r>
            <a:r>
              <a:rPr lang="en-GB" sz="1400" dirty="0" smtClean="0">
                <a:latin typeface="Arial Unicode MS" pitchFamily="34" charset="-128"/>
                <a:ea typeface="Arial Unicode MS" pitchFamily="34" charset="-128"/>
                <a:cs typeface="Arial Unicode MS" pitchFamily="34" charset="-128"/>
              </a:rPr>
              <a:t>. 116:238–57.</a:t>
            </a:r>
          </a:p>
          <a:p>
            <a:pPr marL="0" indent="0">
              <a:buClr>
                <a:schemeClr val="tx2"/>
              </a:buClr>
              <a:buNone/>
            </a:pPr>
            <a:r>
              <a:rPr lang="en-GB" sz="1400" b="1" dirty="0" smtClean="0">
                <a:latin typeface="Arial Unicode MS" pitchFamily="34" charset="-128"/>
                <a:ea typeface="Arial Unicode MS" pitchFamily="34" charset="-128"/>
                <a:cs typeface="Arial Unicode MS" pitchFamily="34" charset="-128"/>
              </a:rPr>
              <a:t>American Association of Endodontists and American Academy of Oral and Maxillofacial Radiology</a:t>
            </a:r>
            <a:r>
              <a:rPr lang="en-GB" sz="1400" dirty="0" smtClean="0">
                <a:latin typeface="Arial Unicode MS" pitchFamily="34" charset="-128"/>
                <a:ea typeface="Arial Unicode MS" pitchFamily="34" charset="-128"/>
                <a:cs typeface="Arial Unicode MS" pitchFamily="34" charset="-128"/>
              </a:rPr>
              <a:t> (2011) Use of cone-beam computed tomography in endodontics. Joint Position Statement of the American Association of </a:t>
            </a:r>
            <a:r>
              <a:rPr lang="en-GB" sz="1400" dirty="0" err="1" smtClean="0">
                <a:latin typeface="Arial Unicode MS" pitchFamily="34" charset="-128"/>
                <a:ea typeface="Arial Unicode MS" pitchFamily="34" charset="-128"/>
                <a:cs typeface="Arial Unicode MS" pitchFamily="34" charset="-128"/>
              </a:rPr>
              <a:t>Endodontists</a:t>
            </a:r>
            <a:r>
              <a:rPr lang="en-GB" sz="1400" dirty="0" smtClean="0">
                <a:latin typeface="Arial Unicode MS" pitchFamily="34" charset="-128"/>
                <a:ea typeface="Arial Unicode MS" pitchFamily="34" charset="-128"/>
                <a:cs typeface="Arial Unicode MS" pitchFamily="34" charset="-128"/>
              </a:rPr>
              <a:t> and the American Academy of Oral and Maxillofacial Radiology. Oral Surg. Oral Med. Oral </a:t>
            </a:r>
            <a:r>
              <a:rPr lang="en-GB" sz="1400" dirty="0" err="1" smtClean="0">
                <a:latin typeface="Arial Unicode MS" pitchFamily="34" charset="-128"/>
                <a:ea typeface="Arial Unicode MS" pitchFamily="34" charset="-128"/>
                <a:cs typeface="Arial Unicode MS" pitchFamily="34" charset="-128"/>
              </a:rPr>
              <a:t>Pathol</a:t>
            </a:r>
            <a:r>
              <a:rPr lang="en-GB" sz="1400" dirty="0" smtClean="0">
                <a:latin typeface="Arial Unicode MS" pitchFamily="34" charset="-128"/>
                <a:ea typeface="Arial Unicode MS" pitchFamily="34" charset="-128"/>
                <a:cs typeface="Arial Unicode MS" pitchFamily="34" charset="-128"/>
              </a:rPr>
              <a:t>. Oral </a:t>
            </a:r>
            <a:r>
              <a:rPr lang="en-GB" sz="1400" dirty="0" err="1" smtClean="0">
                <a:latin typeface="Arial Unicode MS" pitchFamily="34" charset="-128"/>
                <a:ea typeface="Arial Unicode MS" pitchFamily="34" charset="-128"/>
                <a:cs typeface="Arial Unicode MS" pitchFamily="34" charset="-128"/>
              </a:rPr>
              <a:t>Radiol</a:t>
            </a:r>
            <a:r>
              <a:rPr lang="en-GB" sz="1400" dirty="0" smtClean="0">
                <a:latin typeface="Arial Unicode MS" pitchFamily="34" charset="-128"/>
                <a:ea typeface="Arial Unicode MS" pitchFamily="34" charset="-128"/>
                <a:cs typeface="Arial Unicode MS" pitchFamily="34" charset="-128"/>
              </a:rPr>
              <a:t>. </a:t>
            </a:r>
            <a:r>
              <a:rPr lang="en-GB" sz="1400" dirty="0" err="1" smtClean="0">
                <a:latin typeface="Arial Unicode MS" pitchFamily="34" charset="-128"/>
                <a:ea typeface="Arial Unicode MS" pitchFamily="34" charset="-128"/>
                <a:cs typeface="Arial Unicode MS" pitchFamily="34" charset="-128"/>
              </a:rPr>
              <a:t>Endod</a:t>
            </a:r>
            <a:r>
              <a:rPr lang="en-GB" sz="1400" dirty="0" smtClean="0">
                <a:latin typeface="Arial Unicode MS" pitchFamily="34" charset="-128"/>
                <a:ea typeface="Arial Unicode MS" pitchFamily="34" charset="-128"/>
                <a:cs typeface="Arial Unicode MS" pitchFamily="34" charset="-128"/>
              </a:rPr>
              <a:t>. 111:234-7.</a:t>
            </a:r>
          </a:p>
          <a:p>
            <a:pPr marL="0" indent="0">
              <a:buClr>
                <a:schemeClr val="tx2"/>
              </a:buClr>
              <a:buNone/>
            </a:pPr>
            <a:r>
              <a:rPr lang="en-GB" sz="1400" b="1" dirty="0" err="1" smtClean="0">
                <a:latin typeface="Arial Unicode MS" pitchFamily="34" charset="-128"/>
                <a:ea typeface="Arial Unicode MS" pitchFamily="34" charset="-128"/>
                <a:cs typeface="Arial Unicode MS" pitchFamily="34" charset="-128"/>
              </a:rPr>
              <a:t>Anissi</a:t>
            </a:r>
            <a:r>
              <a:rPr lang="en-GB" sz="1400" b="1" dirty="0" smtClean="0">
                <a:latin typeface="Arial Unicode MS" pitchFamily="34" charset="-128"/>
                <a:ea typeface="Arial Unicode MS" pitchFamily="34" charset="-128"/>
                <a:cs typeface="Arial Unicode MS" pitchFamily="34" charset="-128"/>
              </a:rPr>
              <a:t> HD </a:t>
            </a:r>
            <a:r>
              <a:rPr lang="en-GB" sz="1400" dirty="0" smtClean="0">
                <a:latin typeface="Arial Unicode MS" pitchFamily="34" charset="-128"/>
                <a:ea typeface="Arial Unicode MS" pitchFamily="34" charset="-128"/>
                <a:cs typeface="Arial Unicode MS" pitchFamily="34" charset="-128"/>
              </a:rPr>
              <a:t>et al. (2014) Intraoral radiology in general dental practices - a comparison of digital and film-based X-ray systems with regard to radiation protection and dose reduction. </a:t>
            </a:r>
            <a:r>
              <a:rPr lang="en-GB" sz="1400" dirty="0" err="1" smtClean="0">
                <a:latin typeface="Arial Unicode MS" pitchFamily="34" charset="-128"/>
                <a:ea typeface="Arial Unicode MS" pitchFamily="34" charset="-128"/>
                <a:cs typeface="Arial Unicode MS" pitchFamily="34" charset="-128"/>
              </a:rPr>
              <a:t>Rofo</a:t>
            </a:r>
            <a:r>
              <a:rPr lang="en-GB" sz="1400" dirty="0" smtClean="0">
                <a:latin typeface="Arial Unicode MS" pitchFamily="34" charset="-128"/>
                <a:ea typeface="Arial Unicode MS" pitchFamily="34" charset="-128"/>
                <a:cs typeface="Arial Unicode MS" pitchFamily="34" charset="-128"/>
              </a:rPr>
              <a:t>. 186:762-7.</a:t>
            </a:r>
          </a:p>
          <a:p>
            <a:pPr marL="0" indent="0">
              <a:buClr>
                <a:schemeClr val="tx2"/>
              </a:buClr>
              <a:buNone/>
            </a:pPr>
            <a:r>
              <a:rPr lang="en-GB" sz="1400" b="1" dirty="0" smtClean="0">
                <a:latin typeface="Arial Unicode MS" pitchFamily="34" charset="-128"/>
                <a:ea typeface="Arial Unicode MS" pitchFamily="34" charset="-128"/>
                <a:cs typeface="Arial Unicode MS" pitchFamily="34" charset="-128"/>
              </a:rPr>
              <a:t>EC, European Commission</a:t>
            </a:r>
            <a:r>
              <a:rPr lang="en-GB" sz="1400" dirty="0">
                <a:latin typeface="Arial Unicode MS" pitchFamily="34" charset="-128"/>
                <a:ea typeface="Arial Unicode MS" pitchFamily="34" charset="-128"/>
                <a:cs typeface="Arial Unicode MS" pitchFamily="34" charset="-128"/>
              </a:rPr>
              <a:t> </a:t>
            </a:r>
            <a:r>
              <a:rPr lang="en-GB" sz="1400" dirty="0" smtClean="0">
                <a:latin typeface="Arial Unicode MS" pitchFamily="34" charset="-128"/>
                <a:ea typeface="Arial Unicode MS" pitchFamily="34" charset="-128"/>
                <a:cs typeface="Arial Unicode MS" pitchFamily="34" charset="-128"/>
              </a:rPr>
              <a:t>(2008) Referral Guidelines For Imaging, radiation protection publication 118, update 2008. European Commission, Luxembourg.</a:t>
            </a:r>
          </a:p>
          <a:p>
            <a:pPr marL="0" indent="0">
              <a:buClr>
                <a:schemeClr val="tx2"/>
              </a:buClr>
              <a:buNone/>
            </a:pPr>
            <a:r>
              <a:rPr lang="en-GB" sz="1400" b="1" dirty="0" smtClean="0">
                <a:latin typeface="Arial Unicode MS" pitchFamily="34" charset="-128"/>
                <a:ea typeface="Arial Unicode MS" pitchFamily="34" charset="-128"/>
                <a:cs typeface="Arial Unicode MS" pitchFamily="34" charset="-128"/>
              </a:rPr>
              <a:t>EC, </a:t>
            </a:r>
            <a:r>
              <a:rPr lang="en-US" sz="1400" b="1" dirty="0" smtClean="0">
                <a:latin typeface="Arial Unicode MS" pitchFamily="34" charset="-128"/>
                <a:ea typeface="Arial Unicode MS" pitchFamily="34" charset="-128"/>
                <a:cs typeface="Arial Unicode MS" pitchFamily="34" charset="-128"/>
              </a:rPr>
              <a:t>European Commission </a:t>
            </a:r>
            <a:r>
              <a:rPr lang="en-US" sz="1400" dirty="0" smtClean="0">
                <a:latin typeface="Arial Unicode MS" pitchFamily="34" charset="-128"/>
                <a:ea typeface="Arial Unicode MS" pitchFamily="34" charset="-128"/>
                <a:cs typeface="Arial Unicode MS" pitchFamily="34" charset="-128"/>
              </a:rPr>
              <a:t>(2004). </a:t>
            </a:r>
            <a:r>
              <a:rPr lang="en-GB" sz="1400" dirty="0" smtClean="0">
                <a:latin typeface="Arial Unicode MS" pitchFamily="34" charset="-128"/>
                <a:ea typeface="Arial Unicode MS" pitchFamily="34" charset="-128"/>
                <a:cs typeface="Arial Unicode MS" pitchFamily="34" charset="-128"/>
              </a:rPr>
              <a:t>European guidelines on radiation protection in dental radiology - The safe use of radiographs in dental practice, </a:t>
            </a:r>
            <a:r>
              <a:rPr lang="en-US" sz="1400" dirty="0" smtClean="0">
                <a:latin typeface="Arial Unicode MS" pitchFamily="34" charset="-128"/>
                <a:ea typeface="Arial Unicode MS" pitchFamily="34" charset="-128"/>
                <a:cs typeface="Arial Unicode MS" pitchFamily="34" charset="-128"/>
              </a:rPr>
              <a:t>radiation protection publication 136</a:t>
            </a:r>
            <a:r>
              <a:rPr lang="en-GB" sz="1400" dirty="0" smtClean="0">
                <a:latin typeface="Arial Unicode MS" pitchFamily="34" charset="-128"/>
                <a:ea typeface="Arial Unicode MS" pitchFamily="34" charset="-128"/>
                <a:cs typeface="Arial Unicode MS" pitchFamily="34" charset="-128"/>
              </a:rPr>
              <a:t>, </a:t>
            </a:r>
            <a:r>
              <a:rPr lang="en-US" sz="1400" dirty="0" smtClean="0">
                <a:latin typeface="Arial Unicode MS" pitchFamily="34" charset="-128"/>
                <a:ea typeface="Arial Unicode MS" pitchFamily="34" charset="-128"/>
                <a:cs typeface="Arial Unicode MS" pitchFamily="34" charset="-128"/>
              </a:rPr>
              <a:t>European Commission, Luxembourg. [https://ec.europa.eu/energy/sites/ener/files/documents/136.pdf] </a:t>
            </a:r>
            <a:endParaRPr lang="en-GB" sz="1400" dirty="0" smtClean="0">
              <a:latin typeface="Arial Unicode MS" pitchFamily="34" charset="-128"/>
              <a:ea typeface="Arial Unicode MS" pitchFamily="34" charset="-128"/>
              <a:cs typeface="Arial Unicode MS" pitchFamily="34" charset="-128"/>
            </a:endParaRPr>
          </a:p>
          <a:p>
            <a:pPr marL="0" indent="0">
              <a:buClr>
                <a:schemeClr val="tx2"/>
              </a:buClr>
              <a:buNone/>
            </a:pPr>
            <a:r>
              <a:rPr lang="en-US" sz="1400" b="1" dirty="0" smtClean="0">
                <a:latin typeface="Arial Unicode MS" pitchFamily="34" charset="-128"/>
                <a:ea typeface="Arial Unicode MS" pitchFamily="34" charset="-128"/>
                <a:cs typeface="Arial Unicode MS" pitchFamily="34" charset="-128"/>
              </a:rPr>
              <a:t>EC, European Commission</a:t>
            </a:r>
            <a:r>
              <a:rPr lang="en-US" sz="1400" dirty="0">
                <a:latin typeface="Arial Unicode MS" pitchFamily="34" charset="-128"/>
                <a:ea typeface="Arial Unicode MS" pitchFamily="34" charset="-128"/>
                <a:cs typeface="Arial Unicode MS" pitchFamily="34" charset="-128"/>
              </a:rPr>
              <a:t> </a:t>
            </a:r>
            <a:r>
              <a:rPr lang="en-US" sz="1400" dirty="0" smtClean="0">
                <a:latin typeface="Arial Unicode MS" pitchFamily="34" charset="-128"/>
                <a:ea typeface="Arial Unicode MS" pitchFamily="34" charset="-128"/>
                <a:cs typeface="Arial Unicode MS" pitchFamily="34" charset="-128"/>
              </a:rPr>
              <a:t>(2012) Cone beam CT for dental and maxillofacial radiology: evidence based guidelines, radiation protection publication 172. 2012, European Commission, Luxembourg. </a:t>
            </a:r>
            <a:r>
              <a:rPr lang="en-GB" sz="1400" dirty="0" smtClean="0">
                <a:latin typeface="Arial Unicode MS" pitchFamily="34" charset="-128"/>
                <a:ea typeface="Arial Unicode MS" pitchFamily="34" charset="-128"/>
                <a:cs typeface="Arial Unicode MS" pitchFamily="34" charset="-128"/>
              </a:rPr>
              <a:t>[https://ec.europa.eu/energy/sites/ener/files/documents/172.pdf]</a:t>
            </a:r>
          </a:p>
        </p:txBody>
      </p:sp>
      <p:sp>
        <p:nvSpPr>
          <p:cNvPr id="5"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Number Placeholder 5"/>
          <p:cNvSpPr>
            <a:spLocks noGrp="1"/>
          </p:cNvSpPr>
          <p:nvPr>
            <p:ph type="sldNum" sz="quarter" idx="12"/>
          </p:nvPr>
        </p:nvSpPr>
        <p:spPr>
          <a:noFill/>
          <a:ln>
            <a:miter lim="800000"/>
            <a:headEnd/>
            <a:tailEnd/>
          </a:ln>
        </p:spPr>
        <p:txBody>
          <a:bodyPr/>
          <a:lstStyle/>
          <a:p>
            <a:fld id="{944667B7-5553-4D45-94C1-B677DB6F3253}" type="slidenum">
              <a:rPr lang="en-GB" smtClean="0"/>
              <a:pPr/>
              <a:t>81</a:t>
            </a:fld>
            <a:endParaRPr lang="en-GB" dirty="0" smtClean="0"/>
          </a:p>
        </p:txBody>
      </p:sp>
      <p:sp>
        <p:nvSpPr>
          <p:cNvPr id="47107" name="Rectangle 2"/>
          <p:cNvSpPr>
            <a:spLocks noGrp="1" noChangeArrowheads="1"/>
          </p:cNvSpPr>
          <p:nvPr>
            <p:ph type="title"/>
          </p:nvPr>
        </p:nvSpPr>
        <p:spPr/>
        <p:txBody>
          <a:bodyPr/>
          <a:lstStyle/>
          <a:p>
            <a:pPr eaLnBrk="1" hangingPunct="1"/>
            <a:r>
              <a:rPr lang="en-GB" b="0" dirty="0" smtClean="0">
                <a:latin typeface="Arial Unicode MS" pitchFamily="34" charset="-128"/>
                <a:ea typeface="Arial Unicode MS" pitchFamily="34" charset="-128"/>
                <a:cs typeface="Arial Unicode MS" pitchFamily="34" charset="-128"/>
              </a:rPr>
              <a:t>References (cont.)</a:t>
            </a:r>
          </a:p>
        </p:txBody>
      </p:sp>
      <p:sp>
        <p:nvSpPr>
          <p:cNvPr id="5"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
        <p:nvSpPr>
          <p:cNvPr id="6" name="Rectangle 3"/>
          <p:cNvSpPr txBox="1">
            <a:spLocks noChangeArrowheads="1"/>
          </p:cNvSpPr>
          <p:nvPr/>
        </p:nvSpPr>
        <p:spPr bwMode="gray">
          <a:xfrm>
            <a:off x="108520" y="1124744"/>
            <a:ext cx="9035480" cy="489654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folHlink"/>
              </a:buClr>
              <a:buSzPct val="110000"/>
              <a:buChar char="•"/>
              <a:defRPr sz="3200">
                <a:solidFill>
                  <a:schemeClr val="tx2"/>
                </a:solidFill>
                <a:latin typeface="+mn-lt"/>
                <a:ea typeface="+mn-ea"/>
                <a:cs typeface="+mn-cs"/>
              </a:defRPr>
            </a:lvl1pPr>
            <a:lvl2pPr marL="742950" indent="-285750" algn="l" rtl="0" eaLnBrk="0" fontAlgn="base" hangingPunct="0">
              <a:spcBef>
                <a:spcPct val="20000"/>
              </a:spcBef>
              <a:spcAft>
                <a:spcPct val="0"/>
              </a:spcAft>
              <a:buClr>
                <a:schemeClr val="folHlink"/>
              </a:buClr>
              <a:buSzPct val="110000"/>
              <a:buChar char="•"/>
              <a:defRPr sz="2800">
                <a:solidFill>
                  <a:schemeClr val="tx2"/>
                </a:solidFill>
                <a:latin typeface="+mn-lt"/>
              </a:defRPr>
            </a:lvl2pPr>
            <a:lvl3pPr marL="1143000" indent="-228600" algn="l" rtl="0" eaLnBrk="0" fontAlgn="base" hangingPunct="0">
              <a:spcBef>
                <a:spcPct val="20000"/>
              </a:spcBef>
              <a:spcAft>
                <a:spcPct val="0"/>
              </a:spcAft>
              <a:buClr>
                <a:schemeClr val="folHlink"/>
              </a:buClr>
              <a:buSzPct val="110000"/>
              <a:buChar char="•"/>
              <a:defRPr sz="2400">
                <a:solidFill>
                  <a:schemeClr val="tx2"/>
                </a:solidFill>
                <a:latin typeface="+mn-lt"/>
              </a:defRPr>
            </a:lvl3pPr>
            <a:lvl4pPr marL="1600200" indent="-228600" algn="l" rtl="0" eaLnBrk="0" fontAlgn="base" hangingPunct="0">
              <a:spcBef>
                <a:spcPct val="20000"/>
              </a:spcBef>
              <a:spcAft>
                <a:spcPct val="0"/>
              </a:spcAft>
              <a:buClr>
                <a:schemeClr val="folHlink"/>
              </a:buClr>
              <a:buSzPct val="110000"/>
              <a:buChar char="•"/>
              <a:defRPr sz="2400">
                <a:solidFill>
                  <a:schemeClr val="tx2"/>
                </a:solidFill>
                <a:latin typeface="+mn-lt"/>
              </a:defRPr>
            </a:lvl4pPr>
            <a:lvl5pPr marL="2057400" indent="-228600" algn="l" rtl="0" eaLnBrk="0" fontAlgn="base" hangingPunct="0">
              <a:spcBef>
                <a:spcPct val="20000"/>
              </a:spcBef>
              <a:spcAft>
                <a:spcPct val="0"/>
              </a:spcAft>
              <a:buClr>
                <a:schemeClr val="folHlink"/>
              </a:buClr>
              <a:buSzPct val="110000"/>
              <a:buChar char="•"/>
              <a:defRPr sz="2400">
                <a:solidFill>
                  <a:schemeClr val="tx2"/>
                </a:solidFill>
                <a:latin typeface="+mn-lt"/>
              </a:defRPr>
            </a:lvl5pPr>
            <a:lvl6pPr marL="2514600" indent="-228600" algn="l" rtl="0" fontAlgn="base">
              <a:spcBef>
                <a:spcPct val="20000"/>
              </a:spcBef>
              <a:spcAft>
                <a:spcPct val="0"/>
              </a:spcAft>
              <a:buClr>
                <a:schemeClr val="folHlink"/>
              </a:buClr>
              <a:buSzPct val="110000"/>
              <a:buChar char="•"/>
              <a:defRPr sz="2400">
                <a:solidFill>
                  <a:schemeClr val="tx2"/>
                </a:solidFill>
                <a:latin typeface="+mn-lt"/>
              </a:defRPr>
            </a:lvl6pPr>
            <a:lvl7pPr marL="2971800" indent="-228600" algn="l" rtl="0" fontAlgn="base">
              <a:spcBef>
                <a:spcPct val="20000"/>
              </a:spcBef>
              <a:spcAft>
                <a:spcPct val="0"/>
              </a:spcAft>
              <a:buClr>
                <a:schemeClr val="folHlink"/>
              </a:buClr>
              <a:buSzPct val="110000"/>
              <a:buChar char="•"/>
              <a:defRPr sz="2400">
                <a:solidFill>
                  <a:schemeClr val="tx2"/>
                </a:solidFill>
                <a:latin typeface="+mn-lt"/>
              </a:defRPr>
            </a:lvl7pPr>
            <a:lvl8pPr marL="3429000" indent="-228600" algn="l" rtl="0" fontAlgn="base">
              <a:spcBef>
                <a:spcPct val="20000"/>
              </a:spcBef>
              <a:spcAft>
                <a:spcPct val="0"/>
              </a:spcAft>
              <a:buClr>
                <a:schemeClr val="folHlink"/>
              </a:buClr>
              <a:buSzPct val="110000"/>
              <a:buChar char="•"/>
              <a:defRPr sz="2400">
                <a:solidFill>
                  <a:schemeClr val="tx2"/>
                </a:solidFill>
                <a:latin typeface="+mn-lt"/>
              </a:defRPr>
            </a:lvl8pPr>
            <a:lvl9pPr marL="3886200" indent="-228600" algn="l" rtl="0" fontAlgn="base">
              <a:spcBef>
                <a:spcPct val="20000"/>
              </a:spcBef>
              <a:spcAft>
                <a:spcPct val="0"/>
              </a:spcAft>
              <a:buClr>
                <a:schemeClr val="folHlink"/>
              </a:buClr>
              <a:buSzPct val="110000"/>
              <a:buChar char="•"/>
              <a:defRPr sz="2400">
                <a:solidFill>
                  <a:schemeClr val="tx2"/>
                </a:solidFill>
                <a:latin typeface="+mn-lt"/>
              </a:defRPr>
            </a:lvl9pPr>
          </a:lstStyle>
          <a:p>
            <a:pPr marL="0" indent="0">
              <a:buClr>
                <a:schemeClr val="tx2"/>
              </a:buClr>
              <a:buNone/>
            </a:pPr>
            <a:r>
              <a:rPr lang="en-GB" sz="1400" b="1" kern="0" dirty="0" err="1" smtClean="0">
                <a:latin typeface="Arial Unicode MS" pitchFamily="34" charset="-128"/>
                <a:ea typeface="Arial Unicode MS" pitchFamily="34" charset="-128"/>
                <a:cs typeface="Arial Unicode MS" pitchFamily="34" charset="-128"/>
              </a:rPr>
              <a:t>Espelid</a:t>
            </a:r>
            <a:r>
              <a:rPr lang="en-GB" sz="1400" b="1" kern="0" dirty="0" smtClean="0">
                <a:latin typeface="Arial Unicode MS" pitchFamily="34" charset="-128"/>
                <a:ea typeface="Arial Unicode MS" pitchFamily="34" charset="-128"/>
                <a:cs typeface="Arial Unicode MS" pitchFamily="34" charset="-128"/>
              </a:rPr>
              <a:t> </a:t>
            </a:r>
            <a:r>
              <a:rPr lang="en-GB" sz="1400" kern="0" dirty="0" smtClean="0">
                <a:latin typeface="Arial Unicode MS" pitchFamily="34" charset="-128"/>
                <a:ea typeface="Arial Unicode MS" pitchFamily="34" charset="-128"/>
                <a:cs typeface="Arial Unicode MS" pitchFamily="34" charset="-128"/>
              </a:rPr>
              <a:t>et al. (2003) EAPD guidelines for use of radiographs in children. </a:t>
            </a:r>
          </a:p>
          <a:p>
            <a:pPr marL="0" indent="0">
              <a:buClr>
                <a:schemeClr val="tx2"/>
              </a:buClr>
              <a:buNone/>
            </a:pPr>
            <a:r>
              <a:rPr lang="en-GB" sz="1400" b="1" kern="0" dirty="0" smtClean="0">
                <a:latin typeface="Arial Unicode MS" pitchFamily="34" charset="-128"/>
                <a:ea typeface="Arial Unicode MS" pitchFamily="34" charset="-128"/>
                <a:cs typeface="Arial Unicode MS" pitchFamily="34" charset="-128"/>
              </a:rPr>
              <a:t>Farman AG</a:t>
            </a:r>
            <a:r>
              <a:rPr lang="en-GB" sz="1400" kern="0" dirty="0" smtClean="0">
                <a:latin typeface="Arial Unicode MS" pitchFamily="34" charset="-128"/>
                <a:ea typeface="Arial Unicode MS" pitchFamily="34" charset="-128"/>
                <a:cs typeface="Arial Unicode MS" pitchFamily="34" charset="-128"/>
              </a:rPr>
              <a:t>. (2009) Self-referral: an ethical concern with respect to multidimensional imaging in dentistry? J </a:t>
            </a:r>
            <a:r>
              <a:rPr lang="en-GB" sz="1400" kern="0" dirty="0" err="1" smtClean="0">
                <a:latin typeface="Arial Unicode MS" pitchFamily="34" charset="-128"/>
                <a:ea typeface="Arial Unicode MS" pitchFamily="34" charset="-128"/>
                <a:cs typeface="Arial Unicode MS" pitchFamily="34" charset="-128"/>
              </a:rPr>
              <a:t>Appl</a:t>
            </a:r>
            <a:r>
              <a:rPr lang="en-GB" sz="1400" kern="0" dirty="0" smtClean="0">
                <a:latin typeface="Arial Unicode MS" pitchFamily="34" charset="-128"/>
                <a:ea typeface="Arial Unicode MS" pitchFamily="34" charset="-128"/>
                <a:cs typeface="Arial Unicode MS" pitchFamily="34" charset="-128"/>
              </a:rPr>
              <a:t> Oral Sci. 17(5). </a:t>
            </a:r>
          </a:p>
          <a:p>
            <a:pPr marL="0" indent="0">
              <a:buClr>
                <a:schemeClr val="tx2"/>
              </a:buClr>
              <a:buNone/>
            </a:pPr>
            <a:r>
              <a:rPr lang="en-GB" sz="1400" b="1" kern="0" dirty="0" smtClean="0">
                <a:latin typeface="Arial Unicode MS" pitchFamily="34" charset="-128"/>
                <a:ea typeface="Arial Unicode MS" pitchFamily="34" charset="-128"/>
                <a:cs typeface="Arial Unicode MS" pitchFamily="34" charset="-128"/>
              </a:rPr>
              <a:t>Field MJ &amp; </a:t>
            </a:r>
            <a:r>
              <a:rPr lang="en-GB" sz="1400" b="1" kern="0" dirty="0" err="1" smtClean="0">
                <a:latin typeface="Arial Unicode MS" pitchFamily="34" charset="-128"/>
                <a:ea typeface="Arial Unicode MS" pitchFamily="34" charset="-128"/>
                <a:cs typeface="Arial Unicode MS" pitchFamily="34" charset="-128"/>
              </a:rPr>
              <a:t>Lohr</a:t>
            </a:r>
            <a:r>
              <a:rPr lang="en-GB" sz="1400" b="1" kern="0" dirty="0" smtClean="0">
                <a:latin typeface="Arial Unicode MS" pitchFamily="34" charset="-128"/>
                <a:ea typeface="Arial Unicode MS" pitchFamily="34" charset="-128"/>
                <a:cs typeface="Arial Unicode MS" pitchFamily="34" charset="-128"/>
              </a:rPr>
              <a:t> KN</a:t>
            </a:r>
            <a:r>
              <a:rPr lang="en-GB" sz="1400" kern="0" dirty="0" smtClean="0">
                <a:latin typeface="Arial Unicode MS" pitchFamily="34" charset="-128"/>
                <a:ea typeface="Arial Unicode MS" pitchFamily="34" charset="-128"/>
                <a:cs typeface="Arial Unicode MS" pitchFamily="34" charset="-128"/>
              </a:rPr>
              <a:t>. (1992) Guidelines for Clinical Practice: From Development to Use.</a:t>
            </a:r>
          </a:p>
          <a:p>
            <a:pPr marL="0" indent="0">
              <a:buClr>
                <a:schemeClr val="tx2"/>
              </a:buClr>
              <a:buNone/>
            </a:pPr>
            <a:r>
              <a:rPr lang="en-GB" sz="1400" b="1" kern="0" dirty="0" err="1" smtClean="0">
                <a:latin typeface="Arial Unicode MS" pitchFamily="34" charset="-128"/>
                <a:ea typeface="Arial Unicode MS" pitchFamily="34" charset="-128"/>
                <a:cs typeface="Arial Unicode MS" pitchFamily="34" charset="-128"/>
              </a:rPr>
              <a:t>Gaalaas</a:t>
            </a:r>
            <a:r>
              <a:rPr lang="en-GB" sz="1400" b="1" kern="0" dirty="0" smtClean="0">
                <a:latin typeface="Arial Unicode MS" pitchFamily="34" charset="-128"/>
                <a:ea typeface="Arial Unicode MS" pitchFamily="34" charset="-128"/>
                <a:cs typeface="Arial Unicode MS" pitchFamily="34" charset="-128"/>
              </a:rPr>
              <a:t> L </a:t>
            </a:r>
            <a:r>
              <a:rPr lang="en-GB" sz="1400" kern="0" dirty="0" smtClean="0">
                <a:latin typeface="Arial Unicode MS" pitchFamily="34" charset="-128"/>
                <a:ea typeface="Arial Unicode MS" pitchFamily="34" charset="-128"/>
                <a:cs typeface="Arial Unicode MS" pitchFamily="34" charset="-128"/>
              </a:rPr>
              <a:t>et al. (2016) Ex vivo evaluation of new 2D and 3D dental radiographic technology for detecting caries. </a:t>
            </a:r>
            <a:r>
              <a:rPr lang="en-GB" sz="1400" kern="0" dirty="0" err="1" smtClean="0">
                <a:latin typeface="Arial Unicode MS" pitchFamily="34" charset="-128"/>
                <a:ea typeface="Arial Unicode MS" pitchFamily="34" charset="-128"/>
                <a:cs typeface="Arial Unicode MS" pitchFamily="34" charset="-128"/>
              </a:rPr>
              <a:t>Dentomaxillofac</a:t>
            </a:r>
            <a:r>
              <a:rPr lang="en-GB" sz="1400" kern="0" dirty="0" smtClean="0">
                <a:latin typeface="Arial Unicode MS" pitchFamily="34" charset="-128"/>
                <a:ea typeface="Arial Unicode MS" pitchFamily="34" charset="-128"/>
                <a:cs typeface="Arial Unicode MS" pitchFamily="34" charset="-128"/>
              </a:rPr>
              <a:t> </a:t>
            </a:r>
            <a:r>
              <a:rPr lang="en-GB" sz="1400" kern="0" dirty="0" err="1" smtClean="0">
                <a:latin typeface="Arial Unicode MS" pitchFamily="34" charset="-128"/>
                <a:ea typeface="Arial Unicode MS" pitchFamily="34" charset="-128"/>
                <a:cs typeface="Arial Unicode MS" pitchFamily="34" charset="-128"/>
              </a:rPr>
              <a:t>Radiol</a:t>
            </a:r>
            <a:r>
              <a:rPr lang="en-GB" sz="1400" kern="0" dirty="0" smtClean="0">
                <a:latin typeface="Arial Unicode MS" pitchFamily="34" charset="-128"/>
                <a:ea typeface="Arial Unicode MS" pitchFamily="34" charset="-128"/>
                <a:cs typeface="Arial Unicode MS" pitchFamily="34" charset="-128"/>
              </a:rPr>
              <a:t>. 45:20150281.</a:t>
            </a:r>
          </a:p>
          <a:p>
            <a:pPr marL="0" indent="0">
              <a:buClr>
                <a:schemeClr val="tx2"/>
              </a:buClr>
              <a:buNone/>
            </a:pPr>
            <a:r>
              <a:rPr lang="en-GB" sz="1400" b="1" kern="0" dirty="0" err="1" smtClean="0">
                <a:latin typeface="Arial Unicode MS" pitchFamily="34" charset="-128"/>
                <a:ea typeface="Arial Unicode MS" pitchFamily="34" charset="-128"/>
                <a:cs typeface="Arial Unicode MS" pitchFamily="34" charset="-128"/>
              </a:rPr>
              <a:t>Ghaeminia</a:t>
            </a:r>
            <a:r>
              <a:rPr lang="en-GB" sz="1400" b="1" kern="0" dirty="0" smtClean="0">
                <a:latin typeface="Arial Unicode MS" pitchFamily="34" charset="-128"/>
                <a:ea typeface="Arial Unicode MS" pitchFamily="34" charset="-128"/>
                <a:cs typeface="Arial Unicode MS" pitchFamily="34" charset="-128"/>
              </a:rPr>
              <a:t> H </a:t>
            </a:r>
            <a:r>
              <a:rPr lang="en-GB" sz="1400" kern="0" dirty="0" smtClean="0">
                <a:latin typeface="Arial Unicode MS" pitchFamily="34" charset="-128"/>
                <a:ea typeface="Arial Unicode MS" pitchFamily="34" charset="-128"/>
                <a:cs typeface="Arial Unicode MS" pitchFamily="34" charset="-128"/>
              </a:rPr>
              <a:t>et al. (2015) Clinical relevance of cone beam computed tomography in mandibular third molar removal: A multicentre, randomised, controlled trial. J </a:t>
            </a:r>
            <a:r>
              <a:rPr lang="en-GB" sz="1400" kern="0" dirty="0" err="1" smtClean="0">
                <a:latin typeface="Arial Unicode MS" pitchFamily="34" charset="-128"/>
                <a:ea typeface="Arial Unicode MS" pitchFamily="34" charset="-128"/>
                <a:cs typeface="Arial Unicode MS" pitchFamily="34" charset="-128"/>
              </a:rPr>
              <a:t>Craniomaxillofac</a:t>
            </a:r>
            <a:r>
              <a:rPr lang="en-GB" sz="1400" kern="0" dirty="0" smtClean="0">
                <a:latin typeface="Arial Unicode MS" pitchFamily="34" charset="-128"/>
                <a:ea typeface="Arial Unicode MS" pitchFamily="34" charset="-128"/>
                <a:cs typeface="Arial Unicode MS" pitchFamily="34" charset="-128"/>
              </a:rPr>
              <a:t> Surg. 43:2158-67.</a:t>
            </a:r>
          </a:p>
          <a:p>
            <a:pPr marL="0" indent="0">
              <a:buClr>
                <a:schemeClr val="tx2"/>
              </a:buClr>
              <a:buNone/>
            </a:pPr>
            <a:r>
              <a:rPr lang="en-GB" sz="1400" b="1" kern="0" dirty="0" smtClean="0">
                <a:latin typeface="Arial Unicode MS" pitchFamily="34" charset="-128"/>
                <a:ea typeface="Arial Unicode MS" pitchFamily="34" charset="-128"/>
                <a:cs typeface="Arial Unicode MS" pitchFamily="34" charset="-128"/>
              </a:rPr>
              <a:t>Guerrero ME </a:t>
            </a:r>
            <a:r>
              <a:rPr lang="en-GB" sz="1400" kern="0" dirty="0" smtClean="0">
                <a:latin typeface="Arial Unicode MS" pitchFamily="34" charset="-128"/>
                <a:ea typeface="Arial Unicode MS" pitchFamily="34" charset="-128"/>
                <a:cs typeface="Arial Unicode MS" pitchFamily="34" charset="-128"/>
              </a:rPr>
              <a:t>et al. (2012) Inferior alveolar nerve sensory disturbance after impacted mandibular third molar evaluation using cone beam computed tomography and panoramic radiography: a pilot study. J Oral </a:t>
            </a:r>
            <a:r>
              <a:rPr lang="en-GB" sz="1400" kern="0" dirty="0" err="1" smtClean="0">
                <a:latin typeface="Arial Unicode MS" pitchFamily="34" charset="-128"/>
                <a:ea typeface="Arial Unicode MS" pitchFamily="34" charset="-128"/>
                <a:cs typeface="Arial Unicode MS" pitchFamily="34" charset="-128"/>
              </a:rPr>
              <a:t>Maxillofac</a:t>
            </a:r>
            <a:r>
              <a:rPr lang="en-GB" sz="1400" kern="0" dirty="0" smtClean="0">
                <a:latin typeface="Arial Unicode MS" pitchFamily="34" charset="-128"/>
                <a:ea typeface="Arial Unicode MS" pitchFamily="34" charset="-128"/>
                <a:cs typeface="Arial Unicode MS" pitchFamily="34" charset="-128"/>
              </a:rPr>
              <a:t> Surg. 70:2264-70. </a:t>
            </a:r>
          </a:p>
          <a:p>
            <a:pPr marL="0" indent="0">
              <a:buClr>
                <a:schemeClr val="tx2"/>
              </a:buClr>
              <a:buNone/>
            </a:pPr>
            <a:r>
              <a:rPr lang="de-DE" sz="1400" b="1" kern="0" dirty="0" smtClean="0">
                <a:latin typeface="Arial Unicode MS" pitchFamily="34" charset="-128"/>
                <a:ea typeface="Arial Unicode MS" pitchFamily="34" charset="-128"/>
                <a:cs typeface="Arial Unicode MS" pitchFamily="34" charset="-128"/>
              </a:rPr>
              <a:t>Harris D </a:t>
            </a:r>
            <a:r>
              <a:rPr lang="de-DE" sz="1400" kern="0" dirty="0" smtClean="0">
                <a:latin typeface="Arial Unicode MS" pitchFamily="34" charset="-128"/>
                <a:ea typeface="Arial Unicode MS" pitchFamily="34" charset="-128"/>
                <a:cs typeface="Arial Unicode MS" pitchFamily="34" charset="-128"/>
              </a:rPr>
              <a:t>et al</a:t>
            </a:r>
            <a:r>
              <a:rPr lang="en-GB" sz="1400" kern="0" dirty="0" smtClean="0">
                <a:latin typeface="Arial Unicode MS" pitchFamily="34" charset="-128"/>
                <a:ea typeface="Arial Unicode MS" pitchFamily="34" charset="-128"/>
                <a:cs typeface="Arial Unicode MS" pitchFamily="34" charset="-128"/>
              </a:rPr>
              <a:t>. (2012) E. A. O. Guidelines for the use of diagnostic imaging in implant dentistry 2011. a consensus workshop organized by the European Association for </a:t>
            </a:r>
            <a:r>
              <a:rPr lang="en-GB" sz="1400" kern="0" dirty="0" err="1" smtClean="0">
                <a:latin typeface="Arial Unicode MS" pitchFamily="34" charset="-128"/>
                <a:ea typeface="Arial Unicode MS" pitchFamily="34" charset="-128"/>
                <a:cs typeface="Arial Unicode MS" pitchFamily="34" charset="-128"/>
              </a:rPr>
              <a:t>Osseointegration</a:t>
            </a:r>
            <a:r>
              <a:rPr lang="en-GB" sz="1400" kern="0" dirty="0" smtClean="0">
                <a:latin typeface="Arial Unicode MS" pitchFamily="34" charset="-128"/>
                <a:ea typeface="Arial Unicode MS" pitchFamily="34" charset="-128"/>
                <a:cs typeface="Arial Unicode MS" pitchFamily="34" charset="-128"/>
              </a:rPr>
              <a:t> at the Medical University of Warsaw. </a:t>
            </a:r>
            <a:r>
              <a:rPr lang="en-GB" sz="1400" kern="0" dirty="0" err="1" smtClean="0">
                <a:latin typeface="Arial Unicode MS" pitchFamily="34" charset="-128"/>
                <a:ea typeface="Arial Unicode MS" pitchFamily="34" charset="-128"/>
                <a:cs typeface="Arial Unicode MS" pitchFamily="34" charset="-128"/>
              </a:rPr>
              <a:t>Clin</a:t>
            </a:r>
            <a:r>
              <a:rPr lang="en-GB" sz="1400" kern="0" dirty="0" smtClean="0">
                <a:latin typeface="Arial Unicode MS" pitchFamily="34" charset="-128"/>
                <a:ea typeface="Arial Unicode MS" pitchFamily="34" charset="-128"/>
                <a:cs typeface="Arial Unicode MS" pitchFamily="34" charset="-128"/>
              </a:rPr>
              <a:t>. Oral Implants Res. 23:1243-53. </a:t>
            </a:r>
          </a:p>
          <a:p>
            <a:pPr marL="0" indent="0">
              <a:buClr>
                <a:schemeClr val="tx2"/>
              </a:buClr>
              <a:buNone/>
            </a:pPr>
            <a:r>
              <a:rPr lang="en-GB" sz="1400" b="1" kern="0" dirty="0" smtClean="0">
                <a:latin typeface="Arial Unicode MS" pitchFamily="34" charset="-128"/>
                <a:ea typeface="Arial Unicode MS" pitchFamily="34" charset="-128"/>
                <a:cs typeface="Arial Unicode MS" pitchFamily="34" charset="-128"/>
              </a:rPr>
              <a:t>International Commission on Radiological Protection </a:t>
            </a:r>
            <a:r>
              <a:rPr lang="en-GB" sz="1400" kern="0" dirty="0" smtClean="0">
                <a:latin typeface="Arial Unicode MS" pitchFamily="34" charset="-128"/>
                <a:ea typeface="Arial Unicode MS" pitchFamily="34" charset="-128"/>
                <a:cs typeface="Arial Unicode MS" pitchFamily="34" charset="-128"/>
              </a:rPr>
              <a:t>(2007) The 2007 Recommendations of the International Commission on Radiological Protection. ICRP Publication 103. Oxford: </a:t>
            </a:r>
            <a:r>
              <a:rPr lang="en-GB" sz="1400" kern="0" dirty="0" err="1" smtClean="0">
                <a:latin typeface="Arial Unicode MS" pitchFamily="34" charset="-128"/>
                <a:ea typeface="Arial Unicode MS" pitchFamily="34" charset="-128"/>
                <a:cs typeface="Arial Unicode MS" pitchFamily="34" charset="-128"/>
              </a:rPr>
              <a:t>Pergamon</a:t>
            </a:r>
            <a:r>
              <a:rPr lang="en-GB" sz="1400" kern="0" dirty="0" smtClean="0">
                <a:latin typeface="Arial Unicode MS" pitchFamily="34" charset="-128"/>
                <a:ea typeface="Arial Unicode MS" pitchFamily="34" charset="-128"/>
                <a:cs typeface="Arial Unicode MS" pitchFamily="34" charset="-128"/>
              </a:rPr>
              <a:t>.</a:t>
            </a:r>
          </a:p>
          <a:p>
            <a:pPr marL="0" indent="0">
              <a:buClr>
                <a:schemeClr val="tx2"/>
              </a:buClr>
              <a:buNone/>
            </a:pPr>
            <a:r>
              <a:rPr lang="en-GB" sz="1400" b="1" kern="0" dirty="0" smtClean="0">
                <a:latin typeface="Arial Unicode MS" pitchFamily="34" charset="-128"/>
                <a:ea typeface="Arial Unicode MS" pitchFamily="34" charset="-128"/>
                <a:cs typeface="Arial Unicode MS" pitchFamily="34" charset="-128"/>
              </a:rPr>
              <a:t>Isaacson KG &amp;  Thom AR </a:t>
            </a:r>
            <a:r>
              <a:rPr lang="en-GB" sz="1400" kern="0" dirty="0" smtClean="0">
                <a:latin typeface="Arial Unicode MS" pitchFamily="34" charset="-128"/>
                <a:ea typeface="Arial Unicode MS" pitchFamily="34" charset="-128"/>
                <a:cs typeface="Arial Unicode MS" pitchFamily="34" charset="-128"/>
              </a:rPr>
              <a:t>(ed.) (2001) Guidelines for the use of radiographs in clinical Orthodontics, 2nd ed. British Orthodontic Society, London.</a:t>
            </a:r>
          </a:p>
          <a:p>
            <a:pPr marL="0" indent="0">
              <a:buClr>
                <a:schemeClr val="tx2"/>
              </a:buClr>
              <a:buNone/>
            </a:pPr>
            <a:r>
              <a:rPr lang="en-GB" sz="1400" b="1" kern="0" dirty="0" smtClean="0">
                <a:latin typeface="Arial Unicode MS" pitchFamily="34" charset="-128"/>
                <a:ea typeface="Arial Unicode MS" pitchFamily="34" charset="-128"/>
                <a:cs typeface="Arial Unicode MS" pitchFamily="34" charset="-128"/>
              </a:rPr>
              <a:t>Jung PK </a:t>
            </a:r>
            <a:r>
              <a:rPr lang="en-GB" sz="1400" kern="0" dirty="0" smtClean="0">
                <a:latin typeface="Arial Unicode MS" pitchFamily="34" charset="-128"/>
                <a:ea typeface="Arial Unicode MS" pitchFamily="34" charset="-128"/>
                <a:cs typeface="Arial Unicode MS" pitchFamily="34" charset="-128"/>
              </a:rPr>
              <a:t>et al. (2015) Comparison of cone-beam computed tomography cephalometric measurements using a midsagittal projection and conventional two-dimensional cephalometric measurements. Korean J </a:t>
            </a:r>
            <a:r>
              <a:rPr lang="en-GB" sz="1400" kern="0" dirty="0" err="1" smtClean="0">
                <a:latin typeface="Arial Unicode MS" pitchFamily="34" charset="-128"/>
                <a:ea typeface="Arial Unicode MS" pitchFamily="34" charset="-128"/>
                <a:cs typeface="Arial Unicode MS" pitchFamily="34" charset="-128"/>
              </a:rPr>
              <a:t>Orthod</a:t>
            </a:r>
            <a:r>
              <a:rPr lang="en-GB" sz="1400" kern="0" dirty="0" smtClean="0">
                <a:latin typeface="Arial Unicode MS" pitchFamily="34" charset="-128"/>
                <a:ea typeface="Arial Unicode MS" pitchFamily="34" charset="-128"/>
                <a:cs typeface="Arial Unicode MS" pitchFamily="34" charset="-128"/>
              </a:rPr>
              <a:t>. 45:282-8. </a:t>
            </a: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Number Placeholder 5"/>
          <p:cNvSpPr>
            <a:spLocks noGrp="1"/>
          </p:cNvSpPr>
          <p:nvPr>
            <p:ph type="sldNum" sz="quarter" idx="12"/>
          </p:nvPr>
        </p:nvSpPr>
        <p:spPr>
          <a:noFill/>
          <a:ln>
            <a:miter lim="800000"/>
            <a:headEnd/>
            <a:tailEnd/>
          </a:ln>
        </p:spPr>
        <p:txBody>
          <a:bodyPr/>
          <a:lstStyle/>
          <a:p>
            <a:fld id="{944667B7-5553-4D45-94C1-B677DB6F3253}" type="slidenum">
              <a:rPr lang="en-GB" smtClean="0"/>
              <a:pPr/>
              <a:t>82</a:t>
            </a:fld>
            <a:endParaRPr lang="en-GB" smtClean="0"/>
          </a:p>
        </p:txBody>
      </p:sp>
      <p:sp>
        <p:nvSpPr>
          <p:cNvPr id="47107" name="Rectangle 2"/>
          <p:cNvSpPr>
            <a:spLocks noGrp="1" noChangeArrowheads="1"/>
          </p:cNvSpPr>
          <p:nvPr>
            <p:ph type="title"/>
          </p:nvPr>
        </p:nvSpPr>
        <p:spPr/>
        <p:txBody>
          <a:bodyPr/>
          <a:lstStyle/>
          <a:p>
            <a:pPr eaLnBrk="1" hangingPunct="1"/>
            <a:r>
              <a:rPr lang="en-GB" b="0" dirty="0" smtClean="0">
                <a:latin typeface="Arial Unicode MS" pitchFamily="34" charset="-128"/>
                <a:ea typeface="Arial Unicode MS" pitchFamily="34" charset="-128"/>
                <a:cs typeface="Arial Unicode MS" pitchFamily="34" charset="-128"/>
              </a:rPr>
              <a:t>References (cont.)</a:t>
            </a:r>
          </a:p>
        </p:txBody>
      </p:sp>
      <p:sp>
        <p:nvSpPr>
          <p:cNvPr id="47108" name="Rectangle 3"/>
          <p:cNvSpPr>
            <a:spLocks noGrp="1" noChangeArrowheads="1"/>
          </p:cNvSpPr>
          <p:nvPr>
            <p:ph type="body" idx="1"/>
          </p:nvPr>
        </p:nvSpPr>
        <p:spPr>
          <a:xfrm>
            <a:off x="107504" y="1124744"/>
            <a:ext cx="9036496" cy="4572000"/>
          </a:xfrm>
        </p:spPr>
        <p:txBody>
          <a:bodyPr/>
          <a:lstStyle/>
          <a:p>
            <a:pPr marL="0" indent="0">
              <a:buClr>
                <a:schemeClr val="tx2"/>
              </a:buClr>
              <a:buNone/>
            </a:pPr>
            <a:r>
              <a:rPr lang="en-GB" sz="1400" b="1" dirty="0" err="1">
                <a:latin typeface="Arial Unicode MS" pitchFamily="34" charset="-128"/>
                <a:ea typeface="Arial Unicode MS" pitchFamily="34" charset="-128"/>
                <a:cs typeface="Arial Unicode MS" pitchFamily="34" charset="-128"/>
              </a:rPr>
              <a:t>Korkmaz</a:t>
            </a:r>
            <a:r>
              <a:rPr lang="en-GB" sz="1400" b="1" dirty="0">
                <a:latin typeface="Arial Unicode MS" pitchFamily="34" charset="-128"/>
                <a:ea typeface="Arial Unicode MS" pitchFamily="34" charset="-128"/>
                <a:cs typeface="Arial Unicode MS" pitchFamily="34" charset="-128"/>
              </a:rPr>
              <a:t> YT </a:t>
            </a:r>
            <a:r>
              <a:rPr lang="en-GB" sz="1400" dirty="0">
                <a:latin typeface="Arial Unicode MS" pitchFamily="34" charset="-128"/>
                <a:ea typeface="Arial Unicode MS" pitchFamily="34" charset="-128"/>
                <a:cs typeface="Arial Unicode MS" pitchFamily="34" charset="-128"/>
              </a:rPr>
              <a:t>et al. </a:t>
            </a:r>
            <a:r>
              <a:rPr lang="en-GB" sz="1400" dirty="0" smtClean="0">
                <a:latin typeface="Arial Unicode MS" pitchFamily="34" charset="-128"/>
                <a:ea typeface="Arial Unicode MS" pitchFamily="34" charset="-128"/>
                <a:cs typeface="Arial Unicode MS" pitchFamily="34" charset="-128"/>
              </a:rPr>
              <a:t>(2017) Does </a:t>
            </a:r>
            <a:r>
              <a:rPr lang="en-GB" sz="1400" dirty="0">
                <a:latin typeface="Arial Unicode MS" pitchFamily="34" charset="-128"/>
                <a:ea typeface="Arial Unicode MS" pitchFamily="34" charset="-128"/>
                <a:cs typeface="Arial Unicode MS" pitchFamily="34" charset="-128"/>
              </a:rPr>
              <a:t>additional cone beam computed tomography decrease the risk of inferior alveolar nerve injury in high-risk cases undergoing third molar surgery? </a:t>
            </a:r>
            <a:r>
              <a:rPr lang="en-GB" sz="1400" dirty="0" err="1">
                <a:latin typeface="Arial Unicode MS" pitchFamily="34" charset="-128"/>
                <a:ea typeface="Arial Unicode MS" pitchFamily="34" charset="-128"/>
                <a:cs typeface="Arial Unicode MS" pitchFamily="34" charset="-128"/>
              </a:rPr>
              <a:t>Int</a:t>
            </a:r>
            <a:r>
              <a:rPr lang="en-GB" sz="1400" dirty="0">
                <a:latin typeface="Arial Unicode MS" pitchFamily="34" charset="-128"/>
                <a:ea typeface="Arial Unicode MS" pitchFamily="34" charset="-128"/>
                <a:cs typeface="Arial Unicode MS" pitchFamily="34" charset="-128"/>
              </a:rPr>
              <a:t> J Oral </a:t>
            </a:r>
            <a:r>
              <a:rPr lang="en-GB" sz="1400" dirty="0" err="1">
                <a:latin typeface="Arial Unicode MS" pitchFamily="34" charset="-128"/>
                <a:ea typeface="Arial Unicode MS" pitchFamily="34" charset="-128"/>
                <a:cs typeface="Arial Unicode MS" pitchFamily="34" charset="-128"/>
              </a:rPr>
              <a:t>Maxillofac</a:t>
            </a:r>
            <a:r>
              <a:rPr lang="en-GB" sz="1400" dirty="0">
                <a:latin typeface="Arial Unicode MS" pitchFamily="34" charset="-128"/>
                <a:ea typeface="Arial Unicode MS" pitchFamily="34" charset="-128"/>
                <a:cs typeface="Arial Unicode MS" pitchFamily="34" charset="-128"/>
              </a:rPr>
              <a:t> Surg</a:t>
            </a:r>
            <a:r>
              <a:rPr lang="en-GB" sz="1400" dirty="0" smtClean="0">
                <a:latin typeface="Arial Unicode MS" pitchFamily="34" charset="-128"/>
                <a:ea typeface="Arial Unicode MS" pitchFamily="34" charset="-128"/>
                <a:cs typeface="Arial Unicode MS" pitchFamily="34" charset="-128"/>
              </a:rPr>
              <a:t>.; 46:628-635.</a:t>
            </a:r>
          </a:p>
          <a:p>
            <a:pPr marL="0" indent="0">
              <a:buClr>
                <a:schemeClr val="tx2"/>
              </a:buClr>
              <a:buNone/>
            </a:pPr>
            <a:r>
              <a:rPr lang="en-GB" sz="1400" b="1" dirty="0" err="1" smtClean="0">
                <a:latin typeface="Arial Unicode MS" pitchFamily="34" charset="-128"/>
                <a:ea typeface="Arial Unicode MS" pitchFamily="34" charset="-128"/>
                <a:cs typeface="Arial Unicode MS" pitchFamily="34" charset="-128"/>
              </a:rPr>
              <a:t>Matzen</a:t>
            </a:r>
            <a:r>
              <a:rPr lang="en-GB" sz="1400" b="1" dirty="0" smtClean="0">
                <a:latin typeface="Arial Unicode MS" pitchFamily="34" charset="-128"/>
                <a:ea typeface="Arial Unicode MS" pitchFamily="34" charset="-128"/>
                <a:cs typeface="Arial Unicode MS" pitchFamily="34" charset="-128"/>
              </a:rPr>
              <a:t> </a:t>
            </a:r>
            <a:r>
              <a:rPr lang="en-GB" sz="1400" b="1" dirty="0">
                <a:latin typeface="Arial Unicode MS" pitchFamily="34" charset="-128"/>
                <a:ea typeface="Arial Unicode MS" pitchFamily="34" charset="-128"/>
                <a:cs typeface="Arial Unicode MS" pitchFamily="34" charset="-128"/>
              </a:rPr>
              <a:t>LH </a:t>
            </a:r>
            <a:r>
              <a:rPr lang="en-GB" sz="1400" dirty="0">
                <a:latin typeface="Arial Unicode MS" pitchFamily="34" charset="-128"/>
                <a:ea typeface="Arial Unicode MS" pitchFamily="34" charset="-128"/>
                <a:cs typeface="Arial Unicode MS" pitchFamily="34" charset="-128"/>
              </a:rPr>
              <a:t>et al. </a:t>
            </a:r>
            <a:r>
              <a:rPr lang="en-GB" sz="1400" dirty="0" smtClean="0">
                <a:latin typeface="Arial Unicode MS" pitchFamily="34" charset="-128"/>
                <a:ea typeface="Arial Unicode MS" pitchFamily="34" charset="-128"/>
                <a:cs typeface="Arial Unicode MS" pitchFamily="34" charset="-128"/>
              </a:rPr>
              <a:t>(2017) Radiographic </a:t>
            </a:r>
            <a:r>
              <a:rPr lang="en-GB" sz="1400" dirty="0">
                <a:latin typeface="Arial Unicode MS" pitchFamily="34" charset="-128"/>
                <a:ea typeface="Arial Unicode MS" pitchFamily="34" charset="-128"/>
                <a:cs typeface="Arial Unicode MS" pitchFamily="34" charset="-128"/>
              </a:rPr>
              <a:t>signs of pathology determining removal of an impacted mandibular third molar assessed in a panoramic image or CBCT. </a:t>
            </a:r>
            <a:r>
              <a:rPr lang="en-GB" sz="1400" dirty="0" err="1">
                <a:latin typeface="Arial Unicode MS" pitchFamily="34" charset="-128"/>
                <a:ea typeface="Arial Unicode MS" pitchFamily="34" charset="-128"/>
                <a:cs typeface="Arial Unicode MS" pitchFamily="34" charset="-128"/>
              </a:rPr>
              <a:t>Dentomaxillofac</a:t>
            </a:r>
            <a:r>
              <a:rPr lang="en-GB" sz="1400" dirty="0">
                <a:latin typeface="Arial Unicode MS" pitchFamily="34" charset="-128"/>
                <a:ea typeface="Arial Unicode MS" pitchFamily="34" charset="-128"/>
                <a:cs typeface="Arial Unicode MS" pitchFamily="34" charset="-128"/>
              </a:rPr>
              <a:t> Radiol</a:t>
            </a:r>
            <a:r>
              <a:rPr lang="en-GB" sz="1400" dirty="0" smtClean="0">
                <a:latin typeface="Arial Unicode MS" pitchFamily="34" charset="-128"/>
                <a:ea typeface="Arial Unicode MS" pitchFamily="34" charset="-128"/>
                <a:cs typeface="Arial Unicode MS" pitchFamily="34" charset="-128"/>
              </a:rPr>
              <a:t>.;</a:t>
            </a:r>
            <a:r>
              <a:rPr lang="en-GB" sz="1400" dirty="0">
                <a:latin typeface="Arial Unicode MS" pitchFamily="34" charset="-128"/>
                <a:ea typeface="Arial Unicode MS" pitchFamily="34" charset="-128"/>
                <a:cs typeface="Arial Unicode MS" pitchFamily="34" charset="-128"/>
              </a:rPr>
              <a:t>46:20160330. </a:t>
            </a:r>
          </a:p>
          <a:p>
            <a:pPr marL="0" indent="0">
              <a:buClr>
                <a:schemeClr val="tx2"/>
              </a:buClr>
              <a:buNone/>
            </a:pPr>
            <a:r>
              <a:rPr lang="en-GB" sz="1400" b="1" dirty="0">
                <a:latin typeface="Arial Unicode MS" pitchFamily="34" charset="-128"/>
                <a:ea typeface="Arial Unicode MS" pitchFamily="34" charset="-128"/>
                <a:cs typeface="Arial Unicode MS" pitchFamily="34" charset="-128"/>
              </a:rPr>
              <a:t>NCRP</a:t>
            </a:r>
            <a:r>
              <a:rPr lang="en-GB" sz="1400" dirty="0">
                <a:latin typeface="Arial Unicode MS" pitchFamily="34" charset="-128"/>
                <a:ea typeface="Arial Unicode MS" pitchFamily="34" charset="-128"/>
                <a:cs typeface="Arial Unicode MS" pitchFamily="34" charset="-128"/>
              </a:rPr>
              <a:t> </a:t>
            </a:r>
            <a:r>
              <a:rPr lang="en-GB" sz="1400" dirty="0" smtClean="0">
                <a:latin typeface="Arial Unicode MS" pitchFamily="34" charset="-128"/>
                <a:ea typeface="Arial Unicode MS" pitchFamily="34" charset="-128"/>
                <a:cs typeface="Arial Unicode MS" pitchFamily="34" charset="-128"/>
              </a:rPr>
              <a:t>(2009) </a:t>
            </a:r>
            <a:r>
              <a:rPr lang="en-GB" sz="1400" dirty="0">
                <a:latin typeface="Arial Unicode MS" pitchFamily="34" charset="-128"/>
                <a:ea typeface="Arial Unicode MS" pitchFamily="34" charset="-128"/>
                <a:cs typeface="Arial Unicode MS" pitchFamily="34" charset="-128"/>
              </a:rPr>
              <a:t>Ionizing Radiation Exposure of the Population of the United </a:t>
            </a:r>
            <a:r>
              <a:rPr lang="en-GB" sz="1400" dirty="0" smtClean="0">
                <a:latin typeface="Arial Unicode MS" pitchFamily="34" charset="-128"/>
                <a:ea typeface="Arial Unicode MS" pitchFamily="34" charset="-128"/>
                <a:cs typeface="Arial Unicode MS" pitchFamily="34" charset="-128"/>
              </a:rPr>
              <a:t>States. NCRP </a:t>
            </a:r>
            <a:r>
              <a:rPr lang="en-GB" sz="1400" dirty="0">
                <a:latin typeface="Arial Unicode MS" pitchFamily="34" charset="-128"/>
                <a:ea typeface="Arial Unicode MS" pitchFamily="34" charset="-128"/>
                <a:cs typeface="Arial Unicode MS" pitchFamily="34" charset="-128"/>
              </a:rPr>
              <a:t>Report No. 160, NCRP Publications, Bethesda, </a:t>
            </a:r>
            <a:r>
              <a:rPr lang="en-GB" sz="1400" dirty="0" smtClean="0">
                <a:latin typeface="Arial Unicode MS" pitchFamily="34" charset="-128"/>
                <a:ea typeface="Arial Unicode MS" pitchFamily="34" charset="-128"/>
                <a:cs typeface="Arial Unicode MS" pitchFamily="34" charset="-128"/>
              </a:rPr>
              <a:t>MD.</a:t>
            </a:r>
            <a:endParaRPr lang="en-GB" sz="1400" dirty="0">
              <a:latin typeface="Arial Unicode MS" pitchFamily="34" charset="-128"/>
              <a:ea typeface="Arial Unicode MS" pitchFamily="34" charset="-128"/>
              <a:cs typeface="Arial Unicode MS" pitchFamily="34" charset="-128"/>
            </a:endParaRPr>
          </a:p>
          <a:p>
            <a:pPr marL="0" indent="0">
              <a:buClr>
                <a:schemeClr val="tx2"/>
              </a:buClr>
              <a:buNone/>
            </a:pPr>
            <a:r>
              <a:rPr lang="en-GB" sz="1400" b="1" dirty="0">
                <a:latin typeface="Arial Unicode MS" pitchFamily="34" charset="-128"/>
                <a:ea typeface="Arial Unicode MS" pitchFamily="34" charset="-128"/>
                <a:cs typeface="Arial Unicode MS" pitchFamily="34" charset="-128"/>
              </a:rPr>
              <a:t>Patel S </a:t>
            </a:r>
            <a:r>
              <a:rPr lang="en-GB" sz="1400" dirty="0">
                <a:latin typeface="Arial Unicode MS" pitchFamily="34" charset="-128"/>
                <a:ea typeface="Arial Unicode MS" pitchFamily="34" charset="-128"/>
                <a:cs typeface="Arial Unicode MS" pitchFamily="34" charset="-128"/>
              </a:rPr>
              <a:t>et al. </a:t>
            </a:r>
            <a:r>
              <a:rPr lang="en-GB" sz="1400" dirty="0" smtClean="0">
                <a:latin typeface="Arial Unicode MS" pitchFamily="34" charset="-128"/>
                <a:ea typeface="Arial Unicode MS" pitchFamily="34" charset="-128"/>
                <a:cs typeface="Arial Unicode MS" pitchFamily="34" charset="-128"/>
              </a:rPr>
              <a:t>(2014) European </a:t>
            </a:r>
            <a:r>
              <a:rPr lang="en-GB" sz="1400" dirty="0">
                <a:latin typeface="Arial Unicode MS" pitchFamily="34" charset="-128"/>
                <a:ea typeface="Arial Unicode MS" pitchFamily="34" charset="-128"/>
                <a:cs typeface="Arial Unicode MS" pitchFamily="34" charset="-128"/>
              </a:rPr>
              <a:t>society of </a:t>
            </a:r>
            <a:r>
              <a:rPr lang="en-GB" sz="1400" dirty="0" err="1">
                <a:latin typeface="Arial Unicode MS" pitchFamily="34" charset="-128"/>
                <a:ea typeface="Arial Unicode MS" pitchFamily="34" charset="-128"/>
                <a:cs typeface="Arial Unicode MS" pitchFamily="34" charset="-128"/>
              </a:rPr>
              <a:t>endodontology</a:t>
            </a:r>
            <a:r>
              <a:rPr lang="en-GB" sz="1400" dirty="0">
                <a:latin typeface="Arial Unicode MS" pitchFamily="34" charset="-128"/>
                <a:ea typeface="Arial Unicode MS" pitchFamily="34" charset="-128"/>
                <a:cs typeface="Arial Unicode MS" pitchFamily="34" charset="-128"/>
              </a:rPr>
              <a:t> position statement: the use of CBCT in endodontics. Int. </a:t>
            </a:r>
            <a:r>
              <a:rPr lang="en-GB" sz="1400" dirty="0" err="1">
                <a:latin typeface="Arial Unicode MS" pitchFamily="34" charset="-128"/>
                <a:ea typeface="Arial Unicode MS" pitchFamily="34" charset="-128"/>
                <a:cs typeface="Arial Unicode MS" pitchFamily="34" charset="-128"/>
              </a:rPr>
              <a:t>Endod</a:t>
            </a:r>
            <a:r>
              <a:rPr lang="en-GB" sz="1400" dirty="0">
                <a:latin typeface="Arial Unicode MS" pitchFamily="34" charset="-128"/>
                <a:ea typeface="Arial Unicode MS" pitchFamily="34" charset="-128"/>
                <a:cs typeface="Arial Unicode MS" pitchFamily="34" charset="-128"/>
              </a:rPr>
              <a:t>. </a:t>
            </a:r>
            <a:r>
              <a:rPr lang="en-GB" sz="1400" dirty="0" smtClean="0">
                <a:latin typeface="Arial Unicode MS" pitchFamily="34" charset="-128"/>
                <a:ea typeface="Arial Unicode MS" pitchFamily="34" charset="-128"/>
                <a:cs typeface="Arial Unicode MS" pitchFamily="34" charset="-128"/>
              </a:rPr>
              <a:t>J; 47:502-4</a:t>
            </a:r>
            <a:r>
              <a:rPr lang="en-GB" sz="1400" dirty="0">
                <a:latin typeface="Arial Unicode MS" pitchFamily="34" charset="-128"/>
                <a:ea typeface="Arial Unicode MS" pitchFamily="34" charset="-128"/>
                <a:cs typeface="Arial Unicode MS" pitchFamily="34" charset="-128"/>
              </a:rPr>
              <a:t>.</a:t>
            </a:r>
          </a:p>
          <a:p>
            <a:pPr marL="0" indent="0">
              <a:buClr>
                <a:schemeClr val="tx2"/>
              </a:buClr>
              <a:buNone/>
            </a:pPr>
            <a:r>
              <a:rPr lang="en-GB" sz="1400" b="1" dirty="0" smtClean="0">
                <a:latin typeface="Arial Unicode MS" pitchFamily="34" charset="-128"/>
                <a:ea typeface="Arial Unicode MS" pitchFamily="34" charset="-128"/>
                <a:cs typeface="Arial Unicode MS" pitchFamily="34" charset="-128"/>
              </a:rPr>
              <a:t>Pauwels R</a:t>
            </a:r>
            <a:r>
              <a:rPr lang="en-GB" sz="1400" dirty="0" smtClean="0">
                <a:latin typeface="Arial Unicode MS" pitchFamily="34" charset="-128"/>
                <a:ea typeface="Arial Unicode MS" pitchFamily="34" charset="-128"/>
                <a:cs typeface="Arial Unicode MS" pitchFamily="34" charset="-128"/>
              </a:rPr>
              <a:t> et al. (2012) Dose distribution for dental cone beam CT and its implication for defining a dose index. </a:t>
            </a:r>
            <a:r>
              <a:rPr lang="en-GB" sz="1400" dirty="0" err="1" smtClean="0">
                <a:latin typeface="Arial Unicode MS" pitchFamily="34" charset="-128"/>
                <a:ea typeface="Arial Unicode MS" pitchFamily="34" charset="-128"/>
                <a:cs typeface="Arial Unicode MS" pitchFamily="34" charset="-128"/>
              </a:rPr>
              <a:t>Dentomaxillofac</a:t>
            </a:r>
            <a:r>
              <a:rPr lang="en-GB" sz="1400" dirty="0" smtClean="0">
                <a:latin typeface="Arial Unicode MS" pitchFamily="34" charset="-128"/>
                <a:ea typeface="Arial Unicode MS" pitchFamily="34" charset="-128"/>
                <a:cs typeface="Arial Unicode MS" pitchFamily="34" charset="-128"/>
              </a:rPr>
              <a:t> </a:t>
            </a:r>
            <a:r>
              <a:rPr lang="en-GB" sz="1400" dirty="0" err="1" smtClean="0">
                <a:latin typeface="Arial Unicode MS" pitchFamily="34" charset="-128"/>
                <a:ea typeface="Arial Unicode MS" pitchFamily="34" charset="-128"/>
                <a:cs typeface="Arial Unicode MS" pitchFamily="34" charset="-128"/>
              </a:rPr>
              <a:t>Radiol</a:t>
            </a:r>
            <a:r>
              <a:rPr lang="en-GB" sz="1400" dirty="0" smtClean="0">
                <a:latin typeface="Arial Unicode MS" pitchFamily="34" charset="-128"/>
                <a:ea typeface="Arial Unicode MS" pitchFamily="34" charset="-128"/>
                <a:cs typeface="Arial Unicode MS" pitchFamily="34" charset="-128"/>
              </a:rPr>
              <a:t>. 41:583-93. </a:t>
            </a:r>
          </a:p>
          <a:p>
            <a:pPr marL="0" indent="0">
              <a:buClr>
                <a:schemeClr val="tx2"/>
              </a:buClr>
              <a:buNone/>
            </a:pPr>
            <a:r>
              <a:rPr lang="en-GB" sz="1400" b="1" dirty="0" smtClean="0">
                <a:latin typeface="Arial Unicode MS" pitchFamily="34" charset="-128"/>
                <a:ea typeface="Arial Unicode MS" pitchFamily="34" charset="-128"/>
                <a:cs typeface="Arial Unicode MS" pitchFamily="34" charset="-128"/>
              </a:rPr>
              <a:t>Petersen LB</a:t>
            </a:r>
            <a:r>
              <a:rPr lang="en-GB" sz="1400" dirty="0" smtClean="0">
                <a:latin typeface="Arial Unicode MS" pitchFamily="34" charset="-128"/>
                <a:ea typeface="Arial Unicode MS" pitchFamily="34" charset="-128"/>
                <a:cs typeface="Arial Unicode MS" pitchFamily="34" charset="-128"/>
              </a:rPr>
              <a:t> et al. (2016) </a:t>
            </a:r>
            <a:r>
              <a:rPr lang="en-GB" sz="1400" dirty="0" err="1" smtClean="0">
                <a:latin typeface="Arial Unicode MS" pitchFamily="34" charset="-128"/>
                <a:ea typeface="Arial Unicode MS" pitchFamily="34" charset="-128"/>
                <a:cs typeface="Arial Unicode MS" pitchFamily="34" charset="-128"/>
              </a:rPr>
              <a:t>Neurosensoric</a:t>
            </a:r>
            <a:r>
              <a:rPr lang="en-GB" sz="1400" dirty="0" smtClean="0">
                <a:latin typeface="Arial Unicode MS" pitchFamily="34" charset="-128"/>
                <a:ea typeface="Arial Unicode MS" pitchFamily="34" charset="-128"/>
                <a:cs typeface="Arial Unicode MS" pitchFamily="34" charset="-128"/>
              </a:rPr>
              <a:t> disturbances after surgical removal of the mandibular third molar based on either panoramic imaging or cone beam CT scanning: A randomized controlled trial (RCT) </a:t>
            </a:r>
            <a:r>
              <a:rPr lang="en-GB" sz="1400" dirty="0" err="1" smtClean="0">
                <a:latin typeface="Arial Unicode MS" pitchFamily="34" charset="-128"/>
                <a:ea typeface="Arial Unicode MS" pitchFamily="34" charset="-128"/>
                <a:cs typeface="Arial Unicode MS" pitchFamily="34" charset="-128"/>
              </a:rPr>
              <a:t>Dentomaxillofac</a:t>
            </a:r>
            <a:r>
              <a:rPr lang="en-GB" sz="1400" dirty="0" smtClean="0">
                <a:latin typeface="Arial Unicode MS" pitchFamily="34" charset="-128"/>
                <a:ea typeface="Arial Unicode MS" pitchFamily="34" charset="-128"/>
                <a:cs typeface="Arial Unicode MS" pitchFamily="34" charset="-128"/>
              </a:rPr>
              <a:t> </a:t>
            </a:r>
            <a:r>
              <a:rPr lang="en-GB" sz="1400" dirty="0" err="1" smtClean="0">
                <a:latin typeface="Arial Unicode MS" pitchFamily="34" charset="-128"/>
                <a:ea typeface="Arial Unicode MS" pitchFamily="34" charset="-128"/>
                <a:cs typeface="Arial Unicode MS" pitchFamily="34" charset="-128"/>
              </a:rPr>
              <a:t>Radiol</a:t>
            </a:r>
            <a:r>
              <a:rPr lang="en-GB" sz="1400" dirty="0" smtClean="0">
                <a:latin typeface="Arial Unicode MS" pitchFamily="34" charset="-128"/>
                <a:ea typeface="Arial Unicode MS" pitchFamily="34" charset="-128"/>
                <a:cs typeface="Arial Unicode MS" pitchFamily="34" charset="-128"/>
              </a:rPr>
              <a:t> 45:20150224.</a:t>
            </a:r>
          </a:p>
          <a:p>
            <a:pPr marL="0" indent="0">
              <a:buClr>
                <a:schemeClr val="tx2"/>
              </a:buClr>
              <a:buNone/>
            </a:pPr>
            <a:r>
              <a:rPr lang="en-GB" sz="1400" b="1" dirty="0" err="1" smtClean="0">
                <a:latin typeface="Arial Unicode MS" pitchFamily="34" charset="-128"/>
                <a:ea typeface="Arial Unicode MS" pitchFamily="34" charset="-128"/>
                <a:cs typeface="Arial Unicode MS" pitchFamily="34" charset="-128"/>
              </a:rPr>
              <a:t>Pittayapat</a:t>
            </a:r>
            <a:r>
              <a:rPr lang="en-GB" sz="1400" b="1" dirty="0" smtClean="0">
                <a:latin typeface="Arial Unicode MS" pitchFamily="34" charset="-128"/>
                <a:ea typeface="Arial Unicode MS" pitchFamily="34" charset="-128"/>
                <a:cs typeface="Arial Unicode MS" pitchFamily="34" charset="-128"/>
              </a:rPr>
              <a:t> P</a:t>
            </a:r>
            <a:r>
              <a:rPr lang="en-GB" sz="1400" dirty="0" smtClean="0">
                <a:latin typeface="Arial Unicode MS" pitchFamily="34" charset="-128"/>
                <a:ea typeface="Arial Unicode MS" pitchFamily="34" charset="-128"/>
                <a:cs typeface="Arial Unicode MS" pitchFamily="34" charset="-128"/>
              </a:rPr>
              <a:t> et al. (2014) Agreement between cone beam computed tomography images and panoramic radiographs for initial orthodontic evaluation. Oral </a:t>
            </a:r>
            <a:r>
              <a:rPr lang="en-GB" sz="1400" dirty="0" err="1" smtClean="0">
                <a:latin typeface="Arial Unicode MS" pitchFamily="34" charset="-128"/>
                <a:ea typeface="Arial Unicode MS" pitchFamily="34" charset="-128"/>
                <a:cs typeface="Arial Unicode MS" pitchFamily="34" charset="-128"/>
              </a:rPr>
              <a:t>Surg</a:t>
            </a:r>
            <a:r>
              <a:rPr lang="en-GB" sz="1400" dirty="0" smtClean="0">
                <a:latin typeface="Arial Unicode MS" pitchFamily="34" charset="-128"/>
                <a:ea typeface="Arial Unicode MS" pitchFamily="34" charset="-128"/>
                <a:cs typeface="Arial Unicode MS" pitchFamily="34" charset="-128"/>
              </a:rPr>
              <a:t> Oral Med Oral </a:t>
            </a:r>
            <a:r>
              <a:rPr lang="en-GB" sz="1400" dirty="0" err="1" smtClean="0">
                <a:latin typeface="Arial Unicode MS" pitchFamily="34" charset="-128"/>
                <a:ea typeface="Arial Unicode MS" pitchFamily="34" charset="-128"/>
                <a:cs typeface="Arial Unicode MS" pitchFamily="34" charset="-128"/>
              </a:rPr>
              <a:t>Pathol</a:t>
            </a:r>
            <a:r>
              <a:rPr lang="en-GB" sz="1400" dirty="0" smtClean="0">
                <a:latin typeface="Arial Unicode MS" pitchFamily="34" charset="-128"/>
                <a:ea typeface="Arial Unicode MS" pitchFamily="34" charset="-128"/>
                <a:cs typeface="Arial Unicode MS" pitchFamily="34" charset="-128"/>
              </a:rPr>
              <a:t> Oral Radiol;117:111-9.</a:t>
            </a:r>
          </a:p>
          <a:p>
            <a:pPr marL="0" indent="0">
              <a:buNone/>
            </a:pPr>
            <a:r>
              <a:rPr lang="en-GB" sz="1400" b="1" dirty="0" smtClean="0">
                <a:latin typeface="Arial Unicode MS" pitchFamily="34" charset="-128"/>
                <a:ea typeface="Arial Unicode MS" pitchFamily="34" charset="-128"/>
                <a:cs typeface="Arial Unicode MS" pitchFamily="34" charset="-128"/>
              </a:rPr>
              <a:t>Schulze </a:t>
            </a:r>
            <a:r>
              <a:rPr lang="en-GB" sz="1400" b="1" dirty="0">
                <a:latin typeface="Arial Unicode MS" pitchFamily="34" charset="-128"/>
                <a:ea typeface="Arial Unicode MS" pitchFamily="34" charset="-128"/>
                <a:cs typeface="Arial Unicode MS" pitchFamily="34" charset="-128"/>
              </a:rPr>
              <a:t>R </a:t>
            </a:r>
            <a:r>
              <a:rPr lang="en-GB" sz="1400" dirty="0">
                <a:latin typeface="Arial Unicode MS" pitchFamily="34" charset="-128"/>
                <a:ea typeface="Arial Unicode MS" pitchFamily="34" charset="-128"/>
                <a:cs typeface="Arial Unicode MS" pitchFamily="34" charset="-128"/>
              </a:rPr>
              <a:t>et al. </a:t>
            </a:r>
            <a:r>
              <a:rPr lang="en-GB" sz="1400" dirty="0" smtClean="0">
                <a:latin typeface="Arial Unicode MS" pitchFamily="34" charset="-128"/>
                <a:ea typeface="Arial Unicode MS" pitchFamily="34" charset="-128"/>
                <a:cs typeface="Arial Unicode MS" pitchFamily="34" charset="-128"/>
              </a:rPr>
              <a:t>(2017) </a:t>
            </a:r>
            <a:r>
              <a:rPr lang="en-US" sz="1400" dirty="0" smtClean="0">
                <a:latin typeface="Arial Unicode MS" pitchFamily="34" charset="-128"/>
                <a:ea typeface="Arial Unicode MS" pitchFamily="34" charset="-128"/>
                <a:cs typeface="Arial Unicode MS" pitchFamily="34" charset="-128"/>
              </a:rPr>
              <a:t>Influence </a:t>
            </a:r>
            <a:r>
              <a:rPr lang="en-US" sz="1400" dirty="0">
                <a:latin typeface="Arial Unicode MS" pitchFamily="34" charset="-128"/>
                <a:ea typeface="Arial Unicode MS" pitchFamily="34" charset="-128"/>
                <a:cs typeface="Arial Unicode MS" pitchFamily="34" charset="-128"/>
              </a:rPr>
              <a:t>of a commercial lead apron on patient skin dose delivered during oral </a:t>
            </a:r>
            <a:r>
              <a:rPr lang="en-US" sz="1400" dirty="0" smtClean="0">
                <a:latin typeface="Arial Unicode MS" pitchFamily="34" charset="-128"/>
                <a:ea typeface="Arial Unicode MS" pitchFamily="34" charset="-128"/>
                <a:cs typeface="Arial Unicode MS" pitchFamily="34" charset="-128"/>
              </a:rPr>
              <a:t>and maxillofacial </a:t>
            </a:r>
            <a:r>
              <a:rPr lang="en-US" sz="1400" dirty="0">
                <a:latin typeface="Arial Unicode MS" pitchFamily="34" charset="-128"/>
                <a:ea typeface="Arial Unicode MS" pitchFamily="34" charset="-128"/>
                <a:cs typeface="Arial Unicode MS" pitchFamily="34" charset="-128"/>
              </a:rPr>
              <a:t>examinations under Cone Beam Computed Tomography (CBCT). Health Phys J. </a:t>
            </a:r>
            <a:r>
              <a:rPr lang="en-US" sz="1400" dirty="0" smtClean="0">
                <a:latin typeface="Arial Unicode MS" pitchFamily="34" charset="-128"/>
                <a:ea typeface="Arial Unicode MS" pitchFamily="34" charset="-128"/>
                <a:cs typeface="Arial Unicode MS" pitchFamily="34" charset="-128"/>
              </a:rPr>
              <a:t>113:129-34.</a:t>
            </a:r>
            <a:endParaRPr lang="en-GB" sz="1400" dirty="0">
              <a:latin typeface="Arial Unicode MS" pitchFamily="34" charset="-128"/>
              <a:ea typeface="Arial Unicode MS" pitchFamily="34" charset="-128"/>
              <a:cs typeface="Arial Unicode MS" pitchFamily="34" charset="-128"/>
            </a:endParaRPr>
          </a:p>
          <a:p>
            <a:pPr marL="0" indent="0">
              <a:buClr>
                <a:schemeClr val="tx2"/>
              </a:buClr>
              <a:buNone/>
            </a:pPr>
            <a:r>
              <a:rPr lang="en-GB" sz="1400" b="1" dirty="0" smtClean="0">
                <a:latin typeface="Arial Unicode MS" pitchFamily="34" charset="-128"/>
                <a:ea typeface="Arial Unicode MS" pitchFamily="34" charset="-128"/>
                <a:cs typeface="Arial Unicode MS" pitchFamily="34" charset="-128"/>
              </a:rPr>
              <a:t>Tyndall DA </a:t>
            </a:r>
            <a:r>
              <a:rPr lang="en-GB" sz="1400" dirty="0" smtClean="0">
                <a:latin typeface="Arial Unicode MS" pitchFamily="34" charset="-128"/>
                <a:ea typeface="Arial Unicode MS" pitchFamily="34" charset="-128"/>
                <a:cs typeface="Arial Unicode MS" pitchFamily="34" charset="-128"/>
              </a:rPr>
              <a:t>et al. (2012) Position statement of the American Academy of Oral and Maxillofacial Radiology on selection criteria for the use of radiology in dental </a:t>
            </a:r>
            <a:r>
              <a:rPr lang="en-GB" sz="1400" dirty="0" err="1" smtClean="0">
                <a:latin typeface="Arial Unicode MS" pitchFamily="34" charset="-128"/>
                <a:ea typeface="Arial Unicode MS" pitchFamily="34" charset="-128"/>
                <a:cs typeface="Arial Unicode MS" pitchFamily="34" charset="-128"/>
              </a:rPr>
              <a:t>implantology</a:t>
            </a:r>
            <a:r>
              <a:rPr lang="en-GB" sz="1400" dirty="0" smtClean="0">
                <a:latin typeface="Arial Unicode MS" pitchFamily="34" charset="-128"/>
                <a:ea typeface="Arial Unicode MS" pitchFamily="34" charset="-128"/>
                <a:cs typeface="Arial Unicode MS" pitchFamily="34" charset="-128"/>
              </a:rPr>
              <a:t> with emphasis on cone beam computed tomography. Oral Surg. Oral Med. Oral </a:t>
            </a:r>
            <a:r>
              <a:rPr lang="en-GB" sz="1400" dirty="0" err="1" smtClean="0">
                <a:latin typeface="Arial Unicode MS" pitchFamily="34" charset="-128"/>
                <a:ea typeface="Arial Unicode MS" pitchFamily="34" charset="-128"/>
                <a:cs typeface="Arial Unicode MS" pitchFamily="34" charset="-128"/>
              </a:rPr>
              <a:t>Pathol</a:t>
            </a:r>
            <a:r>
              <a:rPr lang="en-GB" sz="1400" dirty="0" smtClean="0">
                <a:latin typeface="Arial Unicode MS" pitchFamily="34" charset="-128"/>
                <a:ea typeface="Arial Unicode MS" pitchFamily="34" charset="-128"/>
                <a:cs typeface="Arial Unicode MS" pitchFamily="34" charset="-128"/>
              </a:rPr>
              <a:t>. Oral Radiol.113:817-26. </a:t>
            </a:r>
          </a:p>
          <a:p>
            <a:pPr marL="0" indent="0">
              <a:buClr>
                <a:schemeClr val="tx2"/>
              </a:buClr>
              <a:buNone/>
            </a:pPr>
            <a:r>
              <a:rPr lang="en-GB" sz="1400" b="1" dirty="0" smtClean="0">
                <a:latin typeface="Arial Unicode MS" pitchFamily="34" charset="-128"/>
                <a:ea typeface="Arial Unicode MS" pitchFamily="34" charset="-128"/>
                <a:cs typeface="Arial Unicode MS" pitchFamily="34" charset="-128"/>
              </a:rPr>
              <a:t>Walter C </a:t>
            </a:r>
            <a:r>
              <a:rPr lang="en-GB" sz="1400" dirty="0" smtClean="0">
                <a:latin typeface="Arial Unicode MS" pitchFamily="34" charset="-128"/>
                <a:ea typeface="Arial Unicode MS" pitchFamily="34" charset="-128"/>
                <a:cs typeface="Arial Unicode MS" pitchFamily="34" charset="-128"/>
              </a:rPr>
              <a:t>et al. (2016) Cone beam computed tomography (CBCT) for diagnosis and treatment planning in periodontology: A systematic review. Quintessence Int. 47:25-37.</a:t>
            </a:r>
          </a:p>
          <a:p>
            <a:pPr>
              <a:buClr>
                <a:schemeClr val="tx2"/>
              </a:buClr>
            </a:pPr>
            <a:endParaRPr lang="en-GB" sz="1300" dirty="0" smtClean="0">
              <a:latin typeface="Arial Unicode MS" pitchFamily="34" charset="-128"/>
              <a:ea typeface="Arial Unicode MS" pitchFamily="34" charset="-128"/>
              <a:cs typeface="Arial Unicode MS" pitchFamily="34" charset="-128"/>
            </a:endParaRPr>
          </a:p>
          <a:p>
            <a:pPr>
              <a:buClr>
                <a:schemeClr val="tx2"/>
              </a:buClr>
            </a:pPr>
            <a:endParaRPr lang="en-GB" sz="1300" dirty="0" smtClean="0">
              <a:latin typeface="Arial Unicode MS" pitchFamily="34" charset="-128"/>
              <a:ea typeface="Arial Unicode MS" pitchFamily="34" charset="-128"/>
              <a:cs typeface="Arial Unicode MS" pitchFamily="34" charset="-128"/>
            </a:endParaRPr>
          </a:p>
          <a:p>
            <a:pPr>
              <a:buClr>
                <a:schemeClr val="tx2"/>
              </a:buClr>
            </a:pPr>
            <a:endParaRPr lang="en-GB" sz="1300" dirty="0" smtClean="0">
              <a:latin typeface="Arial Unicode MS" pitchFamily="34" charset="-128"/>
              <a:ea typeface="Arial Unicode MS" pitchFamily="34" charset="-128"/>
              <a:cs typeface="Arial Unicode MS" pitchFamily="34" charset="-128"/>
            </a:endParaRPr>
          </a:p>
          <a:p>
            <a:pPr>
              <a:buClr>
                <a:schemeClr val="tx2"/>
              </a:buClr>
            </a:pPr>
            <a:endParaRPr lang="en-GB" sz="1300" dirty="0" smtClean="0">
              <a:latin typeface="Arial Unicode MS" pitchFamily="34" charset="-128"/>
              <a:ea typeface="Arial Unicode MS" pitchFamily="34" charset="-128"/>
              <a:cs typeface="Arial Unicode MS" pitchFamily="34" charset="-128"/>
            </a:endParaRPr>
          </a:p>
          <a:p>
            <a:pPr>
              <a:buClr>
                <a:schemeClr val="tx2"/>
              </a:buClr>
            </a:pPr>
            <a:endParaRPr lang="en-GB" sz="1300" dirty="0" smtClean="0">
              <a:latin typeface="Arial Unicode MS" pitchFamily="34" charset="-128"/>
              <a:ea typeface="Arial Unicode MS" pitchFamily="34" charset="-128"/>
              <a:cs typeface="Arial Unicode MS" pitchFamily="34" charset="-128"/>
            </a:endParaRPr>
          </a:p>
        </p:txBody>
      </p:sp>
      <p:sp>
        <p:nvSpPr>
          <p:cNvPr id="5"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9</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Radiation dose in dental radiography</a:t>
            </a:r>
          </a:p>
        </p:txBody>
      </p:sp>
      <p:sp>
        <p:nvSpPr>
          <p:cNvPr id="7" name="Rectangle 3"/>
          <p:cNvSpPr txBox="1">
            <a:spLocks noChangeArrowheads="1"/>
          </p:cNvSpPr>
          <p:nvPr/>
        </p:nvSpPr>
        <p:spPr bwMode="gray">
          <a:xfrm>
            <a:off x="179512" y="1268760"/>
            <a:ext cx="8713664"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
                <a:schemeClr val="folHlink"/>
              </a:buClr>
              <a:buSzPct val="110000"/>
              <a:buFontTx/>
              <a:buChar char="•"/>
              <a:tabLst/>
              <a:defRPr/>
            </a:pPr>
            <a:r>
              <a:rPr kumimoji="0" lang="en-GB" sz="2800" b="0" i="0" u="none" strike="noStrike" kern="0" cap="none" spc="0" normalizeH="0" baseline="0" noProof="0" dirty="0" smtClean="0">
                <a:ln>
                  <a:noFill/>
                </a:ln>
                <a:solidFill>
                  <a:schemeClr val="tx2"/>
                </a:solidFill>
                <a:effectLst/>
                <a:uLnTx/>
                <a:uFillTx/>
                <a:latin typeface="Arial Unicode MS" pitchFamily="34" charset="-128"/>
                <a:ea typeface="+mn-ea"/>
                <a:cs typeface="+mn-cs"/>
              </a:rPr>
              <a:t>There is no such thing as ‘the dose’ of a dental imaging modality</a:t>
            </a:r>
          </a:p>
          <a:p>
            <a:pPr marL="342900" marR="0" lvl="0" indent="-342900" algn="l" defTabSz="914400" rtl="0" eaLnBrk="0" fontAlgn="base" latinLnBrk="0" hangingPunct="0">
              <a:lnSpc>
                <a:spcPct val="100000"/>
              </a:lnSpc>
              <a:spcBef>
                <a:spcPct val="20000"/>
              </a:spcBef>
              <a:spcAft>
                <a:spcPct val="0"/>
              </a:spcAft>
              <a:buClr>
                <a:schemeClr val="folHlink"/>
              </a:buClr>
              <a:buSzPct val="110000"/>
              <a:buFontTx/>
              <a:buChar char="•"/>
              <a:tabLst/>
              <a:defRPr/>
            </a:pPr>
            <a:r>
              <a:rPr kumimoji="0" lang="en-GB" sz="2800" b="0" i="0" u="none" strike="noStrike" kern="0" cap="none" spc="0" normalizeH="0" baseline="0" noProof="0" dirty="0" smtClean="0">
                <a:ln>
                  <a:noFill/>
                </a:ln>
                <a:solidFill>
                  <a:schemeClr val="tx2"/>
                </a:solidFill>
                <a:effectLst/>
                <a:uLnTx/>
                <a:uFillTx/>
                <a:latin typeface="Arial Unicode MS" pitchFamily="34" charset="-128"/>
                <a:ea typeface="+mn-ea"/>
                <a:cs typeface="+mn-cs"/>
              </a:rPr>
              <a:t>Depending on the modality, a moderate or broad </a:t>
            </a:r>
            <a:r>
              <a:rPr kumimoji="0" lang="en-GB" sz="2800" b="0" i="0" u="none" strike="noStrike" kern="0" cap="none" spc="0" normalizeH="0" baseline="0" noProof="0" dirty="0" smtClean="0">
                <a:ln>
                  <a:noFill/>
                </a:ln>
                <a:solidFill>
                  <a:srgbClr val="C00000"/>
                </a:solidFill>
                <a:effectLst/>
                <a:uLnTx/>
                <a:uFillTx/>
                <a:latin typeface="Arial Unicode MS" pitchFamily="34" charset="-128"/>
                <a:ea typeface="+mn-ea"/>
                <a:cs typeface="+mn-cs"/>
              </a:rPr>
              <a:t>dose ‘range’ </a:t>
            </a:r>
            <a:r>
              <a:rPr kumimoji="0" lang="en-GB" sz="2800" b="0" i="0" u="none" strike="noStrike" kern="0" cap="none" spc="0" normalizeH="0" baseline="0" noProof="0" dirty="0" smtClean="0">
                <a:ln>
                  <a:noFill/>
                </a:ln>
                <a:solidFill>
                  <a:schemeClr val="tx2"/>
                </a:solidFill>
                <a:effectLst/>
                <a:uLnTx/>
                <a:uFillTx/>
                <a:latin typeface="Arial Unicode MS" pitchFamily="34" charset="-128"/>
                <a:ea typeface="+mn-ea"/>
                <a:cs typeface="+mn-cs"/>
              </a:rPr>
              <a:t>can be seen</a:t>
            </a:r>
          </a:p>
          <a:p>
            <a:pPr marL="342900" marR="0" lvl="0" indent="-342900" algn="l" defTabSz="914400" rtl="0" eaLnBrk="0" fontAlgn="base" latinLnBrk="0" hangingPunct="0">
              <a:lnSpc>
                <a:spcPct val="100000"/>
              </a:lnSpc>
              <a:spcBef>
                <a:spcPct val="20000"/>
              </a:spcBef>
              <a:spcAft>
                <a:spcPct val="0"/>
              </a:spcAft>
              <a:buClr>
                <a:schemeClr val="folHlink"/>
              </a:buClr>
              <a:buSzPct val="110000"/>
              <a:buFontTx/>
              <a:buChar char="•"/>
              <a:tabLst/>
              <a:defRPr/>
            </a:pPr>
            <a:r>
              <a:rPr lang="en-GB" sz="2800" kern="0" dirty="0" smtClean="0">
                <a:solidFill>
                  <a:schemeClr val="tx2"/>
                </a:solidFill>
                <a:latin typeface="Arial Unicode MS" pitchFamily="34" charset="-128"/>
              </a:rPr>
              <a:t>For more information on patient dose (incl. dose ranges for each dental imaging modality): see</a:t>
            </a:r>
            <a:r>
              <a:rPr lang="en-GB" sz="2800" kern="0" dirty="0" smtClean="0">
                <a:solidFill>
                  <a:srgbClr val="FF0000"/>
                </a:solidFill>
                <a:latin typeface="Arial Unicode MS" pitchFamily="34" charset="-128"/>
              </a:rPr>
              <a:t> </a:t>
            </a:r>
            <a:r>
              <a:rPr lang="en-GB" sz="2800" kern="0" dirty="0" smtClean="0">
                <a:solidFill>
                  <a:srgbClr val="C00000"/>
                </a:solidFill>
                <a:latin typeface="Arial Unicode MS" pitchFamily="34" charset="-128"/>
              </a:rPr>
              <a:t>L01</a:t>
            </a:r>
            <a:endParaRPr kumimoji="0" lang="en-GB" sz="2800" b="0" i="0" u="none" strike="noStrike" kern="0" cap="none" spc="0" normalizeH="0" baseline="0" noProof="0" dirty="0" smtClean="0">
              <a:ln>
                <a:noFill/>
              </a:ln>
              <a:solidFill>
                <a:schemeClr val="tx2"/>
              </a:solidFill>
              <a:effectLst/>
              <a:uLnTx/>
              <a:uFillTx/>
              <a:latin typeface="Arial Unicode MS" pitchFamily="34" charset="-128"/>
              <a:ea typeface="+mn-ea"/>
              <a:cs typeface="+mn-cs"/>
            </a:endParaRPr>
          </a:p>
          <a:p>
            <a:pPr marL="342900" marR="0" lvl="0" indent="-342900" algn="l" defTabSz="914400" rtl="0" eaLnBrk="0" fontAlgn="base" latinLnBrk="0" hangingPunct="0">
              <a:lnSpc>
                <a:spcPct val="100000"/>
              </a:lnSpc>
              <a:spcBef>
                <a:spcPct val="20000"/>
              </a:spcBef>
              <a:spcAft>
                <a:spcPct val="0"/>
              </a:spcAft>
              <a:buClr>
                <a:schemeClr val="folHlink"/>
              </a:buClr>
              <a:buSzPct val="110000"/>
              <a:buFontTx/>
              <a:buNone/>
              <a:tabLst/>
              <a:defRPr/>
            </a:pPr>
            <a:endParaRPr kumimoji="0" lang="en-GB" sz="2800" b="0" i="0" u="none" strike="noStrike" kern="0" cap="none" spc="0" normalizeH="0" baseline="0" noProof="0" dirty="0" smtClean="0">
              <a:ln>
                <a:noFill/>
              </a:ln>
              <a:solidFill>
                <a:schemeClr val="tx2"/>
              </a:solidFill>
              <a:effectLst/>
              <a:uLnTx/>
              <a:uFillTx/>
              <a:latin typeface="Arial Unicode MS" pitchFamily="34" charset="-128"/>
              <a:ea typeface="+mn-ea"/>
              <a:cs typeface="+mn-cs"/>
            </a:endParaRPr>
          </a:p>
        </p:txBody>
      </p:sp>
      <p:sp>
        <p:nvSpPr>
          <p:cNvPr id="5" name="Text Box 5"/>
          <p:cNvSpPr txBox="1">
            <a:spLocks noChangeArrowheads="1"/>
          </p:cNvSpPr>
          <p:nvPr/>
        </p:nvSpPr>
        <p:spPr bwMode="auto">
          <a:xfrm>
            <a:off x="2339752" y="6497638"/>
            <a:ext cx="6192688" cy="246221"/>
          </a:xfrm>
          <a:prstGeom prst="rect">
            <a:avLst/>
          </a:prstGeom>
          <a:noFill/>
          <a:ln w="9525">
            <a:noFill/>
            <a:miter lim="800000"/>
            <a:headEnd/>
            <a:tailEnd/>
          </a:ln>
          <a:effectLst/>
        </p:spPr>
        <p:txBody>
          <a:bodyPr wrap="square">
            <a:spAutoFit/>
          </a:bodyPr>
          <a:lstStyle/>
          <a:p>
            <a:pPr algn="ctr">
              <a:spcBef>
                <a:spcPct val="50000"/>
              </a:spcBef>
            </a:pPr>
            <a:r>
              <a:rPr lang="en-GB" sz="1000" dirty="0"/>
              <a:t>Radiation Protection in </a:t>
            </a:r>
            <a:r>
              <a:rPr lang="en-GB" sz="1000" dirty="0" smtClean="0"/>
              <a:t>Dental </a:t>
            </a:r>
            <a:r>
              <a:rPr lang="en-GB" sz="1000" dirty="0"/>
              <a:t>Radiology              </a:t>
            </a:r>
            <a:r>
              <a:rPr lang="en-US" sz="1000" i="1" dirty="0" smtClean="0"/>
              <a:t>L09 Justification and appropriate use of</a:t>
            </a:r>
            <a:r>
              <a:rPr lang="en-GB" sz="1000" i="1" dirty="0" smtClean="0"/>
              <a:t> dental radiology</a:t>
            </a:r>
            <a:endParaRPr lang="en-GB" sz="1000" i="1"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IAEA Light TN">
  <a:themeElements>
    <a:clrScheme name="">
      <a:dk1>
        <a:srgbClr val="000000"/>
      </a:dk1>
      <a:lt1>
        <a:srgbClr val="F9F0DF"/>
      </a:lt1>
      <a:dk2>
        <a:srgbClr val="003399"/>
      </a:dk2>
      <a:lt2>
        <a:srgbClr val="000000"/>
      </a:lt2>
      <a:accent1>
        <a:srgbClr val="99CCFF"/>
      </a:accent1>
      <a:accent2>
        <a:srgbClr val="8681B8"/>
      </a:accent2>
      <a:accent3>
        <a:srgbClr val="FBF6EC"/>
      </a:accent3>
      <a:accent4>
        <a:srgbClr val="000000"/>
      </a:accent4>
      <a:accent5>
        <a:srgbClr val="CAE2FF"/>
      </a:accent5>
      <a:accent6>
        <a:srgbClr val="7974A6"/>
      </a:accent6>
      <a:hlink>
        <a:srgbClr val="FCD3C1"/>
      </a:hlink>
      <a:folHlink>
        <a:srgbClr val="3366CC"/>
      </a:folHlink>
    </a:clrScheme>
    <a:fontScheme name="IAEA Light T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IAEA Light T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IAEA Light T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IAEA Light T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IAEA Light T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IAEA Light T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IAEA Light T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IAEA Light T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IAEA Light TN</Template>
  <TotalTime>0</TotalTime>
  <Words>8042</Words>
  <Application>Microsoft Office PowerPoint</Application>
  <PresentationFormat>On-screen Show (4:3)</PresentationFormat>
  <Paragraphs>1036</Paragraphs>
  <Slides>82</Slides>
  <Notes>78</Notes>
  <HiddenSlides>0</HiddenSlides>
  <MMClips>0</MMClips>
  <ScaleCrop>false</ScaleCrop>
  <HeadingPairs>
    <vt:vector size="4" baseType="variant">
      <vt:variant>
        <vt:lpstr>Theme</vt:lpstr>
      </vt:variant>
      <vt:variant>
        <vt:i4>1</vt:i4>
      </vt:variant>
      <vt:variant>
        <vt:lpstr>Slide Titles</vt:lpstr>
      </vt:variant>
      <vt:variant>
        <vt:i4>82</vt:i4>
      </vt:variant>
    </vt:vector>
  </HeadingPairs>
  <TitlesOfParts>
    <vt:vector size="83" baseType="lpstr">
      <vt:lpstr>IAEA Light TN</vt:lpstr>
      <vt:lpstr>Radiation Protection in Dental Radiology</vt:lpstr>
      <vt:lpstr>Educational Objectives</vt:lpstr>
      <vt:lpstr>Overview</vt:lpstr>
      <vt:lpstr>Overview</vt:lpstr>
      <vt:lpstr>The justification principle</vt:lpstr>
      <vt:lpstr>The justification principle</vt:lpstr>
      <vt:lpstr>The justification principle</vt:lpstr>
      <vt:lpstr>Overview</vt:lpstr>
      <vt:lpstr>Radiation dose in dental radiography</vt:lpstr>
      <vt:lpstr>Dose of dental X ray exposures</vt:lpstr>
      <vt:lpstr>Dose of dental X ray exposures</vt:lpstr>
      <vt:lpstr>Dose of dental X ray exposures</vt:lpstr>
      <vt:lpstr>Dose of dental X ray exposures</vt:lpstr>
      <vt:lpstr>Dose of dental X ray exposures</vt:lpstr>
      <vt:lpstr>Dose of dental X ray exposures</vt:lpstr>
      <vt:lpstr>Dose of dental X ray exposures</vt:lpstr>
      <vt:lpstr>Overview</vt:lpstr>
      <vt:lpstr>Referral criteria</vt:lpstr>
      <vt:lpstr>Referral criteria</vt:lpstr>
      <vt:lpstr>Referral criteria</vt:lpstr>
      <vt:lpstr>Referral criteria</vt:lpstr>
      <vt:lpstr>Referral criteria</vt:lpstr>
      <vt:lpstr>Referral criteria</vt:lpstr>
      <vt:lpstr>Referral criteria</vt:lpstr>
      <vt:lpstr>Note: CBCT or MDCT?</vt:lpstr>
      <vt:lpstr>Note: CBCT or MDCT?</vt:lpstr>
      <vt:lpstr>Overview</vt:lpstr>
      <vt:lpstr>Specific clinical applications</vt:lpstr>
      <vt:lpstr>Specific clinical applications: caries</vt:lpstr>
      <vt:lpstr>Specific clinical applications: caries</vt:lpstr>
      <vt:lpstr>Specific clinical applications: caries</vt:lpstr>
      <vt:lpstr>Specific clinical applications: caries</vt:lpstr>
      <vt:lpstr>Specific clinical applications: caries</vt:lpstr>
      <vt:lpstr>Specific clinical applications: caries</vt:lpstr>
      <vt:lpstr>Specific clinical applications: caries</vt:lpstr>
      <vt:lpstr>Summary: caries</vt:lpstr>
      <vt:lpstr>Summary: caries</vt:lpstr>
      <vt:lpstr>Summary: caries</vt:lpstr>
      <vt:lpstr>Specific clinical applications: orthodontics</vt:lpstr>
      <vt:lpstr>Specific clinical applications: orthodontics</vt:lpstr>
      <vt:lpstr>Specific clinical applications: orthodontics</vt:lpstr>
      <vt:lpstr>Specific clinical applications: orthodontics</vt:lpstr>
      <vt:lpstr>Specific clinical applications: orthodontics</vt:lpstr>
      <vt:lpstr>Specific clinical applications: orthodontics</vt:lpstr>
      <vt:lpstr>Specific clinical applications: orthodontics</vt:lpstr>
      <vt:lpstr>Specific clinical applications: orthodontics</vt:lpstr>
      <vt:lpstr>Specific clinical applications: orthodontics</vt:lpstr>
      <vt:lpstr>Specific clinical applications: orthodontics</vt:lpstr>
      <vt:lpstr>Summary: orthodontics</vt:lpstr>
      <vt:lpstr>Specific clinical applications: periodontics</vt:lpstr>
      <vt:lpstr>Specific clinical applications: periodontics</vt:lpstr>
      <vt:lpstr>Summary: periodontics</vt:lpstr>
      <vt:lpstr>Specific clinical applications: endodontics</vt:lpstr>
      <vt:lpstr>Specific clinical applications: endodontics</vt:lpstr>
      <vt:lpstr>Summary: endodontics</vt:lpstr>
      <vt:lpstr>Specific clinical applications: implants</vt:lpstr>
      <vt:lpstr>Summary: implants</vt:lpstr>
      <vt:lpstr>Specific clinical applications: surgery</vt:lpstr>
      <vt:lpstr>Specific clinical applications: surgery</vt:lpstr>
      <vt:lpstr>Specific clinical applications: surgery</vt:lpstr>
      <vt:lpstr>Specific clinical applications: surgery</vt:lpstr>
      <vt:lpstr>Specific clinical applications: surgery</vt:lpstr>
      <vt:lpstr>Specific clinical applications: surgery</vt:lpstr>
      <vt:lpstr>Summary: surgery</vt:lpstr>
      <vt:lpstr>Specific clinical applications: TMJ</vt:lpstr>
      <vt:lpstr>Summary: TMJ</vt:lpstr>
      <vt:lpstr>Pregnant patients?</vt:lpstr>
      <vt:lpstr>Pregnant patients?</vt:lpstr>
      <vt:lpstr>Overview</vt:lpstr>
      <vt:lpstr>Informing the patient</vt:lpstr>
      <vt:lpstr>Informing the patient</vt:lpstr>
      <vt:lpstr>Informing the patient</vt:lpstr>
      <vt:lpstr>Informing the patient</vt:lpstr>
      <vt:lpstr>Informing the patient</vt:lpstr>
      <vt:lpstr>Informing the patient</vt:lpstr>
      <vt:lpstr>Informing the patient</vt:lpstr>
      <vt:lpstr>Informing the patient</vt:lpstr>
      <vt:lpstr>Informing the patient</vt:lpstr>
      <vt:lpstr>Informing the patient</vt:lpstr>
      <vt:lpstr>References</vt:lpstr>
      <vt:lpstr>References (cont.)</vt:lpstr>
      <vt:lpstr>References (cont.)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2017-08-17T09:45:41Z</dcterms:created>
  <dcterms:modified xsi:type="dcterms:W3CDTF">2017-10-16T12:11:24Z</dcterms:modified>
</cp:coreProperties>
</file>