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23"/>
  </p:notesMasterIdLst>
  <p:sldIdLst>
    <p:sldId id="256" r:id="rId2"/>
    <p:sldId id="261" r:id="rId3"/>
    <p:sldId id="284" r:id="rId4"/>
    <p:sldId id="289" r:id="rId5"/>
    <p:sldId id="285" r:id="rId6"/>
    <p:sldId id="298" r:id="rId7"/>
    <p:sldId id="302" r:id="rId8"/>
    <p:sldId id="288" r:id="rId9"/>
    <p:sldId id="262" r:id="rId10"/>
    <p:sldId id="303" r:id="rId11"/>
    <p:sldId id="271" r:id="rId12"/>
    <p:sldId id="272" r:id="rId13"/>
    <p:sldId id="273" r:id="rId14"/>
    <p:sldId id="275" r:id="rId15"/>
    <p:sldId id="276" r:id="rId16"/>
    <p:sldId id="304" r:id="rId17"/>
    <p:sldId id="277" r:id="rId18"/>
    <p:sldId id="279" r:id="rId19"/>
    <p:sldId id="290" r:id="rId20"/>
    <p:sldId id="300" r:id="rId21"/>
    <p:sldId id="299" r:id="rId22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FFFFFF"/>
    <a:srgbClr val="5F5F5F"/>
    <a:srgbClr val="92D050"/>
    <a:srgbClr val="000000"/>
    <a:srgbClr val="FF3300"/>
    <a:srgbClr val="000099"/>
    <a:srgbClr val="F9F0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01" autoAdjust="0"/>
    <p:restoredTop sz="97990" autoAdjust="0"/>
  </p:normalViewPr>
  <p:slideViewPr>
    <p:cSldViewPr>
      <p:cViewPr>
        <p:scale>
          <a:sx n="105" d="100"/>
          <a:sy n="105" d="100"/>
        </p:scale>
        <p:origin x="-2058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89C78E-B11A-4BC1-BAF6-89FE11AEE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178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9DB32A-E6C9-4FA6-AD2D-3D1F6CB6CB8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11264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78223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3269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132265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0540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86149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0046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89C78E-B11A-4BC1-BAF6-89FE11AEE0B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406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2194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8628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905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38151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98639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8131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black">
          <a:xfrm>
            <a:off x="3505200" y="6019800"/>
            <a:ext cx="22098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sz="900" b="1" smtClean="0">
                <a:solidFill>
                  <a:srgbClr val="FFFFFF"/>
                </a:solidFill>
                <a:latin typeface="Arial" charset="0"/>
              </a:rPr>
              <a:t>International Atomic Energy Agency</a:t>
            </a:r>
          </a:p>
        </p:txBody>
      </p:sp>
      <p:pic>
        <p:nvPicPr>
          <p:cNvPr id="5" name="Picture 10" descr="IAEAlogo_Bla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4114800" y="5105400"/>
            <a:ext cx="1050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BC31-5718-4187-AF0C-1A927F083C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9888" y="98425"/>
            <a:ext cx="2147887" cy="5997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98425"/>
            <a:ext cx="6292850" cy="5997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17A34-5B99-44C9-BD8D-1F819EFF32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72248-E255-44EE-A39B-6E1E82A634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0A1D1-8282-4298-A140-364EBD78DD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C1919-B342-4F38-997F-F1ABF20EB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193A9-65FE-4FC8-8087-288178EA5E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DF28-2947-4F43-BB72-0567656AA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AF31-1D83-4115-BC62-A2ECD26854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E40E0-B8BE-43AA-8D54-50091478E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AD7B3-F036-47B1-B10D-D67B44CA39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954B7-7C35-4554-AC25-D77269FCFB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4566A-6C51-46C9-BB5C-7A37DE3DB8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888B9-E81B-4DC7-8C63-B12CAE9C40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0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IAEAlogo_Black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304800" y="6110288"/>
            <a:ext cx="685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Text Box 11"/>
          <p:cNvSpPr txBox="1">
            <a:spLocks noChangeArrowheads="1"/>
          </p:cNvSpPr>
          <p:nvPr/>
        </p:nvSpPr>
        <p:spPr bwMode="black">
          <a:xfrm>
            <a:off x="990600" y="6202363"/>
            <a:ext cx="914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200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282575" y="98425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274638" y="1524000"/>
            <a:ext cx="85931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783388" y="6369050"/>
            <a:ext cx="167640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54488" y="6369050"/>
            <a:ext cx="262413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369050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3D7DCC0B-8DFB-4A14-A996-DC7C7786F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hf hdr="0" ftr="0" dt="0"/>
  <p:txStyles>
    <p:titleStyle>
      <a:lvl1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3600" dirty="0" smtClean="0">
                <a:latin typeface="Arial Unicode MS" pitchFamily="34" charset="-128"/>
              </a:rPr>
              <a:t>Fundamentals of </a:t>
            </a:r>
            <a:r>
              <a:rPr lang="en-GB" sz="3600" dirty="0" err="1" smtClean="0">
                <a:latin typeface="Arial Unicode MS" pitchFamily="34" charset="-128"/>
              </a:rPr>
              <a:t>Extraoral</a:t>
            </a:r>
            <a:r>
              <a:rPr lang="en-GB" sz="3600" dirty="0" smtClean="0">
                <a:latin typeface="Arial Unicode MS" pitchFamily="34" charset="-128"/>
              </a:rPr>
              <a:t> </a:t>
            </a:r>
            <a:r>
              <a:rPr lang="en-GB" sz="3600" dirty="0" err="1" smtClean="0">
                <a:latin typeface="Arial Unicode MS" pitchFamily="34" charset="-128"/>
              </a:rPr>
              <a:t>Projectional</a:t>
            </a:r>
            <a:r>
              <a:rPr lang="en-GB" sz="3600" dirty="0" smtClean="0">
                <a:latin typeface="Arial Unicode MS" pitchFamily="34" charset="-128"/>
              </a:rPr>
              <a:t> Radiography</a:t>
            </a:r>
            <a:endParaRPr lang="en-GB" sz="3600" dirty="0" smtClean="0"/>
          </a:p>
          <a:p>
            <a:pPr eaLnBrk="1" hangingPunct="1"/>
            <a:r>
              <a:rPr lang="en-GB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L07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6632"/>
            <a:ext cx="9144000" cy="1296144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GB" dirty="0">
                <a:solidFill>
                  <a:srgbClr val="0070C0"/>
                </a:solidFill>
                <a:latin typeface="Arial Unicode MS" pitchFamily="34" charset="-128"/>
              </a:rPr>
              <a:t>Radiation Protection in Dental </a:t>
            </a:r>
            <a:r>
              <a:rPr lang="en-GB" dirty="0" smtClean="0">
                <a:solidFill>
                  <a:srgbClr val="0070C0"/>
                </a:solidFill>
                <a:latin typeface="Arial Unicode MS" pitchFamily="34" charset="-128"/>
              </a:rPr>
              <a:t>Radiology</a:t>
            </a:r>
            <a:endParaRPr lang="en-GB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1169457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Training material developed by the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International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Atomic Energy Agency </a:t>
            </a:r>
            <a:endParaRPr lang="en-GB" sz="16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ctr"/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collaboration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with: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World Health Organization</a:t>
            </a:r>
            <a:r>
              <a:rPr lang="en-GB" sz="1600" i="1">
                <a:solidFill>
                  <a:srgbClr val="0070C0"/>
                </a:solidFill>
                <a:latin typeface="Cambria" panose="02040503050406030204" pitchFamily="18" charset="0"/>
              </a:rPr>
              <a:t>, </a:t>
            </a:r>
            <a:r>
              <a:rPr lang="en-GB" sz="1600" i="1" smtClean="0">
                <a:solidFill>
                  <a:srgbClr val="0070C0"/>
                </a:solidFill>
                <a:latin typeface="Cambria" panose="02040503050406030204" pitchFamily="18" charset="0"/>
              </a:rPr>
              <a:t>FDI World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Dental Federation, International Association of </a:t>
            </a:r>
            <a:r>
              <a:rPr lang="en-GB" sz="1600" i="1" dirty="0" err="1">
                <a:solidFill>
                  <a:srgbClr val="0070C0"/>
                </a:solidFill>
                <a:latin typeface="Cambria" panose="02040503050406030204" pitchFamily="18" charset="0"/>
              </a:rPr>
              <a:t>Dento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-Maxillofacial Radiology, International Organization for Medical Physics, and Image Gently Alliance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Lateral </a:t>
            </a:r>
            <a:r>
              <a:rPr lang="en-US" b="0" dirty="0" err="1" smtClean="0">
                <a:latin typeface="Arial Unicode MS" pitchFamily="34" charset="-128"/>
              </a:rPr>
              <a:t>cephalometric</a:t>
            </a:r>
            <a:r>
              <a:rPr lang="en-US" b="0" dirty="0" smtClean="0">
                <a:latin typeface="Arial Unicode MS" pitchFamily="34" charset="-128"/>
              </a:rPr>
              <a:t> radiograph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196752"/>
            <a:ext cx="5616624" cy="4597370"/>
          </a:xfrm>
        </p:spPr>
        <p:txBody>
          <a:bodyPr/>
          <a:lstStyle/>
          <a:p>
            <a:pPr eaLnBrk="1" hangingPunct="1"/>
            <a:r>
              <a:rPr lang="en-GB" sz="2500" dirty="0" smtClean="0">
                <a:solidFill>
                  <a:srgbClr val="C00000"/>
                </a:solidFill>
                <a:latin typeface="Arial Unicode MS" pitchFamily="34" charset="-128"/>
              </a:rPr>
              <a:t>Most common </a:t>
            </a:r>
            <a:r>
              <a:rPr lang="en-GB" sz="2500" dirty="0" err="1" smtClean="0">
                <a:latin typeface="Arial Unicode MS" pitchFamily="34" charset="-128"/>
              </a:rPr>
              <a:t>extraoral</a:t>
            </a:r>
            <a:r>
              <a:rPr lang="en-GB" sz="2500" dirty="0" smtClean="0">
                <a:latin typeface="Arial Unicode MS" pitchFamily="34" charset="-128"/>
              </a:rPr>
              <a:t> </a:t>
            </a:r>
            <a:r>
              <a:rPr lang="en-GB" sz="2500" dirty="0" err="1" smtClean="0">
                <a:latin typeface="Arial Unicode MS" pitchFamily="34" charset="-128"/>
              </a:rPr>
              <a:t>projectional</a:t>
            </a:r>
            <a:r>
              <a:rPr lang="en-GB" sz="2500" dirty="0" smtClean="0">
                <a:latin typeface="Arial Unicode MS" pitchFamily="34" charset="-128"/>
              </a:rPr>
              <a:t> radiograph used in dentistry</a:t>
            </a:r>
          </a:p>
          <a:p>
            <a:pPr eaLnBrk="1" hangingPunct="1"/>
            <a:r>
              <a:rPr lang="en-GB" sz="2500" dirty="0" smtClean="0">
                <a:latin typeface="Arial Unicode MS" pitchFamily="34" charset="-128"/>
              </a:rPr>
              <a:t>Covers most of the head</a:t>
            </a:r>
          </a:p>
          <a:p>
            <a:pPr eaLnBrk="1" hangingPunct="1"/>
            <a:r>
              <a:rPr lang="en-GB" sz="2500" dirty="0" smtClean="0">
                <a:latin typeface="Arial Unicode MS" pitchFamily="34" charset="-128"/>
              </a:rPr>
              <a:t>Head in </a:t>
            </a:r>
            <a:r>
              <a:rPr lang="en-GB" sz="2500" dirty="0" smtClean="0">
                <a:solidFill>
                  <a:srgbClr val="C00000"/>
                </a:solidFill>
                <a:latin typeface="Arial Unicode MS" pitchFamily="34" charset="-128"/>
              </a:rPr>
              <a:t>‘natural position’ </a:t>
            </a:r>
            <a:r>
              <a:rPr lang="en-GB" sz="2500" dirty="0" smtClean="0">
                <a:latin typeface="Arial Unicode MS" pitchFamily="34" charset="-128"/>
              </a:rPr>
              <a:t>(vertical marker added as reference), Frankfort plane horizontal</a:t>
            </a:r>
          </a:p>
          <a:p>
            <a:pPr eaLnBrk="1" hangingPunct="1"/>
            <a:r>
              <a:rPr lang="en-GB" sz="2500" dirty="0" smtClean="0">
                <a:latin typeface="Arial Unicode MS" pitchFamily="34" charset="-128"/>
              </a:rPr>
              <a:t>Image receptor parallel to </a:t>
            </a:r>
            <a:r>
              <a:rPr lang="en-GB" sz="2500" dirty="0" err="1" smtClean="0">
                <a:latin typeface="Arial Unicode MS" pitchFamily="34" charset="-128"/>
              </a:rPr>
              <a:t>sagittal</a:t>
            </a:r>
            <a:r>
              <a:rPr lang="en-GB" sz="2500" dirty="0" smtClean="0">
                <a:latin typeface="Arial Unicode MS" pitchFamily="34" charset="-128"/>
              </a:rPr>
              <a:t> plane</a:t>
            </a:r>
          </a:p>
          <a:p>
            <a:pPr eaLnBrk="1" hangingPunct="1"/>
            <a:r>
              <a:rPr lang="en-GB" sz="2500" dirty="0" smtClean="0">
                <a:latin typeface="Arial Unicode MS" pitchFamily="34" charset="-128"/>
              </a:rPr>
              <a:t>Mouth closed, centric occlusion </a:t>
            </a:r>
            <a:br>
              <a:rPr lang="en-GB" sz="2500" dirty="0" smtClean="0">
                <a:latin typeface="Arial Unicode MS" pitchFamily="34" charset="-128"/>
              </a:rPr>
            </a:br>
            <a:r>
              <a:rPr lang="en-GB" sz="2500" dirty="0" smtClean="0">
                <a:latin typeface="Arial Unicode MS" pitchFamily="34" charset="-128"/>
              </a:rPr>
              <a:t>(i.e. biting back teeth together), lips relaxed</a:t>
            </a:r>
          </a:p>
          <a:p>
            <a:pPr eaLnBrk="1" hangingPunct="1"/>
            <a:endParaRPr lang="en-US" sz="25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5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354" y="1268760"/>
            <a:ext cx="3083134" cy="427518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724129" y="5517232"/>
            <a:ext cx="3419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P.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Pittayapat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,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Chulalongkorn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 Univ.</a:t>
            </a:r>
          </a:p>
        </p:txBody>
      </p:sp>
    </p:spTree>
    <p:extLst>
      <p:ext uri="{BB962C8B-B14F-4D97-AF65-F5344CB8AC3E}">
        <p14:creationId xmlns:p14="http://schemas.microsoft.com/office/powerpoint/2010/main" val="3656681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Lateral </a:t>
            </a:r>
            <a:r>
              <a:rPr lang="en-US" b="0" dirty="0" err="1" smtClean="0">
                <a:latin typeface="Arial Unicode MS" pitchFamily="34" charset="-128"/>
              </a:rPr>
              <a:t>cephalometric</a:t>
            </a:r>
            <a:r>
              <a:rPr lang="en-US" b="0" dirty="0" smtClean="0">
                <a:latin typeface="Arial Unicode MS" pitchFamily="34" charset="-128"/>
              </a:rPr>
              <a:t> radiograph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5" y="1196752"/>
            <a:ext cx="8874570" cy="41148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Wedge filter </a:t>
            </a:r>
            <a:r>
              <a:rPr lang="en-GB" sz="2400" dirty="0" smtClean="0">
                <a:latin typeface="Arial Unicode MS" pitchFamily="34" charset="-128"/>
              </a:rPr>
              <a:t>used in anterior part of beam: reduces exposure to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anterior soft tissue</a:t>
            </a:r>
            <a:r>
              <a:rPr lang="en-GB" sz="2400" dirty="0" smtClean="0">
                <a:latin typeface="Arial Unicode MS" pitchFamily="34" charset="-128"/>
              </a:rPr>
              <a:t>, enabling it to be visualized </a:t>
            </a:r>
          </a:p>
          <a:p>
            <a:pPr eaLnBrk="1" hangingPunct="1"/>
            <a:r>
              <a:rPr lang="en-GB" sz="2400" dirty="0">
                <a:latin typeface="Arial Unicode MS" pitchFamily="34" charset="-128"/>
              </a:rPr>
              <a:t>Slight difference in </a:t>
            </a:r>
            <a:r>
              <a:rPr lang="en-GB" sz="2400" dirty="0">
                <a:solidFill>
                  <a:srgbClr val="C00000"/>
                </a:solidFill>
                <a:latin typeface="Arial Unicode MS" pitchFamily="34" charset="-128"/>
              </a:rPr>
              <a:t>magnification</a:t>
            </a:r>
            <a:r>
              <a:rPr lang="en-GB" sz="2400" dirty="0">
                <a:latin typeface="Arial Unicode MS" pitchFamily="34" charset="-128"/>
              </a:rPr>
              <a:t> between anatomical structures on tube &amp; detector side 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Difference in magnification </a:t>
            </a:r>
            <a:r>
              <a:rPr lang="en-GB" sz="2400" dirty="0">
                <a:latin typeface="Arial Unicode MS" pitchFamily="34" charset="-128"/>
              </a:rPr>
              <a:t>increases with distance to midsagittal plane  </a:t>
            </a:r>
          </a:p>
          <a:p>
            <a:pPr eaLnBrk="1" hangingPunct="1"/>
            <a:endParaRPr lang="en-GB" sz="22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GB" sz="2200" dirty="0" smtClean="0">
              <a:latin typeface="Arial Unicode MS" pitchFamily="34" charset="-128"/>
            </a:endParaRPr>
          </a:p>
          <a:p>
            <a:pPr eaLnBrk="1" hangingPunct="1"/>
            <a:endParaRPr lang="en-US" sz="22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2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6" name="Picture 2" descr="C:\Users\Ruben\AppData\Local\Temp\7zE33F.tmp\Front.tif"/>
          <p:cNvPicPr>
            <a:picLocks noChangeAspect="1" noChangeArrowheads="1"/>
          </p:cNvPicPr>
          <p:nvPr/>
        </p:nvPicPr>
        <p:blipFill rotWithShape="1">
          <a:blip r:embed="rId3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0296" t="2455" r="-93074" b="16392"/>
          <a:stretch/>
        </p:blipFill>
        <p:spPr bwMode="auto">
          <a:xfrm>
            <a:off x="2051720" y="3933056"/>
            <a:ext cx="6545057" cy="230304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Isosceles Triangle 1"/>
          <p:cNvSpPr/>
          <p:nvPr/>
        </p:nvSpPr>
        <p:spPr>
          <a:xfrm rot="16200000" flipH="1">
            <a:off x="3905926" y="2617702"/>
            <a:ext cx="1728192" cy="5220580"/>
          </a:xfrm>
          <a:prstGeom prst="triangle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408000" y="3357272"/>
            <a:ext cx="0" cy="288004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380312" y="4363895"/>
            <a:ext cx="108012" cy="1728193"/>
          </a:xfrm>
          <a:prstGeom prst="rect">
            <a:avLst/>
          </a:prstGeom>
          <a:solidFill>
            <a:srgbClr val="96969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868144" y="3861328"/>
            <a:ext cx="432048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16216" y="3861328"/>
            <a:ext cx="432048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860032" y="3214997"/>
            <a:ext cx="1544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800" dirty="0" smtClean="0">
                <a:latin typeface="Arial Unicode MS" pitchFamily="34" charset="-128"/>
              </a:rPr>
              <a:t>Larger </a:t>
            </a:r>
          </a:p>
          <a:p>
            <a:pPr algn="r"/>
            <a:r>
              <a:rPr lang="en-GB" sz="1800" dirty="0" smtClean="0">
                <a:latin typeface="Arial Unicode MS" pitchFamily="34" charset="-128"/>
              </a:rPr>
              <a:t>magnification</a:t>
            </a:r>
            <a:endParaRPr lang="en-US" sz="1800" dirty="0"/>
          </a:p>
        </p:txBody>
      </p:sp>
      <p:sp>
        <p:nvSpPr>
          <p:cNvPr id="16" name="Rectangle 15"/>
          <p:cNvSpPr/>
          <p:nvPr/>
        </p:nvSpPr>
        <p:spPr>
          <a:xfrm>
            <a:off x="6412364" y="3213256"/>
            <a:ext cx="1544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latin typeface="Arial Unicode MS" pitchFamily="34" charset="-128"/>
              </a:rPr>
              <a:t>Smaller </a:t>
            </a:r>
          </a:p>
          <a:p>
            <a:r>
              <a:rPr lang="en-GB" sz="1800" dirty="0" smtClean="0">
                <a:latin typeface="Arial Unicode MS" pitchFamily="34" charset="-128"/>
              </a:rPr>
              <a:t>magnification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P-A </a:t>
            </a:r>
            <a:r>
              <a:rPr lang="en-US" b="0" dirty="0" err="1" smtClean="0">
                <a:latin typeface="Arial Unicode MS" pitchFamily="34" charset="-128"/>
              </a:rPr>
              <a:t>cephalometric</a:t>
            </a:r>
            <a:r>
              <a:rPr lang="en-US" b="0" dirty="0" smtClean="0">
                <a:latin typeface="Arial Unicode MS" pitchFamily="34" charset="-128"/>
              </a:rPr>
              <a:t> radiograph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196752"/>
            <a:ext cx="5329288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Second most common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Facial asymmetries</a:t>
            </a:r>
          </a:p>
          <a:p>
            <a:pPr lvl="1" eaLnBrk="1" hangingPunct="1"/>
            <a:r>
              <a:rPr lang="en-GB" sz="2400" dirty="0" err="1" smtClean="0">
                <a:latin typeface="Arial Unicode MS" pitchFamily="34" charset="-128"/>
              </a:rPr>
              <a:t>Orthognatic</a:t>
            </a:r>
            <a:r>
              <a:rPr lang="en-GB" sz="2400" dirty="0" smtClean="0">
                <a:latin typeface="Arial Unicode MS" pitchFamily="34" charset="-128"/>
              </a:rPr>
              <a:t> surgery </a:t>
            </a:r>
            <a:endParaRPr lang="en-GB" sz="2400" dirty="0">
              <a:latin typeface="Arial Unicode MS" pitchFamily="34" charset="-128"/>
            </a:endParaRP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X ray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tube behind </a:t>
            </a:r>
            <a:r>
              <a:rPr lang="en-GB" sz="2800" dirty="0" smtClean="0">
                <a:latin typeface="Arial Unicode MS" pitchFamily="34" charset="-128"/>
              </a:rPr>
              <a:t>the patient’s head, image receptor in coronal plane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Patient orientation: natural head position, Frankfort plane perpendicular to image receptor</a:t>
            </a: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2050" name="Picture 2" descr="C:\Users\Ruben\Google Drive\Active work\_Research\IAEA training material\PA ceph Pisha Pittayap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9183" y="1268760"/>
            <a:ext cx="3213739" cy="430115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759183" y="5589240"/>
            <a:ext cx="32773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P.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Pittayapat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,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Chulalongkorn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 Univ.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err="1" smtClean="0">
                <a:latin typeface="Arial Unicode MS" pitchFamily="34" charset="-128"/>
              </a:rPr>
              <a:t>Cephalometric</a:t>
            </a:r>
            <a:r>
              <a:rPr lang="en-US" b="0" dirty="0" smtClean="0">
                <a:latin typeface="Arial Unicode MS" pitchFamily="34" charset="-128"/>
              </a:rPr>
              <a:t> tracing &amp; landmarks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196752"/>
            <a:ext cx="8353623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Radiograph can be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traced</a:t>
            </a:r>
            <a:r>
              <a:rPr lang="en-GB" sz="2800" dirty="0" smtClean="0">
                <a:latin typeface="Arial Unicode MS" pitchFamily="34" charset="-128"/>
              </a:rPr>
              <a:t> (digitally or on paper) for </a:t>
            </a:r>
            <a:r>
              <a:rPr lang="en-GB" sz="2800" dirty="0" err="1" smtClean="0">
                <a:latin typeface="Arial Unicode MS" pitchFamily="34" charset="-128"/>
              </a:rPr>
              <a:t>cephalometric</a:t>
            </a:r>
            <a:r>
              <a:rPr lang="en-GB" sz="2800" dirty="0" smtClean="0">
                <a:latin typeface="Arial Unicode MS" pitchFamily="34" charset="-128"/>
              </a:rPr>
              <a:t> analysis and to evaluate changes during treatment through superimposition</a:t>
            </a:r>
          </a:p>
          <a:p>
            <a:pPr eaLnBrk="1" hangingPunct="1"/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Landmarks</a:t>
            </a:r>
            <a:r>
              <a:rPr lang="en-GB" sz="2800" dirty="0" smtClean="0">
                <a:latin typeface="Arial Unicode MS" pitchFamily="34" charset="-128"/>
              </a:rPr>
              <a:t>: specific anatomical points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Can be used to evaluate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angles and planes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Different types of analysis used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e.g. Steiner, Ricketts, McNamara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Similar to lateral </a:t>
            </a:r>
            <a:r>
              <a:rPr lang="en-GB" sz="2800" dirty="0" err="1" smtClean="0">
                <a:latin typeface="Arial Unicode MS" pitchFamily="34" charset="-128"/>
              </a:rPr>
              <a:t>ceph</a:t>
            </a:r>
            <a:r>
              <a:rPr lang="en-GB" sz="2800" dirty="0" smtClean="0">
                <a:latin typeface="Arial Unicode MS" pitchFamily="34" charset="-128"/>
              </a:rPr>
              <a:t>: entire image should be evaluated</a:t>
            </a:r>
          </a:p>
          <a:p>
            <a:pPr lvl="1" eaLnBrk="1" hangingPunct="1"/>
            <a:endParaRPr lang="en-GB" sz="2400" dirty="0" smtClean="0">
              <a:latin typeface="Arial Unicode MS" pitchFamily="34" charset="-128"/>
            </a:endParaRPr>
          </a:p>
          <a:p>
            <a:pPr eaLnBrk="1" hangingPunct="1"/>
            <a:endParaRPr lang="en-US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err="1" smtClean="0">
                <a:latin typeface="Arial Unicode MS" pitchFamily="34" charset="-128"/>
              </a:rPr>
              <a:t>Cephalometric</a:t>
            </a:r>
            <a:r>
              <a:rPr lang="en-US" b="0" dirty="0" smtClean="0">
                <a:latin typeface="Arial Unicode MS" pitchFamily="34" charset="-128"/>
              </a:rPr>
              <a:t> tracing &amp; landmarks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9" y="1412776"/>
            <a:ext cx="4608512" cy="720080"/>
          </a:xfrm>
        </p:spPr>
        <p:txBody>
          <a:bodyPr/>
          <a:lstStyle/>
          <a:p>
            <a:pPr algn="ctr" eaLnBrk="1" hangingPunct="1">
              <a:buNone/>
            </a:pPr>
            <a:r>
              <a:rPr lang="en-GB" sz="2800" dirty="0" smtClean="0">
                <a:latin typeface="Arial Unicode MS" pitchFamily="34" charset="-128"/>
              </a:rPr>
              <a:t>Lateral </a:t>
            </a:r>
            <a:r>
              <a:rPr lang="en-GB" sz="2800" dirty="0" err="1" smtClean="0">
                <a:latin typeface="Arial Unicode MS" pitchFamily="34" charset="-128"/>
              </a:rPr>
              <a:t>ceph</a:t>
            </a:r>
            <a:endParaRPr lang="en-GB" sz="2800" dirty="0" smtClean="0">
              <a:latin typeface="Arial Unicode MS" pitchFamily="34" charset="-128"/>
            </a:endParaRPr>
          </a:p>
          <a:p>
            <a:pPr eaLnBrk="1" hangingPunct="1"/>
            <a:endParaRPr lang="en-US" sz="28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4499992" y="2060848"/>
            <a:ext cx="460851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Tracing (Ricketts)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42137" y="5643875"/>
            <a:ext cx="3514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Courtesy of K. de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Faria</a:t>
            </a:r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Vasconcelos</a:t>
            </a:r>
            <a:endParaRPr lang="en-GB" sz="1600" i="1" dirty="0" smtClean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807" t="23100" r="50098" b="7932"/>
          <a:stretch/>
        </p:blipFill>
        <p:spPr>
          <a:xfrm>
            <a:off x="1403648" y="1916832"/>
            <a:ext cx="2808312" cy="37444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5038" t="25500" r="33856" b="19900"/>
          <a:stretch/>
        </p:blipFill>
        <p:spPr>
          <a:xfrm>
            <a:off x="5436096" y="2588770"/>
            <a:ext cx="2820144" cy="27844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err="1" smtClean="0">
                <a:latin typeface="Arial Unicode MS" pitchFamily="34" charset="-128"/>
              </a:rPr>
              <a:t>Occipito</a:t>
            </a:r>
            <a:r>
              <a:rPr lang="en-US" b="0" dirty="0" smtClean="0">
                <a:latin typeface="Arial Unicode MS" pitchFamily="34" charset="-128"/>
              </a:rPr>
              <a:t>-mental projection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4968552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A.k.a.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Waters</a:t>
            </a:r>
            <a:r>
              <a:rPr lang="en-GB" sz="2800" dirty="0" smtClean="0">
                <a:solidFill>
                  <a:schemeClr val="accent2"/>
                </a:solidFill>
                <a:latin typeface="Arial Unicode MS" pitchFamily="34" charset="-128"/>
              </a:rPr>
              <a:t>’</a:t>
            </a:r>
            <a:r>
              <a:rPr lang="en-GB" sz="2800" dirty="0" smtClean="0">
                <a:latin typeface="Arial Unicode MS" pitchFamily="34" charset="-128"/>
              </a:rPr>
              <a:t> projection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Beam angled (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37-45°</a:t>
            </a:r>
            <a:r>
              <a:rPr lang="en-GB" sz="2800" dirty="0" smtClean="0">
                <a:latin typeface="Arial Unicode MS" pitchFamily="34" charset="-128"/>
              </a:rPr>
              <a:t>) to </a:t>
            </a:r>
            <a:r>
              <a:rPr lang="en-GB" sz="2800" dirty="0" err="1" smtClean="0">
                <a:solidFill>
                  <a:srgbClr val="C00000"/>
                </a:solidFill>
                <a:latin typeface="Arial Unicode MS" pitchFamily="34" charset="-128"/>
              </a:rPr>
              <a:t>orbito-meatal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 line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Visualizes: Maxillary sinuses (primarily), orbits, frontal/</a:t>
            </a:r>
            <a:r>
              <a:rPr lang="en-GB" sz="2800" dirty="0" err="1" smtClean="0">
                <a:latin typeface="Arial Unicode MS" pitchFamily="34" charset="-128"/>
              </a:rPr>
              <a:t>ethmoidal</a:t>
            </a:r>
            <a:r>
              <a:rPr lang="en-GB" sz="2800" dirty="0" smtClean="0">
                <a:latin typeface="Arial Unicode MS" pitchFamily="34" charset="-128"/>
              </a:rPr>
              <a:t> sinus, </a:t>
            </a:r>
            <a:r>
              <a:rPr lang="en-GB" sz="2800" dirty="0" err="1" smtClean="0">
                <a:latin typeface="Arial Unicode MS" pitchFamily="34" charset="-128"/>
              </a:rPr>
              <a:t>zygomaticofrontal</a:t>
            </a:r>
            <a:r>
              <a:rPr lang="en-GB" sz="2800" dirty="0" smtClean="0">
                <a:latin typeface="Arial Unicode MS" pitchFamily="34" charset="-128"/>
              </a:rPr>
              <a:t> suture, nasal cavity, </a:t>
            </a:r>
            <a:r>
              <a:rPr lang="en-GB" sz="2800" dirty="0" err="1" smtClean="0">
                <a:latin typeface="Arial Unicode MS" pitchFamily="34" charset="-128"/>
              </a:rPr>
              <a:t>sphenoidal</a:t>
            </a:r>
            <a:r>
              <a:rPr lang="en-GB" sz="2800" dirty="0" smtClean="0">
                <a:latin typeface="Arial Unicode MS" pitchFamily="34" charset="-128"/>
              </a:rPr>
              <a:t> sinus (if mouth open)</a:t>
            </a:r>
          </a:p>
          <a:p>
            <a:pPr eaLnBrk="1" hangingPunct="1"/>
            <a:endParaRPr lang="en-GB" sz="2800" dirty="0" smtClean="0">
              <a:solidFill>
                <a:schemeClr val="accent2"/>
              </a:solidFill>
              <a:latin typeface="Arial Unicode MS" pitchFamily="34" charset="-128"/>
            </a:endParaRPr>
          </a:p>
          <a:p>
            <a:pPr lvl="1" eaLnBrk="1" hangingPunct="1"/>
            <a:endParaRPr lang="en-US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232858"/>
            <a:ext cx="3372524" cy="45628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508104" y="5805264"/>
            <a:ext cx="3164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D.M.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Brasil</a:t>
            </a:r>
            <a:endParaRPr lang="en-GB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err="1" smtClean="0">
                <a:latin typeface="Arial Unicode MS" pitchFamily="34" charset="-128"/>
              </a:rPr>
              <a:t>Occipito</a:t>
            </a:r>
            <a:r>
              <a:rPr lang="en-US" b="0" dirty="0" smtClean="0">
                <a:latin typeface="Arial Unicode MS" pitchFamily="34" charset="-128"/>
              </a:rPr>
              <a:t>-mental projection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sp>
        <p:nvSpPr>
          <p:cNvPr id="12" name="Rectangle 11"/>
          <p:cNvSpPr/>
          <p:nvPr/>
        </p:nvSpPr>
        <p:spPr>
          <a:xfrm>
            <a:off x="4953768" y="5981198"/>
            <a:ext cx="3164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D.M.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Brasil</a:t>
            </a:r>
            <a:endParaRPr lang="en-GB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081" y="1772817"/>
            <a:ext cx="3110542" cy="4208381"/>
          </a:xfrm>
          <a:prstGeom prst="rect">
            <a:avLst/>
          </a:prstGeom>
        </p:spPr>
      </p:pic>
      <p:pic>
        <p:nvPicPr>
          <p:cNvPr id="10" name="Content Placeholder 6" descr="water healing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9632" y="1772816"/>
            <a:ext cx="3102468" cy="4208382"/>
          </a:xfrm>
        </p:spPr>
      </p:pic>
      <p:sp>
        <p:nvSpPr>
          <p:cNvPr id="11" name="Rectangle 10"/>
          <p:cNvSpPr/>
          <p:nvPr/>
        </p:nvSpPr>
        <p:spPr>
          <a:xfrm>
            <a:off x="1569392" y="6012710"/>
            <a:ext cx="27216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P.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Pittayapat</a:t>
            </a:r>
            <a:endParaRPr lang="en-GB" sz="1600" i="1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gray">
          <a:xfrm>
            <a:off x="827585" y="1196752"/>
            <a:ext cx="770485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sz="2800" kern="0" dirty="0" smtClean="0">
                <a:latin typeface="Arial Unicode MS" pitchFamily="34" charset="-128"/>
              </a:rPr>
              <a:t>Examples with closed mouth</a:t>
            </a:r>
            <a:endParaRPr lang="en-GB" sz="2400" kern="0" dirty="0" smtClean="0">
              <a:latin typeface="Arial Unicode MS" pitchFamily="34" charset="-128"/>
            </a:endParaRPr>
          </a:p>
          <a:p>
            <a:pPr eaLnBrk="1" hangingPunct="1"/>
            <a:endParaRPr lang="en-US" kern="0" dirty="0" smtClean="0">
              <a:latin typeface="Arial Unicode MS" pitchFamily="34" charset="-128"/>
            </a:endParaRPr>
          </a:p>
          <a:p>
            <a:pPr eaLnBrk="1" hangingPunct="1">
              <a:buFontTx/>
              <a:buNone/>
            </a:pPr>
            <a:endParaRPr lang="en-US" sz="2800" kern="0" dirty="0" smtClean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2304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err="1" smtClean="0">
                <a:latin typeface="Arial Unicode MS" pitchFamily="34" charset="-128"/>
              </a:rPr>
              <a:t>Submentovertex</a:t>
            </a:r>
            <a:r>
              <a:rPr lang="en-US" b="0" dirty="0" smtClean="0">
                <a:latin typeface="Arial Unicode MS" pitchFamily="34" charset="-128"/>
              </a:rPr>
              <a:t> projection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196752"/>
            <a:ext cx="5400600" cy="504056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Acquired with neck in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maximal extension</a:t>
            </a:r>
            <a:r>
              <a:rPr lang="en-GB" sz="2800" dirty="0" smtClean="0">
                <a:latin typeface="Arial Unicode MS" pitchFamily="34" charset="-128"/>
              </a:rPr>
              <a:t>, with image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receptor on top </a:t>
            </a:r>
            <a:r>
              <a:rPr lang="en-GB" sz="2800" dirty="0" smtClean="0">
                <a:latin typeface="Arial Unicode MS" pitchFamily="34" charset="-128"/>
              </a:rPr>
              <a:t>of the head (parallel to </a:t>
            </a:r>
            <a:r>
              <a:rPr lang="en-GB" sz="2800" dirty="0" err="1" smtClean="0">
                <a:latin typeface="Arial Unicode MS" pitchFamily="34" charset="-128"/>
              </a:rPr>
              <a:t>orbito-meatal</a:t>
            </a:r>
            <a:r>
              <a:rPr lang="en-GB" sz="2800" dirty="0" smtClean="0">
                <a:latin typeface="Arial Unicode MS" pitchFamily="34" charset="-128"/>
              </a:rPr>
              <a:t> plane)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X-ray beam: perpendicular to </a:t>
            </a:r>
            <a:r>
              <a:rPr lang="en-GB" sz="2800" dirty="0" err="1" smtClean="0">
                <a:solidFill>
                  <a:srgbClr val="C00000"/>
                </a:solidFill>
                <a:latin typeface="Arial Unicode MS" pitchFamily="34" charset="-128"/>
              </a:rPr>
              <a:t>cantho-meatal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 line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Visualizes: 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Base of the skull (e.g. foramina)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Sphenoid sinuses</a:t>
            </a:r>
          </a:p>
          <a:p>
            <a:pPr lvl="1" eaLnBrk="1" hangingPunct="1"/>
            <a:r>
              <a:rPr lang="en-GB" sz="2400" dirty="0" err="1" smtClean="0">
                <a:latin typeface="Arial Unicode MS" pitchFamily="34" charset="-128"/>
              </a:rPr>
              <a:t>Mandibular</a:t>
            </a:r>
            <a:r>
              <a:rPr lang="en-GB" sz="2400" dirty="0" smtClean="0">
                <a:latin typeface="Arial Unicode MS" pitchFamily="34" charset="-128"/>
              </a:rPr>
              <a:t> </a:t>
            </a:r>
            <a:r>
              <a:rPr lang="en-GB" sz="2400" dirty="0" err="1" smtClean="0">
                <a:latin typeface="Arial Unicode MS" pitchFamily="34" charset="-128"/>
              </a:rPr>
              <a:t>condyles</a:t>
            </a:r>
            <a:endParaRPr lang="en-GB" sz="2400" dirty="0" smtClean="0">
              <a:latin typeface="Arial Unicode MS" pitchFamily="34" charset="-128"/>
            </a:endParaRPr>
          </a:p>
          <a:p>
            <a:pPr lvl="1" eaLnBrk="1" hangingPunct="1"/>
            <a:r>
              <a:rPr lang="en-GB" sz="2400" dirty="0" err="1" smtClean="0">
                <a:latin typeface="Arial Unicode MS" pitchFamily="34" charset="-128"/>
              </a:rPr>
              <a:t>Zygomatic</a:t>
            </a:r>
            <a:r>
              <a:rPr lang="en-GB" sz="2400" dirty="0" smtClean="0">
                <a:latin typeface="Arial Unicode MS" pitchFamily="34" charset="-128"/>
              </a:rPr>
              <a:t> arch</a:t>
            </a:r>
          </a:p>
          <a:p>
            <a:pPr lvl="1" eaLnBrk="1" hangingPunct="1"/>
            <a:endParaRPr lang="en-US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6" name="Picture 6" descr="submento condyla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1818" y="1314003"/>
            <a:ext cx="3160258" cy="422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796136" y="5517232"/>
            <a:ext cx="33221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P.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Pittayapat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,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Chulalongkorn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 Univ.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err="1" smtClean="0">
                <a:latin typeface="Arial Unicode MS" pitchFamily="34" charset="-128"/>
              </a:rPr>
              <a:t>Occipito</a:t>
            </a:r>
            <a:r>
              <a:rPr lang="en-US" b="0" dirty="0" smtClean="0">
                <a:latin typeface="Arial Unicode MS" pitchFamily="34" charset="-128"/>
              </a:rPr>
              <a:t>-frontal with cranial angulation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96752"/>
            <a:ext cx="5401296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A.k.a.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Reverse Towne’s </a:t>
            </a:r>
            <a:r>
              <a:rPr lang="en-GB" sz="2800" dirty="0" smtClean="0">
                <a:latin typeface="Arial Unicode MS" pitchFamily="34" charset="-128"/>
              </a:rPr>
              <a:t>projection</a:t>
            </a:r>
          </a:p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Fracture of </a:t>
            </a:r>
            <a:r>
              <a:rPr lang="en-GB" sz="2800" dirty="0" err="1" smtClean="0">
                <a:latin typeface="Arial Unicode MS" pitchFamily="34" charset="-128"/>
              </a:rPr>
              <a:t>condylar</a:t>
            </a:r>
            <a:r>
              <a:rPr lang="en-GB" sz="2800" dirty="0" smtClean="0">
                <a:latin typeface="Arial Unicode MS" pitchFamily="34" charset="-128"/>
              </a:rPr>
              <a:t> neck, medially displaced </a:t>
            </a:r>
            <a:r>
              <a:rPr lang="en-GB" sz="2800" dirty="0" err="1" smtClean="0">
                <a:latin typeface="Arial Unicode MS" pitchFamily="34" charset="-128"/>
              </a:rPr>
              <a:t>condyle</a:t>
            </a:r>
            <a:r>
              <a:rPr lang="en-GB" sz="2800" dirty="0" smtClean="0">
                <a:latin typeface="Arial Unicode MS" pitchFamily="34" charset="-128"/>
              </a:rPr>
              <a:t>, </a:t>
            </a:r>
            <a:r>
              <a:rPr lang="en-GB" sz="2800" dirty="0" err="1" smtClean="0">
                <a:latin typeface="Arial Unicode MS" pitchFamily="34" charset="-128"/>
              </a:rPr>
              <a:t>posterolateral</a:t>
            </a:r>
            <a:r>
              <a:rPr lang="en-GB" sz="2800" dirty="0" smtClean="0">
                <a:latin typeface="Arial Unicode MS" pitchFamily="34" charset="-128"/>
              </a:rPr>
              <a:t> wall of maxillary </a:t>
            </a:r>
            <a:r>
              <a:rPr lang="en-GB" sz="2800" dirty="0" err="1" smtClean="0">
                <a:latin typeface="Arial Unicode MS" pitchFamily="34" charset="-128"/>
              </a:rPr>
              <a:t>antrum</a:t>
            </a:r>
            <a:endParaRPr lang="en-GB" sz="2800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Patient position: </a:t>
            </a:r>
            <a:r>
              <a:rPr lang="en-GB" sz="2800" dirty="0" err="1" smtClean="0">
                <a:latin typeface="Arial Unicode MS" pitchFamily="34" charset="-128"/>
              </a:rPr>
              <a:t>canthomeatal</a:t>
            </a:r>
            <a:r>
              <a:rPr lang="en-GB" sz="2800" dirty="0" smtClean="0">
                <a:latin typeface="Arial Unicode MS" pitchFamily="34" charset="-128"/>
              </a:rPr>
              <a:t> line at 15-30° to image receptor,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mouth open </a:t>
            </a:r>
            <a:r>
              <a:rPr lang="en-GB" sz="2800" dirty="0" smtClean="0">
                <a:latin typeface="Arial Unicode MS" pitchFamily="34" charset="-128"/>
              </a:rPr>
              <a:t>as wide as possible</a:t>
            </a:r>
            <a:endParaRPr lang="en-US" sz="28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3074" name="Picture 2" descr="C:\Users\Ruben\Google Drive\Active work\_Research\IAEA training material\RT Pisha Pittayap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1642" y="1268760"/>
            <a:ext cx="3053706" cy="413203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816067" y="5400795"/>
            <a:ext cx="33279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P.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Pittayapat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, </a:t>
            </a:r>
            <a:r>
              <a:rPr lang="en-GB" sz="1600" i="1" dirty="0" err="1">
                <a:solidFill>
                  <a:schemeClr val="accent1"/>
                </a:solidFill>
                <a:latin typeface="Arial Unicode MS" pitchFamily="34" charset="-128"/>
              </a:rPr>
              <a:t>Chulalongkorn</a:t>
            </a:r>
            <a:r>
              <a:rPr lang="en-GB" sz="1600" i="1" dirty="0">
                <a:solidFill>
                  <a:schemeClr val="accent1"/>
                </a:solidFill>
                <a:latin typeface="Arial Unicode MS" pitchFamily="34" charset="-128"/>
              </a:rPr>
              <a:t> Univ.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Other projections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96752"/>
            <a:ext cx="8353623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PA skull (similar to PA </a:t>
            </a:r>
            <a:r>
              <a:rPr lang="en-GB" sz="2800" dirty="0" err="1" smtClean="0">
                <a:latin typeface="Arial Unicode MS" pitchFamily="34" charset="-128"/>
              </a:rPr>
              <a:t>ceph</a:t>
            </a:r>
            <a:r>
              <a:rPr lang="en-GB" sz="2800" dirty="0" smtClean="0">
                <a:latin typeface="Arial Unicode MS" pitchFamily="34" charset="-128"/>
              </a:rPr>
              <a:t>)</a:t>
            </a:r>
          </a:p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PA jaws </a:t>
            </a:r>
          </a:p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Oblique PA</a:t>
            </a:r>
          </a:p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Lateral oblique</a:t>
            </a:r>
          </a:p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Mandibular body</a:t>
            </a:r>
          </a:p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Mandibular ramus</a:t>
            </a:r>
            <a:endParaRPr lang="en-GB" sz="2400" dirty="0" smtClean="0">
              <a:latin typeface="Arial Unicode MS" pitchFamily="34" charset="-128"/>
            </a:endParaRPr>
          </a:p>
          <a:p>
            <a:pPr eaLnBrk="1" hangingPunct="1"/>
            <a:endParaRPr lang="en-GB" dirty="0" smtClean="0">
              <a:latin typeface="Arial Unicode MS" pitchFamily="34" charset="-128"/>
            </a:endParaRPr>
          </a:p>
          <a:p>
            <a:pPr lvl="1" eaLnBrk="1" hangingPunct="1"/>
            <a:endParaRPr lang="en-US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63" y="1920066"/>
            <a:ext cx="3091832" cy="298219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23420" y="5013176"/>
            <a:ext cx="4244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Schulze</a:t>
            </a:r>
          </a:p>
          <a:p>
            <a:pPr algn="r"/>
            <a:r>
              <a:rPr lang="en-GB" sz="2000" dirty="0" smtClean="0">
                <a:latin typeface="Arial Unicode MS" pitchFamily="34" charset="-128"/>
              </a:rPr>
              <a:t>Lateral oblique radiograph</a:t>
            </a:r>
            <a:endParaRPr lang="en-GB" sz="2000" dirty="0"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latin typeface="Arial Unicode MS" pitchFamily="34" charset="-128"/>
              </a:rPr>
              <a:t>Educational Objectives</a:t>
            </a:r>
            <a:endParaRPr lang="en-US" sz="320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305272"/>
            <a:ext cx="8569076" cy="4572000"/>
          </a:xfrm>
        </p:spPr>
        <p:txBody>
          <a:bodyPr/>
          <a:lstStyle/>
          <a:p>
            <a:pPr lvl="0"/>
            <a:r>
              <a:rPr lang="en-GB" sz="2400" dirty="0" smtClean="0">
                <a:latin typeface="Arial Unicode MS" pitchFamily="34" charset="-128"/>
              </a:rPr>
              <a:t>Differentiate between lateral </a:t>
            </a:r>
            <a:r>
              <a:rPr lang="en-GB" sz="2400" dirty="0" err="1" smtClean="0">
                <a:latin typeface="Arial Unicode MS" pitchFamily="34" charset="-128"/>
              </a:rPr>
              <a:t>cephalometric</a:t>
            </a:r>
            <a:r>
              <a:rPr lang="en-GB" sz="2400" dirty="0" smtClean="0">
                <a:latin typeface="Arial Unicode MS" pitchFamily="34" charset="-128"/>
              </a:rPr>
              <a:t>, </a:t>
            </a:r>
            <a:r>
              <a:rPr lang="en-GB" sz="2400" dirty="0" err="1" smtClean="0">
                <a:latin typeface="Arial Unicode MS" pitchFamily="34" charset="-128"/>
              </a:rPr>
              <a:t>posteroanterior</a:t>
            </a:r>
            <a:r>
              <a:rPr lang="en-GB" sz="2400" dirty="0" smtClean="0">
                <a:latin typeface="Arial Unicode MS" pitchFamily="34" charset="-128"/>
              </a:rPr>
              <a:t> </a:t>
            </a:r>
            <a:r>
              <a:rPr lang="en-GB" sz="2400" dirty="0" err="1" smtClean="0">
                <a:latin typeface="Arial Unicode MS" pitchFamily="34" charset="-128"/>
              </a:rPr>
              <a:t>cephalometric</a:t>
            </a:r>
            <a:r>
              <a:rPr lang="en-GB" sz="2400" dirty="0" smtClean="0">
                <a:latin typeface="Arial Unicode MS" pitchFamily="34" charset="-128"/>
              </a:rPr>
              <a:t>, </a:t>
            </a:r>
            <a:r>
              <a:rPr lang="en-GB" sz="2400" dirty="0" err="1" smtClean="0">
                <a:latin typeface="Arial Unicode MS" pitchFamily="34" charset="-128"/>
              </a:rPr>
              <a:t>submentovertex</a:t>
            </a:r>
            <a:r>
              <a:rPr lang="en-GB" sz="2400" dirty="0" smtClean="0">
                <a:latin typeface="Arial Unicode MS" pitchFamily="34" charset="-128"/>
              </a:rPr>
              <a:t>, </a:t>
            </a:r>
            <a:r>
              <a:rPr lang="en-GB" sz="2400" dirty="0" err="1" smtClean="0">
                <a:latin typeface="Arial Unicode MS" pitchFamily="34" charset="-128"/>
              </a:rPr>
              <a:t>occipito</a:t>
            </a:r>
            <a:r>
              <a:rPr lang="en-GB" sz="2400" dirty="0" smtClean="0">
                <a:latin typeface="Arial Unicode MS" pitchFamily="34" charset="-128"/>
              </a:rPr>
              <a:t>-mental and </a:t>
            </a:r>
            <a:r>
              <a:rPr lang="en-GB" sz="2400" dirty="0" err="1" smtClean="0">
                <a:latin typeface="Arial Unicode MS" pitchFamily="34" charset="-128"/>
              </a:rPr>
              <a:t>occipito</a:t>
            </a:r>
            <a:r>
              <a:rPr lang="en-GB" sz="2400" dirty="0" smtClean="0">
                <a:latin typeface="Arial Unicode MS" pitchFamily="34" charset="-128"/>
              </a:rPr>
              <a:t>-frontal projections, in terms of positioning of patient &amp; image receptor and respective clinical applications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A1D1-8282-4298-A140-364EBD78DD5F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Note: positioning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4" y="1402432"/>
            <a:ext cx="8353623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GB" sz="2800" dirty="0" smtClean="0">
                <a:latin typeface="Arial Unicode MS" pitchFamily="34" charset="-128"/>
              </a:rPr>
              <a:t>For certain radiographic projections, slightly different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positioning criteria </a:t>
            </a:r>
            <a:r>
              <a:rPr lang="en-GB" sz="2800" dirty="0" smtClean="0">
                <a:latin typeface="Arial Unicode MS" pitchFamily="34" charset="-128"/>
              </a:rPr>
              <a:t>may exist than those selected for this training material</a:t>
            </a:r>
          </a:p>
          <a:p>
            <a:pPr lvl="1" eaLnBrk="1" hangingPunct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e.g. PA </a:t>
            </a:r>
            <a:r>
              <a:rPr lang="en-GB" sz="2400" dirty="0" err="1" smtClean="0">
                <a:latin typeface="Arial Unicode MS" pitchFamily="34" charset="-128"/>
              </a:rPr>
              <a:t>cephalometric</a:t>
            </a:r>
            <a:r>
              <a:rPr lang="en-GB" sz="2400" dirty="0" smtClean="0">
                <a:latin typeface="Arial Unicode MS" pitchFamily="34" charset="-128"/>
              </a:rPr>
              <a:t> radiograph: Frankfort plane perpendicular to image receptor vs. </a:t>
            </a:r>
            <a:r>
              <a:rPr lang="en-GB" sz="2400" dirty="0" err="1" smtClean="0">
                <a:latin typeface="Arial Unicode MS" pitchFamily="34" charset="-128"/>
              </a:rPr>
              <a:t>orbitomeatal</a:t>
            </a:r>
            <a:r>
              <a:rPr lang="en-GB" sz="2400" dirty="0" smtClean="0">
                <a:latin typeface="Arial Unicode MS" pitchFamily="34" charset="-128"/>
              </a:rPr>
              <a:t> line perpendicular to image receptor </a:t>
            </a:r>
          </a:p>
          <a:p>
            <a:pPr lvl="1" eaLnBrk="1" hangingPunct="1">
              <a:buClr>
                <a:schemeClr val="tx2"/>
              </a:buClr>
            </a:pPr>
            <a:r>
              <a:rPr lang="en-GB" sz="2400" dirty="0" smtClean="0">
                <a:latin typeface="Arial Unicode MS" pitchFamily="34" charset="-128"/>
              </a:rPr>
              <a:t>e.g. </a:t>
            </a:r>
            <a:r>
              <a:rPr lang="en-GB" sz="2400" dirty="0" err="1" smtClean="0">
                <a:latin typeface="Arial Unicode MS" pitchFamily="34" charset="-128"/>
              </a:rPr>
              <a:t>occipito</a:t>
            </a:r>
            <a:r>
              <a:rPr lang="en-GB" sz="2400" dirty="0" smtClean="0">
                <a:latin typeface="Arial Unicode MS" pitchFamily="34" charset="-128"/>
              </a:rPr>
              <a:t>-frontal projection: mouth open vs. mouth closed</a:t>
            </a:r>
          </a:p>
          <a:p>
            <a:pPr eaLnBrk="1" hangingPunct="1"/>
            <a:endParaRPr lang="en-GB" dirty="0" smtClean="0">
              <a:latin typeface="Arial Unicode MS" pitchFamily="34" charset="-128"/>
            </a:endParaRPr>
          </a:p>
          <a:p>
            <a:pPr lvl="1" eaLnBrk="1" hangingPunct="1"/>
            <a:endParaRPr lang="en-US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4667B7-5553-4D45-94C1-B677DB6F3253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References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504" y="1196752"/>
            <a:ext cx="9036496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b="1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Erkan</a:t>
            </a:r>
            <a:r>
              <a:rPr lang="en-GB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 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(2012) Reliability of four different computerized cephalometric analysis programs. </a:t>
            </a:r>
            <a:r>
              <a:rPr lang="en-GB" sz="18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J Orthod.;34:318-21. </a:t>
            </a:r>
          </a:p>
          <a:p>
            <a:pPr>
              <a:spcAft>
                <a:spcPts val="600"/>
              </a:spcAft>
            </a:pPr>
            <a:r>
              <a:rPr lang="en-GB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Jung PK 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et al. (2015) Comparison of cone-beam computed tomography cephalometric measurements using a midsagittal projection and conventional two-dimensional cephalometric measurements. Korean J Orthod.;45:282-8. </a:t>
            </a:r>
          </a:p>
          <a:p>
            <a:pPr>
              <a:spcAft>
                <a:spcPts val="600"/>
              </a:spcAft>
            </a:pPr>
            <a:r>
              <a:rPr lang="en-GB" sz="18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White SC &amp; Pharaoh MJ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(2014) Oral Radiology: Principles and Interpretation. 7thed. St. Louis: CV Mosby Company.</a:t>
            </a:r>
          </a:p>
          <a:p>
            <a:pPr>
              <a:spcAft>
                <a:spcPts val="600"/>
              </a:spcAft>
            </a:pPr>
            <a:endParaRPr lang="en-GB" sz="1800" dirty="0" smtClean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600"/>
              </a:spcAft>
            </a:pP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more projections and detailed positioning and evaluation guidelines:</a:t>
            </a:r>
          </a:p>
          <a:p>
            <a:pPr>
              <a:spcAft>
                <a:spcPts val="600"/>
              </a:spcAft>
            </a:pPr>
            <a:r>
              <a:rPr lang="en-GB" sz="1800" b="1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Stewart  Whitley A, Jefferson G, Holmes K, Sloane C, Anderson C, </a:t>
            </a:r>
            <a:r>
              <a:rPr lang="en-GB" sz="1800" b="1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Hoadley</a:t>
            </a:r>
            <a:r>
              <a:rPr lang="en-GB" sz="1800" b="1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G. </a:t>
            </a:r>
            <a:r>
              <a:rPr lang="en-GB" sz="18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(2015</a:t>
            </a:r>
            <a:r>
              <a:rPr lang="en-GB" sz="18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en-GB" sz="18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Clark’s Positioning in Radiography. 13th ed. CRC Press: </a:t>
            </a:r>
            <a:r>
              <a:rPr lang="en-GB" sz="18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Taylor&amp;Francis</a:t>
            </a:r>
            <a:r>
              <a:rPr lang="en-GB" sz="18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Group.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7150" y="1196752"/>
            <a:ext cx="9144000" cy="48923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A1D1-8282-4298-A140-364EBD78DD5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Overview of most common techniques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29250" y="571500"/>
            <a:ext cx="891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6600" b="1" dirty="0">
              <a:latin typeface="Cambria" pitchFamily="18" charset="0"/>
            </a:endParaRPr>
          </a:p>
        </p:txBody>
      </p:sp>
      <p:pic>
        <p:nvPicPr>
          <p:cNvPr id="52" name="Picture 6" descr="submento condyla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077072"/>
            <a:ext cx="1398757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Content Placeholder 6" descr="water healing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936" y="4077072"/>
            <a:ext cx="1380057" cy="1872000"/>
          </a:xfrm>
        </p:spPr>
      </p:pic>
      <p:pic>
        <p:nvPicPr>
          <p:cNvPr id="55" name="Picture 2" descr="C:\Users\Ruben\Google Drive\Active work\_Research\IAEA training material\PA ceph Pisha Pittayapa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077072"/>
            <a:ext cx="1398721" cy="1872000"/>
          </a:xfrm>
          <a:prstGeom prst="rect">
            <a:avLst/>
          </a:prstGeom>
          <a:noFill/>
        </p:spPr>
      </p:pic>
      <p:pic>
        <p:nvPicPr>
          <p:cNvPr id="56" name="Picture 2" descr="C:\Users\Ruben\Google Drive\Active work\_Research\IAEA training material\RT Pisha Pittayapa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077072"/>
            <a:ext cx="1383468" cy="1872000"/>
          </a:xfrm>
          <a:prstGeom prst="rect">
            <a:avLst/>
          </a:prstGeom>
          <a:noFill/>
        </p:spPr>
      </p:pic>
      <p:pic>
        <p:nvPicPr>
          <p:cNvPr id="1031" name="Picture 7" descr="C:\Users\Ruben\Google Drive\Active work\_Research\IAEA training material\Lateral ceph Pish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504" y="4077072"/>
            <a:ext cx="1350152" cy="1872000"/>
          </a:xfrm>
          <a:prstGeom prst="rect">
            <a:avLst/>
          </a:prstGeom>
          <a:noFill/>
        </p:spPr>
      </p:pic>
      <p:sp>
        <p:nvSpPr>
          <p:cNvPr id="59" name="Rectangle 58"/>
          <p:cNvSpPr/>
          <p:nvPr/>
        </p:nvSpPr>
        <p:spPr>
          <a:xfrm>
            <a:off x="3518242" y="6083900"/>
            <a:ext cx="55883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Radiographs courtesy of P.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Pittayapat</a:t>
            </a:r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,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Chulalongkorn</a:t>
            </a:r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Univ.</a:t>
            </a:r>
          </a:p>
        </p:txBody>
      </p: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2132856"/>
            <a:ext cx="1492619" cy="13965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1681" y="1916832"/>
            <a:ext cx="2018320" cy="1747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10000" y="2060848"/>
            <a:ext cx="1835471" cy="16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80112" y="2152571"/>
            <a:ext cx="1740099" cy="13484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14658" y="1916832"/>
            <a:ext cx="1621838" cy="1604706"/>
          </a:xfrm>
          <a:prstGeom prst="rect">
            <a:avLst/>
          </a:prstGeom>
        </p:spPr>
      </p:pic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74685"/>
              </p:ext>
            </p:extLst>
          </p:nvPr>
        </p:nvGraphicFramePr>
        <p:xfrm>
          <a:off x="0" y="1252984"/>
          <a:ext cx="9144000" cy="4816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9672"/>
                <a:gridCol w="2160240"/>
                <a:gridCol w="1800200"/>
                <a:gridCol w="1872208"/>
                <a:gridCol w="1691680"/>
              </a:tblGrid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LATERAL</a:t>
                      </a:r>
                      <a:r>
                        <a:rPr lang="en-GB" b="1" baseline="0" dirty="0" smtClean="0"/>
                        <a:t> CEPH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SUBMENTO-VERTEX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OCCIPITO-MENTAL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PA CEPH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OCCIPITO-FRONTAL</a:t>
                      </a:r>
                      <a:endParaRPr lang="en-GB" b="1" dirty="0"/>
                    </a:p>
                  </a:txBody>
                  <a:tcPr/>
                </a:tc>
              </a:tr>
              <a:tr h="20162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1602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A1D1-8282-4298-A140-364EBD78DD5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Planes used for patient positioning</a:t>
            </a:r>
          </a:p>
        </p:txBody>
      </p:sp>
      <p:pic>
        <p:nvPicPr>
          <p:cNvPr id="10" name="Content Placeholder 6" descr="lat cep 1 deep-bit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436096" y="1988840"/>
            <a:ext cx="2520030" cy="3528392"/>
          </a:xfrm>
        </p:spPr>
      </p:pic>
      <p:cxnSp>
        <p:nvCxnSpPr>
          <p:cNvPr id="14" name="Straight Connector 13"/>
          <p:cNvCxnSpPr/>
          <p:nvPr/>
        </p:nvCxnSpPr>
        <p:spPr>
          <a:xfrm flipH="1">
            <a:off x="5364088" y="3717032"/>
            <a:ext cx="374441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5364088" y="3140968"/>
            <a:ext cx="3672408" cy="1008112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24"/>
          <p:cNvSpPr>
            <a:spLocks noGrp="1"/>
          </p:cNvSpPr>
          <p:nvPr>
            <p:ph type="body" sz="half" idx="1"/>
          </p:nvPr>
        </p:nvSpPr>
        <p:spPr>
          <a:xfrm>
            <a:off x="179512" y="1268760"/>
            <a:ext cx="4824536" cy="4572000"/>
          </a:xfrm>
        </p:spPr>
        <p:txBody>
          <a:bodyPr/>
          <a:lstStyle/>
          <a:p>
            <a:pPr marL="514350" indent="-514350">
              <a:buClr>
                <a:schemeClr val="tx2"/>
              </a:buClr>
              <a:buFont typeface="+mj-lt"/>
              <a:buAutoNum type="alphaU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Frankfurt Horizontal Plane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Superior border of external auditory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meatus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Infra-orbital rim</a:t>
            </a:r>
          </a:p>
          <a:p>
            <a:pPr marL="514350" indent="-514350">
              <a:buClr>
                <a:schemeClr val="tx2"/>
              </a:buClr>
              <a:buFont typeface="+mj-lt"/>
              <a:buAutoNum type="alphaUcPeriod"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Canthomeatal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line</a:t>
            </a:r>
          </a:p>
          <a:p>
            <a:pPr lvl="1">
              <a:buClr>
                <a:schemeClr val="tx2"/>
              </a:buClr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Center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external auditory canal</a:t>
            </a:r>
          </a:p>
          <a:p>
            <a:pPr lvl="1">
              <a:buClr>
                <a:schemeClr val="tx2"/>
              </a:buClr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Outer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canthus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eye</a:t>
            </a:r>
          </a:p>
          <a:p>
            <a:pPr marL="514350" indent="-514350">
              <a:buClr>
                <a:schemeClr val="tx2"/>
              </a:buClr>
              <a:buFont typeface="+mj-lt"/>
              <a:buAutoNum type="alphaUcPeriod"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Alar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-Tragus line</a:t>
            </a:r>
          </a:p>
          <a:p>
            <a:pPr lvl="1">
              <a:buClr>
                <a:schemeClr val="tx2"/>
              </a:buClr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Alar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nose</a:t>
            </a:r>
          </a:p>
          <a:p>
            <a:pPr lvl="1">
              <a:buClr>
                <a:schemeClr val="tx2"/>
              </a:buClr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Center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tragus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5364088" y="3212976"/>
            <a:ext cx="3672408" cy="1224136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004048" y="275131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GB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04048" y="347139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GB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04048" y="419147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GB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A1D1-8282-4298-A140-364EBD78DD5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Image receptors in EOR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268760"/>
            <a:ext cx="8353623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Film</a:t>
            </a:r>
            <a:r>
              <a:rPr lang="en-GB" sz="2800" dirty="0" smtClean="0">
                <a:latin typeface="Arial Unicode MS" pitchFamily="34" charset="-128"/>
              </a:rPr>
              <a:t> &amp; different types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digital</a:t>
            </a:r>
            <a:r>
              <a:rPr lang="en-GB" sz="2800" dirty="0" smtClean="0">
                <a:latin typeface="Arial Unicode MS" pitchFamily="34" charset="-128"/>
              </a:rPr>
              <a:t> receptors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Film: in combination with intensifying screens (as in panoramic, but not intra-oral) (see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L04</a:t>
            </a:r>
            <a:r>
              <a:rPr lang="en-GB" sz="2800" dirty="0" smtClean="0">
                <a:latin typeface="Arial Unicode MS" pitchFamily="34" charset="-128"/>
              </a:rPr>
              <a:t>)</a:t>
            </a:r>
          </a:p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Digital receptors (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L04</a:t>
            </a:r>
            <a:r>
              <a:rPr lang="en-GB" sz="2800" dirty="0" smtClean="0">
                <a:latin typeface="Arial Unicode MS" pitchFamily="34" charset="-128"/>
              </a:rPr>
              <a:t>): </a:t>
            </a:r>
          </a:p>
          <a:p>
            <a:pPr lvl="1" eaLnBrk="1" hangingPunct="1"/>
            <a:r>
              <a:rPr lang="en-GB" sz="2400" dirty="0" err="1" smtClean="0">
                <a:latin typeface="Arial Unicode MS" pitchFamily="34" charset="-128"/>
              </a:rPr>
              <a:t>Photostimulable</a:t>
            </a:r>
            <a:r>
              <a:rPr lang="en-GB" sz="2400" dirty="0" smtClean="0">
                <a:latin typeface="Arial Unicode MS" pitchFamily="34" charset="-128"/>
              </a:rPr>
              <a:t> phosphor (PSP)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CCD, CMOS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TFT</a:t>
            </a:r>
          </a:p>
          <a:p>
            <a:pPr lvl="1" eaLnBrk="1" hangingPunct="1"/>
            <a:endParaRPr lang="en-GB" dirty="0" smtClean="0">
              <a:latin typeface="Arial Unicode MS" pitchFamily="34" charset="-128"/>
            </a:endParaRPr>
          </a:p>
          <a:p>
            <a:pPr eaLnBrk="1" hangingPunct="1"/>
            <a:endParaRPr lang="en-GB" sz="2800" dirty="0" smtClean="0">
              <a:latin typeface="Arial Unicode MS" pitchFamily="34" charset="-128"/>
            </a:endParaRPr>
          </a:p>
          <a:p>
            <a:pPr eaLnBrk="1" hangingPunct="1"/>
            <a:endParaRPr lang="en-US" sz="28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A1D1-8282-4298-A140-364EBD78DD5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Skull radiography units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3" y="1196752"/>
            <a:ext cx="8802562" cy="4114800"/>
          </a:xfrm>
        </p:spPr>
        <p:txBody>
          <a:bodyPr/>
          <a:lstStyle/>
          <a:p>
            <a:pPr eaLnBrk="1" hangingPunct="1"/>
            <a:r>
              <a:rPr lang="en-GB" sz="2800" dirty="0" err="1" smtClean="0">
                <a:solidFill>
                  <a:srgbClr val="C00000"/>
                </a:solidFill>
                <a:latin typeface="Arial Unicode MS" pitchFamily="34" charset="-128"/>
              </a:rPr>
              <a:t>Cephalometric</a:t>
            </a:r>
            <a:r>
              <a:rPr lang="en-GB" sz="2800" dirty="0" smtClean="0">
                <a:latin typeface="Arial Unicode MS" pitchFamily="34" charset="-128"/>
              </a:rPr>
              <a:t> radiography units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Focus-receptor distance 150-200 cm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Typically combined with panoramic units (or with CBCT and </a:t>
            </a:r>
            <a:r>
              <a:rPr lang="en-GB" sz="2400" dirty="0" err="1" smtClean="0">
                <a:latin typeface="Arial Unicode MS" pitchFamily="34" charset="-128"/>
              </a:rPr>
              <a:t>pano</a:t>
            </a:r>
            <a:r>
              <a:rPr lang="en-GB" sz="2400" dirty="0" smtClean="0">
                <a:latin typeface="Arial Unicode MS" pitchFamily="34" charset="-128"/>
              </a:rPr>
              <a:t>, i.e. 3-in-1)</a:t>
            </a:r>
          </a:p>
          <a:p>
            <a:pPr lvl="1" eaLnBrk="1" hangingPunct="1"/>
            <a:endParaRPr lang="en-GB" sz="2400" i="1" dirty="0">
              <a:latin typeface="Arial Unicode MS" pitchFamily="34" charset="-128"/>
            </a:endParaRPr>
          </a:p>
          <a:p>
            <a:pPr marL="0" indent="0"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lum brigh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140968"/>
            <a:ext cx="5392599" cy="3033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A1D1-8282-4298-A140-364EBD78DD5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Skull radiography units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2833" y="1196752"/>
            <a:ext cx="8353623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Other skull units</a:t>
            </a:r>
          </a:p>
          <a:p>
            <a:pPr lvl="1" eaLnBrk="1" hangingPunct="1"/>
            <a:r>
              <a:rPr lang="en-GB" sz="2400" dirty="0" err="1" smtClean="0">
                <a:solidFill>
                  <a:srgbClr val="C00000"/>
                </a:solidFill>
                <a:latin typeface="Arial Unicode MS" pitchFamily="34" charset="-128"/>
              </a:rPr>
              <a:t>Isocentric</a:t>
            </a:r>
            <a:r>
              <a:rPr lang="en-GB" sz="2400" dirty="0" smtClean="0">
                <a:latin typeface="Arial Unicode MS" pitchFamily="34" charset="-128"/>
              </a:rPr>
              <a:t>: most widely available; receptor and beam always perpendicular</a:t>
            </a:r>
          </a:p>
          <a:p>
            <a:pPr lvl="1" eaLnBrk="1" hangingPunct="1"/>
            <a:r>
              <a:rPr lang="en-GB" sz="2400" dirty="0" err="1" smtClean="0">
                <a:latin typeface="Arial Unicode MS" pitchFamily="34" charset="-128"/>
              </a:rPr>
              <a:t>Lysholm</a:t>
            </a:r>
            <a:r>
              <a:rPr lang="en-GB" sz="2400" dirty="0" smtClean="0">
                <a:latin typeface="Arial Unicode MS" pitchFamily="34" charset="-128"/>
              </a:rPr>
              <a:t>: not widely used nowadays</a:t>
            </a:r>
          </a:p>
          <a:p>
            <a:pPr lvl="1" eaLnBrk="1" hangingPunct="1"/>
            <a:endParaRPr lang="en-GB" sz="2000" dirty="0" smtClean="0">
              <a:latin typeface="Arial Unicode MS" pitchFamily="34" charset="-128"/>
            </a:endParaRPr>
          </a:p>
          <a:p>
            <a:pPr eaLnBrk="1" hangingPunct="1"/>
            <a:endParaRPr lang="en-GB" sz="2800" dirty="0" smtClean="0">
              <a:latin typeface="Arial Unicode MS" pitchFamily="34" charset="-128"/>
            </a:endParaRPr>
          </a:p>
          <a:p>
            <a:pPr eaLnBrk="1" hangingPunct="1"/>
            <a:endParaRPr lang="en-US" sz="28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54152"/>
            <a:ext cx="1818970" cy="27248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54152"/>
            <a:ext cx="4081819" cy="272483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170946" y="5968940"/>
            <a:ext cx="11753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R. Schulze</a:t>
            </a:r>
          </a:p>
        </p:txBody>
      </p:sp>
    </p:spTree>
    <p:extLst>
      <p:ext uri="{BB962C8B-B14F-4D97-AF65-F5344CB8AC3E}">
        <p14:creationId xmlns:p14="http://schemas.microsoft.com/office/powerpoint/2010/main" val="32057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179512" y="3212976"/>
            <a:ext cx="8856984" cy="28803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A1D1-8282-4298-A140-364EBD78DD5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Anti-scatter grids in EOR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196752"/>
            <a:ext cx="8928992" cy="41148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Unicode MS" pitchFamily="34" charset="-128"/>
              </a:rPr>
              <a:t>Grid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aligned</a:t>
            </a:r>
            <a:r>
              <a:rPr lang="en-GB" sz="2400" dirty="0" smtClean="0">
                <a:latin typeface="Arial Unicode MS" pitchFamily="34" charset="-128"/>
              </a:rPr>
              <a:t> with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primary X ray beam</a:t>
            </a:r>
            <a:r>
              <a:rPr lang="en-GB" sz="2400" dirty="0" smtClean="0">
                <a:latin typeface="Arial Unicode MS" pitchFamily="34" charset="-128"/>
              </a:rPr>
              <a:t>: primary X rays pass through holes, majority of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scatter</a:t>
            </a:r>
            <a:r>
              <a:rPr lang="en-GB" sz="2400" dirty="0" smtClean="0">
                <a:latin typeface="Arial Unicode MS" pitchFamily="34" charset="-128"/>
              </a:rPr>
              <a:t> will be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absorbed</a:t>
            </a:r>
          </a:p>
          <a:p>
            <a:pPr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Higher (~2x) patient dose </a:t>
            </a:r>
            <a:r>
              <a:rPr lang="en-GB" sz="2400" dirty="0" smtClean="0">
                <a:latin typeface="Arial Unicode MS" pitchFamily="34" charset="-128"/>
              </a:rPr>
              <a:t>needed: only use when high contrast is required (e.g. normally not needed for lateral </a:t>
            </a:r>
            <a:r>
              <a:rPr lang="en-GB" sz="2400" dirty="0" err="1" smtClean="0">
                <a:latin typeface="Arial Unicode MS" pitchFamily="34" charset="-128"/>
              </a:rPr>
              <a:t>ceph</a:t>
            </a:r>
            <a:r>
              <a:rPr lang="en-GB" sz="2400" dirty="0" smtClean="0">
                <a:latin typeface="Arial Unicode MS" pitchFamily="34" charset="-128"/>
              </a:rPr>
              <a:t>)</a:t>
            </a:r>
          </a:p>
          <a:p>
            <a:pPr eaLnBrk="1" hangingPunct="1"/>
            <a:endParaRPr lang="en-US" sz="2800" dirty="0" smtClean="0">
              <a:latin typeface="Arial Unicode MS" pitchFamily="34" charset="-128"/>
            </a:endParaRP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51520" y="3284984"/>
            <a:ext cx="3960440" cy="2736304"/>
            <a:chOff x="3419872" y="3645024"/>
            <a:chExt cx="3960440" cy="2736304"/>
          </a:xfrm>
        </p:grpSpPr>
        <p:pic>
          <p:nvPicPr>
            <p:cNvPr id="35" name="Picture 2" descr="C:\Users\Ruben\AppData\Local\Temp\7zE33F.tmp\Front.tif"/>
            <p:cNvPicPr>
              <a:picLocks noChangeAspect="1" noChangeArrowheads="1"/>
            </p:cNvPicPr>
            <p:nvPr/>
          </p:nvPicPr>
          <p:blipFill>
            <a:blip r:embed="rId2" cstate="print">
              <a:lum brigh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89111" t="-5145" r="-93073" b="-987"/>
            <a:stretch>
              <a:fillRect/>
            </a:stretch>
          </p:blipFill>
          <p:spPr bwMode="auto">
            <a:xfrm>
              <a:off x="3419872" y="3645024"/>
              <a:ext cx="3960440" cy="2736304"/>
            </a:xfrm>
            <a:prstGeom prst="rect">
              <a:avLst/>
            </a:prstGeom>
            <a:solidFill>
              <a:srgbClr val="FFFFFF"/>
            </a:solidFill>
          </p:spPr>
        </p:pic>
        <p:grpSp>
          <p:nvGrpSpPr>
            <p:cNvPr id="34" name="Group 33"/>
            <p:cNvGrpSpPr/>
            <p:nvPr/>
          </p:nvGrpSpPr>
          <p:grpSpPr>
            <a:xfrm rot="16200000">
              <a:off x="4175967" y="3032967"/>
              <a:ext cx="2304256" cy="3816445"/>
              <a:chOff x="395536" y="1484763"/>
              <a:chExt cx="2304256" cy="3816445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6835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359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9883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1407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2931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4455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5979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7503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9027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0551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2075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359968" y="4797152"/>
                <a:ext cx="72008" cy="2160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95536" y="5229200"/>
                <a:ext cx="2304256" cy="72008"/>
              </a:xfrm>
              <a:prstGeom prst="rect">
                <a:avLst/>
              </a:prstGeom>
              <a:solidFill>
                <a:srgbClr val="5F5F5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792022" y="1484763"/>
                <a:ext cx="1371599" cy="3671999"/>
                <a:chOff x="827606" y="4045369"/>
                <a:chExt cx="1371599" cy="1175091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827606" y="4045369"/>
                  <a:ext cx="0" cy="11750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sysDash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980006" y="4045369"/>
                  <a:ext cx="0" cy="11750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sysDash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1437206" y="4045369"/>
                  <a:ext cx="0" cy="11750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sysDash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1894405" y="4045369"/>
                  <a:ext cx="0" cy="11750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sysDash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2199205" y="4045369"/>
                  <a:ext cx="0" cy="11750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sysDash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1" name="Straight Arrow Connector 40"/>
            <p:cNvCxnSpPr/>
            <p:nvPr/>
          </p:nvCxnSpPr>
          <p:spPr>
            <a:xfrm rot="16200000">
              <a:off x="4625872" y="3271632"/>
              <a:ext cx="0" cy="241200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6200000">
              <a:off x="4553872" y="3800832"/>
              <a:ext cx="0" cy="226800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6200000">
              <a:off x="4409872" y="4249632"/>
              <a:ext cx="0" cy="198000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6200000">
              <a:off x="4283872" y="4528032"/>
              <a:ext cx="0" cy="172800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endCxn id="14" idx="3"/>
            </p:cNvCxnSpPr>
            <p:nvPr/>
          </p:nvCxnSpPr>
          <p:spPr>
            <a:xfrm>
              <a:off x="5868144" y="4509120"/>
              <a:ext cx="972108" cy="462136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endCxn id="17" idx="0"/>
            </p:cNvCxnSpPr>
            <p:nvPr/>
          </p:nvCxnSpPr>
          <p:spPr>
            <a:xfrm flipV="1">
              <a:off x="5652120" y="4550060"/>
              <a:ext cx="1080120" cy="39110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5364088" y="5229200"/>
              <a:ext cx="1728192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ysDash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endCxn id="6" idx="3"/>
            </p:cNvCxnSpPr>
            <p:nvPr/>
          </p:nvCxnSpPr>
          <p:spPr>
            <a:xfrm>
              <a:off x="5148064" y="5373216"/>
              <a:ext cx="1692188" cy="36004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4355976" y="3429000"/>
            <a:ext cx="46085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Scatter grid for a parallel-beam geometry. A grid of lead strips (   ) is placed in front of the image receptor. Scattered radiation (    ) which is not parallel to the primary X rays (    ) will be absorbed by the grid. Only a small fraction of scattered radiation will pass through the grid (    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 rot="16200000">
            <a:off x="7992008" y="3846768"/>
            <a:ext cx="72008" cy="216024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732240" y="4575904"/>
            <a:ext cx="288000" cy="0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16200000">
            <a:off x="7974392" y="4737937"/>
            <a:ext cx="0" cy="2520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6372200" y="5800040"/>
            <a:ext cx="252000" cy="0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err="1" smtClean="0">
                <a:latin typeface="Arial Unicode MS" pitchFamily="34" charset="-128"/>
              </a:rPr>
              <a:t>Cephalometric</a:t>
            </a:r>
            <a:r>
              <a:rPr lang="en-US" b="0" dirty="0" smtClean="0">
                <a:latin typeface="Arial Unicode MS" pitchFamily="34" charset="-128"/>
              </a:rPr>
              <a:t> radiography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196752"/>
            <a:ext cx="8353623" cy="41148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Arial Unicode MS" pitchFamily="34" charset="-128"/>
              </a:rPr>
              <a:t>Used to evaluate the relationship between anatomical points at the teeth, jaws and skull bones</a:t>
            </a:r>
          </a:p>
          <a:p>
            <a:pPr lvl="1" eaLnBrk="1" hangingPunct="1"/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Orthodontics, maxillofacial surgery</a:t>
            </a:r>
          </a:p>
          <a:p>
            <a:pPr lvl="1" eaLnBrk="1" hangingPunct="1"/>
            <a:r>
              <a:rPr lang="en-GB" sz="2400" dirty="0" smtClean="0">
                <a:latin typeface="Arial Unicode MS" pitchFamily="34" charset="-128"/>
              </a:rPr>
              <a:t>Covers more than maxillofacial area: should always be evaluated for any head &amp; neck pathology (see step-wise evaluation White &amp; </a:t>
            </a:r>
            <a:r>
              <a:rPr lang="en-GB" sz="2400" dirty="0" err="1" smtClean="0">
                <a:latin typeface="Arial Unicode MS" pitchFamily="34" charset="-128"/>
              </a:rPr>
              <a:t>Pharoah</a:t>
            </a:r>
            <a:r>
              <a:rPr lang="en-GB" sz="2400" dirty="0" smtClean="0">
                <a:latin typeface="Arial Unicode MS" pitchFamily="34" charset="-128"/>
              </a:rPr>
              <a:t> (2014</a:t>
            </a:r>
            <a:r>
              <a:rPr lang="en-GB" sz="2400" dirty="0">
                <a:latin typeface="Arial Unicode MS" pitchFamily="34" charset="-128"/>
              </a:rPr>
              <a:t>)</a:t>
            </a:r>
            <a:r>
              <a:rPr lang="en-GB" sz="2400" dirty="0" smtClean="0">
                <a:latin typeface="Arial Unicode MS" pitchFamily="34" charset="-128"/>
              </a:rPr>
              <a:t>)</a:t>
            </a: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Lateral </a:t>
            </a:r>
            <a:r>
              <a:rPr lang="en-US" sz="2800" dirty="0" smtClean="0">
                <a:latin typeface="Arial Unicode MS" pitchFamily="34" charset="-128"/>
              </a:rPr>
              <a:t>and </a:t>
            </a:r>
            <a:r>
              <a:rPr lang="en-US" sz="2800" dirty="0" err="1" smtClean="0">
                <a:solidFill>
                  <a:srgbClr val="C00000"/>
                </a:solidFill>
                <a:latin typeface="Arial Unicode MS" pitchFamily="34" charset="-128"/>
              </a:rPr>
              <a:t>postero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-anterior</a:t>
            </a: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en-US" sz="2800" dirty="0" smtClean="0">
                <a:latin typeface="Arial Unicode MS" pitchFamily="34" charset="-128"/>
              </a:rPr>
              <a:t>(PA) radiograph</a:t>
            </a:r>
          </a:p>
          <a:p>
            <a:pPr eaLnBrk="1" hangingPunct="1"/>
            <a:r>
              <a:rPr lang="en-US" sz="2800" dirty="0" smtClean="0">
                <a:latin typeface="Arial Unicode MS" pitchFamily="34" charset="-128"/>
              </a:rPr>
              <a:t>Acquired at a relatively 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</a:rPr>
              <a:t>long source-to-patient distance </a:t>
            </a:r>
          </a:p>
          <a:p>
            <a:pPr eaLnBrk="1" hangingPunct="1">
              <a:buNone/>
            </a:pPr>
            <a:endParaRPr lang="en-US" sz="2800" dirty="0" smtClean="0">
              <a:latin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411760" y="6497638"/>
            <a:ext cx="5976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L07 Fundamentals of </a:t>
            </a:r>
            <a:r>
              <a:rPr lang="en-GB" sz="1000" i="1" dirty="0" err="1" smtClean="0"/>
              <a:t>Extraoral</a:t>
            </a:r>
            <a:r>
              <a:rPr lang="en-GB" sz="1000" i="1" dirty="0" smtClean="0"/>
              <a:t> </a:t>
            </a:r>
            <a:r>
              <a:rPr lang="en-GB" sz="1000" i="1" dirty="0" err="1" smtClean="0"/>
              <a:t>Projectional</a:t>
            </a:r>
            <a:r>
              <a:rPr lang="en-GB" sz="1000" i="1" dirty="0" smtClean="0"/>
              <a:t> Radiography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EA Light TN">
  <a:themeElements>
    <a:clrScheme name="">
      <a:dk1>
        <a:srgbClr val="000000"/>
      </a:dk1>
      <a:lt1>
        <a:srgbClr val="F9F0DF"/>
      </a:lt1>
      <a:dk2>
        <a:srgbClr val="003399"/>
      </a:dk2>
      <a:lt2>
        <a:srgbClr val="000000"/>
      </a:lt2>
      <a:accent1>
        <a:srgbClr val="99CCFF"/>
      </a:accent1>
      <a:accent2>
        <a:srgbClr val="8681B8"/>
      </a:accent2>
      <a:accent3>
        <a:srgbClr val="FBF6EC"/>
      </a:accent3>
      <a:accent4>
        <a:srgbClr val="000000"/>
      </a:accent4>
      <a:accent5>
        <a:srgbClr val="CAE2FF"/>
      </a:accent5>
      <a:accent6>
        <a:srgbClr val="7974A6"/>
      </a:accent6>
      <a:hlink>
        <a:srgbClr val="FCD3C1"/>
      </a:hlink>
      <a:folHlink>
        <a:srgbClr val="3366CC"/>
      </a:folHlink>
    </a:clrScheme>
    <a:fontScheme name="IAEA Light T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AEA Light T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EA Light T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 Light TN</Template>
  <TotalTime>0</TotalTime>
  <Words>1217</Words>
  <Application>Microsoft Office PowerPoint</Application>
  <PresentationFormat>On-screen Show (4:3)</PresentationFormat>
  <Paragraphs>194</Paragraphs>
  <Slides>21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IAEA Light TN</vt:lpstr>
      <vt:lpstr>Radiation Protection in Dental Radiology</vt:lpstr>
      <vt:lpstr>Educational Objectives</vt:lpstr>
      <vt:lpstr>Overview of most common techniques</vt:lpstr>
      <vt:lpstr>Planes used for patient positioning</vt:lpstr>
      <vt:lpstr>Image receptors in EOR</vt:lpstr>
      <vt:lpstr>Skull radiography units</vt:lpstr>
      <vt:lpstr>Skull radiography units</vt:lpstr>
      <vt:lpstr>Anti-scatter grids in EOR</vt:lpstr>
      <vt:lpstr>Cephalometric radiography</vt:lpstr>
      <vt:lpstr>Lateral cephalometric radiograph</vt:lpstr>
      <vt:lpstr>Lateral cephalometric radiograph</vt:lpstr>
      <vt:lpstr>P-A cephalometric radiograph</vt:lpstr>
      <vt:lpstr>Cephalometric tracing &amp; landmarks</vt:lpstr>
      <vt:lpstr>Cephalometric tracing &amp; landmarks</vt:lpstr>
      <vt:lpstr>Occipito-mental projection</vt:lpstr>
      <vt:lpstr>Occipito-mental projection</vt:lpstr>
      <vt:lpstr>Submentovertex projection</vt:lpstr>
      <vt:lpstr>Occipito-frontal with cranial angulation</vt:lpstr>
      <vt:lpstr>Other projections</vt:lpstr>
      <vt:lpstr>Note: positioning 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2017-08-17T09:44:20Z</dcterms:created>
  <dcterms:modified xsi:type="dcterms:W3CDTF">2017-10-02T09:26:12Z</dcterms:modified>
</cp:coreProperties>
</file>