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9" r:id="rId1"/>
  </p:sldMasterIdLst>
  <p:notesMasterIdLst>
    <p:notesMasterId r:id="rId42"/>
  </p:notesMasterIdLst>
  <p:sldIdLst>
    <p:sldId id="256" r:id="rId2"/>
    <p:sldId id="261" r:id="rId3"/>
    <p:sldId id="363" r:id="rId4"/>
    <p:sldId id="364" r:id="rId5"/>
    <p:sldId id="313" r:id="rId6"/>
    <p:sldId id="316" r:id="rId7"/>
    <p:sldId id="317" r:id="rId8"/>
    <p:sldId id="365" r:id="rId9"/>
    <p:sldId id="266" r:id="rId10"/>
    <p:sldId id="320" r:id="rId11"/>
    <p:sldId id="267" r:id="rId12"/>
    <p:sldId id="325" r:id="rId13"/>
    <p:sldId id="321" r:id="rId14"/>
    <p:sldId id="268" r:id="rId15"/>
    <p:sldId id="369" r:id="rId16"/>
    <p:sldId id="374" r:id="rId17"/>
    <p:sldId id="373" r:id="rId18"/>
    <p:sldId id="372" r:id="rId19"/>
    <p:sldId id="370" r:id="rId20"/>
    <p:sldId id="366" r:id="rId21"/>
    <p:sldId id="336" r:id="rId22"/>
    <p:sldId id="353" r:id="rId23"/>
    <p:sldId id="352" r:id="rId24"/>
    <p:sldId id="354" r:id="rId25"/>
    <p:sldId id="351" r:id="rId26"/>
    <p:sldId id="341" r:id="rId27"/>
    <p:sldId id="367" r:id="rId28"/>
    <p:sldId id="343" r:id="rId29"/>
    <p:sldId id="345" r:id="rId30"/>
    <p:sldId id="355" r:id="rId31"/>
    <p:sldId id="368" r:id="rId32"/>
    <p:sldId id="344" r:id="rId33"/>
    <p:sldId id="356" r:id="rId34"/>
    <p:sldId id="357" r:id="rId35"/>
    <p:sldId id="358" r:id="rId36"/>
    <p:sldId id="361" r:id="rId37"/>
    <p:sldId id="359" r:id="rId38"/>
    <p:sldId id="360" r:id="rId39"/>
    <p:sldId id="375" r:id="rId40"/>
    <p:sldId id="350" r:id="rId41"/>
  </p:sldIdLst>
  <p:sldSz cx="9144000" cy="6858000" type="screen4x3"/>
  <p:notesSz cx="6669088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DDD"/>
    <a:srgbClr val="EAEAEA"/>
    <a:srgbClr val="FFFFFF"/>
    <a:srgbClr val="FF3300"/>
    <a:srgbClr val="000000"/>
    <a:srgbClr val="000099"/>
    <a:srgbClr val="F9F0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73" autoAdjust="0"/>
    <p:restoredTop sz="94660"/>
  </p:normalViewPr>
  <p:slideViewPr>
    <p:cSldViewPr>
      <p:cViewPr>
        <p:scale>
          <a:sx n="100" d="100"/>
          <a:sy n="100" d="100"/>
        </p:scale>
        <p:origin x="-2274" y="-7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4538"/>
            <a:ext cx="496411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6463"/>
            <a:ext cx="5335588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D89C78E-B11A-4BC1-BAF6-89FE11AEE0B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38941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99DB32A-E6C9-4FA6-AD2D-3D1F6CB6CB8F}" type="slidenum">
              <a:rPr lang="en-GB" smtClean="0"/>
              <a:pPr/>
              <a:t>1</a:t>
            </a:fld>
            <a:endParaRPr lang="en-GB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022477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10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0463766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11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643823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12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062957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13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058943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14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720318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15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274188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16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739805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17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18520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18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199428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19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36636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9859359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20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0893222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21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361878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22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395192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23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505895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24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768279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25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448227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26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755643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27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9090902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28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5040393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29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386956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3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5897955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30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7152132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31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0727995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32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2003055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33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0541200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34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7403994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35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9001602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7D08175-A6F5-43E9-9DD8-38535700FE57}" type="slidenum">
              <a:rPr lang="en-GB" smtClean="0"/>
              <a:pPr/>
              <a:t>36</a:t>
            </a:fld>
            <a:endParaRPr lang="en-GB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8624843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37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0349916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38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1590706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39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86339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4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9820128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5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710179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6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599861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7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559248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FD8032-FA09-4436-9ED5-F193372F6E76}" type="slidenum">
              <a:rPr lang="en-GB" smtClean="0"/>
              <a:pPr/>
              <a:t>8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825991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99F54A-1D5A-4ACA-ABE9-4001E216B4E3}" type="slidenum">
              <a:rPr lang="en-GB" smtClean="0"/>
              <a:pPr/>
              <a:t>9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96193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9"/>
          <p:cNvSpPr txBox="1">
            <a:spLocks noChangeArrowheads="1"/>
          </p:cNvSpPr>
          <p:nvPr/>
        </p:nvSpPr>
        <p:spPr bwMode="black">
          <a:xfrm>
            <a:off x="3505200" y="6019800"/>
            <a:ext cx="2209800" cy="661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GB" b="1" smtClean="0">
                <a:solidFill>
                  <a:srgbClr val="FFFFFF"/>
                </a:solidFill>
                <a:latin typeface="Arial" charset="0"/>
              </a:rPr>
              <a:t>IAEA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GB" sz="900" b="1" smtClean="0">
                <a:solidFill>
                  <a:srgbClr val="FFFFFF"/>
                </a:solidFill>
                <a:latin typeface="Arial" charset="0"/>
              </a:rPr>
              <a:t>International Atomic Energy Agency</a:t>
            </a:r>
          </a:p>
        </p:txBody>
      </p:sp>
      <p:pic>
        <p:nvPicPr>
          <p:cNvPr id="5" name="Picture 10" descr="IAEAlogo_Bl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black">
          <a:xfrm>
            <a:off x="4114800" y="5105400"/>
            <a:ext cx="10509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hidden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 bwMode="gray">
          <a:xfrm>
            <a:off x="0" y="1000125"/>
            <a:ext cx="9144000" cy="17716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0" y="2797175"/>
            <a:ext cx="9144000" cy="1727200"/>
          </a:xfrm>
        </p:spPr>
        <p:txBody>
          <a:bodyPr anchor="ctr" anchorCtr="1"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F9BC31-5718-4187-AF0C-1A927F083CD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19888" y="98425"/>
            <a:ext cx="2147887" cy="59975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4638" y="98425"/>
            <a:ext cx="6292850" cy="59975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17A34-5B99-44C9-BD8D-1F819EFF32C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74638" y="1524000"/>
            <a:ext cx="4219575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6613" y="1524000"/>
            <a:ext cx="4221162" cy="4572000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A72248-E255-44EE-A39B-6E1E82A6349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74638" y="1524000"/>
            <a:ext cx="4219575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524000"/>
            <a:ext cx="4221162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0A1D1-8282-4298-A140-364EBD78DD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4638" y="1524000"/>
            <a:ext cx="4219575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6613" y="1524000"/>
            <a:ext cx="4221162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CC1919-B342-4F38-997F-F1ABF20EB9D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C193A9-65FE-4FC8-8087-288178EA5E8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2CDF28-2947-4F43-BB72-0567656AA41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4638" y="1524000"/>
            <a:ext cx="4219575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524000"/>
            <a:ext cx="4221162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AAF31-1D83-4115-BC62-A2ECD26854A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0E40E0-B8BE-43AA-8D54-50091478E2E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AD7B3-F036-47B1-B10D-D67B44CA395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9954B7-7C35-4554-AC25-D77269FCFB3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E4566A-6C51-46C9-BB5C-7A37DE3DB8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1888B9-E81B-4DC7-8C63-B12CAE9C40D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IAEAlogo_Black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black">
          <a:xfrm>
            <a:off x="304800" y="6110288"/>
            <a:ext cx="6858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7" name="Text Box 11"/>
          <p:cNvSpPr txBox="1">
            <a:spLocks noChangeArrowheads="1"/>
          </p:cNvSpPr>
          <p:nvPr/>
        </p:nvSpPr>
        <p:spPr bwMode="black">
          <a:xfrm>
            <a:off x="990600" y="6202363"/>
            <a:ext cx="9144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GB" sz="2200" b="1" smtClean="0">
                <a:solidFill>
                  <a:srgbClr val="FFFFFF"/>
                </a:solidFill>
                <a:latin typeface="Arial" charset="0"/>
              </a:rPr>
              <a:t>IAEA</a:t>
            </a:r>
          </a:p>
        </p:txBody>
      </p:sp>
      <p:pic>
        <p:nvPicPr>
          <p:cNvPr id="1028" name="Picture 9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hidden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3"/>
          <p:cNvSpPr>
            <a:spLocks noGrp="1" noChangeArrowheads="1"/>
          </p:cNvSpPr>
          <p:nvPr>
            <p:ph type="title"/>
          </p:nvPr>
        </p:nvSpPr>
        <p:spPr bwMode="black">
          <a:xfrm>
            <a:off x="282575" y="98425"/>
            <a:ext cx="853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body" idx="1"/>
          </p:nvPr>
        </p:nvSpPr>
        <p:spPr bwMode="gray">
          <a:xfrm>
            <a:off x="274638" y="1524000"/>
            <a:ext cx="859313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6783388" y="6369050"/>
            <a:ext cx="1676400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4154488" y="6369050"/>
            <a:ext cx="2624137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fld id="{3D7DCC0B-8DFB-4A14-A996-DC7C7786F55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</p:sldLayoutIdLst>
  <p:hf hdr="0" ftr="0" dt="0"/>
  <p:txStyles>
    <p:titleStyle>
      <a:lvl1pPr algn="ctr" rtl="0" eaLnBrk="0" fontAlgn="base" hangingPunct="0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tiff"/><Relationship Id="rId3" Type="http://schemas.openxmlformats.org/officeDocument/2006/relationships/image" Target="../media/image27.tiff"/><Relationship Id="rId7" Type="http://schemas.openxmlformats.org/officeDocument/2006/relationships/image" Target="../media/image31.tif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tiff"/><Relationship Id="rId5" Type="http://schemas.openxmlformats.org/officeDocument/2006/relationships/image" Target="../media/image29.tiff"/><Relationship Id="rId4" Type="http://schemas.openxmlformats.org/officeDocument/2006/relationships/image" Target="../media/image28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-26988"/>
            <a:ext cx="9144000" cy="1771651"/>
          </a:xfrm>
        </p:spPr>
        <p:txBody>
          <a:bodyPr/>
          <a:lstStyle/>
          <a:p>
            <a:pPr eaLnBrk="1" hangingPunct="1"/>
            <a:r>
              <a:rPr lang="en-GB" dirty="0" smtClean="0">
                <a:solidFill>
                  <a:srgbClr val="0070C0"/>
                </a:solidFill>
                <a:latin typeface="Arial Unicode MS" pitchFamily="34" charset="-128"/>
              </a:rPr>
              <a:t>Radiation Protection in Dental Radiology</a:t>
            </a:r>
            <a:r>
              <a:rPr lang="en-GB" dirty="0" smtClean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sz="3600" dirty="0" smtClean="0">
                <a:latin typeface="Arial Unicode MS" pitchFamily="34" charset="-128"/>
              </a:rPr>
              <a:t>X ray Production and Interaction</a:t>
            </a:r>
          </a:p>
          <a:p>
            <a:pPr eaLnBrk="1" hangingPunct="1"/>
            <a:r>
              <a:rPr lang="en-GB" sz="3600" dirty="0" smtClean="0">
                <a:latin typeface="Arial Unicode MS" pitchFamily="34" charset="-128"/>
              </a:rPr>
              <a:t>Image Formation and Image Quality</a:t>
            </a:r>
            <a:endParaRPr lang="en-GB" sz="3600" dirty="0" smtClean="0"/>
          </a:p>
          <a:p>
            <a:pPr eaLnBrk="1" hangingPunct="1"/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L03</a:t>
            </a:r>
          </a:p>
        </p:txBody>
      </p:sp>
      <p:sp>
        <p:nvSpPr>
          <p:cNvPr id="4" name="Rectangle 3"/>
          <p:cNvSpPr/>
          <p:nvPr/>
        </p:nvSpPr>
        <p:spPr>
          <a:xfrm>
            <a:off x="251520" y="1169457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  <a:t>Training material developed by the </a:t>
            </a:r>
            <a:r>
              <a:rPr lang="en-GB" sz="16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International </a:t>
            </a:r>
            <a: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  <a:t>Atomic Energy Agency </a:t>
            </a:r>
            <a:endParaRPr lang="en-GB" sz="1600" dirty="0" smtClean="0">
              <a:solidFill>
                <a:srgbClr val="0070C0"/>
              </a:solidFill>
              <a:latin typeface="Cambria" panose="02040503050406030204" pitchFamily="18" charset="0"/>
            </a:endParaRPr>
          </a:p>
          <a:p>
            <a:pPr algn="ctr"/>
            <a:r>
              <a:rPr lang="en-GB" sz="16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in </a:t>
            </a:r>
            <a: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  <a:t>collaboration </a:t>
            </a:r>
            <a:r>
              <a:rPr lang="en-GB" sz="16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with:</a:t>
            </a:r>
            <a: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  <a:t/>
            </a:r>
            <a:b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</a:br>
            <a:r>
              <a:rPr lang="en-GB" sz="1600" dirty="0">
                <a:solidFill>
                  <a:srgbClr val="0070C0"/>
                </a:solidFill>
                <a:latin typeface="Cambria" panose="02040503050406030204" pitchFamily="18" charset="0"/>
              </a:rPr>
              <a:t> </a:t>
            </a:r>
            <a:r>
              <a:rPr lang="en-GB" sz="1600" i="1" dirty="0">
                <a:solidFill>
                  <a:srgbClr val="0070C0"/>
                </a:solidFill>
                <a:latin typeface="Cambria" panose="02040503050406030204" pitchFamily="18" charset="0"/>
              </a:rPr>
              <a:t>World Health Organization</a:t>
            </a:r>
            <a:r>
              <a:rPr lang="en-GB" sz="1600" i="1">
                <a:solidFill>
                  <a:srgbClr val="0070C0"/>
                </a:solidFill>
                <a:latin typeface="Cambria" panose="02040503050406030204" pitchFamily="18" charset="0"/>
              </a:rPr>
              <a:t>, </a:t>
            </a:r>
            <a:r>
              <a:rPr lang="en-GB" sz="1600" i="1" smtClean="0">
                <a:solidFill>
                  <a:srgbClr val="0070C0"/>
                </a:solidFill>
                <a:latin typeface="Cambria" panose="02040503050406030204" pitchFamily="18" charset="0"/>
              </a:rPr>
              <a:t>FDI World </a:t>
            </a:r>
            <a:r>
              <a:rPr lang="en-GB" sz="1600" i="1" dirty="0">
                <a:solidFill>
                  <a:srgbClr val="0070C0"/>
                </a:solidFill>
                <a:latin typeface="Cambria" panose="02040503050406030204" pitchFamily="18" charset="0"/>
              </a:rPr>
              <a:t>Dental Federation, International Association of </a:t>
            </a:r>
            <a:r>
              <a:rPr lang="en-GB" sz="1600" i="1" dirty="0" err="1">
                <a:solidFill>
                  <a:srgbClr val="0070C0"/>
                </a:solidFill>
                <a:latin typeface="Cambria" panose="02040503050406030204" pitchFamily="18" charset="0"/>
              </a:rPr>
              <a:t>Dento</a:t>
            </a:r>
            <a:r>
              <a:rPr lang="en-GB" sz="1600" i="1" dirty="0">
                <a:solidFill>
                  <a:srgbClr val="0070C0"/>
                </a:solidFill>
                <a:latin typeface="Cambria" panose="02040503050406030204" pitchFamily="18" charset="0"/>
              </a:rPr>
              <a:t>-Maxillofacial Radiology, International Organization for Medical Physics, and Image Gently Alliance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10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Exposure parameters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6808" y="1186408"/>
            <a:ext cx="8713664" cy="4114800"/>
          </a:xfrm>
        </p:spPr>
        <p:txBody>
          <a:bodyPr/>
          <a:lstStyle/>
          <a:p>
            <a:pPr lvl="0"/>
            <a:r>
              <a:rPr lang="en-GB" sz="2400" dirty="0" smtClean="0">
                <a:latin typeface="Arial Unicode MS" pitchFamily="34" charset="-128"/>
              </a:rPr>
              <a:t>X rays exiting the tube exhibit a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spectrum of energies</a:t>
            </a:r>
          </a:p>
          <a:p>
            <a:pPr lvl="0"/>
            <a:r>
              <a:rPr lang="en-GB" sz="2400" dirty="0" smtClean="0">
                <a:latin typeface="Arial Unicode MS" pitchFamily="34" charset="-128"/>
              </a:rPr>
              <a:t>The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shape</a:t>
            </a:r>
            <a:r>
              <a:rPr lang="en-GB" sz="2400" dirty="0" smtClean="0">
                <a:latin typeface="Arial Unicode MS" pitchFamily="34" charset="-128"/>
              </a:rPr>
              <a:t> and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area-under-curve</a:t>
            </a:r>
            <a:r>
              <a:rPr lang="en-GB" sz="2400" dirty="0" smtClean="0">
                <a:solidFill>
                  <a:schemeClr val="accent2"/>
                </a:solidFill>
                <a:latin typeface="Arial Unicode MS" pitchFamily="34" charset="-128"/>
              </a:rPr>
              <a:t> </a:t>
            </a:r>
            <a:r>
              <a:rPr lang="en-GB" sz="2400" dirty="0" smtClean="0">
                <a:latin typeface="Arial Unicode MS" pitchFamily="34" charset="-128"/>
              </a:rPr>
              <a:t>of an X ray spectrum is determined by kV, total filtration, mA, exposure time and anode material</a:t>
            </a:r>
          </a:p>
          <a:p>
            <a:pPr lvl="0">
              <a:buNone/>
            </a:pPr>
            <a:endParaRPr lang="en-GB" sz="2800" dirty="0" smtClean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 smtClean="0">
              <a:latin typeface="Arial Unicode MS" pitchFamily="34" charset="-12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83902" y="2863824"/>
            <a:ext cx="4536438" cy="3409529"/>
          </a:xfrm>
          <a:prstGeom prst="rect">
            <a:avLst/>
          </a:prstGeom>
          <a:noFill/>
          <a:ln w="53975">
            <a:solidFill>
              <a:srgbClr val="FFFFFF"/>
            </a:solidFill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755576" y="4797152"/>
            <a:ext cx="2520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buNone/>
            </a:pPr>
            <a:r>
              <a:rPr lang="en-GB" dirty="0" smtClean="0">
                <a:solidFill>
                  <a:srgbClr val="000000"/>
                </a:solidFill>
                <a:latin typeface="Arial Unicode MS" pitchFamily="34" charset="-128"/>
              </a:rPr>
              <a:t>Typical X</a:t>
            </a:r>
            <a:r>
              <a:rPr lang="bg-BG" dirty="0">
                <a:solidFill>
                  <a:srgbClr val="000000"/>
                </a:solidFill>
                <a:latin typeface="Arial Unicode MS" pitchFamily="34" charset="-128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Arial Unicode MS" pitchFamily="34" charset="-128"/>
              </a:rPr>
              <a:t>ray spectrum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11</a:t>
            </a:fld>
            <a:endParaRPr lang="en-GB" dirty="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Exposure parameters: kV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7504" y="1196752"/>
            <a:ext cx="8713664" cy="4042792"/>
          </a:xfrm>
        </p:spPr>
        <p:txBody>
          <a:bodyPr/>
          <a:lstStyle/>
          <a:p>
            <a:pPr lvl="0"/>
            <a:r>
              <a:rPr lang="en-GB" sz="2400" dirty="0" smtClean="0">
                <a:latin typeface="Arial Unicode MS" pitchFamily="34" charset="-128"/>
              </a:rPr>
              <a:t>kV ↑ → X ray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energy ↑</a:t>
            </a:r>
            <a:r>
              <a:rPr lang="en-GB" sz="2400" dirty="0" smtClean="0">
                <a:latin typeface="Arial Unicode MS" pitchFamily="34" charset="-128"/>
              </a:rPr>
              <a:t> (both avg. and max. energy)</a:t>
            </a:r>
          </a:p>
          <a:p>
            <a:pPr lvl="3">
              <a:buNone/>
            </a:pPr>
            <a:r>
              <a:rPr lang="en-GB" dirty="0" smtClean="0">
                <a:latin typeface="Arial Unicode MS" pitchFamily="34" charset="-128"/>
                <a:ea typeface="+mn-ea"/>
                <a:cs typeface="+mn-cs"/>
              </a:rPr>
              <a:t>X ray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  <a:ea typeface="+mn-ea"/>
                <a:cs typeface="+mn-cs"/>
              </a:rPr>
              <a:t>flux ↑</a:t>
            </a:r>
          </a:p>
          <a:p>
            <a:pPr lvl="0"/>
            <a:endParaRPr lang="en-GB" sz="2400" dirty="0" smtClean="0">
              <a:latin typeface="Arial Unicode MS" pitchFamily="34" charset="-128"/>
            </a:endParaRPr>
          </a:p>
          <a:p>
            <a:pPr lvl="0">
              <a:buNone/>
            </a:pPr>
            <a:endParaRPr lang="en-GB" sz="2400" dirty="0" smtClean="0">
              <a:latin typeface="Arial Unicode MS" pitchFamily="34" charset="-128"/>
            </a:endParaRPr>
          </a:p>
          <a:p>
            <a:pPr lvl="0">
              <a:buNone/>
            </a:pPr>
            <a:endParaRPr lang="en-GB" sz="2400" dirty="0" smtClean="0">
              <a:latin typeface="Arial Unicode MS" pitchFamily="34" charset="-128"/>
            </a:endParaRPr>
          </a:p>
        </p:txBody>
      </p:sp>
      <p:pic>
        <p:nvPicPr>
          <p:cNvPr id="121858" name="Picture 2" descr="C:\Users\Ruben\Google Drive\Active work\_Research\Book Scarfe\Final version chapters 2, 6, 7\Chapt. 2 Figures\2.3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204864"/>
            <a:ext cx="5198849" cy="4037510"/>
          </a:xfrm>
          <a:prstGeom prst="rect">
            <a:avLst/>
          </a:prstGeom>
          <a:noFill/>
        </p:spPr>
      </p:pic>
      <p:sp>
        <p:nvSpPr>
          <p:cNvPr id="9" name="Oval 8"/>
          <p:cNvSpPr/>
          <p:nvPr/>
        </p:nvSpPr>
        <p:spPr>
          <a:xfrm>
            <a:off x="3131840" y="5378278"/>
            <a:ext cx="2520280" cy="288032"/>
          </a:xfrm>
          <a:prstGeom prst="ellipse">
            <a:avLst/>
          </a:prstGeom>
          <a:noFill/>
          <a:ln>
            <a:solidFill>
              <a:srgbClr val="FF33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Arrow Connector 10"/>
          <p:cNvCxnSpPr>
            <a:stCxn id="9" idx="7"/>
          </p:cNvCxnSpPr>
          <p:nvPr/>
        </p:nvCxnSpPr>
        <p:spPr>
          <a:xfrm flipV="1">
            <a:off x="5283034" y="4797152"/>
            <a:ext cx="1161174" cy="623307"/>
          </a:xfrm>
          <a:prstGeom prst="straightConnector1">
            <a:avLst/>
          </a:prstGeom>
          <a:ln w="25400">
            <a:solidFill>
              <a:srgbClr val="FF33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6372200" y="4501569"/>
            <a:ext cx="2771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None/>
            </a:pPr>
            <a:r>
              <a:rPr lang="en-GB" sz="2000" dirty="0" smtClean="0">
                <a:solidFill>
                  <a:schemeClr val="tx2"/>
                </a:solidFill>
                <a:latin typeface="Arial Unicode MS" pitchFamily="34" charset="-128"/>
              </a:rPr>
              <a:t>Max. energy (in </a:t>
            </a:r>
            <a:r>
              <a:rPr lang="en-GB" sz="2000" dirty="0" err="1" smtClean="0">
                <a:solidFill>
                  <a:schemeClr val="tx2"/>
                </a:solidFill>
                <a:latin typeface="Arial Unicode MS" pitchFamily="34" charset="-128"/>
              </a:rPr>
              <a:t>keV</a:t>
            </a:r>
            <a:r>
              <a:rPr lang="en-GB" sz="2000" dirty="0" smtClean="0">
                <a:solidFill>
                  <a:schemeClr val="tx2"/>
                </a:solidFill>
                <a:latin typeface="Arial Unicode MS" pitchFamily="34" charset="-128"/>
              </a:rPr>
              <a:t>)</a:t>
            </a:r>
          </a:p>
          <a:p>
            <a:pPr lvl="0">
              <a:buNone/>
            </a:pPr>
            <a:r>
              <a:rPr lang="en-GB" sz="2000" dirty="0" smtClean="0">
                <a:solidFill>
                  <a:schemeClr val="tx2"/>
                </a:solidFill>
                <a:latin typeface="Arial Unicode MS" pitchFamily="34" charset="-128"/>
              </a:rPr>
              <a:t>= Tube voltage (in kV)</a:t>
            </a:r>
          </a:p>
          <a:p>
            <a:pPr lvl="0">
              <a:buNone/>
            </a:pPr>
            <a:endParaRPr lang="en-GB" sz="2000" dirty="0" smtClean="0">
              <a:solidFill>
                <a:schemeClr val="tx2"/>
              </a:solidFill>
              <a:latin typeface="Arial Unicode MS" pitchFamily="34" charset="-128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3203848" y="2204864"/>
            <a:ext cx="504056" cy="3312368"/>
          </a:xfrm>
          <a:prstGeom prst="ellipse">
            <a:avLst/>
          </a:prstGeom>
          <a:noFill/>
          <a:ln>
            <a:solidFill>
              <a:srgbClr val="FF33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Arrow Connector 13"/>
          <p:cNvCxnSpPr>
            <a:stCxn id="13" idx="7"/>
          </p:cNvCxnSpPr>
          <p:nvPr/>
        </p:nvCxnSpPr>
        <p:spPr>
          <a:xfrm flipV="1">
            <a:off x="3634087" y="2420888"/>
            <a:ext cx="2882129" cy="269061"/>
          </a:xfrm>
          <a:prstGeom prst="straightConnector1">
            <a:avLst/>
          </a:prstGeom>
          <a:ln w="25400">
            <a:solidFill>
              <a:srgbClr val="FF33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6444208" y="2210088"/>
            <a:ext cx="25557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None/>
            </a:pPr>
            <a:r>
              <a:rPr lang="en-GB" sz="2000" dirty="0" smtClean="0">
                <a:solidFill>
                  <a:schemeClr val="tx2"/>
                </a:solidFill>
                <a:latin typeface="Arial Unicode MS" pitchFamily="34" charset="-128"/>
              </a:rPr>
              <a:t>Energy levels of characteristic peaks not affected by kV (fixed for a given anode material)</a:t>
            </a:r>
          </a:p>
          <a:p>
            <a:pPr lvl="0">
              <a:buNone/>
            </a:pPr>
            <a:endParaRPr lang="en-GB" sz="2000" dirty="0" smtClean="0">
              <a:solidFill>
                <a:schemeClr val="tx2"/>
              </a:solidFill>
              <a:latin typeface="Arial Unicode MS" pitchFamily="34" charset="-128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12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Exposure parameters: filtration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7504" y="1196752"/>
            <a:ext cx="8713664" cy="4114800"/>
          </a:xfrm>
        </p:spPr>
        <p:txBody>
          <a:bodyPr/>
          <a:lstStyle/>
          <a:p>
            <a:pPr lvl="0"/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Attenuation</a:t>
            </a:r>
            <a:r>
              <a:rPr lang="en-GB" sz="2400" dirty="0" smtClean="0">
                <a:solidFill>
                  <a:schemeClr val="accent2"/>
                </a:solidFill>
                <a:latin typeface="Arial Unicode MS" pitchFamily="34" charset="-128"/>
              </a:rPr>
              <a:t> </a:t>
            </a:r>
            <a:r>
              <a:rPr lang="en-GB" sz="2400" dirty="0" smtClean="0">
                <a:latin typeface="Arial Unicode MS" pitchFamily="34" charset="-128"/>
              </a:rPr>
              <a:t>of an X ray beam depends on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X ray energy </a:t>
            </a:r>
            <a:r>
              <a:rPr lang="en-GB" sz="2400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>(see further)</a:t>
            </a:r>
          </a:p>
          <a:p>
            <a:pPr lvl="1"/>
            <a:r>
              <a:rPr lang="en-GB" sz="2400" dirty="0" smtClean="0">
                <a:latin typeface="Arial Unicode MS" pitchFamily="34" charset="-128"/>
              </a:rPr>
              <a:t>When X-ray traverse a medium,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low-energy X rays </a:t>
            </a:r>
            <a:r>
              <a:rPr lang="en-GB" sz="2400" dirty="0" smtClean="0">
                <a:latin typeface="Arial Unicode MS" pitchFamily="34" charset="-128"/>
              </a:rPr>
              <a:t>are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preferentially absorbed </a:t>
            </a:r>
          </a:p>
          <a:p>
            <a:r>
              <a:rPr lang="en-GB" sz="2400" dirty="0" smtClean="0">
                <a:latin typeface="Arial Unicode MS" pitchFamily="34" charset="-128"/>
              </a:rPr>
              <a:t>The amount of matter that an X ray beam needs to traverse before exiting the tube is referred to as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filtration</a:t>
            </a:r>
            <a:endParaRPr lang="en-GB" sz="2800" dirty="0" smtClean="0">
              <a:solidFill>
                <a:srgbClr val="C00000"/>
              </a:solidFill>
              <a:latin typeface="Arial Unicode MS" pitchFamily="34" charset="-128"/>
            </a:endParaRPr>
          </a:p>
          <a:p>
            <a:pPr lvl="0"/>
            <a:endParaRPr lang="en-GB" sz="2800" dirty="0" smtClean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 smtClean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 smtClean="0">
              <a:latin typeface="Arial Unicode MS" pitchFamily="34" charset="-128"/>
            </a:endParaRPr>
          </a:p>
        </p:txBody>
      </p:sp>
      <p:pic>
        <p:nvPicPr>
          <p:cNvPr id="6" name="Picture 2" descr="C:\Users\Ruben\AppData\Local\Temp\7zEB07.tmp\Figure X-ray tube new 13cm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3645024"/>
            <a:ext cx="1080120" cy="2640293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8" name="Minus 7"/>
          <p:cNvSpPr/>
          <p:nvPr/>
        </p:nvSpPr>
        <p:spPr>
          <a:xfrm>
            <a:off x="3347864" y="5589240"/>
            <a:ext cx="605408" cy="533400"/>
          </a:xfrm>
          <a:prstGeom prst="mathMinus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3635896" y="4725144"/>
            <a:ext cx="1584176" cy="701110"/>
          </a:xfrm>
          <a:prstGeom prst="straightConnector1">
            <a:avLst/>
          </a:prstGeom>
          <a:ln w="25400">
            <a:solidFill>
              <a:srgbClr val="FF33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3635896" y="6021288"/>
            <a:ext cx="1656184" cy="125046"/>
          </a:xfrm>
          <a:prstGeom prst="straightConnector1">
            <a:avLst/>
          </a:prstGeom>
          <a:ln w="25400">
            <a:solidFill>
              <a:srgbClr val="FF33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5184576" y="4377298"/>
            <a:ext cx="2771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None/>
            </a:pPr>
            <a:r>
              <a:rPr lang="en-GB" sz="2000" dirty="0" smtClean="0">
                <a:solidFill>
                  <a:schemeClr val="tx2"/>
                </a:solidFill>
                <a:latin typeface="Arial Unicode MS" pitchFamily="34" charset="-128"/>
              </a:rPr>
              <a:t>Unfiltered X ray beam</a:t>
            </a:r>
          </a:p>
          <a:p>
            <a:pPr lvl="0">
              <a:buNone/>
            </a:pPr>
            <a:endParaRPr lang="en-GB" sz="2000" dirty="0" smtClean="0">
              <a:solidFill>
                <a:schemeClr val="tx2"/>
              </a:solidFill>
              <a:latin typeface="Arial Unicode MS" pitchFamily="34" charset="-12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328592" y="5817458"/>
            <a:ext cx="2771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None/>
            </a:pPr>
            <a:r>
              <a:rPr lang="en-GB" sz="2000" dirty="0" smtClean="0">
                <a:solidFill>
                  <a:schemeClr val="tx2"/>
                </a:solidFill>
                <a:latin typeface="Arial Unicode MS" pitchFamily="34" charset="-128"/>
              </a:rPr>
              <a:t>Filtered X ray beam</a:t>
            </a:r>
          </a:p>
          <a:p>
            <a:pPr lvl="0">
              <a:buNone/>
            </a:pPr>
            <a:endParaRPr lang="en-GB" sz="2000" dirty="0" smtClean="0">
              <a:solidFill>
                <a:schemeClr val="tx2"/>
              </a:solidFill>
              <a:latin typeface="Arial Unicode MS" pitchFamily="34" charset="-128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3707904" y="5301208"/>
            <a:ext cx="1512168" cy="485086"/>
          </a:xfrm>
          <a:prstGeom prst="straightConnector1">
            <a:avLst/>
          </a:prstGeom>
          <a:ln w="25400">
            <a:solidFill>
              <a:srgbClr val="FF33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5220072" y="5085184"/>
            <a:ext cx="2771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None/>
            </a:pPr>
            <a:r>
              <a:rPr lang="en-GB" sz="2000" dirty="0" smtClean="0">
                <a:solidFill>
                  <a:schemeClr val="tx2"/>
                </a:solidFill>
                <a:latin typeface="Arial Unicode MS" pitchFamily="34" charset="-128"/>
              </a:rPr>
              <a:t>Filtration</a:t>
            </a:r>
          </a:p>
          <a:p>
            <a:pPr lvl="0">
              <a:buNone/>
            </a:pPr>
            <a:endParaRPr lang="en-GB" sz="2000" dirty="0" smtClean="0">
              <a:solidFill>
                <a:schemeClr val="tx2"/>
              </a:solidFill>
              <a:latin typeface="Arial Unicode MS" pitchFamily="34" charset="-128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13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Exposure parameters: filtration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6808" y="1196752"/>
            <a:ext cx="8713664" cy="4114800"/>
          </a:xfrm>
        </p:spPr>
        <p:txBody>
          <a:bodyPr/>
          <a:lstStyle/>
          <a:p>
            <a:r>
              <a:rPr lang="en-GB" sz="2400" dirty="0" smtClean="0">
                <a:latin typeface="Arial Unicode MS" pitchFamily="34" charset="-128"/>
              </a:rPr>
              <a:t>Apart from the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inherent filtration </a:t>
            </a:r>
            <a:r>
              <a:rPr lang="en-GB" sz="2400" dirty="0" smtClean="0">
                <a:latin typeface="Arial Unicode MS" pitchFamily="34" charset="-128"/>
              </a:rPr>
              <a:t>of the X</a:t>
            </a:r>
            <a:r>
              <a:rPr lang="bg-BG" sz="2400" dirty="0" smtClean="0">
                <a:latin typeface="Arial Unicode MS" pitchFamily="34" charset="-128"/>
              </a:rPr>
              <a:t> </a:t>
            </a:r>
            <a:r>
              <a:rPr lang="en-GB" sz="2400" dirty="0" smtClean="0">
                <a:latin typeface="Arial Unicode MS" pitchFamily="34" charset="-128"/>
              </a:rPr>
              <a:t>ray tube, varying amount of filtration can be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added</a:t>
            </a:r>
            <a:endParaRPr lang="en-GB" sz="2800" dirty="0" smtClean="0">
              <a:solidFill>
                <a:srgbClr val="C00000"/>
              </a:solidFill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 smtClean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 smtClean="0">
              <a:latin typeface="Arial Unicode MS" pitchFamily="34" charset="-128"/>
            </a:endParaRPr>
          </a:p>
        </p:txBody>
      </p:sp>
      <p:pic>
        <p:nvPicPr>
          <p:cNvPr id="6" name="Picture 2" descr="C:\Users\Ruben\AppData\Local\Temp\7zE4153.tmp\Figure 3 NEW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2455153"/>
            <a:ext cx="4536504" cy="3535676"/>
          </a:xfrm>
          <a:prstGeom prst="rect">
            <a:avLst/>
          </a:prstGeom>
          <a:noFill/>
        </p:spPr>
      </p:pic>
      <p:sp>
        <p:nvSpPr>
          <p:cNvPr id="9" name="Oval 8"/>
          <p:cNvSpPr/>
          <p:nvPr/>
        </p:nvSpPr>
        <p:spPr>
          <a:xfrm>
            <a:off x="3565697" y="3175233"/>
            <a:ext cx="574256" cy="2376264"/>
          </a:xfrm>
          <a:prstGeom prst="ellipse">
            <a:avLst/>
          </a:prstGeom>
          <a:noFill/>
          <a:ln>
            <a:solidFill>
              <a:srgbClr val="FF33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Arrow Connector 9"/>
          <p:cNvCxnSpPr>
            <a:stCxn id="9" idx="1"/>
          </p:cNvCxnSpPr>
          <p:nvPr/>
        </p:nvCxnSpPr>
        <p:spPr>
          <a:xfrm flipH="1" flipV="1">
            <a:off x="2339752" y="3319249"/>
            <a:ext cx="1310043" cy="203980"/>
          </a:xfrm>
          <a:prstGeom prst="straightConnector1">
            <a:avLst/>
          </a:prstGeom>
          <a:ln w="25400">
            <a:solidFill>
              <a:srgbClr val="FF33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107504" y="2420888"/>
            <a:ext cx="23762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None/>
            </a:pPr>
            <a:r>
              <a:rPr lang="en-GB" sz="2000" dirty="0" smtClean="0">
                <a:solidFill>
                  <a:schemeClr val="tx2"/>
                </a:solidFill>
                <a:latin typeface="Arial Unicode MS" pitchFamily="34" charset="-128"/>
              </a:rPr>
              <a:t>Mainly </a:t>
            </a:r>
            <a:r>
              <a:rPr lang="en-GB" sz="2000" dirty="0" smtClean="0">
                <a:solidFill>
                  <a:srgbClr val="C00000"/>
                </a:solidFill>
                <a:latin typeface="Arial Unicode MS" pitchFamily="34" charset="-128"/>
              </a:rPr>
              <a:t>low-energy X rays</a:t>
            </a:r>
            <a:r>
              <a:rPr lang="en-GB" sz="2000" dirty="0" smtClean="0">
                <a:solidFill>
                  <a:schemeClr val="tx2"/>
                </a:solidFill>
                <a:latin typeface="Arial Unicode MS" pitchFamily="34" charset="-128"/>
              </a:rPr>
              <a:t> interact with the filter material (see further).</a:t>
            </a:r>
          </a:p>
          <a:p>
            <a:pPr lvl="0">
              <a:buNone/>
            </a:pPr>
            <a:r>
              <a:rPr lang="en-GB" sz="2000" dirty="0" smtClean="0">
                <a:solidFill>
                  <a:schemeClr val="tx2"/>
                </a:solidFill>
                <a:latin typeface="Arial Unicode MS" pitchFamily="34" charset="-128"/>
              </a:rPr>
              <a:t>These X rays do not contribute to the image but contribute to the radiation dose. It is therefore beneficial to filter them out.</a:t>
            </a:r>
          </a:p>
          <a:p>
            <a:pPr lvl="0">
              <a:buNone/>
            </a:pPr>
            <a:endParaRPr lang="en-GB" sz="2000" dirty="0" smtClean="0">
              <a:solidFill>
                <a:schemeClr val="tx2"/>
              </a:solidFill>
              <a:latin typeface="Arial Unicode MS" pitchFamily="34" charset="-128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4355976" y="3319249"/>
            <a:ext cx="1152128" cy="2232248"/>
          </a:xfrm>
          <a:prstGeom prst="ellipse">
            <a:avLst/>
          </a:prstGeom>
          <a:noFill/>
          <a:ln>
            <a:solidFill>
              <a:srgbClr val="FF33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9" name="Straight Arrow Connector 18"/>
          <p:cNvCxnSpPr>
            <a:stCxn id="18" idx="6"/>
          </p:cNvCxnSpPr>
          <p:nvPr/>
        </p:nvCxnSpPr>
        <p:spPr>
          <a:xfrm flipV="1">
            <a:off x="5508104" y="4183345"/>
            <a:ext cx="1584176" cy="252028"/>
          </a:xfrm>
          <a:prstGeom prst="straightConnector1">
            <a:avLst/>
          </a:prstGeom>
          <a:ln w="25400">
            <a:solidFill>
              <a:srgbClr val="FF33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7092280" y="2599169"/>
            <a:ext cx="194421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None/>
            </a:pPr>
            <a:r>
              <a:rPr lang="en-GB" sz="2000" dirty="0" smtClean="0">
                <a:solidFill>
                  <a:schemeClr val="tx2"/>
                </a:solidFill>
                <a:latin typeface="Arial Unicode MS" pitchFamily="34" charset="-128"/>
              </a:rPr>
              <a:t>Part of the high-energy </a:t>
            </a:r>
            <a:r>
              <a:rPr lang="bg-BG" sz="2000" dirty="0" smtClean="0">
                <a:solidFill>
                  <a:schemeClr val="tx2"/>
                </a:solidFill>
                <a:latin typeface="Arial Unicode MS" pitchFamily="34" charset="-128"/>
              </a:rPr>
              <a:t/>
            </a:r>
            <a:br>
              <a:rPr lang="bg-BG" sz="2000" dirty="0" smtClean="0">
                <a:solidFill>
                  <a:schemeClr val="tx2"/>
                </a:solidFill>
                <a:latin typeface="Arial Unicode MS" pitchFamily="34" charset="-128"/>
              </a:rPr>
            </a:br>
            <a:r>
              <a:rPr lang="en-GB" sz="2000" dirty="0" smtClean="0">
                <a:solidFill>
                  <a:schemeClr val="tx2"/>
                </a:solidFill>
                <a:latin typeface="Arial Unicode MS" pitchFamily="34" charset="-128"/>
              </a:rPr>
              <a:t>X rays are filtered as well. Increased mAs (see next slide) is needed to compensate for this.</a:t>
            </a:r>
          </a:p>
          <a:p>
            <a:pPr lvl="0">
              <a:buNone/>
            </a:pPr>
            <a:endParaRPr lang="en-GB" sz="2000" dirty="0" smtClean="0">
              <a:solidFill>
                <a:schemeClr val="tx2"/>
              </a:solidFill>
              <a:latin typeface="Arial Unicode MS" pitchFamily="34" charset="-128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14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Exposure parameters: mAs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7504" y="1186408"/>
            <a:ext cx="8569648" cy="4114800"/>
          </a:xfrm>
        </p:spPr>
        <p:txBody>
          <a:bodyPr/>
          <a:lstStyle/>
          <a:p>
            <a:pPr lvl="0"/>
            <a:r>
              <a:rPr lang="en-GB" sz="2400" dirty="0" smtClean="0">
                <a:latin typeface="Arial Unicode MS" pitchFamily="34" charset="-128"/>
              </a:rPr>
              <a:t>Tube current (</a:t>
            </a:r>
            <a:r>
              <a:rPr lang="en-GB" sz="2400" dirty="0" err="1" smtClean="0">
                <a:latin typeface="Arial Unicode MS" pitchFamily="34" charset="-128"/>
              </a:rPr>
              <a:t>mA</a:t>
            </a:r>
            <a:r>
              <a:rPr lang="en-GB" sz="2400" dirty="0" smtClean="0">
                <a:latin typeface="Arial Unicode MS" pitchFamily="34" charset="-128"/>
              </a:rPr>
              <a:t>) * exposure time (s) = mAs </a:t>
            </a:r>
          </a:p>
          <a:p>
            <a:pPr lvl="0">
              <a:buNone/>
            </a:pPr>
            <a:r>
              <a:rPr lang="en-GB" sz="2400" dirty="0" smtClean="0">
                <a:latin typeface="Arial Unicode MS" pitchFamily="34" charset="-128"/>
              </a:rPr>
              <a:t>	(e.g. 5 </a:t>
            </a:r>
            <a:r>
              <a:rPr lang="en-GB" sz="2400" dirty="0" err="1" smtClean="0">
                <a:latin typeface="Arial Unicode MS" pitchFamily="34" charset="-128"/>
              </a:rPr>
              <a:t>mA</a:t>
            </a:r>
            <a:r>
              <a:rPr lang="en-GB" sz="2400" dirty="0" smtClean="0">
                <a:latin typeface="Arial Unicode MS" pitchFamily="34" charset="-128"/>
              </a:rPr>
              <a:t>, 10 s → 50 mAs)</a:t>
            </a:r>
          </a:p>
          <a:p>
            <a:pPr lvl="0"/>
            <a:r>
              <a:rPr lang="en-GB" sz="2400" dirty="0" smtClean="0">
                <a:latin typeface="Arial Unicode MS" pitchFamily="34" charset="-128"/>
              </a:rPr>
              <a:t>mAs </a:t>
            </a:r>
            <a:r>
              <a:rPr lang="en-GB" sz="2800" dirty="0" smtClean="0">
                <a:latin typeface="Arial Unicode MS" pitchFamily="34" charset="-128"/>
              </a:rPr>
              <a:t>↑</a:t>
            </a:r>
            <a:r>
              <a:rPr lang="en-GB" sz="2400" dirty="0" smtClean="0">
                <a:latin typeface="Arial Unicode MS" pitchFamily="34" charset="-128"/>
              </a:rPr>
              <a:t> →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X ray flux </a:t>
            </a:r>
            <a:r>
              <a:rPr lang="en-GB" sz="2400" dirty="0" smtClean="0">
                <a:latin typeface="Arial Unicode MS" pitchFamily="34" charset="-128"/>
              </a:rPr>
              <a:t>(i.e. </a:t>
            </a:r>
            <a:r>
              <a:rPr lang="en-GB" sz="2400" dirty="0" err="1" smtClean="0">
                <a:latin typeface="Arial Unicode MS" pitchFamily="34" charset="-128"/>
              </a:rPr>
              <a:t>nr</a:t>
            </a:r>
            <a:r>
              <a:rPr lang="en-GB" sz="2400" dirty="0" smtClean="0">
                <a:latin typeface="Arial Unicode MS" pitchFamily="34" charset="-128"/>
              </a:rPr>
              <a:t>. of X rays)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↑</a:t>
            </a:r>
          </a:p>
          <a:p>
            <a:pPr lvl="0"/>
            <a:endParaRPr lang="en-GB" sz="2400" dirty="0" smtClean="0">
              <a:latin typeface="Arial Unicode MS" pitchFamily="34" charset="-128"/>
            </a:endParaRPr>
          </a:p>
          <a:p>
            <a:pPr lvl="0"/>
            <a:endParaRPr lang="en-GB" sz="2400" dirty="0" smtClean="0">
              <a:latin typeface="Arial Unicode MS" pitchFamily="34" charset="-128"/>
            </a:endParaRPr>
          </a:p>
          <a:p>
            <a:pPr lvl="0">
              <a:buNone/>
            </a:pPr>
            <a:endParaRPr lang="en-GB" sz="2400" dirty="0" smtClean="0">
              <a:latin typeface="Arial Unicode MS" pitchFamily="34" charset="-128"/>
            </a:endParaRPr>
          </a:p>
          <a:p>
            <a:pPr lvl="0">
              <a:buNone/>
            </a:pPr>
            <a:endParaRPr lang="en-GB" sz="2400" dirty="0" smtClean="0">
              <a:latin typeface="Arial Unicode MS" pitchFamily="34" charset="-12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2852936"/>
            <a:ext cx="4451859" cy="3345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0" name="Straight Arrow Connector 9"/>
          <p:cNvCxnSpPr/>
          <p:nvPr/>
        </p:nvCxnSpPr>
        <p:spPr>
          <a:xfrm flipH="1" flipV="1">
            <a:off x="4067944" y="4221088"/>
            <a:ext cx="1742092" cy="275988"/>
          </a:xfrm>
          <a:prstGeom prst="straightConnector1">
            <a:avLst/>
          </a:prstGeom>
          <a:ln w="25400">
            <a:solidFill>
              <a:srgbClr val="FF33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251520" y="3212976"/>
            <a:ext cx="38884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None/>
            </a:pPr>
            <a:r>
              <a:rPr lang="en-GB" sz="2000" dirty="0" smtClean="0">
                <a:solidFill>
                  <a:schemeClr val="tx2"/>
                </a:solidFill>
                <a:latin typeface="Arial Unicode MS" pitchFamily="34" charset="-128"/>
              </a:rPr>
              <a:t>The mAs does </a:t>
            </a:r>
            <a:r>
              <a:rPr lang="en-GB" sz="2000" dirty="0" smtClean="0">
                <a:solidFill>
                  <a:srgbClr val="C00000"/>
                </a:solidFill>
                <a:latin typeface="Arial Unicode MS" pitchFamily="34" charset="-128"/>
              </a:rPr>
              <a:t>not affect </a:t>
            </a:r>
            <a:r>
              <a:rPr lang="en-GB" sz="2000" dirty="0" smtClean="0">
                <a:solidFill>
                  <a:schemeClr val="tx2"/>
                </a:solidFill>
                <a:latin typeface="Arial Unicode MS" pitchFamily="34" charset="-128"/>
              </a:rPr>
              <a:t>the average and maximum </a:t>
            </a:r>
            <a:r>
              <a:rPr lang="en-GB" sz="2000" dirty="0" smtClean="0">
                <a:solidFill>
                  <a:srgbClr val="C00000"/>
                </a:solidFill>
                <a:latin typeface="Arial Unicode MS" pitchFamily="34" charset="-128"/>
              </a:rPr>
              <a:t>energy</a:t>
            </a:r>
            <a:r>
              <a:rPr lang="en-GB" sz="2000" dirty="0" smtClean="0">
                <a:solidFill>
                  <a:schemeClr val="tx2"/>
                </a:solidFill>
                <a:latin typeface="Arial Unicode MS" pitchFamily="34" charset="-128"/>
              </a:rPr>
              <a:t> of the X ray beam. The </a:t>
            </a:r>
            <a:r>
              <a:rPr lang="en-GB" sz="2000" dirty="0" smtClean="0">
                <a:solidFill>
                  <a:srgbClr val="C00000"/>
                </a:solidFill>
                <a:latin typeface="Arial Unicode MS" pitchFamily="34" charset="-128"/>
              </a:rPr>
              <a:t>X ray flux </a:t>
            </a:r>
            <a:r>
              <a:rPr lang="en-GB" sz="2000" dirty="0" smtClean="0">
                <a:solidFill>
                  <a:schemeClr val="tx2"/>
                </a:solidFill>
                <a:latin typeface="Arial Unicode MS" pitchFamily="34" charset="-128"/>
              </a:rPr>
              <a:t>(area-under-curve of the X ray spectrum) is </a:t>
            </a:r>
            <a:r>
              <a:rPr lang="en-GB" sz="2000" dirty="0" smtClean="0">
                <a:solidFill>
                  <a:srgbClr val="C00000"/>
                </a:solidFill>
                <a:latin typeface="Arial Unicode MS" pitchFamily="34" charset="-128"/>
              </a:rPr>
              <a:t>linearly related </a:t>
            </a:r>
            <a:r>
              <a:rPr lang="en-GB" sz="2000" dirty="0" smtClean="0">
                <a:solidFill>
                  <a:schemeClr val="tx2"/>
                </a:solidFill>
                <a:latin typeface="Arial Unicode MS" pitchFamily="34" charset="-128"/>
              </a:rPr>
              <a:t>to the mAs. As a result, </a:t>
            </a:r>
            <a:r>
              <a:rPr lang="en-GB" sz="2000" dirty="0" smtClean="0">
                <a:solidFill>
                  <a:srgbClr val="C00000"/>
                </a:solidFill>
                <a:latin typeface="Arial Unicode MS" pitchFamily="34" charset="-128"/>
              </a:rPr>
              <a:t>radiation dose</a:t>
            </a:r>
            <a:r>
              <a:rPr lang="en-GB" sz="2000" dirty="0" smtClean="0">
                <a:solidFill>
                  <a:schemeClr val="tx2"/>
                </a:solidFill>
                <a:latin typeface="Arial Unicode MS" pitchFamily="34" charset="-128"/>
              </a:rPr>
              <a:t> is also </a:t>
            </a:r>
            <a:r>
              <a:rPr lang="en-GB" sz="2000" dirty="0" smtClean="0">
                <a:solidFill>
                  <a:srgbClr val="C00000"/>
                </a:solidFill>
                <a:latin typeface="Arial Unicode MS" pitchFamily="34" charset="-128"/>
              </a:rPr>
              <a:t>linearly related </a:t>
            </a:r>
            <a:r>
              <a:rPr lang="en-GB" sz="2000" dirty="0" smtClean="0">
                <a:solidFill>
                  <a:schemeClr val="tx2"/>
                </a:solidFill>
                <a:latin typeface="Arial Unicode MS" pitchFamily="34" charset="-128"/>
              </a:rPr>
              <a:t>to mAs.</a:t>
            </a:r>
          </a:p>
          <a:p>
            <a:pPr lvl="0">
              <a:buNone/>
            </a:pPr>
            <a:endParaRPr lang="en-GB" sz="2000" dirty="0" smtClean="0">
              <a:solidFill>
                <a:schemeClr val="tx2"/>
              </a:solidFill>
              <a:latin typeface="Arial Unicode MS" pitchFamily="34" charset="-12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24328" y="3140968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latin typeface="Calibri" pitchFamily="34" charset="0"/>
              </a:rPr>
              <a:t>50 mAs</a:t>
            </a:r>
          </a:p>
          <a:p>
            <a:r>
              <a:rPr lang="en-GB" sz="2000" b="1" dirty="0" smtClean="0">
                <a:latin typeface="Calibri" pitchFamily="34" charset="0"/>
              </a:rPr>
              <a:t>100 mAs</a:t>
            </a:r>
            <a:endParaRPr lang="en-GB" sz="2000" b="1" dirty="0">
              <a:latin typeface="Calibri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7092280" y="3356992"/>
            <a:ext cx="396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7092280" y="3645024"/>
            <a:ext cx="396000" cy="0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15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Exposure parameters: geometric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7504" y="1186408"/>
            <a:ext cx="9036496" cy="4114800"/>
          </a:xfrm>
        </p:spPr>
        <p:txBody>
          <a:bodyPr/>
          <a:lstStyle/>
          <a:p>
            <a:pPr lvl="0"/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Source-skin distance</a:t>
            </a:r>
          </a:p>
          <a:p>
            <a:pPr lvl="1"/>
            <a:r>
              <a:rPr lang="en-GB" sz="2000" dirty="0" smtClean="0">
                <a:latin typeface="Arial Unicode MS" pitchFamily="34" charset="-128"/>
              </a:rPr>
              <a:t>Fixed for a given panoramic, CT or CBCT device</a:t>
            </a:r>
          </a:p>
          <a:p>
            <a:pPr lvl="1"/>
            <a:r>
              <a:rPr lang="en-GB" sz="2000" dirty="0" smtClean="0">
                <a:latin typeface="Arial Unicode MS" pitchFamily="34" charset="-128"/>
              </a:rPr>
              <a:t>Variable distances used in intra-oral &amp; </a:t>
            </a:r>
            <a:r>
              <a:rPr lang="en-GB" sz="2000" dirty="0" err="1" smtClean="0">
                <a:latin typeface="Arial Unicode MS" pitchFamily="34" charset="-128"/>
              </a:rPr>
              <a:t>cephalometric</a:t>
            </a:r>
            <a:r>
              <a:rPr lang="en-GB" sz="2000" dirty="0" smtClean="0">
                <a:latin typeface="Arial Unicode MS" pitchFamily="34" charset="-128"/>
              </a:rPr>
              <a:t> radiography</a:t>
            </a:r>
            <a:endParaRPr lang="en-GB" sz="2000" dirty="0" smtClean="0">
              <a:solidFill>
                <a:srgbClr val="C00000"/>
              </a:solidFill>
              <a:latin typeface="Arial Unicode MS" pitchFamily="34" charset="-128"/>
            </a:endParaRPr>
          </a:p>
          <a:p>
            <a:r>
              <a:rPr lang="en-GB" sz="2400" dirty="0" smtClean="0">
                <a:latin typeface="Arial Unicode MS" pitchFamily="34" charset="-128"/>
              </a:rPr>
              <a:t>Dose to a given point on the skin reduces with increased source-skin distance</a:t>
            </a:r>
          </a:p>
          <a:p>
            <a:pPr lvl="1"/>
            <a:r>
              <a:rPr lang="en-GB" sz="2000" dirty="0" smtClean="0">
                <a:solidFill>
                  <a:srgbClr val="C00000"/>
                </a:solidFill>
                <a:latin typeface="Arial Unicode MS" pitchFamily="34" charset="-128"/>
              </a:rPr>
              <a:t>Inverse square relation </a:t>
            </a:r>
            <a:r>
              <a:rPr lang="en-GB" sz="2000" dirty="0" smtClean="0">
                <a:latin typeface="Arial Unicode MS" pitchFamily="34" charset="-128"/>
              </a:rPr>
              <a:t>between X ray intensity (</a:t>
            </a:r>
            <a:r>
              <a:rPr lang="en-GB" sz="2000" i="1" dirty="0" smtClean="0">
                <a:latin typeface="Arial Unicode MS" pitchFamily="34" charset="-128"/>
              </a:rPr>
              <a:t>I</a:t>
            </a:r>
            <a:r>
              <a:rPr lang="en-GB" sz="2000" dirty="0" smtClean="0">
                <a:latin typeface="Arial Unicode MS" pitchFamily="34" charset="-128"/>
              </a:rPr>
              <a:t>) and distance (</a:t>
            </a:r>
            <a:r>
              <a:rPr lang="en-GB" sz="2000" i="1" dirty="0" smtClean="0">
                <a:latin typeface="Arial Unicode MS" pitchFamily="34" charset="-128"/>
              </a:rPr>
              <a:t>D</a:t>
            </a:r>
            <a:r>
              <a:rPr lang="en-GB" sz="2000" dirty="0" smtClean="0">
                <a:latin typeface="Arial Unicode MS" pitchFamily="34" charset="-128"/>
              </a:rPr>
              <a:t>)</a:t>
            </a:r>
          </a:p>
          <a:p>
            <a:pPr lvl="1"/>
            <a:r>
              <a:rPr lang="en-GB" sz="2000" dirty="0" smtClean="0">
                <a:latin typeface="Arial Unicode MS" pitchFamily="34" charset="-128"/>
              </a:rPr>
              <a:t>But: total absorbed dose to skin not affected by SSD</a:t>
            </a:r>
          </a:p>
          <a:p>
            <a:pPr lvl="0"/>
            <a:endParaRPr lang="en-GB" sz="2800" dirty="0" smtClean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 smtClean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 smtClean="0">
              <a:latin typeface="Arial Unicode MS" pitchFamily="34" charset="-128"/>
            </a:endParaRPr>
          </a:p>
        </p:txBody>
      </p:sp>
      <p:grpSp>
        <p:nvGrpSpPr>
          <p:cNvPr id="2" name="Group 8"/>
          <p:cNvGrpSpPr/>
          <p:nvPr/>
        </p:nvGrpSpPr>
        <p:grpSpPr>
          <a:xfrm>
            <a:off x="2195736" y="4077072"/>
            <a:ext cx="5184576" cy="2304256"/>
            <a:chOff x="179512" y="3212976"/>
            <a:chExt cx="5184576" cy="2304256"/>
          </a:xfrm>
        </p:grpSpPr>
        <p:pic>
          <p:nvPicPr>
            <p:cNvPr id="10" name="Picture 6" descr="https://www.nde-ed.org/GeneralResources/Formula/RTFormula/InverseSquareLaw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792" y="3356992"/>
              <a:ext cx="1224135" cy="914738"/>
            </a:xfrm>
            <a:prstGeom prst="rect">
              <a:avLst/>
            </a:prstGeom>
            <a:noFill/>
          </p:spPr>
        </p:pic>
        <p:sp>
          <p:nvSpPr>
            <p:cNvPr id="11" name="Rectangle 10"/>
            <p:cNvSpPr/>
            <p:nvPr/>
          </p:nvSpPr>
          <p:spPr>
            <a:xfrm>
              <a:off x="179512" y="3212976"/>
              <a:ext cx="5148064" cy="230425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Oval 11"/>
            <p:cNvSpPr/>
            <p:nvPr/>
          </p:nvSpPr>
          <p:spPr>
            <a:xfrm>
              <a:off x="611560" y="4221088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51520" y="3717032"/>
              <a:ext cx="1800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 smtClean="0">
                  <a:latin typeface="+mn-lt"/>
                </a:rPr>
                <a:t>Source</a:t>
              </a:r>
              <a:endParaRPr lang="en-GB" sz="2000" b="1" dirty="0">
                <a:latin typeface="+mn-lt"/>
              </a:endParaRPr>
            </a:p>
          </p:txBody>
        </p:sp>
        <p:cxnSp>
          <p:nvCxnSpPr>
            <p:cNvPr id="14" name="Straight Connector 13"/>
            <p:cNvCxnSpPr>
              <a:stCxn id="12" idx="6"/>
            </p:cNvCxnSpPr>
            <p:nvPr/>
          </p:nvCxnSpPr>
          <p:spPr>
            <a:xfrm flipV="1">
              <a:off x="827584" y="3573016"/>
              <a:ext cx="4212000" cy="75608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827584" y="4329100"/>
              <a:ext cx="4212000" cy="75608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Arc 15"/>
            <p:cNvSpPr/>
            <p:nvPr/>
          </p:nvSpPr>
          <p:spPr>
            <a:xfrm>
              <a:off x="1943544" y="4077072"/>
              <a:ext cx="144016" cy="504056"/>
            </a:xfrm>
            <a:prstGeom prst="arc">
              <a:avLst>
                <a:gd name="adj1" fmla="val 16725646"/>
                <a:gd name="adj2" fmla="val 4751121"/>
              </a:avLst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Arc 16"/>
            <p:cNvSpPr/>
            <p:nvPr/>
          </p:nvSpPr>
          <p:spPr>
            <a:xfrm>
              <a:off x="2843808" y="3789040"/>
              <a:ext cx="504056" cy="1296144"/>
            </a:xfrm>
            <a:prstGeom prst="arc">
              <a:avLst>
                <a:gd name="adj1" fmla="val 17144415"/>
                <a:gd name="adj2" fmla="val 3605446"/>
              </a:avLst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Arc 17"/>
            <p:cNvSpPr/>
            <p:nvPr/>
          </p:nvSpPr>
          <p:spPr>
            <a:xfrm>
              <a:off x="4211960" y="3645024"/>
              <a:ext cx="395624" cy="1512168"/>
            </a:xfrm>
            <a:prstGeom prst="arc">
              <a:avLst>
                <a:gd name="adj1" fmla="val 16535141"/>
                <a:gd name="adj2" fmla="val 4700462"/>
              </a:avLst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835696" y="4541058"/>
              <a:ext cx="1800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 smtClean="0">
                  <a:latin typeface="+mn-lt"/>
                </a:rPr>
                <a:t>D</a:t>
              </a:r>
              <a:endParaRPr lang="en-GB" sz="2000" b="1" dirty="0">
                <a:latin typeface="+mn-lt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059832" y="4797152"/>
              <a:ext cx="1800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 smtClean="0">
                  <a:latin typeface="+mn-lt"/>
                </a:rPr>
                <a:t>2*D</a:t>
              </a:r>
              <a:endParaRPr lang="en-GB" sz="2000" b="1" dirty="0">
                <a:latin typeface="+mn-l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835696" y="3717032"/>
              <a:ext cx="1800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 smtClean="0">
                  <a:latin typeface="+mn-lt"/>
                </a:rPr>
                <a:t>I</a:t>
              </a:r>
              <a:endParaRPr lang="en-GB" sz="2000" b="1" dirty="0">
                <a:latin typeface="+mn-lt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267744" y="3460938"/>
              <a:ext cx="1800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b="1" dirty="0" smtClean="0">
                  <a:latin typeface="+mn-lt"/>
                </a:rPr>
                <a:t>I/4</a:t>
              </a:r>
              <a:endParaRPr lang="en-GB" sz="2000" b="1" dirty="0">
                <a:latin typeface="+mn-lt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563888" y="3284984"/>
              <a:ext cx="1800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b="1" dirty="0" smtClean="0">
                  <a:latin typeface="+mn-lt"/>
                </a:rPr>
                <a:t>I/9</a:t>
              </a:r>
              <a:endParaRPr lang="en-GB" sz="2000" b="1" dirty="0">
                <a:latin typeface="+mn-lt"/>
              </a:endParaRPr>
            </a:p>
          </p:txBody>
        </p:sp>
      </p:grpSp>
      <p:pic>
        <p:nvPicPr>
          <p:cNvPr id="24" name="Picture 6" descr="https://www.nde-ed.org/GeneralResources/Formula/RTFormula/InverseSquareLaw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581128"/>
            <a:ext cx="1224135" cy="914738"/>
          </a:xfrm>
          <a:prstGeom prst="rect">
            <a:avLst/>
          </a:prstGeom>
          <a:noFill/>
        </p:spPr>
      </p:pic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16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Exposure parameters: geometric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7504" y="1186408"/>
            <a:ext cx="9036496" cy="4114800"/>
          </a:xfrm>
        </p:spPr>
        <p:txBody>
          <a:bodyPr/>
          <a:lstStyle/>
          <a:p>
            <a:pPr lvl="0"/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Penumbra</a:t>
            </a:r>
          </a:p>
          <a:p>
            <a:pPr lvl="1"/>
            <a:r>
              <a:rPr lang="en-GB" sz="2400" dirty="0" err="1" smtClean="0">
                <a:latin typeface="Arial Unicode MS" pitchFamily="34" charset="-128"/>
              </a:rPr>
              <a:t>Unsharpness</a:t>
            </a:r>
            <a:r>
              <a:rPr lang="en-GB" sz="2400" dirty="0" smtClean="0">
                <a:latin typeface="Arial Unicode MS" pitchFamily="34" charset="-128"/>
              </a:rPr>
              <a:t> at edges in the projected image</a:t>
            </a:r>
          </a:p>
          <a:p>
            <a:pPr lvl="1"/>
            <a:r>
              <a:rPr lang="en-GB" sz="2400" dirty="0" smtClean="0">
                <a:latin typeface="Arial Unicode MS" pitchFamily="34" charset="-128"/>
              </a:rPr>
              <a:t>Due to finite size of focal spot (≠ point source) + </a:t>
            </a:r>
            <a:r>
              <a:rPr lang="bg-BG" sz="2400" dirty="0" smtClean="0">
                <a:latin typeface="Arial Unicode MS" pitchFamily="34" charset="-128"/>
              </a:rPr>
              <a:t/>
            </a:r>
            <a:br>
              <a:rPr lang="bg-BG" sz="2400" dirty="0" smtClean="0">
                <a:latin typeface="Arial Unicode MS" pitchFamily="34" charset="-128"/>
              </a:rPr>
            </a:br>
            <a:r>
              <a:rPr lang="en-GB" sz="2400" dirty="0" smtClean="0">
                <a:latin typeface="Arial Unicode MS" pitchFamily="34" charset="-128"/>
              </a:rPr>
              <a:t>other geometric factors</a:t>
            </a:r>
          </a:p>
          <a:p>
            <a:pPr lvl="0"/>
            <a:endParaRPr lang="en-GB" sz="2400" dirty="0" smtClean="0">
              <a:latin typeface="Arial Unicode MS" pitchFamily="34" charset="-128"/>
            </a:endParaRPr>
          </a:p>
          <a:p>
            <a:pPr lvl="0">
              <a:buNone/>
            </a:pPr>
            <a:endParaRPr lang="en-GB" sz="2400" dirty="0" smtClean="0">
              <a:latin typeface="Arial Unicode MS" pitchFamily="34" charset="-128"/>
            </a:endParaRPr>
          </a:p>
          <a:p>
            <a:pPr lvl="0">
              <a:buNone/>
            </a:pPr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  <p:sp>
        <p:nvSpPr>
          <p:cNvPr id="28" name="Rectangle 27"/>
          <p:cNvSpPr/>
          <p:nvPr/>
        </p:nvSpPr>
        <p:spPr>
          <a:xfrm>
            <a:off x="5959738" y="3868306"/>
            <a:ext cx="305983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kern="0" dirty="0" smtClean="0">
                <a:latin typeface="Arial Unicode MS" pitchFamily="34" charset="-128"/>
              </a:rPr>
              <a:t>SOD: source-object distance </a:t>
            </a:r>
          </a:p>
          <a:p>
            <a:r>
              <a:rPr lang="en-GB" sz="2000" kern="0" dirty="0" smtClean="0">
                <a:latin typeface="Arial Unicode MS" pitchFamily="34" charset="-128"/>
              </a:rPr>
              <a:t>ODD: object-detector distance </a:t>
            </a:r>
            <a:endParaRPr lang="en-GB" sz="2000" dirty="0"/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424" y="3573016"/>
            <a:ext cx="580637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2555776" y="5733256"/>
            <a:ext cx="5040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r>
              <a:rPr lang="en-GB" sz="1800" i="1" dirty="0" smtClean="0">
                <a:solidFill>
                  <a:schemeClr val="accent1"/>
                </a:solidFill>
                <a:latin typeface="Arial Unicode MS" pitchFamily="34" charset="-128"/>
              </a:rPr>
              <a:t> et al. (2015), under the British Institute of Radiology’s License to Publish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17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Exposure parameters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gray">
          <a:xfrm>
            <a:off x="251520" y="1618456"/>
            <a:ext cx="252028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tabLst/>
              <a:defRPr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A longer SOD reduces penumbra and therefore increases image sharpness</a:t>
            </a:r>
            <a:endParaRPr kumimoji="0" lang="en-GB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979712" y="6567155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3861048"/>
            <a:ext cx="6248400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1474440"/>
            <a:ext cx="6248400" cy="232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6804248" y="2049710"/>
            <a:ext cx="45719" cy="3600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04248" y="3264099"/>
            <a:ext cx="45719" cy="3600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804248" y="4233151"/>
            <a:ext cx="45719" cy="2160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804247" y="5151586"/>
            <a:ext cx="45719" cy="1980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419871" y="5739101"/>
            <a:ext cx="5040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r>
              <a:rPr lang="en-GB" sz="1800" i="1" dirty="0" smtClean="0">
                <a:solidFill>
                  <a:schemeClr val="accent1"/>
                </a:solidFill>
                <a:latin typeface="Arial Unicode MS" pitchFamily="34" charset="-128"/>
              </a:rPr>
              <a:t> et al. (2015), under the British Institute of Radiology’s License to Publish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/>
          <p:cNvSpPr/>
          <p:nvPr/>
        </p:nvSpPr>
        <p:spPr>
          <a:xfrm>
            <a:off x="467544" y="2060848"/>
            <a:ext cx="8424936" cy="40324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3" name="Picture 2" descr="C:\Users\Ruben\AppData\Local\Temp\7zE33F.tmp\Front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8426" y="4221088"/>
            <a:ext cx="907964" cy="1523906"/>
          </a:xfrm>
          <a:prstGeom prst="rect">
            <a:avLst/>
          </a:prstGeom>
          <a:noFill/>
        </p:spPr>
      </p:pic>
      <p:pic>
        <p:nvPicPr>
          <p:cNvPr id="72" name="Picture 2" descr="C:\Users\Ruben\AppData\Local\Temp\7zE33F.tmp\Front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5017" y="2193126"/>
            <a:ext cx="907964" cy="1523906"/>
          </a:xfrm>
          <a:prstGeom prst="rect">
            <a:avLst/>
          </a:prstGeom>
          <a:noFill/>
        </p:spPr>
      </p:pic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18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Exposure parameters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  <p:sp>
        <p:nvSpPr>
          <p:cNvPr id="10" name="Rectangle 9"/>
          <p:cNvSpPr/>
          <p:nvPr/>
        </p:nvSpPr>
        <p:spPr>
          <a:xfrm flipH="1">
            <a:off x="5893133" y="2088279"/>
            <a:ext cx="164278" cy="1574801"/>
          </a:xfrm>
          <a:prstGeom prst="rect">
            <a:avLst/>
          </a:prstGeom>
          <a:solidFill>
            <a:srgbClr val="FFFFFF">
              <a:lumMod val="50000"/>
            </a:srgbClr>
          </a:solidFill>
          <a:ln w="317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 flipH="1">
            <a:off x="5893133" y="2093483"/>
            <a:ext cx="176020" cy="0"/>
          </a:xfrm>
          <a:prstGeom prst="line">
            <a:avLst/>
          </a:prstGeom>
          <a:noFill/>
          <a:ln w="3175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19" name="Straight Connector 18"/>
          <p:cNvCxnSpPr/>
          <p:nvPr/>
        </p:nvCxnSpPr>
        <p:spPr>
          <a:xfrm flipH="1">
            <a:off x="5893133" y="2236174"/>
            <a:ext cx="176020" cy="0"/>
          </a:xfrm>
          <a:prstGeom prst="line">
            <a:avLst/>
          </a:prstGeom>
          <a:noFill/>
          <a:ln w="3175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20" name="Straight Connector 19"/>
          <p:cNvCxnSpPr/>
          <p:nvPr/>
        </p:nvCxnSpPr>
        <p:spPr>
          <a:xfrm flipH="1">
            <a:off x="5893133" y="2664246"/>
            <a:ext cx="176020" cy="0"/>
          </a:xfrm>
          <a:prstGeom prst="line">
            <a:avLst/>
          </a:prstGeom>
          <a:noFill/>
          <a:ln w="3175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21" name="Straight Connector 13"/>
          <p:cNvCxnSpPr/>
          <p:nvPr/>
        </p:nvCxnSpPr>
        <p:spPr>
          <a:xfrm flipH="1">
            <a:off x="5893133" y="2521555"/>
            <a:ext cx="176020" cy="0"/>
          </a:xfrm>
          <a:prstGeom prst="line">
            <a:avLst/>
          </a:prstGeom>
          <a:noFill/>
          <a:ln w="3175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22" name="Straight Connector 14"/>
          <p:cNvCxnSpPr/>
          <p:nvPr/>
        </p:nvCxnSpPr>
        <p:spPr>
          <a:xfrm flipH="1">
            <a:off x="5893133" y="2378865"/>
            <a:ext cx="176020" cy="0"/>
          </a:xfrm>
          <a:prstGeom prst="line">
            <a:avLst/>
          </a:prstGeom>
          <a:noFill/>
          <a:ln w="3175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23" name="Straight Connector 15"/>
          <p:cNvCxnSpPr/>
          <p:nvPr/>
        </p:nvCxnSpPr>
        <p:spPr>
          <a:xfrm flipH="1">
            <a:off x="5893133" y="2806936"/>
            <a:ext cx="176020" cy="0"/>
          </a:xfrm>
          <a:prstGeom prst="line">
            <a:avLst/>
          </a:prstGeom>
          <a:noFill/>
          <a:ln w="3175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24" name="Straight Connector 16"/>
          <p:cNvCxnSpPr/>
          <p:nvPr/>
        </p:nvCxnSpPr>
        <p:spPr>
          <a:xfrm flipH="1">
            <a:off x="5893133" y="2949627"/>
            <a:ext cx="176020" cy="0"/>
          </a:xfrm>
          <a:prstGeom prst="line">
            <a:avLst/>
          </a:prstGeom>
          <a:noFill/>
          <a:ln w="3175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25" name="Straight Connector 17"/>
          <p:cNvCxnSpPr/>
          <p:nvPr/>
        </p:nvCxnSpPr>
        <p:spPr>
          <a:xfrm flipH="1">
            <a:off x="5893133" y="3092318"/>
            <a:ext cx="176020" cy="0"/>
          </a:xfrm>
          <a:prstGeom prst="line">
            <a:avLst/>
          </a:prstGeom>
          <a:noFill/>
          <a:ln w="3175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26" name="Straight Connector 18"/>
          <p:cNvCxnSpPr/>
          <p:nvPr/>
        </p:nvCxnSpPr>
        <p:spPr>
          <a:xfrm flipH="1">
            <a:off x="5893133" y="3235008"/>
            <a:ext cx="176020" cy="0"/>
          </a:xfrm>
          <a:prstGeom prst="line">
            <a:avLst/>
          </a:prstGeom>
          <a:noFill/>
          <a:ln w="3175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27" name="Straight Connector 19"/>
          <p:cNvCxnSpPr/>
          <p:nvPr/>
        </p:nvCxnSpPr>
        <p:spPr>
          <a:xfrm flipH="1">
            <a:off x="5893133" y="3377699"/>
            <a:ext cx="176020" cy="0"/>
          </a:xfrm>
          <a:prstGeom prst="line">
            <a:avLst/>
          </a:prstGeom>
          <a:noFill/>
          <a:ln w="3175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28" name="Straight Connector 20"/>
          <p:cNvCxnSpPr/>
          <p:nvPr/>
        </p:nvCxnSpPr>
        <p:spPr>
          <a:xfrm flipH="1">
            <a:off x="5893133" y="3520389"/>
            <a:ext cx="176020" cy="0"/>
          </a:xfrm>
          <a:prstGeom prst="line">
            <a:avLst/>
          </a:prstGeom>
          <a:noFill/>
          <a:ln w="31750" cap="flat" cmpd="sng" algn="ctr">
            <a:solidFill>
              <a:srgbClr val="000000"/>
            </a:solidFill>
            <a:prstDash val="solid"/>
          </a:ln>
          <a:effectLst/>
        </p:spPr>
      </p:cxnSp>
      <p:sp>
        <p:nvSpPr>
          <p:cNvPr id="29" name="Isosceles Triangle 21"/>
          <p:cNvSpPr/>
          <p:nvPr/>
        </p:nvSpPr>
        <p:spPr>
          <a:xfrm rot="16200000" flipH="1">
            <a:off x="2543709" y="323912"/>
            <a:ext cx="1574206" cy="5102943"/>
          </a:xfrm>
          <a:prstGeom prst="triangle">
            <a:avLst/>
          </a:prstGeom>
          <a:solidFill>
            <a:srgbClr val="FFFFFF">
              <a:lumMod val="85000"/>
              <a:alpha val="7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" name="Rectangle 22"/>
          <p:cNvSpPr/>
          <p:nvPr/>
        </p:nvSpPr>
        <p:spPr>
          <a:xfrm flipH="1">
            <a:off x="669153" y="2847873"/>
            <a:ext cx="113399" cy="95127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317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8" name="Rectangle 3"/>
          <p:cNvSpPr txBox="1">
            <a:spLocks noChangeArrowheads="1"/>
          </p:cNvSpPr>
          <p:nvPr/>
        </p:nvSpPr>
        <p:spPr bwMode="gray">
          <a:xfrm>
            <a:off x="323527" y="1173269"/>
            <a:ext cx="877242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tabLst/>
              <a:defRPr/>
            </a:pPr>
            <a:r>
              <a:rPr lang="en-GB" kern="0" noProof="0" dirty="0" smtClean="0">
                <a:solidFill>
                  <a:schemeClr val="tx2"/>
                </a:solidFill>
                <a:latin typeface="Arial Unicode MS" pitchFamily="34" charset="-128"/>
              </a:rPr>
              <a:t>On the other hand, </a:t>
            </a:r>
            <a:r>
              <a:rPr lang="en-GB" kern="0" noProof="0" dirty="0" smtClean="0">
                <a:solidFill>
                  <a:srgbClr val="C00000"/>
                </a:solidFill>
                <a:latin typeface="Arial Unicode MS" pitchFamily="34" charset="-128"/>
              </a:rPr>
              <a:t>geometric magnification </a:t>
            </a:r>
            <a:r>
              <a:rPr lang="en-GB" kern="0" noProof="0" dirty="0" smtClean="0">
                <a:solidFill>
                  <a:schemeClr val="tx2"/>
                </a:solidFill>
                <a:latin typeface="Arial Unicode MS" pitchFamily="34" charset="-128"/>
              </a:rPr>
              <a:t>is higher at a shorter SOD (but: larger detector required)</a:t>
            </a:r>
            <a:endParaRPr kumimoji="0" lang="en-GB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</p:txBody>
      </p:sp>
      <p:sp>
        <p:nvSpPr>
          <p:cNvPr id="62" name="Isosceles Triangle 21"/>
          <p:cNvSpPr/>
          <p:nvPr/>
        </p:nvSpPr>
        <p:spPr>
          <a:xfrm rot="16200000" flipH="1">
            <a:off x="3697215" y="3865372"/>
            <a:ext cx="2052000" cy="2259832"/>
          </a:xfrm>
          <a:prstGeom prst="triangle">
            <a:avLst/>
          </a:prstGeom>
          <a:solidFill>
            <a:srgbClr val="FFFFFF">
              <a:lumMod val="85000"/>
              <a:alpha val="7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3" name="Rectangle 22"/>
          <p:cNvSpPr/>
          <p:nvPr/>
        </p:nvSpPr>
        <p:spPr>
          <a:xfrm flipH="1">
            <a:off x="3470274" y="4941166"/>
            <a:ext cx="113399" cy="95127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317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70" name="Group 69"/>
          <p:cNvGrpSpPr/>
          <p:nvPr/>
        </p:nvGrpSpPr>
        <p:grpSpPr>
          <a:xfrm>
            <a:off x="5886542" y="3969288"/>
            <a:ext cx="182611" cy="2052000"/>
            <a:chOff x="5404092" y="3978352"/>
            <a:chExt cx="182611" cy="2052000"/>
          </a:xfrm>
        </p:grpSpPr>
        <p:sp>
          <p:nvSpPr>
            <p:cNvPr id="50" name="Rectangle 49"/>
            <p:cNvSpPr/>
            <p:nvPr/>
          </p:nvSpPr>
          <p:spPr>
            <a:xfrm flipH="1">
              <a:off x="5406703" y="3978352"/>
              <a:ext cx="180000" cy="2052000"/>
            </a:xfrm>
            <a:prstGeom prst="rect">
              <a:avLst/>
            </a:prstGeom>
            <a:solidFill>
              <a:srgbClr val="FFFFFF">
                <a:lumMod val="50000"/>
              </a:srgbClr>
            </a:solidFill>
            <a:ln w="317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51" name="Straight Connector 50"/>
            <p:cNvCxnSpPr/>
            <p:nvPr/>
          </p:nvCxnSpPr>
          <p:spPr>
            <a:xfrm flipH="1">
              <a:off x="5406703" y="4294802"/>
              <a:ext cx="176020" cy="0"/>
            </a:xfrm>
            <a:prstGeom prst="line">
              <a:avLst/>
            </a:prstGeom>
            <a:noFill/>
            <a:ln w="31750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52" name="Straight Connector 51"/>
            <p:cNvCxnSpPr/>
            <p:nvPr/>
          </p:nvCxnSpPr>
          <p:spPr>
            <a:xfrm flipH="1">
              <a:off x="5406703" y="4438802"/>
              <a:ext cx="176020" cy="0"/>
            </a:xfrm>
            <a:prstGeom prst="line">
              <a:avLst/>
            </a:prstGeom>
            <a:noFill/>
            <a:ln w="31750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53" name="Straight Connector 52"/>
            <p:cNvCxnSpPr/>
            <p:nvPr/>
          </p:nvCxnSpPr>
          <p:spPr>
            <a:xfrm flipH="1">
              <a:off x="5406703" y="4869061"/>
              <a:ext cx="176020" cy="0"/>
            </a:xfrm>
            <a:prstGeom prst="line">
              <a:avLst/>
            </a:prstGeom>
            <a:noFill/>
            <a:ln w="31750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54" name="Straight Connector 13"/>
            <p:cNvCxnSpPr/>
            <p:nvPr/>
          </p:nvCxnSpPr>
          <p:spPr>
            <a:xfrm flipH="1">
              <a:off x="5406703" y="4726370"/>
              <a:ext cx="176020" cy="0"/>
            </a:xfrm>
            <a:prstGeom prst="line">
              <a:avLst/>
            </a:prstGeom>
            <a:noFill/>
            <a:ln w="31750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55" name="Straight Connector 14"/>
            <p:cNvCxnSpPr/>
            <p:nvPr/>
          </p:nvCxnSpPr>
          <p:spPr>
            <a:xfrm flipH="1">
              <a:off x="5406703" y="4583680"/>
              <a:ext cx="176020" cy="0"/>
            </a:xfrm>
            <a:prstGeom prst="line">
              <a:avLst/>
            </a:prstGeom>
            <a:noFill/>
            <a:ln w="31750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56" name="Straight Connector 15"/>
            <p:cNvCxnSpPr/>
            <p:nvPr/>
          </p:nvCxnSpPr>
          <p:spPr>
            <a:xfrm flipH="1">
              <a:off x="5406703" y="5011751"/>
              <a:ext cx="176020" cy="0"/>
            </a:xfrm>
            <a:prstGeom prst="line">
              <a:avLst/>
            </a:prstGeom>
            <a:noFill/>
            <a:ln w="31750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57" name="Straight Connector 16"/>
            <p:cNvCxnSpPr/>
            <p:nvPr/>
          </p:nvCxnSpPr>
          <p:spPr>
            <a:xfrm flipH="1">
              <a:off x="5406703" y="5154442"/>
              <a:ext cx="176020" cy="0"/>
            </a:xfrm>
            <a:prstGeom prst="line">
              <a:avLst/>
            </a:prstGeom>
            <a:noFill/>
            <a:ln w="31750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58" name="Straight Connector 17"/>
            <p:cNvCxnSpPr/>
            <p:nvPr/>
          </p:nvCxnSpPr>
          <p:spPr>
            <a:xfrm flipH="1">
              <a:off x="5406703" y="5297133"/>
              <a:ext cx="176020" cy="0"/>
            </a:xfrm>
            <a:prstGeom prst="line">
              <a:avLst/>
            </a:prstGeom>
            <a:noFill/>
            <a:ln w="31750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59" name="Straight Connector 18"/>
            <p:cNvCxnSpPr/>
            <p:nvPr/>
          </p:nvCxnSpPr>
          <p:spPr>
            <a:xfrm flipH="1">
              <a:off x="5406703" y="5439823"/>
              <a:ext cx="176020" cy="0"/>
            </a:xfrm>
            <a:prstGeom prst="line">
              <a:avLst/>
            </a:prstGeom>
            <a:noFill/>
            <a:ln w="31750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60" name="Straight Connector 19"/>
            <p:cNvCxnSpPr/>
            <p:nvPr/>
          </p:nvCxnSpPr>
          <p:spPr>
            <a:xfrm flipH="1">
              <a:off x="5406703" y="5582514"/>
              <a:ext cx="176020" cy="0"/>
            </a:xfrm>
            <a:prstGeom prst="line">
              <a:avLst/>
            </a:prstGeom>
            <a:noFill/>
            <a:ln w="31750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61" name="Straight Connector 20"/>
            <p:cNvCxnSpPr/>
            <p:nvPr/>
          </p:nvCxnSpPr>
          <p:spPr>
            <a:xfrm flipH="1">
              <a:off x="5406703" y="5725204"/>
              <a:ext cx="176020" cy="0"/>
            </a:xfrm>
            <a:prstGeom prst="line">
              <a:avLst/>
            </a:prstGeom>
            <a:noFill/>
            <a:ln w="31750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65" name="Straight Connector 20"/>
            <p:cNvCxnSpPr/>
            <p:nvPr/>
          </p:nvCxnSpPr>
          <p:spPr>
            <a:xfrm flipH="1">
              <a:off x="5404092" y="5877604"/>
              <a:ext cx="176020" cy="0"/>
            </a:xfrm>
            <a:prstGeom prst="line">
              <a:avLst/>
            </a:prstGeom>
            <a:noFill/>
            <a:ln w="31750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68" name="Straight Connector 67"/>
            <p:cNvCxnSpPr/>
            <p:nvPr/>
          </p:nvCxnSpPr>
          <p:spPr>
            <a:xfrm flipH="1">
              <a:off x="5407200" y="4149082"/>
              <a:ext cx="176020" cy="0"/>
            </a:xfrm>
            <a:prstGeom prst="line">
              <a:avLst/>
            </a:prstGeom>
            <a:noFill/>
            <a:ln w="31750" cap="flat" cmpd="sng" algn="ctr">
              <a:solidFill>
                <a:srgbClr val="000000"/>
              </a:solidFill>
              <a:prstDash val="solid"/>
            </a:ln>
            <a:effectLst/>
          </p:spPr>
        </p:cxnSp>
      </p:grpSp>
      <p:pic>
        <p:nvPicPr>
          <p:cNvPr id="71" name="Content Placeholder 6" descr="lat cep 1 deep-bite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 l="55" r="962"/>
          <a:stretch>
            <a:fillRect/>
          </a:stretch>
        </p:blipFill>
        <p:spPr>
          <a:xfrm>
            <a:off x="6105041" y="2087992"/>
            <a:ext cx="1131317" cy="1584000"/>
          </a:xfrm>
        </p:spPr>
      </p:pic>
      <p:pic>
        <p:nvPicPr>
          <p:cNvPr id="76" name="Content Placeholder 6" descr="lat cep 1 deep-bite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 l="55" r="962"/>
          <a:stretch>
            <a:fillRect/>
          </a:stretch>
        </p:blipFill>
        <p:spPr>
          <a:xfrm>
            <a:off x="6105041" y="3959991"/>
            <a:ext cx="1491295" cy="2088000"/>
          </a:xfrm>
        </p:spPr>
      </p:pic>
      <p:sp>
        <p:nvSpPr>
          <p:cNvPr id="77" name="Curved Left Arrow 76"/>
          <p:cNvSpPr/>
          <p:nvPr/>
        </p:nvSpPr>
        <p:spPr>
          <a:xfrm>
            <a:off x="7740352" y="3068960"/>
            <a:ext cx="936104" cy="2304256"/>
          </a:xfrm>
          <a:prstGeom prst="curvedLeftArrow">
            <a:avLst/>
          </a:prstGeom>
          <a:solidFill>
            <a:schemeClr val="bg2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7740352" y="3903439"/>
            <a:ext cx="7665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kern="0" dirty="0" smtClean="0">
                <a:latin typeface="Arial Unicode MS" pitchFamily="34" charset="-128"/>
              </a:rPr>
              <a:t>x1.3</a:t>
            </a:r>
            <a:endParaRPr lang="en-GB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19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Exposure parameters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gray">
          <a:xfrm>
            <a:off x="246237" y="1412776"/>
            <a:ext cx="2736304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tabLst/>
              <a:defRPr/>
            </a:pPr>
            <a:r>
              <a:rPr lang="en-GB" kern="0" dirty="0" smtClean="0">
                <a:solidFill>
                  <a:schemeClr val="tx2"/>
                </a:solidFill>
                <a:latin typeface="Arial Unicode MS" pitchFamily="34" charset="-128"/>
              </a:rPr>
              <a:t>A smaller focal spot reduces penumbra and therefore increases image sharpness</a:t>
            </a:r>
            <a:endParaRPr kumimoji="0" lang="en-GB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979712" y="6567155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8096" y="1412776"/>
            <a:ext cx="6248400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6818400" y="4032000"/>
            <a:ext cx="57856" cy="1260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818400" y="5229200"/>
            <a:ext cx="57856" cy="12600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18400" y="3212976"/>
            <a:ext cx="57856" cy="36004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818400" y="1988840"/>
            <a:ext cx="57856" cy="360040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392015" y="5661248"/>
            <a:ext cx="5040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r>
              <a:rPr lang="en-GB" sz="1800" i="1" dirty="0" smtClean="0">
                <a:solidFill>
                  <a:schemeClr val="accent1"/>
                </a:solidFill>
                <a:latin typeface="Arial Unicode MS" pitchFamily="34" charset="-128"/>
              </a:rPr>
              <a:t> et al. (2015), under the British Institute of Radiology’s License to Publish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200" smtClean="0">
                <a:latin typeface="Arial Unicode MS" pitchFamily="34" charset="-128"/>
              </a:rPr>
              <a:t>Educational Objectives</a:t>
            </a:r>
            <a:endParaRPr lang="en-US" sz="320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412776"/>
            <a:ext cx="8569076" cy="4572000"/>
          </a:xfrm>
        </p:spPr>
        <p:txBody>
          <a:bodyPr/>
          <a:lstStyle/>
          <a:p>
            <a:pPr lvl="0"/>
            <a:r>
              <a:rPr lang="en-GB" sz="2400" dirty="0" smtClean="0">
                <a:latin typeface="Arial Unicode MS" pitchFamily="34" charset="-128"/>
              </a:rPr>
              <a:t>To understand the function of the different components of the X ray tube</a:t>
            </a:r>
          </a:p>
          <a:p>
            <a:pPr lvl="0"/>
            <a:r>
              <a:rPr lang="en-GB" sz="2400" dirty="0" smtClean="0">
                <a:latin typeface="Arial Unicode MS" pitchFamily="34" charset="-128"/>
              </a:rPr>
              <a:t>To understand the effect of kV, mAs and filtration on the quantity and energy of X rays</a:t>
            </a:r>
          </a:p>
          <a:p>
            <a:pPr lvl="0"/>
            <a:r>
              <a:rPr lang="en-GB" sz="2400" dirty="0" smtClean="0">
                <a:latin typeface="Arial Unicode MS" pitchFamily="34" charset="-128"/>
              </a:rPr>
              <a:t>To understand the effect of geometric exposure parameters </a:t>
            </a:r>
          </a:p>
          <a:p>
            <a:pPr lvl="0"/>
            <a:r>
              <a:rPr lang="en-GB" sz="2400" dirty="0" smtClean="0">
                <a:latin typeface="Arial Unicode MS" pitchFamily="34" charset="-128"/>
              </a:rPr>
              <a:t>To understand the basic principles of image formation in </a:t>
            </a:r>
            <a:br>
              <a:rPr lang="en-GB" sz="2400" dirty="0" smtClean="0">
                <a:latin typeface="Arial Unicode MS" pitchFamily="34" charset="-128"/>
              </a:rPr>
            </a:br>
            <a:r>
              <a:rPr lang="en-GB" sz="2400" dirty="0" smtClean="0">
                <a:latin typeface="Arial Unicode MS" pitchFamily="34" charset="-128"/>
              </a:rPr>
              <a:t>X ray imaging</a:t>
            </a:r>
          </a:p>
          <a:p>
            <a:pPr lvl="0"/>
            <a:r>
              <a:rPr lang="en-GB" sz="2400" dirty="0" smtClean="0">
                <a:latin typeface="Arial Unicode MS" pitchFamily="34" charset="-128"/>
              </a:rPr>
              <a:t>To be familiar with the different essential image quality characteristics</a:t>
            </a:r>
          </a:p>
          <a:p>
            <a:pPr lvl="0">
              <a:buNone/>
            </a:pPr>
            <a:endParaRPr lang="en-US" sz="2400" dirty="0" smtClean="0">
              <a:latin typeface="Arial Unicode MS" pitchFamily="34" charset="-128"/>
            </a:endParaRPr>
          </a:p>
          <a:p>
            <a:pPr eaLnBrk="1" hangingPunct="1"/>
            <a:endParaRPr lang="en-US" sz="2400" dirty="0" smtClean="0">
              <a:latin typeface="Arial Unicode MS" pitchFamily="34" charset="-128"/>
            </a:endParaRPr>
          </a:p>
          <a:p>
            <a:pPr eaLnBrk="1" hangingPunct="1"/>
            <a:endParaRPr lang="en-US" sz="2400" dirty="0" smtClean="0">
              <a:latin typeface="Arial Unicode MS" pitchFamily="34" charset="-128"/>
            </a:endParaRPr>
          </a:p>
          <a:p>
            <a:pPr eaLnBrk="1" hangingPunct="1"/>
            <a:endParaRPr lang="en-US" sz="2400" dirty="0" smtClean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20</a:t>
            </a:fld>
            <a:endParaRPr lang="en-GB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</a:rPr>
              <a:t>Overview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2025352"/>
            <a:ext cx="8569076" cy="3347864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Components of an X ray tube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Exposure parameters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latin typeface="Arial Unicode MS" pitchFamily="34" charset="-128"/>
              </a:rPr>
              <a:t>Interactions of X rays with matter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Image formation in radiography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Image quality parameters</a:t>
            </a:r>
          </a:p>
          <a:p>
            <a:pPr eaLnBrk="1" hangingPunct="1">
              <a:buClr>
                <a:schemeClr val="tx2"/>
              </a:buClr>
              <a:buSzPct val="100000"/>
            </a:pPr>
            <a:endParaRPr lang="en-US" dirty="0" smtClean="0">
              <a:solidFill>
                <a:schemeClr val="accent6">
                  <a:lumMod val="60000"/>
                  <a:lumOff val="40000"/>
                </a:schemeClr>
              </a:solidFill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21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Interactions of X rays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496" y="1196752"/>
            <a:ext cx="9108504" cy="4968552"/>
          </a:xfrm>
        </p:spPr>
        <p:txBody>
          <a:bodyPr/>
          <a:lstStyle/>
          <a:p>
            <a:r>
              <a:rPr lang="en-GB" sz="2400" dirty="0" smtClean="0">
                <a:latin typeface="Arial Unicode MS" pitchFamily="34" charset="-128"/>
              </a:rPr>
              <a:t>When traversing a medium,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X rays</a:t>
            </a:r>
            <a:r>
              <a:rPr lang="en-GB" sz="2400" dirty="0" smtClean="0">
                <a:latin typeface="Arial Unicode MS" pitchFamily="34" charset="-128"/>
              </a:rPr>
              <a:t> will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interact</a:t>
            </a:r>
            <a:r>
              <a:rPr lang="en-GB" sz="2400" dirty="0" smtClean="0">
                <a:latin typeface="Arial Unicode MS" pitchFamily="34" charset="-128"/>
              </a:rPr>
              <a:t> with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atoms</a:t>
            </a:r>
            <a:r>
              <a:rPr lang="en-GB" sz="2400" dirty="0" smtClean="0">
                <a:latin typeface="Arial Unicode MS" pitchFamily="34" charset="-128"/>
              </a:rPr>
              <a:t> in that medium (i.e.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attenuation</a:t>
            </a:r>
            <a:r>
              <a:rPr lang="en-GB" sz="2400" dirty="0" smtClean="0">
                <a:latin typeface="Arial Unicode MS" pitchFamily="34" charset="-128"/>
              </a:rPr>
              <a:t>)</a:t>
            </a:r>
          </a:p>
          <a:p>
            <a:r>
              <a:rPr lang="en-GB" sz="2400" dirty="0" smtClean="0">
                <a:latin typeface="Arial Unicode MS" pitchFamily="34" charset="-128"/>
              </a:rPr>
              <a:t>Depending on the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energy</a:t>
            </a:r>
            <a:r>
              <a:rPr lang="en-GB" sz="2400" dirty="0" smtClean="0">
                <a:latin typeface="Arial Unicode MS" pitchFamily="34" charset="-128"/>
              </a:rPr>
              <a:t> of the X ray and the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atomic number </a:t>
            </a:r>
            <a:r>
              <a:rPr lang="en-GB" sz="2400" dirty="0" smtClean="0">
                <a:latin typeface="Arial Unicode MS" pitchFamily="34" charset="-128"/>
              </a:rPr>
              <a:t>of the interacting atom, different effects may occur</a:t>
            </a:r>
            <a:endParaRPr lang="en-GB" sz="2800" dirty="0" smtClean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 smtClean="0">
              <a:latin typeface="Arial Unicode MS" pitchFamily="34" charset="-128"/>
            </a:endParaRPr>
          </a:p>
        </p:txBody>
      </p:sp>
      <p:pic>
        <p:nvPicPr>
          <p:cNvPr id="40962" name="Picture 2" descr="http://tech.snmjournals.org/content/33/1/3/F1.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2924944"/>
            <a:ext cx="4283968" cy="3539034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6479704" y="4726676"/>
            <a:ext cx="255679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i="1" dirty="0" smtClean="0">
                <a:solidFill>
                  <a:schemeClr val="accent1"/>
                </a:solidFill>
                <a:latin typeface="Arial Unicode MS" pitchFamily="34" charset="-128"/>
              </a:rPr>
              <a:t>Seibert &amp; Boone </a:t>
            </a:r>
          </a:p>
          <a:p>
            <a:r>
              <a:rPr lang="en-GB" sz="1800" i="1" dirty="0" smtClean="0">
                <a:solidFill>
                  <a:schemeClr val="accent1"/>
                </a:solidFill>
                <a:latin typeface="Arial Unicode MS" pitchFamily="34" charset="-128"/>
              </a:rPr>
              <a:t>(2005), © by the Society of Nuclear Medicine and Molecular Imaging, Inc.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22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Interactions of X rays: Rayleigh scatter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496" y="1196752"/>
            <a:ext cx="9108504" cy="4968552"/>
          </a:xfrm>
        </p:spPr>
        <p:txBody>
          <a:bodyPr/>
          <a:lstStyle/>
          <a:p>
            <a:r>
              <a:rPr lang="en-GB" sz="2400" dirty="0" smtClean="0">
                <a:latin typeface="Arial Unicode MS" pitchFamily="34" charset="-128"/>
              </a:rPr>
              <a:t>Incoming X ray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changes path </a:t>
            </a:r>
            <a:r>
              <a:rPr lang="en-GB" sz="2400" dirty="0" smtClean="0">
                <a:latin typeface="Arial Unicode MS" pitchFamily="34" charset="-128"/>
              </a:rPr>
              <a:t>(slightly) after interacting with electron</a:t>
            </a:r>
          </a:p>
          <a:p>
            <a:r>
              <a:rPr lang="en-GB" sz="2400" dirty="0" smtClean="0">
                <a:latin typeface="Arial Unicode MS" pitchFamily="34" charset="-128"/>
              </a:rPr>
              <a:t>Does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not</a:t>
            </a:r>
            <a:r>
              <a:rPr lang="en-GB" sz="2400" dirty="0" smtClean="0">
                <a:latin typeface="Arial Unicode MS" pitchFamily="34" charset="-128"/>
              </a:rPr>
              <a:t> lead to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excitation/ionization</a:t>
            </a:r>
          </a:p>
          <a:p>
            <a:pPr lvl="1"/>
            <a:r>
              <a:rPr lang="en-GB" sz="2400" dirty="0" smtClean="0">
                <a:latin typeface="Arial Unicode MS" pitchFamily="34" charset="-128"/>
              </a:rPr>
              <a:t>But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degrades image quality </a:t>
            </a:r>
            <a:r>
              <a:rPr lang="en-GB" sz="2400" dirty="0" smtClean="0">
                <a:latin typeface="Arial Unicode MS" pitchFamily="34" charset="-128"/>
              </a:rPr>
              <a:t>if it reaches image receptor</a:t>
            </a:r>
          </a:p>
          <a:p>
            <a:r>
              <a:rPr lang="en-GB" sz="2400" dirty="0" smtClean="0">
                <a:latin typeface="Arial Unicode MS" pitchFamily="34" charset="-128"/>
              </a:rPr>
              <a:t>Mainly occurs for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low-energy</a:t>
            </a:r>
            <a:r>
              <a:rPr lang="en-GB" sz="2400" dirty="0" smtClean="0">
                <a:latin typeface="Arial Unicode MS" pitchFamily="34" charset="-128"/>
              </a:rPr>
              <a:t> X ray photons</a:t>
            </a:r>
          </a:p>
          <a:p>
            <a:endParaRPr lang="en-GB" sz="2400" dirty="0" smtClean="0">
              <a:latin typeface="Arial Unicode MS" pitchFamily="34" charset="-128"/>
            </a:endParaRPr>
          </a:p>
          <a:p>
            <a:endParaRPr lang="en-GB" sz="2400" dirty="0" smtClean="0">
              <a:latin typeface="Arial Unicode MS" pitchFamily="34" charset="-128"/>
            </a:endParaRPr>
          </a:p>
          <a:p>
            <a:endParaRPr lang="en-GB" sz="2400" dirty="0" smtClean="0">
              <a:latin typeface="Arial Unicode MS" pitchFamily="34" charset="-128"/>
            </a:endParaRPr>
          </a:p>
          <a:p>
            <a:pPr lvl="0">
              <a:buNone/>
            </a:pPr>
            <a:endParaRPr lang="en-GB" sz="2400" dirty="0" smtClean="0">
              <a:latin typeface="Arial Unicode MS" pitchFamily="34" charset="-128"/>
            </a:endParaRPr>
          </a:p>
        </p:txBody>
      </p:sp>
      <p:pic>
        <p:nvPicPr>
          <p:cNvPr id="8" name="Picture 2" descr="http://tech.snmjournals.org/content/33/1/3/F1.large.jpg"/>
          <p:cNvPicPr>
            <a:picLocks noChangeAspect="1" noChangeArrowheads="1"/>
          </p:cNvPicPr>
          <p:nvPr/>
        </p:nvPicPr>
        <p:blipFill>
          <a:blip r:embed="rId3" cstate="print"/>
          <a:srcRect l="1681" t="48832" r="2509" b="34890"/>
          <a:stretch>
            <a:fillRect/>
          </a:stretch>
        </p:blipFill>
        <p:spPr bwMode="auto">
          <a:xfrm>
            <a:off x="539552" y="3645024"/>
            <a:ext cx="7695855" cy="1080120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719191" y="4869160"/>
            <a:ext cx="6372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i="1" dirty="0" smtClean="0">
                <a:solidFill>
                  <a:schemeClr val="accent1"/>
                </a:solidFill>
                <a:latin typeface="Arial Unicode MS" pitchFamily="34" charset="-128"/>
              </a:rPr>
              <a:t>Seibert &amp; Boone (2005), © by the Society of Nuclear Medicine and Molecular Imaging, Inc.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23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Interactions of X rays: absorption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496" y="1196752"/>
            <a:ext cx="9108504" cy="4968552"/>
          </a:xfrm>
        </p:spPr>
        <p:txBody>
          <a:bodyPr/>
          <a:lstStyle/>
          <a:p>
            <a:r>
              <a:rPr lang="en-GB" sz="2400" dirty="0" smtClean="0">
                <a:latin typeface="Arial Unicode MS" pitchFamily="34" charset="-128"/>
              </a:rPr>
              <a:t>“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Photoelectric</a:t>
            </a:r>
            <a:r>
              <a:rPr lang="en-GB" sz="2400" dirty="0" smtClean="0">
                <a:latin typeface="Arial Unicode MS" pitchFamily="34" charset="-128"/>
              </a:rPr>
              <a:t>” absorption: energy from X ray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photon</a:t>
            </a:r>
            <a:r>
              <a:rPr lang="en-GB" sz="2400" dirty="0" smtClean="0">
                <a:latin typeface="Arial Unicode MS" pitchFamily="34" charset="-128"/>
              </a:rPr>
              <a:t> transferred to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electron</a:t>
            </a:r>
            <a:r>
              <a:rPr lang="en-GB" sz="2400" dirty="0" smtClean="0">
                <a:latin typeface="Arial Unicode MS" pitchFamily="34" charset="-128"/>
              </a:rPr>
              <a:t>, which is released</a:t>
            </a:r>
          </a:p>
          <a:p>
            <a:pPr lvl="1"/>
            <a:r>
              <a:rPr lang="en-GB" sz="2400" dirty="0" smtClean="0">
                <a:latin typeface="Arial Unicode MS" pitchFamily="34" charset="-128"/>
              </a:rPr>
              <a:t>Atom is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ionized, </a:t>
            </a:r>
            <a:r>
              <a:rPr lang="en-GB" sz="2400" dirty="0" smtClean="0">
                <a:latin typeface="Arial Unicode MS" pitchFamily="34" charset="-128"/>
              </a:rPr>
              <a:t>photoelectron can interact further</a:t>
            </a:r>
          </a:p>
          <a:p>
            <a:pPr>
              <a:buFont typeface="Arial" pitchFamily="34" charset="0"/>
              <a:buChar char="•"/>
            </a:pPr>
            <a:r>
              <a:rPr lang="en-GB" sz="2400" dirty="0" smtClean="0">
                <a:latin typeface="Arial Unicode MS" pitchFamily="34" charset="-128"/>
              </a:rPr>
              <a:t> Probability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↓↓↓ with higher X ray energy </a:t>
            </a:r>
            <a:r>
              <a:rPr lang="en-GB" sz="2400" dirty="0" smtClean="0">
                <a:latin typeface="Arial Unicode MS" pitchFamily="34" charset="-128"/>
              </a:rPr>
              <a:t>(~1/</a:t>
            </a:r>
            <a:r>
              <a:rPr lang="en-GB" sz="2400" i="1" dirty="0" smtClean="0">
                <a:latin typeface="Arial Unicode MS" pitchFamily="34" charset="-128"/>
              </a:rPr>
              <a:t>E</a:t>
            </a:r>
            <a:r>
              <a:rPr lang="en-GB" sz="2400" dirty="0" smtClean="0">
                <a:latin typeface="Arial Unicode MS" pitchFamily="34" charset="-128"/>
              </a:rPr>
              <a:t>³)</a:t>
            </a:r>
          </a:p>
          <a:p>
            <a:pPr>
              <a:buFont typeface="Arial" pitchFamily="34" charset="0"/>
              <a:buChar char="•"/>
            </a:pPr>
            <a:r>
              <a:rPr lang="en-GB" sz="2400" dirty="0" smtClean="0">
                <a:latin typeface="Arial Unicode MS" pitchFamily="34" charset="-128"/>
              </a:rPr>
              <a:t> Probability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↑↑↑ with higher atomic number Z </a:t>
            </a:r>
            <a:r>
              <a:rPr lang="en-GB" sz="2400" dirty="0" smtClean="0">
                <a:latin typeface="Arial Unicode MS" pitchFamily="34" charset="-128"/>
              </a:rPr>
              <a:t>(~</a:t>
            </a:r>
            <a:r>
              <a:rPr lang="en-GB" sz="2400" i="1" dirty="0" smtClean="0">
                <a:latin typeface="Arial Unicode MS" pitchFamily="34" charset="-128"/>
              </a:rPr>
              <a:t>Z</a:t>
            </a:r>
            <a:r>
              <a:rPr lang="en-GB" sz="2400" dirty="0" smtClean="0">
                <a:latin typeface="Arial Unicode MS" pitchFamily="34" charset="-128"/>
              </a:rPr>
              <a:t>³)</a:t>
            </a:r>
          </a:p>
          <a:p>
            <a:endParaRPr lang="en-GB" sz="2400" dirty="0" smtClean="0">
              <a:latin typeface="Arial Unicode MS" pitchFamily="34" charset="-128"/>
            </a:endParaRPr>
          </a:p>
          <a:p>
            <a:endParaRPr lang="en-GB" sz="2400" dirty="0" smtClean="0">
              <a:latin typeface="Arial Unicode MS" pitchFamily="34" charset="-128"/>
            </a:endParaRPr>
          </a:p>
          <a:p>
            <a:endParaRPr lang="en-GB" sz="2400" dirty="0" smtClean="0">
              <a:latin typeface="Arial Unicode MS" pitchFamily="34" charset="-128"/>
            </a:endParaRPr>
          </a:p>
          <a:p>
            <a:pPr lvl="0">
              <a:buNone/>
            </a:pPr>
            <a:endParaRPr lang="en-GB" sz="2400" dirty="0" smtClean="0">
              <a:latin typeface="Arial Unicode MS" pitchFamily="34" charset="-128"/>
            </a:endParaRPr>
          </a:p>
        </p:txBody>
      </p:sp>
      <p:pic>
        <p:nvPicPr>
          <p:cNvPr id="10" name="Picture 2" descr="http://tech.snmjournals.org/content/33/1/3/F1.large.jpg"/>
          <p:cNvPicPr>
            <a:picLocks noChangeAspect="1" noChangeArrowheads="1"/>
          </p:cNvPicPr>
          <p:nvPr/>
        </p:nvPicPr>
        <p:blipFill>
          <a:blip r:embed="rId3" cstate="print"/>
          <a:srcRect l="1681" t="18312" r="4190" b="53202"/>
          <a:stretch>
            <a:fillRect/>
          </a:stretch>
        </p:blipFill>
        <p:spPr bwMode="auto">
          <a:xfrm>
            <a:off x="539552" y="3501008"/>
            <a:ext cx="7200800" cy="1800200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835696" y="5356522"/>
            <a:ext cx="6372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i="1" dirty="0" smtClean="0">
                <a:solidFill>
                  <a:schemeClr val="accent1"/>
                </a:solidFill>
                <a:latin typeface="Arial Unicode MS" pitchFamily="34" charset="-128"/>
              </a:rPr>
              <a:t>Seibert &amp; Boone (2005), © by the Society of Nuclear Medicine and Molecular Imaging, Inc.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24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Interactions of X rays: Compton scatter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496" y="1196752"/>
            <a:ext cx="9108504" cy="4968552"/>
          </a:xfrm>
        </p:spPr>
        <p:txBody>
          <a:bodyPr/>
          <a:lstStyle/>
          <a:p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Dominant effect </a:t>
            </a:r>
            <a:r>
              <a:rPr lang="en-GB" sz="2400" dirty="0" smtClean="0">
                <a:latin typeface="Arial Unicode MS" pitchFamily="34" charset="-128"/>
              </a:rPr>
              <a:t>at diagnostic X ray energies</a:t>
            </a:r>
          </a:p>
          <a:p>
            <a:r>
              <a:rPr lang="en-GB" sz="2400" dirty="0" smtClean="0">
                <a:latin typeface="Arial Unicode MS" pitchFamily="34" charset="-128"/>
              </a:rPr>
              <a:t>Leads to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scattered electron </a:t>
            </a:r>
            <a:r>
              <a:rPr lang="en-GB" sz="2400" dirty="0" smtClean="0">
                <a:latin typeface="Arial Unicode MS" pitchFamily="34" charset="-128"/>
              </a:rPr>
              <a:t>(i.e. ionization) +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photon </a:t>
            </a:r>
            <a:r>
              <a:rPr lang="en-GB" sz="2400" dirty="0" smtClean="0">
                <a:latin typeface="Arial Unicode MS" pitchFamily="34" charset="-128"/>
              </a:rPr>
              <a:t>at an angle to the incident X ray photon</a:t>
            </a:r>
          </a:p>
          <a:p>
            <a:pPr lvl="1"/>
            <a:r>
              <a:rPr lang="en-GB" sz="2400" dirty="0" smtClean="0">
                <a:latin typeface="Arial Unicode MS" pitchFamily="34" charset="-128"/>
              </a:rPr>
              <a:t>Latter may degrade image quality if reaching image receptor</a:t>
            </a:r>
          </a:p>
          <a:p>
            <a:pPr>
              <a:buFont typeface="Arial" pitchFamily="34" charset="0"/>
              <a:buChar char="•"/>
            </a:pPr>
            <a:r>
              <a:rPr lang="en-GB" sz="2400" dirty="0" smtClean="0">
                <a:latin typeface="Arial Unicode MS" pitchFamily="34" charset="-128"/>
              </a:rPr>
              <a:t> Probability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↓ with higher X ray energy </a:t>
            </a:r>
            <a:r>
              <a:rPr lang="en-GB" sz="2400" dirty="0" smtClean="0">
                <a:latin typeface="Arial Unicode MS" pitchFamily="34" charset="-128"/>
              </a:rPr>
              <a:t>(~1/E)</a:t>
            </a:r>
          </a:p>
          <a:p>
            <a:pPr>
              <a:buFont typeface="Arial" pitchFamily="34" charset="0"/>
              <a:buChar char="•"/>
            </a:pPr>
            <a:r>
              <a:rPr lang="en-GB" sz="2400" dirty="0" smtClean="0">
                <a:latin typeface="Arial Unicode MS" pitchFamily="34" charset="-128"/>
              </a:rPr>
              <a:t>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~ independent </a:t>
            </a:r>
            <a:r>
              <a:rPr lang="en-GB" sz="2400" dirty="0" smtClean="0">
                <a:latin typeface="Arial Unicode MS" pitchFamily="34" charset="-128"/>
              </a:rPr>
              <a:t>of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atomic number</a:t>
            </a:r>
          </a:p>
          <a:p>
            <a:pPr lvl="1"/>
            <a:endParaRPr lang="en-GB" sz="2400" dirty="0" smtClean="0">
              <a:latin typeface="Arial Unicode MS" pitchFamily="34" charset="-128"/>
            </a:endParaRPr>
          </a:p>
          <a:p>
            <a:endParaRPr lang="en-GB" sz="2400" dirty="0" smtClean="0">
              <a:latin typeface="Arial Unicode MS" pitchFamily="34" charset="-128"/>
            </a:endParaRPr>
          </a:p>
          <a:p>
            <a:endParaRPr lang="en-GB" sz="2400" dirty="0" smtClean="0">
              <a:latin typeface="Arial Unicode MS" pitchFamily="34" charset="-128"/>
            </a:endParaRPr>
          </a:p>
          <a:p>
            <a:endParaRPr lang="en-GB" sz="2400" dirty="0" smtClean="0">
              <a:latin typeface="Arial Unicode MS" pitchFamily="34" charset="-128"/>
            </a:endParaRPr>
          </a:p>
          <a:p>
            <a:pPr lvl="0">
              <a:buNone/>
            </a:pPr>
            <a:endParaRPr lang="en-GB" sz="2400" dirty="0" smtClean="0">
              <a:latin typeface="Arial Unicode MS" pitchFamily="34" charset="-128"/>
            </a:endParaRPr>
          </a:p>
        </p:txBody>
      </p:sp>
      <p:pic>
        <p:nvPicPr>
          <p:cNvPr id="8" name="Picture 2" descr="http://tech.snmjournals.org/content/33/1/3/F1.large.jpg"/>
          <p:cNvPicPr>
            <a:picLocks noChangeAspect="1" noChangeArrowheads="1"/>
          </p:cNvPicPr>
          <p:nvPr/>
        </p:nvPicPr>
        <p:blipFill>
          <a:blip r:embed="rId3" cstate="print"/>
          <a:srcRect l="1681" t="67144" r="829" b="2335"/>
          <a:stretch>
            <a:fillRect/>
          </a:stretch>
        </p:blipFill>
        <p:spPr bwMode="auto">
          <a:xfrm>
            <a:off x="2051720" y="4365104"/>
            <a:ext cx="5568619" cy="1440160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2051720" y="5805264"/>
            <a:ext cx="6372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i="1" dirty="0" smtClean="0">
                <a:solidFill>
                  <a:schemeClr val="accent1"/>
                </a:solidFill>
                <a:latin typeface="Arial Unicode MS" pitchFamily="34" charset="-128"/>
              </a:rPr>
              <a:t>Seibert &amp; Boone (2005), © by the Society of Nuclear Medicine and Molecular Imaging, Inc.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79712" y="6597352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25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Interactions of X rays: total attenuation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496" y="1196752"/>
            <a:ext cx="9108504" cy="4968552"/>
          </a:xfrm>
        </p:spPr>
        <p:txBody>
          <a:bodyPr/>
          <a:lstStyle/>
          <a:p>
            <a:r>
              <a:rPr lang="en-GB" sz="2400" dirty="0" smtClean="0">
                <a:latin typeface="Arial Unicode MS" pitchFamily="34" charset="-128"/>
              </a:rPr>
              <a:t>Through a combination of these three interactions, an X ray beam is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attenuated</a:t>
            </a:r>
            <a:r>
              <a:rPr lang="en-GB" sz="2400" dirty="0" smtClean="0">
                <a:latin typeface="Arial Unicode MS" pitchFamily="34" charset="-128"/>
              </a:rPr>
              <a:t> (i.e.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reduces in intensity</a:t>
            </a:r>
            <a:r>
              <a:rPr lang="en-GB" sz="2400" dirty="0" smtClean="0">
                <a:latin typeface="Arial Unicode MS" pitchFamily="34" charset="-128"/>
              </a:rPr>
              <a:t>) when traversing a patient</a:t>
            </a:r>
          </a:p>
          <a:p>
            <a:r>
              <a:rPr lang="en-GB" sz="2400" dirty="0" smtClean="0">
                <a:latin typeface="Arial Unicode MS" pitchFamily="34" charset="-128"/>
              </a:rPr>
              <a:t>In medical radiography, only a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small fraction </a:t>
            </a:r>
            <a:r>
              <a:rPr lang="en-GB" sz="2400" dirty="0" smtClean="0">
                <a:latin typeface="Arial Unicode MS" pitchFamily="34" charset="-128"/>
              </a:rPr>
              <a:t>(&lt;10%) of the </a:t>
            </a:r>
            <a:r>
              <a:rPr lang="bg-BG" sz="2400" dirty="0" smtClean="0">
                <a:latin typeface="Arial Unicode MS" pitchFamily="34" charset="-128"/>
              </a:rPr>
              <a:t/>
            </a:r>
            <a:br>
              <a:rPr lang="bg-BG" sz="2400" dirty="0" smtClean="0">
                <a:latin typeface="Arial Unicode MS" pitchFamily="34" charset="-128"/>
              </a:rPr>
            </a:br>
            <a:r>
              <a:rPr lang="en-GB" sz="2400" dirty="0" smtClean="0">
                <a:latin typeface="Arial Unicode MS" pitchFamily="34" charset="-128"/>
              </a:rPr>
              <a:t>X rays reaches the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detector</a:t>
            </a:r>
          </a:p>
          <a:p>
            <a:pPr lvl="0">
              <a:buNone/>
            </a:pPr>
            <a:endParaRPr lang="en-GB" sz="2400" dirty="0" smtClean="0">
              <a:latin typeface="Arial Unicode MS" pitchFamily="34" charset="-128"/>
            </a:endParaRPr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3" cstate="print"/>
          <a:srcRect l="-1152" t="-1762" r="-1152" b="-1762"/>
          <a:stretch>
            <a:fillRect/>
          </a:stretch>
        </p:blipFill>
        <p:spPr bwMode="auto">
          <a:xfrm>
            <a:off x="4499992" y="3284984"/>
            <a:ext cx="4461362" cy="29523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2" name="Rectangle 3"/>
          <p:cNvSpPr txBox="1">
            <a:spLocks noChangeArrowheads="1"/>
          </p:cNvSpPr>
          <p:nvPr/>
        </p:nvSpPr>
        <p:spPr bwMode="gray">
          <a:xfrm>
            <a:off x="251520" y="3501008"/>
            <a:ext cx="424847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SzPct val="110000"/>
              <a:tabLst/>
              <a:defRPr/>
            </a:pPr>
            <a:r>
              <a:rPr lang="en-GB" sz="2200" kern="0" dirty="0" smtClean="0">
                <a:latin typeface="Arial Unicode MS" pitchFamily="34" charset="-128"/>
              </a:rPr>
              <a:t>Interaction probability for </a:t>
            </a:r>
            <a:br>
              <a:rPr lang="en-GB" sz="2200" kern="0" dirty="0" smtClean="0">
                <a:latin typeface="Arial Unicode MS" pitchFamily="34" charset="-128"/>
              </a:rPr>
            </a:br>
            <a:r>
              <a:rPr lang="en-GB" sz="2200" kern="0" dirty="0" smtClean="0">
                <a:latin typeface="Arial Unicode MS" pitchFamily="34" charset="-128"/>
              </a:rPr>
              <a:t>30-120 </a:t>
            </a:r>
            <a:r>
              <a:rPr lang="en-GB" sz="2200" kern="0" dirty="0" err="1" smtClean="0">
                <a:latin typeface="Arial Unicode MS" pitchFamily="34" charset="-128"/>
              </a:rPr>
              <a:t>keV</a:t>
            </a:r>
            <a:r>
              <a:rPr lang="en-GB" sz="2200" kern="0" dirty="0" smtClean="0">
                <a:latin typeface="Arial Unicode MS" pitchFamily="34" charset="-128"/>
              </a:rPr>
              <a:t> X rays traversing </a:t>
            </a:r>
            <a:br>
              <a:rPr lang="en-GB" sz="2200" kern="0" dirty="0" smtClean="0">
                <a:latin typeface="Arial Unicode MS" pitchFamily="34" charset="-128"/>
              </a:rPr>
            </a:br>
            <a:r>
              <a:rPr lang="en-GB" sz="2200" kern="0" dirty="0" smtClean="0">
                <a:latin typeface="Arial Unicode MS" pitchFamily="34" charset="-128"/>
              </a:rPr>
              <a:t>14 cm of PMMA. Only a small fraction of (mainly high-energy) X rays is not attenuated</a:t>
            </a:r>
            <a:endParaRPr kumimoji="0" lang="en-GB" sz="2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26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Interactions of X rays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496" y="1124744"/>
            <a:ext cx="9108504" cy="4968552"/>
          </a:xfrm>
        </p:spPr>
        <p:txBody>
          <a:bodyPr/>
          <a:lstStyle/>
          <a:p>
            <a:r>
              <a:rPr lang="en-GB" sz="2400" dirty="0" smtClean="0">
                <a:latin typeface="Arial Unicode MS" pitchFamily="34" charset="-128"/>
              </a:rPr>
              <a:t>Lambert-Beer law:</a:t>
            </a:r>
          </a:p>
          <a:p>
            <a:pPr lvl="1"/>
            <a:r>
              <a:rPr lang="en-GB" sz="2400" dirty="0" smtClean="0">
                <a:latin typeface="Arial Unicode MS" pitchFamily="34" charset="-128"/>
              </a:rPr>
              <a:t>For homogeneous material:</a:t>
            </a:r>
          </a:p>
          <a:p>
            <a:pPr lvl="1">
              <a:buNone/>
            </a:pPr>
            <a:endParaRPr lang="en-GB" sz="2400" dirty="0" smtClean="0">
              <a:latin typeface="Arial Unicode MS" pitchFamily="34" charset="-128"/>
            </a:endParaRPr>
          </a:p>
          <a:p>
            <a:pPr lvl="1">
              <a:buNone/>
            </a:pPr>
            <a:r>
              <a:rPr lang="en-GB" sz="2000" dirty="0" smtClean="0">
                <a:latin typeface="Arial Unicode MS" pitchFamily="34" charset="-128"/>
              </a:rPr>
              <a:t>	(N = number of X rays, </a:t>
            </a:r>
            <a:r>
              <a:rPr lang="en-GB" sz="2000" i="1" dirty="0" smtClean="0">
                <a:latin typeface="Arial Unicode MS" pitchFamily="34" charset="-128"/>
              </a:rPr>
              <a:t>µ </a:t>
            </a:r>
            <a:r>
              <a:rPr lang="en-GB" sz="2000" dirty="0" smtClean="0">
                <a:latin typeface="Arial Unicode MS" pitchFamily="34" charset="-128"/>
              </a:rPr>
              <a:t>= linear attenuation coefficient, </a:t>
            </a:r>
            <a:r>
              <a:rPr lang="en-GB" sz="2000" i="1" dirty="0" smtClean="0">
                <a:latin typeface="Arial Unicode MS" pitchFamily="34" charset="-128"/>
              </a:rPr>
              <a:t>l </a:t>
            </a:r>
            <a:r>
              <a:rPr lang="en-GB" sz="2000" dirty="0" smtClean="0">
                <a:latin typeface="Arial Unicode MS" pitchFamily="34" charset="-128"/>
              </a:rPr>
              <a:t>= thickness)</a:t>
            </a:r>
          </a:p>
          <a:p>
            <a:pPr lvl="1"/>
            <a:r>
              <a:rPr lang="en-GB" sz="2400" dirty="0" smtClean="0">
                <a:latin typeface="Arial Unicode MS" pitchFamily="34" charset="-128"/>
              </a:rPr>
              <a:t>For non-homogeneous material:</a:t>
            </a:r>
          </a:p>
          <a:p>
            <a:pPr lvl="0">
              <a:buNone/>
            </a:pPr>
            <a:endParaRPr lang="en-GB" sz="2800" dirty="0" smtClean="0">
              <a:latin typeface="Arial Unicode MS" pitchFamily="34" charset="-128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8" y="2060848"/>
            <a:ext cx="2305050" cy="466725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3356992"/>
            <a:ext cx="3181350" cy="60960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066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30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4149080"/>
            <a:ext cx="2952328" cy="2212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Rectangle 3"/>
          <p:cNvSpPr txBox="1">
            <a:spLocks noChangeArrowheads="1"/>
          </p:cNvSpPr>
          <p:nvPr/>
        </p:nvSpPr>
        <p:spPr bwMode="gray">
          <a:xfrm>
            <a:off x="5724128" y="4277922"/>
            <a:ext cx="3240360" cy="1954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SzPct val="110000"/>
              <a:tabLst/>
              <a:defRPr/>
            </a:pPr>
            <a:r>
              <a:rPr lang="en-GB" kern="0" dirty="0" smtClean="0">
                <a:latin typeface="Arial Unicode MS" pitchFamily="34" charset="-128"/>
              </a:rPr>
              <a:t>Attenuation of X rays in a homogeneous material</a:t>
            </a:r>
            <a:endParaRPr kumimoji="0" lang="en-GB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27</a:t>
            </a:fld>
            <a:endParaRPr lang="en-GB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</a:rPr>
              <a:t>Overview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2025352"/>
            <a:ext cx="8569076" cy="3347864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Components of an X ray tube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Exposure parameters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Interactions of X rays with matter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latin typeface="Arial Unicode MS" pitchFamily="34" charset="-128"/>
              </a:rPr>
              <a:t>Image formation in radiography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Image quality parameters</a:t>
            </a:r>
          </a:p>
          <a:p>
            <a:pPr eaLnBrk="1" hangingPunct="1">
              <a:buClr>
                <a:schemeClr val="tx2"/>
              </a:buClr>
              <a:buSzPct val="100000"/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28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formation in radiography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496" y="1196752"/>
            <a:ext cx="9108504" cy="4968552"/>
          </a:xfrm>
        </p:spPr>
        <p:txBody>
          <a:bodyPr/>
          <a:lstStyle/>
          <a:p>
            <a:r>
              <a:rPr lang="en-GB" sz="2800" dirty="0" smtClean="0">
                <a:latin typeface="Arial Unicode MS" pitchFamily="34" charset="-128"/>
              </a:rPr>
              <a:t>In radiography, image formation is done by a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receptor </a:t>
            </a:r>
            <a:r>
              <a:rPr lang="en-GB" sz="2800" dirty="0" smtClean="0">
                <a:latin typeface="Arial Unicode MS" pitchFamily="34" charset="-128"/>
              </a:rPr>
              <a:t>(i.e. detector) placed at the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opposite side of the X ray tube</a:t>
            </a:r>
            <a:r>
              <a:rPr lang="en-GB" sz="2800" dirty="0" smtClean="0">
                <a:latin typeface="Arial Unicode MS" pitchFamily="34" charset="-128"/>
              </a:rPr>
              <a:t>, which captures non-attenuated (primary or scattered) X rays</a:t>
            </a:r>
          </a:p>
          <a:p>
            <a:pPr lvl="1"/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Stationary</a:t>
            </a:r>
            <a:r>
              <a:rPr lang="en-GB" sz="2400" dirty="0" smtClean="0">
                <a:latin typeface="Arial Unicode MS" pitchFamily="34" charset="-128"/>
              </a:rPr>
              <a:t> tube/receptor (intra/extra-oral </a:t>
            </a:r>
            <a:r>
              <a:rPr lang="en-GB" sz="2400" dirty="0" err="1" smtClean="0">
                <a:latin typeface="Arial Unicode MS" pitchFamily="34" charset="-128"/>
              </a:rPr>
              <a:t>projectional</a:t>
            </a:r>
            <a:r>
              <a:rPr lang="en-GB" sz="2400" dirty="0" smtClean="0">
                <a:latin typeface="Arial Unicode MS" pitchFamily="34" charset="-128"/>
              </a:rPr>
              <a:t>)</a:t>
            </a:r>
          </a:p>
          <a:p>
            <a:pPr lvl="1"/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Moving</a:t>
            </a:r>
            <a:r>
              <a:rPr lang="en-GB" sz="2400" dirty="0" smtClean="0">
                <a:latin typeface="Arial Unicode MS" pitchFamily="34" charset="-128"/>
              </a:rPr>
              <a:t> tube/receptor (panoramic radiography &amp; CT)</a:t>
            </a:r>
          </a:p>
          <a:p>
            <a:pPr lvl="1"/>
            <a:r>
              <a:rPr lang="en-GB" sz="2400" dirty="0" smtClean="0">
                <a:latin typeface="Arial Unicode MS" pitchFamily="34" charset="-128"/>
              </a:rPr>
              <a:t>Receptor =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film or digital </a:t>
            </a:r>
            <a:r>
              <a:rPr lang="en-GB" sz="2400" dirty="0" smtClean="0">
                <a:latin typeface="Arial Unicode MS" pitchFamily="34" charset="-128"/>
              </a:rPr>
              <a:t>(see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L04</a:t>
            </a:r>
            <a:r>
              <a:rPr lang="en-GB" sz="2400" dirty="0" smtClean="0">
                <a:latin typeface="Arial Unicode MS" pitchFamily="34" charset="-128"/>
              </a:rPr>
              <a:t>)</a:t>
            </a:r>
          </a:p>
          <a:p>
            <a:pPr lvl="0">
              <a:buNone/>
            </a:pPr>
            <a:endParaRPr lang="en-GB" sz="2800" dirty="0" smtClean="0">
              <a:latin typeface="Arial Unicode MS" pitchFamily="34" charset="-128"/>
            </a:endParaRPr>
          </a:p>
        </p:txBody>
      </p:sp>
      <p:pic>
        <p:nvPicPr>
          <p:cNvPr id="28674" name="Picture 2" descr="C:\Users\Ruben\Desktop\Temp\Temp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4437112"/>
            <a:ext cx="4248472" cy="1869551"/>
          </a:xfrm>
          <a:prstGeom prst="rect">
            <a:avLst/>
          </a:prstGeom>
          <a:noFill/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29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formation in radiography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496" y="1196752"/>
            <a:ext cx="9108504" cy="4968552"/>
          </a:xfrm>
        </p:spPr>
        <p:txBody>
          <a:bodyPr/>
          <a:lstStyle/>
          <a:p>
            <a:r>
              <a:rPr lang="en-GB" sz="2800" dirty="0" smtClean="0">
                <a:latin typeface="Arial Unicode MS" pitchFamily="34" charset="-128"/>
              </a:rPr>
              <a:t>The receptor will capture a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projection</a:t>
            </a:r>
            <a:r>
              <a:rPr lang="en-GB" sz="2800" dirty="0" smtClean="0">
                <a:latin typeface="Arial Unicode MS" pitchFamily="34" charset="-128"/>
              </a:rPr>
              <a:t> of the object under investigation</a:t>
            </a:r>
          </a:p>
          <a:p>
            <a:pPr lvl="1">
              <a:buNone/>
            </a:pPr>
            <a:endParaRPr lang="en-GB" sz="2000" dirty="0" smtClean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 smtClean="0">
              <a:latin typeface="Arial Unicode MS" pitchFamily="34" charset="-128"/>
            </a:endParaRPr>
          </a:p>
        </p:txBody>
      </p:sp>
      <p:sp>
        <p:nvSpPr>
          <p:cNvPr id="129" name="Rectangle 3"/>
          <p:cNvSpPr txBox="1">
            <a:spLocks noChangeArrowheads="1"/>
          </p:cNvSpPr>
          <p:nvPr/>
        </p:nvSpPr>
        <p:spPr bwMode="gray">
          <a:xfrm>
            <a:off x="3131840" y="5661248"/>
            <a:ext cx="410445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SzPct val="110000"/>
              <a:tabLst/>
              <a:defRPr/>
            </a:pPr>
            <a:r>
              <a:rPr lang="en-GB" kern="0" dirty="0" smtClean="0">
                <a:latin typeface="Arial Unicode MS" pitchFamily="34" charset="-128"/>
              </a:rPr>
              <a:t>(Simplified representation)</a:t>
            </a:r>
            <a:endParaRPr kumimoji="0" lang="en-GB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432148" y="548680"/>
            <a:ext cx="11772900" cy="5004544"/>
            <a:chOff x="-432148" y="548680"/>
            <a:chExt cx="11772900" cy="5004544"/>
          </a:xfrm>
        </p:grpSpPr>
        <p:grpSp>
          <p:nvGrpSpPr>
            <p:cNvPr id="41" name="Group 41"/>
            <p:cNvGrpSpPr/>
            <p:nvPr/>
          </p:nvGrpSpPr>
          <p:grpSpPr>
            <a:xfrm>
              <a:off x="-432148" y="548680"/>
              <a:ext cx="11772900" cy="4859786"/>
              <a:chOff x="12687300" y="57150"/>
              <a:chExt cx="11772900" cy="5793236"/>
            </a:xfrm>
          </p:grpSpPr>
          <p:sp>
            <p:nvSpPr>
              <p:cNvPr id="42" name="TextBox 41"/>
              <p:cNvSpPr txBox="1"/>
              <p:nvPr/>
            </p:nvSpPr>
            <p:spPr>
              <a:xfrm>
                <a:off x="12687300" y="57150"/>
                <a:ext cx="11772900" cy="56323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mbria" pitchFamily="18" charset="0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mbria" pitchFamily="18" charset="0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mbria" pitchFamily="18" charset="0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mbria" pitchFamily="18" charset="0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mbria" pitchFamily="18" charset="0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mbria" pitchFamily="18" charset="0"/>
                </a:endParaRPr>
              </a:p>
            </p:txBody>
          </p:sp>
          <p:grpSp>
            <p:nvGrpSpPr>
              <p:cNvPr id="43" name="Group 33"/>
              <p:cNvGrpSpPr/>
              <p:nvPr/>
            </p:nvGrpSpPr>
            <p:grpSpPr>
              <a:xfrm>
                <a:off x="15879506" y="2787911"/>
                <a:ext cx="5400000" cy="3062475"/>
                <a:chOff x="12907706" y="2149736"/>
                <a:chExt cx="10800000" cy="6124949"/>
              </a:xfrm>
            </p:grpSpPr>
            <p:sp>
              <p:nvSpPr>
                <p:cNvPr id="49" name="Rectangle 48"/>
                <p:cNvSpPr/>
                <p:nvPr/>
              </p:nvSpPr>
              <p:spPr>
                <a:xfrm>
                  <a:off x="12907706" y="2151153"/>
                  <a:ext cx="352040" cy="6123532"/>
                </a:xfrm>
                <a:prstGeom prst="rect">
                  <a:avLst/>
                </a:prstGeom>
                <a:solidFill>
                  <a:srgbClr val="FFFFFF">
                    <a:lumMod val="50000"/>
                  </a:srgbClr>
                </a:solidFill>
                <a:ln w="31750" cap="flat" cmpd="sng" algn="ctr">
                  <a:solidFill>
                    <a:srgbClr val="0000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cxnSp>
              <p:nvCxnSpPr>
                <p:cNvPr id="50" name="Straight Connector 49"/>
                <p:cNvCxnSpPr/>
                <p:nvPr/>
              </p:nvCxnSpPr>
              <p:spPr>
                <a:xfrm>
                  <a:off x="12907706" y="2491350"/>
                  <a:ext cx="352040" cy="0"/>
                </a:xfrm>
                <a:prstGeom prst="line">
                  <a:avLst/>
                </a:prstGeom>
                <a:noFill/>
                <a:ln w="31750" cap="flat" cmpd="sng" algn="ctr">
                  <a:solidFill>
                    <a:srgbClr val="000000"/>
                  </a:solidFill>
                  <a:prstDash val="solid"/>
                </a:ln>
                <a:effectLst/>
              </p:spPr>
            </p:cxnSp>
            <p:cxnSp>
              <p:nvCxnSpPr>
                <p:cNvPr id="51" name="Straight Connector 5"/>
                <p:cNvCxnSpPr/>
                <p:nvPr/>
              </p:nvCxnSpPr>
              <p:spPr>
                <a:xfrm>
                  <a:off x="12907706" y="2831546"/>
                  <a:ext cx="352040" cy="0"/>
                </a:xfrm>
                <a:prstGeom prst="line">
                  <a:avLst/>
                </a:prstGeom>
                <a:noFill/>
                <a:ln w="31750" cap="flat" cmpd="sng" algn="ctr">
                  <a:solidFill>
                    <a:srgbClr val="000000"/>
                  </a:solidFill>
                  <a:prstDash val="solid"/>
                </a:ln>
                <a:effectLst/>
              </p:spPr>
            </p:cxnSp>
            <p:cxnSp>
              <p:nvCxnSpPr>
                <p:cNvPr id="52" name="Straight Connector 51"/>
                <p:cNvCxnSpPr/>
                <p:nvPr/>
              </p:nvCxnSpPr>
              <p:spPr>
                <a:xfrm>
                  <a:off x="12907706" y="3171742"/>
                  <a:ext cx="352040" cy="0"/>
                </a:xfrm>
                <a:prstGeom prst="line">
                  <a:avLst/>
                </a:prstGeom>
                <a:noFill/>
                <a:ln w="31750" cap="flat" cmpd="sng" algn="ctr">
                  <a:solidFill>
                    <a:srgbClr val="000000"/>
                  </a:solidFill>
                  <a:prstDash val="solid"/>
                </a:ln>
                <a:effectLst/>
              </p:spPr>
            </p:cxnSp>
            <p:cxnSp>
              <p:nvCxnSpPr>
                <p:cNvPr id="53" name="Straight Connector 52"/>
                <p:cNvCxnSpPr/>
                <p:nvPr/>
              </p:nvCxnSpPr>
              <p:spPr>
                <a:xfrm>
                  <a:off x="12907706" y="3511938"/>
                  <a:ext cx="352040" cy="0"/>
                </a:xfrm>
                <a:prstGeom prst="line">
                  <a:avLst/>
                </a:prstGeom>
                <a:noFill/>
                <a:ln w="31750" cap="flat" cmpd="sng" algn="ctr">
                  <a:solidFill>
                    <a:srgbClr val="000000"/>
                  </a:solidFill>
                  <a:prstDash val="solid"/>
                </a:ln>
                <a:effectLst/>
              </p:spPr>
            </p:cxnSp>
            <p:cxnSp>
              <p:nvCxnSpPr>
                <p:cNvPr id="54" name="Straight Connector 53"/>
                <p:cNvCxnSpPr/>
                <p:nvPr/>
              </p:nvCxnSpPr>
              <p:spPr>
                <a:xfrm>
                  <a:off x="12907706" y="3852134"/>
                  <a:ext cx="352040" cy="0"/>
                </a:xfrm>
                <a:prstGeom prst="line">
                  <a:avLst/>
                </a:prstGeom>
                <a:noFill/>
                <a:ln w="31750" cap="flat" cmpd="sng" algn="ctr">
                  <a:solidFill>
                    <a:srgbClr val="000000"/>
                  </a:solidFill>
                  <a:prstDash val="solid"/>
                </a:ln>
                <a:effectLst/>
              </p:spPr>
            </p:cxnSp>
            <p:cxnSp>
              <p:nvCxnSpPr>
                <p:cNvPr id="55" name="Straight Connector 54"/>
                <p:cNvCxnSpPr/>
                <p:nvPr/>
              </p:nvCxnSpPr>
              <p:spPr>
                <a:xfrm>
                  <a:off x="12907706" y="4192331"/>
                  <a:ext cx="352040" cy="0"/>
                </a:xfrm>
                <a:prstGeom prst="line">
                  <a:avLst/>
                </a:prstGeom>
                <a:noFill/>
                <a:ln w="31750" cap="flat" cmpd="sng" algn="ctr">
                  <a:solidFill>
                    <a:srgbClr val="000000"/>
                  </a:solidFill>
                  <a:prstDash val="solid"/>
                </a:ln>
                <a:effectLst/>
              </p:spPr>
            </p:cxnSp>
            <p:cxnSp>
              <p:nvCxnSpPr>
                <p:cNvPr id="56" name="Straight Connector 55"/>
                <p:cNvCxnSpPr/>
                <p:nvPr/>
              </p:nvCxnSpPr>
              <p:spPr>
                <a:xfrm>
                  <a:off x="12907706" y="4532527"/>
                  <a:ext cx="352040" cy="0"/>
                </a:xfrm>
                <a:prstGeom prst="line">
                  <a:avLst/>
                </a:prstGeom>
                <a:noFill/>
                <a:ln w="31750" cap="flat" cmpd="sng" algn="ctr">
                  <a:solidFill>
                    <a:srgbClr val="000000"/>
                  </a:solidFill>
                  <a:prstDash val="solid"/>
                </a:ln>
                <a:effectLst/>
              </p:spPr>
            </p:cxnSp>
            <p:cxnSp>
              <p:nvCxnSpPr>
                <p:cNvPr id="57" name="Straight Connector 56"/>
                <p:cNvCxnSpPr/>
                <p:nvPr/>
              </p:nvCxnSpPr>
              <p:spPr>
                <a:xfrm>
                  <a:off x="12907706" y="4872723"/>
                  <a:ext cx="352040" cy="0"/>
                </a:xfrm>
                <a:prstGeom prst="line">
                  <a:avLst/>
                </a:prstGeom>
                <a:noFill/>
                <a:ln w="31750" cap="flat" cmpd="sng" algn="ctr">
                  <a:solidFill>
                    <a:srgbClr val="000000"/>
                  </a:solidFill>
                  <a:prstDash val="solid"/>
                </a:ln>
                <a:effectLst/>
              </p:spPr>
            </p:cxnSp>
            <p:cxnSp>
              <p:nvCxnSpPr>
                <p:cNvPr id="58" name="Straight Connector 57"/>
                <p:cNvCxnSpPr/>
                <p:nvPr/>
              </p:nvCxnSpPr>
              <p:spPr>
                <a:xfrm>
                  <a:off x="12907706" y="5893312"/>
                  <a:ext cx="352040" cy="0"/>
                </a:xfrm>
                <a:prstGeom prst="line">
                  <a:avLst/>
                </a:prstGeom>
                <a:noFill/>
                <a:ln w="31750" cap="flat" cmpd="sng" algn="ctr">
                  <a:solidFill>
                    <a:srgbClr val="000000"/>
                  </a:solidFill>
                  <a:prstDash val="solid"/>
                </a:ln>
                <a:effectLst/>
              </p:spPr>
            </p:cxnSp>
            <p:cxnSp>
              <p:nvCxnSpPr>
                <p:cNvPr id="59" name="Straight Connector 13"/>
                <p:cNvCxnSpPr/>
                <p:nvPr/>
              </p:nvCxnSpPr>
              <p:spPr>
                <a:xfrm>
                  <a:off x="12907706" y="5553115"/>
                  <a:ext cx="352040" cy="0"/>
                </a:xfrm>
                <a:prstGeom prst="line">
                  <a:avLst/>
                </a:prstGeom>
                <a:noFill/>
                <a:ln w="31750" cap="flat" cmpd="sng" algn="ctr">
                  <a:solidFill>
                    <a:srgbClr val="000000"/>
                  </a:solidFill>
                  <a:prstDash val="solid"/>
                </a:ln>
                <a:effectLst/>
              </p:spPr>
            </p:cxnSp>
            <p:cxnSp>
              <p:nvCxnSpPr>
                <p:cNvPr id="60" name="Straight Connector 14"/>
                <p:cNvCxnSpPr/>
                <p:nvPr/>
              </p:nvCxnSpPr>
              <p:spPr>
                <a:xfrm>
                  <a:off x="12907706" y="5212919"/>
                  <a:ext cx="352040" cy="0"/>
                </a:xfrm>
                <a:prstGeom prst="line">
                  <a:avLst/>
                </a:prstGeom>
                <a:noFill/>
                <a:ln w="31750" cap="flat" cmpd="sng" algn="ctr">
                  <a:solidFill>
                    <a:srgbClr val="000000"/>
                  </a:solidFill>
                  <a:prstDash val="solid"/>
                </a:ln>
                <a:effectLst/>
              </p:spPr>
            </p:cxnSp>
            <p:cxnSp>
              <p:nvCxnSpPr>
                <p:cNvPr id="61" name="Straight Connector 15"/>
                <p:cNvCxnSpPr/>
                <p:nvPr/>
              </p:nvCxnSpPr>
              <p:spPr>
                <a:xfrm>
                  <a:off x="12907706" y="6233508"/>
                  <a:ext cx="352040" cy="0"/>
                </a:xfrm>
                <a:prstGeom prst="line">
                  <a:avLst/>
                </a:prstGeom>
                <a:noFill/>
                <a:ln w="31750" cap="flat" cmpd="sng" algn="ctr">
                  <a:solidFill>
                    <a:srgbClr val="000000"/>
                  </a:solidFill>
                  <a:prstDash val="solid"/>
                </a:ln>
                <a:effectLst/>
              </p:spPr>
            </p:cxnSp>
            <p:cxnSp>
              <p:nvCxnSpPr>
                <p:cNvPr id="62" name="Straight Connector 16"/>
                <p:cNvCxnSpPr/>
                <p:nvPr/>
              </p:nvCxnSpPr>
              <p:spPr>
                <a:xfrm>
                  <a:off x="12907706" y="6573704"/>
                  <a:ext cx="352040" cy="0"/>
                </a:xfrm>
                <a:prstGeom prst="line">
                  <a:avLst/>
                </a:prstGeom>
                <a:noFill/>
                <a:ln w="31750" cap="flat" cmpd="sng" algn="ctr">
                  <a:solidFill>
                    <a:srgbClr val="000000"/>
                  </a:solidFill>
                  <a:prstDash val="solid"/>
                </a:ln>
                <a:effectLst/>
              </p:spPr>
            </p:cxnSp>
            <p:cxnSp>
              <p:nvCxnSpPr>
                <p:cNvPr id="63" name="Straight Connector 17"/>
                <p:cNvCxnSpPr/>
                <p:nvPr/>
              </p:nvCxnSpPr>
              <p:spPr>
                <a:xfrm>
                  <a:off x="12907706" y="6913900"/>
                  <a:ext cx="352040" cy="0"/>
                </a:xfrm>
                <a:prstGeom prst="line">
                  <a:avLst/>
                </a:prstGeom>
                <a:noFill/>
                <a:ln w="31750" cap="flat" cmpd="sng" algn="ctr">
                  <a:solidFill>
                    <a:srgbClr val="000000"/>
                  </a:solidFill>
                  <a:prstDash val="solid"/>
                </a:ln>
                <a:effectLst/>
              </p:spPr>
            </p:cxnSp>
            <p:cxnSp>
              <p:nvCxnSpPr>
                <p:cNvPr id="64" name="Straight Connector 18"/>
                <p:cNvCxnSpPr/>
                <p:nvPr/>
              </p:nvCxnSpPr>
              <p:spPr>
                <a:xfrm>
                  <a:off x="12907706" y="7254096"/>
                  <a:ext cx="352040" cy="0"/>
                </a:xfrm>
                <a:prstGeom prst="line">
                  <a:avLst/>
                </a:prstGeom>
                <a:noFill/>
                <a:ln w="31750" cap="flat" cmpd="sng" algn="ctr">
                  <a:solidFill>
                    <a:srgbClr val="000000"/>
                  </a:solidFill>
                  <a:prstDash val="solid"/>
                </a:ln>
                <a:effectLst/>
              </p:spPr>
            </p:cxnSp>
            <p:cxnSp>
              <p:nvCxnSpPr>
                <p:cNvPr id="65" name="Straight Connector 19"/>
                <p:cNvCxnSpPr/>
                <p:nvPr/>
              </p:nvCxnSpPr>
              <p:spPr>
                <a:xfrm>
                  <a:off x="12907706" y="7594293"/>
                  <a:ext cx="352040" cy="0"/>
                </a:xfrm>
                <a:prstGeom prst="line">
                  <a:avLst/>
                </a:prstGeom>
                <a:noFill/>
                <a:ln w="31750" cap="flat" cmpd="sng" algn="ctr">
                  <a:solidFill>
                    <a:srgbClr val="000000"/>
                  </a:solidFill>
                  <a:prstDash val="solid"/>
                </a:ln>
                <a:effectLst/>
              </p:spPr>
            </p:cxnSp>
            <p:cxnSp>
              <p:nvCxnSpPr>
                <p:cNvPr id="66" name="Straight Connector 20"/>
                <p:cNvCxnSpPr/>
                <p:nvPr/>
              </p:nvCxnSpPr>
              <p:spPr>
                <a:xfrm>
                  <a:off x="12907706" y="7934489"/>
                  <a:ext cx="352040" cy="0"/>
                </a:xfrm>
                <a:prstGeom prst="line">
                  <a:avLst/>
                </a:prstGeom>
                <a:noFill/>
                <a:ln w="31750" cap="flat" cmpd="sng" algn="ctr">
                  <a:solidFill>
                    <a:srgbClr val="000000"/>
                  </a:solidFill>
                  <a:prstDash val="solid"/>
                </a:ln>
                <a:effectLst/>
              </p:spPr>
            </p:cxnSp>
            <p:sp>
              <p:nvSpPr>
                <p:cNvPr id="67" name="Isosceles Triangle 21"/>
                <p:cNvSpPr/>
                <p:nvPr/>
              </p:nvSpPr>
              <p:spPr>
                <a:xfrm rot="5400000">
                  <a:off x="15322626" y="108559"/>
                  <a:ext cx="6123532" cy="10205885"/>
                </a:xfrm>
                <a:prstGeom prst="triangle">
                  <a:avLst/>
                </a:prstGeom>
                <a:solidFill>
                  <a:srgbClr val="FFFFFF">
                    <a:lumMod val="85000"/>
                    <a:alpha val="7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68" name="Rectangle 22"/>
                <p:cNvSpPr/>
                <p:nvPr/>
              </p:nvSpPr>
              <p:spPr>
                <a:xfrm>
                  <a:off x="23480909" y="5095633"/>
                  <a:ext cx="226797" cy="226797"/>
                </a:xfrm>
                <a:prstGeom prst="rect">
                  <a:avLst/>
                </a:prstGeom>
                <a:solidFill>
                  <a:srgbClr val="000000">
                    <a:lumMod val="75000"/>
                    <a:lumOff val="25000"/>
                  </a:srgbClr>
                </a:solidFill>
                <a:ln w="31750" cap="flat" cmpd="sng" algn="ctr">
                  <a:solidFill>
                    <a:srgbClr val="0000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69" name="Oval 68"/>
            <p:cNvSpPr/>
            <p:nvPr/>
          </p:nvSpPr>
          <p:spPr>
            <a:xfrm>
              <a:off x="3131840" y="4509120"/>
              <a:ext cx="576064" cy="57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0" name="Rectangle 69"/>
            <p:cNvSpPr/>
            <p:nvPr/>
          </p:nvSpPr>
          <p:spPr>
            <a:xfrm>
              <a:off x="3131840" y="3789040"/>
              <a:ext cx="1008000" cy="576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1" name="Rectangle 70"/>
            <p:cNvSpPr/>
            <p:nvPr/>
          </p:nvSpPr>
          <p:spPr>
            <a:xfrm>
              <a:off x="3203848" y="3068960"/>
              <a:ext cx="207640" cy="576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2" name="Isosceles Triangle 21"/>
            <p:cNvSpPr/>
            <p:nvPr/>
          </p:nvSpPr>
          <p:spPr>
            <a:xfrm rot="5400000">
              <a:off x="3491880" y="3861048"/>
              <a:ext cx="288032" cy="432048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97" name="Straight Connector 96"/>
            <p:cNvCxnSpPr/>
            <p:nvPr/>
          </p:nvCxnSpPr>
          <p:spPr>
            <a:xfrm>
              <a:off x="2195736" y="2636912"/>
              <a:ext cx="0" cy="144016"/>
            </a:xfrm>
            <a:prstGeom prst="line">
              <a:avLst/>
            </a:prstGeom>
            <a:ln w="444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>
            <a:xfrm>
              <a:off x="2195736" y="3573024"/>
              <a:ext cx="0" cy="72000"/>
            </a:xfrm>
            <a:prstGeom prst="line">
              <a:avLst/>
            </a:prstGeom>
            <a:ln w="444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/>
            <p:nvPr/>
          </p:nvCxnSpPr>
          <p:spPr>
            <a:xfrm>
              <a:off x="2195736" y="4509128"/>
              <a:ext cx="0" cy="108000"/>
            </a:xfrm>
            <a:prstGeom prst="line">
              <a:avLst/>
            </a:prstGeom>
            <a:ln w="444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>
              <a:off x="2195736" y="5337224"/>
              <a:ext cx="0" cy="216000"/>
            </a:xfrm>
            <a:prstGeom prst="line">
              <a:avLst/>
            </a:prstGeom>
            <a:ln w="444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Arc 102"/>
            <p:cNvSpPr/>
            <p:nvPr/>
          </p:nvSpPr>
          <p:spPr>
            <a:xfrm rot="16200000">
              <a:off x="1854000" y="4608000"/>
              <a:ext cx="720000" cy="720000"/>
            </a:xfrm>
            <a:prstGeom prst="arc">
              <a:avLst>
                <a:gd name="adj1" fmla="val 10762167"/>
                <a:gd name="adj2" fmla="val 0"/>
              </a:avLst>
            </a:prstGeom>
            <a:ln w="444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04" name="Straight Connector 103"/>
            <p:cNvCxnSpPr/>
            <p:nvPr/>
          </p:nvCxnSpPr>
          <p:spPr>
            <a:xfrm flipV="1">
              <a:off x="2005200" y="2780928"/>
              <a:ext cx="216000" cy="0"/>
            </a:xfrm>
            <a:prstGeom prst="line">
              <a:avLst/>
            </a:prstGeom>
            <a:ln w="444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>
            <a:xfrm flipV="1">
              <a:off x="2005200" y="3564000"/>
              <a:ext cx="216000" cy="0"/>
            </a:xfrm>
            <a:prstGeom prst="line">
              <a:avLst/>
            </a:prstGeom>
            <a:ln w="444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/>
            <p:nvPr/>
          </p:nvCxnSpPr>
          <p:spPr>
            <a:xfrm>
              <a:off x="2016000" y="2761200"/>
              <a:ext cx="0" cy="824400"/>
            </a:xfrm>
            <a:prstGeom prst="line">
              <a:avLst/>
            </a:prstGeom>
            <a:ln w="444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/>
            <p:nvPr/>
          </p:nvCxnSpPr>
          <p:spPr>
            <a:xfrm>
              <a:off x="1187624" y="3645024"/>
              <a:ext cx="1033576" cy="0"/>
            </a:xfrm>
            <a:prstGeom prst="line">
              <a:avLst/>
            </a:prstGeom>
            <a:ln w="444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 flipV="1">
              <a:off x="1187624" y="4500104"/>
              <a:ext cx="1033576" cy="9016"/>
            </a:xfrm>
            <a:prstGeom prst="line">
              <a:avLst/>
            </a:prstGeom>
            <a:ln w="444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/>
            <p:nvPr/>
          </p:nvCxnSpPr>
          <p:spPr>
            <a:xfrm>
              <a:off x="1187624" y="3625200"/>
              <a:ext cx="0" cy="239456"/>
            </a:xfrm>
            <a:prstGeom prst="line">
              <a:avLst/>
            </a:prstGeom>
            <a:ln w="444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>
              <a:off x="1187624" y="4293096"/>
              <a:ext cx="0" cy="239304"/>
            </a:xfrm>
            <a:prstGeom prst="line">
              <a:avLst/>
            </a:prstGeom>
            <a:ln w="444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/>
            <p:nvPr/>
          </p:nvCxnSpPr>
          <p:spPr>
            <a:xfrm>
              <a:off x="1166400" y="3861048"/>
              <a:ext cx="504000" cy="0"/>
            </a:xfrm>
            <a:prstGeom prst="line">
              <a:avLst/>
            </a:prstGeom>
            <a:ln w="444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/>
            <p:nvPr/>
          </p:nvCxnSpPr>
          <p:spPr>
            <a:xfrm>
              <a:off x="1166400" y="4293096"/>
              <a:ext cx="504000" cy="0"/>
            </a:xfrm>
            <a:prstGeom prst="line">
              <a:avLst/>
            </a:prstGeom>
            <a:ln w="444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>
              <a:off x="1648800" y="3861048"/>
              <a:ext cx="0" cy="432048"/>
            </a:xfrm>
            <a:prstGeom prst="line">
              <a:avLst/>
            </a:prstGeom>
            <a:ln w="444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Arrow Connector 130"/>
            <p:cNvCxnSpPr/>
            <p:nvPr/>
          </p:nvCxnSpPr>
          <p:spPr>
            <a:xfrm flipH="1">
              <a:off x="2339752" y="2996952"/>
              <a:ext cx="288032" cy="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Arrow Connector 131"/>
            <p:cNvCxnSpPr/>
            <p:nvPr/>
          </p:nvCxnSpPr>
          <p:spPr>
            <a:xfrm flipH="1">
              <a:off x="2339752" y="3284984"/>
              <a:ext cx="288032" cy="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Arrow Connector 132"/>
            <p:cNvCxnSpPr/>
            <p:nvPr/>
          </p:nvCxnSpPr>
          <p:spPr>
            <a:xfrm flipH="1">
              <a:off x="2339752" y="3573016"/>
              <a:ext cx="288032" cy="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Arrow Connector 133"/>
            <p:cNvCxnSpPr/>
            <p:nvPr/>
          </p:nvCxnSpPr>
          <p:spPr>
            <a:xfrm flipH="1">
              <a:off x="2339752" y="3861048"/>
              <a:ext cx="288032" cy="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Arrow Connector 134"/>
            <p:cNvCxnSpPr/>
            <p:nvPr/>
          </p:nvCxnSpPr>
          <p:spPr>
            <a:xfrm flipH="1">
              <a:off x="2339752" y="4149080"/>
              <a:ext cx="288032" cy="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Arrow Connector 135"/>
            <p:cNvCxnSpPr/>
            <p:nvPr/>
          </p:nvCxnSpPr>
          <p:spPr>
            <a:xfrm flipH="1">
              <a:off x="2339752" y="4437112"/>
              <a:ext cx="288032" cy="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Arrow Connector 136"/>
            <p:cNvCxnSpPr/>
            <p:nvPr/>
          </p:nvCxnSpPr>
          <p:spPr>
            <a:xfrm flipH="1">
              <a:off x="2339752" y="4725144"/>
              <a:ext cx="288032" cy="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Arrow Connector 137"/>
            <p:cNvCxnSpPr/>
            <p:nvPr/>
          </p:nvCxnSpPr>
          <p:spPr>
            <a:xfrm flipH="1">
              <a:off x="2339752" y="5013176"/>
              <a:ext cx="288032" cy="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Arrow Connector 138"/>
            <p:cNvCxnSpPr/>
            <p:nvPr/>
          </p:nvCxnSpPr>
          <p:spPr>
            <a:xfrm flipH="1">
              <a:off x="2339752" y="5301208"/>
              <a:ext cx="288032" cy="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3</a:t>
            </a:fld>
            <a:endParaRPr lang="en-GB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</a:rPr>
              <a:t>Overview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2025352"/>
            <a:ext cx="8569076" cy="3347864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latin typeface="Arial Unicode MS" pitchFamily="34" charset="-128"/>
              </a:rPr>
              <a:t>Components of an X ray tube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latin typeface="Arial Unicode MS" pitchFamily="34" charset="-128"/>
              </a:rPr>
              <a:t>Exposure parameters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latin typeface="Arial Unicode MS" pitchFamily="34" charset="-128"/>
              </a:rPr>
              <a:t>Interactions of X rays with matter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latin typeface="Arial Unicode MS" pitchFamily="34" charset="-128"/>
              </a:rPr>
              <a:t>Image formation in radiography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latin typeface="Arial Unicode MS" pitchFamily="34" charset="-128"/>
              </a:rPr>
              <a:t>Image quality parameters</a:t>
            </a:r>
          </a:p>
          <a:p>
            <a:pPr eaLnBrk="1" hangingPunct="1">
              <a:buClr>
                <a:schemeClr val="tx2"/>
              </a:buClr>
              <a:buSzPct val="100000"/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30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formation in radiography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130551"/>
            <a:ext cx="9108504" cy="4968552"/>
          </a:xfrm>
        </p:spPr>
        <p:txBody>
          <a:bodyPr/>
          <a:lstStyle/>
          <a:p>
            <a:r>
              <a:rPr lang="en-GB" sz="2800" dirty="0" smtClean="0">
                <a:latin typeface="Arial Unicode MS" pitchFamily="34" charset="-128"/>
              </a:rPr>
              <a:t>Based on the intensity of X rays hitting the receptor at a given point, the image at that point will be:</a:t>
            </a:r>
          </a:p>
          <a:p>
            <a:pPr lvl="1"/>
            <a:r>
              <a:rPr lang="en-GB" sz="2000" dirty="0" smtClean="0">
                <a:solidFill>
                  <a:srgbClr val="C00000"/>
                </a:solidFill>
                <a:latin typeface="Arial Unicode MS" pitchFamily="34" charset="-128"/>
              </a:rPr>
              <a:t>Darker</a:t>
            </a:r>
            <a:r>
              <a:rPr lang="en-GB" sz="2000" dirty="0" smtClean="0">
                <a:latin typeface="Arial Unicode MS" pitchFamily="34" charset="-128"/>
              </a:rPr>
              <a:t>: more X rays hitting receptor (</a:t>
            </a:r>
            <a:r>
              <a:rPr lang="en-GB" sz="2000" dirty="0" smtClean="0">
                <a:solidFill>
                  <a:srgbClr val="C00000"/>
                </a:solidFill>
                <a:latin typeface="Arial Unicode MS" pitchFamily="34" charset="-128"/>
              </a:rPr>
              <a:t>lower attenuation</a:t>
            </a:r>
            <a:r>
              <a:rPr lang="en-GB" sz="2000" dirty="0" smtClean="0">
                <a:latin typeface="Arial Unicode MS" pitchFamily="34" charset="-128"/>
              </a:rPr>
              <a:t>)</a:t>
            </a:r>
          </a:p>
          <a:p>
            <a:pPr lvl="1"/>
            <a:r>
              <a:rPr lang="en-GB" sz="2000" dirty="0" smtClean="0">
                <a:solidFill>
                  <a:srgbClr val="C00000"/>
                </a:solidFill>
                <a:latin typeface="Arial Unicode MS" pitchFamily="34" charset="-128"/>
              </a:rPr>
              <a:t>Brighter</a:t>
            </a:r>
            <a:r>
              <a:rPr lang="en-GB" sz="2000" dirty="0" smtClean="0">
                <a:latin typeface="Arial Unicode MS" pitchFamily="34" charset="-128"/>
              </a:rPr>
              <a:t>: less X rays hitting receptor (</a:t>
            </a:r>
            <a:r>
              <a:rPr lang="en-GB" sz="2000" dirty="0" smtClean="0">
                <a:solidFill>
                  <a:srgbClr val="C00000"/>
                </a:solidFill>
                <a:latin typeface="Arial Unicode MS" pitchFamily="34" charset="-128"/>
              </a:rPr>
              <a:t>higher attenuation</a:t>
            </a:r>
            <a:r>
              <a:rPr lang="en-GB" sz="2000" dirty="0" smtClean="0">
                <a:latin typeface="Arial Unicode MS" pitchFamily="34" charset="-128"/>
              </a:rPr>
              <a:t>)</a:t>
            </a:r>
          </a:p>
          <a:p>
            <a:pPr lvl="1"/>
            <a:r>
              <a:rPr lang="en-GB" sz="2000" dirty="0" smtClean="0">
                <a:latin typeface="Arial Unicode MS" pitchFamily="34" charset="-128"/>
              </a:rPr>
              <a:t>This is a </a:t>
            </a:r>
            <a:r>
              <a:rPr lang="en-GB" sz="2000" dirty="0" smtClean="0">
                <a:solidFill>
                  <a:srgbClr val="C00000"/>
                </a:solidFill>
                <a:latin typeface="Arial Unicode MS" pitchFamily="34" charset="-128"/>
              </a:rPr>
              <a:t>convention</a:t>
            </a:r>
            <a:r>
              <a:rPr lang="en-GB" sz="2000" dirty="0" smtClean="0">
                <a:latin typeface="Arial Unicode MS" pitchFamily="34" charset="-128"/>
              </a:rPr>
              <a:t> resulting from the image formation process in </a:t>
            </a:r>
            <a:r>
              <a:rPr lang="en-GB" sz="2000" dirty="0" smtClean="0">
                <a:solidFill>
                  <a:srgbClr val="C00000"/>
                </a:solidFill>
                <a:latin typeface="Arial Unicode MS" pitchFamily="34" charset="-128"/>
              </a:rPr>
              <a:t>film</a:t>
            </a:r>
            <a:r>
              <a:rPr lang="en-GB" sz="2000" dirty="0" smtClean="0">
                <a:latin typeface="Arial Unicode MS" pitchFamily="34" charset="-128"/>
              </a:rPr>
              <a:t> radiography (see </a:t>
            </a:r>
            <a:r>
              <a:rPr lang="en-GB" sz="2000" dirty="0" smtClean="0">
                <a:solidFill>
                  <a:srgbClr val="C00000"/>
                </a:solidFill>
                <a:latin typeface="Arial Unicode MS" pitchFamily="34" charset="-128"/>
              </a:rPr>
              <a:t>L04</a:t>
            </a:r>
            <a:r>
              <a:rPr lang="en-GB" sz="2000" dirty="0" smtClean="0">
                <a:latin typeface="Arial Unicode MS" pitchFamily="34" charset="-128"/>
              </a:rPr>
              <a:t>); in digital radiography the signal is inversely proportionate to attenuation, implying that the image is inverted at some point during processing</a:t>
            </a:r>
          </a:p>
          <a:p>
            <a:pPr lvl="1"/>
            <a:endParaRPr lang="en-GB" sz="2000" dirty="0" smtClean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 smtClean="0">
              <a:latin typeface="Arial Unicode MS" pitchFamily="34" charset="-128"/>
            </a:endParaRPr>
          </a:p>
        </p:txBody>
      </p:sp>
      <p:pic>
        <p:nvPicPr>
          <p:cNvPr id="8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1237" y="4221088"/>
            <a:ext cx="235426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2043285" y="5805264"/>
            <a:ext cx="1762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8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P.Sinpitaksakul</a:t>
            </a:r>
            <a:endParaRPr lang="en-GB" sz="1800" i="1" dirty="0" smtClean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  <p:sp>
        <p:nvSpPr>
          <p:cNvPr id="24" name="Rechthoek 11"/>
          <p:cNvSpPr/>
          <p:nvPr/>
        </p:nvSpPr>
        <p:spPr>
          <a:xfrm>
            <a:off x="4387655" y="3952736"/>
            <a:ext cx="4288801" cy="244945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5" name="Vrije vorm 1"/>
          <p:cNvSpPr/>
          <p:nvPr/>
        </p:nvSpPr>
        <p:spPr>
          <a:xfrm>
            <a:off x="6408369" y="4048188"/>
            <a:ext cx="679585" cy="1044858"/>
          </a:xfrm>
          <a:custGeom>
            <a:avLst/>
            <a:gdLst>
              <a:gd name="connsiteX0" fmla="*/ 67137 w 679585"/>
              <a:gd name="connsiteY0" fmla="*/ 583406 h 1044858"/>
              <a:gd name="connsiteX1" fmla="*/ 67137 w 679585"/>
              <a:gd name="connsiteY1" fmla="*/ 431006 h 1044858"/>
              <a:gd name="connsiteX2" fmla="*/ 462 w 679585"/>
              <a:gd name="connsiteY2" fmla="*/ 173831 h 1044858"/>
              <a:gd name="connsiteX3" fmla="*/ 38562 w 679585"/>
              <a:gd name="connsiteY3" fmla="*/ 40481 h 1044858"/>
              <a:gd name="connsiteX4" fmla="*/ 57612 w 679585"/>
              <a:gd name="connsiteY4" fmla="*/ 2381 h 1044858"/>
              <a:gd name="connsiteX5" fmla="*/ 143337 w 679585"/>
              <a:gd name="connsiteY5" fmla="*/ 30956 h 1044858"/>
              <a:gd name="connsiteX6" fmla="*/ 210012 w 679585"/>
              <a:gd name="connsiteY6" fmla="*/ 135731 h 1044858"/>
              <a:gd name="connsiteX7" fmla="*/ 305262 w 679585"/>
              <a:gd name="connsiteY7" fmla="*/ 364331 h 1044858"/>
              <a:gd name="connsiteX8" fmla="*/ 381462 w 679585"/>
              <a:gd name="connsiteY8" fmla="*/ 469106 h 1044858"/>
              <a:gd name="connsiteX9" fmla="*/ 429087 w 679585"/>
              <a:gd name="connsiteY9" fmla="*/ 469106 h 1044858"/>
              <a:gd name="connsiteX10" fmla="*/ 476712 w 679585"/>
              <a:gd name="connsiteY10" fmla="*/ 364331 h 1044858"/>
              <a:gd name="connsiteX11" fmla="*/ 505287 w 679585"/>
              <a:gd name="connsiteY11" fmla="*/ 116681 h 1044858"/>
              <a:gd name="connsiteX12" fmla="*/ 533862 w 679585"/>
              <a:gd name="connsiteY12" fmla="*/ 21431 h 1044858"/>
              <a:gd name="connsiteX13" fmla="*/ 610062 w 679585"/>
              <a:gd name="connsiteY13" fmla="*/ 2381 h 1044858"/>
              <a:gd name="connsiteX14" fmla="*/ 638637 w 679585"/>
              <a:gd name="connsiteY14" fmla="*/ 59531 h 1044858"/>
              <a:gd name="connsiteX15" fmla="*/ 667212 w 679585"/>
              <a:gd name="connsiteY15" fmla="*/ 202406 h 1044858"/>
              <a:gd name="connsiteX16" fmla="*/ 648162 w 679585"/>
              <a:gd name="connsiteY16" fmla="*/ 364331 h 1044858"/>
              <a:gd name="connsiteX17" fmla="*/ 638637 w 679585"/>
              <a:gd name="connsiteY17" fmla="*/ 507206 h 1044858"/>
              <a:gd name="connsiteX18" fmla="*/ 638637 w 679585"/>
              <a:gd name="connsiteY18" fmla="*/ 583406 h 1044858"/>
              <a:gd name="connsiteX19" fmla="*/ 676737 w 679585"/>
              <a:gd name="connsiteY19" fmla="*/ 859631 h 1044858"/>
              <a:gd name="connsiteX20" fmla="*/ 667212 w 679585"/>
              <a:gd name="connsiteY20" fmla="*/ 954881 h 1044858"/>
              <a:gd name="connsiteX21" fmla="*/ 591012 w 679585"/>
              <a:gd name="connsiteY21" fmla="*/ 1031081 h 1044858"/>
              <a:gd name="connsiteX22" fmla="*/ 524337 w 679585"/>
              <a:gd name="connsiteY22" fmla="*/ 1040606 h 1044858"/>
              <a:gd name="connsiteX23" fmla="*/ 467187 w 679585"/>
              <a:gd name="connsiteY23" fmla="*/ 983456 h 1044858"/>
              <a:gd name="connsiteX24" fmla="*/ 410037 w 679585"/>
              <a:gd name="connsiteY24" fmla="*/ 945356 h 1044858"/>
              <a:gd name="connsiteX25" fmla="*/ 352887 w 679585"/>
              <a:gd name="connsiteY25" fmla="*/ 983456 h 1044858"/>
              <a:gd name="connsiteX26" fmla="*/ 305262 w 679585"/>
              <a:gd name="connsiteY26" fmla="*/ 1012031 h 1044858"/>
              <a:gd name="connsiteX27" fmla="*/ 238587 w 679585"/>
              <a:gd name="connsiteY27" fmla="*/ 1012031 h 1044858"/>
              <a:gd name="connsiteX28" fmla="*/ 171912 w 679585"/>
              <a:gd name="connsiteY28" fmla="*/ 945356 h 1044858"/>
              <a:gd name="connsiteX29" fmla="*/ 124287 w 679585"/>
              <a:gd name="connsiteY29" fmla="*/ 869156 h 1044858"/>
              <a:gd name="connsiteX30" fmla="*/ 48087 w 679585"/>
              <a:gd name="connsiteY30" fmla="*/ 735806 h 1044858"/>
              <a:gd name="connsiteX31" fmla="*/ 67137 w 679585"/>
              <a:gd name="connsiteY31" fmla="*/ 583406 h 1044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79585" h="1044858">
                <a:moveTo>
                  <a:pt x="67137" y="583406"/>
                </a:moveTo>
                <a:cubicBezTo>
                  <a:pt x="70312" y="532606"/>
                  <a:pt x="78249" y="499268"/>
                  <a:pt x="67137" y="431006"/>
                </a:cubicBezTo>
                <a:cubicBezTo>
                  <a:pt x="56025" y="362744"/>
                  <a:pt x="5224" y="238918"/>
                  <a:pt x="462" y="173831"/>
                </a:cubicBezTo>
                <a:cubicBezTo>
                  <a:pt x="-4300" y="108744"/>
                  <a:pt x="29037" y="69056"/>
                  <a:pt x="38562" y="40481"/>
                </a:cubicBezTo>
                <a:cubicBezTo>
                  <a:pt x="48087" y="11906"/>
                  <a:pt x="40150" y="3968"/>
                  <a:pt x="57612" y="2381"/>
                </a:cubicBezTo>
                <a:cubicBezTo>
                  <a:pt x="75074" y="794"/>
                  <a:pt x="117937" y="8731"/>
                  <a:pt x="143337" y="30956"/>
                </a:cubicBezTo>
                <a:cubicBezTo>
                  <a:pt x="168737" y="53181"/>
                  <a:pt x="183025" y="80169"/>
                  <a:pt x="210012" y="135731"/>
                </a:cubicBezTo>
                <a:cubicBezTo>
                  <a:pt x="236999" y="191293"/>
                  <a:pt x="276687" y="308768"/>
                  <a:pt x="305262" y="364331"/>
                </a:cubicBezTo>
                <a:cubicBezTo>
                  <a:pt x="333837" y="419893"/>
                  <a:pt x="360825" y="451644"/>
                  <a:pt x="381462" y="469106"/>
                </a:cubicBezTo>
                <a:cubicBezTo>
                  <a:pt x="402099" y="486568"/>
                  <a:pt x="413212" y="486568"/>
                  <a:pt x="429087" y="469106"/>
                </a:cubicBezTo>
                <a:cubicBezTo>
                  <a:pt x="444962" y="451644"/>
                  <a:pt x="464012" y="423068"/>
                  <a:pt x="476712" y="364331"/>
                </a:cubicBezTo>
                <a:cubicBezTo>
                  <a:pt x="489412" y="305593"/>
                  <a:pt x="495762" y="173831"/>
                  <a:pt x="505287" y="116681"/>
                </a:cubicBezTo>
                <a:cubicBezTo>
                  <a:pt x="514812" y="59531"/>
                  <a:pt x="516400" y="40481"/>
                  <a:pt x="533862" y="21431"/>
                </a:cubicBezTo>
                <a:cubicBezTo>
                  <a:pt x="551324" y="2381"/>
                  <a:pt x="592600" y="-3969"/>
                  <a:pt x="610062" y="2381"/>
                </a:cubicBezTo>
                <a:cubicBezTo>
                  <a:pt x="627524" y="8731"/>
                  <a:pt x="629112" y="26193"/>
                  <a:pt x="638637" y="59531"/>
                </a:cubicBezTo>
                <a:cubicBezTo>
                  <a:pt x="648162" y="92868"/>
                  <a:pt x="665625" y="151606"/>
                  <a:pt x="667212" y="202406"/>
                </a:cubicBezTo>
                <a:cubicBezTo>
                  <a:pt x="668800" y="253206"/>
                  <a:pt x="652924" y="313531"/>
                  <a:pt x="648162" y="364331"/>
                </a:cubicBezTo>
                <a:cubicBezTo>
                  <a:pt x="643400" y="415131"/>
                  <a:pt x="640224" y="470694"/>
                  <a:pt x="638637" y="507206"/>
                </a:cubicBezTo>
                <a:cubicBezTo>
                  <a:pt x="637050" y="543718"/>
                  <a:pt x="632287" y="524669"/>
                  <a:pt x="638637" y="583406"/>
                </a:cubicBezTo>
                <a:cubicBezTo>
                  <a:pt x="644987" y="642143"/>
                  <a:pt x="671975" y="797719"/>
                  <a:pt x="676737" y="859631"/>
                </a:cubicBezTo>
                <a:cubicBezTo>
                  <a:pt x="681500" y="921544"/>
                  <a:pt x="681499" y="926306"/>
                  <a:pt x="667212" y="954881"/>
                </a:cubicBezTo>
                <a:cubicBezTo>
                  <a:pt x="652925" y="983456"/>
                  <a:pt x="614824" y="1016794"/>
                  <a:pt x="591012" y="1031081"/>
                </a:cubicBezTo>
                <a:cubicBezTo>
                  <a:pt x="567200" y="1045368"/>
                  <a:pt x="544975" y="1048544"/>
                  <a:pt x="524337" y="1040606"/>
                </a:cubicBezTo>
                <a:cubicBezTo>
                  <a:pt x="503700" y="1032669"/>
                  <a:pt x="486237" y="999331"/>
                  <a:pt x="467187" y="983456"/>
                </a:cubicBezTo>
                <a:cubicBezTo>
                  <a:pt x="448137" y="967581"/>
                  <a:pt x="429087" y="945356"/>
                  <a:pt x="410037" y="945356"/>
                </a:cubicBezTo>
                <a:cubicBezTo>
                  <a:pt x="390987" y="945356"/>
                  <a:pt x="370349" y="972344"/>
                  <a:pt x="352887" y="983456"/>
                </a:cubicBezTo>
                <a:cubicBezTo>
                  <a:pt x="335425" y="994568"/>
                  <a:pt x="324312" y="1007269"/>
                  <a:pt x="305262" y="1012031"/>
                </a:cubicBezTo>
                <a:cubicBezTo>
                  <a:pt x="286212" y="1016793"/>
                  <a:pt x="260812" y="1023143"/>
                  <a:pt x="238587" y="1012031"/>
                </a:cubicBezTo>
                <a:cubicBezTo>
                  <a:pt x="216362" y="1000919"/>
                  <a:pt x="190962" y="969168"/>
                  <a:pt x="171912" y="945356"/>
                </a:cubicBezTo>
                <a:cubicBezTo>
                  <a:pt x="152862" y="921544"/>
                  <a:pt x="144925" y="904081"/>
                  <a:pt x="124287" y="869156"/>
                </a:cubicBezTo>
                <a:cubicBezTo>
                  <a:pt x="103649" y="834231"/>
                  <a:pt x="57612" y="777081"/>
                  <a:pt x="48087" y="735806"/>
                </a:cubicBezTo>
                <a:cubicBezTo>
                  <a:pt x="38562" y="694531"/>
                  <a:pt x="63962" y="634206"/>
                  <a:pt x="67137" y="583406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6" name="Vrije vorm 3"/>
          <p:cNvSpPr/>
          <p:nvPr/>
        </p:nvSpPr>
        <p:spPr>
          <a:xfrm>
            <a:off x="6561652" y="5152646"/>
            <a:ext cx="526302" cy="1047188"/>
          </a:xfrm>
          <a:custGeom>
            <a:avLst/>
            <a:gdLst>
              <a:gd name="connsiteX0" fmla="*/ 247696 w 526302"/>
              <a:gd name="connsiteY0" fmla="*/ 1041290 h 1047188"/>
              <a:gd name="connsiteX1" fmla="*/ 76246 w 526302"/>
              <a:gd name="connsiteY1" fmla="*/ 860315 h 1047188"/>
              <a:gd name="connsiteX2" fmla="*/ 57196 w 526302"/>
              <a:gd name="connsiteY2" fmla="*/ 631715 h 1047188"/>
              <a:gd name="connsiteX3" fmla="*/ 57196 w 526302"/>
              <a:gd name="connsiteY3" fmla="*/ 441215 h 1047188"/>
              <a:gd name="connsiteX4" fmla="*/ 47671 w 526302"/>
              <a:gd name="connsiteY4" fmla="*/ 336440 h 1047188"/>
              <a:gd name="connsiteX5" fmla="*/ 46 w 526302"/>
              <a:gd name="connsiteY5" fmla="*/ 269765 h 1047188"/>
              <a:gd name="connsiteX6" fmla="*/ 57196 w 526302"/>
              <a:gd name="connsiteY6" fmla="*/ 107840 h 1047188"/>
              <a:gd name="connsiteX7" fmla="*/ 104821 w 526302"/>
              <a:gd name="connsiteY7" fmla="*/ 3065 h 1047188"/>
              <a:gd name="connsiteX8" fmla="*/ 228646 w 526302"/>
              <a:gd name="connsiteY8" fmla="*/ 31640 h 1047188"/>
              <a:gd name="connsiteX9" fmla="*/ 304846 w 526302"/>
              <a:gd name="connsiteY9" fmla="*/ 69740 h 1047188"/>
              <a:gd name="connsiteX10" fmla="*/ 409621 w 526302"/>
              <a:gd name="connsiteY10" fmla="*/ 41165 h 1047188"/>
              <a:gd name="connsiteX11" fmla="*/ 504871 w 526302"/>
              <a:gd name="connsiteY11" fmla="*/ 69740 h 1047188"/>
              <a:gd name="connsiteX12" fmla="*/ 523921 w 526302"/>
              <a:gd name="connsiteY12" fmla="*/ 269765 h 1047188"/>
              <a:gd name="connsiteX13" fmla="*/ 466771 w 526302"/>
              <a:gd name="connsiteY13" fmla="*/ 412640 h 1047188"/>
              <a:gd name="connsiteX14" fmla="*/ 428671 w 526302"/>
              <a:gd name="connsiteY14" fmla="*/ 498365 h 1047188"/>
              <a:gd name="connsiteX15" fmla="*/ 400096 w 526302"/>
              <a:gd name="connsiteY15" fmla="*/ 612665 h 1047188"/>
              <a:gd name="connsiteX16" fmla="*/ 400096 w 526302"/>
              <a:gd name="connsiteY16" fmla="*/ 755540 h 1047188"/>
              <a:gd name="connsiteX17" fmla="*/ 381046 w 526302"/>
              <a:gd name="connsiteY17" fmla="*/ 898415 h 1047188"/>
              <a:gd name="connsiteX18" fmla="*/ 314371 w 526302"/>
              <a:gd name="connsiteY18" fmla="*/ 993665 h 1047188"/>
              <a:gd name="connsiteX19" fmla="*/ 247696 w 526302"/>
              <a:gd name="connsiteY19" fmla="*/ 1041290 h 104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26302" h="1047188">
                <a:moveTo>
                  <a:pt x="247696" y="1041290"/>
                </a:moveTo>
                <a:cubicBezTo>
                  <a:pt x="208009" y="1019065"/>
                  <a:pt x="107996" y="928577"/>
                  <a:pt x="76246" y="860315"/>
                </a:cubicBezTo>
                <a:cubicBezTo>
                  <a:pt x="44496" y="792052"/>
                  <a:pt x="60371" y="701565"/>
                  <a:pt x="57196" y="631715"/>
                </a:cubicBezTo>
                <a:cubicBezTo>
                  <a:pt x="54021" y="561865"/>
                  <a:pt x="58783" y="490427"/>
                  <a:pt x="57196" y="441215"/>
                </a:cubicBezTo>
                <a:cubicBezTo>
                  <a:pt x="55609" y="392003"/>
                  <a:pt x="57196" y="365015"/>
                  <a:pt x="47671" y="336440"/>
                </a:cubicBezTo>
                <a:cubicBezTo>
                  <a:pt x="38146" y="307865"/>
                  <a:pt x="-1542" y="307865"/>
                  <a:pt x="46" y="269765"/>
                </a:cubicBezTo>
                <a:cubicBezTo>
                  <a:pt x="1634" y="231665"/>
                  <a:pt x="39734" y="152290"/>
                  <a:pt x="57196" y="107840"/>
                </a:cubicBezTo>
                <a:cubicBezTo>
                  <a:pt x="74658" y="63390"/>
                  <a:pt x="76246" y="15765"/>
                  <a:pt x="104821" y="3065"/>
                </a:cubicBezTo>
                <a:cubicBezTo>
                  <a:pt x="133396" y="-9635"/>
                  <a:pt x="195309" y="20528"/>
                  <a:pt x="228646" y="31640"/>
                </a:cubicBezTo>
                <a:cubicBezTo>
                  <a:pt x="261983" y="42752"/>
                  <a:pt x="274684" y="68153"/>
                  <a:pt x="304846" y="69740"/>
                </a:cubicBezTo>
                <a:cubicBezTo>
                  <a:pt x="335008" y="71327"/>
                  <a:pt x="376284" y="41165"/>
                  <a:pt x="409621" y="41165"/>
                </a:cubicBezTo>
                <a:cubicBezTo>
                  <a:pt x="442958" y="41165"/>
                  <a:pt x="485821" y="31640"/>
                  <a:pt x="504871" y="69740"/>
                </a:cubicBezTo>
                <a:cubicBezTo>
                  <a:pt x="523921" y="107840"/>
                  <a:pt x="530271" y="212615"/>
                  <a:pt x="523921" y="269765"/>
                </a:cubicBezTo>
                <a:cubicBezTo>
                  <a:pt x="517571" y="326915"/>
                  <a:pt x="482646" y="374540"/>
                  <a:pt x="466771" y="412640"/>
                </a:cubicBezTo>
                <a:cubicBezTo>
                  <a:pt x="450896" y="450740"/>
                  <a:pt x="439783" y="465028"/>
                  <a:pt x="428671" y="498365"/>
                </a:cubicBezTo>
                <a:cubicBezTo>
                  <a:pt x="417559" y="531702"/>
                  <a:pt x="404859" y="569802"/>
                  <a:pt x="400096" y="612665"/>
                </a:cubicBezTo>
                <a:cubicBezTo>
                  <a:pt x="395334" y="655527"/>
                  <a:pt x="403271" y="707915"/>
                  <a:pt x="400096" y="755540"/>
                </a:cubicBezTo>
                <a:cubicBezTo>
                  <a:pt x="396921" y="803165"/>
                  <a:pt x="395333" y="858728"/>
                  <a:pt x="381046" y="898415"/>
                </a:cubicBezTo>
                <a:cubicBezTo>
                  <a:pt x="366759" y="938102"/>
                  <a:pt x="333421" y="969853"/>
                  <a:pt x="314371" y="993665"/>
                </a:cubicBezTo>
                <a:cubicBezTo>
                  <a:pt x="295321" y="1017477"/>
                  <a:pt x="287383" y="1063515"/>
                  <a:pt x="247696" y="104129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0" name="Vrije vorm 20"/>
          <p:cNvSpPr/>
          <p:nvPr/>
        </p:nvSpPr>
        <p:spPr>
          <a:xfrm>
            <a:off x="6044003" y="3952737"/>
            <a:ext cx="423153" cy="777687"/>
          </a:xfrm>
          <a:custGeom>
            <a:avLst/>
            <a:gdLst>
              <a:gd name="connsiteX0" fmla="*/ 523875 w 523875"/>
              <a:gd name="connsiteY0" fmla="*/ 1038225 h 1042862"/>
              <a:gd name="connsiteX1" fmla="*/ 428625 w 523875"/>
              <a:gd name="connsiteY1" fmla="*/ 1009650 h 1042862"/>
              <a:gd name="connsiteX2" fmla="*/ 352425 w 523875"/>
              <a:gd name="connsiteY2" fmla="*/ 790575 h 1042862"/>
              <a:gd name="connsiteX3" fmla="*/ 257175 w 523875"/>
              <a:gd name="connsiteY3" fmla="*/ 257175 h 1042862"/>
              <a:gd name="connsiteX4" fmla="*/ 0 w 523875"/>
              <a:gd name="connsiteY4" fmla="*/ 0 h 1042862"/>
              <a:gd name="connsiteX5" fmla="*/ 0 w 523875"/>
              <a:gd name="connsiteY5" fmla="*/ 0 h 1042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3875" h="1042862">
                <a:moveTo>
                  <a:pt x="523875" y="1038225"/>
                </a:moveTo>
                <a:cubicBezTo>
                  <a:pt x="490537" y="1044575"/>
                  <a:pt x="457200" y="1050925"/>
                  <a:pt x="428625" y="1009650"/>
                </a:cubicBezTo>
                <a:cubicBezTo>
                  <a:pt x="400050" y="968375"/>
                  <a:pt x="381000" y="915987"/>
                  <a:pt x="352425" y="790575"/>
                </a:cubicBezTo>
                <a:cubicBezTo>
                  <a:pt x="323850" y="665162"/>
                  <a:pt x="315912" y="388937"/>
                  <a:pt x="257175" y="257175"/>
                </a:cubicBezTo>
                <a:cubicBezTo>
                  <a:pt x="198438" y="125413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1" name="Vrije vorm 21"/>
          <p:cNvSpPr/>
          <p:nvPr/>
        </p:nvSpPr>
        <p:spPr>
          <a:xfrm>
            <a:off x="7048181" y="4135238"/>
            <a:ext cx="685800" cy="606061"/>
          </a:xfrm>
          <a:custGeom>
            <a:avLst/>
            <a:gdLst>
              <a:gd name="connsiteX0" fmla="*/ 0 w 685800"/>
              <a:gd name="connsiteY0" fmla="*/ 600075 h 606061"/>
              <a:gd name="connsiteX1" fmla="*/ 133350 w 685800"/>
              <a:gd name="connsiteY1" fmla="*/ 590550 h 606061"/>
              <a:gd name="connsiteX2" fmla="*/ 180975 w 685800"/>
              <a:gd name="connsiteY2" fmla="*/ 466725 h 606061"/>
              <a:gd name="connsiteX3" fmla="*/ 247650 w 685800"/>
              <a:gd name="connsiteY3" fmla="*/ 114300 h 606061"/>
              <a:gd name="connsiteX4" fmla="*/ 495300 w 685800"/>
              <a:gd name="connsiteY4" fmla="*/ 28575 h 606061"/>
              <a:gd name="connsiteX5" fmla="*/ 685800 w 685800"/>
              <a:gd name="connsiteY5" fmla="*/ 0 h 60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800" h="606061">
                <a:moveTo>
                  <a:pt x="0" y="600075"/>
                </a:moveTo>
                <a:cubicBezTo>
                  <a:pt x="51594" y="606425"/>
                  <a:pt x="103188" y="612775"/>
                  <a:pt x="133350" y="590550"/>
                </a:cubicBezTo>
                <a:cubicBezTo>
                  <a:pt x="163512" y="568325"/>
                  <a:pt x="161925" y="546100"/>
                  <a:pt x="180975" y="466725"/>
                </a:cubicBezTo>
                <a:cubicBezTo>
                  <a:pt x="200025" y="387350"/>
                  <a:pt x="195263" y="187325"/>
                  <a:pt x="247650" y="114300"/>
                </a:cubicBezTo>
                <a:cubicBezTo>
                  <a:pt x="300037" y="41275"/>
                  <a:pt x="422275" y="47625"/>
                  <a:pt x="495300" y="28575"/>
                </a:cubicBezTo>
                <a:cubicBezTo>
                  <a:pt x="568325" y="9525"/>
                  <a:pt x="627062" y="4762"/>
                  <a:pt x="685800" y="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2" name="Vrije vorm 22"/>
          <p:cNvSpPr/>
          <p:nvPr/>
        </p:nvSpPr>
        <p:spPr>
          <a:xfrm>
            <a:off x="6438581" y="5459213"/>
            <a:ext cx="142875" cy="942975"/>
          </a:xfrm>
          <a:custGeom>
            <a:avLst/>
            <a:gdLst>
              <a:gd name="connsiteX0" fmla="*/ 142875 w 142875"/>
              <a:gd name="connsiteY0" fmla="*/ 0 h 942975"/>
              <a:gd name="connsiteX1" fmla="*/ 95250 w 142875"/>
              <a:gd name="connsiteY1" fmla="*/ 219075 h 942975"/>
              <a:gd name="connsiteX2" fmla="*/ 28575 w 142875"/>
              <a:gd name="connsiteY2" fmla="*/ 371475 h 942975"/>
              <a:gd name="connsiteX3" fmla="*/ 0 w 142875"/>
              <a:gd name="connsiteY3" fmla="*/ 533400 h 942975"/>
              <a:gd name="connsiteX4" fmla="*/ 28575 w 142875"/>
              <a:gd name="connsiteY4" fmla="*/ 942975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875" h="942975">
                <a:moveTo>
                  <a:pt x="142875" y="0"/>
                </a:moveTo>
                <a:cubicBezTo>
                  <a:pt x="128587" y="78581"/>
                  <a:pt x="114300" y="157162"/>
                  <a:pt x="95250" y="219075"/>
                </a:cubicBezTo>
                <a:cubicBezTo>
                  <a:pt x="76200" y="280988"/>
                  <a:pt x="44450" y="319088"/>
                  <a:pt x="28575" y="371475"/>
                </a:cubicBezTo>
                <a:cubicBezTo>
                  <a:pt x="12700" y="423862"/>
                  <a:pt x="0" y="438150"/>
                  <a:pt x="0" y="533400"/>
                </a:cubicBezTo>
                <a:cubicBezTo>
                  <a:pt x="0" y="628650"/>
                  <a:pt x="14287" y="785812"/>
                  <a:pt x="28575" y="942975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3" name="Vrije vorm 23"/>
          <p:cNvSpPr/>
          <p:nvPr/>
        </p:nvSpPr>
        <p:spPr>
          <a:xfrm>
            <a:off x="7038656" y="5544938"/>
            <a:ext cx="114300" cy="809625"/>
          </a:xfrm>
          <a:custGeom>
            <a:avLst/>
            <a:gdLst>
              <a:gd name="connsiteX0" fmla="*/ 0 w 114300"/>
              <a:gd name="connsiteY0" fmla="*/ 0 h 809625"/>
              <a:gd name="connsiteX1" fmla="*/ 85725 w 114300"/>
              <a:gd name="connsiteY1" fmla="*/ 257175 h 809625"/>
              <a:gd name="connsiteX2" fmla="*/ 95250 w 114300"/>
              <a:gd name="connsiteY2" fmla="*/ 666750 h 809625"/>
              <a:gd name="connsiteX3" fmla="*/ 114300 w 114300"/>
              <a:gd name="connsiteY3" fmla="*/ 809625 h 809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300" h="809625">
                <a:moveTo>
                  <a:pt x="0" y="0"/>
                </a:moveTo>
                <a:cubicBezTo>
                  <a:pt x="34925" y="73025"/>
                  <a:pt x="69850" y="146050"/>
                  <a:pt x="85725" y="257175"/>
                </a:cubicBezTo>
                <a:cubicBezTo>
                  <a:pt x="101600" y="368300"/>
                  <a:pt x="90488" y="574675"/>
                  <a:pt x="95250" y="666750"/>
                </a:cubicBezTo>
                <a:cubicBezTo>
                  <a:pt x="100012" y="758825"/>
                  <a:pt x="107156" y="784225"/>
                  <a:pt x="114300" y="809625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4" name="Rechthoek 29"/>
          <p:cNvSpPr/>
          <p:nvPr/>
        </p:nvSpPr>
        <p:spPr>
          <a:xfrm rot="361776">
            <a:off x="4779315" y="4294235"/>
            <a:ext cx="934956" cy="1077479"/>
          </a:xfrm>
          <a:prstGeom prst="rect">
            <a:avLst/>
          </a:prstGeom>
          <a:solidFill>
            <a:srgbClr val="D5D5D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 RAY TUBE</a:t>
            </a:r>
            <a:endParaRPr lang="nl-BE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Rechte verbindingslijn met pijl 30"/>
          <p:cNvCxnSpPr>
            <a:stCxn id="34" idx="3"/>
          </p:cNvCxnSpPr>
          <p:nvPr/>
        </p:nvCxnSpPr>
        <p:spPr>
          <a:xfrm flipV="1">
            <a:off x="5711685" y="4879922"/>
            <a:ext cx="1679396" cy="2158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Rechte verbindingslijn met pijl 30"/>
          <p:cNvCxnSpPr/>
          <p:nvPr/>
        </p:nvCxnSpPr>
        <p:spPr>
          <a:xfrm>
            <a:off x="5711685" y="5022687"/>
            <a:ext cx="1579032" cy="452514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Rechte verbindingslijn met pijl 30"/>
          <p:cNvCxnSpPr/>
          <p:nvPr/>
        </p:nvCxnSpPr>
        <p:spPr>
          <a:xfrm>
            <a:off x="5711685" y="4950293"/>
            <a:ext cx="1639603" cy="236764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7481339" y="4722384"/>
            <a:ext cx="12784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Low signal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0" name="Rechte verbindingslijn 14"/>
          <p:cNvCxnSpPr/>
          <p:nvPr/>
        </p:nvCxnSpPr>
        <p:spPr>
          <a:xfrm flipH="1">
            <a:off x="7351288" y="4767227"/>
            <a:ext cx="101031" cy="83966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7398004" y="5370674"/>
            <a:ext cx="12784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Low signal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448829" y="5046985"/>
            <a:ext cx="12784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High signal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31</a:t>
            </a:fld>
            <a:endParaRPr lang="en-GB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</a:rPr>
              <a:t>Overview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2025352"/>
            <a:ext cx="8569076" cy="3347864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Components of an X ray tube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Exposure parameters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Interactions of X rays with matter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Image formation in radiography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latin typeface="Arial Unicode MS" pitchFamily="34" charset="-128"/>
              </a:rPr>
              <a:t>Image quality parameters</a:t>
            </a:r>
          </a:p>
          <a:p>
            <a:pPr eaLnBrk="1" hangingPunct="1">
              <a:buClr>
                <a:schemeClr val="tx2"/>
              </a:buClr>
              <a:buSzPct val="100000"/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32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quality parameters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196752"/>
            <a:ext cx="8964488" cy="4968552"/>
          </a:xfrm>
        </p:spPr>
        <p:txBody>
          <a:bodyPr/>
          <a:lstStyle/>
          <a:p>
            <a:r>
              <a:rPr lang="en-GB" sz="2800" dirty="0" smtClean="0">
                <a:latin typeface="Arial Unicode MS" pitchFamily="34" charset="-128"/>
              </a:rPr>
              <a:t>Any radiographic image can be characterized by </a:t>
            </a:r>
            <a:br>
              <a:rPr lang="en-GB" sz="2800" dirty="0" smtClean="0">
                <a:latin typeface="Arial Unicode MS" pitchFamily="34" charset="-128"/>
              </a:rPr>
            </a:br>
            <a:r>
              <a:rPr lang="en-GB" sz="2800" dirty="0" smtClean="0">
                <a:latin typeface="Arial Unicode MS" pitchFamily="34" charset="-128"/>
              </a:rPr>
              <a:t>5 fundamental image quality parameters:</a:t>
            </a:r>
          </a:p>
          <a:p>
            <a:pPr lvl="1"/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</a:rPr>
              <a:t>Spatial resolution </a:t>
            </a:r>
            <a:r>
              <a:rPr lang="en-GB" dirty="0" smtClean="0">
                <a:latin typeface="Arial Unicode MS" pitchFamily="34" charset="-128"/>
              </a:rPr>
              <a:t>(sharpness)</a:t>
            </a:r>
          </a:p>
          <a:p>
            <a:pPr lvl="1"/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</a:rPr>
              <a:t>Contrast resolution</a:t>
            </a:r>
          </a:p>
          <a:p>
            <a:pPr lvl="1"/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</a:rPr>
              <a:t>Noise</a:t>
            </a:r>
          </a:p>
          <a:p>
            <a:pPr lvl="1"/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</a:rPr>
              <a:t>Artefacts</a:t>
            </a:r>
          </a:p>
          <a:p>
            <a:pPr lvl="1"/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</a:rPr>
              <a:t>Geometric accuracy</a:t>
            </a:r>
          </a:p>
          <a:p>
            <a:pPr marL="0" indent="0">
              <a:buNone/>
            </a:pPr>
            <a:r>
              <a:rPr lang="en-GB" sz="2400" dirty="0" smtClean="0">
                <a:latin typeface="Arial Unicode MS" pitchFamily="34" charset="-128"/>
              </a:rPr>
              <a:t>    	(see also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L10</a:t>
            </a:r>
            <a:r>
              <a:rPr lang="en-GB" sz="2400" dirty="0" smtClean="0">
                <a:latin typeface="Arial Unicode MS" pitchFamily="34" charset="-128"/>
              </a:rPr>
              <a:t>)</a:t>
            </a:r>
          </a:p>
          <a:p>
            <a:pPr lvl="1"/>
            <a:endParaRPr lang="en-GB" sz="2400" dirty="0" smtClean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 smtClean="0">
              <a:latin typeface="Arial Unicode MS" pitchFamily="34" charset="-128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33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quality: spatial resolution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196752"/>
            <a:ext cx="8964488" cy="4968552"/>
          </a:xfrm>
        </p:spPr>
        <p:txBody>
          <a:bodyPr/>
          <a:lstStyle/>
          <a:p>
            <a:r>
              <a:rPr lang="en-GB" sz="2800" dirty="0" smtClean="0">
                <a:latin typeface="Arial Unicode MS" pitchFamily="34" charset="-128"/>
              </a:rPr>
              <a:t>Determined by:</a:t>
            </a:r>
          </a:p>
          <a:p>
            <a:pPr lvl="1"/>
            <a:r>
              <a:rPr lang="en-GB" sz="2400" dirty="0" smtClean="0">
                <a:latin typeface="Arial Unicode MS" pitchFamily="34" charset="-128"/>
                <a:ea typeface="+mn-ea"/>
                <a:cs typeface="+mn-cs"/>
              </a:rPr>
              <a:t>Size of image elements (i.e.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  <a:ea typeface="+mn-ea"/>
                <a:cs typeface="+mn-cs"/>
              </a:rPr>
              <a:t>pixel size, voxel size</a:t>
            </a:r>
            <a:r>
              <a:rPr lang="en-GB" sz="2400" dirty="0" smtClean="0">
                <a:latin typeface="Arial Unicode MS" pitchFamily="34" charset="-128"/>
                <a:ea typeface="+mn-ea"/>
                <a:cs typeface="+mn-cs"/>
              </a:rPr>
              <a:t>)</a:t>
            </a:r>
          </a:p>
          <a:p>
            <a:pPr lvl="1"/>
            <a:r>
              <a:rPr lang="en-GB" sz="2400" dirty="0" smtClean="0">
                <a:latin typeface="Arial Unicode MS" pitchFamily="34" charset="-128"/>
                <a:ea typeface="+mn-ea"/>
                <a:cs typeface="+mn-cs"/>
              </a:rPr>
              <a:t>Blurring (focal spot, detector, patient motion, viewing conditions, …)</a:t>
            </a:r>
          </a:p>
          <a:p>
            <a:r>
              <a:rPr lang="en-GB" sz="2800" dirty="0" smtClean="0">
                <a:latin typeface="Arial Unicode MS" pitchFamily="34" charset="-128"/>
                <a:ea typeface="+mn-ea"/>
                <a:cs typeface="+mn-cs"/>
              </a:rPr>
              <a:t>Characterized as:</a:t>
            </a:r>
          </a:p>
          <a:p>
            <a:pPr lvl="1"/>
            <a:r>
              <a:rPr lang="en-GB" sz="2400" dirty="0" smtClean="0">
                <a:latin typeface="Arial Unicode MS" pitchFamily="34" charset="-128"/>
                <a:ea typeface="+mn-ea"/>
                <a:cs typeface="+mn-cs"/>
              </a:rPr>
              <a:t>Blurring of a (small) dot: point spread function (PSF)</a:t>
            </a:r>
          </a:p>
          <a:p>
            <a:pPr lvl="1"/>
            <a:r>
              <a:rPr lang="en-GB" sz="2400" dirty="0" smtClean="0">
                <a:latin typeface="Arial Unicode MS" pitchFamily="34" charset="-128"/>
                <a:ea typeface="+mn-ea"/>
                <a:cs typeface="+mn-cs"/>
              </a:rPr>
              <a:t>Amplitude vs. frequency of signal: modulation transfer function (MTF)</a:t>
            </a:r>
          </a:p>
          <a:p>
            <a:endParaRPr lang="en-GB" sz="2800" dirty="0" smtClean="0">
              <a:latin typeface="Arial Unicode MS" pitchFamily="34" charset="-128"/>
              <a:ea typeface="+mn-ea"/>
              <a:cs typeface="+mn-cs"/>
            </a:endParaRPr>
          </a:p>
          <a:p>
            <a:pPr lvl="1"/>
            <a:endParaRPr lang="en-GB" sz="2000" dirty="0" smtClean="0">
              <a:latin typeface="Arial Unicode MS" pitchFamily="34" charset="-128"/>
            </a:endParaRPr>
          </a:p>
          <a:p>
            <a:pPr lvl="0">
              <a:buNone/>
            </a:pPr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34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quality: contrast resolution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196752"/>
            <a:ext cx="8985870" cy="4968552"/>
          </a:xfrm>
        </p:spPr>
        <p:txBody>
          <a:bodyPr/>
          <a:lstStyle/>
          <a:p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Difference in intensity </a:t>
            </a:r>
            <a:r>
              <a:rPr lang="en-GB" sz="2800" dirty="0" smtClean="0">
                <a:latin typeface="Arial Unicode MS" pitchFamily="34" charset="-128"/>
              </a:rPr>
              <a:t>(usually: grey value) between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adjacent regions </a:t>
            </a:r>
            <a:r>
              <a:rPr lang="en-GB" sz="2800" dirty="0" smtClean="0">
                <a:latin typeface="Arial Unicode MS" pitchFamily="34" charset="-128"/>
              </a:rPr>
              <a:t>in an image</a:t>
            </a:r>
          </a:p>
          <a:p>
            <a:r>
              <a:rPr lang="en-GB" sz="2800" dirty="0" smtClean="0">
                <a:latin typeface="Arial Unicode MS" pitchFamily="34" charset="-128"/>
              </a:rPr>
              <a:t>Contrast between tissues on a radiograph is the result of differences in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attenuation</a:t>
            </a:r>
            <a:r>
              <a:rPr lang="en-GB" sz="2800" dirty="0" smtClean="0">
                <a:latin typeface="Arial Unicode MS" pitchFamily="34" charset="-128"/>
              </a:rPr>
              <a:t>. It is dependent on:</a:t>
            </a:r>
          </a:p>
          <a:p>
            <a:pPr lvl="1"/>
            <a:r>
              <a:rPr lang="en-GB" sz="2400" dirty="0" smtClean="0">
                <a:latin typeface="Arial Unicode MS" pitchFamily="34" charset="-128"/>
              </a:rPr>
              <a:t>Differences in </a:t>
            </a:r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effective atomic number, density, thickness </a:t>
            </a:r>
            <a:r>
              <a:rPr lang="en-GB" sz="2400" dirty="0" smtClean="0">
                <a:latin typeface="Arial Unicode MS" pitchFamily="34" charset="-128"/>
              </a:rPr>
              <a:t>(‘subject contrast’)</a:t>
            </a:r>
          </a:p>
          <a:p>
            <a:pPr lvl="1"/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X ray energy </a:t>
            </a:r>
            <a:r>
              <a:rPr lang="en-GB" sz="2400" dirty="0" smtClean="0">
                <a:latin typeface="Arial Unicode MS" pitchFamily="34" charset="-128"/>
              </a:rPr>
              <a:t>(kV, filtration)</a:t>
            </a:r>
          </a:p>
          <a:p>
            <a:pPr lvl="1"/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Image receptor</a:t>
            </a:r>
          </a:p>
          <a:p>
            <a:pPr lvl="1"/>
            <a:r>
              <a:rPr lang="en-GB" sz="2400" dirty="0" smtClean="0">
                <a:latin typeface="Arial Unicode MS" pitchFamily="34" charset="-128"/>
              </a:rPr>
              <a:t>Use of contrast agents</a:t>
            </a:r>
          </a:p>
          <a:p>
            <a:pPr lvl="1"/>
            <a:r>
              <a:rPr lang="en-GB" sz="2400" dirty="0" smtClean="0">
                <a:latin typeface="Arial Unicode MS" pitchFamily="34" charset="-128"/>
              </a:rPr>
              <a:t>Viewing conditions</a:t>
            </a:r>
          </a:p>
          <a:p>
            <a:pPr lvl="1"/>
            <a:endParaRPr lang="en-GB" sz="2000" dirty="0" smtClean="0">
              <a:latin typeface="Arial Unicode MS" pitchFamily="34" charset="-128"/>
            </a:endParaRPr>
          </a:p>
          <a:p>
            <a:pPr lvl="0">
              <a:buNone/>
            </a:pPr>
            <a:endParaRPr lang="en-GB" sz="2400" dirty="0" smtClean="0">
              <a:latin typeface="Arial Unicode MS" pitchFamily="34" charset="-128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35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quality: noise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196752"/>
            <a:ext cx="8964488" cy="4968552"/>
          </a:xfrm>
        </p:spPr>
        <p:txBody>
          <a:bodyPr/>
          <a:lstStyle/>
          <a:p>
            <a:r>
              <a:rPr lang="en-GB" sz="2800" dirty="0" smtClean="0">
                <a:latin typeface="Arial Unicode MS" pitchFamily="34" charset="-128"/>
              </a:rPr>
              <a:t>X ray imaging is a stochastic process </a:t>
            </a:r>
          </a:p>
          <a:p>
            <a:pPr lvl="1"/>
            <a:r>
              <a:rPr lang="en-GB" dirty="0" smtClean="0">
                <a:latin typeface="Arial Unicode MS" pitchFamily="34" charset="-128"/>
                <a:ea typeface="+mn-ea"/>
                <a:cs typeface="+mn-cs"/>
              </a:rPr>
              <a:t>Statistical nature, with random component being noise</a:t>
            </a:r>
          </a:p>
          <a:p>
            <a:pPr lvl="1"/>
            <a:endParaRPr lang="en-GB" dirty="0" smtClean="0">
              <a:latin typeface="Arial Unicode MS" pitchFamily="34" charset="-128"/>
              <a:ea typeface="+mn-ea"/>
              <a:cs typeface="+mn-cs"/>
            </a:endParaRPr>
          </a:p>
          <a:p>
            <a:pPr lvl="1"/>
            <a:endParaRPr lang="en-GB" sz="2400" dirty="0" smtClean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 smtClean="0">
              <a:latin typeface="Arial Unicode MS" pitchFamily="34" charset="-128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852936"/>
            <a:ext cx="3384376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401365" y="3199616"/>
            <a:ext cx="457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lvl="1"/>
            <a:r>
              <a:rPr lang="en-GB" dirty="0" smtClean="0">
                <a:latin typeface="Arial Unicode MS" pitchFamily="34" charset="-128"/>
              </a:rPr>
              <a:t>CBCT image of a large water container. In a noise-less image, each grey value inside the value would be the same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  <p:sp>
        <p:nvSpPr>
          <p:cNvPr id="2355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B993B07-BECF-4A3D-B8D7-DD1BDB8553E6}" type="slidenum">
              <a:rPr lang="en-GB" smtClean="0"/>
              <a:pPr/>
              <a:t>36</a:t>
            </a:fld>
            <a:endParaRPr lang="en-GB" smtClean="0"/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noise</a:t>
            </a:r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179512" y="1196752"/>
            <a:ext cx="8748464" cy="138499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buSzPct val="110000"/>
              <a:buFont typeface="Arial" pitchFamily="34" charset="0"/>
              <a:buChar char="•"/>
              <a:tabLst>
                <a:tab pos="361950" algn="l"/>
              </a:tabLst>
            </a:pPr>
            <a:r>
              <a:rPr lang="en-US" sz="2800" dirty="0" smtClean="0">
                <a:solidFill>
                  <a:schemeClr val="tx2"/>
                </a:solidFill>
                <a:latin typeface="Arial Unicode MS" pitchFamily="34" charset="-128"/>
                <a:cs typeface="Times New Roman" pitchFamily="18" charset="0"/>
              </a:rPr>
              <a:t> 	</a:t>
            </a:r>
            <a:r>
              <a:rPr lang="en-US" sz="2800" dirty="0" smtClean="0">
                <a:solidFill>
                  <a:schemeClr val="tx2"/>
                </a:solidFill>
                <a:latin typeface="Arial Unicode MS" pitchFamily="34" charset="-128"/>
              </a:rPr>
              <a:t>Noise </a:t>
            </a:r>
            <a:r>
              <a:rPr lang="en-US" sz="2800" dirty="0">
                <a:solidFill>
                  <a:schemeClr val="tx2"/>
                </a:solidFill>
                <a:latin typeface="Arial Unicode MS" pitchFamily="34" charset="-128"/>
              </a:rPr>
              <a:t>interferes with the ability to detect </a:t>
            </a:r>
            <a:r>
              <a:rPr lang="en-US" sz="2800" dirty="0" smtClean="0">
                <a:solidFill>
                  <a:schemeClr val="tx2"/>
                </a:solidFill>
                <a:latin typeface="Arial Unicode MS" pitchFamily="34" charset="-128"/>
              </a:rPr>
              <a:t>contrast</a:t>
            </a:r>
          </a:p>
          <a:p>
            <a:pPr indent="361950">
              <a:buClr>
                <a:srgbClr val="0070C0"/>
              </a:buClr>
              <a:buSzPct val="110000"/>
              <a:buFont typeface="Arial" pitchFamily="34" charset="0"/>
              <a:buChar char="•"/>
              <a:tabLst>
                <a:tab pos="361950" algn="l"/>
              </a:tabLst>
            </a:pPr>
            <a:r>
              <a:rPr lang="en-US" sz="2800" dirty="0" smtClean="0">
                <a:solidFill>
                  <a:schemeClr val="tx2"/>
                </a:solidFill>
                <a:latin typeface="Arial Unicode MS" pitchFamily="34" charset="-128"/>
              </a:rPr>
              <a:t>Noise </a:t>
            </a:r>
            <a:r>
              <a:rPr lang="en-US" sz="2800" dirty="0">
                <a:solidFill>
                  <a:schemeClr val="tx2"/>
                </a:solidFill>
                <a:latin typeface="Arial Unicode MS" pitchFamily="34" charset="-128"/>
              </a:rPr>
              <a:t>is </a:t>
            </a:r>
            <a:r>
              <a:rPr lang="en-US" sz="2800" dirty="0" smtClean="0">
                <a:solidFill>
                  <a:schemeClr val="tx2"/>
                </a:solidFill>
                <a:latin typeface="Arial Unicode MS" pitchFamily="34" charset="-128"/>
                <a:cs typeface="Times New Roman" pitchFamily="18" charset="0"/>
              </a:rPr>
              <a:t>connected to </a:t>
            </a:r>
            <a:r>
              <a:rPr lang="en-US" sz="2800" dirty="0" smtClean="0">
                <a:solidFill>
                  <a:srgbClr val="C00000"/>
                </a:solidFill>
                <a:latin typeface="Arial Unicode MS" pitchFamily="34" charset="-128"/>
                <a:cs typeface="Times New Roman" pitchFamily="18" charset="0"/>
              </a:rPr>
              <a:t>exposure </a:t>
            </a:r>
          </a:p>
          <a:p>
            <a:pPr indent="361950">
              <a:tabLst>
                <a:tab pos="361950" algn="l"/>
              </a:tabLst>
            </a:pPr>
            <a:r>
              <a:rPr lang="en-US" sz="2800" dirty="0" smtClean="0">
                <a:solidFill>
                  <a:schemeClr val="tx2"/>
                </a:solidFill>
                <a:latin typeface="Arial Unicode MS" pitchFamily="34" charset="-128"/>
                <a:cs typeface="Times New Roman" pitchFamily="18" charset="0"/>
              </a:rPr>
              <a:t>(higher exposure → lower noise)</a:t>
            </a:r>
            <a:endParaRPr lang="en-US" sz="2800" dirty="0">
              <a:solidFill>
                <a:schemeClr val="tx2"/>
              </a:solidFill>
              <a:latin typeface="Arial Unicode MS" pitchFamily="34" charset="-128"/>
            </a:endParaRPr>
          </a:p>
        </p:txBody>
      </p:sp>
      <p:pic>
        <p:nvPicPr>
          <p:cNvPr id="2051" name="Picture 3" descr="C:\Users\Ruben\Google Drive\Active work\_Research\IAEA training material\Figure noise\Picture1.tif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339752" y="2996952"/>
            <a:ext cx="1698171" cy="17471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2" name="Picture 4" descr="C:\Users\Ruben\Google Drive\Active work\_Research\IAEA training material\Figure noise\Medium.tif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176136" y="3007702"/>
            <a:ext cx="1698171" cy="17471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3" name="Picture 5" descr="C:\Users\Ruben\Google Drive\Active work\_Research\IAEA training material\Figure noise\High slice.tif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976336" y="3007702"/>
            <a:ext cx="1698171" cy="17471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4" name="Picture 6" descr="C:\Users\Ruben\Google Drive\Active work\_Research\IAEA training material\Figure noise\Low.t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75936" y="4815965"/>
            <a:ext cx="1620000" cy="1648121"/>
          </a:xfrm>
          <a:prstGeom prst="rect">
            <a:avLst/>
          </a:prstGeom>
          <a:noFill/>
        </p:spPr>
      </p:pic>
      <p:pic>
        <p:nvPicPr>
          <p:cNvPr id="2055" name="Picture 7" descr="C:\Users\Ruben\Google Drive\Active work\_Research\IAEA training material\Figure noise\Surface_Plot_of_Medium.t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76136" y="4807902"/>
            <a:ext cx="1620000" cy="1648072"/>
          </a:xfrm>
          <a:prstGeom prst="rect">
            <a:avLst/>
          </a:prstGeom>
          <a:noFill/>
        </p:spPr>
      </p:pic>
      <p:pic>
        <p:nvPicPr>
          <p:cNvPr id="2056" name="Picture 8" descr="C:\Users\Ruben\Google Drive\Active work\_Research\IAEA training material\Figure noise\High.t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12160" y="4816014"/>
            <a:ext cx="1620000" cy="1648072"/>
          </a:xfrm>
          <a:prstGeom prst="rect">
            <a:avLst/>
          </a:prstGeom>
          <a:noFill/>
        </p:spPr>
      </p:pic>
      <p:sp>
        <p:nvSpPr>
          <p:cNvPr id="17" name="Rectangle 16"/>
          <p:cNvSpPr/>
          <p:nvPr/>
        </p:nvSpPr>
        <p:spPr>
          <a:xfrm>
            <a:off x="2411760" y="2636912"/>
            <a:ext cx="145584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dirty="0" smtClean="0">
                <a:latin typeface="Arial Unicode MS" pitchFamily="34" charset="-128"/>
                <a:cs typeface="Times New Roman" pitchFamily="18" charset="0"/>
              </a:rPr>
              <a:t>Low noise</a:t>
            </a:r>
            <a:endParaRPr lang="en-GB" sz="2200" dirty="0"/>
          </a:p>
        </p:txBody>
      </p:sp>
      <p:sp>
        <p:nvSpPr>
          <p:cNvPr id="18" name="Rectangle 17"/>
          <p:cNvSpPr/>
          <p:nvPr/>
        </p:nvSpPr>
        <p:spPr>
          <a:xfrm>
            <a:off x="3996991" y="2636912"/>
            <a:ext cx="194316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dirty="0" smtClean="0">
                <a:latin typeface="Arial Unicode MS" pitchFamily="34" charset="-128"/>
                <a:cs typeface="Times New Roman" pitchFamily="18" charset="0"/>
              </a:rPr>
              <a:t>Medium noise</a:t>
            </a:r>
            <a:endParaRPr lang="en-GB" sz="2200" dirty="0"/>
          </a:p>
        </p:txBody>
      </p:sp>
      <p:sp>
        <p:nvSpPr>
          <p:cNvPr id="19" name="Rectangle 18"/>
          <p:cNvSpPr/>
          <p:nvPr/>
        </p:nvSpPr>
        <p:spPr>
          <a:xfrm>
            <a:off x="6012160" y="2636912"/>
            <a:ext cx="151836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dirty="0" smtClean="0">
                <a:latin typeface="Arial Unicode MS" pitchFamily="34" charset="-128"/>
                <a:cs typeface="Times New Roman" pitchFamily="18" charset="0"/>
              </a:rPr>
              <a:t>High noise</a:t>
            </a:r>
            <a:endParaRPr lang="en-GB" sz="2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37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quality: </a:t>
            </a:r>
            <a:r>
              <a:rPr lang="en-US" b="0" dirty="0" err="1" smtClean="0">
                <a:latin typeface="Arial Unicode MS" pitchFamily="34" charset="-128"/>
              </a:rPr>
              <a:t>artefacts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196752"/>
            <a:ext cx="8964488" cy="4968552"/>
          </a:xfrm>
        </p:spPr>
        <p:txBody>
          <a:bodyPr/>
          <a:lstStyle/>
          <a:p>
            <a:r>
              <a:rPr lang="en-GB" sz="2800" dirty="0" smtClean="0">
                <a:latin typeface="Arial Unicode MS" pitchFamily="34" charset="-128"/>
              </a:rPr>
              <a:t>Features in the image which do not correspond with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physical reality</a:t>
            </a:r>
          </a:p>
          <a:p>
            <a:pPr lvl="1"/>
            <a:r>
              <a:rPr lang="en-GB" dirty="0" smtClean="0">
                <a:latin typeface="Arial Unicode MS" pitchFamily="34" charset="-128"/>
                <a:ea typeface="+mn-ea"/>
                <a:cs typeface="+mn-cs"/>
              </a:rPr>
              <a:t>Imprint on film</a:t>
            </a:r>
          </a:p>
          <a:p>
            <a:pPr lvl="1"/>
            <a:r>
              <a:rPr lang="en-GB" dirty="0" smtClean="0">
                <a:latin typeface="Arial Unicode MS" pitchFamily="34" charset="-128"/>
                <a:ea typeface="+mn-ea"/>
                <a:cs typeface="+mn-cs"/>
              </a:rPr>
              <a:t>Metal artefacts in CT</a:t>
            </a:r>
          </a:p>
          <a:p>
            <a:pPr lvl="1"/>
            <a:r>
              <a:rPr lang="en-GB" dirty="0" smtClean="0">
                <a:latin typeface="Arial Unicode MS" pitchFamily="34" charset="-128"/>
                <a:ea typeface="+mn-ea"/>
                <a:cs typeface="+mn-cs"/>
              </a:rPr>
              <a:t>Motion artefacts</a:t>
            </a:r>
          </a:p>
          <a:p>
            <a:pPr lvl="1"/>
            <a:r>
              <a:rPr lang="en-GB" dirty="0" smtClean="0">
                <a:latin typeface="Arial Unicode MS" pitchFamily="34" charset="-128"/>
                <a:ea typeface="+mn-ea"/>
                <a:cs typeface="+mn-cs"/>
              </a:rPr>
              <a:t>…</a:t>
            </a:r>
          </a:p>
          <a:p>
            <a:pPr lvl="1"/>
            <a:endParaRPr lang="en-GB" dirty="0" smtClean="0">
              <a:solidFill>
                <a:srgbClr val="C00000"/>
              </a:solidFill>
              <a:latin typeface="Arial Unicode MS" pitchFamily="34" charset="-128"/>
            </a:endParaRPr>
          </a:p>
          <a:p>
            <a:pPr lvl="1"/>
            <a:endParaRPr lang="en-GB" dirty="0" smtClean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 smtClean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3" y="4155200"/>
            <a:ext cx="1965807" cy="1965807"/>
          </a:xfrm>
          <a:prstGeom prst="rect">
            <a:avLst/>
          </a:prstGeom>
        </p:spPr>
      </p:pic>
      <p:pic>
        <p:nvPicPr>
          <p:cNvPr id="9" name="Picture 5" descr="FINGERPRINT04"/>
          <p:cNvPicPr>
            <a:picLocks noChangeAspect="1" noChangeArrowheads="1"/>
          </p:cNvPicPr>
          <p:nvPr/>
        </p:nvPicPr>
        <p:blipFill>
          <a:blip r:embed="rId4" cstate="print">
            <a:lum bright="6000"/>
            <a:grayscl/>
          </a:blip>
          <a:srcRect l="20073" r="20345"/>
          <a:stretch>
            <a:fillRect/>
          </a:stretch>
        </p:blipFill>
        <p:spPr bwMode="auto">
          <a:xfrm>
            <a:off x="4572000" y="4270806"/>
            <a:ext cx="1656484" cy="1850202"/>
          </a:xfrm>
          <a:prstGeom prst="rect">
            <a:avLst/>
          </a:prstGeom>
          <a:noFill/>
        </p:spPr>
      </p:pic>
      <p:pic>
        <p:nvPicPr>
          <p:cNvPr id="10" name="Picture 9" descr="LINT204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 l="2632" t="15816" r="2632" b="18945"/>
          <a:stretch>
            <a:fillRect/>
          </a:stretch>
        </p:blipFill>
        <p:spPr bwMode="auto">
          <a:xfrm>
            <a:off x="1259631" y="4805268"/>
            <a:ext cx="2870707" cy="1315740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2848615" y="6080773"/>
            <a:ext cx="63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i="1" dirty="0" smtClean="0">
                <a:solidFill>
                  <a:schemeClr val="accent1"/>
                </a:solidFill>
                <a:latin typeface="Arial Unicode MS" pitchFamily="34" charset="-128"/>
              </a:rPr>
              <a:t>K. Horner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004048" y="6082286"/>
            <a:ext cx="12244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i="1" dirty="0" smtClean="0">
                <a:solidFill>
                  <a:schemeClr val="accent1"/>
                </a:solidFill>
                <a:latin typeface="Arial Unicode MS" pitchFamily="34" charset="-128"/>
              </a:rPr>
              <a:t>K. Horner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079694" y="6079260"/>
            <a:ext cx="1750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i="1" dirty="0" smtClean="0">
                <a:solidFill>
                  <a:schemeClr val="accent1"/>
                </a:solidFill>
                <a:latin typeface="Arial Unicode MS" pitchFamily="34" charset="-128"/>
              </a:rPr>
              <a:t>R. Pauwels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3" y="2087520"/>
            <a:ext cx="1965807" cy="196580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38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quality: geometric accuracy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196752"/>
            <a:ext cx="8978230" cy="4968552"/>
          </a:xfrm>
        </p:spPr>
        <p:txBody>
          <a:bodyPr/>
          <a:lstStyle/>
          <a:p>
            <a:r>
              <a:rPr lang="en-GB" sz="2800" dirty="0" smtClean="0">
                <a:latin typeface="Arial Unicode MS" pitchFamily="34" charset="-128"/>
              </a:rPr>
              <a:t>Ability of the image to represent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spatial relationships</a:t>
            </a:r>
          </a:p>
          <a:p>
            <a:pPr lvl="1"/>
            <a:r>
              <a:rPr lang="en-GB" dirty="0" smtClean="0">
                <a:latin typeface="Arial Unicode MS" pitchFamily="34" charset="-128"/>
              </a:rPr>
              <a:t>Absolute distances (e.g. CT) or relative distances (e.g. intra-oral)</a:t>
            </a:r>
          </a:p>
          <a:p>
            <a:r>
              <a:rPr lang="en-GB" sz="2800" dirty="0" smtClean="0">
                <a:latin typeface="Arial Unicode MS" pitchFamily="34" charset="-128"/>
              </a:rPr>
              <a:t>Partially determined by spatial resolution</a:t>
            </a:r>
          </a:p>
          <a:p>
            <a:r>
              <a:rPr lang="en-GB" sz="2800" dirty="0" smtClean="0">
                <a:latin typeface="Arial Unicode MS" pitchFamily="34" charset="-128"/>
              </a:rPr>
              <a:t>Image can be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deformed</a:t>
            </a:r>
            <a:r>
              <a:rPr lang="en-GB" sz="2800" dirty="0" smtClean="0">
                <a:latin typeface="Arial Unicode MS" pitchFamily="34" charset="-128"/>
              </a:rPr>
              <a:t> due to:</a:t>
            </a:r>
          </a:p>
          <a:p>
            <a:pPr lvl="1"/>
            <a:r>
              <a:rPr lang="en-GB" dirty="0" smtClean="0">
                <a:latin typeface="Arial Unicode MS" pitchFamily="34" charset="-128"/>
                <a:ea typeface="+mn-ea"/>
                <a:cs typeface="+mn-cs"/>
              </a:rPr>
              <a:t>Receptor bending</a:t>
            </a:r>
          </a:p>
          <a:p>
            <a:pPr lvl="1"/>
            <a:r>
              <a:rPr lang="en-GB" dirty="0" smtClean="0">
                <a:latin typeface="Arial Unicode MS" pitchFamily="34" charset="-128"/>
                <a:ea typeface="+mn-ea"/>
                <a:cs typeface="+mn-cs"/>
              </a:rPr>
              <a:t>Improper calibration</a:t>
            </a:r>
          </a:p>
          <a:p>
            <a:pPr lvl="1"/>
            <a:r>
              <a:rPr lang="en-GB" dirty="0" smtClean="0">
                <a:latin typeface="Arial Unicode MS" pitchFamily="34" charset="-128"/>
                <a:ea typeface="+mn-ea"/>
                <a:cs typeface="+mn-cs"/>
              </a:rPr>
              <a:t>Improper positioning</a:t>
            </a:r>
          </a:p>
          <a:p>
            <a:pPr marL="457200" lvl="1" indent="0">
              <a:buNone/>
            </a:pPr>
            <a:r>
              <a:rPr lang="en-GB" dirty="0" smtClean="0">
                <a:latin typeface="Arial Unicode MS" pitchFamily="34" charset="-128"/>
                <a:ea typeface="+mn-ea"/>
                <a:cs typeface="+mn-cs"/>
              </a:rPr>
              <a:t>(see modality-specific modules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  <a:ea typeface="+mn-ea"/>
                <a:cs typeface="+mn-cs"/>
              </a:rPr>
              <a:t>L05-L08</a:t>
            </a:r>
            <a:r>
              <a:rPr lang="en-GB" dirty="0" smtClean="0">
                <a:latin typeface="Arial Unicode MS" pitchFamily="34" charset="-128"/>
                <a:ea typeface="+mn-ea"/>
                <a:cs typeface="+mn-cs"/>
              </a:rPr>
              <a:t>)</a:t>
            </a:r>
          </a:p>
          <a:p>
            <a:pPr lvl="1"/>
            <a:endParaRPr lang="en-GB" dirty="0" smtClean="0">
              <a:latin typeface="Arial Unicode MS" pitchFamily="34" charset="-128"/>
              <a:ea typeface="+mn-ea"/>
              <a:cs typeface="+mn-cs"/>
            </a:endParaRPr>
          </a:p>
          <a:p>
            <a:pPr lvl="1"/>
            <a:endParaRPr lang="en-GB" dirty="0" smtClean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 smtClean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39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Image quality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496" y="1529086"/>
            <a:ext cx="9108504" cy="4968552"/>
          </a:xfrm>
        </p:spPr>
        <p:txBody>
          <a:bodyPr/>
          <a:lstStyle/>
          <a:p>
            <a:r>
              <a:rPr lang="en-GB" sz="2800" dirty="0" smtClean="0">
                <a:latin typeface="Arial Unicode MS" pitchFamily="34" charset="-128"/>
              </a:rPr>
              <a:t>More information on parameters affecting image quality and measurement of image quality can be found in:</a:t>
            </a:r>
          </a:p>
          <a:p>
            <a:pPr lvl="1"/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L10</a:t>
            </a:r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Quality Assurance in Dental Radiology </a:t>
            </a:r>
          </a:p>
          <a:p>
            <a:pPr lvl="1"/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L11</a:t>
            </a:r>
            <a:r>
              <a:rPr lang="en-GB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Optimization of Protection of Patients in Dental Radiology </a:t>
            </a:r>
          </a:p>
          <a:p>
            <a:pPr lvl="1"/>
            <a:endParaRPr lang="en-GB" dirty="0" smtClean="0">
              <a:latin typeface="Arial Unicode MS" pitchFamily="34" charset="-128"/>
              <a:ea typeface="+mn-ea"/>
              <a:cs typeface="+mn-cs"/>
            </a:endParaRPr>
          </a:p>
          <a:p>
            <a:pPr lvl="1"/>
            <a:endParaRPr lang="en-GB" dirty="0" smtClean="0">
              <a:latin typeface="Arial Unicode MS" pitchFamily="34" charset="-128"/>
              <a:ea typeface="+mn-ea"/>
              <a:cs typeface="+mn-cs"/>
            </a:endParaRPr>
          </a:p>
          <a:p>
            <a:pPr lvl="1"/>
            <a:endParaRPr lang="en-GB" dirty="0" smtClean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 smtClean="0">
              <a:latin typeface="Arial Unicode MS" pitchFamily="34" charset="-12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4</a:t>
            </a:fld>
            <a:endParaRPr lang="en-GB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</a:rPr>
              <a:t>Overview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2025352"/>
            <a:ext cx="8569076" cy="3347864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latin typeface="Arial Unicode MS" pitchFamily="34" charset="-128"/>
              </a:rPr>
              <a:t>Components of an X ray tube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Exposure parameters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Interactions of X rays with matter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Image formation in radiography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Image quality parameters</a:t>
            </a:r>
          </a:p>
          <a:p>
            <a:pPr eaLnBrk="1" hangingPunct="1">
              <a:buClr>
                <a:schemeClr val="tx2"/>
              </a:buClr>
              <a:buSzPct val="100000"/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07504" y="1268760"/>
            <a:ext cx="8473826" cy="45720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GB" sz="1800" b="1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Pauwels</a:t>
            </a:r>
            <a:r>
              <a:rPr lang="en-GB" sz="18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R, </a:t>
            </a:r>
            <a:r>
              <a:rPr lang="en-GB" sz="18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Araki K, </a:t>
            </a:r>
            <a:r>
              <a:rPr lang="en-GB" sz="1800" b="1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Siewerdsen</a:t>
            </a:r>
            <a:r>
              <a:rPr lang="en-GB" sz="18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JH, </a:t>
            </a:r>
            <a:r>
              <a:rPr lang="en-GB" sz="1800" b="1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Thongvigitmanee</a:t>
            </a:r>
            <a:r>
              <a:rPr lang="en-GB" sz="18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SS (2015): 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Technical aspects of dental CBCT: state of the art. </a:t>
            </a:r>
            <a:r>
              <a:rPr lang="en-GB" sz="18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Dentomaxillofac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8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Radiol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., 44(1):20140224.</a:t>
            </a:r>
          </a:p>
          <a:p>
            <a:pPr>
              <a:spcBef>
                <a:spcPts val="600"/>
              </a:spcBef>
            </a:pPr>
            <a:r>
              <a:rPr lang="en-GB" sz="1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Seibert JA, Boone JM (2005):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X-ray imaging physics for nuclear medicine technologists. Part 2: X-ray interactions and image formation. J </a:t>
            </a:r>
            <a:r>
              <a:rPr lang="en-GB" sz="18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Nucl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Med </a:t>
            </a:r>
            <a:r>
              <a:rPr lang="en-GB" sz="18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Technol., </a:t>
            </a:r>
            <a:r>
              <a:rPr lang="en-GB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Mar;33(1):3-18. </a:t>
            </a:r>
            <a:r>
              <a:rPr lang="en-GB" sz="18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http://tech.snmjournals.org/content/33/1/3.long</a:t>
            </a:r>
          </a:p>
          <a:p>
            <a:endParaRPr lang="en-GB" sz="1800" dirty="0" smtClean="0"/>
          </a:p>
          <a:p>
            <a:endParaRPr lang="en-GB" sz="1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80A1D1-8282-4298-A140-364EBD78DD5F}" type="slidenum">
              <a:rPr lang="en-GB" smtClean="0"/>
              <a:pPr>
                <a:defRPr/>
              </a:pPr>
              <a:t>40</a:t>
            </a:fld>
            <a:endParaRPr lang="en-GB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References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5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X ray tube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496" y="1268760"/>
            <a:ext cx="8713664" cy="4114800"/>
          </a:xfrm>
        </p:spPr>
        <p:txBody>
          <a:bodyPr/>
          <a:lstStyle/>
          <a:p>
            <a:pPr lvl="0"/>
            <a:r>
              <a:rPr lang="en-GB" sz="2800" dirty="0" smtClean="0">
                <a:latin typeface="Arial Unicode MS" pitchFamily="34" charset="-128"/>
              </a:rPr>
              <a:t>All dental radiographic equipment uses an X ray tube with similar basic properties</a:t>
            </a:r>
          </a:p>
          <a:p>
            <a:pPr lvl="0">
              <a:buNone/>
            </a:pPr>
            <a:endParaRPr lang="en-GB" sz="2400" i="1" dirty="0" smtClean="0">
              <a:latin typeface="Arial Unicode MS" pitchFamily="34" charset="-128"/>
            </a:endParaRPr>
          </a:p>
          <a:p>
            <a:pPr lvl="0"/>
            <a:endParaRPr lang="en-GB" sz="2800" dirty="0" smtClean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 smtClean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 smtClean="0">
              <a:latin typeface="Arial Unicode MS" pitchFamily="34" charset="-12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gray">
          <a:xfrm>
            <a:off x="187896" y="2194520"/>
            <a:ext cx="8713664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10000"/>
              <a:tabLst/>
              <a:defRPr/>
            </a:pPr>
            <a:r>
              <a:rPr lang="en-GB" kern="0" dirty="0" smtClean="0">
                <a:latin typeface="Arial Unicode MS" pitchFamily="34" charset="-128"/>
              </a:rPr>
              <a:t>Components of an X ray tube</a:t>
            </a:r>
            <a:endParaRPr kumimoji="0" lang="en-GB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</p:txBody>
      </p:sp>
      <p:pic>
        <p:nvPicPr>
          <p:cNvPr id="9" name="Picture 2" descr="C:\Users\Ruben\AppData\Local\Temp\7zEB07.tmp\Figure X-ray tube new 13cm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4190" y="2647255"/>
            <a:ext cx="5792146" cy="3230017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  <p:sp>
        <p:nvSpPr>
          <p:cNvPr id="12" name="Rectangle 11"/>
          <p:cNvSpPr/>
          <p:nvPr/>
        </p:nvSpPr>
        <p:spPr>
          <a:xfrm>
            <a:off x="3419872" y="5879013"/>
            <a:ext cx="5040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r>
              <a:rPr lang="en-GB" sz="1800" i="1" dirty="0" smtClean="0">
                <a:solidFill>
                  <a:schemeClr val="accent1"/>
                </a:solidFill>
                <a:latin typeface="Arial Unicode MS" pitchFamily="34" charset="-128"/>
              </a:rPr>
              <a:t> et al. (2015), under the British Institute of Radiology’s License to Publish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6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Components of an X ray rube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5496" y="1292685"/>
            <a:ext cx="8927976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Filament </a:t>
            </a:r>
            <a:r>
              <a:rPr lang="en-GB" sz="2800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(at cathode)</a:t>
            </a:r>
            <a:endParaRPr lang="en-US" sz="2800" dirty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699792" y="1822635"/>
            <a:ext cx="6444208" cy="319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Metal with high melting point</a:t>
            </a:r>
          </a:p>
          <a:p>
            <a:pPr lvl="1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Tungsten</a:t>
            </a:r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(symbol: W)</a:t>
            </a:r>
          </a:p>
          <a:p>
            <a:pPr lvl="1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(melting point 3370</a:t>
            </a:r>
            <a:r>
              <a:rPr lang="en-GB" baseline="30000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◦</a:t>
            </a:r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C)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Electrical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current</a:t>
            </a:r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(few amperes):</a:t>
            </a:r>
          </a:p>
          <a:p>
            <a:pPr marL="447675" lvl="2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Causes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heating</a:t>
            </a:r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of filament</a:t>
            </a:r>
          </a:p>
          <a:p>
            <a:pPr marL="447675" lvl="2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Electrons</a:t>
            </a:r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are released (thermionic effect)</a:t>
            </a:r>
            <a:endParaRPr lang="en-US" dirty="0" smtClean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Electrons are focused towards </a:t>
            </a:r>
            <a:r>
              <a:rPr lang="en-US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focal spot at anode</a:t>
            </a:r>
            <a:endParaRPr lang="en-GB" dirty="0" smtClean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3" name="Picture 2" descr="C:\Users\Ruben\AppData\Local\Temp\7zEB07.tmp\Figure X-ray tube new 13cm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708920"/>
            <a:ext cx="2088232" cy="2088232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  <p:sp>
        <p:nvSpPr>
          <p:cNvPr id="11" name="Rectangle 10"/>
          <p:cNvSpPr/>
          <p:nvPr/>
        </p:nvSpPr>
        <p:spPr>
          <a:xfrm>
            <a:off x="3419872" y="5589240"/>
            <a:ext cx="5040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r>
              <a:rPr lang="en-GB" sz="1800" i="1" dirty="0" smtClean="0">
                <a:solidFill>
                  <a:schemeClr val="accent1"/>
                </a:solidFill>
                <a:latin typeface="Arial Unicode MS" pitchFamily="34" charset="-128"/>
              </a:rPr>
              <a:t> et al. (2015), under the British Institute of Radiology’s License to Publish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7</a:t>
            </a:fld>
            <a:endParaRPr lang="en-GB" smtClean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496" y="1340768"/>
            <a:ext cx="8801075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Focal spot </a:t>
            </a:r>
            <a:r>
              <a:rPr lang="en-GB" sz="2800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(at anode)</a:t>
            </a:r>
            <a:endParaRPr lang="en-US" sz="2800" dirty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627784" y="1988840"/>
            <a:ext cx="6248400" cy="33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Where electrons are absorbed,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X rays</a:t>
            </a:r>
            <a:r>
              <a:rPr lang="en-GB" dirty="0" smtClean="0">
                <a:solidFill>
                  <a:schemeClr val="accent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are produced</a:t>
            </a:r>
          </a:p>
          <a:p>
            <a:pPr lvl="1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dirty="0" err="1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Bremsstrahlung</a:t>
            </a:r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(caused by deceleration of electrons)</a:t>
            </a:r>
          </a:p>
          <a:p>
            <a:pPr lvl="1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Characteristic radiation </a:t>
            </a:r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(caused by local ionization)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As </a:t>
            </a:r>
            <a:r>
              <a:rPr lang="en-GB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small</a:t>
            </a:r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as possible to reduce ‘penumbra’ effect (see further)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US" dirty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5" name="Picture 2" descr="C:\Users\Ruben\AppData\Local\Temp\7zEB07.tmp\Figure X-ray tube new 13cm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534" y="2276872"/>
            <a:ext cx="2178242" cy="2376264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4" name="Multiply 13"/>
          <p:cNvSpPr/>
          <p:nvPr/>
        </p:nvSpPr>
        <p:spPr>
          <a:xfrm>
            <a:off x="971600" y="3212976"/>
            <a:ext cx="533400" cy="533400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Components of an X ray rube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  <p:sp>
        <p:nvSpPr>
          <p:cNvPr id="12" name="Rectangle 11"/>
          <p:cNvSpPr/>
          <p:nvPr/>
        </p:nvSpPr>
        <p:spPr>
          <a:xfrm>
            <a:off x="3419872" y="5589240"/>
            <a:ext cx="5040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i="1" dirty="0" err="1" smtClean="0">
                <a:solidFill>
                  <a:schemeClr val="accent1"/>
                </a:solidFill>
                <a:latin typeface="Arial Unicode MS" pitchFamily="34" charset="-128"/>
              </a:rPr>
              <a:t>Pauwels</a:t>
            </a:r>
            <a:r>
              <a:rPr lang="en-GB" sz="1800" i="1" dirty="0" smtClean="0">
                <a:solidFill>
                  <a:schemeClr val="accent1"/>
                </a:solidFill>
                <a:latin typeface="Arial Unicode MS" pitchFamily="34" charset="-128"/>
              </a:rPr>
              <a:t> et al. (2015), under the British Institute of Radiology’s License to Publish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E21579-A3A3-49C1-9524-62F0133470E7}" type="slidenum">
              <a:rPr lang="en-GB" smtClean="0"/>
              <a:pPr/>
              <a:t>8</a:t>
            </a:fld>
            <a:endParaRPr lang="en-GB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0" dirty="0" smtClean="0">
                <a:latin typeface="Arial Unicode MS" pitchFamily="34" charset="-128"/>
              </a:rPr>
              <a:t>Overview</a:t>
            </a:r>
            <a:endParaRPr lang="en-US" b="0" dirty="0" smtClean="0">
              <a:latin typeface="Arial Unicode MS" pitchFamily="34" charset="-12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2025352"/>
            <a:ext cx="8569076" cy="3347864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Components of an X ray tube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latin typeface="Arial Unicode MS" pitchFamily="34" charset="-128"/>
              </a:rPr>
              <a:t>Exposure parameters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Interactions of X rays with matter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Image formation in radiography</a:t>
            </a:r>
          </a:p>
          <a:p>
            <a:pPr eaLnBrk="1" hangingPunct="1">
              <a:buClr>
                <a:schemeClr val="tx2"/>
              </a:buClr>
              <a:buSzPct val="100000"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Image quality parameters</a:t>
            </a:r>
          </a:p>
          <a:p>
            <a:pPr eaLnBrk="1" hangingPunct="1">
              <a:buClr>
                <a:schemeClr val="tx2"/>
              </a:buClr>
              <a:buSzPct val="100000"/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>
              <a:latin typeface="Arial Unicode MS" pitchFamily="34" charset="-128"/>
            </a:endParaRPr>
          </a:p>
          <a:p>
            <a:pPr eaLnBrk="1" hangingPunct="1">
              <a:buClr>
                <a:schemeClr val="tx2"/>
              </a:buClr>
            </a:pPr>
            <a:endParaRPr lang="en-US" dirty="0" smtClean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0432A8-55D7-4DE6-8345-45715D5285F1}" type="slidenum">
              <a:rPr lang="en-GB" smtClean="0"/>
              <a:pPr/>
              <a:t>9</a:t>
            </a:fld>
            <a:endParaRPr lang="en-GB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dirty="0" smtClean="0">
                <a:latin typeface="Arial Unicode MS" pitchFamily="34" charset="-128"/>
              </a:rPr>
              <a:t>Exposure parameters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496" y="1268760"/>
            <a:ext cx="8713664" cy="4608512"/>
          </a:xfrm>
        </p:spPr>
        <p:txBody>
          <a:bodyPr/>
          <a:lstStyle/>
          <a:p>
            <a:pPr lvl="0"/>
            <a:r>
              <a:rPr lang="en-GB" sz="2800" dirty="0" smtClean="0">
                <a:latin typeface="Arial Unicode MS" pitchFamily="34" charset="-128"/>
              </a:rPr>
              <a:t>Several exposure parameters are associated with the X ray tube</a:t>
            </a:r>
          </a:p>
          <a:p>
            <a:pPr lvl="1"/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Beam energy </a:t>
            </a:r>
            <a:r>
              <a:rPr lang="en-GB" sz="2400" dirty="0" smtClean="0">
                <a:latin typeface="Arial Unicode MS" pitchFamily="34" charset="-128"/>
              </a:rPr>
              <a:t>(kV, filtration)</a:t>
            </a:r>
          </a:p>
          <a:p>
            <a:pPr lvl="1"/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Tube current </a:t>
            </a:r>
            <a:r>
              <a:rPr lang="en-GB" sz="2400" dirty="0" smtClean="0">
                <a:latin typeface="Arial Unicode MS" pitchFamily="34" charset="-128"/>
              </a:rPr>
              <a:t>(</a:t>
            </a:r>
            <a:r>
              <a:rPr lang="en-GB" sz="2400" dirty="0" err="1" smtClean="0">
                <a:latin typeface="Arial Unicode MS" pitchFamily="34" charset="-128"/>
              </a:rPr>
              <a:t>mA</a:t>
            </a:r>
            <a:r>
              <a:rPr lang="en-GB" sz="2400" dirty="0" smtClean="0">
                <a:latin typeface="Arial Unicode MS" pitchFamily="34" charset="-128"/>
              </a:rPr>
              <a:t>)</a:t>
            </a:r>
          </a:p>
          <a:p>
            <a:pPr lvl="1"/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Exposure time </a:t>
            </a:r>
            <a:r>
              <a:rPr lang="en-GB" sz="2400" dirty="0" smtClean="0">
                <a:latin typeface="Arial Unicode MS" pitchFamily="34" charset="-128"/>
              </a:rPr>
              <a:t>(s)</a:t>
            </a:r>
          </a:p>
          <a:p>
            <a:pPr lvl="1"/>
            <a:r>
              <a:rPr lang="en-GB" sz="2400" dirty="0" smtClean="0">
                <a:solidFill>
                  <a:srgbClr val="C00000"/>
                </a:solidFill>
                <a:latin typeface="Arial Unicode MS" pitchFamily="34" charset="-128"/>
              </a:rPr>
              <a:t>Geometric</a:t>
            </a:r>
            <a:r>
              <a:rPr lang="en-GB" sz="2400" dirty="0" smtClean="0">
                <a:latin typeface="Arial Unicode MS" pitchFamily="34" charset="-128"/>
              </a:rPr>
              <a:t> factors (beam size, source-skin distance, …)</a:t>
            </a:r>
          </a:p>
          <a:p>
            <a:r>
              <a:rPr lang="en-GB" sz="2800" dirty="0" smtClean="0">
                <a:latin typeface="Arial Unicode MS" pitchFamily="34" charset="-128"/>
              </a:rPr>
              <a:t>Usually, both image quality and radiation dose are affected by these parameters, and their proper selection is a crucial aspect of dose optimization (see </a:t>
            </a:r>
            <a:r>
              <a:rPr lang="en-GB" sz="2800" dirty="0" smtClean="0">
                <a:solidFill>
                  <a:srgbClr val="C00000"/>
                </a:solidFill>
                <a:latin typeface="Arial Unicode MS" pitchFamily="34" charset="-128"/>
              </a:rPr>
              <a:t>L11</a:t>
            </a:r>
            <a:r>
              <a:rPr lang="en-GB" sz="2800" dirty="0" smtClean="0">
                <a:latin typeface="Arial Unicode MS" pitchFamily="34" charset="-128"/>
              </a:rPr>
              <a:t>)</a:t>
            </a:r>
          </a:p>
          <a:p>
            <a:pPr lvl="0">
              <a:buNone/>
            </a:pPr>
            <a:endParaRPr lang="en-GB" sz="2800" dirty="0" smtClean="0">
              <a:latin typeface="Arial Unicode MS" pitchFamily="34" charset="-128"/>
            </a:endParaRPr>
          </a:p>
          <a:p>
            <a:pPr lvl="0">
              <a:buNone/>
            </a:pPr>
            <a:endParaRPr lang="en-GB" sz="2800" dirty="0" smtClean="0">
              <a:latin typeface="Arial Unicode MS" pitchFamily="34" charset="-128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979712" y="6497638"/>
            <a:ext cx="67687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/>
              <a:t>Radiation Protection in </a:t>
            </a:r>
            <a:r>
              <a:rPr lang="en-GB" sz="1000" dirty="0" smtClean="0"/>
              <a:t>Dental </a:t>
            </a:r>
            <a:r>
              <a:rPr lang="en-GB" sz="1000" dirty="0"/>
              <a:t>Radiology              </a:t>
            </a:r>
            <a:r>
              <a:rPr lang="en-GB" sz="1000" i="1" dirty="0" smtClean="0"/>
              <a:t>L03 X Ray Production and Interaction, Image Formation and Image Quality</a:t>
            </a:r>
            <a:endParaRPr lang="en-GB" sz="1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AEA Light TN">
  <a:themeElements>
    <a:clrScheme name="">
      <a:dk1>
        <a:srgbClr val="000000"/>
      </a:dk1>
      <a:lt1>
        <a:srgbClr val="F9F0DF"/>
      </a:lt1>
      <a:dk2>
        <a:srgbClr val="003399"/>
      </a:dk2>
      <a:lt2>
        <a:srgbClr val="000000"/>
      </a:lt2>
      <a:accent1>
        <a:srgbClr val="99CCFF"/>
      </a:accent1>
      <a:accent2>
        <a:srgbClr val="8681B8"/>
      </a:accent2>
      <a:accent3>
        <a:srgbClr val="FBF6EC"/>
      </a:accent3>
      <a:accent4>
        <a:srgbClr val="000000"/>
      </a:accent4>
      <a:accent5>
        <a:srgbClr val="CAE2FF"/>
      </a:accent5>
      <a:accent6>
        <a:srgbClr val="7974A6"/>
      </a:accent6>
      <a:hlink>
        <a:srgbClr val="FCD3C1"/>
      </a:hlink>
      <a:folHlink>
        <a:srgbClr val="3366CC"/>
      </a:folHlink>
    </a:clrScheme>
    <a:fontScheme name="IAEA Light T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IAEA Light T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AEA Light T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 Light T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 Light T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 Light T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 Light T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 Light T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IAEA Light TN</Template>
  <TotalTime>0</TotalTime>
  <Words>2599</Words>
  <Application>Microsoft Office PowerPoint</Application>
  <PresentationFormat>On-screen Show (4:3)</PresentationFormat>
  <Paragraphs>408</Paragraphs>
  <Slides>40</Slides>
  <Notes>39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IAEA Light TN</vt:lpstr>
      <vt:lpstr>Radiation Protection in Dental Radiology </vt:lpstr>
      <vt:lpstr>Educational Objectives</vt:lpstr>
      <vt:lpstr>Overview</vt:lpstr>
      <vt:lpstr>Overview</vt:lpstr>
      <vt:lpstr>X ray tube</vt:lpstr>
      <vt:lpstr>Components of an X ray rube</vt:lpstr>
      <vt:lpstr>Components of an X ray rube</vt:lpstr>
      <vt:lpstr>Overview</vt:lpstr>
      <vt:lpstr>Exposure parameters</vt:lpstr>
      <vt:lpstr>Exposure parameters</vt:lpstr>
      <vt:lpstr>Exposure parameters: kV</vt:lpstr>
      <vt:lpstr>Exposure parameters: filtration</vt:lpstr>
      <vt:lpstr>Exposure parameters: filtration</vt:lpstr>
      <vt:lpstr>Exposure parameters: mAs</vt:lpstr>
      <vt:lpstr>Exposure parameters: geometric</vt:lpstr>
      <vt:lpstr>Exposure parameters: geometric</vt:lpstr>
      <vt:lpstr>Exposure parameters</vt:lpstr>
      <vt:lpstr>Exposure parameters</vt:lpstr>
      <vt:lpstr>Exposure parameters</vt:lpstr>
      <vt:lpstr>Overview</vt:lpstr>
      <vt:lpstr>Interactions of X rays</vt:lpstr>
      <vt:lpstr>Interactions of X rays: Rayleigh scatter</vt:lpstr>
      <vt:lpstr>Interactions of X rays: absorption</vt:lpstr>
      <vt:lpstr>Interactions of X rays: Compton scatter</vt:lpstr>
      <vt:lpstr>Interactions of X rays: total attenuation</vt:lpstr>
      <vt:lpstr>Interactions of X rays</vt:lpstr>
      <vt:lpstr>Overview</vt:lpstr>
      <vt:lpstr>Image formation in radiography</vt:lpstr>
      <vt:lpstr>Image formation in radiography</vt:lpstr>
      <vt:lpstr>Image formation in radiography</vt:lpstr>
      <vt:lpstr>Overview</vt:lpstr>
      <vt:lpstr>Image quality parameters</vt:lpstr>
      <vt:lpstr>Image quality: spatial resolution</vt:lpstr>
      <vt:lpstr>Image quality: contrast resolution</vt:lpstr>
      <vt:lpstr>Image quality: noise</vt:lpstr>
      <vt:lpstr>Image noise</vt:lpstr>
      <vt:lpstr>Image quality: artefacts</vt:lpstr>
      <vt:lpstr>Image quality: geometric accuracy</vt:lpstr>
      <vt:lpstr>Image quality</vt:lpstr>
      <vt:lpstr>References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2017-08-17T09:41:07Z</dcterms:created>
  <dcterms:modified xsi:type="dcterms:W3CDTF">2017-10-02T09:25:16Z</dcterms:modified>
</cp:coreProperties>
</file>