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notesMasterIdLst>
    <p:notesMasterId r:id="rId74"/>
  </p:notesMasterIdLst>
  <p:sldIdLst>
    <p:sldId id="256" r:id="rId2"/>
    <p:sldId id="261" r:id="rId3"/>
    <p:sldId id="345" r:id="rId4"/>
    <p:sldId id="362" r:id="rId5"/>
    <p:sldId id="352" r:id="rId6"/>
    <p:sldId id="262" r:id="rId7"/>
    <p:sldId id="322" r:id="rId8"/>
    <p:sldId id="363" r:id="rId9"/>
    <p:sldId id="263" r:id="rId10"/>
    <p:sldId id="316" r:id="rId11"/>
    <p:sldId id="317" r:id="rId12"/>
    <p:sldId id="318" r:id="rId13"/>
    <p:sldId id="324" r:id="rId14"/>
    <p:sldId id="272" r:id="rId15"/>
    <p:sldId id="364" r:id="rId16"/>
    <p:sldId id="264" r:id="rId17"/>
    <p:sldId id="277" r:id="rId18"/>
    <p:sldId id="278" r:id="rId19"/>
    <p:sldId id="320" r:id="rId20"/>
    <p:sldId id="358" r:id="rId21"/>
    <p:sldId id="359" r:id="rId22"/>
    <p:sldId id="360" r:id="rId23"/>
    <p:sldId id="365" r:id="rId24"/>
    <p:sldId id="266" r:id="rId25"/>
    <p:sldId id="279" r:id="rId26"/>
    <p:sldId id="323" r:id="rId27"/>
    <p:sldId id="273" r:id="rId28"/>
    <p:sldId id="265" r:id="rId29"/>
    <p:sldId id="366" r:id="rId30"/>
    <p:sldId id="267" r:id="rId31"/>
    <p:sldId id="353" r:id="rId32"/>
    <p:sldId id="327" r:id="rId33"/>
    <p:sldId id="288" r:id="rId34"/>
    <p:sldId id="354" r:id="rId35"/>
    <p:sldId id="355" r:id="rId36"/>
    <p:sldId id="332" r:id="rId37"/>
    <p:sldId id="270" r:id="rId38"/>
    <p:sldId id="290" r:id="rId39"/>
    <p:sldId id="289" r:id="rId40"/>
    <p:sldId id="356" r:id="rId41"/>
    <p:sldId id="367" r:id="rId42"/>
    <p:sldId id="293" r:id="rId43"/>
    <p:sldId id="334" r:id="rId44"/>
    <p:sldId id="292" r:id="rId45"/>
    <p:sldId id="291" r:id="rId46"/>
    <p:sldId id="294" r:id="rId47"/>
    <p:sldId id="295" r:id="rId48"/>
    <p:sldId id="298" r:id="rId49"/>
    <p:sldId id="304" r:id="rId50"/>
    <p:sldId id="305" r:id="rId51"/>
    <p:sldId id="335" r:id="rId52"/>
    <p:sldId id="302" r:id="rId53"/>
    <p:sldId id="296" r:id="rId54"/>
    <p:sldId id="357" r:id="rId55"/>
    <p:sldId id="336" r:id="rId56"/>
    <p:sldId id="280" r:id="rId57"/>
    <p:sldId id="368" r:id="rId58"/>
    <p:sldId id="339" r:id="rId59"/>
    <p:sldId id="281" r:id="rId60"/>
    <p:sldId id="306" r:id="rId61"/>
    <p:sldId id="340" r:id="rId62"/>
    <p:sldId id="308" r:id="rId63"/>
    <p:sldId id="307" r:id="rId64"/>
    <p:sldId id="369" r:id="rId65"/>
    <p:sldId id="301" r:id="rId66"/>
    <p:sldId id="371" r:id="rId67"/>
    <p:sldId id="342" r:id="rId68"/>
    <p:sldId id="309" r:id="rId69"/>
    <p:sldId id="361" r:id="rId70"/>
    <p:sldId id="344" r:id="rId71"/>
    <p:sldId id="370" r:id="rId72"/>
    <p:sldId id="284" r:id="rId73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DDDDDD"/>
    <a:srgbClr val="FFFFFF"/>
    <a:srgbClr val="FF3300"/>
    <a:srgbClr val="000099"/>
    <a:srgbClr val="F9F0D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01" autoAdjust="0"/>
    <p:restoredTop sz="88424" autoAdjust="0"/>
  </p:normalViewPr>
  <p:slideViewPr>
    <p:cSldViewPr snapToGrid="0">
      <p:cViewPr>
        <p:scale>
          <a:sx n="100" d="100"/>
          <a:sy n="100" d="100"/>
        </p:scale>
        <p:origin x="-2088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89C78E-B11A-4BC1-BAF6-89FE11AEE0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646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9DB32A-E6C9-4FA6-AD2D-3D1F6CB6CB8F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224047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06754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0327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695170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51508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31388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31310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33440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294337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49130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49090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335728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545132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351523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34538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621424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538675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8963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536373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665211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856345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19385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49307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40122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07627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640963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123452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913377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701271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798842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572473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4449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46848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077445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72912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41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716391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5462150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5348187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019797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087179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6911023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282770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2776069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72219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9831280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1350782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0084063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839732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2983463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8112033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4257037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3749631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57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7051663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61434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33805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0876976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5910515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396878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8651104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8797489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64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454827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4875637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8799738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972621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1622548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 smtClean="0"/>
              <a:t>Figure</a:t>
            </a:r>
            <a:r>
              <a:rPr lang="en-US" i="0" baseline="0" dirty="0" smtClean="0"/>
              <a:t> reproduced </a:t>
            </a:r>
            <a:r>
              <a:rPr lang="en-US" i="0" dirty="0" smtClean="0">
                <a:solidFill>
                  <a:schemeClr val="accent1"/>
                </a:solidFill>
                <a:latin typeface="Arial Unicode MS" pitchFamily="34" charset="-128"/>
              </a:rPr>
              <a:t>under the British Institute of Radiology's License to Publish</a:t>
            </a:r>
            <a:endParaRPr lang="en-GB" i="0" dirty="0" smtClean="0">
              <a:solidFill>
                <a:schemeClr val="accent1"/>
              </a:solidFill>
              <a:latin typeface="Arial Unicode MS" pitchFamily="34" charset="-128"/>
            </a:endParaRP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5240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5386890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70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67371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87587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49153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sz="900" b="1" smtClean="0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10" descr="IAEAlogo_Bla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9BC31-5718-4187-AF0C-1A927F083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17A34-5B99-44C9-BD8D-1F819EFF32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72248-E255-44EE-A39B-6E1E82A63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0A1D1-8282-4298-A140-364EBD78DD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C1919-B342-4F38-997F-F1ABF20EB9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193A9-65FE-4FC8-8087-288178EA5E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CDF28-2947-4F43-BB72-0567656AA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AAF31-1D83-4115-BC62-A2ECD26854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E40E0-B8BE-43AA-8D54-50091478E2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AD7B3-F036-47B1-B10D-D67B44CA39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954B7-7C35-4554-AC25-D77269FCFB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4566A-6C51-46C9-BB5C-7A37DE3DB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888B9-E81B-4DC7-8C63-B12CAE9C40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IAEAlogo_Blac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Text Box 11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sz="2200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9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3D7DCC0B-8DFB-4A14-A996-DC7C7786F5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hdr="0" ft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tiff"/><Relationship Id="rId4" Type="http://schemas.openxmlformats.org/officeDocument/2006/relationships/image" Target="../media/image32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gif"/><Relationship Id="rId4" Type="http://schemas.openxmlformats.org/officeDocument/2006/relationships/image" Target="../media/image36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tiff"/><Relationship Id="rId4" Type="http://schemas.openxmlformats.org/officeDocument/2006/relationships/image" Target="../media/image44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tiff"/><Relationship Id="rId5" Type="http://schemas.openxmlformats.org/officeDocument/2006/relationships/image" Target="../media/image54.tiff"/><Relationship Id="rId4" Type="http://schemas.openxmlformats.org/officeDocument/2006/relationships/image" Target="../media/image53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tiff"/><Relationship Id="rId5" Type="http://schemas.openxmlformats.org/officeDocument/2006/relationships/image" Target="../media/image65.tiff"/><Relationship Id="rId4" Type="http://schemas.openxmlformats.org/officeDocument/2006/relationships/image" Target="../media/image64.tiff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z="3600" dirty="0" smtClean="0">
                <a:latin typeface="Arial Unicode MS" pitchFamily="34" charset="-128"/>
              </a:rPr>
              <a:t>Fundamentals of CT and CBCT</a:t>
            </a:r>
            <a:endParaRPr lang="en-GB" sz="3600" dirty="0" smtClean="0"/>
          </a:p>
          <a:p>
            <a:pPr eaLnBrk="1" hangingPunct="1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L08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6632"/>
            <a:ext cx="9144000" cy="1296144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GB" dirty="0">
                <a:solidFill>
                  <a:srgbClr val="0070C0"/>
                </a:solidFill>
                <a:latin typeface="Arial Unicode MS" pitchFamily="34" charset="-128"/>
              </a:rPr>
              <a:t>Radiation Protection in Dental </a:t>
            </a:r>
            <a:r>
              <a:rPr lang="en-GB" dirty="0" smtClean="0">
                <a:solidFill>
                  <a:srgbClr val="0070C0"/>
                </a:solidFill>
                <a:latin typeface="Arial Unicode MS" pitchFamily="34" charset="-128"/>
              </a:rPr>
              <a:t>Radiology</a:t>
            </a:r>
            <a:endParaRPr lang="en-GB" dirty="0" smtClean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169457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Training material developed by the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International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Atomic Energy Agency </a:t>
            </a:r>
            <a:endParaRPr lang="en-GB" sz="1600" dirty="0" smtClean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algn="ctr"/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collaboration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with: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World Health Organization</a:t>
            </a:r>
            <a:r>
              <a:rPr lang="en-GB" sz="1600" i="1">
                <a:solidFill>
                  <a:srgbClr val="0070C0"/>
                </a:solidFill>
                <a:latin typeface="Cambria" panose="02040503050406030204" pitchFamily="18" charset="0"/>
              </a:rPr>
              <a:t>, </a:t>
            </a:r>
            <a:r>
              <a:rPr lang="en-GB" sz="1600" i="1" smtClean="0">
                <a:solidFill>
                  <a:srgbClr val="0070C0"/>
                </a:solidFill>
                <a:latin typeface="Cambria" panose="02040503050406030204" pitchFamily="18" charset="0"/>
              </a:rPr>
              <a:t>FDI World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Dental Federation, International Association of </a:t>
            </a:r>
            <a:r>
              <a:rPr lang="en-GB" sz="1600" i="1" dirty="0" err="1">
                <a:solidFill>
                  <a:srgbClr val="0070C0"/>
                </a:solidFill>
                <a:latin typeface="Cambria" panose="02040503050406030204" pitchFamily="18" charset="0"/>
              </a:rPr>
              <a:t>Dento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-Maxillofacial Radiology, International Organization for Medical Physics, and Image Gently Alliance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Imaging chain in CBCT</a:t>
            </a: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603576"/>
            <a:ext cx="6753226" cy="317642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9" name="Rectangle 8"/>
          <p:cNvSpPr/>
          <p:nvPr/>
        </p:nvSpPr>
        <p:spPr>
          <a:xfrm>
            <a:off x="361950" y="1227088"/>
            <a:ext cx="878205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eaLnBrk="1" hangingPunct="1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</a:rPr>
              <a:t>Image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acquisition</a:t>
            </a:r>
          </a:p>
          <a:p>
            <a:pPr marL="819150" lvl="2" indent="-361950">
              <a:buClr>
                <a:srgbClr val="002060"/>
              </a:buClr>
              <a:buFont typeface="Arial" pitchFamily="34" charset="0"/>
              <a:buChar char="•"/>
            </a:pP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Rotation</a:t>
            </a: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</a:rPr>
              <a:t> of x-ray tube and detector around patient</a:t>
            </a:r>
          </a:p>
          <a:p>
            <a:pPr marL="819150" lvl="2" indent="-361950">
              <a:buClr>
                <a:srgbClr val="002060"/>
              </a:buClr>
              <a:buFont typeface="Arial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</a:rPr>
              <a:t>Acquisition of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projections</a:t>
            </a: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</a:rPr>
              <a:t> (raw data) from various angles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158666" y="5780003"/>
            <a:ext cx="669674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Imaging chain in CBCT</a:t>
            </a: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255" y="2624133"/>
            <a:ext cx="6742420" cy="315170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3186" y="1230660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GB" sz="2800" dirty="0" smtClean="0">
                <a:latin typeface="Arial Unicode MS" pitchFamily="34" charset="-128"/>
              </a:rPr>
              <a:t>Image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reconstruction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3D image consisting of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voxels</a:t>
            </a:r>
            <a:r>
              <a:rPr lang="en-GB" sz="2400" dirty="0" smtClean="0">
                <a:latin typeface="Arial Unicode MS" pitchFamily="34" charset="-128"/>
              </a:rPr>
              <a:t>;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g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rey values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according to attenuation (</a:t>
            </a:r>
            <a:r>
              <a:rPr lang="en-GB" sz="2400" dirty="0" err="1" smtClean="0">
                <a:latin typeface="Arial Unicode MS" pitchFamily="34" charset="-128"/>
              </a:rPr>
              <a:t>cfr</a:t>
            </a:r>
            <a:r>
              <a:rPr lang="en-GB" sz="2400" dirty="0" smtClean="0">
                <a:latin typeface="Arial Unicode MS" pitchFamily="34" charset="-128"/>
              </a:rPr>
              <a:t>. 2D radiography)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944255" y="2643183"/>
            <a:ext cx="1263162" cy="1133476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158666" y="5780003"/>
            <a:ext cx="669674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Imaging chain in CBCT</a:t>
            </a: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784" y="1495425"/>
            <a:ext cx="3550691" cy="36576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571175" y="5309433"/>
            <a:ext cx="180330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43578" y="1463040"/>
            <a:ext cx="4600421" cy="2971800"/>
          </a:xfrm>
        </p:spPr>
        <p:txBody>
          <a:bodyPr/>
          <a:lstStyle/>
          <a:p>
            <a:pPr marL="0" eaLnBrk="1" hangingPunct="1">
              <a:spcBef>
                <a:spcPts val="0"/>
              </a:spcBef>
              <a:buNone/>
            </a:pPr>
            <a:r>
              <a:rPr lang="en-GB" sz="2400" dirty="0" smtClean="0">
                <a:latin typeface="Arial Unicode MS" pitchFamily="34" charset="-128"/>
              </a:rPr>
              <a:t>The 3D image which is reconstructed is referred to as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field of view (FOV)</a:t>
            </a:r>
          </a:p>
          <a:p>
            <a:pPr marL="0" eaLnBrk="1" hangingPunct="1">
              <a:spcBef>
                <a:spcPts val="0"/>
              </a:spcBef>
              <a:buNone/>
            </a:pPr>
            <a:endParaRPr lang="en-GB" sz="2400" dirty="0" smtClean="0">
              <a:solidFill>
                <a:schemeClr val="accent2"/>
              </a:solidFill>
              <a:latin typeface="Arial Unicode MS" pitchFamily="34" charset="-128"/>
            </a:endParaRPr>
          </a:p>
          <a:p>
            <a:pPr marL="0" eaLnBrk="1" hangingPunct="1">
              <a:spcBef>
                <a:spcPts val="0"/>
              </a:spcBef>
              <a:buNone/>
            </a:pPr>
            <a:r>
              <a:rPr lang="en-GB" sz="2400" dirty="0" smtClean="0">
                <a:latin typeface="Arial Unicode MS" pitchFamily="34" charset="-128"/>
              </a:rPr>
              <a:t>In CBCT, FOVs are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cylindrical </a:t>
            </a:r>
            <a:r>
              <a:rPr lang="en-GB" sz="2400" dirty="0" smtClean="0">
                <a:latin typeface="Arial Unicode MS" pitchFamily="34" charset="-128"/>
              </a:rPr>
              <a:t>in shape;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FOV size </a:t>
            </a:r>
            <a:r>
              <a:rPr lang="en-GB" sz="2400" dirty="0" smtClean="0">
                <a:latin typeface="Arial Unicode MS" pitchFamily="34" charset="-128"/>
              </a:rPr>
              <a:t>can thus be described by its diameter and height (e.g. 10x5 cm)</a:t>
            </a: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784" y="1495425"/>
            <a:ext cx="3550691" cy="36576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2571175" y="5309433"/>
            <a:ext cx="180330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Imaging chain in CBCT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775767" y="1905000"/>
            <a:ext cx="1339158" cy="128976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be 11"/>
          <p:cNvSpPr/>
          <p:nvPr/>
        </p:nvSpPr>
        <p:spPr>
          <a:xfrm>
            <a:off x="5359486" y="1371600"/>
            <a:ext cx="1224000" cy="1223319"/>
          </a:xfrm>
          <a:prstGeom prst="cub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45484" y="2790825"/>
            <a:ext cx="4646141" cy="2910840"/>
          </a:xfrm>
        </p:spPr>
        <p:txBody>
          <a:bodyPr/>
          <a:lstStyle/>
          <a:p>
            <a:pPr marL="0" eaLnBrk="1" hangingPunct="1">
              <a:spcBef>
                <a:spcPts val="0"/>
              </a:spcBef>
              <a:buNone/>
            </a:pPr>
            <a:r>
              <a:rPr lang="en-GB" sz="2400" dirty="0" smtClean="0">
                <a:latin typeface="Arial Unicode MS" pitchFamily="34" charset="-128"/>
              </a:rPr>
              <a:t>A CBCT FOV consists of millions of cubical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voxels</a:t>
            </a:r>
          </a:p>
          <a:p>
            <a:pPr marL="0" eaLnBrk="1" hangingPunct="1">
              <a:spcBef>
                <a:spcPts val="0"/>
              </a:spcBef>
              <a:buNone/>
            </a:pPr>
            <a:endParaRPr lang="en-GB" sz="2400" dirty="0" smtClean="0">
              <a:solidFill>
                <a:schemeClr val="accent2"/>
              </a:solidFill>
              <a:latin typeface="Arial Unicode MS" pitchFamily="34" charset="-128"/>
            </a:endParaRPr>
          </a:p>
          <a:p>
            <a:pPr marL="0" eaLnBrk="1" hangingPunct="1">
              <a:spcBef>
                <a:spcPts val="0"/>
              </a:spcBef>
              <a:buNone/>
            </a:pPr>
            <a:r>
              <a:rPr lang="en-GB" sz="2400" dirty="0" smtClean="0">
                <a:latin typeface="Arial Unicode MS" pitchFamily="34" charset="-128"/>
              </a:rPr>
              <a:t>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voxel size </a:t>
            </a:r>
            <a:r>
              <a:rPr lang="en-GB" sz="2400" dirty="0" smtClean="0">
                <a:latin typeface="Arial Unicode MS" pitchFamily="34" charset="-128"/>
              </a:rPr>
              <a:t>(in mm or µm) is expressed as the length of the side of the voxels</a:t>
            </a: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706371" y="1383955"/>
            <a:ext cx="0" cy="864000"/>
          </a:xfrm>
          <a:prstGeom prst="straightConnector1">
            <a:avLst/>
          </a:prstGeom>
          <a:ln w="381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3"/>
          <p:cNvSpPr txBox="1">
            <a:spLocks noChangeArrowheads="1"/>
          </p:cNvSpPr>
          <p:nvPr/>
        </p:nvSpPr>
        <p:spPr bwMode="gray">
          <a:xfrm>
            <a:off x="6809337" y="1325259"/>
            <a:ext cx="2334663" cy="91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</a:rPr>
              <a:t>Voxel </a:t>
            </a:r>
            <a:r>
              <a:rPr lang="en-GB" kern="0" dirty="0" smtClean="0">
                <a:latin typeface="Arial Unicode MS" pitchFamily="34" charset="-128"/>
              </a:rPr>
              <a:t>s</a:t>
            </a:r>
            <a:r>
              <a:rPr kumimoji="0" lang="en-GB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</a:rPr>
              <a:t>ize</a:t>
            </a:r>
            <a:r>
              <a:rPr lang="en-GB" kern="0" dirty="0" smtClean="0">
                <a:latin typeface="Arial Unicode MS" pitchFamily="34" charset="-128"/>
              </a:rPr>
              <a:t> </a:t>
            </a:r>
            <a:br>
              <a:rPr lang="en-GB" kern="0" dirty="0" smtClean="0">
                <a:latin typeface="Arial Unicode MS" pitchFamily="34" charset="-128"/>
              </a:rPr>
            </a:b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</a:rPr>
              <a:t>(e.g.</a:t>
            </a:r>
            <a:r>
              <a:rPr kumimoji="0" lang="en-US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</a:rPr>
              <a:t> 0.2 mm)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Unicode MS" pitchFamily="34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CBCT models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0305" y="5589240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2097" y="1221457"/>
            <a:ext cx="885698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Patient can be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seated, standing </a:t>
            </a:r>
            <a:r>
              <a:rPr lang="en-GB" sz="2800" dirty="0" smtClean="0">
                <a:latin typeface="Arial Unicode MS" pitchFamily="34" charset="-128"/>
              </a:rPr>
              <a:t>or (rarely)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supine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Acquisition principle remains the same</a:t>
            </a:r>
          </a:p>
          <a:p>
            <a:pPr lvl="1" eaLnBrk="1" hangingPunct="1"/>
            <a:endParaRPr lang="en-US" dirty="0" smtClean="0">
              <a:latin typeface="Arial Unicode MS" pitchFamily="34" charset="-128"/>
            </a:endParaRPr>
          </a:p>
        </p:txBody>
      </p:sp>
      <p:pic>
        <p:nvPicPr>
          <p:cNvPr id="10" name="Picture 2" descr="C:\Users\Ruben\Google Drive\DMFR - Technical aspects CBCT\7. Figures\4. CBCT gantries\Figure 4 17.5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27" y="2541240"/>
            <a:ext cx="8947863" cy="3048000"/>
          </a:xfrm>
          <a:prstGeom prst="rect">
            <a:avLst/>
          </a:prstGeom>
          <a:noFill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15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artefacts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‘Cone-beam’ vs. ‘fan-beam’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338449" y="5665107"/>
            <a:ext cx="342061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Scarfe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2006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pic>
        <p:nvPicPr>
          <p:cNvPr id="9523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7805" y="1819451"/>
            <a:ext cx="6271260" cy="382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11464" y="1230982"/>
            <a:ext cx="3123376" cy="1195988"/>
          </a:xfrm>
        </p:spPr>
        <p:txBody>
          <a:bodyPr/>
          <a:lstStyle/>
          <a:p>
            <a:pPr algn="ctr" eaLnBrk="1" hangingPunct="1">
              <a:buNone/>
            </a:pPr>
            <a:r>
              <a:rPr lang="en-GB" sz="2800" dirty="0" smtClean="0">
                <a:latin typeface="Arial Unicode MS" pitchFamily="34" charset="-128"/>
              </a:rPr>
              <a:t>CT (fan-beam)</a:t>
            </a:r>
            <a:endParaRPr lang="en-GB" dirty="0" smtClean="0">
              <a:latin typeface="Arial Unicode MS" pitchFamily="34" charset="-128"/>
            </a:endParaRPr>
          </a:p>
          <a:p>
            <a:pPr lvl="1" algn="ctr" eaLnBrk="1" hangingPunct="1"/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gray">
          <a:xfrm>
            <a:off x="4437569" y="1221457"/>
            <a:ext cx="3321496" cy="119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CBCT (cone-beam)</a:t>
            </a: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742950" marR="0" lvl="1" indent="-28575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18560" y="1251173"/>
            <a:ext cx="5358765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‘</a:t>
            </a:r>
            <a:r>
              <a:rPr lang="en-GB" sz="2800" dirty="0">
                <a:latin typeface="Arial Unicode MS" pitchFamily="34" charset="-128"/>
              </a:rPr>
              <a:t>Cone-beam’ CT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Nowadays, a pyramidal shape is used almost exclusively i.e.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rectangular projections </a:t>
            </a:r>
            <a:r>
              <a:rPr lang="en-GB" sz="2400" dirty="0" smtClean="0">
                <a:latin typeface="Arial Unicode MS" pitchFamily="34" charset="-128"/>
              </a:rPr>
              <a:t>rather than circular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Flat (2D) detector </a:t>
            </a:r>
            <a:r>
              <a:rPr lang="en-GB" sz="2400" dirty="0" smtClean="0">
                <a:latin typeface="Arial Unicode MS" pitchFamily="34" charset="-128"/>
              </a:rPr>
              <a:t>array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‘Volumetric’ acquisition</a:t>
            </a:r>
          </a:p>
          <a:p>
            <a:pPr marL="990600" lvl="2" indent="-276225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Entire scanned volume acquired in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1 rotation (or less)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Different alternative names</a:t>
            </a:r>
          </a:p>
          <a:p>
            <a:pPr lvl="2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Most common: digital volume tomography (DVT)</a:t>
            </a:r>
          </a:p>
          <a:p>
            <a:pPr lvl="2" eaLnBrk="1" hangingPunct="1">
              <a:buNone/>
            </a:pPr>
            <a:endParaRPr lang="en-GB" sz="20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‘Cone-beam’ vs. ‘fan-beam’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64619" y="5448265"/>
            <a:ext cx="342061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Scarfe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2006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5" y="1547121"/>
            <a:ext cx="3451860" cy="382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86174" y="1235993"/>
            <a:ext cx="5457826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‘Fan-beam’ CT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Arched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  <a:ea typeface="+mn-ea"/>
                <a:cs typeface="+mn-cs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detector array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‘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Slice-by-slice’ </a:t>
            </a:r>
            <a:r>
              <a:rPr lang="en-GB" sz="2400" dirty="0" smtClean="0">
                <a:latin typeface="Arial Unicode MS" pitchFamily="34" charset="-128"/>
              </a:rPr>
              <a:t>acquisition</a:t>
            </a:r>
          </a:p>
          <a:p>
            <a:pPr marL="895350" lvl="2" indent="-180975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Ca. 1 image slice acquired per rotation</a:t>
            </a:r>
          </a:p>
          <a:p>
            <a:pPr marL="895350" lvl="2" indent="-180975" eaLnBrk="1" hangingPunct="1">
              <a:buClr>
                <a:schemeClr val="tx2"/>
              </a:buClr>
            </a:pP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Patient is moved </a:t>
            </a:r>
            <a:r>
              <a:rPr lang="en-GB" dirty="0" smtClean="0">
                <a:latin typeface="Arial Unicode MS" pitchFamily="34" charset="-128"/>
              </a:rPr>
              <a:t>through gantry during rotation (hence: ‘spiral’ or ‘helical’ CT)</a:t>
            </a:r>
            <a:endParaRPr lang="en-GB" dirty="0" smtClean="0">
              <a:solidFill>
                <a:srgbClr val="FF0000"/>
              </a:solidFill>
              <a:latin typeface="Arial Unicode MS" pitchFamily="34" charset="-128"/>
            </a:endParaRPr>
          </a:p>
          <a:p>
            <a:pPr marL="895350" lvl="2" indent="-180975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Nowadays: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multiple detector rows</a:t>
            </a:r>
            <a:r>
              <a:rPr lang="en-GB" dirty="0" smtClean="0">
                <a:solidFill>
                  <a:schemeClr val="accent2"/>
                </a:solidFill>
                <a:latin typeface="Arial Unicode MS" pitchFamily="34" charset="-128"/>
                <a:ea typeface="+mn-ea"/>
                <a:cs typeface="+mn-cs"/>
              </a:rPr>
              <a:t> </a:t>
            </a:r>
            <a:r>
              <a:rPr lang="en-GB" dirty="0" smtClean="0">
                <a:latin typeface="Arial Unicode MS" pitchFamily="34" charset="-128"/>
              </a:rPr>
              <a:t>(4, 16, …, 320) used simultaneously: ‘multi-slice’ CT (MSCT) or ‘multi-detector’ CT (MDCT)</a:t>
            </a: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‘Cone-beam’ vs. ‘fan-beam’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81150" y="5357218"/>
            <a:ext cx="1876425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Scarfe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2006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479717"/>
            <a:ext cx="2847975" cy="382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340768"/>
            <a:ext cx="8713664" cy="4114800"/>
          </a:xfrm>
        </p:spPr>
        <p:txBody>
          <a:bodyPr/>
          <a:lstStyle/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CBCT vs. MDCT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662486"/>
              </p:ext>
            </p:extLst>
          </p:nvPr>
        </p:nvGraphicFramePr>
        <p:xfrm>
          <a:off x="243840" y="1114427"/>
          <a:ext cx="8719186" cy="5168875"/>
        </p:xfrm>
        <a:graphic>
          <a:graphicData uri="http://schemas.openxmlformats.org/drawingml/2006/table">
            <a:tbl>
              <a:tblPr/>
              <a:tblGrid>
                <a:gridCol w="1150609"/>
                <a:gridCol w="3319557"/>
                <a:gridCol w="4249020"/>
              </a:tblGrid>
              <a:tr h="295273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en-GB" sz="1050" b="1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 Similarities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Differences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998995">
                <a:tc>
                  <a:txBody>
                    <a:bodyPr/>
                    <a:lstStyle/>
                    <a:p>
                      <a:pPr marL="85725" indent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X-ray beam shape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Pyramid-shaped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beam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Full coverage in MDCT in terms of beam diameter; diameter of beam is collimated to as small as 4cm in CBCT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Beam divergence in CBCT at upper and lower border of the FOV is typically larger than that of MDCT, even when many detector rows are used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Beam in MDCT can be narrow if few detector rows are used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89604">
                <a:tc>
                  <a:txBody>
                    <a:bodyPr/>
                    <a:lstStyle/>
                    <a:p>
                      <a:pPr marL="0" indent="85725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Detector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Typically indirect x-ray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detection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Different scintillator material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used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Flat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detector used in CBCT; detector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arc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used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 MDCT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Higher proportion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of detected x-ray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scatter in CBCT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023885">
                <a:tc>
                  <a:txBody>
                    <a:bodyPr/>
                    <a:lstStyle/>
                    <a:p>
                      <a:pPr marL="85725" indent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Technique factors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kVp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, field of view settings determine image quality and patient radiation dose 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Automatic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exposure control is ubiquitous in MDCT but virtually non-existent in CBCT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CBCT typically operates at a low mAs (although low-dose MDCT protocols can reach similar mAs levels)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Dual energy imaging possible in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MDCT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023885">
                <a:tc>
                  <a:txBody>
                    <a:bodyPr/>
                    <a:lstStyle/>
                    <a:p>
                      <a:pPr marL="0" indent="85725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Exposure</a:t>
                      </a:r>
                      <a:endParaRPr lang="en-GB" sz="16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6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Scan time </a:t>
                      </a:r>
                      <a:r>
                        <a:rPr lang="en-US" sz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typically 15-20 s in CBCT modern </a:t>
                      </a:r>
                      <a:r>
                        <a:rPr lang="en-US" sz="12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MDCT scanners allow for sub-second </a:t>
                      </a:r>
                      <a:r>
                        <a:rPr lang="en-US" sz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scans</a:t>
                      </a:r>
                      <a:endParaRPr lang="en-GB" sz="12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038948">
                <a:tc>
                  <a:txBody>
                    <a:bodyPr/>
                    <a:lstStyle/>
                    <a:p>
                      <a:pPr marL="85725" indent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Image viewing</a:t>
                      </a:r>
                      <a:endParaRPr lang="en-GB" sz="16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Image </a:t>
                      </a:r>
                      <a:r>
                        <a:rPr lang="en-US" sz="16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processing possible e.g. contrast, brightness, zoom, </a:t>
                      </a:r>
                      <a:r>
                        <a:rPr lang="en-US" sz="16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filtering</a:t>
                      </a:r>
                      <a:endParaRPr lang="en-GB" sz="16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Isotropic</a:t>
                      </a:r>
                      <a:r>
                        <a:rPr lang="en-US" sz="12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voxels in </a:t>
                      </a:r>
                      <a:r>
                        <a:rPr lang="en-US" sz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CBCT. </a:t>
                      </a:r>
                      <a:r>
                        <a:rPr lang="en-US" sz="12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 MDCT, coronal and </a:t>
                      </a:r>
                      <a:r>
                        <a:rPr lang="en-US" sz="1200" dirty="0" err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sagittal</a:t>
                      </a:r>
                      <a:r>
                        <a:rPr lang="en-US" sz="12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slices can have poorer resolution than axial </a:t>
                      </a:r>
                      <a:r>
                        <a:rPr lang="en-US" sz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images.</a:t>
                      </a:r>
                      <a:endParaRPr lang="en-GB" sz="12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180975" lvl="0" indent="-180975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Advanced reconstruction techniques </a:t>
                      </a:r>
                      <a:r>
                        <a:rPr lang="en-US" sz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common </a:t>
                      </a:r>
                      <a:r>
                        <a:rPr lang="en-US" sz="12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 MDCT but </a:t>
                      </a:r>
                      <a:r>
                        <a:rPr lang="en-US" sz="12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not yet </a:t>
                      </a:r>
                      <a:r>
                        <a:rPr lang="en-US" sz="12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 CBCT.</a:t>
                      </a:r>
                      <a:endParaRPr lang="en-GB" sz="12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smtClean="0">
                <a:latin typeface="Arial Unicode MS" pitchFamily="34" charset="-128"/>
              </a:rPr>
              <a:t>Educational Objectives</a:t>
            </a:r>
            <a:endParaRPr lang="en-US" sz="320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298476"/>
            <a:ext cx="8569076" cy="4572000"/>
          </a:xfrm>
        </p:spPr>
        <p:txBody>
          <a:bodyPr/>
          <a:lstStyle/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Understand the general principle of image acquisition and reconstruction in CT and CBCT</a:t>
            </a:r>
          </a:p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Understand fundamental similarities and differences between MDCT and CBCT, and how this affects their respective clinical application</a:t>
            </a:r>
          </a:p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Be familiar with CT image manipulation and visualization methods</a:t>
            </a:r>
          </a:p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Understand the cause and effect of various types of CT artefacts</a:t>
            </a:r>
          </a:p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Understand the issues related to density estimations in CBCT</a:t>
            </a:r>
          </a:p>
          <a:p>
            <a:pPr>
              <a:buClr>
                <a:schemeClr val="tx2"/>
              </a:buClr>
            </a:pPr>
            <a:endParaRPr lang="en-US" sz="2400" dirty="0" smtClean="0"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CBCT vs. MDCT</a:t>
            </a:r>
          </a:p>
        </p:txBody>
      </p:sp>
      <p:sp>
        <p:nvSpPr>
          <p:cNvPr id="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7612" y="1227045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CBCT (generally) has: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Better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spatial resolution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Higher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noise</a:t>
            </a:r>
            <a:r>
              <a:rPr lang="en-GB" dirty="0" smtClean="0">
                <a:latin typeface="Arial Unicode MS" pitchFamily="34" charset="-128"/>
              </a:rPr>
              <a:t> 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Lower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contrast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Worse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motion artefacts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Similar metal artefacts (highly dependent on scanner model)</a:t>
            </a:r>
          </a:p>
          <a:p>
            <a:pPr lvl="1" eaLnBrk="1" hangingPunct="1">
              <a:buClr>
                <a:schemeClr val="tx2"/>
              </a:buClr>
              <a:buNone/>
            </a:pPr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than MDCT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Radiation dose CBCT vs. MDCT: see L09 &amp; L11</a:t>
            </a: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CBCT vs. MDCT</a:t>
            </a:r>
          </a:p>
        </p:txBody>
      </p:sp>
      <p:pic>
        <p:nvPicPr>
          <p:cNvPr id="8" name="Picture 2" descr="image resolu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2233389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image resolut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6016" y="2233389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6588820" y="5829647"/>
            <a:ext cx="20665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Loubele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(2007)</a:t>
            </a:r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1524794"/>
            <a:ext cx="3648075" cy="576064"/>
          </a:xfrm>
        </p:spPr>
        <p:txBody>
          <a:bodyPr/>
          <a:lstStyle/>
          <a:p>
            <a:pPr marL="514350" indent="-514350" algn="ctr" eaLnBrk="1" hangingPunct="1">
              <a:buNone/>
            </a:pPr>
            <a:r>
              <a:rPr lang="en-GB" sz="2800" dirty="0" smtClean="0">
                <a:latin typeface="Arial Unicode MS" pitchFamily="34" charset="-128"/>
              </a:rPr>
              <a:t>CBCT</a:t>
            </a: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4800600" y="1553369"/>
            <a:ext cx="418147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MDCT</a:t>
            </a:r>
          </a:p>
          <a:p>
            <a:pPr marL="514350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81349" y="3419475"/>
            <a:ext cx="1343025" cy="33855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Lamina </a:t>
            </a:r>
            <a:r>
              <a:rPr lang="en-GB" sz="16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dura</a:t>
            </a:r>
            <a:endParaRPr lang="en-GB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67024" y="3895725"/>
            <a:ext cx="1343025" cy="33855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PD ligament</a:t>
            </a:r>
            <a:endParaRPr lang="en-GB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8474" y="4581525"/>
            <a:ext cx="1743076" cy="33855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Trabecular</a:t>
            </a:r>
            <a:r>
              <a:rPr lang="en-GB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bone</a:t>
            </a:r>
            <a:endParaRPr lang="en-GB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17" name="Straight Arrow Connector 16"/>
          <p:cNvCxnSpPr>
            <a:stCxn id="14" idx="1"/>
          </p:cNvCxnSpPr>
          <p:nvPr/>
        </p:nvCxnSpPr>
        <p:spPr>
          <a:xfrm flipH="1" flipV="1">
            <a:off x="2219325" y="3381375"/>
            <a:ext cx="647699" cy="683627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3" idx="1"/>
          </p:cNvCxnSpPr>
          <p:nvPr/>
        </p:nvCxnSpPr>
        <p:spPr>
          <a:xfrm flipH="1" flipV="1">
            <a:off x="2886076" y="3133726"/>
            <a:ext cx="295273" cy="455026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5" idx="1"/>
          </p:cNvCxnSpPr>
          <p:nvPr/>
        </p:nvCxnSpPr>
        <p:spPr>
          <a:xfrm flipH="1" flipV="1">
            <a:off x="2343150" y="4400550"/>
            <a:ext cx="695324" cy="350252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552699" y="5829300"/>
            <a:ext cx="1743076" cy="33855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Maxillary sinus</a:t>
            </a:r>
            <a:endParaRPr lang="en-GB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27" name="Straight Arrow Connector 26"/>
          <p:cNvCxnSpPr>
            <a:stCxn id="26" idx="1"/>
          </p:cNvCxnSpPr>
          <p:nvPr/>
        </p:nvCxnSpPr>
        <p:spPr>
          <a:xfrm flipH="1" flipV="1">
            <a:off x="1857375" y="5648325"/>
            <a:ext cx="695324" cy="350252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14301" y="2819400"/>
            <a:ext cx="1457324" cy="33855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Cortical bone</a:t>
            </a:r>
            <a:endParaRPr lang="en-GB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29" name="Straight Arrow Connector 28"/>
          <p:cNvCxnSpPr>
            <a:stCxn id="28" idx="2"/>
          </p:cNvCxnSpPr>
          <p:nvPr/>
        </p:nvCxnSpPr>
        <p:spPr>
          <a:xfrm>
            <a:off x="842963" y="3157954"/>
            <a:ext cx="1042987" cy="975896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CBCT vs. MDCT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7178396" y="5896322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Liang et al. (2010)</a:t>
            </a:r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" y="2234326"/>
            <a:ext cx="8943975" cy="365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6224" y="1248569"/>
            <a:ext cx="8562975" cy="576064"/>
          </a:xfrm>
        </p:spPr>
        <p:txBody>
          <a:bodyPr/>
          <a:lstStyle/>
          <a:p>
            <a:pPr marL="514350" indent="-514350" algn="ctr" eaLnBrk="1" hangingPunct="1">
              <a:buNone/>
            </a:pPr>
            <a:r>
              <a:rPr lang="en-GB" sz="2800" dirty="0" smtClean="0">
                <a:latin typeface="Arial Unicode MS" pitchFamily="34" charset="-128"/>
              </a:rPr>
              <a:t>(MDCT images are shown in red boxes, all other images are CBCT)</a:t>
            </a: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86050" y="2295525"/>
            <a:ext cx="1200150" cy="1733550"/>
          </a:xfrm>
          <a:prstGeom prst="rect">
            <a:avLst/>
          </a:prstGeom>
          <a:noFill/>
          <a:ln w="952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123825" y="4133850"/>
            <a:ext cx="1200150" cy="1733550"/>
          </a:xfrm>
          <a:prstGeom prst="rect">
            <a:avLst/>
          </a:prstGeom>
          <a:noFill/>
          <a:ln w="952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23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artefacts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Detectors used in CBCT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7612" y="1248569"/>
            <a:ext cx="8713664" cy="4666456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Flat panel detector (FPD)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Indirect FPD: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scintillator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converts X rays to light,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photodiode</a:t>
            </a:r>
            <a:r>
              <a:rPr lang="en-GB" sz="2400" dirty="0" smtClean="0">
                <a:latin typeface="Arial Unicode MS" pitchFamily="34" charset="-128"/>
              </a:rPr>
              <a:t> converts light to charge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Direct FPD: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direct conversion </a:t>
            </a:r>
            <a:r>
              <a:rPr lang="en-GB" sz="2400" dirty="0" smtClean="0">
                <a:latin typeface="Arial Unicode MS" pitchFamily="34" charset="-128"/>
              </a:rPr>
              <a:t>from X rays to charge (not commonly used in clinical models yet)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Photon counting / energy-resolving detectors could be expected in the near future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 Read-out using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TFT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or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CMOS </a:t>
            </a: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Detectors used in CBCT: FPD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5832648" cy="460836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076056" y="1084674"/>
            <a:ext cx="4067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i="1" dirty="0" smtClean="0">
                <a:latin typeface="Arial Unicode MS" pitchFamily="34" charset="-128"/>
              </a:rPr>
              <a:t>(Ubiquitous in clinical CBCT)</a:t>
            </a:r>
            <a:endParaRPr lang="en-GB" sz="2000" dirty="0"/>
          </a:p>
        </p:txBody>
      </p:sp>
      <p:sp>
        <p:nvSpPr>
          <p:cNvPr id="9" name="Rectangle 8"/>
          <p:cNvSpPr/>
          <p:nvPr/>
        </p:nvSpPr>
        <p:spPr>
          <a:xfrm>
            <a:off x="5076056" y="3532946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i="1" dirty="0" smtClean="0">
                <a:latin typeface="Arial Unicode MS" pitchFamily="34" charset="-128"/>
              </a:rPr>
              <a:t>(Not yet common in clinical CBCT)</a:t>
            </a:r>
            <a:endParaRPr lang="en-GB" sz="2000" dirty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00374" y="5733256"/>
            <a:ext cx="5639569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, loosely based on Seibert (2006) (Creative Commons Attribution Noncommercial License)  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Detectors used in CBCT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5232" y="1233329"/>
            <a:ext cx="8713664" cy="4243546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Image intensifier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Conversion of X ray to visible light (input phosphor) → conversion to e</a:t>
            </a:r>
            <a:r>
              <a:rPr lang="en-GB" sz="2400" baseline="30000" dirty="0" smtClean="0">
                <a:latin typeface="Arial Unicode MS" pitchFamily="34" charset="-128"/>
              </a:rPr>
              <a:t>-</a:t>
            </a:r>
            <a:r>
              <a:rPr lang="en-GB" sz="2400" dirty="0" smtClean="0">
                <a:latin typeface="Arial Unicode MS" pitchFamily="34" charset="-128"/>
              </a:rPr>
              <a:t> (photocathode) → acceleration in electric field → re-conversion (output phosphor)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Read-out using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charge-coupled device </a:t>
            </a:r>
            <a:r>
              <a:rPr lang="en-GB" sz="2400" dirty="0" smtClean="0">
                <a:latin typeface="Arial Unicode MS" pitchFamily="34" charset="-128"/>
              </a:rPr>
              <a:t>(CCD)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No longer used </a:t>
            </a:r>
            <a:r>
              <a:rPr lang="en-GB" sz="2400" dirty="0" smtClean="0">
                <a:latin typeface="Arial Unicode MS" pitchFamily="34" charset="-128"/>
              </a:rPr>
              <a:t>in current-generation CBCT models</a:t>
            </a: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FOV categories used in dental CBCT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772816"/>
            <a:ext cx="5382356" cy="434556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258416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Maximum FOV size ~ detector size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36296" y="5449416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Pralier</a:t>
            </a:r>
            <a:endParaRPr lang="en-GB" sz="1600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Stitching of multiple scans in CBCT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1299" y="1219994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For full jaw / maxillofacial scan using small detector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Overlap</a:t>
            </a:r>
            <a:r>
              <a:rPr lang="en-GB" sz="2400" dirty="0" smtClean="0">
                <a:latin typeface="Arial Unicode MS" pitchFamily="34" charset="-128"/>
              </a:rPr>
              <a:t> between scans to allow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automated </a:t>
            </a:r>
            <a:r>
              <a:rPr lang="en-GB" sz="2400" dirty="0" smtClean="0">
                <a:latin typeface="Arial Unicode MS" pitchFamily="34" charset="-128"/>
              </a:rPr>
              <a:t>merging (‘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stitching</a:t>
            </a:r>
            <a:r>
              <a:rPr lang="en-GB" sz="2400" dirty="0" smtClean="0">
                <a:latin typeface="Arial Unicode MS" pitchFamily="34" charset="-128"/>
              </a:rPr>
              <a:t>’) of the scans into 1 image: patient dose ↑</a:t>
            </a: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7010" y="2631271"/>
            <a:ext cx="4208350" cy="376133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Rectangle 7"/>
          <p:cNvSpPr/>
          <p:nvPr/>
        </p:nvSpPr>
        <p:spPr>
          <a:xfrm>
            <a:off x="6804247" y="6054054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29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artefacts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</a:t>
            </a:r>
            <a:r>
              <a:rPr lang="en-US" dirty="0" err="1" smtClean="0">
                <a:latin typeface="Arial Unicode MS" pitchFamily="34" charset="-128"/>
              </a:rPr>
              <a:t>artefacts</a:t>
            </a:r>
            <a:r>
              <a:rPr lang="en-US" dirty="0" smtClean="0"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pre-processing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7386" y="1215287"/>
            <a:ext cx="4829259" cy="504640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7633785" y="5650834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W.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Scarfe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8924" y="1311052"/>
            <a:ext cx="3606801" cy="3918173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Before reconstruction, several corrections are made to the projection data, based on calibration data specific to each detector pixel</a:t>
            </a: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FBP technique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8924" y="1311052"/>
            <a:ext cx="8713664" cy="3918173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Filtered </a:t>
            </a:r>
            <a:r>
              <a:rPr lang="en-GB" sz="2800" dirty="0" err="1" smtClean="0">
                <a:solidFill>
                  <a:srgbClr val="C00000"/>
                </a:solidFill>
                <a:latin typeface="Arial Unicode MS" pitchFamily="34" charset="-128"/>
              </a:rPr>
              <a:t>backprojection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 </a:t>
            </a:r>
            <a:r>
              <a:rPr lang="en-GB" sz="2800" dirty="0" smtClean="0">
                <a:latin typeface="Arial Unicode MS" pitchFamily="34" charset="-128"/>
              </a:rPr>
              <a:t>(FBP): Most common technique in CBCT </a:t>
            </a:r>
          </a:p>
          <a:p>
            <a:pPr lvl="1" eaLnBrk="1" hangingPunct="1">
              <a:buClr>
                <a:schemeClr val="tx2"/>
              </a:buClr>
            </a:pPr>
            <a:r>
              <a:rPr lang="en-US" sz="2400" dirty="0" err="1" smtClean="0">
                <a:solidFill>
                  <a:srgbClr val="C00000"/>
                </a:solidFill>
                <a:latin typeface="Arial Unicode MS" pitchFamily="34" charset="-128"/>
              </a:rPr>
              <a:t>Feldkamp</a:t>
            </a:r>
            <a:r>
              <a:rPr lang="en-US" sz="2400" dirty="0" smtClean="0">
                <a:latin typeface="Arial Unicode MS" pitchFamily="34" charset="-128"/>
              </a:rPr>
              <a:t>-Davis-Kress (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</a:rPr>
              <a:t>FDK</a:t>
            </a:r>
            <a:r>
              <a:rPr lang="en-US" sz="2400" dirty="0" smtClean="0">
                <a:latin typeface="Arial Unicode MS" pitchFamily="34" charset="-128"/>
              </a:rPr>
              <a:t>) algorithm </a:t>
            </a:r>
            <a:endParaRPr lang="en-GB" sz="2400" dirty="0" smtClean="0">
              <a:latin typeface="Arial Unicode MS" pitchFamily="34" charset="-128"/>
            </a:endParaRP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Iterative reconstruction (see further) sparsely used due to computational power required</a:t>
            </a: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Inverse of detector signal (i.e. forward projection or ray sum) is assigned to every voxel along the X ray path</a:t>
            </a: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FBP technique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8924" y="1311052"/>
            <a:ext cx="8713664" cy="5051648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The result of image reconstruction is that, for each voxel in the FOV, the grey value is ‘guessed’ based on the projection data. The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guessed value </a:t>
            </a:r>
            <a:r>
              <a:rPr lang="en-US" sz="2800" dirty="0" smtClean="0">
                <a:latin typeface="Arial Unicode MS" pitchFamily="34" charset="-128"/>
              </a:rPr>
              <a:t>can differ from the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true value </a:t>
            </a:r>
            <a:r>
              <a:rPr lang="en-US" sz="2800" dirty="0" smtClean="0">
                <a:latin typeface="Arial Unicode MS" pitchFamily="34" charset="-128"/>
              </a:rPr>
              <a:t>due to several factors (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noise, </a:t>
            </a:r>
            <a:r>
              <a:rPr lang="en-US" sz="2800" dirty="0" err="1" smtClean="0">
                <a:solidFill>
                  <a:srgbClr val="C00000"/>
                </a:solidFill>
                <a:latin typeface="Arial Unicode MS" pitchFamily="34" charset="-128"/>
              </a:rPr>
              <a:t>artefacts</a:t>
            </a:r>
            <a:r>
              <a:rPr lang="en-US" sz="2800" dirty="0" smtClean="0">
                <a:latin typeface="Arial Unicode MS" pitchFamily="34" charset="-128"/>
              </a:rPr>
              <a:t>)</a:t>
            </a: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9334" y="3914774"/>
            <a:ext cx="2246922" cy="2314575"/>
          </a:xfrm>
          <a:prstGeom prst="rect">
            <a:avLst/>
          </a:prstGeom>
          <a:solidFill>
            <a:srgbClr val="FFFFFF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FBP technique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6150" y="2709144"/>
            <a:ext cx="3554961" cy="3543618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804248" y="5949280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14871"/>
            <a:ext cx="9144000" cy="4114800"/>
          </a:xfrm>
        </p:spPr>
        <p:txBody>
          <a:bodyPr/>
          <a:lstStyle/>
          <a:p>
            <a:pPr algn="ctr" eaLnBrk="1" hangingPunct="1">
              <a:buNone/>
            </a:pPr>
            <a:r>
              <a:rPr lang="en-GB" sz="2800" u="sng" dirty="0" smtClean="0">
                <a:latin typeface="Arial Unicode MS" pitchFamily="34" charset="-128"/>
              </a:rPr>
              <a:t>Step 1</a:t>
            </a:r>
            <a:r>
              <a:rPr lang="en-GB" sz="2800" dirty="0" smtClean="0">
                <a:latin typeface="Arial Unicode MS" pitchFamily="34" charset="-128"/>
              </a:rPr>
              <a:t>: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forward projections</a:t>
            </a:r>
            <a:r>
              <a:rPr lang="en-GB" sz="2800" dirty="0" smtClean="0">
                <a:latin typeface="Arial Unicode MS" pitchFamily="34" charset="-128"/>
              </a:rPr>
              <a:t> (i.e. detector signal) are collected from different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angles</a:t>
            </a:r>
            <a:r>
              <a:rPr lang="en-GB" sz="2800" dirty="0" smtClean="0">
                <a:latin typeface="Arial Unicode MS" pitchFamily="34" charset="-128"/>
              </a:rPr>
              <a:t> (covering at least 180°)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11" name="Rectangle 10"/>
          <p:cNvSpPr/>
          <p:nvPr/>
        </p:nvSpPr>
        <p:spPr>
          <a:xfrm>
            <a:off x="353547" y="3963978"/>
            <a:ext cx="3256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</a:rPr>
              <a:t>Projections of a circular object from 3 different angles (for a parallel-beam geometry)</a:t>
            </a:r>
            <a:endParaRPr lang="en-GB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FBP technique</a:t>
            </a:r>
          </a:p>
        </p:txBody>
      </p:sp>
      <p:sp>
        <p:nvSpPr>
          <p:cNvPr id="7" name="Rectangle 6"/>
          <p:cNvSpPr/>
          <p:nvPr/>
        </p:nvSpPr>
        <p:spPr>
          <a:xfrm>
            <a:off x="7018890" y="5814258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8149" y="1310233"/>
            <a:ext cx="8620125" cy="4114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sz="2800" u="sng" dirty="0" smtClean="0">
                <a:latin typeface="Arial Unicode MS" pitchFamily="34" charset="-128"/>
              </a:rPr>
              <a:t>Step 2</a:t>
            </a:r>
            <a:r>
              <a:rPr lang="en-GB" sz="2800" dirty="0" smtClean="0">
                <a:latin typeface="Arial Unicode MS" pitchFamily="34" charset="-128"/>
              </a:rPr>
              <a:t>: the inverse of the detector signal at each detector pixel is given to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every voxel</a:t>
            </a:r>
            <a:r>
              <a:rPr lang="en-GB" sz="2800" dirty="0" smtClean="0">
                <a:latin typeface="Arial Unicode MS" pitchFamily="34" charset="-128"/>
              </a:rPr>
              <a:t> along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line</a:t>
            </a:r>
            <a:r>
              <a:rPr lang="en-GB" sz="2800" dirty="0" smtClean="0">
                <a:latin typeface="Arial Unicode MS" pitchFamily="34" charset="-128"/>
              </a:rPr>
              <a:t> connecting the X ray source and detector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1333499" y="2683263"/>
            <a:ext cx="2874615" cy="3515218"/>
            <a:chOff x="2411760" y="1210464"/>
            <a:chExt cx="4320480" cy="5283292"/>
          </a:xfrm>
        </p:grpSpPr>
        <p:pic>
          <p:nvPicPr>
            <p:cNvPr id="12" name="Picture 2" descr="C:\Users\Ruben\Google Drive\Active work\_Research\Book Scarfe\Figures\Backprojection\Dot.t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1210464"/>
              <a:ext cx="4320480" cy="4320480"/>
            </a:xfrm>
            <a:prstGeom prst="rect">
              <a:avLst/>
            </a:prstGeom>
            <a:noFill/>
          </p:spPr>
        </p:pic>
        <p:cxnSp>
          <p:nvCxnSpPr>
            <p:cNvPr id="13" name="Straight Arrow Connector 12"/>
            <p:cNvCxnSpPr>
              <a:stCxn id="12" idx="0"/>
              <a:endCxn id="12" idx="2"/>
            </p:cNvCxnSpPr>
            <p:nvPr/>
          </p:nvCxnSpPr>
          <p:spPr>
            <a:xfrm>
              <a:off x="4572000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4860032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5148064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5436096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5724128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6012160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6300192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6588224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2555776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2843808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3131840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3419872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3707904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3995936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4283968" y="1210464"/>
              <a:ext cx="0" cy="4536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411760" y="5818976"/>
              <a:ext cx="1368152" cy="0"/>
            </a:xfrm>
            <a:prstGeom prst="line">
              <a:avLst/>
            </a:prstGeom>
            <a:ln w="476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148064" y="5818976"/>
              <a:ext cx="1512168" cy="0"/>
            </a:xfrm>
            <a:prstGeom prst="line">
              <a:avLst/>
            </a:prstGeom>
            <a:ln w="476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rc 29"/>
            <p:cNvSpPr/>
            <p:nvPr/>
          </p:nvSpPr>
          <p:spPr>
            <a:xfrm rot="5400000">
              <a:off x="3779988" y="5125680"/>
              <a:ext cx="1368000" cy="1368152"/>
            </a:xfrm>
            <a:prstGeom prst="arc">
              <a:avLst>
                <a:gd name="adj1" fmla="val 16200000"/>
                <a:gd name="adj2" fmla="val 5372787"/>
              </a:avLst>
            </a:prstGeom>
            <a:noFill/>
            <a:ln w="476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4450110" y="2671697"/>
            <a:ext cx="2880000" cy="3532356"/>
            <a:chOff x="2411760" y="1252472"/>
            <a:chExt cx="4248472" cy="5210804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2411760" y="5788496"/>
              <a:ext cx="1368152" cy="0"/>
            </a:xfrm>
            <a:prstGeom prst="line">
              <a:avLst/>
            </a:prstGeom>
            <a:ln w="476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148064" y="5788496"/>
              <a:ext cx="1512168" cy="0"/>
            </a:xfrm>
            <a:prstGeom prst="line">
              <a:avLst/>
            </a:prstGeom>
            <a:ln w="476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Arc 33"/>
            <p:cNvSpPr/>
            <p:nvPr/>
          </p:nvSpPr>
          <p:spPr>
            <a:xfrm rot="5400000">
              <a:off x="3779988" y="5095200"/>
              <a:ext cx="1368000" cy="1368152"/>
            </a:xfrm>
            <a:prstGeom prst="arc">
              <a:avLst>
                <a:gd name="adj1" fmla="val 16200000"/>
                <a:gd name="adj2" fmla="val 5372787"/>
              </a:avLst>
            </a:prstGeom>
            <a:noFill/>
            <a:ln w="476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Picture 2" descr="C:\Users\Ruben\Google Drive\Active work\_Research\Book Scarfe\Figures\Backprojection\Vertical 256.t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15540" y="1252472"/>
              <a:ext cx="4172204" cy="4320000"/>
            </a:xfrm>
            <a:prstGeom prst="rect">
              <a:avLst/>
            </a:prstGeom>
            <a:noFill/>
          </p:spPr>
        </p:pic>
        <p:grpSp>
          <p:nvGrpSpPr>
            <p:cNvPr id="36" name="Group 48"/>
            <p:cNvGrpSpPr/>
            <p:nvPr/>
          </p:nvGrpSpPr>
          <p:grpSpPr>
            <a:xfrm flipV="1">
              <a:off x="2456716" y="1263804"/>
              <a:ext cx="4032448" cy="4428000"/>
              <a:chOff x="2555776" y="1210464"/>
              <a:chExt cx="4032448" cy="4320480"/>
            </a:xfrm>
          </p:grpSpPr>
          <p:cxnSp>
            <p:nvCxnSpPr>
              <p:cNvPr id="37" name="Straight Arrow Connector 36"/>
              <p:cNvCxnSpPr/>
              <p:nvPr/>
            </p:nvCxnSpPr>
            <p:spPr>
              <a:xfrm>
                <a:off x="4572000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>
                <a:off x="4860032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>
                <a:off x="5148064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/>
              <p:cNvCxnSpPr/>
              <p:nvPr/>
            </p:nvCxnSpPr>
            <p:spPr>
              <a:xfrm>
                <a:off x="5436096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/>
              <p:nvPr/>
            </p:nvCxnSpPr>
            <p:spPr>
              <a:xfrm>
                <a:off x="5724128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>
                <a:off x="6012160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>
                <a:off x="6300192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6588224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>
                <a:off x="2555776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>
                <a:off x="2843808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/>
              <p:cNvCxnSpPr/>
              <p:nvPr/>
            </p:nvCxnSpPr>
            <p:spPr>
              <a:xfrm>
                <a:off x="3131840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/>
              <p:cNvCxnSpPr/>
              <p:nvPr/>
            </p:nvCxnSpPr>
            <p:spPr>
              <a:xfrm>
                <a:off x="3419872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/>
              <p:cNvCxnSpPr/>
              <p:nvPr/>
            </p:nvCxnSpPr>
            <p:spPr>
              <a:xfrm>
                <a:off x="3707904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/>
              <p:cNvCxnSpPr/>
              <p:nvPr/>
            </p:nvCxnSpPr>
            <p:spPr>
              <a:xfrm>
                <a:off x="3995936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/>
              <p:cNvCxnSpPr/>
              <p:nvPr/>
            </p:nvCxnSpPr>
            <p:spPr>
              <a:xfrm>
                <a:off x="4283968" y="1210464"/>
                <a:ext cx="0" cy="4320480"/>
              </a:xfrm>
              <a:prstGeom prst="straightConnector1">
                <a:avLst/>
              </a:prstGeom>
              <a:ln w="47625">
                <a:solidFill>
                  <a:srgbClr val="C0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Rectangle 51"/>
          <p:cNvSpPr/>
          <p:nvPr/>
        </p:nvSpPr>
        <p:spPr>
          <a:xfrm>
            <a:off x="172572" y="3402003"/>
            <a:ext cx="13609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</a:rPr>
              <a:t>Actual object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458075" y="3563928"/>
            <a:ext cx="1685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</a:rPr>
              <a:t>Back-projection</a:t>
            </a:r>
            <a:endParaRPr lang="en-GB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FBP technique</a:t>
            </a:r>
          </a:p>
        </p:txBody>
      </p:sp>
      <p:sp>
        <p:nvSpPr>
          <p:cNvPr id="7" name="Rectangle 6"/>
          <p:cNvSpPr/>
          <p:nvPr/>
        </p:nvSpPr>
        <p:spPr>
          <a:xfrm>
            <a:off x="7185020" y="5935910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8150" y="1310233"/>
            <a:ext cx="8382000" cy="4114800"/>
          </a:xfrm>
        </p:spPr>
        <p:txBody>
          <a:bodyPr/>
          <a:lstStyle/>
          <a:p>
            <a:pPr eaLnBrk="1" hangingPunct="1">
              <a:buNone/>
            </a:pPr>
            <a:r>
              <a:rPr lang="en-GB" sz="2800" u="sng" dirty="0" smtClean="0">
                <a:latin typeface="Arial Unicode MS" pitchFamily="34" charset="-128"/>
              </a:rPr>
              <a:t>Step 3</a:t>
            </a:r>
            <a:r>
              <a:rPr lang="en-GB" sz="2800" dirty="0" smtClean="0">
                <a:latin typeface="Arial Unicode MS" pitchFamily="34" charset="-128"/>
              </a:rPr>
              <a:t>: all </a:t>
            </a:r>
            <a:r>
              <a:rPr lang="en-GB" sz="2800" dirty="0" err="1" smtClean="0">
                <a:latin typeface="Arial Unicode MS" pitchFamily="34" charset="-128"/>
              </a:rPr>
              <a:t>backprojections</a:t>
            </a:r>
            <a:r>
              <a:rPr lang="en-GB" sz="2800" dirty="0" smtClean="0">
                <a:latin typeface="Arial Unicode MS" pitchFamily="34" charset="-128"/>
              </a:rPr>
              <a:t> are averaged 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0" y="1929687"/>
            <a:ext cx="7928976" cy="4056552"/>
          </a:xfrm>
          <a:prstGeom prst="rect">
            <a:avLst/>
          </a:prstGeom>
          <a:noFill/>
        </p:spPr>
      </p:pic>
      <p:sp>
        <p:nvSpPr>
          <p:cNvPr id="55" name="Rectangle 3"/>
          <p:cNvSpPr txBox="1">
            <a:spLocks noChangeArrowheads="1"/>
          </p:cNvSpPr>
          <p:nvPr/>
        </p:nvSpPr>
        <p:spPr bwMode="gray">
          <a:xfrm>
            <a:off x="1310753" y="1820069"/>
            <a:ext cx="2809008" cy="65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Backprojections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gray">
          <a:xfrm>
            <a:off x="4471417" y="1820069"/>
            <a:ext cx="4248472" cy="65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Avg. of 4 </a:t>
            </a:r>
            <a:r>
              <a:rPr kumimoji="0" lang="en-GB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backprojections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FBP technique</a:t>
            </a:r>
          </a:p>
        </p:txBody>
      </p:sp>
      <p:sp>
        <p:nvSpPr>
          <p:cNvPr id="9" name="Rectangle 8"/>
          <p:cNvSpPr/>
          <p:nvPr/>
        </p:nvSpPr>
        <p:spPr>
          <a:xfrm>
            <a:off x="3324448" y="5854700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pic>
        <p:nvPicPr>
          <p:cNvPr id="133122" name="Picture 2" descr="C:\Users\Ruben\Google Drive\Active work\_Research\Book Scarfe\Figures\Backprojection\stack backprojection 180 proj 30 fp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311275"/>
            <a:ext cx="4543425" cy="4543425"/>
          </a:xfrm>
          <a:prstGeom prst="rect">
            <a:avLst/>
          </a:prstGeom>
          <a:noFill/>
        </p:spPr>
      </p:pic>
      <p:sp>
        <p:nvSpPr>
          <p:cNvPr id="1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38700" y="1867693"/>
            <a:ext cx="4191000" cy="3685381"/>
          </a:xfrm>
        </p:spPr>
        <p:txBody>
          <a:bodyPr/>
          <a:lstStyle/>
          <a:p>
            <a:pPr indent="0" eaLnBrk="1" hangingPunct="1">
              <a:buNone/>
            </a:pPr>
            <a:r>
              <a:rPr lang="en-GB" sz="2800" dirty="0" smtClean="0">
                <a:latin typeface="Arial Unicode MS" pitchFamily="34" charset="-128"/>
              </a:rPr>
              <a:t>Animation showing 180 </a:t>
            </a:r>
            <a:r>
              <a:rPr lang="en-GB" sz="2800" dirty="0" err="1" smtClean="0">
                <a:latin typeface="Arial Unicode MS" pitchFamily="34" charset="-128"/>
              </a:rPr>
              <a:t>backprojections</a:t>
            </a:r>
            <a:r>
              <a:rPr lang="en-GB" sz="2800" dirty="0" smtClean="0">
                <a:latin typeface="Arial Unicode MS" pitchFamily="34" charset="-128"/>
              </a:rPr>
              <a:t> (at intervals of 1°) being averaged, for the circular object shown in the previous slides</a:t>
            </a: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05644" y="1259310"/>
            <a:ext cx="3529088" cy="586408"/>
          </a:xfrm>
        </p:spPr>
        <p:txBody>
          <a:bodyPr/>
          <a:lstStyle/>
          <a:p>
            <a:pPr eaLnBrk="1" hangingPunct="1">
              <a:buNone/>
            </a:pPr>
            <a:r>
              <a:rPr lang="en-US" sz="2800" dirty="0" smtClean="0">
                <a:latin typeface="Arial Unicode MS" pitchFamily="34" charset="-128"/>
              </a:rPr>
              <a:t>36 (back)projections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641039"/>
            <a:ext cx="8025445" cy="4080515"/>
          </a:xfrm>
          <a:prstGeom prst="rect">
            <a:avLst/>
          </a:prstGeom>
          <a:noFill/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black">
          <a:xfrm>
            <a:off x="434975" y="2508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Image reconstruction: FBP technique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94220" y="5742484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4722813" y="1222276"/>
            <a:ext cx="3888432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180 (back)projections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038600" y="5402580"/>
            <a:ext cx="205740" cy="525780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072228" y="5979760"/>
            <a:ext cx="3970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latin typeface="Arial Unicode MS" pitchFamily="34" charset="-128"/>
              </a:rPr>
              <a:t>Artefacts</a:t>
            </a:r>
            <a:r>
              <a:rPr lang="en-US" sz="2000" dirty="0" smtClean="0">
                <a:latin typeface="Arial Unicode MS" pitchFamily="34" charset="-128"/>
              </a:rPr>
              <a:t> (albeit outside the FOV)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264920" y="5471160"/>
            <a:ext cx="937260" cy="510540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 txBox="1">
            <a:spLocks noChangeArrowheads="1"/>
          </p:cNvSpPr>
          <p:nvPr/>
        </p:nvSpPr>
        <p:spPr bwMode="gray">
          <a:xfrm>
            <a:off x="228599" y="1208817"/>
            <a:ext cx="8915401" cy="169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marR="0" lvl="0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Tx/>
              <a:buChar char="•"/>
              <a:defRPr/>
            </a:pPr>
            <a:r>
              <a:rPr kumimoji="0" 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The result of image reconstruction using </a:t>
            </a:r>
            <a:r>
              <a:rPr kumimoji="0" lang="en-US" sz="27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backprojection</a:t>
            </a:r>
            <a:r>
              <a:rPr kumimoji="0" 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 will be </a:t>
            </a:r>
            <a:r>
              <a:rPr kumimoji="0" 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8"/>
              </a:rPr>
              <a:t>blurry</a:t>
            </a:r>
            <a:r>
              <a:rPr kumimoji="0" 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; a </a:t>
            </a:r>
            <a:r>
              <a:rPr kumimoji="0" 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8"/>
              </a:rPr>
              <a:t>filter</a:t>
            </a:r>
            <a:r>
              <a:rPr kumimoji="0" 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 is therefore applied</a:t>
            </a:r>
            <a:endParaRPr kumimoji="0" lang="en-US" sz="2700" b="0" i="0" u="none" strike="noStrike" kern="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Tx/>
              <a:buChar char="•"/>
              <a:tabLst/>
              <a:defRPr/>
            </a:pPr>
            <a:r>
              <a:rPr lang="en-US" sz="2700" kern="0" noProof="0" dirty="0" smtClean="0">
                <a:solidFill>
                  <a:schemeClr val="tx2"/>
                </a:solidFill>
                <a:latin typeface="Arial Unicode MS" pitchFamily="34" charset="-128"/>
              </a:rPr>
              <a:t>The choice of the filter can affect </a:t>
            </a:r>
            <a:r>
              <a:rPr lang="en-US" sz="2700" kern="0" noProof="0" dirty="0" err="1" smtClean="0">
                <a:solidFill>
                  <a:schemeClr val="tx2"/>
                </a:solidFill>
                <a:latin typeface="Arial Unicode MS" pitchFamily="34" charset="-128"/>
              </a:rPr>
              <a:t>sharpnes</a:t>
            </a:r>
            <a:r>
              <a:rPr lang="en-US" sz="2700" kern="0" dirty="0" smtClean="0">
                <a:solidFill>
                  <a:schemeClr val="tx2"/>
                </a:solidFill>
                <a:latin typeface="Arial Unicode MS" pitchFamily="34" charset="-128"/>
              </a:rPr>
              <a:t>s &amp; noise of the reconstructed image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2488" y="6394450"/>
            <a:ext cx="509587" cy="293688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57389" y="3173879"/>
            <a:ext cx="2376264" cy="586408"/>
          </a:xfrm>
        </p:spPr>
        <p:txBody>
          <a:bodyPr/>
          <a:lstStyle/>
          <a:p>
            <a:pPr algn="ctr" eaLnBrk="1" hangingPunct="1">
              <a:buNone/>
            </a:pPr>
            <a:r>
              <a:rPr lang="en-US" sz="2400" dirty="0" smtClean="0">
                <a:solidFill>
                  <a:schemeClr val="bg2"/>
                </a:solidFill>
                <a:latin typeface="Arial Unicode MS" pitchFamily="34" charset="-128"/>
              </a:rPr>
              <a:t>Unfiltered BP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black">
          <a:xfrm>
            <a:off x="434975" y="2508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Image reconstruction: FBP technique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93421" y="5971857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6121499" y="3182585"/>
            <a:ext cx="2232248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Filtered</a:t>
            </a:r>
            <a:r>
              <a:rPr kumimoji="0" lang="en-US" b="0" i="0" u="none" strike="noStrike" kern="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BP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676274" y="3639630"/>
            <a:ext cx="7693471" cy="2294167"/>
            <a:chOff x="3600000" y="7200000"/>
            <a:chExt cx="30777849" cy="9177849"/>
          </a:xfrm>
        </p:grpSpPr>
        <p:pic>
          <p:nvPicPr>
            <p:cNvPr id="13" name="Picture 2" descr="C:\Users\Ruben\Google Drive\Active work\_Research\Book Scarfe\Figures\Backprojection\Iterative\Test no noise\line pair pattern NEW.t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00000" y="7200000"/>
              <a:ext cx="9177849" cy="9177849"/>
            </a:xfrm>
            <a:prstGeom prst="rect">
              <a:avLst/>
            </a:prstGeom>
            <a:noFill/>
          </p:spPr>
        </p:pic>
        <p:pic>
          <p:nvPicPr>
            <p:cNvPr id="14" name="Picture 3" descr="C:\Users\Ruben\Google Drive\Active work\_Research\Book Scarfe\Figures\Backprojection\Iterative\Test no noise\Reco no filter.t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00000" y="7200000"/>
              <a:ext cx="9177849" cy="9177689"/>
            </a:xfrm>
            <a:prstGeom prst="rect">
              <a:avLst/>
            </a:prstGeom>
            <a:noFill/>
          </p:spPr>
        </p:pic>
        <p:pic>
          <p:nvPicPr>
            <p:cNvPr id="15" name="Picture 4" descr="C:\Users\Ruben\Google Drive\Active work\_Research\Book Scarfe\Figures\Backprojection\Iterative\Test no noise\Reco with filter.t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200000" y="7200000"/>
              <a:ext cx="9177849" cy="9177849"/>
            </a:xfrm>
            <a:prstGeom prst="rect">
              <a:avLst/>
            </a:prstGeom>
            <a:noFill/>
          </p:spPr>
        </p:pic>
      </p:grpSp>
      <p:sp>
        <p:nvSpPr>
          <p:cNvPr id="16" name="Rectangle 3"/>
          <p:cNvSpPr txBox="1">
            <a:spLocks noChangeArrowheads="1"/>
          </p:cNvSpPr>
          <p:nvPr/>
        </p:nvSpPr>
        <p:spPr bwMode="gray">
          <a:xfrm>
            <a:off x="514350" y="3182498"/>
            <a:ext cx="2599928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Original</a:t>
            </a:r>
            <a:r>
              <a:rPr kumimoji="0" lang="en-US" b="0" i="0" u="none" strike="noStrike" kern="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image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1179165"/>
            <a:ext cx="8753475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Iterative reconstruction</a:t>
            </a:r>
            <a:r>
              <a:rPr lang="en-GB" sz="2800" dirty="0" smtClean="0">
                <a:latin typeface="Arial Unicode MS" pitchFamily="34" charset="-128"/>
              </a:rPr>
              <a:t>: Group name of different types of reconstruction techniques including a repetitive step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Result is a “best fit” solution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iterative technique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7901" y="2943225"/>
            <a:ext cx="5075966" cy="34899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7022554" y="5967189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artefacts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1298" y="1226790"/>
            <a:ext cx="8902701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Common in current-day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MDCT</a:t>
            </a:r>
            <a:r>
              <a:rPr lang="en-US" sz="28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sz="2800" dirty="0" smtClean="0">
                <a:latin typeface="Arial Unicode MS" pitchFamily="34" charset="-128"/>
              </a:rPr>
              <a:t>(</a:t>
            </a:r>
            <a:r>
              <a:rPr lang="en-US" sz="2800" dirty="0" err="1" smtClean="0">
                <a:latin typeface="Arial Unicode MS" pitchFamily="34" charset="-128"/>
              </a:rPr>
              <a:t>Beister</a:t>
            </a:r>
            <a:r>
              <a:rPr lang="en-US" sz="2800" dirty="0" smtClean="0">
                <a:latin typeface="Arial Unicode MS" pitchFamily="34" charset="-128"/>
              </a:rPr>
              <a:t> et al. 2012)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Implemented by all manufacturers</a:t>
            </a: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Still hardly used in clinical CBCT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Computationally expensive </a:t>
            </a:r>
            <a:r>
              <a:rPr lang="en-US" dirty="0" smtClean="0">
                <a:latin typeface="Arial Unicode MS" pitchFamily="34" charset="-128"/>
              </a:rPr>
              <a:t>(reconstruction time ~ number of iterations)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Expected to become more common in the near future</a:t>
            </a:r>
          </a:p>
          <a:p>
            <a:pPr lvl="1" eaLnBrk="1" hangingPunct="1"/>
            <a:endParaRPr lang="en-US" dirty="0" smtClean="0">
              <a:solidFill>
                <a:schemeClr val="accent2"/>
              </a:solidFill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reconstruction: iterative technique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41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artefacts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MPR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60548" y="5622339"/>
            <a:ext cx="41834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4514850" y="2220113"/>
            <a:ext cx="4446548" cy="3425942"/>
            <a:chOff x="3111056" y="1138528"/>
            <a:chExt cx="5850342" cy="4507527"/>
          </a:xfrm>
        </p:grpSpPr>
        <p:pic>
          <p:nvPicPr>
            <p:cNvPr id="1026" name="Picture 2" descr="C:\Users\Ruben\Google Drive\Active work\_Research\IAEA training material\MPR.t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3290" y="1194048"/>
              <a:ext cx="4678363" cy="4373563"/>
            </a:xfrm>
            <a:prstGeom prst="rect">
              <a:avLst/>
            </a:prstGeom>
            <a:noFill/>
          </p:spPr>
        </p:pic>
        <p:sp>
          <p:nvSpPr>
            <p:cNvPr id="11" name="Rectangle 3"/>
            <p:cNvSpPr txBox="1">
              <a:spLocks noChangeArrowheads="1"/>
            </p:cNvSpPr>
            <p:nvPr/>
          </p:nvSpPr>
          <p:spPr bwMode="gray">
            <a:xfrm rot="16200000">
              <a:off x="2216128" y="2033456"/>
              <a:ext cx="2376264" cy="586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10000"/>
                <a:buFontTx/>
                <a:buNone/>
                <a:tabLst/>
                <a:defRPr/>
              </a:pPr>
              <a:r>
                <a:rPr lang="en-US" kern="0" dirty="0" smtClean="0">
                  <a:solidFill>
                    <a:schemeClr val="tx2"/>
                  </a:solidFill>
                  <a:latin typeface="Arial Unicode MS" pitchFamily="34" charset="-128"/>
                </a:rPr>
                <a:t>Axial</a:t>
              </a:r>
              <a:endPara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endParaRP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gray">
            <a:xfrm rot="16200000">
              <a:off x="2230763" y="4164719"/>
              <a:ext cx="2376264" cy="586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10000"/>
                <a:buFontTx/>
                <a:buNone/>
                <a:tabLst/>
                <a:defRPr/>
              </a:pPr>
              <a:r>
                <a:rPr lang="en-US" kern="0" dirty="0" smtClean="0">
                  <a:solidFill>
                    <a:schemeClr val="tx2"/>
                  </a:solidFill>
                  <a:latin typeface="Arial Unicode MS" pitchFamily="34" charset="-128"/>
                </a:rPr>
                <a:t>Coronal</a:t>
              </a:r>
              <a:endPara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endParaRP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gray">
            <a:xfrm rot="5400000">
              <a:off x="7480062" y="2058144"/>
              <a:ext cx="2376264" cy="586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10000"/>
                <a:buFontTx/>
                <a:buNone/>
                <a:tabLst/>
                <a:defRPr/>
              </a:pPr>
              <a:r>
                <a:rPr lang="en-US" kern="0" dirty="0" err="1" smtClean="0">
                  <a:solidFill>
                    <a:schemeClr val="tx2"/>
                  </a:solidFill>
                  <a:latin typeface="Arial Unicode MS" pitchFamily="34" charset="-128"/>
                </a:rPr>
                <a:t>Sagittal</a:t>
              </a:r>
              <a:endPara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endParaRPr>
            </a:p>
          </p:txBody>
        </p:sp>
        <p:pic>
          <p:nvPicPr>
            <p:cNvPr id="14" name="Picture 2" descr="C:\Users\Ruben\Google Drive\Active work\_Research\IAEA training material\MPR.t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3709640" y="1187698"/>
              <a:ext cx="2427064" cy="2273052"/>
            </a:xfrm>
            <a:prstGeom prst="rect">
              <a:avLst/>
            </a:prstGeom>
            <a:noFill/>
          </p:spPr>
        </p:pic>
      </p:grpSp>
      <p:pic>
        <p:nvPicPr>
          <p:cNvPr id="60418" name="Picture 2" descr="Image resul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793" y="2266950"/>
            <a:ext cx="2400109" cy="2573502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828932" y="4840452"/>
            <a:ext cx="26098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Brain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Tumour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Analysis Project, Univ. of Alberta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18" name="Rectangle 17"/>
          <p:cNvSpPr/>
          <p:nvPr/>
        </p:nvSpPr>
        <p:spPr>
          <a:xfrm>
            <a:off x="274598" y="1265186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eaLnBrk="1" hangingPunct="1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Multi-planar reformatting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</a:rPr>
              <a:t>: three interconnected windows with 2D orthogonal slices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MPR</a:t>
            </a:r>
          </a:p>
        </p:txBody>
      </p:sp>
      <p:pic>
        <p:nvPicPr>
          <p:cNvPr id="16" name="Picture 2" descr="C:\Users\Ruben\AppData\Local\Temp\7zE5DA9.tmp\Figure 29 13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314" y="1533524"/>
            <a:ext cx="2969484" cy="3105923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61468" y="4677510"/>
            <a:ext cx="32088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gray">
          <a:xfrm>
            <a:off x="3370305" y="1338039"/>
            <a:ext cx="5773695" cy="528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US" sz="2600" kern="0" dirty="0" smtClean="0">
                <a:solidFill>
                  <a:schemeClr val="tx2"/>
                </a:solidFill>
                <a:latin typeface="Arial Unicode MS" pitchFamily="34" charset="-128"/>
              </a:rPr>
              <a:t>Which is the </a:t>
            </a:r>
            <a:r>
              <a:rPr lang="en-US" sz="2600" kern="0" dirty="0" smtClean="0">
                <a:solidFill>
                  <a:srgbClr val="C00000"/>
                </a:solidFill>
                <a:latin typeface="Arial Unicode MS" pitchFamily="34" charset="-128"/>
              </a:rPr>
              <a:t>left/right side </a:t>
            </a:r>
            <a:r>
              <a:rPr lang="en-US" sz="2600" kern="0" dirty="0" smtClean="0">
                <a:solidFill>
                  <a:schemeClr val="tx2"/>
                </a:solidFill>
                <a:latin typeface="Arial Unicode MS" pitchFamily="34" charset="-128"/>
              </a:rPr>
              <a:t>of the patient???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 typeface="Arial" pitchFamily="34" charset="0"/>
              <a:buChar char="•"/>
              <a:defRPr/>
            </a:pPr>
            <a:r>
              <a:rPr lang="en-US" kern="0" dirty="0" smtClean="0">
                <a:solidFill>
                  <a:schemeClr val="tx2"/>
                </a:solidFill>
                <a:latin typeface="Arial Unicode MS" pitchFamily="34" charset="-128"/>
              </a:rPr>
              <a:t>Convention: Left side of patient = right side of screen, but images can be flipped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When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interpreting CBCT images, one should always 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be aware 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of what is the left and right side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 typeface="Arial" pitchFamily="34" charset="0"/>
              <a:buChar char="•"/>
              <a:defRPr/>
            </a:pPr>
            <a:r>
              <a:rPr lang="en-US" kern="0" baseline="0" dirty="0" smtClean="0">
                <a:solidFill>
                  <a:schemeClr val="tx2"/>
                </a:solidFill>
                <a:latin typeface="Arial Unicode MS" pitchFamily="34" charset="-128"/>
              </a:rPr>
              <a:t>Should be</a:t>
            </a:r>
            <a:r>
              <a:rPr lang="en-US" kern="0" dirty="0" smtClean="0">
                <a:solidFill>
                  <a:schemeClr val="tx2"/>
                </a:solidFill>
                <a:latin typeface="Arial Unicode MS" pitchFamily="34" charset="-128"/>
              </a:rPr>
              <a:t> clearly i</a:t>
            </a:r>
            <a:r>
              <a:rPr lang="en-US" kern="0" baseline="0" dirty="0" smtClean="0">
                <a:solidFill>
                  <a:schemeClr val="tx2"/>
                </a:solidFill>
                <a:latin typeface="Arial Unicode MS" pitchFamily="34" charset="-128"/>
              </a:rPr>
              <a:t>ndicated</a:t>
            </a:r>
            <a:r>
              <a:rPr lang="en-US" kern="0" dirty="0" smtClean="0">
                <a:solidFill>
                  <a:schemeClr val="tx2"/>
                </a:solidFill>
                <a:latin typeface="Arial Unicode MS" pitchFamily="34" charset="-128"/>
              </a:rPr>
              <a:t> in viewer (“L/R”, diagram showing head/FOV orientation, …)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oblique slicing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179512" y="1196750"/>
            <a:ext cx="8598670" cy="130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Through manipulation of the slicing angle, the entire </a:t>
            </a:r>
            <a:r>
              <a:rPr lang="en-US" sz="2800" kern="0" dirty="0" err="1" smtClean="0">
                <a:solidFill>
                  <a:schemeClr val="tx2"/>
                </a:solidFill>
                <a:latin typeface="Arial Unicode MS" pitchFamily="34" charset="-128"/>
              </a:rPr>
              <a:t>mandibular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 canal can be displayed in a single slice (middle) → 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oblique slicing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pic>
        <p:nvPicPr>
          <p:cNvPr id="1027" name="Picture 3" descr="C:\Users\Ruben\AppData\Local\Temp\7zEED30.tmp\Figure 18 13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36912"/>
            <a:ext cx="8772404" cy="2880320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4133849" y="5491246"/>
            <a:ext cx="4818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3355" y="1191359"/>
            <a:ext cx="8930640" cy="4965601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Curved</a:t>
            </a:r>
            <a:r>
              <a:rPr lang="en-US" sz="2800" dirty="0" smtClean="0">
                <a:latin typeface="Arial Unicode MS" pitchFamily="34" charset="-128"/>
              </a:rPr>
              <a:t> reformatting: manual or (semi-) automatic curve drawn along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dental arch</a:t>
            </a:r>
            <a:r>
              <a:rPr lang="en-US" sz="2800" dirty="0" smtClean="0">
                <a:latin typeface="Arial Unicode MS" pitchFamily="34" charset="-128"/>
              </a:rPr>
              <a:t>, shown as a 2D slice</a:t>
            </a:r>
            <a:endParaRPr lang="en-US" sz="2800" dirty="0" smtClean="0">
              <a:solidFill>
                <a:schemeClr val="accent2"/>
              </a:solidFill>
              <a:latin typeface="Arial Unicode MS" pitchFamily="34" charset="-128"/>
            </a:endParaRP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Similar to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panoramic</a:t>
            </a:r>
            <a:r>
              <a:rPr lang="en-US" dirty="0" smtClean="0">
                <a:latin typeface="Arial Unicode MS" pitchFamily="34" charset="-128"/>
              </a:rPr>
              <a:t> radiograph (but no anatomical overlap &amp; no magnification/distortion)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standard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153" y="3196506"/>
            <a:ext cx="8789384" cy="282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curved reformatting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424936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If the slice thickness is thin, separate curves need to be drawn for the upper and lower jaw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pic>
        <p:nvPicPr>
          <p:cNvPr id="2052" name="Picture 4" descr="C:\Users\Ruben\AppData\Local\Temp\7zE67D5.tmp\Figure 22 13CM.tif"/>
          <p:cNvPicPr>
            <a:picLocks noChangeAspect="1" noChangeArrowheads="1"/>
          </p:cNvPicPr>
          <p:nvPr/>
        </p:nvPicPr>
        <p:blipFill>
          <a:blip r:embed="rId3" cstate="print">
            <a:lum bright="52000" contrast="76000"/>
          </a:blip>
          <a:srcRect/>
          <a:stretch>
            <a:fillRect/>
          </a:stretch>
        </p:blipFill>
        <p:spPr bwMode="auto">
          <a:xfrm>
            <a:off x="395536" y="2276872"/>
            <a:ext cx="4678680" cy="4111752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033319" y="5718189"/>
            <a:ext cx="4068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71351" y="2306595"/>
            <a:ext cx="2561968" cy="1087394"/>
          </a:xfrm>
          <a:prstGeom prst="rect">
            <a:avLst/>
          </a:prstGeom>
          <a:noFill/>
          <a:ln w="476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2681416" y="5123935"/>
            <a:ext cx="2211860" cy="1206843"/>
          </a:xfrm>
          <a:prstGeom prst="rect">
            <a:avLst/>
          </a:prstGeom>
          <a:noFill/>
          <a:ln w="476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curved reformatting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171450" y="1190294"/>
            <a:ext cx="9143999" cy="1362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Increased thickness of the reformatted slice results in greater coverage of the jaw but increased anatomical overlap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7128" y="4349998"/>
            <a:ext cx="6218936" cy="191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7128" y="2269395"/>
            <a:ext cx="6218936" cy="200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271689" y="3129626"/>
            <a:ext cx="2599928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0.16 mm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gray">
          <a:xfrm>
            <a:off x="373010" y="5006307"/>
            <a:ext cx="2335492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14.9</a:t>
            </a:r>
            <a:r>
              <a:rPr kumimoji="0" lang="en-US" b="0" i="0" u="none" strike="noStrike" kern="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mm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curved reformatting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179512" y="1193363"/>
            <a:ext cx="8831138" cy="930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Arial" pitchFamily="34" charset="0"/>
              <a:buChar char="•"/>
              <a:tabLst/>
              <a:defRPr/>
            </a:pP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Cross-sectional slices 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(perpendicular to the curve) allow the user to easily browse along the dental arch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pic>
        <p:nvPicPr>
          <p:cNvPr id="4098" name="Picture 2" descr="C:\Users\Ruben\AppData\Local\Temp\7zE8E82.tmp\Figure 24 17.5cm.tif"/>
          <p:cNvPicPr>
            <a:picLocks noChangeAspect="1" noChangeArrowheads="1"/>
          </p:cNvPicPr>
          <p:nvPr/>
        </p:nvPicPr>
        <p:blipFill>
          <a:blip r:embed="rId3" cstate="print">
            <a:lum bright="63000" contrast="83000"/>
          </a:blip>
          <a:srcRect/>
          <a:stretch>
            <a:fillRect/>
          </a:stretch>
        </p:blipFill>
        <p:spPr bwMode="auto">
          <a:xfrm>
            <a:off x="251520" y="2564904"/>
            <a:ext cx="3768545" cy="302433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051720" y="5622339"/>
            <a:ext cx="52920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pic>
        <p:nvPicPr>
          <p:cNvPr id="10" name="Picture 2" descr="C:\Users\Ruben\AppData\Local\Temp\7zE8E82.tmp\Figure 24 17.5cm.tif"/>
          <p:cNvPicPr>
            <a:picLocks noChangeAspect="1" noChangeArrowheads="1"/>
          </p:cNvPicPr>
          <p:nvPr/>
        </p:nvPicPr>
        <p:blipFill>
          <a:blip r:embed="rId4" cstate="print">
            <a:lum bright="63000" contrast="83000"/>
          </a:blip>
          <a:srcRect/>
          <a:stretch>
            <a:fillRect/>
          </a:stretch>
        </p:blipFill>
        <p:spPr bwMode="auto">
          <a:xfrm>
            <a:off x="4959179" y="4064000"/>
            <a:ext cx="2314252" cy="152386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1" name="Picture 2" descr="C:\Users\Ruben\AppData\Local\Temp\7zE8E82.tmp\Figure 24 17.5cm.tif"/>
          <p:cNvPicPr>
            <a:picLocks noChangeAspect="1" noChangeArrowheads="1"/>
          </p:cNvPicPr>
          <p:nvPr/>
        </p:nvPicPr>
        <p:blipFill>
          <a:blip r:embed="rId5" cstate="print">
            <a:lum bright="63000" contrast="83000"/>
          </a:blip>
          <a:srcRect/>
          <a:stretch>
            <a:fillRect/>
          </a:stretch>
        </p:blipFill>
        <p:spPr bwMode="auto">
          <a:xfrm>
            <a:off x="4967416" y="2310714"/>
            <a:ext cx="2298358" cy="1523866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</p:pic>
      <p:cxnSp>
        <p:nvCxnSpPr>
          <p:cNvPr id="14" name="Straight Connector 13"/>
          <p:cNvCxnSpPr/>
          <p:nvPr/>
        </p:nvCxnSpPr>
        <p:spPr>
          <a:xfrm flipH="1">
            <a:off x="2190750" y="3536950"/>
            <a:ext cx="1008000" cy="324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2800350" y="3683000"/>
            <a:ext cx="2038350" cy="1143000"/>
          </a:xfrm>
          <a:prstGeom prst="line">
            <a:avLst/>
          </a:prstGeom>
          <a:ln w="19050">
            <a:solidFill>
              <a:srgbClr val="FF0000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082800" y="2851150"/>
            <a:ext cx="665100" cy="83820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2603500" y="3035300"/>
            <a:ext cx="2241550" cy="19050"/>
          </a:xfrm>
          <a:prstGeom prst="line">
            <a:avLst/>
          </a:prstGeom>
          <a:ln w="19050">
            <a:solidFill>
              <a:schemeClr val="tx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slice thickness</a:t>
            </a:r>
          </a:p>
        </p:txBody>
      </p:sp>
      <p:pic>
        <p:nvPicPr>
          <p:cNvPr id="8194" name="Picture 2" descr="C:\Users\Ruben\AppData\Local\Temp\7zE215E.tmp\Figure 30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946" y="3595360"/>
            <a:ext cx="4013589" cy="2468292"/>
          </a:xfrm>
          <a:prstGeom prst="rect">
            <a:avLst/>
          </a:prstGeom>
          <a:noFill/>
        </p:spPr>
      </p:pic>
      <p:pic>
        <p:nvPicPr>
          <p:cNvPr id="8195" name="Picture 3" descr="C:\Users\Ruben\AppData\Local\Temp\7zE50DC.tmp\Figure 31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465" y="2358290"/>
            <a:ext cx="3340324" cy="3340324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gray">
          <a:xfrm>
            <a:off x="457199" y="2579016"/>
            <a:ext cx="5226909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sz="2000" kern="0" dirty="0" smtClean="0">
                <a:solidFill>
                  <a:schemeClr val="tx2"/>
                </a:solidFill>
                <a:latin typeface="Arial Unicode MS" pitchFamily="34" charset="-128"/>
              </a:rPr>
              <a:t>Example: slice thickness = </a:t>
            </a:r>
            <a:r>
              <a:rPr lang="en-US" sz="2000" kern="0" dirty="0" smtClean="0">
                <a:solidFill>
                  <a:srgbClr val="C00000"/>
                </a:solidFill>
                <a:latin typeface="Arial Unicode MS" pitchFamily="34" charset="-128"/>
              </a:rPr>
              <a:t>2</a:t>
            </a:r>
            <a:r>
              <a:rPr lang="en-US" sz="2000" kern="0" dirty="0" smtClean="0">
                <a:solidFill>
                  <a:schemeClr val="tx2"/>
                </a:solidFill>
                <a:latin typeface="Arial Unicode MS" pitchFamily="34" charset="-128"/>
              </a:rPr>
              <a:t> times the voxel size → every </a:t>
            </a:r>
            <a:r>
              <a:rPr lang="en-US" sz="2000" kern="0" dirty="0" smtClean="0">
                <a:solidFill>
                  <a:srgbClr val="C00000"/>
                </a:solidFill>
                <a:latin typeface="Arial Unicode MS" pitchFamily="34" charset="-128"/>
              </a:rPr>
              <a:t>2</a:t>
            </a:r>
            <a:r>
              <a:rPr lang="en-US" sz="2000" kern="0" dirty="0" smtClean="0">
                <a:solidFill>
                  <a:schemeClr val="tx2"/>
                </a:solidFill>
                <a:latin typeface="Arial Unicode MS" pitchFamily="34" charset="-128"/>
              </a:rPr>
              <a:t> consecutive slices are averaged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29100" y="5771265"/>
            <a:ext cx="48036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12" name="Rectangle 11"/>
          <p:cNvSpPr/>
          <p:nvPr/>
        </p:nvSpPr>
        <p:spPr>
          <a:xfrm>
            <a:off x="171660" y="1187829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tx2"/>
              </a:buClr>
              <a:buSzPct val="110000"/>
              <a:buFont typeface="Arial" pitchFamily="34" charset="0"/>
              <a:buChar char="•"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Consecutive slices can be 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averaged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 by increasing the 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slice thickness 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(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reduces noise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, but 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reduces sharpness 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as well)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Introduction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1773" y="1210027"/>
            <a:ext cx="8912227" cy="4484018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CT and CBCT are two similar (but different) forms </a:t>
            </a:r>
            <a:br>
              <a:rPr lang="en-GB" sz="2800" dirty="0" smtClean="0">
                <a:latin typeface="Arial Unicode MS" pitchFamily="34" charset="-128"/>
              </a:rPr>
            </a:br>
            <a:r>
              <a:rPr lang="en-GB" sz="2800" dirty="0" smtClean="0">
                <a:latin typeface="Arial Unicode MS" pitchFamily="34" charset="-128"/>
              </a:rPr>
              <a:t>of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3D imaging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Dentists may opt for 3D imaging if 2D imaging is insufficient for diagnostics and/or treatment planning</a:t>
            </a:r>
          </a:p>
          <a:p>
            <a:pPr eaLnBrk="1" hangingPunct="1">
              <a:buClr>
                <a:schemeClr val="tx2"/>
              </a:buClr>
              <a:buNone/>
            </a:pPr>
            <a:r>
              <a:rPr lang="en-GB" sz="2800" dirty="0" smtClean="0">
                <a:latin typeface="Arial Unicode MS" pitchFamily="34" charset="-128"/>
              </a:rPr>
              <a:t>	(see also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L09</a:t>
            </a:r>
            <a:r>
              <a:rPr lang="en-GB" sz="2800" dirty="0" smtClean="0">
                <a:latin typeface="Arial Unicode MS" pitchFamily="34" charset="-128"/>
              </a:rPr>
              <a:t>)</a:t>
            </a:r>
          </a:p>
          <a:p>
            <a:pPr eaLnBrk="1" hangingPunct="1">
              <a:buClr>
                <a:schemeClr val="tx2"/>
              </a:buClr>
            </a:pPr>
            <a:endParaRPr lang="en-GB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GB" sz="2800" i="1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None/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9584" y="3941257"/>
            <a:ext cx="2566094" cy="19166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84" y="4486802"/>
            <a:ext cx="1957619" cy="13710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659" y="3941257"/>
            <a:ext cx="2928742" cy="1916603"/>
          </a:xfrm>
          <a:prstGeom prst="rect">
            <a:avLst/>
          </a:prstGeom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523657" y="5844280"/>
            <a:ext cx="669674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D. Schulze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7984" y="4441981"/>
            <a:ext cx="375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75812" y="4371181"/>
            <a:ext cx="375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7669" y="4453954"/>
            <a:ext cx="375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3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209584" y="4371181"/>
            <a:ext cx="180000" cy="393965"/>
          </a:xfrm>
          <a:prstGeom prst="straightConnector1">
            <a:avLst/>
          </a:prstGeom>
          <a:ln w="1905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804793" y="4057356"/>
            <a:ext cx="1417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 Unicode MS" pitchFamily="34" charset="-128"/>
              </a:rPr>
              <a:t>Intra-oral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123832" y="3531054"/>
            <a:ext cx="1657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 Unicode MS" pitchFamily="34" charset="-128"/>
              </a:rPr>
              <a:t>Panoramic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6244511" y="3537518"/>
            <a:ext cx="1023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 Unicode MS" pitchFamily="34" charset="-128"/>
              </a:rPr>
              <a:t>CBCT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50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slice interval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gray">
          <a:xfrm>
            <a:off x="309949" y="2394889"/>
            <a:ext cx="8667750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sz="2000" kern="0" dirty="0" smtClean="0">
                <a:solidFill>
                  <a:schemeClr val="tx2"/>
                </a:solidFill>
                <a:latin typeface="Arial Unicode MS" pitchFamily="34" charset="-128"/>
              </a:rPr>
              <a:t>Example: slice interval = </a:t>
            </a:r>
            <a:r>
              <a:rPr lang="en-US" sz="2000" kern="0" dirty="0" smtClean="0">
                <a:solidFill>
                  <a:srgbClr val="C00000"/>
                </a:solidFill>
                <a:latin typeface="Arial Unicode MS" pitchFamily="34" charset="-128"/>
              </a:rPr>
              <a:t>2</a:t>
            </a:r>
            <a:r>
              <a:rPr lang="en-US" sz="2000" kern="0" dirty="0" smtClean="0">
                <a:solidFill>
                  <a:schemeClr val="tx2"/>
                </a:solidFill>
                <a:latin typeface="Arial Unicode MS" pitchFamily="34" charset="-128"/>
              </a:rPr>
              <a:t> times the voxel size: one slice is retained for every </a:t>
            </a:r>
            <a:r>
              <a:rPr lang="en-US" sz="2000" kern="0" dirty="0" smtClean="0">
                <a:solidFill>
                  <a:srgbClr val="C00000"/>
                </a:solidFill>
                <a:latin typeface="Arial Unicode MS" pitchFamily="34" charset="-128"/>
              </a:rPr>
              <a:t>2</a:t>
            </a:r>
            <a:r>
              <a:rPr lang="en-US" sz="2000" kern="0" dirty="0" smtClean="0">
                <a:solidFill>
                  <a:schemeClr val="tx2"/>
                </a:solidFill>
                <a:latin typeface="Arial Unicode MS" pitchFamily="34" charset="-128"/>
              </a:rPr>
              <a:t> consecutive slices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pic>
        <p:nvPicPr>
          <p:cNvPr id="9218" name="Picture 2" descr="C:\Users\Ruben\AppData\Local\Temp\7zE9AC8.tmp\Figure 3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665" y="3090613"/>
            <a:ext cx="8889793" cy="2520280"/>
          </a:xfrm>
          <a:prstGeom prst="rect">
            <a:avLst/>
          </a:prstGeom>
          <a:noFill/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sp>
        <p:nvSpPr>
          <p:cNvPr id="12" name="Rectangle 11"/>
          <p:cNvSpPr/>
          <p:nvPr/>
        </p:nvSpPr>
        <p:spPr>
          <a:xfrm>
            <a:off x="179689" y="1204859"/>
            <a:ext cx="87980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Slices can be skipped by increasing the 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slice interval 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(retains sharpness &amp; noise in a given slice)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229100" y="5771265"/>
            <a:ext cx="48036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51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slice interval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gray">
          <a:xfrm>
            <a:off x="173546" y="1203558"/>
            <a:ext cx="8667750" cy="97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marR="0" lvl="0" indent="-36195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Increasing the slice interval reduces the amount of imaging data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grpSp>
        <p:nvGrpSpPr>
          <p:cNvPr id="53" name="Group 52"/>
          <p:cNvGrpSpPr/>
          <p:nvPr/>
        </p:nvGrpSpPr>
        <p:grpSpPr>
          <a:xfrm flipV="1">
            <a:off x="851100" y="2181226"/>
            <a:ext cx="1657350" cy="3105150"/>
            <a:chOff x="2898975" y="2228851"/>
            <a:chExt cx="1657350" cy="3105150"/>
          </a:xfrm>
        </p:grpSpPr>
        <p:pic>
          <p:nvPicPr>
            <p:cNvPr id="33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2288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34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3812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35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5336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36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6860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37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8384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38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9908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39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1432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0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2956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1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4480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2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6004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3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3050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4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4574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5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6098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6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7622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7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29146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8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0670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49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2194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50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3718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51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5242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  <p:pic>
          <p:nvPicPr>
            <p:cNvPr id="52" name="Picture 2" descr="C:\Users\Ruben\Google Drive\DMFR - Technical aspects CBCT\7. Figures\Slice thickness\250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8975" y="3676651"/>
              <a:ext cx="1657350" cy="1657350"/>
            </a:xfrm>
            <a:prstGeom prst="rect">
              <a:avLst/>
            </a:prstGeom>
            <a:noFill/>
            <a:scene3d>
              <a:camera prst="isometricOffAxis2Top"/>
              <a:lightRig rig="threePt" dir="t"/>
            </a:scene3d>
          </p:spPr>
        </p:pic>
      </p:grpSp>
      <p:pic>
        <p:nvPicPr>
          <p:cNvPr id="55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35718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56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34194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57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32670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58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31146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59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29622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60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28098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61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26574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62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25050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63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23526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64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746700" y="2200276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75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6442275" y="3409951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77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6442275" y="3105151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79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6442275" y="2800351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81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6442275" y="2495551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83" name="Picture 2" descr="C:\Users\Ruben\Google Drive\DMFR - Technical aspects CBCT\7. Figures\Slice thickness\25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6442275" y="2190751"/>
            <a:ext cx="1657350" cy="1657350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cxnSp>
        <p:nvCxnSpPr>
          <p:cNvPr id="86" name="Straight Arrow Connector 85"/>
          <p:cNvCxnSpPr/>
          <p:nvPr/>
        </p:nvCxnSpPr>
        <p:spPr>
          <a:xfrm>
            <a:off x="323528" y="5166717"/>
            <a:ext cx="8424936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3004026" y="5294362"/>
            <a:ext cx="2581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Arial Unicode MS" pitchFamily="34" charset="-128"/>
              </a:rPr>
              <a:t>Slice interval ↑</a:t>
            </a:r>
            <a:endParaRPr lang="en-GB" sz="2800" b="1" dirty="0"/>
          </a:p>
        </p:txBody>
      </p:sp>
      <p:sp>
        <p:nvSpPr>
          <p:cNvPr id="65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52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slice thickness/interval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175320" y="1205619"/>
            <a:ext cx="8424936" cy="341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Increasing thickness/interval 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not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 advised when </a:t>
            </a:r>
            <a:r>
              <a:rPr lang="en-US" sz="2800" kern="0" dirty="0" smtClean="0">
                <a:solidFill>
                  <a:srgbClr val="C00000"/>
                </a:solidFill>
                <a:latin typeface="Arial Unicode MS" pitchFamily="34" charset="-128"/>
              </a:rPr>
              <a:t>small pathology </a:t>
            </a: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is suspected (e.g. root fracture)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Slice thickness too large: pathology may be obscured by averaging several slices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800" kern="0" dirty="0" smtClean="0">
                <a:solidFill>
                  <a:schemeClr val="tx2"/>
                </a:solidFill>
                <a:latin typeface="Arial Unicode MS" pitchFamily="34" charset="-128"/>
              </a:rPr>
              <a:t>Slice interval too large: pathology may be hidden between slices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US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53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1450" y="1197074"/>
            <a:ext cx="8896350" cy="5122912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3D rendering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Surface</a:t>
            </a:r>
            <a:r>
              <a:rPr lang="en-GB" dirty="0" smtClean="0">
                <a:latin typeface="Arial Unicode MS" pitchFamily="34" charset="-128"/>
              </a:rPr>
              <a:t> or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volume</a:t>
            </a:r>
            <a:r>
              <a:rPr lang="en-GB" dirty="0" smtClean="0">
                <a:latin typeface="Arial Unicode MS" pitchFamily="34" charset="-128"/>
              </a:rPr>
              <a:t> rendering</a:t>
            </a:r>
          </a:p>
          <a:p>
            <a:pPr eaLnBrk="1" hangingPunct="1">
              <a:buNone/>
            </a:pPr>
            <a:endParaRPr lang="en-US" sz="2800" dirty="0" smtClean="0">
              <a:solidFill>
                <a:schemeClr val="accent2"/>
              </a:solidFill>
              <a:latin typeface="Arial Unicode MS" pitchFamily="34" charset="-128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advanced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6" name="Picture 2" descr="C:\Users\Ruben\AppData\Local\Temp\7zE289D.tmp\Figure 25 8.4cm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8589" y="2597965"/>
            <a:ext cx="3286516" cy="3308564"/>
          </a:xfrm>
          <a:prstGeom prst="rect">
            <a:avLst/>
          </a:prstGeom>
          <a:noFill/>
        </p:spPr>
      </p:pic>
      <p:pic>
        <p:nvPicPr>
          <p:cNvPr id="9" name="Picture 3" descr="C:\Users\Ruben\AppData\Local\Temp\7zE745C.tmp\Figure 26 8.4cm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863" y="2605399"/>
            <a:ext cx="3280324" cy="33011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54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1449" y="1200149"/>
            <a:ext cx="8963025" cy="4994209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Threshold</a:t>
            </a:r>
            <a:r>
              <a:rPr lang="en-GB" sz="2800" dirty="0" smtClean="0">
                <a:latin typeface="Arial Unicode MS" pitchFamily="34" charset="-128"/>
              </a:rPr>
              <a:t> needed to separate bone from soft tissue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Amount of visible bone can be affected by threshold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Can be used as an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aid</a:t>
            </a:r>
            <a:r>
              <a:rPr lang="en-GB" sz="2800" dirty="0" smtClean="0">
                <a:latin typeface="Arial Unicode MS" pitchFamily="34" charset="-128"/>
              </a:rPr>
              <a:t>, but diagnosis and treatment planning best done using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2D slices</a:t>
            </a:r>
          </a:p>
          <a:p>
            <a:pPr eaLnBrk="1" hangingPunct="1">
              <a:buNone/>
            </a:pPr>
            <a:endParaRPr lang="en-US" sz="2400" dirty="0" smtClean="0">
              <a:solidFill>
                <a:schemeClr val="accent2"/>
              </a:solidFill>
              <a:latin typeface="Arial Unicode MS" pitchFamily="34" charset="-128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advanced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6" name="Picture 2" descr="C:\Users\Ruben\AppData\Local\Temp\7zE289D.tmp\Figure 25 8.4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4557" y="3197373"/>
            <a:ext cx="2833885" cy="3239542"/>
          </a:xfrm>
          <a:prstGeom prst="rect">
            <a:avLst/>
          </a:prstGeom>
          <a:noFill/>
        </p:spPr>
      </p:pic>
      <p:pic>
        <p:nvPicPr>
          <p:cNvPr id="9" name="Picture 3" descr="C:\Users\Ruben\AppData\Local\Temp\7zE745C.tmp\Figure 26 8.4cm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4457" y="3089479"/>
            <a:ext cx="3492225" cy="1735551"/>
          </a:xfrm>
          <a:prstGeom prst="rect">
            <a:avLst/>
          </a:prstGeom>
          <a:noFill/>
        </p:spPr>
      </p:pic>
      <p:pic>
        <p:nvPicPr>
          <p:cNvPr id="11" name="Picture 4" descr="C:\Users\Ruben\AppData\Local\Temp\7zEA486.tmp\Figure 27 13cm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6041" y="4864690"/>
            <a:ext cx="1707770" cy="1577307"/>
          </a:xfrm>
          <a:prstGeom prst="rect">
            <a:avLst/>
          </a:prstGeom>
          <a:noFill/>
        </p:spPr>
      </p:pic>
      <p:pic>
        <p:nvPicPr>
          <p:cNvPr id="12" name="Picture 4" descr="C:\Users\Ruben\AppData\Local\Temp\7zEA486.tmp\Figure 27 13cm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0107" y="4885045"/>
            <a:ext cx="1778344" cy="15602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55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0975" y="1205334"/>
            <a:ext cx="8905875" cy="3870226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Maximum intensity projections (MIP) </a:t>
            </a:r>
          </a:p>
          <a:p>
            <a:pPr lvl="1" eaLnBrk="1" hangingPunct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</a:rPr>
              <a:t>Projection of the 3D volume, showing only the voxel with the highest density (i.e. grey value) along each projection line</a:t>
            </a:r>
          </a:p>
          <a:p>
            <a:pPr lvl="1" eaLnBrk="1" hangingPunct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</a:rPr>
              <a:t>Alternative: minimum intensity projection</a:t>
            </a:r>
          </a:p>
          <a:p>
            <a:pPr lvl="1" eaLnBrk="1" hangingPunct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</a:rPr>
              <a:t>Can be rotated and cropped</a:t>
            </a:r>
          </a:p>
          <a:p>
            <a:pPr lvl="1" eaLnBrk="1" hangingPunct="1">
              <a:buClr>
                <a:schemeClr val="tx2"/>
              </a:buClr>
              <a:buNone/>
            </a:pPr>
            <a:r>
              <a:rPr lang="en-US" sz="2400" dirty="0" smtClean="0">
                <a:latin typeface="Arial Unicode MS" pitchFamily="34" charset="-128"/>
              </a:rPr>
              <a:t>	(</a:t>
            </a:r>
            <a:r>
              <a:rPr lang="en-US" sz="2400" dirty="0" err="1" smtClean="0">
                <a:latin typeface="Arial Unicode MS" pitchFamily="34" charset="-128"/>
              </a:rPr>
              <a:t>cfr</a:t>
            </a:r>
            <a:r>
              <a:rPr lang="en-US" sz="2400" dirty="0" smtClean="0">
                <a:latin typeface="Arial Unicode MS" pitchFamily="34" charset="-128"/>
              </a:rPr>
              <a:t>. 3D rendering)</a:t>
            </a:r>
          </a:p>
          <a:p>
            <a:pPr eaLnBrk="1" hangingPunct="1"/>
            <a:endParaRPr lang="en-US" sz="2000" dirty="0" smtClean="0">
              <a:solidFill>
                <a:schemeClr val="accent2"/>
              </a:solidFill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display: advanced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9" name="Picture 2" descr="C:\Users\Ruben\AppData\Local\Temp\7zEF5FF.tmp\Figure 28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8032" y="3295156"/>
            <a:ext cx="3185856" cy="3140894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254343" y="5477992"/>
            <a:ext cx="48036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 in CT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1084433"/>
            <a:ext cx="5039552" cy="5008863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71507" y="1957730"/>
            <a:ext cx="3817120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Normal image</a:t>
            </a:r>
          </a:p>
          <a:p>
            <a:pPr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Poor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spatial resolution </a:t>
            </a:r>
            <a:r>
              <a:rPr lang="en-GB" sz="2400" dirty="0" smtClean="0">
                <a:latin typeface="Arial Unicode MS" pitchFamily="34" charset="-128"/>
              </a:rPr>
              <a:t>(i.e. unsharp / blurry)</a:t>
            </a:r>
          </a:p>
          <a:p>
            <a:pPr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Poor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contrast</a:t>
            </a:r>
          </a:p>
          <a:p>
            <a:pPr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High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noise</a:t>
            </a:r>
          </a:p>
          <a:p>
            <a:pPr eaLnBrk="1" hangingPunct="1">
              <a:buNone/>
            </a:pPr>
            <a:endParaRPr lang="en-US" sz="20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000" dirty="0" smtClean="0">
              <a:latin typeface="Arial Unicode MS" pitchFamily="34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3040" y="5754742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57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</a:t>
            </a:r>
            <a:r>
              <a:rPr lang="en-US" dirty="0" err="1" smtClean="0">
                <a:latin typeface="Arial Unicode MS" pitchFamily="34" charset="-128"/>
              </a:rPr>
              <a:t>artefacts</a:t>
            </a:r>
            <a:r>
              <a:rPr lang="en-US" dirty="0" smtClean="0"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err="1" smtClean="0">
                <a:latin typeface="Arial Unicode MS" pitchFamily="34" charset="-128"/>
              </a:rPr>
              <a:t>Artefacts</a:t>
            </a:r>
            <a:r>
              <a:rPr lang="en-US" b="0" dirty="0" smtClean="0">
                <a:latin typeface="Arial Unicode MS" pitchFamily="34" charset="-128"/>
              </a:rPr>
              <a:t> in CT &amp; CBCT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9037" y="1195611"/>
            <a:ext cx="8713664" cy="48146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GB" sz="2800" dirty="0" smtClean="0">
                <a:latin typeface="Arial Unicode MS" pitchFamily="34" charset="-128"/>
              </a:rPr>
              <a:t>Image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artefacts</a:t>
            </a:r>
          </a:p>
          <a:p>
            <a:pPr lvl="1" eaLnBrk="1" hangingPunct="1">
              <a:buClr>
                <a:schemeClr val="tx2"/>
              </a:buClr>
              <a:buSzPct val="100000"/>
            </a:pPr>
            <a:r>
              <a:rPr lang="en-GB" dirty="0" smtClean="0">
                <a:latin typeface="Arial Unicode MS" pitchFamily="34" charset="-128"/>
              </a:rPr>
              <a:t>Aberrations in the image; parts of the image not corresponding to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physical reality</a:t>
            </a:r>
          </a:p>
          <a:p>
            <a:pPr lvl="1" eaLnBrk="1" hangingPunct="1">
              <a:buClr>
                <a:schemeClr val="tx2"/>
              </a:buClr>
              <a:buSzPct val="100000"/>
            </a:pP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Noise</a:t>
            </a:r>
            <a:r>
              <a:rPr lang="en-GB" dirty="0" smtClean="0">
                <a:latin typeface="Arial Unicode MS" pitchFamily="34" charset="-128"/>
              </a:rPr>
              <a:t>:</a:t>
            </a:r>
            <a:r>
              <a:rPr lang="en-GB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dirty="0" smtClean="0">
                <a:latin typeface="Arial Unicode MS" pitchFamily="34" charset="-128"/>
              </a:rPr>
              <a:t>strictly speaking also an artefact, but normally considered separately</a:t>
            </a: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err="1" smtClean="0">
                <a:latin typeface="Arial Unicode MS" pitchFamily="34" charset="-128"/>
              </a:rPr>
              <a:t>Artefacts</a:t>
            </a:r>
            <a:r>
              <a:rPr lang="en-US" b="0" dirty="0" smtClean="0">
                <a:latin typeface="Arial Unicode MS" pitchFamily="34" charset="-128"/>
              </a:rPr>
              <a:t> in CT &amp; CBCT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224186"/>
            <a:ext cx="8713664" cy="4814664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Different types/causes of image artefacts in CT &amp; CBCT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600" dirty="0" smtClean="0">
                <a:solidFill>
                  <a:srgbClr val="C00000"/>
                </a:solidFill>
                <a:latin typeface="Arial Unicode MS" pitchFamily="34" charset="-128"/>
              </a:rPr>
              <a:t>Metal </a:t>
            </a:r>
            <a:r>
              <a:rPr lang="en-GB" sz="2600" dirty="0" smtClean="0">
                <a:latin typeface="Arial Unicode MS" pitchFamily="34" charset="-128"/>
              </a:rPr>
              <a:t>artefacts (frequent for dental imaging)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600" dirty="0" smtClean="0">
                <a:solidFill>
                  <a:srgbClr val="C00000"/>
                </a:solidFill>
                <a:latin typeface="Arial Unicode MS" pitchFamily="34" charset="-128"/>
              </a:rPr>
              <a:t>Beam hardening, exponential edge gradient effect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600" dirty="0" smtClean="0">
                <a:solidFill>
                  <a:srgbClr val="C00000"/>
                </a:solidFill>
                <a:latin typeface="Arial Unicode MS" pitchFamily="34" charset="-128"/>
              </a:rPr>
              <a:t>Motion</a:t>
            </a:r>
            <a:r>
              <a:rPr lang="en-GB" sz="2600" dirty="0" smtClean="0">
                <a:latin typeface="Arial Unicode MS" pitchFamily="34" charset="-128"/>
              </a:rPr>
              <a:t> artefacts (scan time in CBCT: 5-40 s)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600" dirty="0" smtClean="0">
                <a:latin typeface="Arial Unicode MS" pitchFamily="34" charset="-128"/>
              </a:rPr>
              <a:t>X ray </a:t>
            </a:r>
            <a:r>
              <a:rPr lang="en-GB" sz="2600" dirty="0" smtClean="0">
                <a:solidFill>
                  <a:srgbClr val="C00000"/>
                </a:solidFill>
                <a:latin typeface="Arial Unicode MS" pitchFamily="34" charset="-128"/>
              </a:rPr>
              <a:t>scatter </a:t>
            </a:r>
            <a:r>
              <a:rPr lang="en-GB" sz="2600" dirty="0" smtClean="0">
                <a:latin typeface="Arial Unicode MS" pitchFamily="34" charset="-128"/>
              </a:rPr>
              <a:t>(if non-homogeneous)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600" dirty="0" smtClean="0">
                <a:solidFill>
                  <a:srgbClr val="C00000"/>
                </a:solidFill>
                <a:latin typeface="Arial Unicode MS" pitchFamily="34" charset="-128"/>
              </a:rPr>
              <a:t>Aliasing</a:t>
            </a:r>
            <a:r>
              <a:rPr lang="en-GB" sz="2600" dirty="0" smtClean="0">
                <a:latin typeface="Arial Unicode MS" pitchFamily="34" charset="-128"/>
              </a:rPr>
              <a:t> (</a:t>
            </a:r>
            <a:r>
              <a:rPr lang="en-GB" sz="2600" dirty="0" err="1" smtClean="0">
                <a:latin typeface="Arial Unicode MS" pitchFamily="34" charset="-128"/>
              </a:rPr>
              <a:t>undersampling</a:t>
            </a:r>
            <a:r>
              <a:rPr lang="en-GB" sz="2600" dirty="0" smtClean="0">
                <a:latin typeface="Arial Unicode MS" pitchFamily="34" charset="-128"/>
              </a:rPr>
              <a:t>; i.e. too few projections)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600" dirty="0" smtClean="0">
                <a:solidFill>
                  <a:srgbClr val="C00000"/>
                </a:solidFill>
                <a:latin typeface="Arial Unicode MS" pitchFamily="34" charset="-128"/>
              </a:rPr>
              <a:t>Ring</a:t>
            </a:r>
            <a:r>
              <a:rPr lang="en-GB" sz="2600" dirty="0" smtClean="0">
                <a:latin typeface="Arial Unicode MS" pitchFamily="34" charset="-128"/>
              </a:rPr>
              <a:t> artefacts (due to detector defects / improper calibration)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600" dirty="0" smtClean="0">
                <a:latin typeface="Arial Unicode MS" pitchFamily="34" charset="-128"/>
              </a:rPr>
              <a:t>…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Introduction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2248" y="1210027"/>
            <a:ext cx="8826501" cy="4484018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CBCT and CT are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not equivalent </a:t>
            </a:r>
            <a:r>
              <a:rPr lang="en-GB" sz="2800" dirty="0" smtClean="0">
                <a:latin typeface="Arial Unicode MS" pitchFamily="34" charset="-128"/>
              </a:rPr>
              <a:t>options! If both are available, one should use each modality for their appropriate applications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The main focus of this dental training material is on CBCT. More on CT can be found in the “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Diagnostic and Interventional Radiology</a:t>
            </a:r>
            <a:r>
              <a:rPr lang="en-GB" sz="2800" dirty="0" smtClean="0">
                <a:latin typeface="Arial Unicode MS" pitchFamily="34" charset="-128"/>
              </a:rPr>
              <a:t>” training material</a:t>
            </a:r>
          </a:p>
          <a:p>
            <a:pPr eaLnBrk="1" hangingPunct="1">
              <a:buClr>
                <a:schemeClr val="tx2"/>
              </a:buClr>
              <a:buNone/>
            </a:pPr>
            <a:r>
              <a:rPr lang="en-GB" sz="2800" dirty="0" smtClean="0">
                <a:latin typeface="Arial Unicode MS" pitchFamily="34" charset="-128"/>
              </a:rPr>
              <a:t>	(https://rpop.iaea.org/RPOP/RPoP/Content/AdditionalResources/Training/1_TrainingMaterial/Radiology.htm)</a:t>
            </a:r>
          </a:p>
          <a:p>
            <a:pPr eaLnBrk="1" hangingPunct="1">
              <a:buClr>
                <a:schemeClr val="tx2"/>
              </a:buClr>
            </a:pPr>
            <a:endParaRPr lang="en-GB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GB" sz="2800" i="1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None/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 in CT: metal </a:t>
            </a:r>
            <a:r>
              <a:rPr lang="en-US" b="0" dirty="0" err="1" smtClean="0">
                <a:latin typeface="Arial Unicode MS" pitchFamily="34" charset="-128"/>
              </a:rPr>
              <a:t>artefacts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04541" y="5767164"/>
            <a:ext cx="21114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(2013)</a:t>
            </a:r>
          </a:p>
        </p:txBody>
      </p:sp>
      <p:sp>
        <p:nvSpPr>
          <p:cNvPr id="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932040" y="1118642"/>
            <a:ext cx="4139952" cy="4114800"/>
          </a:xfrm>
        </p:spPr>
        <p:txBody>
          <a:bodyPr/>
          <a:lstStyle/>
          <a:p>
            <a:pPr marL="361950" indent="-361950"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Different causes </a:t>
            </a:r>
            <a:r>
              <a:rPr lang="en-GB" sz="2800" dirty="0" smtClean="0">
                <a:latin typeface="Arial Unicode MS" pitchFamily="34" charset="-128"/>
              </a:rPr>
              <a:t>(photon extinction, beam hardening, scatter, EEGE)</a:t>
            </a:r>
          </a:p>
          <a:p>
            <a:pPr marL="361950" indent="-361950"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Severity depends on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size and density </a:t>
            </a:r>
            <a:r>
              <a:rPr lang="en-GB" sz="2800" dirty="0" smtClean="0">
                <a:latin typeface="Arial Unicode MS" pitchFamily="34" charset="-128"/>
              </a:rPr>
              <a:t>of metal + relative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location</a:t>
            </a:r>
            <a:r>
              <a:rPr lang="en-GB" sz="2800" dirty="0" smtClean="0">
                <a:latin typeface="Arial Unicode MS" pitchFamily="34" charset="-128"/>
              </a:rPr>
              <a:t> of metal objects</a:t>
            </a:r>
          </a:p>
          <a:p>
            <a:pPr marL="361950" indent="-361950"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Combination of dark and bright areas/streaks</a:t>
            </a: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457930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 in CT: metal </a:t>
            </a:r>
            <a:r>
              <a:rPr lang="en-US" b="0" dirty="0" err="1" smtClean="0">
                <a:latin typeface="Arial Unicode MS" pitchFamily="34" charset="-128"/>
              </a:rPr>
              <a:t>artefacts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309266" y="5490939"/>
            <a:ext cx="21114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(2013)</a:t>
            </a:r>
          </a:p>
        </p:txBody>
      </p:sp>
      <p:sp>
        <p:nvSpPr>
          <p:cNvPr id="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10124" y="1547267"/>
            <a:ext cx="3899917" cy="4114800"/>
          </a:xfrm>
        </p:spPr>
        <p:txBody>
          <a:bodyPr/>
          <a:lstStyle/>
          <a:p>
            <a:pPr marL="361950" indent="-361950"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Can interfere with image interpretation</a:t>
            </a:r>
          </a:p>
          <a:p>
            <a:pPr marL="361950" indent="-361950"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Typical example: dark regions between implants, masking the bone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687" y="1649759"/>
            <a:ext cx="3939327" cy="388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 flipV="1">
            <a:off x="2771775" y="2933700"/>
            <a:ext cx="504825" cy="180975"/>
          </a:xfrm>
          <a:prstGeom prst="straightConnector1">
            <a:avLst/>
          </a:prstGeom>
          <a:ln w="508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914650" y="3400425"/>
            <a:ext cx="504825" cy="180975"/>
          </a:xfrm>
          <a:prstGeom prst="straightConnector1">
            <a:avLst/>
          </a:prstGeom>
          <a:ln w="508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1581150" y="2819400"/>
            <a:ext cx="409575" cy="247651"/>
          </a:xfrm>
          <a:prstGeom prst="straightConnector1">
            <a:avLst/>
          </a:prstGeom>
          <a:ln w="508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1343025" y="3305175"/>
            <a:ext cx="409575" cy="247651"/>
          </a:xfrm>
          <a:prstGeom prst="straightConnector1">
            <a:avLst/>
          </a:prstGeom>
          <a:ln w="508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 in CT: motion </a:t>
            </a:r>
            <a:r>
              <a:rPr lang="en-US" b="0" dirty="0" err="1" smtClean="0">
                <a:latin typeface="Arial Unicode MS" pitchFamily="34" charset="-128"/>
              </a:rPr>
              <a:t>artefacts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9550" y="1369462"/>
            <a:ext cx="8534400" cy="576064"/>
          </a:xfrm>
        </p:spPr>
        <p:txBody>
          <a:bodyPr/>
          <a:lstStyle/>
          <a:p>
            <a:pPr marL="514350" indent="-514350" algn="ctr" eaLnBrk="1" hangingPunct="1">
              <a:buNone/>
            </a:pPr>
            <a:r>
              <a:rPr lang="en-GB" sz="2800" dirty="0" smtClean="0">
                <a:latin typeface="Arial Unicode MS" pitchFamily="34" charset="-128"/>
              </a:rPr>
              <a:t>“Geometric” artefacts: reconstruction algorithm assumes a perfectly stationary object </a:t>
            </a: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70575" y="5627077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Pauwels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784" y="3103684"/>
            <a:ext cx="2532185" cy="25233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1077" y="3103684"/>
            <a:ext cx="2532126" cy="25233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7311" y="3103684"/>
            <a:ext cx="2506049" cy="252339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28607" y="2656664"/>
            <a:ext cx="1588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 Unicode MS" pitchFamily="34" charset="-128"/>
              </a:rPr>
              <a:t>No motion</a:t>
            </a:r>
            <a:endParaRPr lang="en-GB" dirty="0"/>
          </a:p>
        </p:txBody>
      </p:sp>
      <p:sp>
        <p:nvSpPr>
          <p:cNvPr id="20" name="Rectangle 19"/>
          <p:cNvSpPr/>
          <p:nvPr/>
        </p:nvSpPr>
        <p:spPr>
          <a:xfrm>
            <a:off x="3359042" y="2656664"/>
            <a:ext cx="2496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</a:rPr>
              <a:t>Moderate motion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6375861" y="2656664"/>
            <a:ext cx="2170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</a:rPr>
              <a:t>Severe motion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 in CT: aliasing </a:t>
            </a:r>
            <a:r>
              <a:rPr lang="en-US" b="0" dirty="0" err="1" smtClean="0">
                <a:latin typeface="Arial Unicode MS" pitchFamily="34" charset="-128"/>
              </a:rPr>
              <a:t>artefacts</a:t>
            </a:r>
            <a:endParaRPr lang="en-US" b="0" dirty="0" smtClean="0">
              <a:latin typeface="Arial Unicode MS" pitchFamily="34" charset="-128"/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>
          <a:xfrm>
            <a:off x="467544" y="1124744"/>
            <a:ext cx="4673684" cy="4752528"/>
            <a:chOff x="4320000" y="304800"/>
            <a:chExt cx="24612000" cy="25027200"/>
          </a:xfrm>
        </p:grpSpPr>
        <p:pic>
          <p:nvPicPr>
            <p:cNvPr id="10" name="Picture 6" descr="C:\Users\Ruben\Google Drive\Active work\_Research\Book Scarfe\Figures\Projections - axial slice\18.t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0000" y="720000"/>
              <a:ext cx="12192000" cy="12192000"/>
            </a:xfrm>
            <a:prstGeom prst="rect">
              <a:avLst/>
            </a:prstGeom>
            <a:noFill/>
          </p:spPr>
        </p:pic>
        <p:pic>
          <p:nvPicPr>
            <p:cNvPr id="11" name="Picture 7" descr="C:\Users\Ruben\Google Drive\Active work\_Research\Book Scarfe\Figures\Projections - axial slice\36.t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740000" y="720000"/>
              <a:ext cx="12192000" cy="12192000"/>
            </a:xfrm>
            <a:prstGeom prst="rect">
              <a:avLst/>
            </a:prstGeom>
            <a:noFill/>
          </p:spPr>
        </p:pic>
        <p:pic>
          <p:nvPicPr>
            <p:cNvPr id="12" name="Picture 8" descr="C:\Users\Ruben\Google Drive\Active work\_Research\Book Scarfe\Figures\Projections - axial slice\60.t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20000" y="13140000"/>
              <a:ext cx="12192000" cy="12192000"/>
            </a:xfrm>
            <a:prstGeom prst="rect">
              <a:avLst/>
            </a:prstGeom>
            <a:noFill/>
          </p:spPr>
        </p:pic>
        <p:pic>
          <p:nvPicPr>
            <p:cNvPr id="13" name="Picture 9" descr="C:\Users\Ruben\Google Drive\Active work\_Research\Book Scarfe\Figures\Projections - axial slice\180.ti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740000" y="13140000"/>
              <a:ext cx="12192000" cy="121920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4472406" y="304800"/>
              <a:ext cx="1727201" cy="3403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  <a:latin typeface="Cambria" pitchFamily="18" charset="0"/>
                </a:rPr>
                <a:t>a</a:t>
              </a:r>
              <a:endParaRPr lang="en-GB" sz="3600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6893006" y="304800"/>
              <a:ext cx="1727201" cy="3403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  <a:latin typeface="Cambria" pitchFamily="18" charset="0"/>
                </a:rPr>
                <a:t>b</a:t>
              </a:r>
              <a:endParaRPr lang="en-GB" sz="3600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34306" y="12725401"/>
              <a:ext cx="1727201" cy="3403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  <a:latin typeface="Cambria" pitchFamily="18" charset="0"/>
                </a:rPr>
                <a:t>c</a:t>
              </a:r>
              <a:endParaRPr lang="en-GB" sz="3600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816806" y="12725401"/>
              <a:ext cx="1727201" cy="3403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  <a:latin typeface="Cambria" pitchFamily="18" charset="0"/>
                </a:rPr>
                <a:t>d</a:t>
              </a:r>
              <a:endParaRPr lang="en-GB" sz="3600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2459939" y="5877272"/>
            <a:ext cx="2702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Simulated data; 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26880" y="2348880"/>
            <a:ext cx="3817120" cy="4114800"/>
          </a:xfrm>
        </p:spPr>
        <p:txBody>
          <a:bodyPr/>
          <a:lstStyle/>
          <a:p>
            <a:pPr marL="514350" indent="-514350"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18 projections</a:t>
            </a:r>
          </a:p>
          <a:p>
            <a:pPr marL="514350" indent="-514350"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36 projections</a:t>
            </a:r>
          </a:p>
          <a:p>
            <a:pPr marL="514350" indent="-514350"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60 projections</a:t>
            </a:r>
          </a:p>
          <a:p>
            <a:pPr marL="514350" indent="-514350" eaLnBrk="1" hangingPunct="1">
              <a:buClr>
                <a:schemeClr val="tx2"/>
              </a:buClr>
              <a:buFont typeface="+mj-lt"/>
              <a:buAutoNum type="alphaLcPeriod"/>
            </a:pPr>
            <a:r>
              <a:rPr lang="en-GB" sz="2400" dirty="0" smtClean="0">
                <a:latin typeface="Arial Unicode MS" pitchFamily="34" charset="-128"/>
              </a:rPr>
              <a:t>180 projections</a:t>
            </a: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64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artefacts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Density estimation using CBCT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8087" y="1287810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In MDCT: grey value calibrated as Hounsfield units (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HU</a:t>
            </a:r>
            <a:r>
              <a:rPr lang="en-GB" sz="2800" dirty="0" smtClean="0">
                <a:latin typeface="Arial Unicode MS" pitchFamily="34" charset="-128"/>
              </a:rPr>
              <a:t>), according to their X ray attenuation (µ)</a:t>
            </a:r>
          </a:p>
          <a:p>
            <a:pPr eaLnBrk="1" hangingPunct="1">
              <a:buClr>
                <a:schemeClr val="tx2"/>
              </a:buClr>
            </a:pPr>
            <a:endParaRPr lang="en-GB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None/>
            </a:pPr>
            <a:endParaRPr lang="en-GB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GB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HU are also referred to as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CT numbers</a:t>
            </a:r>
            <a:endParaRPr lang="en-GB" sz="240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889" y="2343547"/>
            <a:ext cx="61198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2323" y="2276475"/>
            <a:ext cx="8068042" cy="379901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Density estimation using CBCT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8947" y="1291512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The HU scale is defined by air (-1000 HU) and water (0 HU)</a:t>
            </a:r>
          </a:p>
          <a:p>
            <a:pPr eaLnBrk="1" hangingPunct="1"/>
            <a:endParaRPr lang="en-GB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1" t="87961" r="16935" b="1395"/>
          <a:stretch/>
        </p:blipFill>
        <p:spPr>
          <a:xfrm>
            <a:off x="800100" y="3037230"/>
            <a:ext cx="6928339" cy="5275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28439" y="2806397"/>
            <a:ext cx="841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…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315" y="2355760"/>
            <a:ext cx="841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Air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9513" y="2355760"/>
            <a:ext cx="114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Water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57033" y="3636873"/>
            <a:ext cx="114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Lung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24554" y="3636873"/>
            <a:ext cx="114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Fat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69264" y="3631693"/>
            <a:ext cx="183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Soft tissue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40939" y="3633639"/>
            <a:ext cx="183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Bone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Straight Arrow Connector 5"/>
          <p:cNvCxnSpPr>
            <a:endCxn id="12" idx="2"/>
          </p:cNvCxnSpPr>
          <p:nvPr/>
        </p:nvCxnSpPr>
        <p:spPr>
          <a:xfrm flipV="1">
            <a:off x="1127278" y="2817425"/>
            <a:ext cx="0" cy="18000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4186848" y="2806397"/>
            <a:ext cx="0" cy="18000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346990" y="3020331"/>
            <a:ext cx="597877" cy="72000"/>
          </a:xfrm>
          <a:prstGeom prst="rect">
            <a:avLst/>
          </a:prstGeom>
          <a:solidFill>
            <a:srgbClr val="DDDDDD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889346" y="3020331"/>
            <a:ext cx="134748" cy="72000"/>
          </a:xfrm>
          <a:prstGeom prst="rect">
            <a:avLst/>
          </a:prstGeom>
          <a:solidFill>
            <a:srgbClr val="DDDDDD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277168" y="3020331"/>
            <a:ext cx="150691" cy="72000"/>
          </a:xfrm>
          <a:prstGeom prst="rect">
            <a:avLst/>
          </a:prstGeom>
          <a:solidFill>
            <a:srgbClr val="DDDDDD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17404" y="3020331"/>
            <a:ext cx="1821595" cy="72000"/>
          </a:xfrm>
          <a:prstGeom prst="rect">
            <a:avLst/>
          </a:prstGeom>
          <a:solidFill>
            <a:srgbClr val="DDDDDD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9389" y="3056331"/>
            <a:ext cx="362986" cy="575362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endCxn id="15" idx="0"/>
          </p:cNvCxnSpPr>
          <p:nvPr/>
        </p:nvCxnSpPr>
        <p:spPr>
          <a:xfrm flipH="1">
            <a:off x="3596909" y="3060951"/>
            <a:ext cx="366980" cy="575922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4346904" y="3054776"/>
            <a:ext cx="457751" cy="576917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17" idx="0"/>
          </p:cNvCxnSpPr>
          <p:nvPr/>
        </p:nvCxnSpPr>
        <p:spPr>
          <a:xfrm>
            <a:off x="6633270" y="3055306"/>
            <a:ext cx="425000" cy="578333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7" name="Table 5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49933"/>
              </p:ext>
            </p:extLst>
          </p:nvPr>
        </p:nvGraphicFramePr>
        <p:xfrm>
          <a:off x="3191666" y="4227236"/>
          <a:ext cx="2689356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678"/>
                <a:gridCol w="1344678"/>
              </a:tblGrid>
              <a:tr h="232832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Air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-1000 HU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832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Lung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-600 to -400 HU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832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Fat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-100 to -60 HU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832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Water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0 HU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832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Soft tissue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+40 to +80 HU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832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Bone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bg2"/>
                          </a:solidFill>
                          <a:latin typeface="Calibri" panose="020F0502020204030204" pitchFamily="34" charset="0"/>
                        </a:rPr>
                        <a:t>+400 to +1000 HU</a:t>
                      </a:r>
                      <a:endParaRPr lang="en-US" sz="1200" b="0" dirty="0">
                        <a:solidFill>
                          <a:schemeClr val="bg2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83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Density estimation using CBCT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5236" y="1306860"/>
            <a:ext cx="887876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In CBCT: 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Depending on manufacturer, grey values may or may not be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calibrated</a:t>
            </a:r>
            <a:r>
              <a:rPr lang="en-GB" dirty="0" smtClean="0">
                <a:latin typeface="Arial Unicode MS" pitchFamily="34" charset="-128"/>
              </a:rPr>
              <a:t> according to a (pseudo-) HU scale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Even when calibrated,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several issues </a:t>
            </a:r>
            <a:r>
              <a:rPr lang="en-GB" dirty="0" smtClean="0">
                <a:latin typeface="Arial Unicode MS" pitchFamily="34" charset="-128"/>
              </a:rPr>
              <a:t>related to grey value stability are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inherent </a:t>
            </a:r>
            <a:r>
              <a:rPr lang="en-GB" dirty="0" smtClean="0">
                <a:latin typeface="Arial Unicode MS" pitchFamily="34" charset="-128"/>
              </a:rPr>
              <a:t>to the CBCT technique</a:t>
            </a:r>
            <a:endParaRPr lang="en-GB" sz="2400" dirty="0" smtClean="0">
              <a:latin typeface="Arial Unicode MS" pitchFamily="34" charset="-128"/>
            </a:endParaRPr>
          </a:p>
          <a:p>
            <a:pPr lvl="1" eaLnBrk="1" hangingPunct="1"/>
            <a:endParaRPr lang="en-GB" sz="20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0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0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Density estimation using CBCT: issues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5250" y="1166441"/>
            <a:ext cx="9041470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700" dirty="0" smtClean="0">
                <a:solidFill>
                  <a:srgbClr val="C00000"/>
                </a:solidFill>
                <a:latin typeface="Arial Unicode MS" pitchFamily="34" charset="-128"/>
              </a:rPr>
              <a:t>Uniformity</a:t>
            </a:r>
            <a:r>
              <a:rPr lang="en-GB" sz="2700" dirty="0" smtClean="0">
                <a:latin typeface="Arial Unicode MS" pitchFamily="34" charset="-128"/>
              </a:rPr>
              <a:t> issues due to </a:t>
            </a:r>
            <a:r>
              <a:rPr lang="en-GB" sz="2700" dirty="0" smtClean="0">
                <a:solidFill>
                  <a:srgbClr val="C00000"/>
                </a:solidFill>
                <a:latin typeface="Arial Unicode MS" pitchFamily="34" charset="-128"/>
              </a:rPr>
              <a:t>beam hardening </a:t>
            </a:r>
            <a:r>
              <a:rPr lang="en-GB" sz="2700" dirty="0" smtClean="0">
                <a:latin typeface="Arial Unicode MS" pitchFamily="34" charset="-128"/>
              </a:rPr>
              <a:t>(and improper correction thereof) + </a:t>
            </a:r>
            <a:r>
              <a:rPr lang="en-GB" sz="2700" dirty="0" smtClean="0">
                <a:solidFill>
                  <a:srgbClr val="C00000"/>
                </a:solidFill>
                <a:latin typeface="Arial Unicode MS" pitchFamily="34" charset="-128"/>
              </a:rPr>
              <a:t>asymmetrical FOV </a:t>
            </a:r>
            <a:r>
              <a:rPr lang="en-GB" sz="2700" dirty="0" smtClean="0">
                <a:latin typeface="Arial Unicode MS" pitchFamily="34" charset="-128"/>
              </a:rPr>
              <a:t>position (with mass irregularly distributed outside the FOV) can lead to A-P, L-R or central-peripheral ‘</a:t>
            </a:r>
            <a:r>
              <a:rPr lang="en-GB" sz="2700" dirty="0" smtClean="0">
                <a:solidFill>
                  <a:srgbClr val="C00000"/>
                </a:solidFill>
                <a:latin typeface="Arial Unicode MS" pitchFamily="34" charset="-128"/>
              </a:rPr>
              <a:t>shading</a:t>
            </a:r>
            <a:r>
              <a:rPr lang="en-GB" sz="2700" dirty="0" smtClean="0">
                <a:latin typeface="Arial Unicode MS" pitchFamily="34" charset="-128"/>
              </a:rPr>
              <a:t>’</a:t>
            </a: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6130" y="2885144"/>
            <a:ext cx="3579455" cy="3574695"/>
          </a:xfrm>
          <a:prstGeom prst="rect">
            <a:avLst/>
          </a:prstGeom>
          <a:noFill/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68032" y="3409747"/>
            <a:ext cx="2602156" cy="111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kern="0" dirty="0" smtClean="0">
                <a:solidFill>
                  <a:schemeClr val="bg2"/>
                </a:solidFill>
                <a:latin typeface="Arial Unicode MS" pitchFamily="34" charset="-128"/>
              </a:rPr>
              <a:t>Perfect </a:t>
            </a: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kern="0" dirty="0" smtClean="0">
                <a:solidFill>
                  <a:schemeClr val="bg2"/>
                </a:solidFill>
                <a:latin typeface="Arial Unicode MS" pitchFamily="34" charset="-128"/>
              </a:rPr>
              <a:t>uniformity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gray">
          <a:xfrm>
            <a:off x="6285584" y="3673185"/>
            <a:ext cx="2883129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kern="0" dirty="0" smtClean="0">
                <a:solidFill>
                  <a:schemeClr val="bg2"/>
                </a:solidFill>
                <a:latin typeface="Arial Unicode MS" pitchFamily="34" charset="-128"/>
              </a:rPr>
              <a:t>A-P shading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6285584" y="5176266"/>
            <a:ext cx="2215307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kern="0" dirty="0" smtClean="0">
                <a:solidFill>
                  <a:schemeClr val="bg2"/>
                </a:solidFill>
                <a:latin typeface="Arial Unicode MS" pitchFamily="34" charset="-128"/>
              </a:rPr>
              <a:t>Central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kern="0" dirty="0" smtClean="0">
                <a:solidFill>
                  <a:schemeClr val="bg2"/>
                </a:solidFill>
                <a:latin typeface="Arial Unicode MS" pitchFamily="34" charset="-128"/>
              </a:rPr>
              <a:t>shading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632885" y="5079543"/>
            <a:ext cx="2205565" cy="58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kern="0" dirty="0" smtClean="0">
                <a:solidFill>
                  <a:schemeClr val="bg2"/>
                </a:solidFill>
                <a:latin typeface="Arial Unicode MS" pitchFamily="34" charset="-128"/>
              </a:rPr>
              <a:t>Peripheral</a:t>
            </a: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None/>
              <a:tabLst/>
              <a:defRPr/>
            </a:pPr>
            <a:r>
              <a:rPr lang="en-US" kern="0" dirty="0" smtClean="0">
                <a:solidFill>
                  <a:schemeClr val="bg2"/>
                </a:solidFill>
                <a:latin typeface="Arial Unicode MS" pitchFamily="34" charset="-128"/>
              </a:rPr>
              <a:t>shading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Density estimation using CBCT: issues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47397"/>
            <a:ext cx="9144000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For certain manufacturers, grey values are assigned based on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density distribution </a:t>
            </a:r>
            <a:r>
              <a:rPr lang="en-GB" sz="2800" dirty="0" smtClean="0">
                <a:latin typeface="Arial Unicode MS" pitchFamily="34" charset="-128"/>
              </a:rPr>
              <a:t>in the FOV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High-density material in FOV can leads to grey value shift towards lower values</a:t>
            </a:r>
            <a:endParaRPr lang="en-GB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4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6081" y="3063296"/>
            <a:ext cx="2916195" cy="264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4254" y="3052486"/>
            <a:ext cx="3000529" cy="264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2010547" y="4695568"/>
            <a:ext cx="420130" cy="1025610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419218" y="4670854"/>
            <a:ext cx="358346" cy="1099751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370688" y="4683211"/>
            <a:ext cx="407773" cy="1075038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1274719" y="4970248"/>
            <a:ext cx="792163" cy="71913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/>
          </a:p>
        </p:txBody>
      </p:sp>
      <p:sp>
        <p:nvSpPr>
          <p:cNvPr id="14" name="Oval 13"/>
          <p:cNvSpPr/>
          <p:nvPr/>
        </p:nvSpPr>
        <p:spPr>
          <a:xfrm>
            <a:off x="2492460" y="4970247"/>
            <a:ext cx="503238" cy="71913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/>
          </a:p>
        </p:txBody>
      </p:sp>
      <p:sp>
        <p:nvSpPr>
          <p:cNvPr id="15" name="Oval 14"/>
          <p:cNvSpPr/>
          <p:nvPr/>
        </p:nvSpPr>
        <p:spPr>
          <a:xfrm>
            <a:off x="4902758" y="4908463"/>
            <a:ext cx="792162" cy="71913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/>
          </a:p>
        </p:txBody>
      </p:sp>
      <p:sp>
        <p:nvSpPr>
          <p:cNvPr id="16" name="Oval 15"/>
          <p:cNvSpPr/>
          <p:nvPr/>
        </p:nvSpPr>
        <p:spPr>
          <a:xfrm>
            <a:off x="6205665" y="4908463"/>
            <a:ext cx="431800" cy="71913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/>
          </a:p>
        </p:txBody>
      </p:sp>
      <p:sp>
        <p:nvSpPr>
          <p:cNvPr id="17" name="Rectangle 16"/>
          <p:cNvSpPr/>
          <p:nvPr/>
        </p:nvSpPr>
        <p:spPr>
          <a:xfrm>
            <a:off x="0" y="5726048"/>
            <a:ext cx="87820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solidFill>
                  <a:schemeClr val="bg2"/>
                </a:solidFill>
                <a:latin typeface="Arial Unicode MS" pitchFamily="34" charset="-128"/>
              </a:rPr>
              <a:t>Periphery = </a:t>
            </a:r>
            <a:r>
              <a:rPr lang="en-GB" sz="2000" dirty="0">
                <a:solidFill>
                  <a:schemeClr val="bg2"/>
                </a:solidFill>
                <a:latin typeface="Arial Unicode MS" pitchFamily="34" charset="-128"/>
              </a:rPr>
              <a:t>s</a:t>
            </a:r>
            <a:r>
              <a:rPr lang="en-GB" sz="2000" dirty="0" smtClean="0">
                <a:solidFill>
                  <a:schemeClr val="bg2"/>
                </a:solidFill>
                <a:latin typeface="Arial Unicode MS" pitchFamily="34" charset="-128"/>
              </a:rPr>
              <a:t>ame material (PMMA)! Grey value shift when a high-density material (here: aluminium) is in the FOV</a:t>
            </a:r>
            <a:endParaRPr lang="en-GB" sz="2000" dirty="0">
              <a:solidFill>
                <a:schemeClr val="bg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94783" y="4958921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Pauwels </a:t>
            </a:r>
          </a:p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et al. (2013)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841142" y="4658497"/>
            <a:ext cx="383059" cy="1050325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History of CT &amp; CBCT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2248" y="1211931"/>
            <a:ext cx="8826501" cy="4855493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Computed tomography (CT): originated in the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</a:rPr>
              <a:t>1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970s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Theoretical principles as old as 1915 (Radon transform)</a:t>
            </a:r>
            <a:endParaRPr lang="en-US" sz="2400" i="1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Cone-beam CT (CBCT): first (non-dental) applications in the 1980s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CBCT reconstruction technique: 1984 (</a:t>
            </a:r>
            <a:r>
              <a:rPr lang="en-GB" dirty="0" err="1" smtClean="0">
                <a:latin typeface="Arial Unicode MS" pitchFamily="34" charset="-128"/>
              </a:rPr>
              <a:t>Feldkamp</a:t>
            </a:r>
            <a:r>
              <a:rPr lang="en-GB" dirty="0" smtClean="0">
                <a:latin typeface="Arial Unicode MS" pitchFamily="34" charset="-128"/>
              </a:rPr>
              <a:t>-Davis-Kress, FDK) (</a:t>
            </a:r>
            <a:r>
              <a:rPr lang="en-GB" dirty="0" err="1" smtClean="0">
                <a:latin typeface="Arial Unicode MS" pitchFamily="34" charset="-128"/>
              </a:rPr>
              <a:t>Feldkamp</a:t>
            </a:r>
            <a:r>
              <a:rPr lang="en-GB" dirty="0" smtClean="0">
                <a:latin typeface="Arial Unicode MS" pitchFamily="34" charset="-128"/>
              </a:rPr>
              <a:t> et al. 1984)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Second half of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1990s: first dental CBCTs </a:t>
            </a:r>
            <a:r>
              <a:rPr lang="en-GB" dirty="0" smtClean="0">
                <a:latin typeface="Arial Unicode MS" pitchFamily="34" charset="-128"/>
              </a:rPr>
              <a:t>introduced to market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Currently (2017):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&gt;50 dental CBCT models</a:t>
            </a: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70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Density estimation using CBCT: issues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987" y="1286669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Quantitative use </a:t>
            </a:r>
            <a:r>
              <a:rPr lang="en-GB" sz="2800" dirty="0" smtClean="0">
                <a:latin typeface="Arial Unicode MS" pitchFamily="34" charset="-128"/>
              </a:rPr>
              <a:t>of grey values in CBCT should be done with </a:t>
            </a:r>
            <a:r>
              <a:rPr lang="en-GB" sz="2800" u="sng" dirty="0" smtClean="0">
                <a:solidFill>
                  <a:srgbClr val="C00000"/>
                </a:solidFill>
                <a:latin typeface="Arial Unicode MS" pitchFamily="34" charset="-128"/>
              </a:rPr>
              <a:t>great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 care </a:t>
            </a:r>
            <a:r>
              <a:rPr lang="en-GB" sz="2800" dirty="0" smtClean="0">
                <a:latin typeface="Arial Unicode MS" pitchFamily="34" charset="-128"/>
              </a:rPr>
              <a:t>and with proper knowledge of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grey value stability </a:t>
            </a:r>
            <a:r>
              <a:rPr lang="en-GB" sz="2800" dirty="0" smtClean="0">
                <a:latin typeface="Arial Unicode MS" pitchFamily="34" charset="-128"/>
              </a:rPr>
              <a:t>of the CBCT model being used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CBCT users should rely on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visual interpretation</a:t>
            </a:r>
            <a:r>
              <a:rPr lang="en-GB" sz="28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800" dirty="0" smtClean="0">
                <a:latin typeface="Arial Unicode MS" pitchFamily="34" charset="-128"/>
              </a:rPr>
              <a:t>of bone quality rather than density measurements</a:t>
            </a:r>
          </a:p>
          <a:p>
            <a:pPr eaLnBrk="1" hangingPunct="1"/>
            <a:endParaRPr lang="en-GB" sz="2800" dirty="0" smtClean="0">
              <a:latin typeface="Arial Unicode MS" pitchFamily="34" charset="-128"/>
            </a:endParaRPr>
          </a:p>
          <a:p>
            <a:pPr lvl="1" eaLnBrk="1" hangingPunct="1"/>
            <a:endParaRPr lang="en-GB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71</a:t>
            </a:fld>
            <a:endParaRPr lang="en-GB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075" y="1168176"/>
            <a:ext cx="8782050" cy="4908773"/>
          </a:xfrm>
        </p:spPr>
        <p:txBody>
          <a:bodyPr/>
          <a:lstStyle/>
          <a:p>
            <a:pPr marL="0" indent="0">
              <a:buClr>
                <a:schemeClr val="tx2"/>
              </a:buClr>
              <a:buNone/>
            </a:pP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Ambrose J.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(1973) Computerized transverse axial scanning (tomography): Part 2. Clinical application. Br J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46:1023-47.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Arai Y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(1999) Development of a compact computed tomographic apparatus for dental use.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28:245-8.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Beister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et al. Iterative reconstruction methods in X-ray CT (2012). Phys Med. 28:94-108. 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Feldkamp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LA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(1984) Practical cone-beam algorithm. J Opt Soc Amer. A, 1:612-9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Hounsfield GN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(1973) Computerized transverse axial scanning (tomography): Part I. Description of system. Br J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46:1016-22. 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Kalender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WA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(2006) X-ray computed tomography. Phys Med Biol. 51:R29-43.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Liang et al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(2010) A comparative evaluation of Cone Beam Computed Tomography (CBCT) and Multi-Slice CT (MSCT) Part I. On subjective image quality.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Eur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75:265-9.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72</a:t>
            </a:fld>
            <a:endParaRPr lang="en-GB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024" y="1184137"/>
            <a:ext cx="8848725" cy="4578488"/>
          </a:xfrm>
        </p:spPr>
        <p:txBody>
          <a:bodyPr anchor="ctr"/>
          <a:lstStyle/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Loubele</a:t>
            </a:r>
            <a:r>
              <a:rPr lang="en-GB" sz="1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(2007) A comparison of jaw dimensional and quality assessments of bone characteristics with cone-beam CT, spiral tomography, and multi-slice spiral CT. </a:t>
            </a:r>
            <a:r>
              <a:rPr lang="en-GB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</a:t>
            </a:r>
            <a:r>
              <a:rPr lang="en-GB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 Oral </a:t>
            </a:r>
            <a:r>
              <a:rPr lang="en-GB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Maxillofac</a:t>
            </a:r>
            <a:r>
              <a:rPr lang="en-GB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Implants. 22:446-54.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(2013) Quantification of metal 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artifacts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on cone beam computed tomography images.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Clin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Implants Res. A100:94-9.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R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(2013) Variability of dental cone beam CT grey values for density estimations. Br J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86:20120135.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(2015) </a:t>
            </a:r>
            <a:r>
              <a:rPr lang="en-US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Technical aspects of dental CBCT: state of the art. </a:t>
            </a:r>
            <a:r>
              <a:rPr lang="en-US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US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US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44:20140224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1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Scarfe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WC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(2006) Clinical applications of cone-beam computed tomography in dental practice. J Can Dent Assoc. 72:75-80.</a:t>
            </a:r>
            <a:endParaRPr lang="en-US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Clr>
                <a:schemeClr val="tx2"/>
              </a:buClr>
              <a:buNone/>
            </a:pPr>
            <a:r>
              <a:rPr lang="en-US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Seibert JA. (2006) </a:t>
            </a:r>
            <a:r>
              <a:rPr lang="en-US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Flat-panel detectors: how much better are they? </a:t>
            </a:r>
            <a:r>
              <a:rPr lang="en-US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Pediatr</a:t>
            </a:r>
            <a:r>
              <a:rPr lang="en-US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US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36:173-81.</a:t>
            </a:r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None/>
            </a:pPr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8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164" y="1234520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Introduction, history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The imaging chain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‘Cone-beam’ vs. ‘fan-beam’ (CBCT vs. CT)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Detectors in CBCT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reconstruction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display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artefacts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 in CBCT &amp; CT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Hounsfield Units in CBCT</a:t>
            </a:r>
          </a:p>
          <a:p>
            <a:pPr eaLnBrk="1" hangingPunct="1">
              <a:buClr>
                <a:schemeClr val="tx2"/>
              </a:buClr>
            </a:pP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Imaging chain in CBCT</a:t>
            </a: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39435"/>
            <a:ext cx="5340728" cy="487912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158666" y="5780003"/>
            <a:ext cx="669674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</a:t>
            </a:r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endParaRPr lang="en-US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L08 Fundamentals of CT and CBCT</a:t>
            </a:r>
            <a:endParaRPr lang="en-GB" sz="1000" i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2633662" y="3900486"/>
            <a:ext cx="754856" cy="700090"/>
          </a:xfrm>
          <a:prstGeom prst="rect">
            <a:avLst/>
          </a:prstGeom>
          <a:solidFill>
            <a:srgbClr val="FFFFFF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EA Light TN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FCD3C1"/>
      </a:hlink>
      <a:folHlink>
        <a:srgbClr val="3366CC"/>
      </a:folHlink>
    </a:clrScheme>
    <a:fontScheme name="IAEA Light T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AEA Light T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 Light T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 Light TN</Template>
  <TotalTime>0</TotalTime>
  <Words>3991</Words>
  <Application>Microsoft Office PowerPoint</Application>
  <PresentationFormat>On-screen Show (4:3)</PresentationFormat>
  <Paragraphs>684</Paragraphs>
  <Slides>72</Slides>
  <Notes>70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IAEA Light TN</vt:lpstr>
      <vt:lpstr>Radiation Protection in Dental Radiology</vt:lpstr>
      <vt:lpstr>Educational Objectives</vt:lpstr>
      <vt:lpstr>Overview</vt:lpstr>
      <vt:lpstr>Overview</vt:lpstr>
      <vt:lpstr>Introduction</vt:lpstr>
      <vt:lpstr>Introduction</vt:lpstr>
      <vt:lpstr>History of CT &amp; CBCT</vt:lpstr>
      <vt:lpstr>Overview</vt:lpstr>
      <vt:lpstr>Imaging chain in CBCT</vt:lpstr>
      <vt:lpstr>Imaging chain in CBCT</vt:lpstr>
      <vt:lpstr>Imaging chain in CBCT</vt:lpstr>
      <vt:lpstr>Imaging chain in CBCT</vt:lpstr>
      <vt:lpstr>Imaging chain in CBCT</vt:lpstr>
      <vt:lpstr>CBCT models</vt:lpstr>
      <vt:lpstr>Overview</vt:lpstr>
      <vt:lpstr>‘Cone-beam’ vs. ‘fan-beam’</vt:lpstr>
      <vt:lpstr>‘Cone-beam’ vs. ‘fan-beam’</vt:lpstr>
      <vt:lpstr>‘Cone-beam’ vs. ‘fan-beam’</vt:lpstr>
      <vt:lpstr>CBCT vs. MDCT</vt:lpstr>
      <vt:lpstr>Image quality: CBCT vs. MDCT</vt:lpstr>
      <vt:lpstr>Image quality: CBCT vs. MDCT</vt:lpstr>
      <vt:lpstr>Image quality: CBCT vs. MDCT</vt:lpstr>
      <vt:lpstr>Overview</vt:lpstr>
      <vt:lpstr>Detectors used in CBCT</vt:lpstr>
      <vt:lpstr>Detectors used in CBCT: FPD</vt:lpstr>
      <vt:lpstr>Detectors used in CBCT</vt:lpstr>
      <vt:lpstr>FOV categories used in dental CBCT</vt:lpstr>
      <vt:lpstr>Stitching of multiple scans in CBCT</vt:lpstr>
      <vt:lpstr>Overview</vt:lpstr>
      <vt:lpstr>Image reconstruction: pre-processing</vt:lpstr>
      <vt:lpstr>Image reconstruction: FBP technique</vt:lpstr>
      <vt:lpstr>Image reconstruction: FBP technique</vt:lpstr>
      <vt:lpstr>Image reconstruction: FBP technique</vt:lpstr>
      <vt:lpstr>Image reconstruction: FBP technique</vt:lpstr>
      <vt:lpstr>Image reconstruction: FBP technique</vt:lpstr>
      <vt:lpstr>Image reconstruction: FBP technique</vt:lpstr>
      <vt:lpstr>PowerPoint Presentation</vt:lpstr>
      <vt:lpstr>PowerPoint Presentation</vt:lpstr>
      <vt:lpstr>Image reconstruction: iterative technique</vt:lpstr>
      <vt:lpstr>Image reconstruction: iterative technique</vt:lpstr>
      <vt:lpstr>Overview</vt:lpstr>
      <vt:lpstr>Image display: MPR</vt:lpstr>
      <vt:lpstr>Image display: MPR</vt:lpstr>
      <vt:lpstr>Image display: oblique slicing</vt:lpstr>
      <vt:lpstr>Image display: standard</vt:lpstr>
      <vt:lpstr>Image display: curved reformatting</vt:lpstr>
      <vt:lpstr>Image display: curved reformatting</vt:lpstr>
      <vt:lpstr>Image display: curved reformatting</vt:lpstr>
      <vt:lpstr>Image display: slice thickness</vt:lpstr>
      <vt:lpstr>Image display: slice interval</vt:lpstr>
      <vt:lpstr>Image display: slice interval</vt:lpstr>
      <vt:lpstr>Image display: slice thickness/interval</vt:lpstr>
      <vt:lpstr>Image display: advanced</vt:lpstr>
      <vt:lpstr>Image display: advanced</vt:lpstr>
      <vt:lpstr>Image display: advanced</vt:lpstr>
      <vt:lpstr>Image quality in CT</vt:lpstr>
      <vt:lpstr>Overview</vt:lpstr>
      <vt:lpstr>Artefacts in CT &amp; CBCT</vt:lpstr>
      <vt:lpstr>Artefacts in CT &amp; CBCT</vt:lpstr>
      <vt:lpstr>Image quality in CT: metal artefacts</vt:lpstr>
      <vt:lpstr>Image quality in CT: metal artefacts</vt:lpstr>
      <vt:lpstr>Image quality in CT: motion artefacts</vt:lpstr>
      <vt:lpstr>Image quality in CT: aliasing artefacts</vt:lpstr>
      <vt:lpstr>Overview</vt:lpstr>
      <vt:lpstr>Density estimation using CBCT</vt:lpstr>
      <vt:lpstr>Density estimation using CBCT</vt:lpstr>
      <vt:lpstr>Density estimation using CBCT</vt:lpstr>
      <vt:lpstr>Density estimation using CBCT: issues</vt:lpstr>
      <vt:lpstr>Density estimation using CBCT: issues</vt:lpstr>
      <vt:lpstr>Density estimation using CBCT: issues</vt:lpstr>
      <vt:lpstr>References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2017-08-17T09:45:05Z</dcterms:created>
  <dcterms:modified xsi:type="dcterms:W3CDTF">2017-10-02T09:26:29Z</dcterms:modified>
</cp:coreProperties>
</file>