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</p:sldMasterIdLst>
  <p:notesMasterIdLst>
    <p:notesMasterId r:id="rId18"/>
  </p:notesMasterIdLst>
  <p:sldIdLst>
    <p:sldId id="256" r:id="rId2"/>
    <p:sldId id="261" r:id="rId3"/>
    <p:sldId id="352" r:id="rId4"/>
    <p:sldId id="353" r:id="rId5"/>
    <p:sldId id="313" r:id="rId6"/>
    <p:sldId id="343" r:id="rId7"/>
    <p:sldId id="335" r:id="rId8"/>
    <p:sldId id="336" r:id="rId9"/>
    <p:sldId id="348" r:id="rId10"/>
    <p:sldId id="339" r:id="rId11"/>
    <p:sldId id="354" r:id="rId12"/>
    <p:sldId id="340" r:id="rId13"/>
    <p:sldId id="341" r:id="rId14"/>
    <p:sldId id="349" r:id="rId15"/>
    <p:sldId id="350" r:id="rId16"/>
    <p:sldId id="351" r:id="rId17"/>
  </p:sldIdLst>
  <p:sldSz cx="9144000" cy="6858000" type="screen4x3"/>
  <p:notesSz cx="6669088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FF3300"/>
    <a:srgbClr val="000099"/>
    <a:srgbClr val="F9F0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327" autoAdjust="0"/>
    <p:restoredTop sz="94660"/>
  </p:normalViewPr>
  <p:slideViewPr>
    <p:cSldViewPr>
      <p:cViewPr>
        <p:scale>
          <a:sx n="90" d="100"/>
          <a:sy n="90" d="100"/>
        </p:scale>
        <p:origin x="-3018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55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89C78E-B11A-4BC1-BAF6-89FE11AEE0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8941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9DB32A-E6C9-4FA6-AD2D-3D1F6CB6CB8F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18125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150472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50320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193756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63767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995025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426028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22628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78696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34788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FD8032-FA09-4436-9ED5-F193372F6E76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85151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12511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45121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13788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30242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9F54A-1D5A-4ACA-ABE9-4001E216B4E3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47439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black">
          <a:xfrm>
            <a:off x="3505200" y="6019800"/>
            <a:ext cx="2209800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b="1" smtClean="0">
                <a:solidFill>
                  <a:srgbClr val="FFFFFF"/>
                </a:solidFill>
                <a:latin typeface="Arial" charset="0"/>
              </a:rPr>
              <a:t>IAEA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en-GB" sz="900" b="1" smtClean="0">
                <a:solidFill>
                  <a:srgbClr val="FFFFFF"/>
                </a:solidFill>
                <a:latin typeface="Arial" charset="0"/>
              </a:rPr>
              <a:t>International Atomic Energy Agency</a:t>
            </a:r>
          </a:p>
        </p:txBody>
      </p:sp>
      <p:pic>
        <p:nvPicPr>
          <p:cNvPr id="5" name="Picture 10" descr="IAEAlogo_Bl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4114800" y="5105400"/>
            <a:ext cx="10509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hidden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1000125"/>
            <a:ext cx="9144000" cy="17716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2797175"/>
            <a:ext cx="9144000" cy="1727200"/>
          </a:xfrm>
        </p:spPr>
        <p:txBody>
          <a:bodyPr anchor="ctr" anchorCtr="1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9BC31-5718-4187-AF0C-1A927F083C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9888" y="98425"/>
            <a:ext cx="2147887" cy="5997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98425"/>
            <a:ext cx="6292850" cy="5997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17A34-5B99-44C9-BD8D-1F819EFF32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72248-E255-44EE-A39B-6E1E82A634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0A1D1-8282-4298-A140-364EBD78DD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C1919-B342-4F38-997F-F1ABF20EB9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193A9-65FE-4FC8-8087-288178EA5E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CDF28-2947-4F43-BB72-0567656AA4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AAF31-1D83-4115-BC62-A2ECD26854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E40E0-B8BE-43AA-8D54-50091478E2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AD7B3-F036-47B1-B10D-D67B44CA39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954B7-7C35-4554-AC25-D77269FCFB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4566A-6C51-46C9-BB5C-7A37DE3DB8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888B9-E81B-4DC7-8C63-B12CAE9C40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0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IAEAlogo_Black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black">
          <a:xfrm>
            <a:off x="304800" y="6110288"/>
            <a:ext cx="6858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Text Box 11"/>
          <p:cNvSpPr txBox="1">
            <a:spLocks noChangeArrowheads="1"/>
          </p:cNvSpPr>
          <p:nvPr/>
        </p:nvSpPr>
        <p:spPr bwMode="black">
          <a:xfrm>
            <a:off x="990600" y="6202363"/>
            <a:ext cx="914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2200" b="1" smtClean="0">
                <a:solidFill>
                  <a:srgbClr val="FFFFFF"/>
                </a:solidFill>
                <a:latin typeface="Arial" charset="0"/>
              </a:rPr>
              <a:t>IAEA</a:t>
            </a:r>
          </a:p>
        </p:txBody>
      </p:sp>
      <p:pic>
        <p:nvPicPr>
          <p:cNvPr id="1028" name="Picture 9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hidden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3"/>
          <p:cNvSpPr>
            <a:spLocks noGrp="1" noChangeArrowheads="1"/>
          </p:cNvSpPr>
          <p:nvPr>
            <p:ph type="title"/>
          </p:nvPr>
        </p:nvSpPr>
        <p:spPr bwMode="black">
          <a:xfrm>
            <a:off x="282575" y="98425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274638" y="1524000"/>
            <a:ext cx="85931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783388" y="6369050"/>
            <a:ext cx="167640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4154488" y="6369050"/>
            <a:ext cx="262413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472488" y="6369050"/>
            <a:ext cx="5095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3D7DCC0B-8DFB-4A14-A996-DC7C7786F5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</p:sldLayoutIdLst>
  <p:hf hdr="0" ftr="0" dt="0"/>
  <p:txStyles>
    <p:titleStyle>
      <a:lvl1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2000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26988"/>
            <a:ext cx="9144000" cy="1771651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rgbClr val="0070C0"/>
                </a:solidFill>
                <a:latin typeface="Arial Unicode MS" pitchFamily="34" charset="-128"/>
              </a:rPr>
              <a:t>Radiation Protection in Dental Radiology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z="3600" dirty="0" smtClean="0">
                <a:latin typeface="Arial Unicode MS" pitchFamily="34" charset="-128"/>
              </a:rPr>
              <a:t>Special Considerations for Radiation Protection in Children</a:t>
            </a:r>
            <a:endParaRPr lang="en-GB" sz="3600" dirty="0" smtClean="0"/>
          </a:p>
          <a:p>
            <a:pPr eaLnBrk="1" hangingPunct="1"/>
            <a:r>
              <a:rPr lang="en-GB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L02</a:t>
            </a:r>
          </a:p>
        </p:txBody>
      </p:sp>
      <p:sp>
        <p:nvSpPr>
          <p:cNvPr id="6" name="Rectangle 5"/>
          <p:cNvSpPr/>
          <p:nvPr/>
        </p:nvSpPr>
        <p:spPr>
          <a:xfrm>
            <a:off x="251520" y="1169457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Training material developed by the </a:t>
            </a:r>
            <a:r>
              <a:rPr lang="en-GB" sz="16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International </a:t>
            </a: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Atomic Energy Agency </a:t>
            </a:r>
            <a:endParaRPr lang="en-GB" sz="1600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 algn="ctr"/>
            <a:r>
              <a:rPr lang="en-GB" sz="16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in </a:t>
            </a: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collaboration </a:t>
            </a:r>
            <a:r>
              <a:rPr lang="en-GB" sz="16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with:</a:t>
            </a: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/>
            </a:r>
            <a:b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en-GB" sz="1600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GB" sz="1600" i="1" dirty="0">
                <a:solidFill>
                  <a:srgbClr val="0070C0"/>
                </a:solidFill>
                <a:latin typeface="Cambria" panose="02040503050406030204" pitchFamily="18" charset="0"/>
              </a:rPr>
              <a:t>World Health Organization</a:t>
            </a:r>
            <a:r>
              <a:rPr lang="en-GB" sz="1600" i="1">
                <a:solidFill>
                  <a:srgbClr val="0070C0"/>
                </a:solidFill>
                <a:latin typeface="Cambria" panose="02040503050406030204" pitchFamily="18" charset="0"/>
              </a:rPr>
              <a:t>, </a:t>
            </a:r>
            <a:r>
              <a:rPr lang="en-GB" sz="1600" i="1" smtClean="0">
                <a:solidFill>
                  <a:srgbClr val="0070C0"/>
                </a:solidFill>
                <a:latin typeface="Cambria" panose="02040503050406030204" pitchFamily="18" charset="0"/>
              </a:rPr>
              <a:t>FDI World </a:t>
            </a:r>
            <a:r>
              <a:rPr lang="en-GB" sz="1600" i="1" dirty="0">
                <a:solidFill>
                  <a:srgbClr val="0070C0"/>
                </a:solidFill>
                <a:latin typeface="Cambria" panose="02040503050406030204" pitchFamily="18" charset="0"/>
              </a:rPr>
              <a:t>Dental Federation, International Association of </a:t>
            </a:r>
            <a:r>
              <a:rPr lang="en-GB" sz="1600" i="1" dirty="0" err="1">
                <a:solidFill>
                  <a:srgbClr val="0070C0"/>
                </a:solidFill>
                <a:latin typeface="Cambria" panose="02040503050406030204" pitchFamily="18" charset="0"/>
              </a:rPr>
              <a:t>Dento</a:t>
            </a:r>
            <a:r>
              <a:rPr lang="en-GB" sz="1600" i="1" dirty="0">
                <a:solidFill>
                  <a:srgbClr val="0070C0"/>
                </a:solidFill>
                <a:latin typeface="Cambria" panose="02040503050406030204" pitchFamily="18" charset="0"/>
              </a:rPr>
              <a:t>-Maxillofacial Radiology, International Organization for Medical Physics, and Image Gently Alliance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Why special considerations for children?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496" y="1268760"/>
            <a:ext cx="8713664" cy="4114800"/>
          </a:xfrm>
        </p:spPr>
        <p:txBody>
          <a:bodyPr/>
          <a:lstStyle/>
          <a:p>
            <a:pPr lvl="0"/>
            <a:r>
              <a:rPr lang="en-GB" sz="2800" dirty="0" smtClean="0">
                <a:latin typeface="Arial Unicode MS" pitchFamily="34" charset="-128"/>
              </a:rPr>
              <a:t>High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frequency</a:t>
            </a:r>
            <a:r>
              <a:rPr lang="en-GB" sz="2800" dirty="0" smtClean="0">
                <a:latin typeface="Arial Unicode MS" pitchFamily="34" charset="-128"/>
              </a:rPr>
              <a:t> of dental radiographic examinations in children</a:t>
            </a:r>
          </a:p>
          <a:p>
            <a:pPr lvl="1"/>
            <a:r>
              <a:rPr lang="en-GB" sz="2400" dirty="0" smtClean="0">
                <a:latin typeface="Arial Unicode MS" pitchFamily="34" charset="-128"/>
              </a:rPr>
              <a:t>Orthodontic treatment, trauma, cleft palate, developmental disorders, </a:t>
            </a:r>
            <a:r>
              <a:rPr lang="en-GB" sz="2400" dirty="0" err="1" smtClean="0">
                <a:latin typeface="Arial Unicode MS" pitchFamily="34" charset="-128"/>
              </a:rPr>
              <a:t>tumors</a:t>
            </a:r>
            <a:r>
              <a:rPr lang="en-GB" sz="2400" dirty="0" smtClean="0">
                <a:latin typeface="Arial Unicode MS" pitchFamily="34" charset="-128"/>
              </a:rPr>
              <a:t>, …</a:t>
            </a:r>
          </a:p>
          <a:p>
            <a:pPr lvl="1"/>
            <a:endParaRPr lang="en-GB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400" i="1" dirty="0" smtClean="0">
              <a:latin typeface="Arial Unicode MS" pitchFamily="34" charset="-128"/>
            </a:endParaRP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L02 Special Considerations for Radiation Protection in Children</a:t>
            </a:r>
            <a:endParaRPr lang="en-GB" sz="1000" i="1" dirty="0"/>
          </a:p>
        </p:txBody>
      </p:sp>
      <p:pic>
        <p:nvPicPr>
          <p:cNvPr id="7" name="Picture 2" descr="XY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820" y="3426332"/>
            <a:ext cx="2264520" cy="22645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4" descr="DSCN0374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 l="8000" t="10001" r="6000" b="34000"/>
          <a:stretch>
            <a:fillRect/>
          </a:stretch>
        </p:blipFill>
        <p:spPr bwMode="auto">
          <a:xfrm>
            <a:off x="2487334" y="3429000"/>
            <a:ext cx="4671765" cy="2281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ollimatedcep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9093" y="3426332"/>
            <a:ext cx="1745395" cy="226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5004048" y="5684326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i="1" dirty="0" smtClean="0">
                <a:solidFill>
                  <a:schemeClr val="accent1"/>
                </a:solidFill>
                <a:latin typeface="Arial Unicode MS" pitchFamily="34" charset="-128"/>
              </a:rPr>
              <a:t>K. Horner, University of Manchester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11</a:t>
            </a:fld>
            <a:endParaRPr lang="en-GB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</a:rPr>
              <a:t>Overview</a:t>
            </a:r>
            <a:endParaRPr lang="en-US" b="0" dirty="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2025352"/>
            <a:ext cx="8569076" cy="3347864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solidFill>
                <a:schemeClr val="accent1"/>
              </a:solidFill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Why special considerations for children?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How to protect children?</a:t>
            </a: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L02 Special Considerations for Radiation Protection in Children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How to protect children?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496" y="1268760"/>
            <a:ext cx="8713664" cy="4114800"/>
          </a:xfrm>
        </p:spPr>
        <p:txBody>
          <a:bodyPr/>
          <a:lstStyle/>
          <a:p>
            <a:pPr lvl="0"/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Justification</a:t>
            </a:r>
            <a:r>
              <a:rPr lang="en-GB" sz="2800" dirty="0" smtClean="0">
                <a:latin typeface="Arial Unicode MS" pitchFamily="34" charset="-128"/>
              </a:rPr>
              <a:t> of medical exposures is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more stringent </a:t>
            </a:r>
            <a:r>
              <a:rPr lang="en-GB" sz="2800" dirty="0" smtClean="0">
                <a:latin typeface="Arial Unicode MS" pitchFamily="34" charset="-128"/>
              </a:rPr>
              <a:t>in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children</a:t>
            </a:r>
            <a:r>
              <a:rPr lang="en-GB" sz="2800" dirty="0" smtClean="0">
                <a:latin typeface="Arial Unicode MS" pitchFamily="34" charset="-128"/>
              </a:rPr>
              <a:t> than adults (depends on risk-benefit relation)</a:t>
            </a:r>
          </a:p>
          <a:p>
            <a:pPr lvl="0">
              <a:buNone/>
            </a:pPr>
            <a:endParaRPr lang="en-GB" sz="2400" i="1" dirty="0" smtClean="0">
              <a:latin typeface="Arial Unicode MS" pitchFamily="34" charset="-128"/>
            </a:endParaRP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7476" t="25442" r="35825" b="6955"/>
          <a:stretch>
            <a:fillRect/>
          </a:stretch>
        </p:blipFill>
        <p:spPr bwMode="auto">
          <a:xfrm>
            <a:off x="539552" y="2780928"/>
            <a:ext cx="2520280" cy="3255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3347864" y="2912745"/>
            <a:ext cx="51480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Arial Unicode MS" pitchFamily="34" charset="-128"/>
              </a:rPr>
              <a:t>“The justification of medical exposure for an individual patient shall be carried out […] with account taken, in particular for patients who are pregnant or breast-feeding or are paediatric”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L02 Special Considerations for Radiation Protection in Children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How to protect children?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496" y="1556792"/>
            <a:ext cx="8713664" cy="4114800"/>
          </a:xfrm>
        </p:spPr>
        <p:txBody>
          <a:bodyPr/>
          <a:lstStyle/>
          <a:p>
            <a:pPr lvl="0"/>
            <a:r>
              <a:rPr lang="en-GB" sz="2800" dirty="0" smtClean="0">
                <a:latin typeface="Arial Unicode MS" pitchFamily="34" charset="-128"/>
              </a:rPr>
              <a:t>Exposures to children can be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optimized</a:t>
            </a:r>
            <a:r>
              <a:rPr lang="en-GB" sz="2800" dirty="0" smtClean="0">
                <a:solidFill>
                  <a:schemeClr val="accent2"/>
                </a:solidFill>
                <a:latin typeface="Arial Unicode MS" pitchFamily="34" charset="-128"/>
              </a:rPr>
              <a:t> </a:t>
            </a:r>
            <a:r>
              <a:rPr lang="en-GB" sz="2800" dirty="0" smtClean="0">
                <a:latin typeface="Arial Unicode MS" pitchFamily="34" charset="-128"/>
              </a:rPr>
              <a:t>through adjustment of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exposure parameters </a:t>
            </a:r>
            <a:r>
              <a:rPr lang="en-GB" sz="2800" dirty="0">
                <a:latin typeface="Arial Unicode MS" pitchFamily="34" charset="-128"/>
              </a:rPr>
              <a:t>and the use of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shielding</a:t>
            </a:r>
          </a:p>
          <a:p>
            <a:pPr lvl="1"/>
            <a:r>
              <a:rPr lang="en-GB" sz="2400" dirty="0" smtClean="0">
                <a:latin typeface="Arial Unicode MS" pitchFamily="34" charset="-128"/>
              </a:rPr>
              <a:t>See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L11</a:t>
            </a:r>
            <a:r>
              <a:rPr lang="en-GB" sz="2400" dirty="0" smtClean="0">
                <a:latin typeface="Arial Unicode MS" pitchFamily="34" charset="-128"/>
              </a:rPr>
              <a:t> for general considerations regarding optimization</a:t>
            </a:r>
          </a:p>
          <a:p>
            <a:r>
              <a:rPr lang="en-GB" sz="2800" dirty="0" smtClean="0">
                <a:latin typeface="Arial Unicode MS" pitchFamily="34" charset="-128"/>
              </a:rPr>
              <a:t>Children can be exposed at a lower tube output (e.g. mAs) in order to reach the same image quality level as adults</a:t>
            </a: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000" i="1" dirty="0" smtClean="0">
              <a:latin typeface="Arial Unicode MS" pitchFamily="34" charset="-128"/>
            </a:endParaRPr>
          </a:p>
          <a:p>
            <a:pPr lvl="0"/>
            <a:endParaRPr lang="en-GB" sz="24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4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4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L02 Special Considerations for Radiation Protection in Children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14</a:t>
            </a:fld>
            <a:endParaRPr lang="en-GB" smtClean="0"/>
          </a:p>
        </p:txBody>
      </p:sp>
      <p:pic>
        <p:nvPicPr>
          <p:cNvPr id="8" name="Picture 2" descr="C:\Users\Ruben\Google Drive\Active work\_Research\Head size - mAs\Figures\Fig 4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420888"/>
            <a:ext cx="6912768" cy="3459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1240304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600" dirty="0" smtClean="0">
                <a:solidFill>
                  <a:schemeClr val="tx2"/>
                </a:solidFill>
                <a:latin typeface="Arial Unicode MS" pitchFamily="34" charset="-128"/>
              </a:rPr>
              <a:t>Patients with a </a:t>
            </a:r>
            <a:r>
              <a:rPr lang="en-GB" sz="2600" dirty="0" smtClean="0">
                <a:solidFill>
                  <a:srgbClr val="C00000"/>
                </a:solidFill>
                <a:latin typeface="Arial Unicode MS" pitchFamily="34" charset="-128"/>
              </a:rPr>
              <a:t>smaller head </a:t>
            </a:r>
            <a:r>
              <a:rPr lang="en-GB" sz="2600" dirty="0" smtClean="0">
                <a:solidFill>
                  <a:schemeClr val="tx2"/>
                </a:solidFill>
                <a:latin typeface="Arial Unicode MS" pitchFamily="34" charset="-128"/>
              </a:rPr>
              <a:t>circumference require a lower relative </a:t>
            </a:r>
            <a:r>
              <a:rPr lang="en-GB" sz="2600" dirty="0" smtClean="0">
                <a:solidFill>
                  <a:srgbClr val="C00000"/>
                </a:solidFill>
                <a:latin typeface="Arial Unicode MS" pitchFamily="34" charset="-128"/>
              </a:rPr>
              <a:t>mAs</a:t>
            </a:r>
            <a:r>
              <a:rPr lang="en-GB" sz="2600" dirty="0" smtClean="0">
                <a:solidFill>
                  <a:schemeClr val="tx2"/>
                </a:solidFill>
                <a:latin typeface="Arial Unicode MS" pitchFamily="34" charset="-128"/>
              </a:rPr>
              <a:t> to reach the </a:t>
            </a:r>
            <a:r>
              <a:rPr lang="en-GB" sz="2600" dirty="0" smtClean="0">
                <a:solidFill>
                  <a:srgbClr val="C00000"/>
                </a:solidFill>
                <a:latin typeface="Arial Unicode MS" pitchFamily="34" charset="-128"/>
              </a:rPr>
              <a:t>same image quality </a:t>
            </a:r>
            <a:r>
              <a:rPr lang="en-GB" sz="2600" dirty="0" smtClean="0">
                <a:solidFill>
                  <a:schemeClr val="tx2"/>
                </a:solidFill>
                <a:latin typeface="Arial Unicode MS" pitchFamily="34" charset="-128"/>
              </a:rPr>
              <a:t>level</a:t>
            </a:r>
            <a:endParaRPr lang="en-GB" sz="2600" dirty="0">
              <a:solidFill>
                <a:schemeClr val="tx2"/>
              </a:solidFill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How to protect children?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L02 Special Considerations for Radiation Protection in Children</a:t>
            </a:r>
            <a:endParaRPr lang="en-GB" sz="1000" i="1" dirty="0"/>
          </a:p>
        </p:txBody>
      </p:sp>
      <p:sp>
        <p:nvSpPr>
          <p:cNvPr id="12" name="Rectangle 11"/>
          <p:cNvSpPr/>
          <p:nvPr/>
        </p:nvSpPr>
        <p:spPr>
          <a:xfrm>
            <a:off x="2240995" y="5880471"/>
            <a:ext cx="59314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Pauwels</a:t>
            </a:r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 et al. (2017), with permission from Springer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5856" y="3012345"/>
            <a:ext cx="3168352" cy="707886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mbria" panose="02040503050406030204" pitchFamily="18" charset="0"/>
              </a:rPr>
              <a:t>Head circumference vs. </a:t>
            </a:r>
            <a:r>
              <a:rPr lang="en-US" sz="2000" dirty="0" err="1" smtClean="0">
                <a:latin typeface="Cambria" panose="02040503050406030204" pitchFamily="18" charset="0"/>
              </a:rPr>
              <a:t>mAs</a:t>
            </a:r>
            <a:r>
              <a:rPr lang="en-US" sz="2000" dirty="0" smtClean="0">
                <a:latin typeface="Cambria" panose="02040503050406030204" pitchFamily="18" charset="0"/>
              </a:rPr>
              <a:t> for dental CBCT</a:t>
            </a:r>
            <a:endParaRPr lang="en-US" sz="2000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15</a:t>
            </a:fld>
            <a:endParaRPr lang="en-GB" smtClean="0"/>
          </a:p>
        </p:txBody>
      </p:sp>
      <p:pic>
        <p:nvPicPr>
          <p:cNvPr id="5" name="Picture 2" descr="C:\Users\Ruben\Google Drive\Active work\_Research\Head size - mAs\Figures\Fig 6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268761"/>
            <a:ext cx="4824536" cy="481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60040" y="1484784"/>
            <a:ext cx="305983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600" dirty="0" smtClean="0">
                <a:solidFill>
                  <a:schemeClr val="tx2"/>
                </a:solidFill>
                <a:latin typeface="Arial Unicode MS" pitchFamily="34" charset="-128"/>
              </a:rPr>
              <a:t>The mAs should therefore be adapted to patient </a:t>
            </a:r>
            <a:r>
              <a:rPr lang="en-GB" sz="2600" dirty="0" smtClean="0">
                <a:solidFill>
                  <a:srgbClr val="C00000"/>
                </a:solidFill>
                <a:latin typeface="Arial Unicode MS" pitchFamily="34" charset="-128"/>
              </a:rPr>
              <a:t>age</a:t>
            </a:r>
            <a:r>
              <a:rPr lang="en-GB" sz="2600" dirty="0" smtClean="0">
                <a:solidFill>
                  <a:schemeClr val="tx2"/>
                </a:solidFill>
                <a:latin typeface="Arial Unicode MS" pitchFamily="34" charset="-128"/>
              </a:rPr>
              <a:t> (taking individual variability in head size into account)</a:t>
            </a:r>
            <a:endParaRPr lang="en-GB" sz="2600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8032" y="4653136"/>
            <a:ext cx="3059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800" dirty="0" smtClean="0">
                <a:latin typeface="Arial Unicode MS" pitchFamily="34" charset="-128"/>
              </a:rPr>
              <a:t>Age vs. mAs in CBCT</a:t>
            </a:r>
          </a:p>
          <a:p>
            <a:pPr algn="ctr"/>
            <a:r>
              <a:rPr lang="en-GB" sz="1800" dirty="0" smtClean="0">
                <a:latin typeface="Arial Unicode MS" pitchFamily="34" charset="-128"/>
              </a:rPr>
              <a:t>(Percentiles refer to growth reference charts for head circumference)</a:t>
            </a:r>
            <a:endParaRPr lang="en-GB" sz="1800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How to protect children?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L02 Special Considerations for Radiation Protection in Children</a:t>
            </a:r>
            <a:endParaRPr lang="en-GB" sz="1000" i="1" dirty="0"/>
          </a:p>
        </p:txBody>
      </p:sp>
      <p:sp>
        <p:nvSpPr>
          <p:cNvPr id="12" name="Rectangle 11"/>
          <p:cNvSpPr/>
          <p:nvPr/>
        </p:nvSpPr>
        <p:spPr>
          <a:xfrm>
            <a:off x="2411760" y="6093296"/>
            <a:ext cx="60486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Pauwels</a:t>
            </a:r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 et al. (2017), with permission from Springer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6" name="Rectangle 5"/>
          <p:cNvSpPr/>
          <p:nvPr/>
        </p:nvSpPr>
        <p:spPr>
          <a:xfrm>
            <a:off x="107504" y="2492896"/>
            <a:ext cx="8856984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Bef>
                <a:spcPts val="600"/>
              </a:spcBef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2"/>
                </a:solidFill>
                <a:latin typeface="Arial Unicode MS" pitchFamily="34" charset="-128"/>
              </a:rPr>
              <a:t> </a:t>
            </a:r>
            <a:r>
              <a:rPr lang="en-GB" sz="2000" b="1" dirty="0" smtClean="0">
                <a:solidFill>
                  <a:schemeClr val="tx2"/>
                </a:solidFill>
                <a:latin typeface="Arial Unicode MS" pitchFamily="34" charset="-128"/>
              </a:rPr>
              <a:t>Image Gently </a:t>
            </a:r>
            <a:r>
              <a:rPr lang="en-GB" sz="2000" dirty="0" smtClean="0">
                <a:solidFill>
                  <a:schemeClr val="tx2"/>
                </a:solidFill>
                <a:latin typeface="Arial Unicode MS" pitchFamily="34" charset="-128"/>
              </a:rPr>
              <a:t>(www.imagegently.org)</a:t>
            </a:r>
          </a:p>
          <a:p>
            <a:pPr marL="182563" indent="-182563">
              <a:spcBef>
                <a:spcPts val="600"/>
              </a:spcBef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2"/>
                </a:solidFill>
                <a:latin typeface="Arial Unicode MS" pitchFamily="34" charset="-128"/>
              </a:rPr>
              <a:t> </a:t>
            </a:r>
            <a:r>
              <a:rPr lang="en-GB" sz="2000" b="1" dirty="0" err="1" smtClean="0">
                <a:solidFill>
                  <a:schemeClr val="tx2"/>
                </a:solidFill>
                <a:latin typeface="Arial Unicode MS" pitchFamily="34" charset="-128"/>
              </a:rPr>
              <a:t>Pauwels</a:t>
            </a:r>
            <a:r>
              <a:rPr lang="en-GB" sz="2000" b="1" dirty="0" smtClean="0">
                <a:solidFill>
                  <a:schemeClr val="tx2"/>
                </a:solidFill>
                <a:latin typeface="Arial Unicode MS" pitchFamily="34" charset="-128"/>
              </a:rPr>
              <a:t> </a:t>
            </a:r>
            <a:r>
              <a:rPr lang="en-GB" sz="2000" dirty="0" smtClean="0">
                <a:solidFill>
                  <a:schemeClr val="tx2"/>
                </a:solidFill>
                <a:latin typeface="Arial Unicode MS" pitchFamily="34" charset="-128"/>
              </a:rPr>
              <a:t>et al. (2017) Determination of size-specific exposure settings in dental cone-beam CT. </a:t>
            </a:r>
            <a:r>
              <a:rPr lang="en-GB" sz="2000" dirty="0" err="1" smtClean="0">
                <a:solidFill>
                  <a:schemeClr val="tx2"/>
                </a:solidFill>
                <a:latin typeface="Arial Unicode MS" pitchFamily="34" charset="-128"/>
              </a:rPr>
              <a:t>Eur</a:t>
            </a:r>
            <a:r>
              <a:rPr lang="en-GB" sz="2000" dirty="0" smtClean="0">
                <a:solidFill>
                  <a:schemeClr val="tx2"/>
                </a:solidFill>
                <a:latin typeface="Arial Unicode MS" pitchFamily="34" charset="-128"/>
              </a:rPr>
              <a:t> </a:t>
            </a:r>
            <a:r>
              <a:rPr lang="en-GB" sz="2000" dirty="0" err="1" smtClean="0">
                <a:solidFill>
                  <a:schemeClr val="tx2"/>
                </a:solidFill>
                <a:latin typeface="Arial Unicode MS" pitchFamily="34" charset="-128"/>
              </a:rPr>
              <a:t>Radiol</a:t>
            </a:r>
            <a:r>
              <a:rPr lang="en-GB" sz="2000" dirty="0" smtClean="0">
                <a:solidFill>
                  <a:schemeClr val="tx2"/>
                </a:solidFill>
                <a:latin typeface="Arial Unicode MS" pitchFamily="34" charset="-128"/>
              </a:rPr>
              <a:t>. 2017;27:279-285.</a:t>
            </a:r>
          </a:p>
          <a:p>
            <a:pPr marL="182563" indent="-182563">
              <a:spcBef>
                <a:spcPts val="600"/>
              </a:spcBef>
              <a:buFont typeface="Arial" pitchFamily="34" charset="0"/>
              <a:buChar char="•"/>
            </a:pPr>
            <a:r>
              <a:rPr lang="en-GB" sz="2000" b="1" dirty="0">
                <a:solidFill>
                  <a:schemeClr val="tx2"/>
                </a:solidFill>
                <a:latin typeface="Arial Unicode MS" pitchFamily="34" charset="-128"/>
              </a:rPr>
              <a:t> </a:t>
            </a:r>
            <a:r>
              <a:rPr lang="en-GB" sz="2000" b="1" dirty="0" smtClean="0">
                <a:solidFill>
                  <a:schemeClr val="tx2"/>
                </a:solidFill>
                <a:latin typeface="Arial Unicode MS" pitchFamily="34" charset="-128"/>
              </a:rPr>
              <a:t>UNSCEAR </a:t>
            </a:r>
            <a:r>
              <a:rPr lang="en-GB" sz="2000" dirty="0" smtClean="0">
                <a:solidFill>
                  <a:schemeClr val="tx2"/>
                </a:solidFill>
                <a:latin typeface="Arial Unicode MS" pitchFamily="34" charset="-128"/>
              </a:rPr>
              <a:t>(2013) </a:t>
            </a:r>
            <a:r>
              <a:rPr lang="en-US" sz="2000" dirty="0">
                <a:solidFill>
                  <a:schemeClr val="tx2"/>
                </a:solidFill>
                <a:latin typeface="Arial Unicode MS" pitchFamily="34" charset="-128"/>
              </a:rPr>
              <a:t>United Nations Scientific Committee on the Effects of Atomic </a:t>
            </a:r>
            <a:r>
              <a:rPr lang="en-US" sz="2000" dirty="0" smtClean="0">
                <a:solidFill>
                  <a:schemeClr val="tx2"/>
                </a:solidFill>
                <a:latin typeface="Arial Unicode MS" pitchFamily="34" charset="-128"/>
              </a:rPr>
              <a:t>Radiation, 2013 </a:t>
            </a:r>
            <a:r>
              <a:rPr lang="en-US" sz="2000" dirty="0">
                <a:solidFill>
                  <a:schemeClr val="tx2"/>
                </a:solidFill>
                <a:latin typeface="Arial Unicode MS" pitchFamily="34" charset="-128"/>
              </a:rPr>
              <a:t>Report to the General Assembly, </a:t>
            </a:r>
            <a:r>
              <a:rPr lang="en-US" sz="2000" dirty="0" smtClean="0">
                <a:solidFill>
                  <a:schemeClr val="tx2"/>
                </a:solidFill>
                <a:latin typeface="Arial Unicode MS" pitchFamily="34" charset="-128"/>
              </a:rPr>
              <a:t>Volume </a:t>
            </a:r>
            <a:r>
              <a:rPr lang="en-US" sz="2000" dirty="0">
                <a:solidFill>
                  <a:schemeClr val="tx2"/>
                </a:solidFill>
                <a:latin typeface="Arial Unicode MS" pitchFamily="34" charset="-128"/>
              </a:rPr>
              <a:t>II: Scientific Annex </a:t>
            </a:r>
            <a:r>
              <a:rPr lang="en-US" sz="2000" dirty="0" smtClean="0">
                <a:solidFill>
                  <a:schemeClr val="tx2"/>
                </a:solidFill>
                <a:latin typeface="Arial Unicode MS" pitchFamily="34" charset="-128"/>
              </a:rPr>
              <a:t>B: </a:t>
            </a:r>
            <a:r>
              <a:rPr lang="en-US" sz="2000" dirty="0">
                <a:solidFill>
                  <a:schemeClr val="tx2"/>
                </a:solidFill>
                <a:latin typeface="Arial Unicode MS" pitchFamily="34" charset="-128"/>
              </a:rPr>
              <a:t>Effects of radiation exposure of children (http://</a:t>
            </a:r>
            <a:r>
              <a:rPr lang="en-US" sz="2000" dirty="0" smtClean="0">
                <a:solidFill>
                  <a:schemeClr val="tx2"/>
                </a:solidFill>
                <a:latin typeface="Arial Unicode MS" pitchFamily="34" charset="-128"/>
              </a:rPr>
              <a:t>www.unscear.org/unscear/en/publications/2013_2.html)</a:t>
            </a:r>
            <a:endParaRPr lang="en-GB" sz="2000" dirty="0" smtClean="0">
              <a:solidFill>
                <a:schemeClr val="tx2"/>
              </a:solidFill>
              <a:latin typeface="Arial Unicode MS" pitchFamily="34" charset="-128"/>
            </a:endParaRPr>
          </a:p>
          <a:p>
            <a:pPr marL="182563" indent="-182563">
              <a:spcBef>
                <a:spcPts val="600"/>
              </a:spcBef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2"/>
                </a:solidFill>
                <a:latin typeface="Arial Unicode MS" pitchFamily="34" charset="-128"/>
              </a:rPr>
              <a:t> </a:t>
            </a:r>
            <a:r>
              <a:rPr lang="en-GB" sz="2000" b="1" dirty="0" smtClean="0">
                <a:solidFill>
                  <a:schemeClr val="tx2"/>
                </a:solidFill>
                <a:latin typeface="Arial Unicode MS" pitchFamily="34" charset="-128"/>
              </a:rPr>
              <a:t>WHO (2016)</a:t>
            </a:r>
            <a:r>
              <a:rPr lang="en-GB" sz="2000" dirty="0" smtClean="0">
                <a:solidFill>
                  <a:schemeClr val="tx2"/>
                </a:solidFill>
                <a:latin typeface="Arial Unicode MS" pitchFamily="34" charset="-128"/>
              </a:rPr>
              <a:t>, Communicating radiation risks in paediatric imaging </a:t>
            </a:r>
            <a:r>
              <a:rPr lang="en-GB" sz="2000" dirty="0">
                <a:solidFill>
                  <a:schemeClr val="tx2"/>
                </a:solidFill>
                <a:latin typeface="Arial Unicode MS" pitchFamily="34" charset="-128"/>
              </a:rPr>
              <a:t>(http://www.who.int/ionizing_radiation/pub_meet/radiation-risks-paediatric-imaging/en/</a:t>
            </a:r>
            <a:endParaRPr lang="en-GB" sz="2000" dirty="0" smtClean="0">
              <a:solidFill>
                <a:schemeClr val="tx2"/>
              </a:solidFill>
              <a:latin typeface="Arial Unicode MS" pitchFamily="34" charset="-128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2"/>
              </a:solidFill>
              <a:latin typeface="Arial Unicode MS" pitchFamily="34" charset="-128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References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L02 Special Considerations for Radiation Protection in Children</a:t>
            </a:r>
            <a:endParaRPr lang="en-GB" sz="1000" i="1" dirty="0"/>
          </a:p>
        </p:txBody>
      </p:sp>
      <p:pic>
        <p:nvPicPr>
          <p:cNvPr id="2050" name="Picture 2" descr="imagegent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348755"/>
            <a:ext cx="5181600" cy="10001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smtClean="0">
                <a:latin typeface="Arial Unicode MS" pitchFamily="34" charset="-128"/>
              </a:rPr>
              <a:t>Educational Objectives</a:t>
            </a:r>
            <a:endParaRPr lang="en-US" sz="320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412776"/>
            <a:ext cx="8569076" cy="4572000"/>
          </a:xfrm>
        </p:spPr>
        <p:txBody>
          <a:bodyPr/>
          <a:lstStyle/>
          <a:p>
            <a:pPr lvl="0"/>
            <a:r>
              <a:rPr lang="en-GB" sz="2400" dirty="0" smtClean="0">
                <a:latin typeface="Arial Unicode MS" pitchFamily="34" charset="-128"/>
              </a:rPr>
              <a:t>To understand the need for special considerations for radiation protection in children</a:t>
            </a:r>
          </a:p>
          <a:p>
            <a:pPr lvl="0"/>
            <a:r>
              <a:rPr lang="en-GB" sz="2400" dirty="0" smtClean="0">
                <a:latin typeface="Arial Unicode MS" pitchFamily="34" charset="-128"/>
              </a:rPr>
              <a:t>To understand why radiation doses for children are higher than for adults (unless exposure parameters are adapted appropriately)</a:t>
            </a:r>
          </a:p>
          <a:p>
            <a:pPr lvl="0"/>
            <a:r>
              <a:rPr lang="en-GB" sz="2400" dirty="0" smtClean="0">
                <a:latin typeface="Arial Unicode MS" pitchFamily="34" charset="-128"/>
              </a:rPr>
              <a:t>To understand why radiation risks for children are higher</a:t>
            </a:r>
          </a:p>
          <a:p>
            <a:pPr eaLnBrk="1" hangingPunct="1">
              <a:buNone/>
            </a:pPr>
            <a:endParaRPr lang="en-US" sz="2400" dirty="0" smtClean="0">
              <a:latin typeface="Arial Unicode MS" pitchFamily="34" charset="-128"/>
            </a:endParaRPr>
          </a:p>
          <a:p>
            <a:pPr eaLnBrk="1" hangingPunct="1"/>
            <a:endParaRPr lang="en-US" sz="2400" dirty="0" smtClean="0"/>
          </a:p>
        </p:txBody>
      </p:sp>
      <p:sp>
        <p:nvSpPr>
          <p:cNvPr id="4102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L02 Special Considerations for Radiation Protection in Children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3</a:t>
            </a:fld>
            <a:endParaRPr lang="en-GB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</a:rPr>
              <a:t>Overview</a:t>
            </a:r>
            <a:endParaRPr lang="en-US" b="0" dirty="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2025352"/>
            <a:ext cx="8569076" cy="3347864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100000"/>
              <a:buNone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Why special considerations for children?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How to protect children?</a:t>
            </a: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L02 Special Considerations for Radiation Protection in Children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21579-A3A3-49C1-9524-62F0133470E7}" type="slidenum">
              <a:rPr lang="en-GB" smtClean="0"/>
              <a:pPr/>
              <a:t>4</a:t>
            </a:fld>
            <a:endParaRPr lang="en-GB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0" dirty="0" smtClean="0">
                <a:latin typeface="Arial Unicode MS" pitchFamily="34" charset="-128"/>
              </a:rPr>
              <a:t>Overview</a:t>
            </a:r>
            <a:endParaRPr lang="en-US" b="0" dirty="0" smtClean="0">
              <a:latin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2025352"/>
            <a:ext cx="8569076" cy="3347864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SzPct val="100000"/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latin typeface="Arial Unicode MS" pitchFamily="34" charset="-128"/>
              </a:rPr>
              <a:t>Why special considerations for children?</a:t>
            </a:r>
          </a:p>
          <a:p>
            <a:pPr eaLnBrk="1" hangingPunct="1">
              <a:buClr>
                <a:schemeClr val="tx2"/>
              </a:buClr>
              <a:buSzPct val="100000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How to protect children?</a:t>
            </a: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>
              <a:latin typeface="Arial Unicode MS" pitchFamily="34" charset="-128"/>
            </a:endParaRPr>
          </a:p>
          <a:p>
            <a:pPr eaLnBrk="1" hangingPunct="1">
              <a:buClr>
                <a:schemeClr val="tx2"/>
              </a:buClr>
            </a:pPr>
            <a:endParaRPr lang="en-US" dirty="0" smtClean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L02 Special Considerations for Radiation Protection in Children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Why special considerations for children?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496" y="1762472"/>
            <a:ext cx="8713664" cy="4114800"/>
          </a:xfrm>
        </p:spPr>
        <p:txBody>
          <a:bodyPr/>
          <a:lstStyle/>
          <a:p>
            <a:pPr lvl="0"/>
            <a:r>
              <a:rPr lang="en-GB" sz="2800" dirty="0" smtClean="0">
                <a:latin typeface="Arial Unicode MS" pitchFamily="34" charset="-128"/>
              </a:rPr>
              <a:t>Extra care is needed when exposing children to radiation because: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>
                <a:latin typeface="Arial Unicode MS" pitchFamily="34" charset="-128"/>
              </a:rPr>
              <a:t>Children receive a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higher radiation dose </a:t>
            </a:r>
            <a:r>
              <a:rPr lang="en-GB" dirty="0" smtClean="0">
                <a:latin typeface="Arial Unicode MS" pitchFamily="34" charset="-128"/>
              </a:rPr>
              <a:t>than adults if exposure settings are not adapted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>
                <a:latin typeface="Arial Unicode MS" pitchFamily="34" charset="-128"/>
              </a:rPr>
              <a:t>Children are </a:t>
            </a:r>
            <a:r>
              <a:rPr lang="en-GB" dirty="0" smtClean="0">
                <a:solidFill>
                  <a:srgbClr val="C00000"/>
                </a:solidFill>
                <a:latin typeface="Arial Unicode MS" pitchFamily="34" charset="-128"/>
              </a:rPr>
              <a:t>more sensitive </a:t>
            </a:r>
            <a:r>
              <a:rPr lang="en-GB" dirty="0" smtClean="0">
                <a:latin typeface="Arial Unicode MS" pitchFamily="34" charset="-128"/>
              </a:rPr>
              <a:t>to radiation-induced stochastic effects than adults (i.e. more likely to develop cancer at a given radiation dose)</a:t>
            </a:r>
          </a:p>
          <a:p>
            <a:pPr lvl="0">
              <a:buNone/>
            </a:pPr>
            <a:endParaRPr lang="en-GB" sz="2400" i="1" dirty="0" smtClean="0">
              <a:latin typeface="Arial Unicode MS" pitchFamily="34" charset="-128"/>
            </a:endParaRP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L02 Special Considerations for Radiation Protection in Children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6372200" y="3484401"/>
            <a:ext cx="2232248" cy="273630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91680" y="3429000"/>
            <a:ext cx="2232248" cy="273630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Why special considerations for children?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496" y="1186408"/>
            <a:ext cx="8713664" cy="4114800"/>
          </a:xfrm>
        </p:spPr>
        <p:txBody>
          <a:bodyPr/>
          <a:lstStyle/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gray">
          <a:xfrm>
            <a:off x="35496" y="1186408"/>
            <a:ext cx="910850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When adults and children are exposed using the same 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FOV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, the dose for children will be higher!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FontTx/>
              <a:buChar char="•"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Unicode MS" pitchFamily="34" charset="-128"/>
              </a:rPr>
              <a:t>e.g. a FOV which covers upper &amp; lower jaw for a large adult (left) would cover the entire maxillofacial region for a small child (right)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FontTx/>
              <a:buNone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FontTx/>
              <a:buNone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FontTx/>
              <a:buNone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L02 Special Considerations for Radiation Protection in Children</a:t>
            </a:r>
            <a:endParaRPr lang="en-GB" sz="1000" i="1" dirty="0"/>
          </a:p>
        </p:txBody>
      </p:sp>
      <p:sp>
        <p:nvSpPr>
          <p:cNvPr id="16" name="Isosceles Triangle 15"/>
          <p:cNvSpPr/>
          <p:nvPr/>
        </p:nvSpPr>
        <p:spPr>
          <a:xfrm rot="16200000">
            <a:off x="6012160" y="3212976"/>
            <a:ext cx="1512168" cy="4248472"/>
          </a:xfrm>
          <a:prstGeom prst="triangl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5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1979712" y="3566160"/>
            <a:ext cx="1656184" cy="2239104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3"/>
          </p:cNvCxnSpPr>
          <p:nvPr/>
        </p:nvCxnSpPr>
        <p:spPr>
          <a:xfrm flipH="1">
            <a:off x="2195736" y="5477355"/>
            <a:ext cx="26519" cy="327909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393353" y="5477355"/>
            <a:ext cx="26519" cy="327909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3612404" y="4477347"/>
            <a:ext cx="220911" cy="458326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782293" y="4477347"/>
            <a:ext cx="220911" cy="458326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rot="16200000">
            <a:off x="1551162" y="3212976"/>
            <a:ext cx="1512168" cy="4248472"/>
          </a:xfrm>
          <a:prstGeom prst="triangl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5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6879753" y="4149079"/>
            <a:ext cx="1206191" cy="165618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7092280" y="5662349"/>
            <a:ext cx="81382" cy="28693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6735041" y="4986963"/>
            <a:ext cx="164707" cy="3379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8076331" y="4987799"/>
            <a:ext cx="164707" cy="3379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7819867" y="5662349"/>
            <a:ext cx="81382" cy="28693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Why special considerations for children?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8816" y="1196752"/>
            <a:ext cx="8713664" cy="1944216"/>
          </a:xfrm>
        </p:spPr>
        <p:txBody>
          <a:bodyPr/>
          <a:lstStyle/>
          <a:p>
            <a:pPr lvl="0"/>
            <a:r>
              <a:rPr lang="en-GB" sz="2800" dirty="0" smtClean="0">
                <a:latin typeface="Arial Unicode MS" pitchFamily="34" charset="-128"/>
              </a:rPr>
              <a:t>Furthermore, the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absorbed dose </a:t>
            </a:r>
            <a:r>
              <a:rPr lang="en-GB" sz="2800" dirty="0" smtClean="0">
                <a:latin typeface="Arial Unicode MS" pitchFamily="34" charset="-128"/>
              </a:rPr>
              <a:t>(for a given combination of exposure settings e.g. kV, mAs) increases with a decreasing patient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size</a:t>
            </a: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i="1" dirty="0" smtClean="0">
              <a:latin typeface="Arial Unicode MS" pitchFamily="34" charset="-128"/>
            </a:endParaRP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5074" y="2708920"/>
            <a:ext cx="417503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580112" y="4841865"/>
            <a:ext cx="33843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AAPM Report 204: Size-Specific Dose Estimates (SSDE) in </a:t>
            </a:r>
            <a:r>
              <a:rPr lang="en-GB" sz="1600" i="1" dirty="0" err="1" smtClean="0">
                <a:solidFill>
                  <a:schemeClr val="accent1"/>
                </a:solidFill>
                <a:latin typeface="Arial Unicode MS" pitchFamily="34" charset="-128"/>
              </a:rPr>
              <a:t>Pediatric</a:t>
            </a:r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 and Adult CT Examinations;</a:t>
            </a:r>
          </a:p>
          <a:p>
            <a:r>
              <a:rPr lang="en-GB" sz="1600" i="1" dirty="0" smtClean="0">
                <a:solidFill>
                  <a:schemeClr val="accent1"/>
                </a:solidFill>
                <a:latin typeface="Arial Unicode MS" pitchFamily="34" charset="-128"/>
              </a:rPr>
              <a:t>Reproduced with permission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L02 Special Considerations for Radiation Protection in Children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Why special considerations for children?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496" y="1258416"/>
            <a:ext cx="9001000" cy="4114800"/>
          </a:xfrm>
        </p:spPr>
        <p:txBody>
          <a:bodyPr/>
          <a:lstStyle/>
          <a:p>
            <a:pPr lvl="0"/>
            <a:r>
              <a:rPr lang="en-GB" sz="2800" dirty="0" smtClean="0">
                <a:latin typeface="Arial Unicode MS" pitchFamily="34" charset="-128"/>
              </a:rPr>
              <a:t>Higher sensitivity for children</a:t>
            </a:r>
          </a:p>
          <a:p>
            <a:pPr lvl="1"/>
            <a:r>
              <a:rPr lang="en-GB" sz="2400" dirty="0" smtClean="0">
                <a:latin typeface="Arial Unicode MS" pitchFamily="34" charset="-128"/>
              </a:rPr>
              <a:t>Radiation-induced cancer risk highly dependent on age at exposure (see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L01</a:t>
            </a:r>
            <a:r>
              <a:rPr lang="en-GB" sz="2400" dirty="0" smtClean="0">
                <a:latin typeface="Arial Unicode MS" pitchFamily="34" charset="-128"/>
              </a:rPr>
              <a:t>): </a:t>
            </a:r>
          </a:p>
          <a:p>
            <a:pPr lvl="1"/>
            <a:r>
              <a:rPr lang="en-GB" sz="2400" dirty="0" smtClean="0">
                <a:latin typeface="Arial Unicode MS" pitchFamily="34" charset="-128"/>
              </a:rPr>
              <a:t>Ionizations of molecules in a living cell can lead to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DNA mutations </a:t>
            </a:r>
            <a:r>
              <a:rPr lang="en-GB" sz="2400" dirty="0" smtClean="0">
                <a:latin typeface="Arial Unicode MS" pitchFamily="34" charset="-128"/>
              </a:rPr>
              <a:t>and other types of damage</a:t>
            </a:r>
          </a:p>
          <a:p>
            <a:pPr lvl="1"/>
            <a:r>
              <a:rPr lang="en-GB" sz="2400" dirty="0" smtClean="0">
                <a:latin typeface="Arial Unicode MS" pitchFamily="34" charset="-128"/>
              </a:rPr>
              <a:t>Mutations are more likely to be transferred to next-generation cells (and eventually manifest as cancer) in cells which are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actively dividing</a:t>
            </a:r>
          </a:p>
          <a:p>
            <a:pPr lvl="1"/>
            <a:r>
              <a:rPr lang="en-GB" sz="2400" dirty="0" smtClean="0">
                <a:latin typeface="Arial Unicode MS" pitchFamily="34" charset="-128"/>
              </a:rPr>
              <a:t>As children are </a:t>
            </a:r>
            <a:r>
              <a:rPr lang="en-GB" sz="2400" dirty="0" smtClean="0">
                <a:solidFill>
                  <a:srgbClr val="C00000"/>
                </a:solidFill>
                <a:latin typeface="Arial Unicode MS" pitchFamily="34" charset="-128"/>
              </a:rPr>
              <a:t>growing</a:t>
            </a:r>
            <a:r>
              <a:rPr lang="en-GB" sz="2400" dirty="0" smtClean="0">
                <a:latin typeface="Arial Unicode MS" pitchFamily="34" charset="-128"/>
              </a:rPr>
              <a:t>, they have a higher proportion of dividing cells than adults  </a:t>
            </a:r>
          </a:p>
          <a:p>
            <a:pPr lvl="2"/>
            <a:endParaRPr lang="en-GB" dirty="0" smtClean="0">
              <a:latin typeface="Arial Unicode MS" pitchFamily="34" charset="-128"/>
            </a:endParaRPr>
          </a:p>
          <a:p>
            <a:pPr marL="1828800" lvl="3" indent="-514350"/>
            <a:endParaRPr lang="en-GB" dirty="0" smtClean="0">
              <a:latin typeface="Arial Unicode MS" pitchFamily="34" charset="-128"/>
            </a:endParaRPr>
          </a:p>
          <a:p>
            <a:pPr marL="1828800" lvl="3" indent="-514350">
              <a:buFont typeface="+mj-lt"/>
              <a:buAutoNum type="arabicPeriod"/>
            </a:pPr>
            <a:endParaRPr lang="en-GB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400" i="1" dirty="0" smtClean="0">
              <a:latin typeface="Arial Unicode MS" pitchFamily="34" charset="-128"/>
            </a:endParaRPr>
          </a:p>
          <a:p>
            <a:pPr lvl="0"/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800" dirty="0" smtClean="0">
              <a:latin typeface="Arial Unicode MS" pitchFamily="34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L02 Special Considerations for Radiation Protection in Children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0432A8-55D7-4DE6-8345-45715D5285F1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Arial Unicode MS" pitchFamily="34" charset="-128"/>
              </a:rPr>
              <a:t>Why special considerations for children?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58416"/>
            <a:ext cx="8713664" cy="4114800"/>
          </a:xfrm>
        </p:spPr>
        <p:txBody>
          <a:bodyPr/>
          <a:lstStyle/>
          <a:p>
            <a:r>
              <a:rPr lang="en-GB" sz="2800" dirty="0" smtClean="0">
                <a:latin typeface="Arial Unicode MS" pitchFamily="34" charset="-128"/>
              </a:rPr>
              <a:t>In addition, children have a longer </a:t>
            </a:r>
            <a:r>
              <a:rPr lang="en-GB" sz="2800" dirty="0" smtClean="0">
                <a:solidFill>
                  <a:srgbClr val="C00000"/>
                </a:solidFill>
                <a:latin typeface="Arial Unicode MS" pitchFamily="34" charset="-128"/>
              </a:rPr>
              <a:t>life span </a:t>
            </a:r>
            <a:r>
              <a:rPr lang="en-GB" sz="2800" dirty="0" smtClean="0">
                <a:latin typeface="Arial Unicode MS" pitchFamily="34" charset="-128"/>
              </a:rPr>
              <a:t>(higher probability that cancer, which typically occurs several years after exposure, will manifest) </a:t>
            </a:r>
          </a:p>
          <a:p>
            <a:pPr lvl="0"/>
            <a:endParaRPr lang="en-GB" sz="2400" dirty="0" smtClean="0">
              <a:latin typeface="Arial Unicode MS" pitchFamily="34" charset="-128"/>
            </a:endParaRPr>
          </a:p>
          <a:p>
            <a:endParaRPr lang="en-GB" dirty="0" smtClean="0">
              <a:latin typeface="Arial Unicode MS" pitchFamily="34" charset="-128"/>
            </a:endParaRPr>
          </a:p>
          <a:p>
            <a:pPr lvl="0">
              <a:buNone/>
            </a:pPr>
            <a:endParaRPr lang="en-GB" sz="2400" i="1" dirty="0" smtClean="0">
              <a:latin typeface="Arial Unicode MS" pitchFamily="34" charset="-128"/>
            </a:endParaRPr>
          </a:p>
          <a:p>
            <a:pPr lvl="0"/>
            <a:endParaRPr lang="en-GB" sz="2800" b="1" dirty="0" smtClean="0">
              <a:latin typeface="Arial Unicode MS" pitchFamily="34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12137" y="2842032"/>
            <a:ext cx="5452351" cy="332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164273" y="3140968"/>
            <a:ext cx="32555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i="1" dirty="0" smtClean="0">
                <a:solidFill>
                  <a:schemeClr val="tx2"/>
                </a:solidFill>
                <a:latin typeface="Arial Unicode MS" pitchFamily="34" charset="-128"/>
              </a:rPr>
              <a:t>Illustrative graph showing the probability that a cancer, which takes </a:t>
            </a:r>
            <a:br>
              <a:rPr lang="en-GB" sz="2000" i="1" dirty="0" smtClean="0">
                <a:solidFill>
                  <a:schemeClr val="tx2"/>
                </a:solidFill>
                <a:latin typeface="Arial Unicode MS" pitchFamily="34" charset="-128"/>
              </a:rPr>
            </a:br>
            <a:r>
              <a:rPr lang="en-GB" sz="2000" i="1" dirty="0" smtClean="0">
                <a:solidFill>
                  <a:schemeClr val="tx2"/>
                </a:solidFill>
                <a:latin typeface="Arial Unicode MS" pitchFamily="34" charset="-128"/>
              </a:rPr>
              <a:t>10 years to express, will manifest before a subject dies from other causes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339752" y="6497638"/>
            <a:ext cx="6192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Radiation Protection in </a:t>
            </a:r>
            <a:r>
              <a:rPr lang="en-GB" sz="1000" dirty="0" smtClean="0"/>
              <a:t>Dental </a:t>
            </a:r>
            <a:r>
              <a:rPr lang="en-GB" sz="1000" dirty="0"/>
              <a:t>Radiology              </a:t>
            </a:r>
            <a:r>
              <a:rPr lang="en-GB" sz="1000" i="1" dirty="0" smtClean="0"/>
              <a:t>L02 Special Considerations for Radiation Protection in Children</a:t>
            </a:r>
            <a:endParaRPr lang="en-GB" sz="1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AEA Light TN">
  <a:themeElements>
    <a:clrScheme name="">
      <a:dk1>
        <a:srgbClr val="000000"/>
      </a:dk1>
      <a:lt1>
        <a:srgbClr val="F9F0DF"/>
      </a:lt1>
      <a:dk2>
        <a:srgbClr val="003399"/>
      </a:dk2>
      <a:lt2>
        <a:srgbClr val="000000"/>
      </a:lt2>
      <a:accent1>
        <a:srgbClr val="99CCFF"/>
      </a:accent1>
      <a:accent2>
        <a:srgbClr val="8681B8"/>
      </a:accent2>
      <a:accent3>
        <a:srgbClr val="FBF6EC"/>
      </a:accent3>
      <a:accent4>
        <a:srgbClr val="000000"/>
      </a:accent4>
      <a:accent5>
        <a:srgbClr val="CAE2FF"/>
      </a:accent5>
      <a:accent6>
        <a:srgbClr val="7974A6"/>
      </a:accent6>
      <a:hlink>
        <a:srgbClr val="FCD3C1"/>
      </a:hlink>
      <a:folHlink>
        <a:srgbClr val="3366CC"/>
      </a:folHlink>
    </a:clrScheme>
    <a:fontScheme name="IAEA Light T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AEA Light T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EA Light T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 Light T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IAEA Light TN</Template>
  <TotalTime>0</TotalTime>
  <Words>936</Words>
  <Application>Microsoft Office PowerPoint</Application>
  <PresentationFormat>On-screen Show (4:3)</PresentationFormat>
  <Paragraphs>139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IAEA Light TN</vt:lpstr>
      <vt:lpstr>Radiation Protection in Dental Radiology </vt:lpstr>
      <vt:lpstr>Educational Objectives</vt:lpstr>
      <vt:lpstr>Overview</vt:lpstr>
      <vt:lpstr>Overview</vt:lpstr>
      <vt:lpstr>Why special considerations for children?</vt:lpstr>
      <vt:lpstr>Why special considerations for children?</vt:lpstr>
      <vt:lpstr>Why special considerations for children?</vt:lpstr>
      <vt:lpstr>Why special considerations for children?</vt:lpstr>
      <vt:lpstr>Why special considerations for children?</vt:lpstr>
      <vt:lpstr>Why special considerations for children?</vt:lpstr>
      <vt:lpstr>Overview</vt:lpstr>
      <vt:lpstr>How to protect children?</vt:lpstr>
      <vt:lpstr>How to protect children?</vt:lpstr>
      <vt:lpstr>How to protect children?</vt:lpstr>
      <vt:lpstr>How to protect children?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2017-08-17T09:40:42Z</dcterms:created>
  <dcterms:modified xsi:type="dcterms:W3CDTF">2017-10-02T09:25:04Z</dcterms:modified>
</cp:coreProperties>
</file>