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51"/>
  </p:notesMasterIdLst>
  <p:sldIdLst>
    <p:sldId id="256" r:id="rId2"/>
    <p:sldId id="261" r:id="rId3"/>
    <p:sldId id="314" r:id="rId4"/>
    <p:sldId id="350" r:id="rId5"/>
    <p:sldId id="356" r:id="rId6"/>
    <p:sldId id="342" r:id="rId7"/>
    <p:sldId id="349" r:id="rId8"/>
    <p:sldId id="319" r:id="rId9"/>
    <p:sldId id="359" r:id="rId10"/>
    <p:sldId id="347" r:id="rId11"/>
    <p:sldId id="348" r:id="rId12"/>
    <p:sldId id="320" r:id="rId13"/>
    <p:sldId id="321" r:id="rId14"/>
    <p:sldId id="361" r:id="rId15"/>
    <p:sldId id="362" r:id="rId16"/>
    <p:sldId id="363" r:id="rId17"/>
    <p:sldId id="325" r:id="rId18"/>
    <p:sldId id="352" r:id="rId19"/>
    <p:sldId id="353" r:id="rId20"/>
    <p:sldId id="354" r:id="rId21"/>
    <p:sldId id="355" r:id="rId22"/>
    <p:sldId id="357" r:id="rId23"/>
    <p:sldId id="365" r:id="rId24"/>
    <p:sldId id="366" r:id="rId25"/>
    <p:sldId id="367" r:id="rId26"/>
    <p:sldId id="368" r:id="rId27"/>
    <p:sldId id="370" r:id="rId28"/>
    <p:sldId id="328" r:id="rId29"/>
    <p:sldId id="371" r:id="rId30"/>
    <p:sldId id="329" r:id="rId31"/>
    <p:sldId id="331" r:id="rId32"/>
    <p:sldId id="372" r:id="rId33"/>
    <p:sldId id="332" r:id="rId34"/>
    <p:sldId id="351" r:id="rId35"/>
    <p:sldId id="333" r:id="rId36"/>
    <p:sldId id="334" r:id="rId37"/>
    <p:sldId id="335" r:id="rId38"/>
    <p:sldId id="336" r:id="rId39"/>
    <p:sldId id="337" r:id="rId40"/>
    <p:sldId id="338" r:id="rId41"/>
    <p:sldId id="340" r:id="rId42"/>
    <p:sldId id="373" r:id="rId43"/>
    <p:sldId id="375" r:id="rId44"/>
    <p:sldId id="376" r:id="rId45"/>
    <p:sldId id="358" r:id="rId46"/>
    <p:sldId id="377" r:id="rId47"/>
    <p:sldId id="378" r:id="rId48"/>
    <p:sldId id="341" r:id="rId49"/>
    <p:sldId id="364" r:id="rId50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4C4C4"/>
    <a:srgbClr val="F9F0DF"/>
    <a:srgbClr val="AEAEAE"/>
    <a:srgbClr val="FF3300"/>
    <a:srgbClr val="00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327" autoAdjust="0"/>
    <p:restoredTop sz="94660"/>
  </p:normalViewPr>
  <p:slideViewPr>
    <p:cSldViewPr>
      <p:cViewPr>
        <p:scale>
          <a:sx n="90" d="100"/>
          <a:sy n="90" d="100"/>
        </p:scale>
        <p:origin x="-3018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89C78E-B11A-4BC1-BAF6-89FE11AEE0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894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34798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96126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13562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581900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31348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405030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02414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557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8048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659219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20441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16244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1333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29084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197149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413187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55743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423394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055266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108285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9080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49066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165707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97572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972364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230369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90984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860157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142146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659259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320447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6812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02418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245730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5A9609-003C-4D7B-90A6-D41814ECACCF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856020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053569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413469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2762898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2524294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966217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265193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1430989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8370A6-ED2B-4CD1-9B17-F9504C177EE2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513468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8370A6-ED2B-4CD1-9B17-F9504C177EE2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6872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03562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58176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50034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07037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98152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sz="900" b="1" smtClean="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10" descr="IAEAlogo_Bl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BC31-5718-4187-AF0C-1A927F083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7A34-5B99-44C9-BD8D-1F819EFF32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72248-E255-44EE-A39B-6E1E82A63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A1D1-8282-4298-A140-364EBD78DD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C1919-B342-4F38-997F-F1ABF20EB9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193A9-65FE-4FC8-8087-288178EA5E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DF28-2947-4F43-BB72-0567656AA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AF31-1D83-4115-BC62-A2ECD26854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E40E0-B8BE-43AA-8D54-50091478E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AD7B3-F036-47B1-B10D-D67B44CA39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954B7-7C35-4554-AC25-D77269FCFB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4566A-6C51-46C9-BB5C-7A37DE3DB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888B9-E81B-4DC7-8C63-B12CAE9C40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AEAlogo_Black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ext Box 11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200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9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D7DCC0B-8DFB-4A14-A996-DC7C7786F5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image" Target="../media/image16.png"/><Relationship Id="rId7" Type="http://schemas.openxmlformats.org/officeDocument/2006/relationships/image" Target="../media/image20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tiff"/><Relationship Id="rId4" Type="http://schemas.openxmlformats.org/officeDocument/2006/relationships/image" Target="../media/image17.png"/><Relationship Id="rId9" Type="http://schemas.openxmlformats.org/officeDocument/2006/relationships/image" Target="../media/image22.tif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tiff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3600" dirty="0" smtClean="0">
                <a:latin typeface="Arial Unicode MS" pitchFamily="34" charset="-128"/>
              </a:rPr>
              <a:t>General Principles of Film and Digital Radiography</a:t>
            </a:r>
            <a:endParaRPr lang="en-GB" sz="3600" dirty="0" smtClean="0"/>
          </a:p>
          <a:p>
            <a:pPr eaLnBrk="1" hangingPunct="1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L04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6632"/>
            <a:ext cx="9144000" cy="1296144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GB" dirty="0">
                <a:solidFill>
                  <a:srgbClr val="0070C0"/>
                </a:solidFill>
                <a:latin typeface="Arial Unicode MS" pitchFamily="34" charset="-128"/>
              </a:rPr>
              <a:t>Radiation Protection in Dental </a:t>
            </a:r>
            <a:r>
              <a:rPr lang="en-GB" dirty="0" smtClean="0">
                <a:solidFill>
                  <a:srgbClr val="0070C0"/>
                </a:solidFill>
                <a:latin typeface="Arial Unicode MS" pitchFamily="34" charset="-128"/>
              </a:rPr>
              <a:t>Radiology</a:t>
            </a:r>
            <a:endParaRPr lang="en-GB" dirty="0" smtClean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169457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Training material developed by the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International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Atomic Energy Agency </a:t>
            </a:r>
            <a:endParaRPr lang="en-GB" sz="1600" dirty="0" smtClean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collaboration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with: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World Health Organization</a:t>
            </a:r>
            <a:r>
              <a:rPr lang="en-GB" sz="1600" i="1">
                <a:solidFill>
                  <a:srgbClr val="0070C0"/>
                </a:solidFill>
                <a:latin typeface="Cambria" panose="02040503050406030204" pitchFamily="18" charset="0"/>
              </a:rPr>
              <a:t>, </a:t>
            </a:r>
            <a:r>
              <a:rPr lang="en-GB" sz="1600" i="1" smtClean="0">
                <a:solidFill>
                  <a:srgbClr val="0070C0"/>
                </a:solidFill>
                <a:latin typeface="Cambria" panose="02040503050406030204" pitchFamily="18" charset="0"/>
              </a:rPr>
              <a:t>FDI World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Dental Federation, International Association of </a:t>
            </a:r>
            <a:r>
              <a:rPr lang="en-GB" sz="1600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Dento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-Maxillofacial Radiology, International Organization for Medical Physics, and Image Gently Alliance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98425"/>
            <a:ext cx="8928992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Film-screen systems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196752"/>
            <a:ext cx="8856984" cy="4572000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Intensifying screens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Phosphorescent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(often rare-earth materials e.g. La, 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Gd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&amp; small amounts of Tm/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Nb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/Tb)</a:t>
            </a:r>
          </a:p>
          <a:p>
            <a:pPr lvl="1"/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Expose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visible light 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when absorbing X-ray energy</a:t>
            </a:r>
          </a:p>
          <a:p>
            <a:pPr lvl="1"/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Light sensitivity should be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matched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with that of film, speed of film-screen 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stystem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should be at least 400 for </a:t>
            </a:r>
            <a:r>
              <a:rPr lang="en-GB" sz="2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extraoral</a:t>
            </a:r>
            <a:r>
              <a:rPr lang="en-GB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radiography (EC 2004)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8" name="Rectangle 7"/>
          <p:cNvSpPr/>
          <p:nvPr/>
        </p:nvSpPr>
        <p:spPr>
          <a:xfrm>
            <a:off x="2438058" y="4221088"/>
            <a:ext cx="4896544" cy="2160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67"/>
          <p:cNvGrpSpPr/>
          <p:nvPr/>
        </p:nvGrpSpPr>
        <p:grpSpPr>
          <a:xfrm>
            <a:off x="2690594" y="4365104"/>
            <a:ext cx="1620000" cy="1370483"/>
            <a:chOff x="6588224" y="3905761"/>
            <a:chExt cx="1620000" cy="1370483"/>
          </a:xfrm>
        </p:grpSpPr>
        <p:sp>
          <p:nvSpPr>
            <p:cNvPr id="18" name="Rectangle 17"/>
            <p:cNvSpPr/>
            <p:nvPr/>
          </p:nvSpPr>
          <p:spPr>
            <a:xfrm>
              <a:off x="6588224" y="3905761"/>
              <a:ext cx="1620000" cy="17131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88224" y="4581128"/>
              <a:ext cx="1620000" cy="695116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588224" y="4509120"/>
              <a:ext cx="1620000" cy="72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588224" y="4077072"/>
              <a:ext cx="1620000" cy="43204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60232" y="4149080"/>
              <a:ext cx="123309" cy="90113"/>
            </a:xfrm>
            <a:custGeom>
              <a:avLst/>
              <a:gdLst>
                <a:gd name="connsiteX0" fmla="*/ 16669 w 123309"/>
                <a:gd name="connsiteY0" fmla="*/ 21056 h 90113"/>
                <a:gd name="connsiteX1" fmla="*/ 16669 w 123309"/>
                <a:gd name="connsiteY1" fmla="*/ 21056 h 90113"/>
                <a:gd name="connsiteX2" fmla="*/ 33337 w 123309"/>
                <a:gd name="connsiteY2" fmla="*/ 4388 h 90113"/>
                <a:gd name="connsiteX3" fmla="*/ 95250 w 123309"/>
                <a:gd name="connsiteY3" fmla="*/ 11531 h 90113"/>
                <a:gd name="connsiteX4" fmla="*/ 102394 w 123309"/>
                <a:gd name="connsiteY4" fmla="*/ 16294 h 90113"/>
                <a:gd name="connsiteX5" fmla="*/ 116681 w 123309"/>
                <a:gd name="connsiteY5" fmla="*/ 21056 h 90113"/>
                <a:gd name="connsiteX6" fmla="*/ 121444 w 123309"/>
                <a:gd name="connsiteY6" fmla="*/ 35344 h 90113"/>
                <a:gd name="connsiteX7" fmla="*/ 116681 w 123309"/>
                <a:gd name="connsiteY7" fmla="*/ 47250 h 90113"/>
                <a:gd name="connsiteX8" fmla="*/ 109537 w 123309"/>
                <a:gd name="connsiteY8" fmla="*/ 52013 h 90113"/>
                <a:gd name="connsiteX9" fmla="*/ 102394 w 123309"/>
                <a:gd name="connsiteY9" fmla="*/ 59156 h 90113"/>
                <a:gd name="connsiteX10" fmla="*/ 100012 w 123309"/>
                <a:gd name="connsiteY10" fmla="*/ 66300 h 90113"/>
                <a:gd name="connsiteX11" fmla="*/ 88106 w 123309"/>
                <a:gd name="connsiteY11" fmla="*/ 78206 h 90113"/>
                <a:gd name="connsiteX12" fmla="*/ 73819 w 123309"/>
                <a:gd name="connsiteY12" fmla="*/ 82969 h 90113"/>
                <a:gd name="connsiteX13" fmla="*/ 59531 w 123309"/>
                <a:gd name="connsiteY13" fmla="*/ 90113 h 90113"/>
                <a:gd name="connsiteX14" fmla="*/ 42862 w 123309"/>
                <a:gd name="connsiteY14" fmla="*/ 87731 h 90113"/>
                <a:gd name="connsiteX15" fmla="*/ 35719 w 123309"/>
                <a:gd name="connsiteY15" fmla="*/ 82969 h 90113"/>
                <a:gd name="connsiteX16" fmla="*/ 28575 w 123309"/>
                <a:gd name="connsiteY16" fmla="*/ 80588 h 90113"/>
                <a:gd name="connsiteX17" fmla="*/ 21431 w 123309"/>
                <a:gd name="connsiteY17" fmla="*/ 75825 h 90113"/>
                <a:gd name="connsiteX18" fmla="*/ 14287 w 123309"/>
                <a:gd name="connsiteY18" fmla="*/ 73444 h 90113"/>
                <a:gd name="connsiteX19" fmla="*/ 4762 w 123309"/>
                <a:gd name="connsiteY19" fmla="*/ 59156 h 90113"/>
                <a:gd name="connsiteX20" fmla="*/ 0 w 123309"/>
                <a:gd name="connsiteY20" fmla="*/ 52013 h 90113"/>
                <a:gd name="connsiteX21" fmla="*/ 4762 w 123309"/>
                <a:gd name="connsiteY21" fmla="*/ 23438 h 90113"/>
                <a:gd name="connsiteX22" fmla="*/ 9525 w 123309"/>
                <a:gd name="connsiteY22" fmla="*/ 16294 h 90113"/>
                <a:gd name="connsiteX23" fmla="*/ 16669 w 123309"/>
                <a:gd name="connsiteY23" fmla="*/ 21056 h 9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3309" h="90113">
                  <a:moveTo>
                    <a:pt x="16669" y="21056"/>
                  </a:moveTo>
                  <a:lnTo>
                    <a:pt x="16669" y="21056"/>
                  </a:lnTo>
                  <a:cubicBezTo>
                    <a:pt x="22225" y="15500"/>
                    <a:pt x="25681" y="6155"/>
                    <a:pt x="33337" y="4388"/>
                  </a:cubicBezTo>
                  <a:cubicBezTo>
                    <a:pt x="52352" y="0"/>
                    <a:pt x="76191" y="5179"/>
                    <a:pt x="95250" y="11531"/>
                  </a:cubicBezTo>
                  <a:cubicBezTo>
                    <a:pt x="97631" y="13119"/>
                    <a:pt x="99779" y="15132"/>
                    <a:pt x="102394" y="16294"/>
                  </a:cubicBezTo>
                  <a:cubicBezTo>
                    <a:pt x="106981" y="18333"/>
                    <a:pt x="116681" y="21056"/>
                    <a:pt x="116681" y="21056"/>
                  </a:cubicBezTo>
                  <a:cubicBezTo>
                    <a:pt x="118269" y="25819"/>
                    <a:pt x="123309" y="30683"/>
                    <a:pt x="121444" y="35344"/>
                  </a:cubicBezTo>
                  <a:cubicBezTo>
                    <a:pt x="119856" y="39313"/>
                    <a:pt x="119166" y="43772"/>
                    <a:pt x="116681" y="47250"/>
                  </a:cubicBezTo>
                  <a:cubicBezTo>
                    <a:pt x="115017" y="49579"/>
                    <a:pt x="111736" y="50181"/>
                    <a:pt x="109537" y="52013"/>
                  </a:cubicBezTo>
                  <a:cubicBezTo>
                    <a:pt x="106950" y="54169"/>
                    <a:pt x="104775" y="56775"/>
                    <a:pt x="102394" y="59156"/>
                  </a:cubicBezTo>
                  <a:cubicBezTo>
                    <a:pt x="101600" y="61537"/>
                    <a:pt x="101135" y="64055"/>
                    <a:pt x="100012" y="66300"/>
                  </a:cubicBezTo>
                  <a:cubicBezTo>
                    <a:pt x="97063" y="72198"/>
                    <a:pt x="94231" y="75484"/>
                    <a:pt x="88106" y="78206"/>
                  </a:cubicBezTo>
                  <a:cubicBezTo>
                    <a:pt x="83519" y="80245"/>
                    <a:pt x="77996" y="80185"/>
                    <a:pt x="73819" y="82969"/>
                  </a:cubicBezTo>
                  <a:cubicBezTo>
                    <a:pt x="64586" y="89123"/>
                    <a:pt x="69390" y="86826"/>
                    <a:pt x="59531" y="90113"/>
                  </a:cubicBezTo>
                  <a:cubicBezTo>
                    <a:pt x="53975" y="89319"/>
                    <a:pt x="48238" y="89344"/>
                    <a:pt x="42862" y="87731"/>
                  </a:cubicBezTo>
                  <a:cubicBezTo>
                    <a:pt x="40121" y="86909"/>
                    <a:pt x="38279" y="84249"/>
                    <a:pt x="35719" y="82969"/>
                  </a:cubicBezTo>
                  <a:cubicBezTo>
                    <a:pt x="33474" y="81847"/>
                    <a:pt x="30956" y="81382"/>
                    <a:pt x="28575" y="80588"/>
                  </a:cubicBezTo>
                  <a:cubicBezTo>
                    <a:pt x="26194" y="79000"/>
                    <a:pt x="23991" y="77105"/>
                    <a:pt x="21431" y="75825"/>
                  </a:cubicBezTo>
                  <a:cubicBezTo>
                    <a:pt x="19186" y="74702"/>
                    <a:pt x="16062" y="75219"/>
                    <a:pt x="14287" y="73444"/>
                  </a:cubicBezTo>
                  <a:cubicBezTo>
                    <a:pt x="10240" y="69397"/>
                    <a:pt x="7937" y="63919"/>
                    <a:pt x="4762" y="59156"/>
                  </a:cubicBezTo>
                  <a:lnTo>
                    <a:pt x="0" y="52013"/>
                  </a:lnTo>
                  <a:cubicBezTo>
                    <a:pt x="754" y="45225"/>
                    <a:pt x="773" y="31416"/>
                    <a:pt x="4762" y="23438"/>
                  </a:cubicBezTo>
                  <a:cubicBezTo>
                    <a:pt x="6042" y="20878"/>
                    <a:pt x="7937" y="18675"/>
                    <a:pt x="9525" y="16294"/>
                  </a:cubicBezTo>
                  <a:cubicBezTo>
                    <a:pt x="12157" y="8397"/>
                    <a:pt x="15479" y="20262"/>
                    <a:pt x="16669" y="2105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20825" y="4115481"/>
              <a:ext cx="120426" cy="105607"/>
            </a:xfrm>
            <a:custGeom>
              <a:avLst/>
              <a:gdLst>
                <a:gd name="connsiteX0" fmla="*/ 41950 w 120426"/>
                <a:gd name="connsiteY0" fmla="*/ 14359 h 105607"/>
                <a:gd name="connsiteX1" fmla="*/ 41950 w 120426"/>
                <a:gd name="connsiteY1" fmla="*/ 14359 h 105607"/>
                <a:gd name="connsiteX2" fmla="*/ 84813 w 120426"/>
                <a:gd name="connsiteY2" fmla="*/ 19121 h 105607"/>
                <a:gd name="connsiteX3" fmla="*/ 91956 w 120426"/>
                <a:gd name="connsiteY3" fmla="*/ 23884 h 105607"/>
                <a:gd name="connsiteX4" fmla="*/ 108625 w 120426"/>
                <a:gd name="connsiteY4" fmla="*/ 28646 h 105607"/>
                <a:gd name="connsiteX5" fmla="*/ 115769 w 120426"/>
                <a:gd name="connsiteY5" fmla="*/ 33409 h 105607"/>
                <a:gd name="connsiteX6" fmla="*/ 115769 w 120426"/>
                <a:gd name="connsiteY6" fmla="*/ 54840 h 105607"/>
                <a:gd name="connsiteX7" fmla="*/ 111006 w 120426"/>
                <a:gd name="connsiteY7" fmla="*/ 69128 h 105607"/>
                <a:gd name="connsiteX8" fmla="*/ 108625 w 120426"/>
                <a:gd name="connsiteY8" fmla="*/ 85796 h 105607"/>
                <a:gd name="connsiteX9" fmla="*/ 106244 w 120426"/>
                <a:gd name="connsiteY9" fmla="*/ 92940 h 105607"/>
                <a:gd name="connsiteX10" fmla="*/ 70525 w 120426"/>
                <a:gd name="connsiteY10" fmla="*/ 104846 h 105607"/>
                <a:gd name="connsiteX11" fmla="*/ 46713 w 120426"/>
                <a:gd name="connsiteY11" fmla="*/ 102465 h 105607"/>
                <a:gd name="connsiteX12" fmla="*/ 44331 w 120426"/>
                <a:gd name="connsiteY12" fmla="*/ 95321 h 105607"/>
                <a:gd name="connsiteX13" fmla="*/ 41950 w 120426"/>
                <a:gd name="connsiteY13" fmla="*/ 78653 h 105607"/>
                <a:gd name="connsiteX14" fmla="*/ 27663 w 120426"/>
                <a:gd name="connsiteY14" fmla="*/ 69128 h 105607"/>
                <a:gd name="connsiteX15" fmla="*/ 20519 w 120426"/>
                <a:gd name="connsiteY15" fmla="*/ 64365 h 105607"/>
                <a:gd name="connsiteX16" fmla="*/ 3850 w 120426"/>
                <a:gd name="connsiteY16" fmla="*/ 45315 h 105607"/>
                <a:gd name="connsiteX17" fmla="*/ 3850 w 120426"/>
                <a:gd name="connsiteY17" fmla="*/ 21503 h 105607"/>
                <a:gd name="connsiteX18" fmla="*/ 6231 w 120426"/>
                <a:gd name="connsiteY18" fmla="*/ 14359 h 105607"/>
                <a:gd name="connsiteX19" fmla="*/ 13375 w 120426"/>
                <a:gd name="connsiteY19" fmla="*/ 9596 h 105607"/>
                <a:gd name="connsiteX20" fmla="*/ 15756 w 120426"/>
                <a:gd name="connsiteY20" fmla="*/ 2453 h 105607"/>
                <a:gd name="connsiteX21" fmla="*/ 51475 w 120426"/>
                <a:gd name="connsiteY21" fmla="*/ 7215 h 105607"/>
                <a:gd name="connsiteX22" fmla="*/ 41950 w 120426"/>
                <a:gd name="connsiteY22" fmla="*/ 14359 h 10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0426" h="105607">
                  <a:moveTo>
                    <a:pt x="41950" y="14359"/>
                  </a:moveTo>
                  <a:lnTo>
                    <a:pt x="41950" y="14359"/>
                  </a:lnTo>
                  <a:cubicBezTo>
                    <a:pt x="43827" y="14503"/>
                    <a:pt x="75709" y="15707"/>
                    <a:pt x="84813" y="19121"/>
                  </a:cubicBezTo>
                  <a:cubicBezTo>
                    <a:pt x="87493" y="20126"/>
                    <a:pt x="89396" y="22604"/>
                    <a:pt x="91956" y="23884"/>
                  </a:cubicBezTo>
                  <a:cubicBezTo>
                    <a:pt x="95371" y="25591"/>
                    <a:pt x="105575" y="27884"/>
                    <a:pt x="108625" y="28646"/>
                  </a:cubicBezTo>
                  <a:cubicBezTo>
                    <a:pt x="111006" y="30234"/>
                    <a:pt x="113981" y="31174"/>
                    <a:pt x="115769" y="33409"/>
                  </a:cubicBezTo>
                  <a:cubicBezTo>
                    <a:pt x="120426" y="39230"/>
                    <a:pt x="117121" y="49431"/>
                    <a:pt x="115769" y="54840"/>
                  </a:cubicBezTo>
                  <a:cubicBezTo>
                    <a:pt x="114551" y="59710"/>
                    <a:pt x="111006" y="69128"/>
                    <a:pt x="111006" y="69128"/>
                  </a:cubicBezTo>
                  <a:cubicBezTo>
                    <a:pt x="110212" y="74684"/>
                    <a:pt x="109726" y="80293"/>
                    <a:pt x="108625" y="85796"/>
                  </a:cubicBezTo>
                  <a:cubicBezTo>
                    <a:pt x="108133" y="88257"/>
                    <a:pt x="108019" y="91165"/>
                    <a:pt x="106244" y="92940"/>
                  </a:cubicBezTo>
                  <a:cubicBezTo>
                    <a:pt x="93577" y="105607"/>
                    <a:pt x="88100" y="102893"/>
                    <a:pt x="70525" y="104846"/>
                  </a:cubicBezTo>
                  <a:cubicBezTo>
                    <a:pt x="62588" y="104052"/>
                    <a:pt x="54210" y="105191"/>
                    <a:pt x="46713" y="102465"/>
                  </a:cubicBezTo>
                  <a:cubicBezTo>
                    <a:pt x="44354" y="101607"/>
                    <a:pt x="44823" y="97782"/>
                    <a:pt x="44331" y="95321"/>
                  </a:cubicBezTo>
                  <a:cubicBezTo>
                    <a:pt x="43230" y="89818"/>
                    <a:pt x="44034" y="83864"/>
                    <a:pt x="41950" y="78653"/>
                  </a:cubicBezTo>
                  <a:cubicBezTo>
                    <a:pt x="39206" y="71792"/>
                    <a:pt x="33399" y="71040"/>
                    <a:pt x="27663" y="69128"/>
                  </a:cubicBezTo>
                  <a:cubicBezTo>
                    <a:pt x="25282" y="67540"/>
                    <a:pt x="22404" y="66519"/>
                    <a:pt x="20519" y="64365"/>
                  </a:cubicBezTo>
                  <a:cubicBezTo>
                    <a:pt x="1072" y="42140"/>
                    <a:pt x="19924" y="56032"/>
                    <a:pt x="3850" y="45315"/>
                  </a:cubicBezTo>
                  <a:cubicBezTo>
                    <a:pt x="0" y="33764"/>
                    <a:pt x="430" y="38604"/>
                    <a:pt x="3850" y="21503"/>
                  </a:cubicBezTo>
                  <a:cubicBezTo>
                    <a:pt x="4342" y="19042"/>
                    <a:pt x="4663" y="16319"/>
                    <a:pt x="6231" y="14359"/>
                  </a:cubicBezTo>
                  <a:cubicBezTo>
                    <a:pt x="8019" y="12124"/>
                    <a:pt x="10994" y="11184"/>
                    <a:pt x="13375" y="9596"/>
                  </a:cubicBezTo>
                  <a:cubicBezTo>
                    <a:pt x="14169" y="7215"/>
                    <a:pt x="13275" y="2835"/>
                    <a:pt x="15756" y="2453"/>
                  </a:cubicBezTo>
                  <a:cubicBezTo>
                    <a:pt x="31703" y="0"/>
                    <a:pt x="39237" y="3136"/>
                    <a:pt x="51475" y="7215"/>
                  </a:cubicBezTo>
                  <a:cubicBezTo>
                    <a:pt x="56678" y="15019"/>
                    <a:pt x="43537" y="13168"/>
                    <a:pt x="41950" y="143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60232" y="4293096"/>
              <a:ext cx="119643" cy="113694"/>
            </a:xfrm>
            <a:custGeom>
              <a:avLst/>
              <a:gdLst>
                <a:gd name="connsiteX0" fmla="*/ 12487 w 119643"/>
                <a:gd name="connsiteY0" fmla="*/ 1775 h 113694"/>
                <a:gd name="connsiteX1" fmla="*/ 12487 w 119643"/>
                <a:gd name="connsiteY1" fmla="*/ 1775 h 113694"/>
                <a:gd name="connsiteX2" fmla="*/ 83924 w 119643"/>
                <a:gd name="connsiteY2" fmla="*/ 8919 h 113694"/>
                <a:gd name="connsiteX3" fmla="*/ 95831 w 119643"/>
                <a:gd name="connsiteY3" fmla="*/ 11300 h 113694"/>
                <a:gd name="connsiteX4" fmla="*/ 110118 w 119643"/>
                <a:gd name="connsiteY4" fmla="*/ 16062 h 113694"/>
                <a:gd name="connsiteX5" fmla="*/ 114881 w 119643"/>
                <a:gd name="connsiteY5" fmla="*/ 37494 h 113694"/>
                <a:gd name="connsiteX6" fmla="*/ 117262 w 119643"/>
                <a:gd name="connsiteY6" fmla="*/ 44637 h 113694"/>
                <a:gd name="connsiteX7" fmla="*/ 119643 w 119643"/>
                <a:gd name="connsiteY7" fmla="*/ 56544 h 113694"/>
                <a:gd name="connsiteX8" fmla="*/ 117262 w 119643"/>
                <a:gd name="connsiteY8" fmla="*/ 92262 h 113694"/>
                <a:gd name="connsiteX9" fmla="*/ 112499 w 119643"/>
                <a:gd name="connsiteY9" fmla="*/ 99406 h 113694"/>
                <a:gd name="connsiteX10" fmla="*/ 98212 w 119643"/>
                <a:gd name="connsiteY10" fmla="*/ 111312 h 113694"/>
                <a:gd name="connsiteX11" fmla="*/ 88687 w 119643"/>
                <a:gd name="connsiteY11" fmla="*/ 113694 h 113694"/>
                <a:gd name="connsiteX12" fmla="*/ 52968 w 119643"/>
                <a:gd name="connsiteY12" fmla="*/ 111312 h 113694"/>
                <a:gd name="connsiteX13" fmla="*/ 45824 w 119643"/>
                <a:gd name="connsiteY13" fmla="*/ 106550 h 113694"/>
                <a:gd name="connsiteX14" fmla="*/ 38681 w 119643"/>
                <a:gd name="connsiteY14" fmla="*/ 104169 h 113694"/>
                <a:gd name="connsiteX15" fmla="*/ 31537 w 119643"/>
                <a:gd name="connsiteY15" fmla="*/ 99406 h 113694"/>
                <a:gd name="connsiteX16" fmla="*/ 24393 w 119643"/>
                <a:gd name="connsiteY16" fmla="*/ 97025 h 113694"/>
                <a:gd name="connsiteX17" fmla="*/ 10106 w 119643"/>
                <a:gd name="connsiteY17" fmla="*/ 87500 h 113694"/>
                <a:gd name="connsiteX18" fmla="*/ 5343 w 119643"/>
                <a:gd name="connsiteY18" fmla="*/ 70831 h 113694"/>
                <a:gd name="connsiteX19" fmla="*/ 581 w 119643"/>
                <a:gd name="connsiteY19" fmla="*/ 49400 h 113694"/>
                <a:gd name="connsiteX20" fmla="*/ 2962 w 119643"/>
                <a:gd name="connsiteY20" fmla="*/ 4156 h 113694"/>
                <a:gd name="connsiteX21" fmla="*/ 10106 w 119643"/>
                <a:gd name="connsiteY21" fmla="*/ 1775 h 113694"/>
                <a:gd name="connsiteX22" fmla="*/ 12487 w 119643"/>
                <a:gd name="connsiteY22" fmla="*/ 1775 h 11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643" h="113694">
                  <a:moveTo>
                    <a:pt x="12487" y="1775"/>
                  </a:moveTo>
                  <a:lnTo>
                    <a:pt x="12487" y="1775"/>
                  </a:lnTo>
                  <a:cubicBezTo>
                    <a:pt x="40166" y="3505"/>
                    <a:pt x="57066" y="3548"/>
                    <a:pt x="83924" y="8919"/>
                  </a:cubicBezTo>
                  <a:cubicBezTo>
                    <a:pt x="87893" y="9713"/>
                    <a:pt x="91926" y="10235"/>
                    <a:pt x="95831" y="11300"/>
                  </a:cubicBezTo>
                  <a:cubicBezTo>
                    <a:pt x="100674" y="12621"/>
                    <a:pt x="110118" y="16062"/>
                    <a:pt x="110118" y="16062"/>
                  </a:cubicBezTo>
                  <a:cubicBezTo>
                    <a:pt x="115478" y="32145"/>
                    <a:pt x="109292" y="12346"/>
                    <a:pt x="114881" y="37494"/>
                  </a:cubicBezTo>
                  <a:cubicBezTo>
                    <a:pt x="115426" y="39944"/>
                    <a:pt x="116653" y="42202"/>
                    <a:pt x="117262" y="44637"/>
                  </a:cubicBezTo>
                  <a:cubicBezTo>
                    <a:pt x="118244" y="48564"/>
                    <a:pt x="118849" y="52575"/>
                    <a:pt x="119643" y="56544"/>
                  </a:cubicBezTo>
                  <a:cubicBezTo>
                    <a:pt x="118849" y="68450"/>
                    <a:pt x="119224" y="80492"/>
                    <a:pt x="117262" y="92262"/>
                  </a:cubicBezTo>
                  <a:cubicBezTo>
                    <a:pt x="116791" y="95085"/>
                    <a:pt x="114331" y="97207"/>
                    <a:pt x="112499" y="99406"/>
                  </a:cubicBezTo>
                  <a:cubicBezTo>
                    <a:pt x="109318" y="103223"/>
                    <a:pt x="103071" y="109230"/>
                    <a:pt x="98212" y="111312"/>
                  </a:cubicBezTo>
                  <a:cubicBezTo>
                    <a:pt x="95204" y="112601"/>
                    <a:pt x="91862" y="112900"/>
                    <a:pt x="88687" y="113694"/>
                  </a:cubicBezTo>
                  <a:cubicBezTo>
                    <a:pt x="76781" y="112900"/>
                    <a:pt x="64738" y="113274"/>
                    <a:pt x="52968" y="111312"/>
                  </a:cubicBezTo>
                  <a:cubicBezTo>
                    <a:pt x="50145" y="110841"/>
                    <a:pt x="48384" y="107830"/>
                    <a:pt x="45824" y="106550"/>
                  </a:cubicBezTo>
                  <a:cubicBezTo>
                    <a:pt x="43579" y="105428"/>
                    <a:pt x="41062" y="104963"/>
                    <a:pt x="38681" y="104169"/>
                  </a:cubicBezTo>
                  <a:cubicBezTo>
                    <a:pt x="36300" y="102581"/>
                    <a:pt x="34097" y="100686"/>
                    <a:pt x="31537" y="99406"/>
                  </a:cubicBezTo>
                  <a:cubicBezTo>
                    <a:pt x="29292" y="98283"/>
                    <a:pt x="26587" y="98244"/>
                    <a:pt x="24393" y="97025"/>
                  </a:cubicBezTo>
                  <a:cubicBezTo>
                    <a:pt x="19390" y="94245"/>
                    <a:pt x="10106" y="87500"/>
                    <a:pt x="10106" y="87500"/>
                  </a:cubicBezTo>
                  <a:cubicBezTo>
                    <a:pt x="2646" y="57671"/>
                    <a:pt x="12186" y="94785"/>
                    <a:pt x="5343" y="70831"/>
                  </a:cubicBezTo>
                  <a:cubicBezTo>
                    <a:pt x="3101" y="62984"/>
                    <a:pt x="2218" y="57584"/>
                    <a:pt x="581" y="49400"/>
                  </a:cubicBezTo>
                  <a:cubicBezTo>
                    <a:pt x="1375" y="34319"/>
                    <a:pt x="0" y="18965"/>
                    <a:pt x="2962" y="4156"/>
                  </a:cubicBezTo>
                  <a:cubicBezTo>
                    <a:pt x="3454" y="1695"/>
                    <a:pt x="8331" y="3550"/>
                    <a:pt x="10106" y="1775"/>
                  </a:cubicBezTo>
                  <a:cubicBezTo>
                    <a:pt x="11881" y="0"/>
                    <a:pt x="12090" y="1775"/>
                    <a:pt x="12487" y="177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04248" y="4221088"/>
              <a:ext cx="100685" cy="107156"/>
            </a:xfrm>
            <a:custGeom>
              <a:avLst/>
              <a:gdLst>
                <a:gd name="connsiteX0" fmla="*/ 31629 w 100685"/>
                <a:gd name="connsiteY0" fmla="*/ 7144 h 107156"/>
                <a:gd name="connsiteX1" fmla="*/ 31629 w 100685"/>
                <a:gd name="connsiteY1" fmla="*/ 7144 h 107156"/>
                <a:gd name="connsiteX2" fmla="*/ 53060 w 100685"/>
                <a:gd name="connsiteY2" fmla="*/ 4762 h 107156"/>
                <a:gd name="connsiteX3" fmla="*/ 67348 w 100685"/>
                <a:gd name="connsiteY3" fmla="*/ 11906 h 107156"/>
                <a:gd name="connsiteX4" fmla="*/ 74491 w 100685"/>
                <a:gd name="connsiteY4" fmla="*/ 14287 h 107156"/>
                <a:gd name="connsiteX5" fmla="*/ 91160 w 100685"/>
                <a:gd name="connsiteY5" fmla="*/ 26194 h 107156"/>
                <a:gd name="connsiteX6" fmla="*/ 98304 w 100685"/>
                <a:gd name="connsiteY6" fmla="*/ 33337 h 107156"/>
                <a:gd name="connsiteX7" fmla="*/ 100685 w 100685"/>
                <a:gd name="connsiteY7" fmla="*/ 40481 h 107156"/>
                <a:gd name="connsiteX8" fmla="*/ 95923 w 100685"/>
                <a:gd name="connsiteY8" fmla="*/ 76200 h 107156"/>
                <a:gd name="connsiteX9" fmla="*/ 91160 w 100685"/>
                <a:gd name="connsiteY9" fmla="*/ 85725 h 107156"/>
                <a:gd name="connsiteX10" fmla="*/ 86398 w 100685"/>
                <a:gd name="connsiteY10" fmla="*/ 102394 h 107156"/>
                <a:gd name="connsiteX11" fmla="*/ 79254 w 100685"/>
                <a:gd name="connsiteY11" fmla="*/ 107156 h 107156"/>
                <a:gd name="connsiteX12" fmla="*/ 50679 w 100685"/>
                <a:gd name="connsiteY12" fmla="*/ 102394 h 107156"/>
                <a:gd name="connsiteX13" fmla="*/ 43535 w 100685"/>
                <a:gd name="connsiteY13" fmla="*/ 97631 h 107156"/>
                <a:gd name="connsiteX14" fmla="*/ 29248 w 100685"/>
                <a:gd name="connsiteY14" fmla="*/ 92869 h 107156"/>
                <a:gd name="connsiteX15" fmla="*/ 5435 w 100685"/>
                <a:gd name="connsiteY15" fmla="*/ 78581 h 107156"/>
                <a:gd name="connsiteX16" fmla="*/ 673 w 100685"/>
                <a:gd name="connsiteY16" fmla="*/ 71437 h 107156"/>
                <a:gd name="connsiteX17" fmla="*/ 5435 w 100685"/>
                <a:gd name="connsiteY17" fmla="*/ 26194 h 107156"/>
                <a:gd name="connsiteX18" fmla="*/ 7816 w 100685"/>
                <a:gd name="connsiteY18" fmla="*/ 19050 h 107156"/>
                <a:gd name="connsiteX19" fmla="*/ 12579 w 100685"/>
                <a:gd name="connsiteY19" fmla="*/ 2381 h 107156"/>
                <a:gd name="connsiteX20" fmla="*/ 19723 w 100685"/>
                <a:gd name="connsiteY20" fmla="*/ 0 h 107156"/>
                <a:gd name="connsiteX21" fmla="*/ 31629 w 100685"/>
                <a:gd name="connsiteY21" fmla="*/ 7144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685" h="107156">
                  <a:moveTo>
                    <a:pt x="31629" y="7144"/>
                  </a:moveTo>
                  <a:lnTo>
                    <a:pt x="31629" y="7144"/>
                  </a:lnTo>
                  <a:cubicBezTo>
                    <a:pt x="38773" y="6350"/>
                    <a:pt x="45872" y="4762"/>
                    <a:pt x="53060" y="4762"/>
                  </a:cubicBezTo>
                  <a:cubicBezTo>
                    <a:pt x="59043" y="4762"/>
                    <a:pt x="62535" y="9499"/>
                    <a:pt x="67348" y="11906"/>
                  </a:cubicBezTo>
                  <a:cubicBezTo>
                    <a:pt x="69593" y="13028"/>
                    <a:pt x="72110" y="13493"/>
                    <a:pt x="74491" y="14287"/>
                  </a:cubicBezTo>
                  <a:cubicBezTo>
                    <a:pt x="80145" y="18057"/>
                    <a:pt x="85990" y="21763"/>
                    <a:pt x="91160" y="26194"/>
                  </a:cubicBezTo>
                  <a:cubicBezTo>
                    <a:pt x="93717" y="28385"/>
                    <a:pt x="95923" y="30956"/>
                    <a:pt x="98304" y="33337"/>
                  </a:cubicBezTo>
                  <a:cubicBezTo>
                    <a:pt x="99098" y="35718"/>
                    <a:pt x="100685" y="37971"/>
                    <a:pt x="100685" y="40481"/>
                  </a:cubicBezTo>
                  <a:cubicBezTo>
                    <a:pt x="100685" y="51790"/>
                    <a:pt x="100646" y="65180"/>
                    <a:pt x="95923" y="76200"/>
                  </a:cubicBezTo>
                  <a:cubicBezTo>
                    <a:pt x="94525" y="79463"/>
                    <a:pt x="92748" y="82550"/>
                    <a:pt x="91160" y="85725"/>
                  </a:cubicBezTo>
                  <a:cubicBezTo>
                    <a:pt x="91005" y="86347"/>
                    <a:pt x="87640" y="100842"/>
                    <a:pt x="86398" y="102394"/>
                  </a:cubicBezTo>
                  <a:cubicBezTo>
                    <a:pt x="84610" y="104629"/>
                    <a:pt x="81635" y="105569"/>
                    <a:pt x="79254" y="107156"/>
                  </a:cubicBezTo>
                  <a:cubicBezTo>
                    <a:pt x="72468" y="106402"/>
                    <a:pt x="58656" y="106383"/>
                    <a:pt x="50679" y="102394"/>
                  </a:cubicBezTo>
                  <a:cubicBezTo>
                    <a:pt x="48119" y="101114"/>
                    <a:pt x="46150" y="98793"/>
                    <a:pt x="43535" y="97631"/>
                  </a:cubicBezTo>
                  <a:cubicBezTo>
                    <a:pt x="38948" y="95592"/>
                    <a:pt x="29248" y="92869"/>
                    <a:pt x="29248" y="92869"/>
                  </a:cubicBezTo>
                  <a:cubicBezTo>
                    <a:pt x="12006" y="81375"/>
                    <a:pt x="20080" y="85904"/>
                    <a:pt x="5435" y="78581"/>
                  </a:cubicBezTo>
                  <a:cubicBezTo>
                    <a:pt x="3848" y="76200"/>
                    <a:pt x="841" y="74294"/>
                    <a:pt x="673" y="71437"/>
                  </a:cubicBezTo>
                  <a:cubicBezTo>
                    <a:pt x="0" y="60000"/>
                    <a:pt x="2083" y="39602"/>
                    <a:pt x="5435" y="26194"/>
                  </a:cubicBezTo>
                  <a:cubicBezTo>
                    <a:pt x="6044" y="23759"/>
                    <a:pt x="7126" y="21464"/>
                    <a:pt x="7816" y="19050"/>
                  </a:cubicBezTo>
                  <a:cubicBezTo>
                    <a:pt x="7840" y="18966"/>
                    <a:pt x="11439" y="3521"/>
                    <a:pt x="12579" y="2381"/>
                  </a:cubicBezTo>
                  <a:cubicBezTo>
                    <a:pt x="14354" y="606"/>
                    <a:pt x="17342" y="794"/>
                    <a:pt x="19723" y="0"/>
                  </a:cubicBezTo>
                  <a:cubicBezTo>
                    <a:pt x="30970" y="2811"/>
                    <a:pt x="29645" y="5953"/>
                    <a:pt x="31629" y="714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48264" y="4311109"/>
              <a:ext cx="119063" cy="126003"/>
            </a:xfrm>
            <a:custGeom>
              <a:avLst/>
              <a:gdLst>
                <a:gd name="connsiteX0" fmla="*/ 59531 w 119063"/>
                <a:gd name="connsiteY0" fmla="*/ 6940 h 126003"/>
                <a:gd name="connsiteX1" fmla="*/ 59531 w 119063"/>
                <a:gd name="connsiteY1" fmla="*/ 6940 h 126003"/>
                <a:gd name="connsiteX2" fmla="*/ 80963 w 119063"/>
                <a:gd name="connsiteY2" fmla="*/ 9322 h 126003"/>
                <a:gd name="connsiteX3" fmla="*/ 85725 w 119063"/>
                <a:gd name="connsiteY3" fmla="*/ 16465 h 126003"/>
                <a:gd name="connsiteX4" fmla="*/ 100013 w 119063"/>
                <a:gd name="connsiteY4" fmla="*/ 23609 h 126003"/>
                <a:gd name="connsiteX5" fmla="*/ 109538 w 119063"/>
                <a:gd name="connsiteY5" fmla="*/ 30753 h 126003"/>
                <a:gd name="connsiteX6" fmla="*/ 119063 w 119063"/>
                <a:gd name="connsiteY6" fmla="*/ 45040 h 126003"/>
                <a:gd name="connsiteX7" fmla="*/ 114300 w 119063"/>
                <a:gd name="connsiteY7" fmla="*/ 78378 h 126003"/>
                <a:gd name="connsiteX8" fmla="*/ 109538 w 119063"/>
                <a:gd name="connsiteY8" fmla="*/ 92665 h 126003"/>
                <a:gd name="connsiteX9" fmla="*/ 100013 w 119063"/>
                <a:gd name="connsiteY9" fmla="*/ 106953 h 126003"/>
                <a:gd name="connsiteX10" fmla="*/ 97631 w 119063"/>
                <a:gd name="connsiteY10" fmla="*/ 114097 h 126003"/>
                <a:gd name="connsiteX11" fmla="*/ 80963 w 119063"/>
                <a:gd name="connsiteY11" fmla="*/ 126003 h 126003"/>
                <a:gd name="connsiteX12" fmla="*/ 40481 w 119063"/>
                <a:gd name="connsiteY12" fmla="*/ 123622 h 126003"/>
                <a:gd name="connsiteX13" fmla="*/ 28575 w 119063"/>
                <a:gd name="connsiteY13" fmla="*/ 121240 h 126003"/>
                <a:gd name="connsiteX14" fmla="*/ 14288 w 119063"/>
                <a:gd name="connsiteY14" fmla="*/ 118859 h 126003"/>
                <a:gd name="connsiteX15" fmla="*/ 2381 w 119063"/>
                <a:gd name="connsiteY15" fmla="*/ 97428 h 126003"/>
                <a:gd name="connsiteX16" fmla="*/ 0 w 119063"/>
                <a:gd name="connsiteY16" fmla="*/ 85522 h 126003"/>
                <a:gd name="connsiteX17" fmla="*/ 4763 w 119063"/>
                <a:gd name="connsiteY17" fmla="*/ 47422 h 126003"/>
                <a:gd name="connsiteX18" fmla="*/ 7144 w 119063"/>
                <a:gd name="connsiteY18" fmla="*/ 40278 h 126003"/>
                <a:gd name="connsiteX19" fmla="*/ 14288 w 119063"/>
                <a:gd name="connsiteY19" fmla="*/ 35515 h 126003"/>
                <a:gd name="connsiteX20" fmla="*/ 19050 w 119063"/>
                <a:gd name="connsiteY20" fmla="*/ 28372 h 126003"/>
                <a:gd name="connsiteX21" fmla="*/ 33338 w 119063"/>
                <a:gd name="connsiteY21" fmla="*/ 21228 h 126003"/>
                <a:gd name="connsiteX22" fmla="*/ 54769 w 119063"/>
                <a:gd name="connsiteY22" fmla="*/ 21228 h 126003"/>
                <a:gd name="connsiteX23" fmla="*/ 61913 w 119063"/>
                <a:gd name="connsiteY23" fmla="*/ 11703 h 126003"/>
                <a:gd name="connsiteX24" fmla="*/ 59531 w 119063"/>
                <a:gd name="connsiteY24" fmla="*/ 6940 h 1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9063" h="126003">
                  <a:moveTo>
                    <a:pt x="59531" y="6940"/>
                  </a:moveTo>
                  <a:lnTo>
                    <a:pt x="59531" y="6940"/>
                  </a:lnTo>
                  <a:cubicBezTo>
                    <a:pt x="66675" y="7734"/>
                    <a:pt x="74208" y="6866"/>
                    <a:pt x="80963" y="9322"/>
                  </a:cubicBezTo>
                  <a:cubicBezTo>
                    <a:pt x="83652" y="10300"/>
                    <a:pt x="83702" y="14442"/>
                    <a:pt x="85725" y="16465"/>
                  </a:cubicBezTo>
                  <a:cubicBezTo>
                    <a:pt x="90342" y="21082"/>
                    <a:pt x="94201" y="21672"/>
                    <a:pt x="100013" y="23609"/>
                  </a:cubicBezTo>
                  <a:cubicBezTo>
                    <a:pt x="103188" y="25990"/>
                    <a:pt x="106901" y="27787"/>
                    <a:pt x="109538" y="30753"/>
                  </a:cubicBezTo>
                  <a:cubicBezTo>
                    <a:pt x="113341" y="35031"/>
                    <a:pt x="119063" y="45040"/>
                    <a:pt x="119063" y="45040"/>
                  </a:cubicBezTo>
                  <a:cubicBezTo>
                    <a:pt x="117918" y="55342"/>
                    <a:pt x="117142" y="67955"/>
                    <a:pt x="114300" y="78378"/>
                  </a:cubicBezTo>
                  <a:cubicBezTo>
                    <a:pt x="112979" y="83221"/>
                    <a:pt x="112322" y="88488"/>
                    <a:pt x="109538" y="92665"/>
                  </a:cubicBezTo>
                  <a:cubicBezTo>
                    <a:pt x="106363" y="97428"/>
                    <a:pt x="101824" y="101523"/>
                    <a:pt x="100013" y="106953"/>
                  </a:cubicBezTo>
                  <a:cubicBezTo>
                    <a:pt x="99219" y="109334"/>
                    <a:pt x="99238" y="112169"/>
                    <a:pt x="97631" y="114097"/>
                  </a:cubicBezTo>
                  <a:cubicBezTo>
                    <a:pt x="95789" y="116307"/>
                    <a:pt x="84217" y="123833"/>
                    <a:pt x="80963" y="126003"/>
                  </a:cubicBezTo>
                  <a:cubicBezTo>
                    <a:pt x="67469" y="125209"/>
                    <a:pt x="53943" y="124846"/>
                    <a:pt x="40481" y="123622"/>
                  </a:cubicBezTo>
                  <a:cubicBezTo>
                    <a:pt x="36450" y="123256"/>
                    <a:pt x="32557" y="121964"/>
                    <a:pt x="28575" y="121240"/>
                  </a:cubicBezTo>
                  <a:cubicBezTo>
                    <a:pt x="23825" y="120376"/>
                    <a:pt x="19050" y="119653"/>
                    <a:pt x="14288" y="118859"/>
                  </a:cubicBezTo>
                  <a:cubicBezTo>
                    <a:pt x="7196" y="108222"/>
                    <a:pt x="4896" y="107485"/>
                    <a:pt x="2381" y="97428"/>
                  </a:cubicBezTo>
                  <a:cubicBezTo>
                    <a:pt x="1399" y="93502"/>
                    <a:pt x="794" y="89491"/>
                    <a:pt x="0" y="85522"/>
                  </a:cubicBezTo>
                  <a:cubicBezTo>
                    <a:pt x="1199" y="73529"/>
                    <a:pt x="2075" y="59516"/>
                    <a:pt x="4763" y="47422"/>
                  </a:cubicBezTo>
                  <a:cubicBezTo>
                    <a:pt x="5308" y="44972"/>
                    <a:pt x="5576" y="42238"/>
                    <a:pt x="7144" y="40278"/>
                  </a:cubicBezTo>
                  <a:cubicBezTo>
                    <a:pt x="8932" y="38043"/>
                    <a:pt x="11907" y="37103"/>
                    <a:pt x="14288" y="35515"/>
                  </a:cubicBezTo>
                  <a:cubicBezTo>
                    <a:pt x="15875" y="33134"/>
                    <a:pt x="17027" y="30395"/>
                    <a:pt x="19050" y="28372"/>
                  </a:cubicBezTo>
                  <a:cubicBezTo>
                    <a:pt x="23667" y="23755"/>
                    <a:pt x="27526" y="23165"/>
                    <a:pt x="33338" y="21228"/>
                  </a:cubicBezTo>
                  <a:cubicBezTo>
                    <a:pt x="40852" y="23106"/>
                    <a:pt x="46996" y="26086"/>
                    <a:pt x="54769" y="21228"/>
                  </a:cubicBezTo>
                  <a:cubicBezTo>
                    <a:pt x="58135" y="19125"/>
                    <a:pt x="59532" y="14878"/>
                    <a:pt x="61913" y="11703"/>
                  </a:cubicBezTo>
                  <a:cubicBezTo>
                    <a:pt x="64838" y="0"/>
                    <a:pt x="59928" y="7734"/>
                    <a:pt x="59531" y="694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92280" y="4187669"/>
              <a:ext cx="140838" cy="105427"/>
            </a:xfrm>
            <a:custGeom>
              <a:avLst/>
              <a:gdLst>
                <a:gd name="connsiteX0" fmla="*/ 83343 w 140838"/>
                <a:gd name="connsiteY0" fmla="*/ 272 h 105427"/>
                <a:gd name="connsiteX1" fmla="*/ 83343 w 140838"/>
                <a:gd name="connsiteY1" fmla="*/ 272 h 105427"/>
                <a:gd name="connsiteX2" fmla="*/ 109537 w 140838"/>
                <a:gd name="connsiteY2" fmla="*/ 14560 h 105427"/>
                <a:gd name="connsiteX3" fmla="*/ 126206 w 140838"/>
                <a:gd name="connsiteY3" fmla="*/ 26466 h 105427"/>
                <a:gd name="connsiteX4" fmla="*/ 130968 w 140838"/>
                <a:gd name="connsiteY4" fmla="*/ 33610 h 105427"/>
                <a:gd name="connsiteX5" fmla="*/ 138112 w 140838"/>
                <a:gd name="connsiteY5" fmla="*/ 40754 h 105427"/>
                <a:gd name="connsiteX6" fmla="*/ 140493 w 140838"/>
                <a:gd name="connsiteY6" fmla="*/ 50279 h 105427"/>
                <a:gd name="connsiteX7" fmla="*/ 138112 w 140838"/>
                <a:gd name="connsiteY7" fmla="*/ 74091 h 105427"/>
                <a:gd name="connsiteX8" fmla="*/ 130968 w 140838"/>
                <a:gd name="connsiteY8" fmla="*/ 76472 h 105427"/>
                <a:gd name="connsiteX9" fmla="*/ 123825 w 140838"/>
                <a:gd name="connsiteY9" fmla="*/ 81235 h 105427"/>
                <a:gd name="connsiteX10" fmla="*/ 109537 w 140838"/>
                <a:gd name="connsiteY10" fmla="*/ 85997 h 105427"/>
                <a:gd name="connsiteX11" fmla="*/ 95250 w 140838"/>
                <a:gd name="connsiteY11" fmla="*/ 90760 h 105427"/>
                <a:gd name="connsiteX12" fmla="*/ 80962 w 140838"/>
                <a:gd name="connsiteY12" fmla="*/ 93141 h 105427"/>
                <a:gd name="connsiteX13" fmla="*/ 73818 w 140838"/>
                <a:gd name="connsiteY13" fmla="*/ 97904 h 105427"/>
                <a:gd name="connsiteX14" fmla="*/ 9525 w 140838"/>
                <a:gd name="connsiteY14" fmla="*/ 90760 h 105427"/>
                <a:gd name="connsiteX15" fmla="*/ 4762 w 140838"/>
                <a:gd name="connsiteY15" fmla="*/ 81235 h 105427"/>
                <a:gd name="connsiteX16" fmla="*/ 0 w 140838"/>
                <a:gd name="connsiteY16" fmla="*/ 66947 h 105427"/>
                <a:gd name="connsiteX17" fmla="*/ 7143 w 140838"/>
                <a:gd name="connsiteY17" fmla="*/ 35991 h 105427"/>
                <a:gd name="connsiteX18" fmla="*/ 9525 w 140838"/>
                <a:gd name="connsiteY18" fmla="*/ 28847 h 105427"/>
                <a:gd name="connsiteX19" fmla="*/ 16668 w 140838"/>
                <a:gd name="connsiteY19" fmla="*/ 21704 h 105427"/>
                <a:gd name="connsiteX20" fmla="*/ 21431 w 140838"/>
                <a:gd name="connsiteY20" fmla="*/ 14560 h 105427"/>
                <a:gd name="connsiteX21" fmla="*/ 35718 w 140838"/>
                <a:gd name="connsiteY21" fmla="*/ 7416 h 105427"/>
                <a:gd name="connsiteX22" fmla="*/ 78581 w 140838"/>
                <a:gd name="connsiteY22" fmla="*/ 2654 h 105427"/>
                <a:gd name="connsiteX23" fmla="*/ 83343 w 140838"/>
                <a:gd name="connsiteY23" fmla="*/ 272 h 10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0838" h="105427">
                  <a:moveTo>
                    <a:pt x="83343" y="272"/>
                  </a:moveTo>
                  <a:lnTo>
                    <a:pt x="83343" y="272"/>
                  </a:lnTo>
                  <a:cubicBezTo>
                    <a:pt x="88769" y="2985"/>
                    <a:pt x="103010" y="9121"/>
                    <a:pt x="109537" y="14560"/>
                  </a:cubicBezTo>
                  <a:cubicBezTo>
                    <a:pt x="124016" y="26626"/>
                    <a:pt x="108583" y="17655"/>
                    <a:pt x="126206" y="26466"/>
                  </a:cubicBezTo>
                  <a:cubicBezTo>
                    <a:pt x="127793" y="28847"/>
                    <a:pt x="129136" y="31411"/>
                    <a:pt x="130968" y="33610"/>
                  </a:cubicBezTo>
                  <a:cubicBezTo>
                    <a:pt x="133124" y="36197"/>
                    <a:pt x="136441" y="37830"/>
                    <a:pt x="138112" y="40754"/>
                  </a:cubicBezTo>
                  <a:cubicBezTo>
                    <a:pt x="139736" y="43596"/>
                    <a:pt x="139699" y="47104"/>
                    <a:pt x="140493" y="50279"/>
                  </a:cubicBezTo>
                  <a:cubicBezTo>
                    <a:pt x="139699" y="58216"/>
                    <a:pt x="140838" y="66594"/>
                    <a:pt x="138112" y="74091"/>
                  </a:cubicBezTo>
                  <a:cubicBezTo>
                    <a:pt x="137254" y="76450"/>
                    <a:pt x="133213" y="75349"/>
                    <a:pt x="130968" y="76472"/>
                  </a:cubicBezTo>
                  <a:cubicBezTo>
                    <a:pt x="128408" y="77752"/>
                    <a:pt x="126440" y="80073"/>
                    <a:pt x="123825" y="81235"/>
                  </a:cubicBezTo>
                  <a:cubicBezTo>
                    <a:pt x="119237" y="83274"/>
                    <a:pt x="114300" y="84409"/>
                    <a:pt x="109537" y="85997"/>
                  </a:cubicBezTo>
                  <a:cubicBezTo>
                    <a:pt x="109533" y="85998"/>
                    <a:pt x="95255" y="90759"/>
                    <a:pt x="95250" y="90760"/>
                  </a:cubicBezTo>
                  <a:lnTo>
                    <a:pt x="80962" y="93141"/>
                  </a:lnTo>
                  <a:cubicBezTo>
                    <a:pt x="78581" y="94729"/>
                    <a:pt x="76678" y="97798"/>
                    <a:pt x="73818" y="97904"/>
                  </a:cubicBezTo>
                  <a:cubicBezTo>
                    <a:pt x="20521" y="99878"/>
                    <a:pt x="31525" y="105427"/>
                    <a:pt x="9525" y="90760"/>
                  </a:cubicBezTo>
                  <a:cubicBezTo>
                    <a:pt x="7937" y="87585"/>
                    <a:pt x="6080" y="84531"/>
                    <a:pt x="4762" y="81235"/>
                  </a:cubicBezTo>
                  <a:cubicBezTo>
                    <a:pt x="2898" y="76574"/>
                    <a:pt x="0" y="66947"/>
                    <a:pt x="0" y="66947"/>
                  </a:cubicBezTo>
                  <a:cubicBezTo>
                    <a:pt x="3090" y="45315"/>
                    <a:pt x="607" y="55599"/>
                    <a:pt x="7143" y="35991"/>
                  </a:cubicBezTo>
                  <a:cubicBezTo>
                    <a:pt x="7937" y="33610"/>
                    <a:pt x="7750" y="30622"/>
                    <a:pt x="9525" y="28847"/>
                  </a:cubicBezTo>
                  <a:cubicBezTo>
                    <a:pt x="11906" y="26466"/>
                    <a:pt x="14512" y="24291"/>
                    <a:pt x="16668" y="21704"/>
                  </a:cubicBezTo>
                  <a:cubicBezTo>
                    <a:pt x="18500" y="19505"/>
                    <a:pt x="19407" y="16584"/>
                    <a:pt x="21431" y="14560"/>
                  </a:cubicBezTo>
                  <a:cubicBezTo>
                    <a:pt x="24943" y="11048"/>
                    <a:pt x="30876" y="8384"/>
                    <a:pt x="35718" y="7416"/>
                  </a:cubicBezTo>
                  <a:cubicBezTo>
                    <a:pt x="47788" y="5002"/>
                    <a:pt x="67539" y="3658"/>
                    <a:pt x="78581" y="2654"/>
                  </a:cubicBezTo>
                  <a:cubicBezTo>
                    <a:pt x="89195" y="0"/>
                    <a:pt x="82549" y="669"/>
                    <a:pt x="83343" y="27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52320" y="4162174"/>
              <a:ext cx="107156" cy="116932"/>
            </a:xfrm>
            <a:custGeom>
              <a:avLst/>
              <a:gdLst>
                <a:gd name="connsiteX0" fmla="*/ 33337 w 107156"/>
                <a:gd name="connsiteY0" fmla="*/ 9776 h 116932"/>
                <a:gd name="connsiteX1" fmla="*/ 33337 w 107156"/>
                <a:gd name="connsiteY1" fmla="*/ 9776 h 116932"/>
                <a:gd name="connsiteX2" fmla="*/ 54768 w 107156"/>
                <a:gd name="connsiteY2" fmla="*/ 12157 h 116932"/>
                <a:gd name="connsiteX3" fmla="*/ 73818 w 107156"/>
                <a:gd name="connsiteY3" fmla="*/ 19301 h 116932"/>
                <a:gd name="connsiteX4" fmla="*/ 83343 w 107156"/>
                <a:gd name="connsiteY4" fmla="*/ 21682 h 116932"/>
                <a:gd name="connsiteX5" fmla="*/ 90487 w 107156"/>
                <a:gd name="connsiteY5" fmla="*/ 26445 h 116932"/>
                <a:gd name="connsiteX6" fmla="*/ 97631 w 107156"/>
                <a:gd name="connsiteY6" fmla="*/ 28826 h 116932"/>
                <a:gd name="connsiteX7" fmla="*/ 107156 w 107156"/>
                <a:gd name="connsiteY7" fmla="*/ 45495 h 116932"/>
                <a:gd name="connsiteX8" fmla="*/ 104775 w 107156"/>
                <a:gd name="connsiteY8" fmla="*/ 74070 h 116932"/>
                <a:gd name="connsiteX9" fmla="*/ 92868 w 107156"/>
                <a:gd name="connsiteY9" fmla="*/ 95501 h 116932"/>
                <a:gd name="connsiteX10" fmla="*/ 78581 w 107156"/>
                <a:gd name="connsiteY10" fmla="*/ 109789 h 116932"/>
                <a:gd name="connsiteX11" fmla="*/ 71437 w 107156"/>
                <a:gd name="connsiteY11" fmla="*/ 114551 h 116932"/>
                <a:gd name="connsiteX12" fmla="*/ 59531 w 107156"/>
                <a:gd name="connsiteY12" fmla="*/ 116932 h 116932"/>
                <a:gd name="connsiteX13" fmla="*/ 35718 w 107156"/>
                <a:gd name="connsiteY13" fmla="*/ 114551 h 116932"/>
                <a:gd name="connsiteX14" fmla="*/ 28575 w 107156"/>
                <a:gd name="connsiteY14" fmla="*/ 109789 h 116932"/>
                <a:gd name="connsiteX15" fmla="*/ 19050 w 107156"/>
                <a:gd name="connsiteY15" fmla="*/ 105026 h 116932"/>
                <a:gd name="connsiteX16" fmla="*/ 2381 w 107156"/>
                <a:gd name="connsiteY16" fmla="*/ 85976 h 116932"/>
                <a:gd name="connsiteX17" fmla="*/ 0 w 107156"/>
                <a:gd name="connsiteY17" fmla="*/ 78832 h 116932"/>
                <a:gd name="connsiteX18" fmla="*/ 9525 w 107156"/>
                <a:gd name="connsiteY18" fmla="*/ 66926 h 116932"/>
                <a:gd name="connsiteX19" fmla="*/ 14287 w 107156"/>
                <a:gd name="connsiteY19" fmla="*/ 59782 h 116932"/>
                <a:gd name="connsiteX20" fmla="*/ 21431 w 107156"/>
                <a:gd name="connsiteY20" fmla="*/ 55020 h 116932"/>
                <a:gd name="connsiteX21" fmla="*/ 26193 w 107156"/>
                <a:gd name="connsiteY21" fmla="*/ 33589 h 116932"/>
                <a:gd name="connsiteX22" fmla="*/ 26193 w 107156"/>
                <a:gd name="connsiteY22" fmla="*/ 2632 h 116932"/>
                <a:gd name="connsiteX23" fmla="*/ 33337 w 107156"/>
                <a:gd name="connsiteY23" fmla="*/ 9776 h 11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7156" h="116932">
                  <a:moveTo>
                    <a:pt x="33337" y="9776"/>
                  </a:moveTo>
                  <a:lnTo>
                    <a:pt x="33337" y="9776"/>
                  </a:lnTo>
                  <a:cubicBezTo>
                    <a:pt x="40481" y="10570"/>
                    <a:pt x="47678" y="10975"/>
                    <a:pt x="54768" y="12157"/>
                  </a:cubicBezTo>
                  <a:cubicBezTo>
                    <a:pt x="58105" y="12713"/>
                    <a:pt x="72969" y="19018"/>
                    <a:pt x="73818" y="19301"/>
                  </a:cubicBezTo>
                  <a:cubicBezTo>
                    <a:pt x="76923" y="20336"/>
                    <a:pt x="80168" y="20888"/>
                    <a:pt x="83343" y="21682"/>
                  </a:cubicBezTo>
                  <a:cubicBezTo>
                    <a:pt x="85724" y="23270"/>
                    <a:pt x="87927" y="25165"/>
                    <a:pt x="90487" y="26445"/>
                  </a:cubicBezTo>
                  <a:cubicBezTo>
                    <a:pt x="92732" y="27568"/>
                    <a:pt x="95978" y="26937"/>
                    <a:pt x="97631" y="28826"/>
                  </a:cubicBezTo>
                  <a:cubicBezTo>
                    <a:pt x="101845" y="33642"/>
                    <a:pt x="103981" y="39939"/>
                    <a:pt x="107156" y="45495"/>
                  </a:cubicBezTo>
                  <a:cubicBezTo>
                    <a:pt x="106362" y="55020"/>
                    <a:pt x="106038" y="64596"/>
                    <a:pt x="104775" y="74070"/>
                  </a:cubicBezTo>
                  <a:cubicBezTo>
                    <a:pt x="103727" y="81927"/>
                    <a:pt x="96615" y="89880"/>
                    <a:pt x="92868" y="95501"/>
                  </a:cubicBezTo>
                  <a:cubicBezTo>
                    <a:pt x="86291" y="105367"/>
                    <a:pt x="89860" y="101733"/>
                    <a:pt x="78581" y="109789"/>
                  </a:cubicBezTo>
                  <a:cubicBezTo>
                    <a:pt x="76252" y="111452"/>
                    <a:pt x="74117" y="113546"/>
                    <a:pt x="71437" y="114551"/>
                  </a:cubicBezTo>
                  <a:cubicBezTo>
                    <a:pt x="67647" y="115972"/>
                    <a:pt x="63500" y="116138"/>
                    <a:pt x="59531" y="116932"/>
                  </a:cubicBezTo>
                  <a:cubicBezTo>
                    <a:pt x="51593" y="116138"/>
                    <a:pt x="43491" y="116345"/>
                    <a:pt x="35718" y="114551"/>
                  </a:cubicBezTo>
                  <a:cubicBezTo>
                    <a:pt x="32930" y="113908"/>
                    <a:pt x="31060" y="111209"/>
                    <a:pt x="28575" y="109789"/>
                  </a:cubicBezTo>
                  <a:cubicBezTo>
                    <a:pt x="25493" y="108028"/>
                    <a:pt x="22225" y="106614"/>
                    <a:pt x="19050" y="105026"/>
                  </a:cubicBezTo>
                  <a:cubicBezTo>
                    <a:pt x="7937" y="88358"/>
                    <a:pt x="14287" y="93914"/>
                    <a:pt x="2381" y="85976"/>
                  </a:cubicBezTo>
                  <a:cubicBezTo>
                    <a:pt x="1587" y="83595"/>
                    <a:pt x="0" y="81342"/>
                    <a:pt x="0" y="78832"/>
                  </a:cubicBezTo>
                  <a:cubicBezTo>
                    <a:pt x="0" y="71165"/>
                    <a:pt x="4040" y="70583"/>
                    <a:pt x="9525" y="66926"/>
                  </a:cubicBezTo>
                  <a:cubicBezTo>
                    <a:pt x="11112" y="64545"/>
                    <a:pt x="12263" y="61806"/>
                    <a:pt x="14287" y="59782"/>
                  </a:cubicBezTo>
                  <a:cubicBezTo>
                    <a:pt x="16311" y="57758"/>
                    <a:pt x="19643" y="57255"/>
                    <a:pt x="21431" y="55020"/>
                  </a:cubicBezTo>
                  <a:cubicBezTo>
                    <a:pt x="23899" y="51935"/>
                    <a:pt x="26169" y="33734"/>
                    <a:pt x="26193" y="33589"/>
                  </a:cubicBezTo>
                  <a:cubicBezTo>
                    <a:pt x="24537" y="23650"/>
                    <a:pt x="21214" y="12589"/>
                    <a:pt x="26193" y="2632"/>
                  </a:cubicBezTo>
                  <a:cubicBezTo>
                    <a:pt x="27509" y="0"/>
                    <a:pt x="32146" y="8585"/>
                    <a:pt x="33337" y="977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67248" y="4149080"/>
              <a:ext cx="117120" cy="116961"/>
            </a:xfrm>
            <a:custGeom>
              <a:avLst/>
              <a:gdLst>
                <a:gd name="connsiteX0" fmla="*/ 19050 w 117120"/>
                <a:gd name="connsiteY0" fmla="*/ 5042 h 116961"/>
                <a:gd name="connsiteX1" fmla="*/ 19050 w 117120"/>
                <a:gd name="connsiteY1" fmla="*/ 5042 h 116961"/>
                <a:gd name="connsiteX2" fmla="*/ 50006 w 117120"/>
                <a:gd name="connsiteY2" fmla="*/ 280 h 116961"/>
                <a:gd name="connsiteX3" fmla="*/ 66675 w 117120"/>
                <a:gd name="connsiteY3" fmla="*/ 2661 h 116961"/>
                <a:gd name="connsiteX4" fmla="*/ 95250 w 117120"/>
                <a:gd name="connsiteY4" fmla="*/ 5042 h 116961"/>
                <a:gd name="connsiteX5" fmla="*/ 109538 w 117120"/>
                <a:gd name="connsiteY5" fmla="*/ 9805 h 116961"/>
                <a:gd name="connsiteX6" fmla="*/ 114300 w 117120"/>
                <a:gd name="connsiteY6" fmla="*/ 24092 h 116961"/>
                <a:gd name="connsiteX7" fmla="*/ 116681 w 117120"/>
                <a:gd name="connsiteY7" fmla="*/ 31236 h 116961"/>
                <a:gd name="connsiteX8" fmla="*/ 109538 w 117120"/>
                <a:gd name="connsiteY8" fmla="*/ 57430 h 116961"/>
                <a:gd name="connsiteX9" fmla="*/ 95250 w 117120"/>
                <a:gd name="connsiteY9" fmla="*/ 66955 h 116961"/>
                <a:gd name="connsiteX10" fmla="*/ 92869 w 117120"/>
                <a:gd name="connsiteY10" fmla="*/ 74099 h 116961"/>
                <a:gd name="connsiteX11" fmla="*/ 78581 w 117120"/>
                <a:gd name="connsiteY11" fmla="*/ 95530 h 116961"/>
                <a:gd name="connsiteX12" fmla="*/ 73819 w 117120"/>
                <a:gd name="connsiteY12" fmla="*/ 102674 h 116961"/>
                <a:gd name="connsiteX13" fmla="*/ 71438 w 117120"/>
                <a:gd name="connsiteY13" fmla="*/ 109817 h 116961"/>
                <a:gd name="connsiteX14" fmla="*/ 57150 w 117120"/>
                <a:gd name="connsiteY14" fmla="*/ 116961 h 116961"/>
                <a:gd name="connsiteX15" fmla="*/ 45244 w 117120"/>
                <a:gd name="connsiteY15" fmla="*/ 114580 h 116961"/>
                <a:gd name="connsiteX16" fmla="*/ 35719 w 117120"/>
                <a:gd name="connsiteY16" fmla="*/ 109817 h 116961"/>
                <a:gd name="connsiteX17" fmla="*/ 28575 w 117120"/>
                <a:gd name="connsiteY17" fmla="*/ 107436 h 116961"/>
                <a:gd name="connsiteX18" fmla="*/ 19050 w 117120"/>
                <a:gd name="connsiteY18" fmla="*/ 97911 h 116961"/>
                <a:gd name="connsiteX19" fmla="*/ 7144 w 117120"/>
                <a:gd name="connsiteY19" fmla="*/ 83624 h 116961"/>
                <a:gd name="connsiteX20" fmla="*/ 0 w 117120"/>
                <a:gd name="connsiteY20" fmla="*/ 50286 h 116961"/>
                <a:gd name="connsiteX21" fmla="*/ 2381 w 117120"/>
                <a:gd name="connsiteY21" fmla="*/ 16949 h 116961"/>
                <a:gd name="connsiteX22" fmla="*/ 19050 w 117120"/>
                <a:gd name="connsiteY22" fmla="*/ 5042 h 11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120" h="116961">
                  <a:moveTo>
                    <a:pt x="19050" y="5042"/>
                  </a:moveTo>
                  <a:lnTo>
                    <a:pt x="19050" y="5042"/>
                  </a:lnTo>
                  <a:cubicBezTo>
                    <a:pt x="29369" y="3455"/>
                    <a:pt x="39579" y="801"/>
                    <a:pt x="50006" y="280"/>
                  </a:cubicBezTo>
                  <a:cubicBezTo>
                    <a:pt x="55612" y="0"/>
                    <a:pt x="61093" y="2073"/>
                    <a:pt x="66675" y="2661"/>
                  </a:cubicBezTo>
                  <a:cubicBezTo>
                    <a:pt x="76181" y="3661"/>
                    <a:pt x="85725" y="4248"/>
                    <a:pt x="95250" y="5042"/>
                  </a:cubicBezTo>
                  <a:cubicBezTo>
                    <a:pt x="100013" y="6630"/>
                    <a:pt x="107951" y="5042"/>
                    <a:pt x="109538" y="9805"/>
                  </a:cubicBezTo>
                  <a:lnTo>
                    <a:pt x="114300" y="24092"/>
                  </a:lnTo>
                  <a:lnTo>
                    <a:pt x="116681" y="31236"/>
                  </a:lnTo>
                  <a:cubicBezTo>
                    <a:pt x="115576" y="40080"/>
                    <a:pt x="117120" y="50795"/>
                    <a:pt x="109538" y="57430"/>
                  </a:cubicBezTo>
                  <a:cubicBezTo>
                    <a:pt x="105230" y="61199"/>
                    <a:pt x="95250" y="66955"/>
                    <a:pt x="95250" y="66955"/>
                  </a:cubicBezTo>
                  <a:cubicBezTo>
                    <a:pt x="94456" y="69336"/>
                    <a:pt x="94088" y="71905"/>
                    <a:pt x="92869" y="74099"/>
                  </a:cubicBezTo>
                  <a:cubicBezTo>
                    <a:pt x="92865" y="74107"/>
                    <a:pt x="80965" y="91955"/>
                    <a:pt x="78581" y="95530"/>
                  </a:cubicBezTo>
                  <a:cubicBezTo>
                    <a:pt x="76994" y="97911"/>
                    <a:pt x="74724" y="99959"/>
                    <a:pt x="73819" y="102674"/>
                  </a:cubicBezTo>
                  <a:cubicBezTo>
                    <a:pt x="73025" y="105055"/>
                    <a:pt x="73006" y="107857"/>
                    <a:pt x="71438" y="109817"/>
                  </a:cubicBezTo>
                  <a:cubicBezTo>
                    <a:pt x="68080" y="114015"/>
                    <a:pt x="61857" y="115392"/>
                    <a:pt x="57150" y="116961"/>
                  </a:cubicBezTo>
                  <a:cubicBezTo>
                    <a:pt x="53181" y="116167"/>
                    <a:pt x="49084" y="115860"/>
                    <a:pt x="45244" y="114580"/>
                  </a:cubicBezTo>
                  <a:cubicBezTo>
                    <a:pt x="41876" y="113457"/>
                    <a:pt x="38982" y="111215"/>
                    <a:pt x="35719" y="109817"/>
                  </a:cubicBezTo>
                  <a:cubicBezTo>
                    <a:pt x="33412" y="108828"/>
                    <a:pt x="30956" y="108230"/>
                    <a:pt x="28575" y="107436"/>
                  </a:cubicBezTo>
                  <a:cubicBezTo>
                    <a:pt x="24040" y="93828"/>
                    <a:pt x="29936" y="105168"/>
                    <a:pt x="19050" y="97911"/>
                  </a:cubicBezTo>
                  <a:cubicBezTo>
                    <a:pt x="13550" y="94244"/>
                    <a:pt x="10658" y="88895"/>
                    <a:pt x="7144" y="83624"/>
                  </a:cubicBezTo>
                  <a:cubicBezTo>
                    <a:pt x="357" y="63265"/>
                    <a:pt x="3004" y="74318"/>
                    <a:pt x="0" y="50286"/>
                  </a:cubicBezTo>
                  <a:cubicBezTo>
                    <a:pt x="794" y="39174"/>
                    <a:pt x="728" y="27966"/>
                    <a:pt x="2381" y="16949"/>
                  </a:cubicBezTo>
                  <a:cubicBezTo>
                    <a:pt x="4637" y="1908"/>
                    <a:pt x="16272" y="7027"/>
                    <a:pt x="19050" y="50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52078" y="4293096"/>
              <a:ext cx="128234" cy="93885"/>
            </a:xfrm>
            <a:custGeom>
              <a:avLst/>
              <a:gdLst>
                <a:gd name="connsiteX0" fmla="*/ 88106 w 128234"/>
                <a:gd name="connsiteY0" fmla="*/ 4762 h 93885"/>
                <a:gd name="connsiteX1" fmla="*/ 88106 w 128234"/>
                <a:gd name="connsiteY1" fmla="*/ 4762 h 93885"/>
                <a:gd name="connsiteX2" fmla="*/ 116681 w 128234"/>
                <a:gd name="connsiteY2" fmla="*/ 9525 h 93885"/>
                <a:gd name="connsiteX3" fmla="*/ 123825 w 128234"/>
                <a:gd name="connsiteY3" fmla="*/ 14287 h 93885"/>
                <a:gd name="connsiteX4" fmla="*/ 123825 w 128234"/>
                <a:gd name="connsiteY4" fmla="*/ 42862 h 93885"/>
                <a:gd name="connsiteX5" fmla="*/ 121444 w 128234"/>
                <a:gd name="connsiteY5" fmla="*/ 52387 h 93885"/>
                <a:gd name="connsiteX6" fmla="*/ 109538 w 128234"/>
                <a:gd name="connsiteY6" fmla="*/ 69056 h 93885"/>
                <a:gd name="connsiteX7" fmla="*/ 97631 w 128234"/>
                <a:gd name="connsiteY7" fmla="*/ 83343 h 93885"/>
                <a:gd name="connsiteX8" fmla="*/ 92869 w 128234"/>
                <a:gd name="connsiteY8" fmla="*/ 90487 h 93885"/>
                <a:gd name="connsiteX9" fmla="*/ 85725 w 128234"/>
                <a:gd name="connsiteY9" fmla="*/ 92868 h 93885"/>
                <a:gd name="connsiteX10" fmla="*/ 59531 w 128234"/>
                <a:gd name="connsiteY10" fmla="*/ 90487 h 93885"/>
                <a:gd name="connsiteX11" fmla="*/ 40481 w 128234"/>
                <a:gd name="connsiteY11" fmla="*/ 80962 h 93885"/>
                <a:gd name="connsiteX12" fmla="*/ 33338 w 128234"/>
                <a:gd name="connsiteY12" fmla="*/ 73818 h 93885"/>
                <a:gd name="connsiteX13" fmla="*/ 28575 w 128234"/>
                <a:gd name="connsiteY13" fmla="*/ 64293 h 93885"/>
                <a:gd name="connsiteX14" fmla="*/ 21431 w 128234"/>
                <a:gd name="connsiteY14" fmla="*/ 61912 h 93885"/>
                <a:gd name="connsiteX15" fmla="*/ 14288 w 128234"/>
                <a:gd name="connsiteY15" fmla="*/ 54768 h 93885"/>
                <a:gd name="connsiteX16" fmla="*/ 7144 w 128234"/>
                <a:gd name="connsiteY16" fmla="*/ 50006 h 93885"/>
                <a:gd name="connsiteX17" fmla="*/ 4763 w 128234"/>
                <a:gd name="connsiteY17" fmla="*/ 42862 h 93885"/>
                <a:gd name="connsiteX18" fmla="*/ 0 w 128234"/>
                <a:gd name="connsiteY18" fmla="*/ 35718 h 93885"/>
                <a:gd name="connsiteX19" fmla="*/ 2381 w 128234"/>
                <a:gd name="connsiteY19" fmla="*/ 21431 h 93885"/>
                <a:gd name="connsiteX20" fmla="*/ 4763 w 128234"/>
                <a:gd name="connsiteY20" fmla="*/ 14287 h 93885"/>
                <a:gd name="connsiteX21" fmla="*/ 19050 w 128234"/>
                <a:gd name="connsiteY21" fmla="*/ 9525 h 93885"/>
                <a:gd name="connsiteX22" fmla="*/ 33338 w 128234"/>
                <a:gd name="connsiteY22" fmla="*/ 4762 h 93885"/>
                <a:gd name="connsiteX23" fmla="*/ 40481 w 128234"/>
                <a:gd name="connsiteY23" fmla="*/ 2381 h 93885"/>
                <a:gd name="connsiteX24" fmla="*/ 52388 w 128234"/>
                <a:gd name="connsiteY24" fmla="*/ 0 h 93885"/>
                <a:gd name="connsiteX25" fmla="*/ 95250 w 128234"/>
                <a:gd name="connsiteY25" fmla="*/ 2381 h 93885"/>
                <a:gd name="connsiteX26" fmla="*/ 88106 w 128234"/>
                <a:gd name="connsiteY26" fmla="*/ 4762 h 9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8234" h="93885">
                  <a:moveTo>
                    <a:pt x="88106" y="4762"/>
                  </a:moveTo>
                  <a:lnTo>
                    <a:pt x="88106" y="4762"/>
                  </a:lnTo>
                  <a:cubicBezTo>
                    <a:pt x="94909" y="5518"/>
                    <a:pt x="108698" y="5533"/>
                    <a:pt x="116681" y="9525"/>
                  </a:cubicBezTo>
                  <a:cubicBezTo>
                    <a:pt x="119241" y="10805"/>
                    <a:pt x="121444" y="12700"/>
                    <a:pt x="123825" y="14287"/>
                  </a:cubicBezTo>
                  <a:cubicBezTo>
                    <a:pt x="128234" y="27517"/>
                    <a:pt x="127183" y="21035"/>
                    <a:pt x="123825" y="42862"/>
                  </a:cubicBezTo>
                  <a:cubicBezTo>
                    <a:pt x="123327" y="46097"/>
                    <a:pt x="122733" y="49379"/>
                    <a:pt x="121444" y="52387"/>
                  </a:cubicBezTo>
                  <a:cubicBezTo>
                    <a:pt x="120243" y="55189"/>
                    <a:pt x="110406" y="67840"/>
                    <a:pt x="109538" y="69056"/>
                  </a:cubicBezTo>
                  <a:cubicBezTo>
                    <a:pt x="91804" y="93885"/>
                    <a:pt x="119863" y="56665"/>
                    <a:pt x="97631" y="83343"/>
                  </a:cubicBezTo>
                  <a:cubicBezTo>
                    <a:pt x="95799" y="85542"/>
                    <a:pt x="95104" y="88699"/>
                    <a:pt x="92869" y="90487"/>
                  </a:cubicBezTo>
                  <a:cubicBezTo>
                    <a:pt x="90909" y="92055"/>
                    <a:pt x="88106" y="92074"/>
                    <a:pt x="85725" y="92868"/>
                  </a:cubicBezTo>
                  <a:cubicBezTo>
                    <a:pt x="76994" y="92074"/>
                    <a:pt x="68010" y="92718"/>
                    <a:pt x="59531" y="90487"/>
                  </a:cubicBezTo>
                  <a:cubicBezTo>
                    <a:pt x="52665" y="88680"/>
                    <a:pt x="40481" y="80962"/>
                    <a:pt x="40481" y="80962"/>
                  </a:cubicBezTo>
                  <a:cubicBezTo>
                    <a:pt x="38100" y="78581"/>
                    <a:pt x="35295" y="76558"/>
                    <a:pt x="33338" y="73818"/>
                  </a:cubicBezTo>
                  <a:cubicBezTo>
                    <a:pt x="31275" y="70929"/>
                    <a:pt x="31085" y="66803"/>
                    <a:pt x="28575" y="64293"/>
                  </a:cubicBezTo>
                  <a:cubicBezTo>
                    <a:pt x="26800" y="62518"/>
                    <a:pt x="23812" y="62706"/>
                    <a:pt x="21431" y="61912"/>
                  </a:cubicBezTo>
                  <a:cubicBezTo>
                    <a:pt x="19050" y="59531"/>
                    <a:pt x="16875" y="56924"/>
                    <a:pt x="14288" y="54768"/>
                  </a:cubicBezTo>
                  <a:cubicBezTo>
                    <a:pt x="12089" y="52936"/>
                    <a:pt x="8932" y="52241"/>
                    <a:pt x="7144" y="50006"/>
                  </a:cubicBezTo>
                  <a:cubicBezTo>
                    <a:pt x="5576" y="48046"/>
                    <a:pt x="5886" y="45107"/>
                    <a:pt x="4763" y="42862"/>
                  </a:cubicBezTo>
                  <a:cubicBezTo>
                    <a:pt x="3483" y="40302"/>
                    <a:pt x="1588" y="38099"/>
                    <a:pt x="0" y="35718"/>
                  </a:cubicBezTo>
                  <a:cubicBezTo>
                    <a:pt x="794" y="30956"/>
                    <a:pt x="1334" y="26144"/>
                    <a:pt x="2381" y="21431"/>
                  </a:cubicBezTo>
                  <a:cubicBezTo>
                    <a:pt x="2926" y="18981"/>
                    <a:pt x="2720" y="15746"/>
                    <a:pt x="4763" y="14287"/>
                  </a:cubicBezTo>
                  <a:cubicBezTo>
                    <a:pt x="8848" y="11369"/>
                    <a:pt x="14288" y="11112"/>
                    <a:pt x="19050" y="9525"/>
                  </a:cubicBezTo>
                  <a:lnTo>
                    <a:pt x="33338" y="4762"/>
                  </a:lnTo>
                  <a:cubicBezTo>
                    <a:pt x="35719" y="3968"/>
                    <a:pt x="38020" y="2873"/>
                    <a:pt x="40481" y="2381"/>
                  </a:cubicBezTo>
                  <a:lnTo>
                    <a:pt x="52388" y="0"/>
                  </a:lnTo>
                  <a:cubicBezTo>
                    <a:pt x="66675" y="794"/>
                    <a:pt x="81005" y="1024"/>
                    <a:pt x="95250" y="2381"/>
                  </a:cubicBezTo>
                  <a:cubicBezTo>
                    <a:pt x="103147" y="3133"/>
                    <a:pt x="89297" y="4365"/>
                    <a:pt x="88106" y="47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96336" y="4324429"/>
              <a:ext cx="145890" cy="112683"/>
            </a:xfrm>
            <a:custGeom>
              <a:avLst/>
              <a:gdLst>
                <a:gd name="connsiteX0" fmla="*/ 72071 w 145890"/>
                <a:gd name="connsiteY0" fmla="*/ 2974 h 112683"/>
                <a:gd name="connsiteX1" fmla="*/ 72071 w 145890"/>
                <a:gd name="connsiteY1" fmla="*/ 2974 h 112683"/>
                <a:gd name="connsiteX2" fmla="*/ 112553 w 145890"/>
                <a:gd name="connsiteY2" fmla="*/ 7737 h 112683"/>
                <a:gd name="connsiteX3" fmla="*/ 119696 w 145890"/>
                <a:gd name="connsiteY3" fmla="*/ 12499 h 112683"/>
                <a:gd name="connsiteX4" fmla="*/ 126840 w 145890"/>
                <a:gd name="connsiteY4" fmla="*/ 22024 h 112683"/>
                <a:gd name="connsiteX5" fmla="*/ 133984 w 145890"/>
                <a:gd name="connsiteY5" fmla="*/ 36312 h 112683"/>
                <a:gd name="connsiteX6" fmla="*/ 143509 w 145890"/>
                <a:gd name="connsiteY6" fmla="*/ 55362 h 112683"/>
                <a:gd name="connsiteX7" fmla="*/ 145890 w 145890"/>
                <a:gd name="connsiteY7" fmla="*/ 64887 h 112683"/>
                <a:gd name="connsiteX8" fmla="*/ 143509 w 145890"/>
                <a:gd name="connsiteY8" fmla="*/ 86318 h 112683"/>
                <a:gd name="connsiteX9" fmla="*/ 141128 w 145890"/>
                <a:gd name="connsiteY9" fmla="*/ 93462 h 112683"/>
                <a:gd name="connsiteX10" fmla="*/ 133984 w 145890"/>
                <a:gd name="connsiteY10" fmla="*/ 98224 h 112683"/>
                <a:gd name="connsiteX11" fmla="*/ 117315 w 145890"/>
                <a:gd name="connsiteY11" fmla="*/ 102987 h 112683"/>
                <a:gd name="connsiteX12" fmla="*/ 110171 w 145890"/>
                <a:gd name="connsiteY12" fmla="*/ 107749 h 112683"/>
                <a:gd name="connsiteX13" fmla="*/ 69690 w 145890"/>
                <a:gd name="connsiteY13" fmla="*/ 107749 h 112683"/>
                <a:gd name="connsiteX14" fmla="*/ 57784 w 145890"/>
                <a:gd name="connsiteY14" fmla="*/ 105368 h 112683"/>
                <a:gd name="connsiteX15" fmla="*/ 43496 w 145890"/>
                <a:gd name="connsiteY15" fmla="*/ 100606 h 112683"/>
                <a:gd name="connsiteX16" fmla="*/ 33971 w 145890"/>
                <a:gd name="connsiteY16" fmla="*/ 98224 h 112683"/>
                <a:gd name="connsiteX17" fmla="*/ 19684 w 145890"/>
                <a:gd name="connsiteY17" fmla="*/ 93462 h 112683"/>
                <a:gd name="connsiteX18" fmla="*/ 12540 w 145890"/>
                <a:gd name="connsiteY18" fmla="*/ 91081 h 112683"/>
                <a:gd name="connsiteX19" fmla="*/ 10159 w 145890"/>
                <a:gd name="connsiteY19" fmla="*/ 83937 h 112683"/>
                <a:gd name="connsiteX20" fmla="*/ 7778 w 145890"/>
                <a:gd name="connsiteY20" fmla="*/ 64887 h 112683"/>
                <a:gd name="connsiteX21" fmla="*/ 22065 w 145890"/>
                <a:gd name="connsiteY21" fmla="*/ 55362 h 112683"/>
                <a:gd name="connsiteX22" fmla="*/ 26828 w 145890"/>
                <a:gd name="connsiteY22" fmla="*/ 48218 h 112683"/>
                <a:gd name="connsiteX23" fmla="*/ 29209 w 145890"/>
                <a:gd name="connsiteY23" fmla="*/ 38693 h 112683"/>
                <a:gd name="connsiteX24" fmla="*/ 36353 w 145890"/>
                <a:gd name="connsiteY24" fmla="*/ 17262 h 112683"/>
                <a:gd name="connsiteX25" fmla="*/ 43496 w 145890"/>
                <a:gd name="connsiteY25" fmla="*/ 2974 h 112683"/>
                <a:gd name="connsiteX26" fmla="*/ 50640 w 145890"/>
                <a:gd name="connsiteY26" fmla="*/ 593 h 112683"/>
                <a:gd name="connsiteX27" fmla="*/ 72071 w 145890"/>
                <a:gd name="connsiteY27" fmla="*/ 2974 h 11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5890" h="112683">
                  <a:moveTo>
                    <a:pt x="72071" y="2974"/>
                  </a:moveTo>
                  <a:lnTo>
                    <a:pt x="72071" y="2974"/>
                  </a:lnTo>
                  <a:cubicBezTo>
                    <a:pt x="77332" y="3350"/>
                    <a:pt x="101730" y="2326"/>
                    <a:pt x="112553" y="7737"/>
                  </a:cubicBezTo>
                  <a:cubicBezTo>
                    <a:pt x="115113" y="9017"/>
                    <a:pt x="117673" y="10476"/>
                    <a:pt x="119696" y="12499"/>
                  </a:cubicBezTo>
                  <a:cubicBezTo>
                    <a:pt x="122502" y="15305"/>
                    <a:pt x="124459" y="18849"/>
                    <a:pt x="126840" y="22024"/>
                  </a:cubicBezTo>
                  <a:cubicBezTo>
                    <a:pt x="132825" y="39980"/>
                    <a:pt x="124752" y="17847"/>
                    <a:pt x="133984" y="36312"/>
                  </a:cubicBezTo>
                  <a:cubicBezTo>
                    <a:pt x="145635" y="59614"/>
                    <a:pt x="132474" y="38810"/>
                    <a:pt x="143509" y="55362"/>
                  </a:cubicBezTo>
                  <a:cubicBezTo>
                    <a:pt x="144303" y="58537"/>
                    <a:pt x="145890" y="61614"/>
                    <a:pt x="145890" y="64887"/>
                  </a:cubicBezTo>
                  <a:cubicBezTo>
                    <a:pt x="145890" y="72075"/>
                    <a:pt x="144691" y="79228"/>
                    <a:pt x="143509" y="86318"/>
                  </a:cubicBezTo>
                  <a:cubicBezTo>
                    <a:pt x="143096" y="88794"/>
                    <a:pt x="142696" y="91502"/>
                    <a:pt x="141128" y="93462"/>
                  </a:cubicBezTo>
                  <a:cubicBezTo>
                    <a:pt x="139340" y="95697"/>
                    <a:pt x="136544" y="96944"/>
                    <a:pt x="133984" y="98224"/>
                  </a:cubicBezTo>
                  <a:cubicBezTo>
                    <a:pt x="130563" y="99934"/>
                    <a:pt x="120373" y="102222"/>
                    <a:pt x="117315" y="102987"/>
                  </a:cubicBezTo>
                  <a:cubicBezTo>
                    <a:pt x="114934" y="104574"/>
                    <a:pt x="112851" y="106744"/>
                    <a:pt x="110171" y="107749"/>
                  </a:cubicBezTo>
                  <a:cubicBezTo>
                    <a:pt x="97014" y="112683"/>
                    <a:pt x="83119" y="108868"/>
                    <a:pt x="69690" y="107749"/>
                  </a:cubicBezTo>
                  <a:cubicBezTo>
                    <a:pt x="65721" y="106955"/>
                    <a:pt x="61689" y="106433"/>
                    <a:pt x="57784" y="105368"/>
                  </a:cubicBezTo>
                  <a:cubicBezTo>
                    <a:pt x="52941" y="104047"/>
                    <a:pt x="48366" y="101824"/>
                    <a:pt x="43496" y="100606"/>
                  </a:cubicBezTo>
                  <a:cubicBezTo>
                    <a:pt x="40321" y="99812"/>
                    <a:pt x="37106" y="99164"/>
                    <a:pt x="33971" y="98224"/>
                  </a:cubicBezTo>
                  <a:cubicBezTo>
                    <a:pt x="29163" y="96781"/>
                    <a:pt x="24446" y="95049"/>
                    <a:pt x="19684" y="93462"/>
                  </a:cubicBezTo>
                  <a:lnTo>
                    <a:pt x="12540" y="91081"/>
                  </a:lnTo>
                  <a:cubicBezTo>
                    <a:pt x="11746" y="88700"/>
                    <a:pt x="11282" y="86182"/>
                    <a:pt x="10159" y="83937"/>
                  </a:cubicBezTo>
                  <a:cubicBezTo>
                    <a:pt x="6570" y="76758"/>
                    <a:pt x="0" y="74887"/>
                    <a:pt x="7778" y="64887"/>
                  </a:cubicBezTo>
                  <a:cubicBezTo>
                    <a:pt x="11292" y="60369"/>
                    <a:pt x="22065" y="55362"/>
                    <a:pt x="22065" y="55362"/>
                  </a:cubicBezTo>
                  <a:cubicBezTo>
                    <a:pt x="23653" y="52981"/>
                    <a:pt x="25701" y="50849"/>
                    <a:pt x="26828" y="48218"/>
                  </a:cubicBezTo>
                  <a:cubicBezTo>
                    <a:pt x="28117" y="45210"/>
                    <a:pt x="28269" y="41828"/>
                    <a:pt x="29209" y="38693"/>
                  </a:cubicBezTo>
                  <a:cubicBezTo>
                    <a:pt x="29231" y="38620"/>
                    <a:pt x="35150" y="20870"/>
                    <a:pt x="36353" y="17262"/>
                  </a:cubicBezTo>
                  <a:cubicBezTo>
                    <a:pt x="37922" y="12556"/>
                    <a:pt x="39300" y="6331"/>
                    <a:pt x="43496" y="2974"/>
                  </a:cubicBezTo>
                  <a:cubicBezTo>
                    <a:pt x="45456" y="1406"/>
                    <a:pt x="48139" y="801"/>
                    <a:pt x="50640" y="593"/>
                  </a:cubicBezTo>
                  <a:cubicBezTo>
                    <a:pt x="57759" y="0"/>
                    <a:pt x="68499" y="2577"/>
                    <a:pt x="72071" y="297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56376" y="4365104"/>
              <a:ext cx="111987" cy="118410"/>
            </a:xfrm>
            <a:custGeom>
              <a:avLst/>
              <a:gdLst>
                <a:gd name="connsiteX0" fmla="*/ 34090 w 111987"/>
                <a:gd name="connsiteY0" fmla="*/ 18352 h 118410"/>
                <a:gd name="connsiteX1" fmla="*/ 34090 w 111987"/>
                <a:gd name="connsiteY1" fmla="*/ 18352 h 118410"/>
                <a:gd name="connsiteX2" fmla="*/ 76952 w 111987"/>
                <a:gd name="connsiteY2" fmla="*/ 23115 h 118410"/>
                <a:gd name="connsiteX3" fmla="*/ 96002 w 111987"/>
                <a:gd name="connsiteY3" fmla="*/ 32640 h 118410"/>
                <a:gd name="connsiteX4" fmla="*/ 105527 w 111987"/>
                <a:gd name="connsiteY4" fmla="*/ 37402 h 118410"/>
                <a:gd name="connsiteX5" fmla="*/ 107909 w 111987"/>
                <a:gd name="connsiteY5" fmla="*/ 44546 h 118410"/>
                <a:gd name="connsiteX6" fmla="*/ 107909 w 111987"/>
                <a:gd name="connsiteY6" fmla="*/ 89790 h 118410"/>
                <a:gd name="connsiteX7" fmla="*/ 93621 w 111987"/>
                <a:gd name="connsiteY7" fmla="*/ 99315 h 118410"/>
                <a:gd name="connsiteX8" fmla="*/ 79334 w 111987"/>
                <a:gd name="connsiteY8" fmla="*/ 108840 h 118410"/>
                <a:gd name="connsiteX9" fmla="*/ 72190 w 111987"/>
                <a:gd name="connsiteY9" fmla="*/ 113602 h 118410"/>
                <a:gd name="connsiteX10" fmla="*/ 57902 w 111987"/>
                <a:gd name="connsiteY10" fmla="*/ 118365 h 118410"/>
                <a:gd name="connsiteX11" fmla="*/ 31709 w 111987"/>
                <a:gd name="connsiteY11" fmla="*/ 99315 h 118410"/>
                <a:gd name="connsiteX12" fmla="*/ 31709 w 111987"/>
                <a:gd name="connsiteY12" fmla="*/ 99315 h 118410"/>
                <a:gd name="connsiteX13" fmla="*/ 17421 w 111987"/>
                <a:gd name="connsiteY13" fmla="*/ 94552 h 118410"/>
                <a:gd name="connsiteX14" fmla="*/ 10277 w 111987"/>
                <a:gd name="connsiteY14" fmla="*/ 92171 h 118410"/>
                <a:gd name="connsiteX15" fmla="*/ 3134 w 111987"/>
                <a:gd name="connsiteY15" fmla="*/ 51690 h 118410"/>
                <a:gd name="connsiteX16" fmla="*/ 7896 w 111987"/>
                <a:gd name="connsiteY16" fmla="*/ 25496 h 118410"/>
                <a:gd name="connsiteX17" fmla="*/ 12659 w 111987"/>
                <a:gd name="connsiteY17" fmla="*/ 18352 h 118410"/>
                <a:gd name="connsiteX18" fmla="*/ 15040 w 111987"/>
                <a:gd name="connsiteY18" fmla="*/ 11209 h 118410"/>
                <a:gd name="connsiteX19" fmla="*/ 17421 w 111987"/>
                <a:gd name="connsiteY19" fmla="*/ 1684 h 118410"/>
                <a:gd name="connsiteX20" fmla="*/ 26946 w 111987"/>
                <a:gd name="connsiteY20" fmla="*/ 4065 h 118410"/>
                <a:gd name="connsiteX21" fmla="*/ 34090 w 111987"/>
                <a:gd name="connsiteY21" fmla="*/ 18352 h 11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1987" h="118410">
                  <a:moveTo>
                    <a:pt x="34090" y="18352"/>
                  </a:moveTo>
                  <a:lnTo>
                    <a:pt x="34090" y="18352"/>
                  </a:lnTo>
                  <a:cubicBezTo>
                    <a:pt x="34757" y="18413"/>
                    <a:pt x="71524" y="21306"/>
                    <a:pt x="76952" y="23115"/>
                  </a:cubicBezTo>
                  <a:cubicBezTo>
                    <a:pt x="83687" y="25360"/>
                    <a:pt x="89652" y="29465"/>
                    <a:pt x="96002" y="32640"/>
                  </a:cubicBezTo>
                  <a:lnTo>
                    <a:pt x="105527" y="37402"/>
                  </a:lnTo>
                  <a:cubicBezTo>
                    <a:pt x="106321" y="39783"/>
                    <a:pt x="107417" y="42085"/>
                    <a:pt x="107909" y="44546"/>
                  </a:cubicBezTo>
                  <a:cubicBezTo>
                    <a:pt x="110919" y="59593"/>
                    <a:pt x="111987" y="74497"/>
                    <a:pt x="107909" y="89790"/>
                  </a:cubicBezTo>
                  <a:cubicBezTo>
                    <a:pt x="105703" y="98063"/>
                    <a:pt x="98957" y="96351"/>
                    <a:pt x="93621" y="99315"/>
                  </a:cubicBezTo>
                  <a:cubicBezTo>
                    <a:pt x="88618" y="102095"/>
                    <a:pt x="84096" y="105665"/>
                    <a:pt x="79334" y="108840"/>
                  </a:cubicBezTo>
                  <a:cubicBezTo>
                    <a:pt x="76953" y="110427"/>
                    <a:pt x="74905" y="112697"/>
                    <a:pt x="72190" y="113602"/>
                  </a:cubicBezTo>
                  <a:lnTo>
                    <a:pt x="57902" y="118365"/>
                  </a:lnTo>
                  <a:cubicBezTo>
                    <a:pt x="35731" y="112029"/>
                    <a:pt x="44439" y="118410"/>
                    <a:pt x="31709" y="99315"/>
                  </a:cubicBezTo>
                  <a:lnTo>
                    <a:pt x="31709" y="99315"/>
                  </a:lnTo>
                  <a:lnTo>
                    <a:pt x="17421" y="94552"/>
                  </a:lnTo>
                  <a:lnTo>
                    <a:pt x="10277" y="92171"/>
                  </a:lnTo>
                  <a:cubicBezTo>
                    <a:pt x="0" y="76753"/>
                    <a:pt x="3134" y="84004"/>
                    <a:pt x="3134" y="51690"/>
                  </a:cubicBezTo>
                  <a:cubicBezTo>
                    <a:pt x="3134" y="46767"/>
                    <a:pt x="4548" y="32193"/>
                    <a:pt x="7896" y="25496"/>
                  </a:cubicBezTo>
                  <a:cubicBezTo>
                    <a:pt x="9176" y="22936"/>
                    <a:pt x="11071" y="20733"/>
                    <a:pt x="12659" y="18352"/>
                  </a:cubicBezTo>
                  <a:cubicBezTo>
                    <a:pt x="13453" y="15971"/>
                    <a:pt x="14351" y="13622"/>
                    <a:pt x="15040" y="11209"/>
                  </a:cubicBezTo>
                  <a:cubicBezTo>
                    <a:pt x="15939" y="8062"/>
                    <a:pt x="14615" y="3368"/>
                    <a:pt x="17421" y="1684"/>
                  </a:cubicBezTo>
                  <a:cubicBezTo>
                    <a:pt x="20227" y="0"/>
                    <a:pt x="24019" y="2602"/>
                    <a:pt x="26946" y="4065"/>
                  </a:cubicBezTo>
                  <a:cubicBezTo>
                    <a:pt x="28954" y="5069"/>
                    <a:pt x="32899" y="15971"/>
                    <a:pt x="34090" y="1835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56376" y="4126706"/>
              <a:ext cx="134018" cy="122319"/>
            </a:xfrm>
            <a:custGeom>
              <a:avLst/>
              <a:gdLst>
                <a:gd name="connsiteX0" fmla="*/ 64294 w 134018"/>
                <a:gd name="connsiteY0" fmla="*/ 0 h 122319"/>
                <a:gd name="connsiteX1" fmla="*/ 64294 w 134018"/>
                <a:gd name="connsiteY1" fmla="*/ 0 h 122319"/>
                <a:gd name="connsiteX2" fmla="*/ 90488 w 134018"/>
                <a:gd name="connsiteY2" fmla="*/ 16669 h 122319"/>
                <a:gd name="connsiteX3" fmla="*/ 100013 w 134018"/>
                <a:gd name="connsiteY3" fmla="*/ 21432 h 122319"/>
                <a:gd name="connsiteX4" fmla="*/ 107156 w 134018"/>
                <a:gd name="connsiteY4" fmla="*/ 23813 h 122319"/>
                <a:gd name="connsiteX5" fmla="*/ 114300 w 134018"/>
                <a:gd name="connsiteY5" fmla="*/ 28575 h 122319"/>
                <a:gd name="connsiteX6" fmla="*/ 128588 w 134018"/>
                <a:gd name="connsiteY6" fmla="*/ 35719 h 122319"/>
                <a:gd name="connsiteX7" fmla="*/ 130969 w 134018"/>
                <a:gd name="connsiteY7" fmla="*/ 42863 h 122319"/>
                <a:gd name="connsiteX8" fmla="*/ 123825 w 134018"/>
                <a:gd name="connsiteY8" fmla="*/ 73819 h 122319"/>
                <a:gd name="connsiteX9" fmla="*/ 119063 w 134018"/>
                <a:gd name="connsiteY9" fmla="*/ 80963 h 122319"/>
                <a:gd name="connsiteX10" fmla="*/ 111919 w 134018"/>
                <a:gd name="connsiteY10" fmla="*/ 83344 h 122319"/>
                <a:gd name="connsiteX11" fmla="*/ 97631 w 134018"/>
                <a:gd name="connsiteY11" fmla="*/ 97632 h 122319"/>
                <a:gd name="connsiteX12" fmla="*/ 83344 w 134018"/>
                <a:gd name="connsiteY12" fmla="*/ 109538 h 122319"/>
                <a:gd name="connsiteX13" fmla="*/ 76200 w 134018"/>
                <a:gd name="connsiteY13" fmla="*/ 111919 h 122319"/>
                <a:gd name="connsiteX14" fmla="*/ 69056 w 134018"/>
                <a:gd name="connsiteY14" fmla="*/ 116682 h 122319"/>
                <a:gd name="connsiteX15" fmla="*/ 14288 w 134018"/>
                <a:gd name="connsiteY15" fmla="*/ 109538 h 122319"/>
                <a:gd name="connsiteX16" fmla="*/ 4763 w 134018"/>
                <a:gd name="connsiteY16" fmla="*/ 95250 h 122319"/>
                <a:gd name="connsiteX17" fmla="*/ 0 w 134018"/>
                <a:gd name="connsiteY17" fmla="*/ 80963 h 122319"/>
                <a:gd name="connsiteX18" fmla="*/ 2381 w 134018"/>
                <a:gd name="connsiteY18" fmla="*/ 47625 h 122319"/>
                <a:gd name="connsiteX19" fmla="*/ 7144 w 134018"/>
                <a:gd name="connsiteY19" fmla="*/ 40482 h 122319"/>
                <a:gd name="connsiteX20" fmla="*/ 11906 w 134018"/>
                <a:gd name="connsiteY20" fmla="*/ 26194 h 122319"/>
                <a:gd name="connsiteX21" fmla="*/ 16669 w 134018"/>
                <a:gd name="connsiteY21" fmla="*/ 19050 h 122319"/>
                <a:gd name="connsiteX22" fmla="*/ 21431 w 134018"/>
                <a:gd name="connsiteY22" fmla="*/ 9525 h 122319"/>
                <a:gd name="connsiteX23" fmla="*/ 28575 w 134018"/>
                <a:gd name="connsiteY23" fmla="*/ 2382 h 122319"/>
                <a:gd name="connsiteX24" fmla="*/ 64294 w 134018"/>
                <a:gd name="connsiteY24" fmla="*/ 0 h 1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4018" h="122319">
                  <a:moveTo>
                    <a:pt x="64294" y="0"/>
                  </a:moveTo>
                  <a:lnTo>
                    <a:pt x="64294" y="0"/>
                  </a:lnTo>
                  <a:cubicBezTo>
                    <a:pt x="73025" y="5556"/>
                    <a:pt x="81231" y="12040"/>
                    <a:pt x="90488" y="16669"/>
                  </a:cubicBezTo>
                  <a:cubicBezTo>
                    <a:pt x="93663" y="18257"/>
                    <a:pt x="96750" y="20034"/>
                    <a:pt x="100013" y="21432"/>
                  </a:cubicBezTo>
                  <a:cubicBezTo>
                    <a:pt x="102320" y="22421"/>
                    <a:pt x="104911" y="22691"/>
                    <a:pt x="107156" y="23813"/>
                  </a:cubicBezTo>
                  <a:cubicBezTo>
                    <a:pt x="109716" y="25093"/>
                    <a:pt x="111740" y="27295"/>
                    <a:pt x="114300" y="28575"/>
                  </a:cubicBezTo>
                  <a:cubicBezTo>
                    <a:pt x="134018" y="38434"/>
                    <a:pt x="108115" y="22072"/>
                    <a:pt x="128588" y="35719"/>
                  </a:cubicBezTo>
                  <a:cubicBezTo>
                    <a:pt x="129382" y="38100"/>
                    <a:pt x="130969" y="40353"/>
                    <a:pt x="130969" y="42863"/>
                  </a:cubicBezTo>
                  <a:cubicBezTo>
                    <a:pt x="130969" y="58935"/>
                    <a:pt x="130433" y="62255"/>
                    <a:pt x="123825" y="73819"/>
                  </a:cubicBezTo>
                  <a:cubicBezTo>
                    <a:pt x="122405" y="76304"/>
                    <a:pt x="121298" y="79175"/>
                    <a:pt x="119063" y="80963"/>
                  </a:cubicBezTo>
                  <a:cubicBezTo>
                    <a:pt x="117103" y="82531"/>
                    <a:pt x="114300" y="82550"/>
                    <a:pt x="111919" y="83344"/>
                  </a:cubicBezTo>
                  <a:lnTo>
                    <a:pt x="97631" y="97632"/>
                  </a:lnTo>
                  <a:cubicBezTo>
                    <a:pt x="92366" y="102897"/>
                    <a:pt x="89974" y="106223"/>
                    <a:pt x="83344" y="109538"/>
                  </a:cubicBezTo>
                  <a:cubicBezTo>
                    <a:pt x="81099" y="110661"/>
                    <a:pt x="78581" y="111125"/>
                    <a:pt x="76200" y="111919"/>
                  </a:cubicBezTo>
                  <a:cubicBezTo>
                    <a:pt x="73819" y="113507"/>
                    <a:pt x="71915" y="116558"/>
                    <a:pt x="69056" y="116682"/>
                  </a:cubicBezTo>
                  <a:cubicBezTo>
                    <a:pt x="25219" y="118588"/>
                    <a:pt x="33460" y="122319"/>
                    <a:pt x="14288" y="109538"/>
                  </a:cubicBezTo>
                  <a:cubicBezTo>
                    <a:pt x="11113" y="104775"/>
                    <a:pt x="6573" y="100680"/>
                    <a:pt x="4763" y="95250"/>
                  </a:cubicBezTo>
                  <a:lnTo>
                    <a:pt x="0" y="80963"/>
                  </a:lnTo>
                  <a:cubicBezTo>
                    <a:pt x="794" y="69850"/>
                    <a:pt x="445" y="58596"/>
                    <a:pt x="2381" y="47625"/>
                  </a:cubicBezTo>
                  <a:cubicBezTo>
                    <a:pt x="2878" y="44807"/>
                    <a:pt x="5982" y="43097"/>
                    <a:pt x="7144" y="40482"/>
                  </a:cubicBezTo>
                  <a:cubicBezTo>
                    <a:pt x="9183" y="35894"/>
                    <a:pt x="9121" y="30371"/>
                    <a:pt x="11906" y="26194"/>
                  </a:cubicBezTo>
                  <a:cubicBezTo>
                    <a:pt x="13494" y="23813"/>
                    <a:pt x="15249" y="21535"/>
                    <a:pt x="16669" y="19050"/>
                  </a:cubicBezTo>
                  <a:cubicBezTo>
                    <a:pt x="18430" y="15968"/>
                    <a:pt x="19368" y="12413"/>
                    <a:pt x="21431" y="9525"/>
                  </a:cubicBezTo>
                  <a:cubicBezTo>
                    <a:pt x="23388" y="6785"/>
                    <a:pt x="26194" y="4763"/>
                    <a:pt x="28575" y="2382"/>
                  </a:cubicBezTo>
                  <a:lnTo>
                    <a:pt x="64294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00640" y="4293096"/>
              <a:ext cx="150354" cy="93528"/>
            </a:xfrm>
            <a:custGeom>
              <a:avLst/>
              <a:gdLst>
                <a:gd name="connsiteX0" fmla="*/ 107491 w 150354"/>
                <a:gd name="connsiteY0" fmla="*/ 659 h 93528"/>
                <a:gd name="connsiteX1" fmla="*/ 107491 w 150354"/>
                <a:gd name="connsiteY1" fmla="*/ 659 h 93528"/>
                <a:gd name="connsiteX2" fmla="*/ 136066 w 150354"/>
                <a:gd name="connsiteY2" fmla="*/ 19709 h 93528"/>
                <a:gd name="connsiteX3" fmla="*/ 140829 w 150354"/>
                <a:gd name="connsiteY3" fmla="*/ 26853 h 93528"/>
                <a:gd name="connsiteX4" fmla="*/ 147973 w 150354"/>
                <a:gd name="connsiteY4" fmla="*/ 41140 h 93528"/>
                <a:gd name="connsiteX5" fmla="*/ 150354 w 150354"/>
                <a:gd name="connsiteY5" fmla="*/ 48284 h 93528"/>
                <a:gd name="connsiteX6" fmla="*/ 145591 w 150354"/>
                <a:gd name="connsiteY6" fmla="*/ 55428 h 93528"/>
                <a:gd name="connsiteX7" fmla="*/ 131304 w 150354"/>
                <a:gd name="connsiteY7" fmla="*/ 67334 h 93528"/>
                <a:gd name="connsiteX8" fmla="*/ 119398 w 150354"/>
                <a:gd name="connsiteY8" fmla="*/ 79240 h 93528"/>
                <a:gd name="connsiteX9" fmla="*/ 114635 w 150354"/>
                <a:gd name="connsiteY9" fmla="*/ 86384 h 93528"/>
                <a:gd name="connsiteX10" fmla="*/ 95585 w 150354"/>
                <a:gd name="connsiteY10" fmla="*/ 93528 h 93528"/>
                <a:gd name="connsiteX11" fmla="*/ 57485 w 150354"/>
                <a:gd name="connsiteY11" fmla="*/ 91146 h 93528"/>
                <a:gd name="connsiteX12" fmla="*/ 50341 w 150354"/>
                <a:gd name="connsiteY12" fmla="*/ 86384 h 93528"/>
                <a:gd name="connsiteX13" fmla="*/ 43198 w 150354"/>
                <a:gd name="connsiteY13" fmla="*/ 84003 h 93528"/>
                <a:gd name="connsiteX14" fmla="*/ 28910 w 150354"/>
                <a:gd name="connsiteY14" fmla="*/ 76859 h 93528"/>
                <a:gd name="connsiteX15" fmla="*/ 14623 w 150354"/>
                <a:gd name="connsiteY15" fmla="*/ 69715 h 93528"/>
                <a:gd name="connsiteX16" fmla="*/ 9860 w 150354"/>
                <a:gd name="connsiteY16" fmla="*/ 62571 h 93528"/>
                <a:gd name="connsiteX17" fmla="*/ 2716 w 150354"/>
                <a:gd name="connsiteY17" fmla="*/ 48284 h 93528"/>
                <a:gd name="connsiteX18" fmla="*/ 5098 w 150354"/>
                <a:gd name="connsiteY18" fmla="*/ 31615 h 93528"/>
                <a:gd name="connsiteX19" fmla="*/ 7479 w 150354"/>
                <a:gd name="connsiteY19" fmla="*/ 24471 h 93528"/>
                <a:gd name="connsiteX20" fmla="*/ 21766 w 150354"/>
                <a:gd name="connsiteY20" fmla="*/ 19709 h 93528"/>
                <a:gd name="connsiteX21" fmla="*/ 28910 w 150354"/>
                <a:gd name="connsiteY21" fmla="*/ 14946 h 93528"/>
                <a:gd name="connsiteX22" fmla="*/ 45579 w 150354"/>
                <a:gd name="connsiteY22" fmla="*/ 12565 h 93528"/>
                <a:gd name="connsiteX23" fmla="*/ 93204 w 150354"/>
                <a:gd name="connsiteY23" fmla="*/ 10184 h 93528"/>
                <a:gd name="connsiteX24" fmla="*/ 97966 w 150354"/>
                <a:gd name="connsiteY24" fmla="*/ 3040 h 93528"/>
                <a:gd name="connsiteX25" fmla="*/ 105110 w 150354"/>
                <a:gd name="connsiteY25" fmla="*/ 659 h 93528"/>
                <a:gd name="connsiteX26" fmla="*/ 107491 w 150354"/>
                <a:gd name="connsiteY26" fmla="*/ 659 h 9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0354" h="93528">
                  <a:moveTo>
                    <a:pt x="107491" y="659"/>
                  </a:moveTo>
                  <a:lnTo>
                    <a:pt x="107491" y="659"/>
                  </a:lnTo>
                  <a:cubicBezTo>
                    <a:pt x="110393" y="2473"/>
                    <a:pt x="130893" y="14536"/>
                    <a:pt x="136066" y="19709"/>
                  </a:cubicBezTo>
                  <a:cubicBezTo>
                    <a:pt x="138090" y="21733"/>
                    <a:pt x="139241" y="24472"/>
                    <a:pt x="140829" y="26853"/>
                  </a:cubicBezTo>
                  <a:cubicBezTo>
                    <a:pt x="146814" y="44809"/>
                    <a:pt x="138739" y="22673"/>
                    <a:pt x="147973" y="41140"/>
                  </a:cubicBezTo>
                  <a:cubicBezTo>
                    <a:pt x="149096" y="43385"/>
                    <a:pt x="149560" y="45903"/>
                    <a:pt x="150354" y="48284"/>
                  </a:cubicBezTo>
                  <a:cubicBezTo>
                    <a:pt x="148766" y="50665"/>
                    <a:pt x="147423" y="53229"/>
                    <a:pt x="145591" y="55428"/>
                  </a:cubicBezTo>
                  <a:cubicBezTo>
                    <a:pt x="139862" y="62303"/>
                    <a:pt x="138328" y="62651"/>
                    <a:pt x="131304" y="67334"/>
                  </a:cubicBezTo>
                  <a:cubicBezTo>
                    <a:pt x="118602" y="86386"/>
                    <a:pt x="135273" y="63365"/>
                    <a:pt x="119398" y="79240"/>
                  </a:cubicBezTo>
                  <a:cubicBezTo>
                    <a:pt x="117374" y="81264"/>
                    <a:pt x="116834" y="84552"/>
                    <a:pt x="114635" y="86384"/>
                  </a:cubicBezTo>
                  <a:cubicBezTo>
                    <a:pt x="109300" y="90830"/>
                    <a:pt x="101992" y="91926"/>
                    <a:pt x="95585" y="93528"/>
                  </a:cubicBezTo>
                  <a:cubicBezTo>
                    <a:pt x="82885" y="92734"/>
                    <a:pt x="70054" y="93131"/>
                    <a:pt x="57485" y="91146"/>
                  </a:cubicBezTo>
                  <a:cubicBezTo>
                    <a:pt x="54658" y="90700"/>
                    <a:pt x="52901" y="87664"/>
                    <a:pt x="50341" y="86384"/>
                  </a:cubicBezTo>
                  <a:cubicBezTo>
                    <a:pt x="48096" y="85262"/>
                    <a:pt x="45579" y="84797"/>
                    <a:pt x="43198" y="84003"/>
                  </a:cubicBezTo>
                  <a:cubicBezTo>
                    <a:pt x="22724" y="70353"/>
                    <a:pt x="48628" y="86718"/>
                    <a:pt x="28910" y="76859"/>
                  </a:cubicBezTo>
                  <a:cubicBezTo>
                    <a:pt x="10443" y="67625"/>
                    <a:pt x="32579" y="75700"/>
                    <a:pt x="14623" y="69715"/>
                  </a:cubicBezTo>
                  <a:cubicBezTo>
                    <a:pt x="13035" y="67334"/>
                    <a:pt x="11140" y="65131"/>
                    <a:pt x="9860" y="62571"/>
                  </a:cubicBezTo>
                  <a:cubicBezTo>
                    <a:pt x="0" y="42853"/>
                    <a:pt x="16367" y="68760"/>
                    <a:pt x="2716" y="48284"/>
                  </a:cubicBezTo>
                  <a:cubicBezTo>
                    <a:pt x="3510" y="42728"/>
                    <a:pt x="3997" y="37119"/>
                    <a:pt x="5098" y="31615"/>
                  </a:cubicBezTo>
                  <a:cubicBezTo>
                    <a:pt x="5590" y="29154"/>
                    <a:pt x="5436" y="25930"/>
                    <a:pt x="7479" y="24471"/>
                  </a:cubicBezTo>
                  <a:cubicBezTo>
                    <a:pt x="11564" y="21553"/>
                    <a:pt x="21766" y="19709"/>
                    <a:pt x="21766" y="19709"/>
                  </a:cubicBezTo>
                  <a:cubicBezTo>
                    <a:pt x="24147" y="18121"/>
                    <a:pt x="26169" y="15768"/>
                    <a:pt x="28910" y="14946"/>
                  </a:cubicBezTo>
                  <a:cubicBezTo>
                    <a:pt x="34286" y="13333"/>
                    <a:pt x="39982" y="12980"/>
                    <a:pt x="45579" y="12565"/>
                  </a:cubicBezTo>
                  <a:cubicBezTo>
                    <a:pt x="61430" y="11391"/>
                    <a:pt x="77329" y="10978"/>
                    <a:pt x="93204" y="10184"/>
                  </a:cubicBezTo>
                  <a:cubicBezTo>
                    <a:pt x="94791" y="7803"/>
                    <a:pt x="95731" y="4828"/>
                    <a:pt x="97966" y="3040"/>
                  </a:cubicBezTo>
                  <a:cubicBezTo>
                    <a:pt x="99926" y="1472"/>
                    <a:pt x="102779" y="1591"/>
                    <a:pt x="105110" y="659"/>
                  </a:cubicBezTo>
                  <a:cubicBezTo>
                    <a:pt x="106758" y="0"/>
                    <a:pt x="107094" y="659"/>
                    <a:pt x="107491" y="6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25664" y="4365104"/>
              <a:ext cx="98664" cy="95302"/>
            </a:xfrm>
            <a:custGeom>
              <a:avLst/>
              <a:gdLst>
                <a:gd name="connsiteX0" fmla="*/ 67329 w 98664"/>
                <a:gd name="connsiteY0" fmla="*/ 7195 h 95302"/>
                <a:gd name="connsiteX1" fmla="*/ 67329 w 98664"/>
                <a:gd name="connsiteY1" fmla="*/ 7195 h 95302"/>
                <a:gd name="connsiteX2" fmla="*/ 88760 w 98664"/>
                <a:gd name="connsiteY2" fmla="*/ 11958 h 95302"/>
                <a:gd name="connsiteX3" fmla="*/ 93522 w 98664"/>
                <a:gd name="connsiteY3" fmla="*/ 19102 h 95302"/>
                <a:gd name="connsiteX4" fmla="*/ 98285 w 98664"/>
                <a:gd name="connsiteY4" fmla="*/ 33389 h 95302"/>
                <a:gd name="connsiteX5" fmla="*/ 93522 w 98664"/>
                <a:gd name="connsiteY5" fmla="*/ 71489 h 95302"/>
                <a:gd name="connsiteX6" fmla="*/ 88760 w 98664"/>
                <a:gd name="connsiteY6" fmla="*/ 78633 h 95302"/>
                <a:gd name="connsiteX7" fmla="*/ 79235 w 98664"/>
                <a:gd name="connsiteY7" fmla="*/ 92920 h 95302"/>
                <a:gd name="connsiteX8" fmla="*/ 60185 w 98664"/>
                <a:gd name="connsiteY8" fmla="*/ 95302 h 95302"/>
                <a:gd name="connsiteX9" fmla="*/ 24466 w 98664"/>
                <a:gd name="connsiteY9" fmla="*/ 92920 h 95302"/>
                <a:gd name="connsiteX10" fmla="*/ 12560 w 98664"/>
                <a:gd name="connsiteY10" fmla="*/ 81014 h 95302"/>
                <a:gd name="connsiteX11" fmla="*/ 5416 w 98664"/>
                <a:gd name="connsiteY11" fmla="*/ 76252 h 95302"/>
                <a:gd name="connsiteX12" fmla="*/ 654 w 98664"/>
                <a:gd name="connsiteY12" fmla="*/ 69108 h 95302"/>
                <a:gd name="connsiteX13" fmla="*/ 3035 w 98664"/>
                <a:gd name="connsiteY13" fmla="*/ 35770 h 95302"/>
                <a:gd name="connsiteX14" fmla="*/ 12560 w 98664"/>
                <a:gd name="connsiteY14" fmla="*/ 11958 h 95302"/>
                <a:gd name="connsiteX15" fmla="*/ 19704 w 98664"/>
                <a:gd name="connsiteY15" fmla="*/ 4814 h 95302"/>
                <a:gd name="connsiteX16" fmla="*/ 26847 w 98664"/>
                <a:gd name="connsiteY16" fmla="*/ 2433 h 95302"/>
                <a:gd name="connsiteX17" fmla="*/ 81616 w 98664"/>
                <a:gd name="connsiteY17" fmla="*/ 7195 h 95302"/>
                <a:gd name="connsiteX18" fmla="*/ 67329 w 98664"/>
                <a:gd name="connsiteY18" fmla="*/ 7195 h 9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664" h="95302">
                  <a:moveTo>
                    <a:pt x="67329" y="7195"/>
                  </a:moveTo>
                  <a:lnTo>
                    <a:pt x="67329" y="7195"/>
                  </a:lnTo>
                  <a:cubicBezTo>
                    <a:pt x="74473" y="8783"/>
                    <a:pt x="82098" y="8930"/>
                    <a:pt x="88760" y="11958"/>
                  </a:cubicBezTo>
                  <a:cubicBezTo>
                    <a:pt x="91365" y="13142"/>
                    <a:pt x="92360" y="16487"/>
                    <a:pt x="93522" y="19102"/>
                  </a:cubicBezTo>
                  <a:cubicBezTo>
                    <a:pt x="95561" y="23689"/>
                    <a:pt x="98285" y="33389"/>
                    <a:pt x="98285" y="33389"/>
                  </a:cubicBezTo>
                  <a:cubicBezTo>
                    <a:pt x="97829" y="39315"/>
                    <a:pt x="98664" y="61205"/>
                    <a:pt x="93522" y="71489"/>
                  </a:cubicBezTo>
                  <a:cubicBezTo>
                    <a:pt x="92242" y="74049"/>
                    <a:pt x="90040" y="76073"/>
                    <a:pt x="88760" y="78633"/>
                  </a:cubicBezTo>
                  <a:cubicBezTo>
                    <a:pt x="85793" y="84568"/>
                    <a:pt x="87512" y="89910"/>
                    <a:pt x="79235" y="92920"/>
                  </a:cubicBezTo>
                  <a:cubicBezTo>
                    <a:pt x="73221" y="95107"/>
                    <a:pt x="66535" y="94508"/>
                    <a:pt x="60185" y="95302"/>
                  </a:cubicBezTo>
                  <a:cubicBezTo>
                    <a:pt x="48279" y="94508"/>
                    <a:pt x="36236" y="94882"/>
                    <a:pt x="24466" y="92920"/>
                  </a:cubicBezTo>
                  <a:cubicBezTo>
                    <a:pt x="16844" y="91650"/>
                    <a:pt x="17006" y="85460"/>
                    <a:pt x="12560" y="81014"/>
                  </a:cubicBezTo>
                  <a:cubicBezTo>
                    <a:pt x="10536" y="78990"/>
                    <a:pt x="7797" y="77839"/>
                    <a:pt x="5416" y="76252"/>
                  </a:cubicBezTo>
                  <a:cubicBezTo>
                    <a:pt x="3829" y="73871"/>
                    <a:pt x="822" y="71965"/>
                    <a:pt x="654" y="69108"/>
                  </a:cubicBezTo>
                  <a:cubicBezTo>
                    <a:pt x="0" y="57986"/>
                    <a:pt x="1383" y="46788"/>
                    <a:pt x="3035" y="35770"/>
                  </a:cubicBezTo>
                  <a:cubicBezTo>
                    <a:pt x="3694" y="31375"/>
                    <a:pt x="9247" y="16596"/>
                    <a:pt x="12560" y="11958"/>
                  </a:cubicBezTo>
                  <a:cubicBezTo>
                    <a:pt x="14518" y="9218"/>
                    <a:pt x="16902" y="6682"/>
                    <a:pt x="19704" y="4814"/>
                  </a:cubicBezTo>
                  <a:cubicBezTo>
                    <a:pt x="21792" y="3422"/>
                    <a:pt x="24466" y="3227"/>
                    <a:pt x="26847" y="2433"/>
                  </a:cubicBezTo>
                  <a:cubicBezTo>
                    <a:pt x="50150" y="3598"/>
                    <a:pt x="63629" y="0"/>
                    <a:pt x="81616" y="7195"/>
                  </a:cubicBezTo>
                  <a:cubicBezTo>
                    <a:pt x="83264" y="7854"/>
                    <a:pt x="69710" y="7195"/>
                    <a:pt x="67329" y="719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70775" y="4107954"/>
              <a:ext cx="109537" cy="127427"/>
            </a:xfrm>
            <a:custGeom>
              <a:avLst/>
              <a:gdLst>
                <a:gd name="connsiteX0" fmla="*/ 78581 w 109537"/>
                <a:gd name="connsiteY0" fmla="*/ 18752 h 127427"/>
                <a:gd name="connsiteX1" fmla="*/ 78581 w 109537"/>
                <a:gd name="connsiteY1" fmla="*/ 18752 h 127427"/>
                <a:gd name="connsiteX2" fmla="*/ 107156 w 109537"/>
                <a:gd name="connsiteY2" fmla="*/ 35421 h 127427"/>
                <a:gd name="connsiteX3" fmla="*/ 109537 w 109537"/>
                <a:gd name="connsiteY3" fmla="*/ 42565 h 127427"/>
                <a:gd name="connsiteX4" fmla="*/ 107156 w 109537"/>
                <a:gd name="connsiteY4" fmla="*/ 52090 h 127427"/>
                <a:gd name="connsiteX5" fmla="*/ 104775 w 109537"/>
                <a:gd name="connsiteY5" fmla="*/ 63996 h 127427"/>
                <a:gd name="connsiteX6" fmla="*/ 97631 w 109537"/>
                <a:gd name="connsiteY6" fmla="*/ 78284 h 127427"/>
                <a:gd name="connsiteX7" fmla="*/ 90487 w 109537"/>
                <a:gd name="connsiteY7" fmla="*/ 80665 h 127427"/>
                <a:gd name="connsiteX8" fmla="*/ 78581 w 109537"/>
                <a:gd name="connsiteY8" fmla="*/ 90190 h 127427"/>
                <a:gd name="connsiteX9" fmla="*/ 71437 w 109537"/>
                <a:gd name="connsiteY9" fmla="*/ 104477 h 127427"/>
                <a:gd name="connsiteX10" fmla="*/ 50006 w 109537"/>
                <a:gd name="connsiteY10" fmla="*/ 118765 h 127427"/>
                <a:gd name="connsiteX11" fmla="*/ 42862 w 109537"/>
                <a:gd name="connsiteY11" fmla="*/ 111621 h 127427"/>
                <a:gd name="connsiteX12" fmla="*/ 28575 w 109537"/>
                <a:gd name="connsiteY12" fmla="*/ 102096 h 127427"/>
                <a:gd name="connsiteX13" fmla="*/ 21431 w 109537"/>
                <a:gd name="connsiteY13" fmla="*/ 97334 h 127427"/>
                <a:gd name="connsiteX14" fmla="*/ 11906 w 109537"/>
                <a:gd name="connsiteY14" fmla="*/ 83046 h 127427"/>
                <a:gd name="connsiteX15" fmla="*/ 7144 w 109537"/>
                <a:gd name="connsiteY15" fmla="*/ 68759 h 127427"/>
                <a:gd name="connsiteX16" fmla="*/ 4762 w 109537"/>
                <a:gd name="connsiteY16" fmla="*/ 61615 h 127427"/>
                <a:gd name="connsiteX17" fmla="*/ 2381 w 109537"/>
                <a:gd name="connsiteY17" fmla="*/ 54471 h 127427"/>
                <a:gd name="connsiteX18" fmla="*/ 0 w 109537"/>
                <a:gd name="connsiteY18" fmla="*/ 28277 h 127427"/>
                <a:gd name="connsiteX19" fmla="*/ 7144 w 109537"/>
                <a:gd name="connsiteY19" fmla="*/ 11609 h 127427"/>
                <a:gd name="connsiteX20" fmla="*/ 14287 w 109537"/>
                <a:gd name="connsiteY20" fmla="*/ 9227 h 127427"/>
                <a:gd name="connsiteX21" fmla="*/ 28575 w 109537"/>
                <a:gd name="connsiteY21" fmla="*/ 2084 h 127427"/>
                <a:gd name="connsiteX22" fmla="*/ 45244 w 109537"/>
                <a:gd name="connsiteY22" fmla="*/ 11609 h 127427"/>
                <a:gd name="connsiteX23" fmla="*/ 52387 w 109537"/>
                <a:gd name="connsiteY23" fmla="*/ 13990 h 127427"/>
                <a:gd name="connsiteX24" fmla="*/ 66675 w 109537"/>
                <a:gd name="connsiteY24" fmla="*/ 21134 h 127427"/>
                <a:gd name="connsiteX25" fmla="*/ 78581 w 109537"/>
                <a:gd name="connsiteY25" fmla="*/ 18752 h 12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127427">
                  <a:moveTo>
                    <a:pt x="78581" y="18752"/>
                  </a:moveTo>
                  <a:lnTo>
                    <a:pt x="78581" y="18752"/>
                  </a:lnTo>
                  <a:cubicBezTo>
                    <a:pt x="89155" y="23452"/>
                    <a:pt x="100487" y="25417"/>
                    <a:pt x="107156" y="35421"/>
                  </a:cubicBezTo>
                  <a:cubicBezTo>
                    <a:pt x="108548" y="37510"/>
                    <a:pt x="108743" y="40184"/>
                    <a:pt x="109537" y="42565"/>
                  </a:cubicBezTo>
                  <a:cubicBezTo>
                    <a:pt x="108743" y="45740"/>
                    <a:pt x="107866" y="48895"/>
                    <a:pt x="107156" y="52090"/>
                  </a:cubicBezTo>
                  <a:cubicBezTo>
                    <a:pt x="106278" y="56041"/>
                    <a:pt x="105757" y="60070"/>
                    <a:pt x="104775" y="63996"/>
                  </a:cubicBezTo>
                  <a:cubicBezTo>
                    <a:pt x="103696" y="68311"/>
                    <a:pt x="101270" y="75373"/>
                    <a:pt x="97631" y="78284"/>
                  </a:cubicBezTo>
                  <a:cubicBezTo>
                    <a:pt x="95671" y="79852"/>
                    <a:pt x="92868" y="79871"/>
                    <a:pt x="90487" y="80665"/>
                  </a:cubicBezTo>
                  <a:cubicBezTo>
                    <a:pt x="76840" y="101138"/>
                    <a:pt x="95012" y="77045"/>
                    <a:pt x="78581" y="90190"/>
                  </a:cubicBezTo>
                  <a:cubicBezTo>
                    <a:pt x="74387" y="93546"/>
                    <a:pt x="73006" y="99773"/>
                    <a:pt x="71437" y="104477"/>
                  </a:cubicBezTo>
                  <a:cubicBezTo>
                    <a:pt x="68851" y="122582"/>
                    <a:pt x="73828" y="127427"/>
                    <a:pt x="50006" y="118765"/>
                  </a:cubicBezTo>
                  <a:cubicBezTo>
                    <a:pt x="46841" y="117614"/>
                    <a:pt x="45520" y="113689"/>
                    <a:pt x="42862" y="111621"/>
                  </a:cubicBezTo>
                  <a:cubicBezTo>
                    <a:pt x="38344" y="108107"/>
                    <a:pt x="33337" y="105271"/>
                    <a:pt x="28575" y="102096"/>
                  </a:cubicBezTo>
                  <a:lnTo>
                    <a:pt x="21431" y="97334"/>
                  </a:lnTo>
                  <a:cubicBezTo>
                    <a:pt x="13555" y="73702"/>
                    <a:pt x="26769" y="109800"/>
                    <a:pt x="11906" y="83046"/>
                  </a:cubicBezTo>
                  <a:cubicBezTo>
                    <a:pt x="9468" y="78658"/>
                    <a:pt x="8731" y="73521"/>
                    <a:pt x="7144" y="68759"/>
                  </a:cubicBezTo>
                  <a:lnTo>
                    <a:pt x="4762" y="61615"/>
                  </a:lnTo>
                  <a:lnTo>
                    <a:pt x="2381" y="54471"/>
                  </a:lnTo>
                  <a:cubicBezTo>
                    <a:pt x="1587" y="45740"/>
                    <a:pt x="0" y="37044"/>
                    <a:pt x="0" y="28277"/>
                  </a:cubicBezTo>
                  <a:cubicBezTo>
                    <a:pt x="0" y="23699"/>
                    <a:pt x="3254" y="14721"/>
                    <a:pt x="7144" y="11609"/>
                  </a:cubicBezTo>
                  <a:cubicBezTo>
                    <a:pt x="9104" y="10041"/>
                    <a:pt x="12042" y="10350"/>
                    <a:pt x="14287" y="9227"/>
                  </a:cubicBezTo>
                  <a:cubicBezTo>
                    <a:pt x="32741" y="0"/>
                    <a:pt x="10628" y="8065"/>
                    <a:pt x="28575" y="2084"/>
                  </a:cubicBezTo>
                  <a:cubicBezTo>
                    <a:pt x="48719" y="7119"/>
                    <a:pt x="28221" y="260"/>
                    <a:pt x="45244" y="11609"/>
                  </a:cubicBezTo>
                  <a:cubicBezTo>
                    <a:pt x="47332" y="13001"/>
                    <a:pt x="50142" y="12868"/>
                    <a:pt x="52387" y="13990"/>
                  </a:cubicBezTo>
                  <a:cubicBezTo>
                    <a:pt x="58338" y="16965"/>
                    <a:pt x="59695" y="20635"/>
                    <a:pt x="66675" y="21134"/>
                  </a:cubicBezTo>
                  <a:cubicBezTo>
                    <a:pt x="75384" y="21756"/>
                    <a:pt x="76597" y="19149"/>
                    <a:pt x="78581" y="1875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02605" y="4351387"/>
              <a:ext cx="133691" cy="85725"/>
            </a:xfrm>
            <a:custGeom>
              <a:avLst/>
              <a:gdLst>
                <a:gd name="connsiteX0" fmla="*/ 90829 w 133691"/>
                <a:gd name="connsiteY0" fmla="*/ 11906 h 85725"/>
                <a:gd name="connsiteX1" fmla="*/ 90829 w 133691"/>
                <a:gd name="connsiteY1" fmla="*/ 11906 h 85725"/>
                <a:gd name="connsiteX2" fmla="*/ 109879 w 133691"/>
                <a:gd name="connsiteY2" fmla="*/ 19050 h 85725"/>
                <a:gd name="connsiteX3" fmla="*/ 131310 w 133691"/>
                <a:gd name="connsiteY3" fmla="*/ 35719 h 85725"/>
                <a:gd name="connsiteX4" fmla="*/ 133691 w 133691"/>
                <a:gd name="connsiteY4" fmla="*/ 42862 h 85725"/>
                <a:gd name="connsiteX5" fmla="*/ 126548 w 133691"/>
                <a:gd name="connsiteY5" fmla="*/ 64294 h 85725"/>
                <a:gd name="connsiteX6" fmla="*/ 112260 w 133691"/>
                <a:gd name="connsiteY6" fmla="*/ 73819 h 85725"/>
                <a:gd name="connsiteX7" fmla="*/ 97973 w 133691"/>
                <a:gd name="connsiteY7" fmla="*/ 78581 h 85725"/>
                <a:gd name="connsiteX8" fmla="*/ 90829 w 133691"/>
                <a:gd name="connsiteY8" fmla="*/ 83344 h 85725"/>
                <a:gd name="connsiteX9" fmla="*/ 83685 w 133691"/>
                <a:gd name="connsiteY9" fmla="*/ 85725 h 85725"/>
                <a:gd name="connsiteX10" fmla="*/ 17010 w 133691"/>
                <a:gd name="connsiteY10" fmla="*/ 83344 h 85725"/>
                <a:gd name="connsiteX11" fmla="*/ 341 w 133691"/>
                <a:gd name="connsiteY11" fmla="*/ 64294 h 85725"/>
                <a:gd name="connsiteX12" fmla="*/ 2723 w 133691"/>
                <a:gd name="connsiteY12" fmla="*/ 30956 h 85725"/>
                <a:gd name="connsiteX13" fmla="*/ 5104 w 133691"/>
                <a:gd name="connsiteY13" fmla="*/ 23812 h 85725"/>
                <a:gd name="connsiteX14" fmla="*/ 7485 w 133691"/>
                <a:gd name="connsiteY14" fmla="*/ 9525 h 85725"/>
                <a:gd name="connsiteX15" fmla="*/ 14629 w 133691"/>
                <a:gd name="connsiteY15" fmla="*/ 4762 h 85725"/>
                <a:gd name="connsiteX16" fmla="*/ 38441 w 133691"/>
                <a:gd name="connsiteY16" fmla="*/ 0 h 85725"/>
                <a:gd name="connsiteX17" fmla="*/ 78923 w 133691"/>
                <a:gd name="connsiteY17" fmla="*/ 4762 h 85725"/>
                <a:gd name="connsiteX18" fmla="*/ 93210 w 133691"/>
                <a:gd name="connsiteY18" fmla="*/ 9525 h 85725"/>
                <a:gd name="connsiteX19" fmla="*/ 90829 w 133691"/>
                <a:gd name="connsiteY19" fmla="*/ 1190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3691" h="85725">
                  <a:moveTo>
                    <a:pt x="90829" y="11906"/>
                  </a:moveTo>
                  <a:lnTo>
                    <a:pt x="90829" y="11906"/>
                  </a:lnTo>
                  <a:cubicBezTo>
                    <a:pt x="97179" y="14287"/>
                    <a:pt x="103813" y="16017"/>
                    <a:pt x="109879" y="19050"/>
                  </a:cubicBezTo>
                  <a:cubicBezTo>
                    <a:pt x="121271" y="24746"/>
                    <a:pt x="123471" y="27880"/>
                    <a:pt x="131310" y="35719"/>
                  </a:cubicBezTo>
                  <a:cubicBezTo>
                    <a:pt x="132104" y="38100"/>
                    <a:pt x="133691" y="40352"/>
                    <a:pt x="133691" y="42862"/>
                  </a:cubicBezTo>
                  <a:cubicBezTo>
                    <a:pt x="133691" y="49630"/>
                    <a:pt x="132298" y="59263"/>
                    <a:pt x="126548" y="64294"/>
                  </a:cubicBezTo>
                  <a:cubicBezTo>
                    <a:pt x="122240" y="68063"/>
                    <a:pt x="117690" y="72009"/>
                    <a:pt x="112260" y="73819"/>
                  </a:cubicBezTo>
                  <a:lnTo>
                    <a:pt x="97973" y="78581"/>
                  </a:lnTo>
                  <a:cubicBezTo>
                    <a:pt x="95592" y="80169"/>
                    <a:pt x="93389" y="82064"/>
                    <a:pt x="90829" y="83344"/>
                  </a:cubicBezTo>
                  <a:cubicBezTo>
                    <a:pt x="88584" y="84467"/>
                    <a:pt x="86195" y="85725"/>
                    <a:pt x="83685" y="85725"/>
                  </a:cubicBezTo>
                  <a:cubicBezTo>
                    <a:pt x="61446" y="85725"/>
                    <a:pt x="39235" y="84138"/>
                    <a:pt x="17010" y="83344"/>
                  </a:cubicBezTo>
                  <a:cubicBezTo>
                    <a:pt x="0" y="72004"/>
                    <a:pt x="4112" y="79372"/>
                    <a:pt x="341" y="64294"/>
                  </a:cubicBezTo>
                  <a:cubicBezTo>
                    <a:pt x="1135" y="53181"/>
                    <a:pt x="1421" y="42021"/>
                    <a:pt x="2723" y="30956"/>
                  </a:cubicBezTo>
                  <a:cubicBezTo>
                    <a:pt x="3016" y="28463"/>
                    <a:pt x="4560" y="26262"/>
                    <a:pt x="5104" y="23812"/>
                  </a:cubicBezTo>
                  <a:cubicBezTo>
                    <a:pt x="6151" y="19099"/>
                    <a:pt x="5326" y="13843"/>
                    <a:pt x="7485" y="9525"/>
                  </a:cubicBezTo>
                  <a:cubicBezTo>
                    <a:pt x="8765" y="6965"/>
                    <a:pt x="11998" y="5889"/>
                    <a:pt x="14629" y="4762"/>
                  </a:cubicBezTo>
                  <a:cubicBezTo>
                    <a:pt x="19149" y="2825"/>
                    <a:pt x="35219" y="537"/>
                    <a:pt x="38441" y="0"/>
                  </a:cubicBezTo>
                  <a:cubicBezTo>
                    <a:pt x="58783" y="1565"/>
                    <a:pt x="63746" y="209"/>
                    <a:pt x="78923" y="4762"/>
                  </a:cubicBezTo>
                  <a:cubicBezTo>
                    <a:pt x="83731" y="6205"/>
                    <a:pt x="89033" y="6741"/>
                    <a:pt x="93210" y="9525"/>
                  </a:cubicBezTo>
                  <a:lnTo>
                    <a:pt x="90829" y="1190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96336" y="4136103"/>
              <a:ext cx="121123" cy="114428"/>
            </a:xfrm>
            <a:custGeom>
              <a:avLst/>
              <a:gdLst>
                <a:gd name="connsiteX0" fmla="*/ 37779 w 121123"/>
                <a:gd name="connsiteY0" fmla="*/ 9653 h 114428"/>
                <a:gd name="connsiteX1" fmla="*/ 37779 w 121123"/>
                <a:gd name="connsiteY1" fmla="*/ 9653 h 114428"/>
                <a:gd name="connsiteX2" fmla="*/ 66354 w 121123"/>
                <a:gd name="connsiteY2" fmla="*/ 19178 h 114428"/>
                <a:gd name="connsiteX3" fmla="*/ 87786 w 121123"/>
                <a:gd name="connsiteY3" fmla="*/ 45372 h 114428"/>
                <a:gd name="connsiteX4" fmla="*/ 97311 w 121123"/>
                <a:gd name="connsiteY4" fmla="*/ 59660 h 114428"/>
                <a:gd name="connsiteX5" fmla="*/ 102073 w 121123"/>
                <a:gd name="connsiteY5" fmla="*/ 66803 h 114428"/>
                <a:gd name="connsiteX6" fmla="*/ 116361 w 121123"/>
                <a:gd name="connsiteY6" fmla="*/ 83472 h 114428"/>
                <a:gd name="connsiteX7" fmla="*/ 116361 w 121123"/>
                <a:gd name="connsiteY7" fmla="*/ 97760 h 114428"/>
                <a:gd name="connsiteX8" fmla="*/ 109217 w 121123"/>
                <a:gd name="connsiteY8" fmla="*/ 100141 h 114428"/>
                <a:gd name="connsiteX9" fmla="*/ 102073 w 121123"/>
                <a:gd name="connsiteY9" fmla="*/ 104903 h 114428"/>
                <a:gd name="connsiteX10" fmla="*/ 87786 w 121123"/>
                <a:gd name="connsiteY10" fmla="*/ 109666 h 114428"/>
                <a:gd name="connsiteX11" fmla="*/ 71117 w 121123"/>
                <a:gd name="connsiteY11" fmla="*/ 114428 h 114428"/>
                <a:gd name="connsiteX12" fmla="*/ 47304 w 121123"/>
                <a:gd name="connsiteY12" fmla="*/ 112047 h 114428"/>
                <a:gd name="connsiteX13" fmla="*/ 33017 w 121123"/>
                <a:gd name="connsiteY13" fmla="*/ 100141 h 114428"/>
                <a:gd name="connsiteX14" fmla="*/ 18729 w 121123"/>
                <a:gd name="connsiteY14" fmla="*/ 88235 h 114428"/>
                <a:gd name="connsiteX15" fmla="*/ 11586 w 121123"/>
                <a:gd name="connsiteY15" fmla="*/ 73947 h 114428"/>
                <a:gd name="connsiteX16" fmla="*/ 4442 w 121123"/>
                <a:gd name="connsiteY16" fmla="*/ 66803 h 114428"/>
                <a:gd name="connsiteX17" fmla="*/ 11586 w 121123"/>
                <a:gd name="connsiteY17" fmla="*/ 33466 h 114428"/>
                <a:gd name="connsiteX18" fmla="*/ 18729 w 121123"/>
                <a:gd name="connsiteY18" fmla="*/ 28703 h 114428"/>
                <a:gd name="connsiteX19" fmla="*/ 21111 w 121123"/>
                <a:gd name="connsiteY19" fmla="*/ 14416 h 114428"/>
                <a:gd name="connsiteX20" fmla="*/ 23492 w 121123"/>
                <a:gd name="connsiteY20" fmla="*/ 2510 h 114428"/>
                <a:gd name="connsiteX21" fmla="*/ 40161 w 121123"/>
                <a:gd name="connsiteY21" fmla="*/ 4891 h 114428"/>
                <a:gd name="connsiteX22" fmla="*/ 37779 w 121123"/>
                <a:gd name="connsiteY22" fmla="*/ 9653 h 11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1123" h="114428">
                  <a:moveTo>
                    <a:pt x="37779" y="9653"/>
                  </a:moveTo>
                  <a:lnTo>
                    <a:pt x="37779" y="9653"/>
                  </a:lnTo>
                  <a:cubicBezTo>
                    <a:pt x="47304" y="12828"/>
                    <a:pt x="59254" y="12078"/>
                    <a:pt x="66354" y="19178"/>
                  </a:cubicBezTo>
                  <a:cubicBezTo>
                    <a:pt x="82306" y="35130"/>
                    <a:pt x="75150" y="26417"/>
                    <a:pt x="87786" y="45372"/>
                  </a:cubicBezTo>
                  <a:lnTo>
                    <a:pt x="97311" y="59660"/>
                  </a:lnTo>
                  <a:cubicBezTo>
                    <a:pt x="98898" y="62041"/>
                    <a:pt x="100050" y="64780"/>
                    <a:pt x="102073" y="66803"/>
                  </a:cubicBezTo>
                  <a:cubicBezTo>
                    <a:pt x="112023" y="76753"/>
                    <a:pt x="107196" y="71253"/>
                    <a:pt x="116361" y="83472"/>
                  </a:cubicBezTo>
                  <a:cubicBezTo>
                    <a:pt x="117948" y="88234"/>
                    <a:pt x="121123" y="92998"/>
                    <a:pt x="116361" y="97760"/>
                  </a:cubicBezTo>
                  <a:cubicBezTo>
                    <a:pt x="114586" y="99535"/>
                    <a:pt x="111462" y="99019"/>
                    <a:pt x="109217" y="100141"/>
                  </a:cubicBezTo>
                  <a:cubicBezTo>
                    <a:pt x="106657" y="101421"/>
                    <a:pt x="104688" y="103741"/>
                    <a:pt x="102073" y="104903"/>
                  </a:cubicBezTo>
                  <a:cubicBezTo>
                    <a:pt x="97486" y="106942"/>
                    <a:pt x="92548" y="108078"/>
                    <a:pt x="87786" y="109666"/>
                  </a:cubicBezTo>
                  <a:cubicBezTo>
                    <a:pt x="77545" y="113080"/>
                    <a:pt x="83067" y="111441"/>
                    <a:pt x="71117" y="114428"/>
                  </a:cubicBezTo>
                  <a:cubicBezTo>
                    <a:pt x="63179" y="113634"/>
                    <a:pt x="55077" y="113841"/>
                    <a:pt x="47304" y="112047"/>
                  </a:cubicBezTo>
                  <a:cubicBezTo>
                    <a:pt x="42399" y="110915"/>
                    <a:pt x="36253" y="102838"/>
                    <a:pt x="33017" y="100141"/>
                  </a:cubicBezTo>
                  <a:cubicBezTo>
                    <a:pt x="22804" y="91630"/>
                    <a:pt x="28212" y="99614"/>
                    <a:pt x="18729" y="88235"/>
                  </a:cubicBezTo>
                  <a:cubicBezTo>
                    <a:pt x="0" y="65761"/>
                    <a:pt x="25901" y="95420"/>
                    <a:pt x="11586" y="73947"/>
                  </a:cubicBezTo>
                  <a:cubicBezTo>
                    <a:pt x="9718" y="71145"/>
                    <a:pt x="6823" y="69184"/>
                    <a:pt x="4442" y="66803"/>
                  </a:cubicBezTo>
                  <a:cubicBezTo>
                    <a:pt x="4694" y="64790"/>
                    <a:pt x="6958" y="36552"/>
                    <a:pt x="11586" y="33466"/>
                  </a:cubicBezTo>
                  <a:lnTo>
                    <a:pt x="18729" y="28703"/>
                  </a:lnTo>
                  <a:cubicBezTo>
                    <a:pt x="19523" y="23941"/>
                    <a:pt x="20247" y="19166"/>
                    <a:pt x="21111" y="14416"/>
                  </a:cubicBezTo>
                  <a:cubicBezTo>
                    <a:pt x="21835" y="10434"/>
                    <a:pt x="19872" y="4320"/>
                    <a:pt x="23492" y="2510"/>
                  </a:cubicBezTo>
                  <a:cubicBezTo>
                    <a:pt x="28512" y="0"/>
                    <a:pt x="34592" y="4195"/>
                    <a:pt x="40161" y="4891"/>
                  </a:cubicBezTo>
                  <a:cubicBezTo>
                    <a:pt x="40949" y="4989"/>
                    <a:pt x="38176" y="8859"/>
                    <a:pt x="37779" y="965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49091" y="4274991"/>
              <a:ext cx="123309" cy="90113"/>
            </a:xfrm>
            <a:custGeom>
              <a:avLst/>
              <a:gdLst>
                <a:gd name="connsiteX0" fmla="*/ 16669 w 123309"/>
                <a:gd name="connsiteY0" fmla="*/ 21056 h 90113"/>
                <a:gd name="connsiteX1" fmla="*/ 16669 w 123309"/>
                <a:gd name="connsiteY1" fmla="*/ 21056 h 90113"/>
                <a:gd name="connsiteX2" fmla="*/ 33337 w 123309"/>
                <a:gd name="connsiteY2" fmla="*/ 4388 h 90113"/>
                <a:gd name="connsiteX3" fmla="*/ 95250 w 123309"/>
                <a:gd name="connsiteY3" fmla="*/ 11531 h 90113"/>
                <a:gd name="connsiteX4" fmla="*/ 102394 w 123309"/>
                <a:gd name="connsiteY4" fmla="*/ 16294 h 90113"/>
                <a:gd name="connsiteX5" fmla="*/ 116681 w 123309"/>
                <a:gd name="connsiteY5" fmla="*/ 21056 h 90113"/>
                <a:gd name="connsiteX6" fmla="*/ 121444 w 123309"/>
                <a:gd name="connsiteY6" fmla="*/ 35344 h 90113"/>
                <a:gd name="connsiteX7" fmla="*/ 116681 w 123309"/>
                <a:gd name="connsiteY7" fmla="*/ 47250 h 90113"/>
                <a:gd name="connsiteX8" fmla="*/ 109537 w 123309"/>
                <a:gd name="connsiteY8" fmla="*/ 52013 h 90113"/>
                <a:gd name="connsiteX9" fmla="*/ 102394 w 123309"/>
                <a:gd name="connsiteY9" fmla="*/ 59156 h 90113"/>
                <a:gd name="connsiteX10" fmla="*/ 100012 w 123309"/>
                <a:gd name="connsiteY10" fmla="*/ 66300 h 90113"/>
                <a:gd name="connsiteX11" fmla="*/ 88106 w 123309"/>
                <a:gd name="connsiteY11" fmla="*/ 78206 h 90113"/>
                <a:gd name="connsiteX12" fmla="*/ 73819 w 123309"/>
                <a:gd name="connsiteY12" fmla="*/ 82969 h 90113"/>
                <a:gd name="connsiteX13" fmla="*/ 59531 w 123309"/>
                <a:gd name="connsiteY13" fmla="*/ 90113 h 90113"/>
                <a:gd name="connsiteX14" fmla="*/ 42862 w 123309"/>
                <a:gd name="connsiteY14" fmla="*/ 87731 h 90113"/>
                <a:gd name="connsiteX15" fmla="*/ 35719 w 123309"/>
                <a:gd name="connsiteY15" fmla="*/ 82969 h 90113"/>
                <a:gd name="connsiteX16" fmla="*/ 28575 w 123309"/>
                <a:gd name="connsiteY16" fmla="*/ 80588 h 90113"/>
                <a:gd name="connsiteX17" fmla="*/ 21431 w 123309"/>
                <a:gd name="connsiteY17" fmla="*/ 75825 h 90113"/>
                <a:gd name="connsiteX18" fmla="*/ 14287 w 123309"/>
                <a:gd name="connsiteY18" fmla="*/ 73444 h 90113"/>
                <a:gd name="connsiteX19" fmla="*/ 4762 w 123309"/>
                <a:gd name="connsiteY19" fmla="*/ 59156 h 90113"/>
                <a:gd name="connsiteX20" fmla="*/ 0 w 123309"/>
                <a:gd name="connsiteY20" fmla="*/ 52013 h 90113"/>
                <a:gd name="connsiteX21" fmla="*/ 4762 w 123309"/>
                <a:gd name="connsiteY21" fmla="*/ 23438 h 90113"/>
                <a:gd name="connsiteX22" fmla="*/ 9525 w 123309"/>
                <a:gd name="connsiteY22" fmla="*/ 16294 h 90113"/>
                <a:gd name="connsiteX23" fmla="*/ 16669 w 123309"/>
                <a:gd name="connsiteY23" fmla="*/ 21056 h 9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3309" h="90113">
                  <a:moveTo>
                    <a:pt x="16669" y="21056"/>
                  </a:moveTo>
                  <a:lnTo>
                    <a:pt x="16669" y="21056"/>
                  </a:lnTo>
                  <a:cubicBezTo>
                    <a:pt x="22225" y="15500"/>
                    <a:pt x="25681" y="6155"/>
                    <a:pt x="33337" y="4388"/>
                  </a:cubicBezTo>
                  <a:cubicBezTo>
                    <a:pt x="52352" y="0"/>
                    <a:pt x="76191" y="5179"/>
                    <a:pt x="95250" y="11531"/>
                  </a:cubicBezTo>
                  <a:cubicBezTo>
                    <a:pt x="97631" y="13119"/>
                    <a:pt x="99779" y="15132"/>
                    <a:pt x="102394" y="16294"/>
                  </a:cubicBezTo>
                  <a:cubicBezTo>
                    <a:pt x="106981" y="18333"/>
                    <a:pt x="116681" y="21056"/>
                    <a:pt x="116681" y="21056"/>
                  </a:cubicBezTo>
                  <a:cubicBezTo>
                    <a:pt x="118269" y="25819"/>
                    <a:pt x="123309" y="30683"/>
                    <a:pt x="121444" y="35344"/>
                  </a:cubicBezTo>
                  <a:cubicBezTo>
                    <a:pt x="119856" y="39313"/>
                    <a:pt x="119166" y="43772"/>
                    <a:pt x="116681" y="47250"/>
                  </a:cubicBezTo>
                  <a:cubicBezTo>
                    <a:pt x="115017" y="49579"/>
                    <a:pt x="111736" y="50181"/>
                    <a:pt x="109537" y="52013"/>
                  </a:cubicBezTo>
                  <a:cubicBezTo>
                    <a:pt x="106950" y="54169"/>
                    <a:pt x="104775" y="56775"/>
                    <a:pt x="102394" y="59156"/>
                  </a:cubicBezTo>
                  <a:cubicBezTo>
                    <a:pt x="101600" y="61537"/>
                    <a:pt x="101135" y="64055"/>
                    <a:pt x="100012" y="66300"/>
                  </a:cubicBezTo>
                  <a:cubicBezTo>
                    <a:pt x="97063" y="72198"/>
                    <a:pt x="94231" y="75484"/>
                    <a:pt x="88106" y="78206"/>
                  </a:cubicBezTo>
                  <a:cubicBezTo>
                    <a:pt x="83519" y="80245"/>
                    <a:pt x="77996" y="80185"/>
                    <a:pt x="73819" y="82969"/>
                  </a:cubicBezTo>
                  <a:cubicBezTo>
                    <a:pt x="64586" y="89123"/>
                    <a:pt x="69390" y="86826"/>
                    <a:pt x="59531" y="90113"/>
                  </a:cubicBezTo>
                  <a:cubicBezTo>
                    <a:pt x="53975" y="89319"/>
                    <a:pt x="48238" y="89344"/>
                    <a:pt x="42862" y="87731"/>
                  </a:cubicBezTo>
                  <a:cubicBezTo>
                    <a:pt x="40121" y="86909"/>
                    <a:pt x="38279" y="84249"/>
                    <a:pt x="35719" y="82969"/>
                  </a:cubicBezTo>
                  <a:cubicBezTo>
                    <a:pt x="33474" y="81847"/>
                    <a:pt x="30956" y="81382"/>
                    <a:pt x="28575" y="80588"/>
                  </a:cubicBezTo>
                  <a:cubicBezTo>
                    <a:pt x="26194" y="79000"/>
                    <a:pt x="23991" y="77105"/>
                    <a:pt x="21431" y="75825"/>
                  </a:cubicBezTo>
                  <a:cubicBezTo>
                    <a:pt x="19186" y="74702"/>
                    <a:pt x="16062" y="75219"/>
                    <a:pt x="14287" y="73444"/>
                  </a:cubicBezTo>
                  <a:cubicBezTo>
                    <a:pt x="10240" y="69397"/>
                    <a:pt x="7937" y="63919"/>
                    <a:pt x="4762" y="59156"/>
                  </a:cubicBezTo>
                  <a:lnTo>
                    <a:pt x="0" y="52013"/>
                  </a:lnTo>
                  <a:cubicBezTo>
                    <a:pt x="754" y="45225"/>
                    <a:pt x="773" y="31416"/>
                    <a:pt x="4762" y="23438"/>
                  </a:cubicBezTo>
                  <a:cubicBezTo>
                    <a:pt x="6042" y="20878"/>
                    <a:pt x="7937" y="18675"/>
                    <a:pt x="9525" y="16294"/>
                  </a:cubicBezTo>
                  <a:cubicBezTo>
                    <a:pt x="12157" y="8397"/>
                    <a:pt x="15479" y="20262"/>
                    <a:pt x="16669" y="2105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0" name="Straight Arrow Connector 9"/>
          <p:cNvCxnSpPr/>
          <p:nvPr/>
        </p:nvCxnSpPr>
        <p:spPr>
          <a:xfrm flipH="1" flipV="1">
            <a:off x="4346778" y="446408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4346778" y="4725144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346778" y="5013176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346778" y="5373216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066858" y="4293096"/>
            <a:ext cx="1608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Protective coating</a:t>
            </a: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66858" y="4561383"/>
            <a:ext cx="13885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Phosphor layer</a:t>
            </a: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66858" y="4849415"/>
            <a:ext cx="23134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Reflective layer (e.g. TiO</a:t>
            </a:r>
            <a:r>
              <a:rPr lang="en-GB" sz="1400" baseline="-25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57660" y="5209455"/>
            <a:ext cx="22733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Support layer (e.g. plastic)</a:t>
            </a:r>
            <a:endParaRPr lang="en-GB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49784" y="5981218"/>
            <a:ext cx="45865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Cross-section of an intensifying screen</a:t>
            </a:r>
            <a:endParaRPr lang="en-GB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07504" y="3933056"/>
            <a:ext cx="5472608" cy="20162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98425"/>
            <a:ext cx="8928992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Film-screen systems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>
          <a:xfrm>
            <a:off x="179512" y="1196752"/>
            <a:ext cx="8856984" cy="4572000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Intensifying screens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11" name="Rectangle 10"/>
          <p:cNvSpPr/>
          <p:nvPr/>
        </p:nvSpPr>
        <p:spPr>
          <a:xfrm>
            <a:off x="287704" y="4077072"/>
            <a:ext cx="1620000" cy="571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87704" y="4134175"/>
            <a:ext cx="1620000" cy="171310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87704" y="4305486"/>
            <a:ext cx="1620000" cy="119917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287704" y="5504658"/>
            <a:ext cx="1620000" cy="171310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287704" y="5675969"/>
            <a:ext cx="1620000" cy="571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1979712" y="410404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1979712" y="425644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1979712" y="5589240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1979712" y="5741640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1979712" y="458112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771800" y="3933056"/>
            <a:ext cx="2810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err="1" smtClean="0">
                <a:latin typeface="Arial Unicode MS" pitchFamily="34" charset="-128"/>
              </a:rPr>
              <a:t>Casette</a:t>
            </a:r>
            <a:r>
              <a:rPr lang="en-GB" sz="1400" dirty="0" smtClean="0">
                <a:latin typeface="Arial Unicode MS" pitchFamily="34" charset="-128"/>
              </a:rPr>
              <a:t> front (plastic / thin metal)</a:t>
            </a:r>
            <a:endParaRPr lang="en-GB" sz="1400" dirty="0"/>
          </a:p>
        </p:txBody>
      </p:sp>
      <p:sp>
        <p:nvSpPr>
          <p:cNvPr id="27" name="Rectangle 26"/>
          <p:cNvSpPr/>
          <p:nvPr/>
        </p:nvSpPr>
        <p:spPr>
          <a:xfrm>
            <a:off x="287704" y="4841866"/>
            <a:ext cx="1620000" cy="171310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1979712" y="494116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1979712" y="530120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769727" y="4149080"/>
            <a:ext cx="13676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</a:rPr>
              <a:t>Sponge rubber</a:t>
            </a:r>
            <a:endParaRPr lang="en-GB" sz="1400" dirty="0"/>
          </a:p>
        </p:txBody>
      </p:sp>
      <p:sp>
        <p:nvSpPr>
          <p:cNvPr id="32" name="Rectangle 31"/>
          <p:cNvSpPr/>
          <p:nvPr/>
        </p:nvSpPr>
        <p:spPr>
          <a:xfrm>
            <a:off x="2771800" y="4437112"/>
            <a:ext cx="21339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</a:rPr>
              <a:t>Front intensifying screen</a:t>
            </a:r>
            <a:endParaRPr lang="en-GB" sz="1400" dirty="0"/>
          </a:p>
        </p:txBody>
      </p:sp>
      <p:sp>
        <p:nvSpPr>
          <p:cNvPr id="33" name="Rectangle 32"/>
          <p:cNvSpPr/>
          <p:nvPr/>
        </p:nvSpPr>
        <p:spPr>
          <a:xfrm>
            <a:off x="2771800" y="4777407"/>
            <a:ext cx="21932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</a:rPr>
              <a:t>Film (emulsion and base)</a:t>
            </a:r>
            <a:endParaRPr lang="en-GB" sz="1400" dirty="0"/>
          </a:p>
        </p:txBody>
      </p:sp>
      <p:sp>
        <p:nvSpPr>
          <p:cNvPr id="34" name="Rectangle 33"/>
          <p:cNvSpPr/>
          <p:nvPr/>
        </p:nvSpPr>
        <p:spPr>
          <a:xfrm>
            <a:off x="2771800" y="5157192"/>
            <a:ext cx="21162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</a:rPr>
              <a:t>Back intensifying screen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771800" y="5425479"/>
            <a:ext cx="13676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Arial Unicode MS" pitchFamily="34" charset="-128"/>
              </a:rPr>
              <a:t>Sponge rubber</a:t>
            </a:r>
            <a:endParaRPr lang="en-GB" sz="1400" dirty="0"/>
          </a:p>
        </p:txBody>
      </p:sp>
      <p:sp>
        <p:nvSpPr>
          <p:cNvPr id="36" name="Rectangle 35"/>
          <p:cNvSpPr/>
          <p:nvPr/>
        </p:nvSpPr>
        <p:spPr>
          <a:xfrm>
            <a:off x="2771800" y="5589240"/>
            <a:ext cx="2254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err="1" smtClean="0">
                <a:latin typeface="Arial Unicode MS" pitchFamily="34" charset="-128"/>
              </a:rPr>
              <a:t>Casette</a:t>
            </a:r>
            <a:r>
              <a:rPr lang="en-GB" sz="1400" dirty="0" smtClean="0">
                <a:latin typeface="Arial Unicode MS" pitchFamily="34" charset="-128"/>
              </a:rPr>
              <a:t> back (thick metal)</a:t>
            </a:r>
            <a:endParaRPr lang="en-GB" sz="1400" dirty="0"/>
          </a:p>
        </p:txBody>
      </p:sp>
      <p:sp>
        <p:nvSpPr>
          <p:cNvPr id="80" name="Rectangle 79"/>
          <p:cNvSpPr/>
          <p:nvPr/>
        </p:nvSpPr>
        <p:spPr>
          <a:xfrm>
            <a:off x="5220072" y="1424965"/>
            <a:ext cx="3815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Reduced exposure </a:t>
            </a: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 (through amplification of signal), but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loss in sharpness </a:t>
            </a: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(through lateral spread of light)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Typically provided by manufacturer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Used in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panoramic</a:t>
            </a: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other 2D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extra-oral </a:t>
            </a:r>
            <a:r>
              <a:rPr lang="en-GB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imaging; not in intra-oral radiography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539552" y="3960000"/>
            <a:ext cx="432048" cy="864096"/>
            <a:chOff x="539552" y="3933056"/>
            <a:chExt cx="432048" cy="864096"/>
          </a:xfrm>
        </p:grpSpPr>
        <p:cxnSp>
          <p:nvCxnSpPr>
            <p:cNvPr id="82" name="Straight Connector 81"/>
            <p:cNvCxnSpPr/>
            <p:nvPr/>
          </p:nvCxnSpPr>
          <p:spPr>
            <a:xfrm>
              <a:off x="755576" y="3933056"/>
              <a:ext cx="0" cy="50405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sysDot"/>
              <a:bevel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H="1" flipV="1">
              <a:off x="755576" y="4437112"/>
              <a:ext cx="144016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 flipV="1">
              <a:off x="755576" y="4437112"/>
              <a:ext cx="72008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V="1">
              <a:off x="755576" y="4437112"/>
              <a:ext cx="0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V="1">
              <a:off x="611560" y="4437112"/>
              <a:ext cx="144016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V="1">
              <a:off x="683568" y="4437112"/>
              <a:ext cx="72008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flipH="1" flipV="1">
              <a:off x="827584" y="4293096"/>
              <a:ext cx="144016" cy="50405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 flipV="1">
              <a:off x="539552" y="4293096"/>
              <a:ext cx="144016" cy="50405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flipH="1" flipV="1">
              <a:off x="683568" y="4293096"/>
              <a:ext cx="72008" cy="14401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 flipV="1">
              <a:off x="755576" y="4293096"/>
              <a:ext cx="72008" cy="14401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/>
          <p:cNvGrpSpPr/>
          <p:nvPr/>
        </p:nvGrpSpPr>
        <p:grpSpPr>
          <a:xfrm flipV="1">
            <a:off x="1097704" y="5013176"/>
            <a:ext cx="449960" cy="864096"/>
            <a:chOff x="674040" y="4085456"/>
            <a:chExt cx="449960" cy="864096"/>
          </a:xfrm>
        </p:grpSpPr>
        <p:cxnSp>
          <p:nvCxnSpPr>
            <p:cNvPr id="113" name="Straight Connector 112"/>
            <p:cNvCxnSpPr/>
            <p:nvPr/>
          </p:nvCxnSpPr>
          <p:spPr>
            <a:xfrm>
              <a:off x="907976" y="4085456"/>
              <a:ext cx="0" cy="50405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sysDot"/>
              <a:bevel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 flipH="1" flipV="1">
              <a:off x="907976" y="4589512"/>
              <a:ext cx="144016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 flipH="1" flipV="1">
              <a:off x="907976" y="4589512"/>
              <a:ext cx="72008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flipV="1">
              <a:off x="907976" y="4589512"/>
              <a:ext cx="0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flipV="1">
              <a:off x="763960" y="4589512"/>
              <a:ext cx="144016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flipV="1">
              <a:off x="835968" y="4589512"/>
              <a:ext cx="72008" cy="360040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flipH="1" flipV="1">
              <a:off x="979984" y="4445496"/>
              <a:ext cx="144016" cy="50405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>
              <a:stCxn id="27" idx="2"/>
            </p:cNvCxnSpPr>
            <p:nvPr/>
          </p:nvCxnSpPr>
          <p:spPr>
            <a:xfrm flipV="1">
              <a:off x="674040" y="4445496"/>
              <a:ext cx="161928" cy="50405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stealth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flipH="1" flipV="1">
              <a:off x="835968" y="4445496"/>
              <a:ext cx="72008" cy="14401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flipV="1">
              <a:off x="907976" y="4445496"/>
              <a:ext cx="72008" cy="144016"/>
            </a:xfrm>
            <a:prstGeom prst="line">
              <a:avLst/>
            </a:prstGeom>
            <a:ln w="12700" cap="rnd">
              <a:solidFill>
                <a:schemeClr val="tx1"/>
              </a:solidFill>
              <a:prstDash val="dash"/>
              <a:bevel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Picture 7" descr="EX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64219"/>
            <a:ext cx="2627712" cy="175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3275856" y="3378478"/>
            <a:ext cx="2304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development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78497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During processing: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r>
              <a:rPr lang="en-GB" sz="2800" kern="0" noProof="0" dirty="0" smtClean="0">
                <a:solidFill>
                  <a:schemeClr val="tx2"/>
                </a:solidFill>
                <a:latin typeface="Arial Unicode MS" pitchFamily="34" charset="-128"/>
              </a:rPr>
              <a:t>Film immersed in </a:t>
            </a:r>
            <a:r>
              <a:rPr lang="en-GB" sz="2800" kern="0" noProof="0" dirty="0" smtClean="0">
                <a:solidFill>
                  <a:srgbClr val="C00000"/>
                </a:solidFill>
                <a:latin typeface="Arial Unicode MS" pitchFamily="34" charset="-128"/>
              </a:rPr>
              <a:t>developer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Developer rinsed off in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water bath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Film immersed in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fixer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Fixer removed in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water bath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Dry</a:t>
            </a:r>
            <a:r>
              <a:rPr lang="en-GB" sz="2800" kern="0" dirty="0" err="1" smtClean="0">
                <a:solidFill>
                  <a:srgbClr val="C00000"/>
                </a:solidFill>
                <a:latin typeface="Arial Unicode MS" pitchFamily="34" charset="-128"/>
              </a:rPr>
              <a:t>ing</a:t>
            </a:r>
            <a:endParaRPr lang="en-GB" sz="2800" kern="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development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395536" y="1773176"/>
            <a:ext cx="3240000" cy="3240000"/>
            <a:chOff x="251520" y="2276872"/>
            <a:chExt cx="3240000" cy="3240000"/>
          </a:xfrm>
        </p:grpSpPr>
        <p:sp>
          <p:nvSpPr>
            <p:cNvPr id="9" name="Rectangle 8"/>
            <p:cNvSpPr/>
            <p:nvPr/>
          </p:nvSpPr>
          <p:spPr>
            <a:xfrm>
              <a:off x="251520" y="2276872"/>
              <a:ext cx="3240000" cy="324000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Hexagon 9"/>
            <p:cNvSpPr/>
            <p:nvPr/>
          </p:nvSpPr>
          <p:spPr>
            <a:xfrm>
              <a:off x="395536" y="2852936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Hexagon 10"/>
            <p:cNvSpPr/>
            <p:nvPr/>
          </p:nvSpPr>
          <p:spPr>
            <a:xfrm>
              <a:off x="971600" y="3140968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Hexagon 11"/>
            <p:cNvSpPr/>
            <p:nvPr/>
          </p:nvSpPr>
          <p:spPr>
            <a:xfrm>
              <a:off x="575608" y="4221088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Hexagon 12"/>
            <p:cNvSpPr/>
            <p:nvPr/>
          </p:nvSpPr>
          <p:spPr>
            <a:xfrm>
              <a:off x="1331640" y="4365104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Hexagon 13"/>
            <p:cNvSpPr/>
            <p:nvPr/>
          </p:nvSpPr>
          <p:spPr>
            <a:xfrm>
              <a:off x="1187624" y="3789040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Hexagon 14"/>
            <p:cNvSpPr/>
            <p:nvPr/>
          </p:nvSpPr>
          <p:spPr>
            <a:xfrm>
              <a:off x="1547664" y="2492896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Hexagon 15"/>
            <p:cNvSpPr/>
            <p:nvPr/>
          </p:nvSpPr>
          <p:spPr>
            <a:xfrm>
              <a:off x="2591832" y="4833208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gular Pentagon 16"/>
            <p:cNvSpPr/>
            <p:nvPr/>
          </p:nvSpPr>
          <p:spPr>
            <a:xfrm>
              <a:off x="2843808" y="418513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gular Pentagon 17"/>
            <p:cNvSpPr/>
            <p:nvPr/>
          </p:nvSpPr>
          <p:spPr>
            <a:xfrm>
              <a:off x="1979712" y="3645024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gular Pentagon 18"/>
            <p:cNvSpPr/>
            <p:nvPr/>
          </p:nvSpPr>
          <p:spPr>
            <a:xfrm>
              <a:off x="395536" y="350100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gular Pentagon 19"/>
            <p:cNvSpPr/>
            <p:nvPr/>
          </p:nvSpPr>
          <p:spPr>
            <a:xfrm>
              <a:off x="1619672" y="3068960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gular Pentagon 20"/>
            <p:cNvSpPr/>
            <p:nvPr/>
          </p:nvSpPr>
          <p:spPr>
            <a:xfrm>
              <a:off x="2123728" y="429309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gular Pentagon 21"/>
            <p:cNvSpPr/>
            <p:nvPr/>
          </p:nvSpPr>
          <p:spPr>
            <a:xfrm>
              <a:off x="1007656" y="490521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Hexagon 22"/>
            <p:cNvSpPr/>
            <p:nvPr/>
          </p:nvSpPr>
          <p:spPr>
            <a:xfrm>
              <a:off x="2267744" y="3105016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gular Pentagon 23"/>
            <p:cNvSpPr/>
            <p:nvPr/>
          </p:nvSpPr>
          <p:spPr>
            <a:xfrm>
              <a:off x="899592" y="242088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gular Pentagon 24"/>
            <p:cNvSpPr/>
            <p:nvPr/>
          </p:nvSpPr>
          <p:spPr>
            <a:xfrm>
              <a:off x="2915816" y="2961000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gular Pentagon 25"/>
            <p:cNvSpPr/>
            <p:nvPr/>
          </p:nvSpPr>
          <p:spPr>
            <a:xfrm>
              <a:off x="2735848" y="357301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gular Pentagon 26"/>
            <p:cNvSpPr/>
            <p:nvPr/>
          </p:nvSpPr>
          <p:spPr>
            <a:xfrm>
              <a:off x="1763688" y="494116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gular Pentagon 27"/>
            <p:cNvSpPr/>
            <p:nvPr/>
          </p:nvSpPr>
          <p:spPr>
            <a:xfrm>
              <a:off x="2411760" y="242088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Hexagon 28"/>
            <p:cNvSpPr/>
            <p:nvPr/>
          </p:nvSpPr>
          <p:spPr>
            <a:xfrm>
              <a:off x="395536" y="4869160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1" name="Rectangle 3"/>
          <p:cNvSpPr txBox="1">
            <a:spLocks noChangeArrowheads="1"/>
          </p:cNvSpPr>
          <p:nvPr/>
        </p:nvSpPr>
        <p:spPr bwMode="gray">
          <a:xfrm>
            <a:off x="3923928" y="1628800"/>
            <a:ext cx="396044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Before exposure, the film emulsion consist of silver bromide crystals (grey)</a:t>
            </a:r>
            <a:endParaRPr lang="en-GB" sz="2800" kern="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development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395536" y="1772816"/>
            <a:ext cx="3240000" cy="3240000"/>
            <a:chOff x="251520" y="2276872"/>
            <a:chExt cx="3240000" cy="3240000"/>
          </a:xfrm>
        </p:grpSpPr>
        <p:sp>
          <p:nvSpPr>
            <p:cNvPr id="9" name="Rectangle 8"/>
            <p:cNvSpPr/>
            <p:nvPr/>
          </p:nvSpPr>
          <p:spPr>
            <a:xfrm>
              <a:off x="251520" y="2276872"/>
              <a:ext cx="3240000" cy="324000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Hexagon 9"/>
            <p:cNvSpPr/>
            <p:nvPr/>
          </p:nvSpPr>
          <p:spPr>
            <a:xfrm>
              <a:off x="395536" y="2852936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Hexagon 10"/>
            <p:cNvSpPr/>
            <p:nvPr/>
          </p:nvSpPr>
          <p:spPr>
            <a:xfrm>
              <a:off x="971600" y="3140968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Hexagon 11"/>
            <p:cNvSpPr/>
            <p:nvPr/>
          </p:nvSpPr>
          <p:spPr>
            <a:xfrm>
              <a:off x="575608" y="4221088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Hexagon 12"/>
            <p:cNvSpPr/>
            <p:nvPr/>
          </p:nvSpPr>
          <p:spPr>
            <a:xfrm>
              <a:off x="1331640" y="4365104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Hexagon 13"/>
            <p:cNvSpPr/>
            <p:nvPr/>
          </p:nvSpPr>
          <p:spPr>
            <a:xfrm>
              <a:off x="1187624" y="3789040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Hexagon 14"/>
            <p:cNvSpPr/>
            <p:nvPr/>
          </p:nvSpPr>
          <p:spPr>
            <a:xfrm>
              <a:off x="1547664" y="2492896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Hexagon 15"/>
            <p:cNvSpPr/>
            <p:nvPr/>
          </p:nvSpPr>
          <p:spPr>
            <a:xfrm>
              <a:off x="2591832" y="4833208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gular Pentagon 16"/>
            <p:cNvSpPr/>
            <p:nvPr/>
          </p:nvSpPr>
          <p:spPr>
            <a:xfrm>
              <a:off x="2843808" y="418513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gular Pentagon 17"/>
            <p:cNvSpPr/>
            <p:nvPr/>
          </p:nvSpPr>
          <p:spPr>
            <a:xfrm>
              <a:off x="1979712" y="3645024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gular Pentagon 18"/>
            <p:cNvSpPr/>
            <p:nvPr/>
          </p:nvSpPr>
          <p:spPr>
            <a:xfrm>
              <a:off x="395536" y="350100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gular Pentagon 19"/>
            <p:cNvSpPr/>
            <p:nvPr/>
          </p:nvSpPr>
          <p:spPr>
            <a:xfrm>
              <a:off x="1619672" y="3068960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gular Pentagon 20"/>
            <p:cNvSpPr/>
            <p:nvPr/>
          </p:nvSpPr>
          <p:spPr>
            <a:xfrm>
              <a:off x="2123728" y="429309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gular Pentagon 21"/>
            <p:cNvSpPr/>
            <p:nvPr/>
          </p:nvSpPr>
          <p:spPr>
            <a:xfrm>
              <a:off x="1007656" y="490521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Hexagon 22"/>
            <p:cNvSpPr/>
            <p:nvPr/>
          </p:nvSpPr>
          <p:spPr>
            <a:xfrm>
              <a:off x="2267744" y="3105016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gular Pentagon 23"/>
            <p:cNvSpPr/>
            <p:nvPr/>
          </p:nvSpPr>
          <p:spPr>
            <a:xfrm>
              <a:off x="899592" y="242088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gular Pentagon 24"/>
            <p:cNvSpPr/>
            <p:nvPr/>
          </p:nvSpPr>
          <p:spPr>
            <a:xfrm>
              <a:off x="2915816" y="2961000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gular Pentagon 25"/>
            <p:cNvSpPr/>
            <p:nvPr/>
          </p:nvSpPr>
          <p:spPr>
            <a:xfrm>
              <a:off x="2735848" y="3573016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gular Pentagon 26"/>
            <p:cNvSpPr/>
            <p:nvPr/>
          </p:nvSpPr>
          <p:spPr>
            <a:xfrm>
              <a:off x="1763688" y="494116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gular Pentagon 27"/>
            <p:cNvSpPr/>
            <p:nvPr/>
          </p:nvSpPr>
          <p:spPr>
            <a:xfrm>
              <a:off x="2411760" y="2420888"/>
              <a:ext cx="468000" cy="468000"/>
            </a:xfrm>
            <a:prstGeom prst="pent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Hexagon 28"/>
            <p:cNvSpPr/>
            <p:nvPr/>
          </p:nvSpPr>
          <p:spPr>
            <a:xfrm>
              <a:off x="395536" y="4869160"/>
              <a:ext cx="468000" cy="468000"/>
            </a:xfrm>
            <a:prstGeom prst="hexagon">
              <a:avLst/>
            </a:prstGeom>
            <a:solidFill>
              <a:srgbClr val="C4C4C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0" name="Cloud 29"/>
          <p:cNvSpPr/>
          <p:nvPr/>
        </p:nvSpPr>
        <p:spPr>
          <a:xfrm>
            <a:off x="1115616" y="2421248"/>
            <a:ext cx="216024" cy="144016"/>
          </a:xfrm>
          <a:prstGeom prst="cloud">
            <a:avLst/>
          </a:prstGeom>
          <a:solidFill>
            <a:srgbClr val="92D0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Cloud 30"/>
          <p:cNvSpPr/>
          <p:nvPr/>
        </p:nvSpPr>
        <p:spPr>
          <a:xfrm>
            <a:off x="2483768" y="2925304"/>
            <a:ext cx="216024" cy="144016"/>
          </a:xfrm>
          <a:prstGeom prst="cloud">
            <a:avLst/>
          </a:prstGeom>
          <a:solidFill>
            <a:srgbClr val="92D0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Cloud 31"/>
          <p:cNvSpPr/>
          <p:nvPr/>
        </p:nvSpPr>
        <p:spPr>
          <a:xfrm>
            <a:off x="2411760" y="4149440"/>
            <a:ext cx="216024" cy="144016"/>
          </a:xfrm>
          <a:prstGeom prst="cloud">
            <a:avLst/>
          </a:prstGeom>
          <a:solidFill>
            <a:srgbClr val="92D0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loud 32"/>
          <p:cNvSpPr/>
          <p:nvPr/>
        </p:nvSpPr>
        <p:spPr>
          <a:xfrm>
            <a:off x="1259632" y="4725504"/>
            <a:ext cx="216024" cy="144016"/>
          </a:xfrm>
          <a:prstGeom prst="cloud">
            <a:avLst/>
          </a:prstGeom>
          <a:solidFill>
            <a:srgbClr val="92D0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Cloud 33"/>
          <p:cNvSpPr/>
          <p:nvPr/>
        </p:nvSpPr>
        <p:spPr>
          <a:xfrm>
            <a:off x="1412032" y="3645384"/>
            <a:ext cx="216024" cy="144016"/>
          </a:xfrm>
          <a:prstGeom prst="cloud">
            <a:avLst/>
          </a:prstGeom>
          <a:solidFill>
            <a:srgbClr val="92D0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Cloud 34"/>
          <p:cNvSpPr/>
          <p:nvPr/>
        </p:nvSpPr>
        <p:spPr>
          <a:xfrm>
            <a:off x="683568" y="3429360"/>
            <a:ext cx="216024" cy="144016"/>
          </a:xfrm>
          <a:prstGeom prst="cloud">
            <a:avLst/>
          </a:prstGeom>
          <a:solidFill>
            <a:srgbClr val="92D050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gray">
          <a:xfrm>
            <a:off x="3923928" y="1628800"/>
            <a:ext cx="4860759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After exposure (before development), the film contains a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latent image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, consisting of neutral silver atoms at sensitivity sites which were exposed to X rays (green spots)</a:t>
            </a:r>
            <a:endParaRPr lang="en-GB" sz="2800" kern="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development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9" name="Rectangle 8"/>
          <p:cNvSpPr/>
          <p:nvPr/>
        </p:nvSpPr>
        <p:spPr>
          <a:xfrm>
            <a:off x="395536" y="1772816"/>
            <a:ext cx="3240000" cy="32400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exagon 9"/>
          <p:cNvSpPr/>
          <p:nvPr/>
        </p:nvSpPr>
        <p:spPr>
          <a:xfrm>
            <a:off x="539552" y="2348880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Hexagon 10"/>
          <p:cNvSpPr/>
          <p:nvPr/>
        </p:nvSpPr>
        <p:spPr>
          <a:xfrm>
            <a:off x="1115616" y="2636912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Hexagon 11"/>
          <p:cNvSpPr/>
          <p:nvPr/>
        </p:nvSpPr>
        <p:spPr>
          <a:xfrm>
            <a:off x="719624" y="3717032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xagon 12"/>
          <p:cNvSpPr/>
          <p:nvPr/>
        </p:nvSpPr>
        <p:spPr>
          <a:xfrm>
            <a:off x="1475656" y="3861048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Hexagon 13"/>
          <p:cNvSpPr/>
          <p:nvPr/>
        </p:nvSpPr>
        <p:spPr>
          <a:xfrm>
            <a:off x="1331640" y="3284984"/>
            <a:ext cx="468000" cy="468000"/>
          </a:xfrm>
          <a:prstGeom prst="hex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Hexagon 14"/>
          <p:cNvSpPr/>
          <p:nvPr/>
        </p:nvSpPr>
        <p:spPr>
          <a:xfrm>
            <a:off x="1691680" y="1988840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Hexagon 15"/>
          <p:cNvSpPr/>
          <p:nvPr/>
        </p:nvSpPr>
        <p:spPr>
          <a:xfrm>
            <a:off x="2735848" y="4329152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gular Pentagon 16"/>
          <p:cNvSpPr/>
          <p:nvPr/>
        </p:nvSpPr>
        <p:spPr>
          <a:xfrm>
            <a:off x="2987824" y="3681080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gular Pentagon 17"/>
          <p:cNvSpPr/>
          <p:nvPr/>
        </p:nvSpPr>
        <p:spPr>
          <a:xfrm>
            <a:off x="2123728" y="3140968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gular Pentagon 18"/>
          <p:cNvSpPr/>
          <p:nvPr/>
        </p:nvSpPr>
        <p:spPr>
          <a:xfrm>
            <a:off x="539552" y="2996952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gular Pentagon 19"/>
          <p:cNvSpPr/>
          <p:nvPr/>
        </p:nvSpPr>
        <p:spPr>
          <a:xfrm>
            <a:off x="1763688" y="2564904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gular Pentagon 20"/>
          <p:cNvSpPr/>
          <p:nvPr/>
        </p:nvSpPr>
        <p:spPr>
          <a:xfrm>
            <a:off x="2267744" y="3789040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gular Pentagon 21"/>
          <p:cNvSpPr/>
          <p:nvPr/>
        </p:nvSpPr>
        <p:spPr>
          <a:xfrm>
            <a:off x="1151672" y="4401160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Hexagon 22"/>
          <p:cNvSpPr/>
          <p:nvPr/>
        </p:nvSpPr>
        <p:spPr>
          <a:xfrm>
            <a:off x="2411760" y="2600960"/>
            <a:ext cx="468000" cy="468000"/>
          </a:xfrm>
          <a:prstGeom prst="hex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gular Pentagon 23"/>
          <p:cNvSpPr/>
          <p:nvPr/>
        </p:nvSpPr>
        <p:spPr>
          <a:xfrm>
            <a:off x="1043608" y="1916832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gular Pentagon 24"/>
          <p:cNvSpPr/>
          <p:nvPr/>
        </p:nvSpPr>
        <p:spPr>
          <a:xfrm>
            <a:off x="3059832" y="2456944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gular Pentagon 25"/>
          <p:cNvSpPr/>
          <p:nvPr/>
        </p:nvSpPr>
        <p:spPr>
          <a:xfrm>
            <a:off x="2879864" y="3068960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gular Pentagon 26"/>
          <p:cNvSpPr/>
          <p:nvPr/>
        </p:nvSpPr>
        <p:spPr>
          <a:xfrm>
            <a:off x="1907704" y="4437112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gular Pentagon 27"/>
          <p:cNvSpPr/>
          <p:nvPr/>
        </p:nvSpPr>
        <p:spPr>
          <a:xfrm>
            <a:off x="2555776" y="1916832"/>
            <a:ext cx="468000" cy="468000"/>
          </a:xfrm>
          <a:prstGeom prst="pent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Hexagon 28"/>
          <p:cNvSpPr/>
          <p:nvPr/>
        </p:nvSpPr>
        <p:spPr>
          <a:xfrm>
            <a:off x="539552" y="4365104"/>
            <a:ext cx="468000" cy="468000"/>
          </a:xfrm>
          <a:prstGeom prst="hexagon">
            <a:avLst/>
          </a:prstGeom>
          <a:solidFill>
            <a:srgbClr val="C4C4C4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gray">
          <a:xfrm>
            <a:off x="3923928" y="1628800"/>
            <a:ext cx="46085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The developer converts the neutral silver atoms into solid grains of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metallic silver (black)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Darkening of film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proportionate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to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X ray exposure</a:t>
            </a:r>
            <a:r>
              <a:rPr lang="en-GB" sz="2800" kern="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 that area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lang="en-GB" sz="2800" kern="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development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9" name="Rectangle 8"/>
          <p:cNvSpPr/>
          <p:nvPr/>
        </p:nvSpPr>
        <p:spPr>
          <a:xfrm>
            <a:off x="395536" y="1772816"/>
            <a:ext cx="3240000" cy="32400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Hexagon 13"/>
          <p:cNvSpPr/>
          <p:nvPr/>
        </p:nvSpPr>
        <p:spPr>
          <a:xfrm>
            <a:off x="1331640" y="3284984"/>
            <a:ext cx="468000" cy="468000"/>
          </a:xfrm>
          <a:prstGeom prst="hex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gular Pentagon 18"/>
          <p:cNvSpPr/>
          <p:nvPr/>
        </p:nvSpPr>
        <p:spPr>
          <a:xfrm>
            <a:off x="539552" y="2996952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gular Pentagon 20"/>
          <p:cNvSpPr/>
          <p:nvPr/>
        </p:nvSpPr>
        <p:spPr>
          <a:xfrm>
            <a:off x="2267744" y="3789040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gular Pentagon 21"/>
          <p:cNvSpPr/>
          <p:nvPr/>
        </p:nvSpPr>
        <p:spPr>
          <a:xfrm>
            <a:off x="1151672" y="4401160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Hexagon 22"/>
          <p:cNvSpPr/>
          <p:nvPr/>
        </p:nvSpPr>
        <p:spPr>
          <a:xfrm>
            <a:off x="2411760" y="2600960"/>
            <a:ext cx="468000" cy="468000"/>
          </a:xfrm>
          <a:prstGeom prst="hex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gular Pentagon 23"/>
          <p:cNvSpPr/>
          <p:nvPr/>
        </p:nvSpPr>
        <p:spPr>
          <a:xfrm>
            <a:off x="1043608" y="1916832"/>
            <a:ext cx="468000" cy="468000"/>
          </a:xfrm>
          <a:prstGeom prst="pentagon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gray">
          <a:xfrm>
            <a:off x="3923928" y="1628800"/>
            <a:ext cx="48984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The fixer dissolves unexposed/undeveloped silver bromide crystals; only solid silver grains are retained, which form the radiographic image</a:t>
            </a:r>
            <a:endParaRPr lang="en-GB" sz="2800" kern="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development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78497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Manual or automatic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processing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Manual:</a:t>
            </a:r>
          </a:p>
          <a:p>
            <a:pPr marL="1254125" lvl="2" indent="-339725">
              <a:spcBef>
                <a:spcPts val="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Darkroom needed to avoid light contamination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Developer/solution should be stirred to equalize solutions and temperature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Development time should be adapted to solution temperature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Automatic:</a:t>
            </a:r>
          </a:p>
          <a:p>
            <a:pPr marL="1254125" lvl="2" indent="-339725">
              <a:spcBef>
                <a:spcPts val="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Transport mechanism (rollers)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Saves time (4-6 min for complete process)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No darkroom required (shielded compartment)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More consistent density/contrast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000" kern="0" dirty="0" smtClean="0">
                <a:solidFill>
                  <a:schemeClr val="tx2"/>
                </a:solidFill>
                <a:latin typeface="Arial Unicode MS" pitchFamily="34" charset="-128"/>
              </a:rPr>
              <a:t>Rollers can induce artefacts, developer temperature higher: image quality of careful manual development is better</a:t>
            </a: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20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lvl="1">
              <a:spcBef>
                <a:spcPct val="20000"/>
              </a:spcBef>
              <a:buClr>
                <a:schemeClr val="folHlink"/>
              </a:buClr>
              <a:buSzPct val="110000"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Films are distinguished based on various characteristics</a:t>
            </a:r>
          </a:p>
          <a:p>
            <a:pPr marL="334800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Radiographic density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Optical density (OD) = log</a:t>
            </a:r>
            <a:r>
              <a:rPr lang="en-GB" kern="0" baseline="-25000" dirty="0" smtClean="0">
                <a:solidFill>
                  <a:srgbClr val="C00000"/>
                </a:solidFill>
                <a:latin typeface="Arial Unicode MS" pitchFamily="34" charset="-128"/>
              </a:rPr>
              <a:t>10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 (incident light/transmitted light)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Characteristic curve: OD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vs.</a:t>
            </a:r>
            <a: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 (log of) exposure</a:t>
            </a: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image characteristics</a:t>
            </a: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549788"/>
            <a:ext cx="4931334" cy="283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437112"/>
            <a:ext cx="900000" cy="60560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/>
          </p:cNvPicPr>
          <p:nvPr/>
        </p:nvPicPr>
        <p:blipFill>
          <a:blip r:embed="rId4" cstate="print">
            <a:lum bright="-60000"/>
          </a:blip>
          <a:srcRect/>
          <a:stretch>
            <a:fillRect/>
          </a:stretch>
        </p:blipFill>
        <p:spPr bwMode="auto">
          <a:xfrm>
            <a:off x="1331640" y="3708576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1331640" y="5157192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319289"/>
            <a:ext cx="6336704" cy="363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2488" y="6436668"/>
            <a:ext cx="509587" cy="293688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Film contrast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(↔ subject contrast)</a:t>
            </a: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Average slope of (diagnostic part of) characteristic curve</a:t>
            </a: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image characteristics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52120" y="3014537"/>
            <a:ext cx="2406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kern="0" dirty="0" smtClean="0">
                <a:latin typeface="Cambria" pitchFamily="18" charset="0"/>
              </a:rPr>
              <a:t>Low contrast </a:t>
            </a:r>
            <a:endParaRPr lang="en-GB" sz="2800" b="1" dirty="0">
              <a:latin typeface="Cambr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62336" y="2416498"/>
            <a:ext cx="2489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itchFamily="18" charset="0"/>
              </a:rPr>
              <a:t>High contrast </a:t>
            </a:r>
            <a:endParaRPr lang="en-GB" sz="2800" b="1" dirty="0">
              <a:solidFill>
                <a:schemeClr val="tx1">
                  <a:lumMod val="50000"/>
                  <a:lumOff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176" y="3501008"/>
            <a:ext cx="900000" cy="60560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/>
          </p:cNvPicPr>
          <p:nvPr/>
        </p:nvPicPr>
        <p:blipFill>
          <a:blip r:embed="rId4" cstate="print">
            <a:lum bright="-60000"/>
          </a:blip>
          <a:srcRect/>
          <a:stretch>
            <a:fillRect/>
          </a:stretch>
        </p:blipFill>
        <p:spPr bwMode="auto">
          <a:xfrm>
            <a:off x="863688" y="2679377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846176" y="4293096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smtClean="0">
                <a:latin typeface="Arial Unicode MS" pitchFamily="34" charset="-128"/>
              </a:rPr>
              <a:t>Educational Objectives</a:t>
            </a:r>
            <a:endParaRPr lang="en-US" sz="320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/>
            <a:r>
              <a:rPr lang="en-GB" sz="2800" dirty="0" smtClean="0">
                <a:latin typeface="Arial Unicode MS" pitchFamily="34" charset="-128"/>
              </a:rPr>
              <a:t>To understand the principle of image formation in film and digital radiography, and fundamental differences between them</a:t>
            </a:r>
          </a:p>
          <a:p>
            <a:pPr lvl="0"/>
            <a:r>
              <a:rPr lang="en-GB" sz="2800" dirty="0" smtClean="0">
                <a:latin typeface="Arial Unicode MS" pitchFamily="34" charset="-128"/>
              </a:rPr>
              <a:t>To be familiar with image manipulation methods in digital radiography</a:t>
            </a:r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Radiographic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speed</a:t>
            </a: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Amount of exposure required to reach a given OD</a:t>
            </a: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Currently available: D, E/F</a:t>
            </a: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High-speed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films result in a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lower patient dose</a:t>
            </a: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image characteristics</a:t>
            </a: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068960"/>
            <a:ext cx="5544616" cy="318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868144" y="4005064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kern="0" dirty="0" smtClean="0">
                <a:latin typeface="Cambria" pitchFamily="18" charset="0"/>
              </a:rPr>
              <a:t>Low speed </a:t>
            </a:r>
            <a:endParaRPr lang="en-GB" sz="2800" b="1" dirty="0"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77507" y="3121804"/>
            <a:ext cx="2090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itchFamily="18" charset="0"/>
              </a:rPr>
              <a:t>High speed </a:t>
            </a:r>
            <a:endParaRPr lang="en-GB" sz="2800" b="1" dirty="0">
              <a:solidFill>
                <a:schemeClr val="tx1">
                  <a:lumMod val="50000"/>
                  <a:lumOff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077072"/>
            <a:ext cx="900000" cy="60560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4" cstate="print">
            <a:lum bright="-60000"/>
          </a:blip>
          <a:srcRect/>
          <a:stretch>
            <a:fillRect/>
          </a:stretch>
        </p:blipFill>
        <p:spPr bwMode="auto">
          <a:xfrm>
            <a:off x="1331640" y="3254152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1331640" y="4869160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Film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latitude</a:t>
            </a: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Range of ‘detectable’ exposures, inversely related with film contrast</a:t>
            </a: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Film image characteristics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7193" y="2642116"/>
            <a:ext cx="6089126" cy="349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004048" y="3717032"/>
            <a:ext cx="2334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kern="0" dirty="0" smtClean="0">
                <a:latin typeface="Cambria" pitchFamily="18" charset="0"/>
              </a:rPr>
              <a:t>High latitude</a:t>
            </a:r>
            <a:endParaRPr lang="en-GB" sz="2800" b="1" dirty="0"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75856" y="2617748"/>
            <a:ext cx="2250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itchFamily="18" charset="0"/>
              </a:rPr>
              <a:t>Low latitude</a:t>
            </a:r>
            <a:endParaRPr lang="en-GB" sz="2800" b="1" dirty="0">
              <a:solidFill>
                <a:schemeClr val="tx1">
                  <a:lumMod val="50000"/>
                  <a:lumOff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87488"/>
            <a:ext cx="900000" cy="60560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4" cstate="print">
            <a:lum bright="-60000"/>
          </a:blip>
          <a:srcRect/>
          <a:stretch>
            <a:fillRect/>
          </a:stretch>
        </p:blipFill>
        <p:spPr bwMode="auto">
          <a:xfrm>
            <a:off x="681842" y="2895401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683568" y="4509120"/>
            <a:ext cx="900000" cy="60560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49288"/>
            <a:ext cx="8569076" cy="4572000"/>
          </a:xfrm>
        </p:spPr>
        <p:txBody>
          <a:bodyPr/>
          <a:lstStyle/>
          <a:p>
            <a:pPr lvl="0"/>
            <a:r>
              <a:rPr lang="en-GB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Radiographic film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Components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Film-screen systems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Film development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Film image characteristics</a:t>
            </a:r>
          </a:p>
          <a:p>
            <a:r>
              <a:rPr lang="en-GB" dirty="0" smtClean="0">
                <a:latin typeface="Arial Unicode MS" pitchFamily="34" charset="-128"/>
              </a:rPr>
              <a:t>Digital image receptors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PSP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CCD/CMOS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Digital image characteristics</a:t>
            </a: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1"/>
            <a:endParaRPr lang="en-GB" sz="2400" dirty="0" smtClean="0">
              <a:latin typeface="Arial Unicode MS" pitchFamily="34" charset="-128"/>
            </a:endParaRPr>
          </a:p>
          <a:p>
            <a:pPr lvl="0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PSP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err="1" smtClean="0">
                <a:solidFill>
                  <a:srgbClr val="C00000"/>
                </a:solidFill>
                <a:latin typeface="Arial Unicode MS" pitchFamily="34" charset="-128"/>
              </a:rPr>
              <a:t>Photostimulable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 phosphor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(i.e. indirect digital)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Stores energy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from X rays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Releases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energy (as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light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) when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stimulated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by light of different wavelength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09902" y="2235169"/>
            <a:ext cx="2679746" cy="434732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571311" y="5799035"/>
            <a:ext cx="1304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Schulze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PSP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3491880" y="1556792"/>
            <a:ext cx="482453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893763" lvl="1" indent="-436563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Barium </a:t>
            </a:r>
            <a:r>
              <a:rPr lang="en-GB" sz="2800" kern="0" dirty="0" err="1" smtClean="0">
                <a:solidFill>
                  <a:schemeClr val="tx2"/>
                </a:solidFill>
                <a:latin typeface="Arial Unicode MS" pitchFamily="34" charset="-128"/>
              </a:rPr>
              <a:t>fluorohalide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(crystal lattice)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  <a:tabLst>
                <a:tab pos="1254125" algn="l"/>
              </a:tabLst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Europium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creates imperfections in lattice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  <a:tabLst>
                <a:tab pos="1254125" algn="l"/>
              </a:tabLst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Before exposure: </a:t>
            </a:r>
            <a:b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all electrons (e</a:t>
            </a:r>
            <a:r>
              <a:rPr lang="en-GB" kern="0" baseline="30000" dirty="0" smtClean="0">
                <a:solidFill>
                  <a:schemeClr val="tx2"/>
                </a:solidFill>
                <a:latin typeface="Arial Unicode MS" pitchFamily="34" charset="-128"/>
              </a:rPr>
              <a:t>-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) are in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valence band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19" name="Group 18"/>
          <p:cNvGrpSpPr/>
          <p:nvPr/>
        </p:nvGrpSpPr>
        <p:grpSpPr>
          <a:xfrm>
            <a:off x="251520" y="1412776"/>
            <a:ext cx="5184576" cy="4536504"/>
            <a:chOff x="395536" y="1772816"/>
            <a:chExt cx="5184576" cy="4536504"/>
          </a:xfrm>
        </p:grpSpPr>
        <p:grpSp>
          <p:nvGrpSpPr>
            <p:cNvPr id="18" name="Group 17"/>
            <p:cNvGrpSpPr/>
            <p:nvPr/>
          </p:nvGrpSpPr>
          <p:grpSpPr>
            <a:xfrm>
              <a:off x="395536" y="1772816"/>
              <a:ext cx="3600400" cy="4536504"/>
              <a:chOff x="5364088" y="1484784"/>
              <a:chExt cx="3600400" cy="453650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5364088" y="1484784"/>
                <a:ext cx="3600400" cy="45365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580112" y="3429000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580112" y="4941168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80112" y="3402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Conduction band</a:t>
                </a:r>
                <a:endParaRPr lang="en-GB" sz="16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580112" y="4914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Valence band</a:t>
                </a:r>
                <a:endParaRPr lang="en-GB" sz="1600" dirty="0"/>
              </a:p>
            </p:txBody>
          </p:sp>
          <p:sp>
            <p:nvSpPr>
              <p:cNvPr id="14" name="Arc 13"/>
              <p:cNvSpPr/>
              <p:nvPr/>
            </p:nvSpPr>
            <p:spPr>
              <a:xfrm>
                <a:off x="8172400" y="3753088"/>
                <a:ext cx="360000" cy="360000"/>
              </a:xfrm>
              <a:prstGeom prst="arc">
                <a:avLst>
                  <a:gd name="adj1" fmla="val 88681"/>
                  <a:gd name="adj2" fmla="val 1080000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7668344" y="5004000"/>
                <a:ext cx="180000" cy="18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GB" sz="1200" dirty="0" smtClean="0"/>
                  <a:t>e</a:t>
                </a:r>
                <a:r>
                  <a:rPr lang="en-GB" sz="1200" baseline="30000" dirty="0" smtClean="0"/>
                  <a:t>-</a:t>
                </a:r>
                <a:endParaRPr lang="en-GB" sz="1200" baseline="30000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987824" y="4365104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F </a:t>
              </a:r>
              <a:r>
                <a:rPr lang="en-GB" sz="1600" b="1" dirty="0" err="1" smtClean="0"/>
                <a:t>center</a:t>
              </a:r>
              <a:endParaRPr lang="en-GB" sz="1600" b="1" baseline="30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83768" y="5538718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Eu</a:t>
              </a:r>
              <a:r>
                <a:rPr lang="en-GB" sz="1600" b="1" baseline="30000" dirty="0" smtClean="0"/>
                <a:t>2+</a:t>
              </a:r>
              <a:endParaRPr lang="en-GB" sz="1600" b="1" baseline="300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25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PSP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3635896" y="1803680"/>
            <a:ext cx="496855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Energy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due to exposure to </a:t>
            </a:r>
            <a:b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X rays causes electrons to move to the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conduction band</a:t>
            </a:r>
          </a:p>
          <a:p>
            <a:pPr lvl="1">
              <a:spcBef>
                <a:spcPct val="20000"/>
              </a:spcBef>
              <a:buClr>
                <a:schemeClr val="folHlink"/>
              </a:buClr>
              <a:buSzPct val="110000"/>
            </a:pPr>
            <a:r>
              <a:rPr lang="en-GB" kern="0" dirty="0">
                <a:solidFill>
                  <a:srgbClr val="C00000"/>
                </a:solidFill>
                <a:latin typeface="Arial Unicode MS" pitchFamily="34" charset="-128"/>
              </a:rPr>
              <a:t>	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Eu</a:t>
            </a:r>
            <a:r>
              <a:rPr lang="en-GB" kern="0" baseline="30000" dirty="0" smtClean="0">
                <a:solidFill>
                  <a:schemeClr val="tx2"/>
                </a:solidFill>
                <a:latin typeface="Arial Unicode MS" pitchFamily="34" charset="-128"/>
              </a:rPr>
              <a:t>2+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→ Eu</a:t>
            </a:r>
            <a:r>
              <a:rPr lang="en-GB" kern="0" baseline="30000" dirty="0" smtClean="0">
                <a:solidFill>
                  <a:schemeClr val="tx2"/>
                </a:solidFill>
                <a:latin typeface="Arial Unicode MS" pitchFamily="34" charset="-128"/>
              </a:rPr>
              <a:t>3+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Some electrons get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trapped in F </a:t>
            </a:r>
            <a:r>
              <a:rPr lang="en-GB" kern="0" dirty="0" err="1" smtClean="0">
                <a:solidFill>
                  <a:srgbClr val="C00000"/>
                </a:solidFill>
                <a:latin typeface="Arial Unicode MS" pitchFamily="34" charset="-128"/>
              </a:rPr>
              <a:t>centers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 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Number of trapped electrons is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proportionate to exposure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2" name="Group 18"/>
          <p:cNvGrpSpPr/>
          <p:nvPr/>
        </p:nvGrpSpPr>
        <p:grpSpPr>
          <a:xfrm>
            <a:off x="251520" y="1412776"/>
            <a:ext cx="5184576" cy="4536504"/>
            <a:chOff x="395536" y="1772816"/>
            <a:chExt cx="5184576" cy="4536504"/>
          </a:xfrm>
        </p:grpSpPr>
        <p:grpSp>
          <p:nvGrpSpPr>
            <p:cNvPr id="3" name="Group 17"/>
            <p:cNvGrpSpPr/>
            <p:nvPr/>
          </p:nvGrpSpPr>
          <p:grpSpPr>
            <a:xfrm>
              <a:off x="395536" y="1772816"/>
              <a:ext cx="3600400" cy="4536504"/>
              <a:chOff x="5364088" y="1484784"/>
              <a:chExt cx="3600400" cy="453650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5364088" y="1484784"/>
                <a:ext cx="3600400" cy="45365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580112" y="3429000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580112" y="4941168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80112" y="3402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Conduction band</a:t>
                </a:r>
                <a:endParaRPr lang="en-GB" sz="16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580112" y="4914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Valence band</a:t>
                </a:r>
                <a:endParaRPr lang="en-GB" sz="1600" dirty="0"/>
              </a:p>
            </p:txBody>
          </p:sp>
          <p:sp>
            <p:nvSpPr>
              <p:cNvPr id="14" name="Arc 13"/>
              <p:cNvSpPr/>
              <p:nvPr/>
            </p:nvSpPr>
            <p:spPr>
              <a:xfrm>
                <a:off x="8172400" y="3753088"/>
                <a:ext cx="360000" cy="360000"/>
              </a:xfrm>
              <a:prstGeom prst="arc">
                <a:avLst>
                  <a:gd name="adj1" fmla="val 88681"/>
                  <a:gd name="adj2" fmla="val 1080000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244408" y="3861048"/>
                <a:ext cx="180000" cy="18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GB" sz="1200" dirty="0" smtClean="0"/>
                  <a:t>e</a:t>
                </a:r>
                <a:r>
                  <a:rPr lang="en-GB" sz="1200" baseline="30000" dirty="0" smtClean="0"/>
                  <a:t>-</a:t>
                </a:r>
                <a:endParaRPr lang="en-GB" sz="1200" baseline="30000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987824" y="4365104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F </a:t>
              </a:r>
              <a:r>
                <a:rPr lang="en-GB" sz="1600" b="1" dirty="0" err="1" smtClean="0"/>
                <a:t>center</a:t>
              </a:r>
              <a:endParaRPr lang="en-GB" sz="1600" b="1" baseline="30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83768" y="5538718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Eu</a:t>
              </a:r>
              <a:r>
                <a:rPr lang="en-GB" sz="1600" b="1" baseline="30000" dirty="0" smtClean="0"/>
                <a:t>3+</a:t>
              </a:r>
              <a:endParaRPr lang="en-GB" sz="1600" b="1" baseline="30000" dirty="0"/>
            </a:p>
          </p:txBody>
        </p:sp>
      </p:grpSp>
      <p:cxnSp>
        <p:nvCxnSpPr>
          <p:cNvPr id="19" name="Straight Arrow Connector 18"/>
          <p:cNvCxnSpPr/>
          <p:nvPr/>
        </p:nvCxnSpPr>
        <p:spPr>
          <a:xfrm flipV="1">
            <a:off x="2771800" y="3573160"/>
            <a:ext cx="0" cy="144000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2771800" y="3573016"/>
            <a:ext cx="504000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275856" y="3573016"/>
            <a:ext cx="0" cy="180000"/>
          </a:xfrm>
          <a:prstGeom prst="straightConnector1">
            <a:avLst/>
          </a:prstGeom>
          <a:ln w="19050">
            <a:solidFill>
              <a:schemeClr val="tx1"/>
            </a:solidFill>
            <a:headEnd type="stealt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2555776" y="2996952"/>
            <a:ext cx="0" cy="2016224"/>
          </a:xfrm>
          <a:prstGeom prst="straightConnector1">
            <a:avLst/>
          </a:prstGeom>
          <a:ln w="38100">
            <a:solidFill>
              <a:schemeClr val="tx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67744" y="2636912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2"/>
                </a:solidFill>
              </a:rPr>
              <a:t>X ray</a:t>
            </a:r>
            <a:endParaRPr lang="en-GB" sz="1600" b="1" baseline="30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PSP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3635896" y="1772816"/>
            <a:ext cx="5508104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  <a:tabLst>
                <a:tab pos="808038" algn="l"/>
              </a:tabLst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During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scanning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of the plate, energy from a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red laser releases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trapped electrons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  <a:tabLst>
                <a:tab pos="808038" algn="l"/>
              </a:tabLst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When electrons move back to the valence band, energy is released as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green light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, which is detected by a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photomultiplier tube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2" name="Group 18"/>
          <p:cNvGrpSpPr/>
          <p:nvPr/>
        </p:nvGrpSpPr>
        <p:grpSpPr>
          <a:xfrm>
            <a:off x="251520" y="1412776"/>
            <a:ext cx="5184576" cy="4536504"/>
            <a:chOff x="395536" y="1772816"/>
            <a:chExt cx="5184576" cy="4536504"/>
          </a:xfrm>
        </p:grpSpPr>
        <p:grpSp>
          <p:nvGrpSpPr>
            <p:cNvPr id="3" name="Group 17"/>
            <p:cNvGrpSpPr/>
            <p:nvPr/>
          </p:nvGrpSpPr>
          <p:grpSpPr>
            <a:xfrm>
              <a:off x="395536" y="1772816"/>
              <a:ext cx="3600400" cy="4536504"/>
              <a:chOff x="5364088" y="1484784"/>
              <a:chExt cx="3600400" cy="453650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5364088" y="1484784"/>
                <a:ext cx="3600400" cy="45365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580112" y="3429000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580112" y="4941168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80112" y="3402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Conduction band</a:t>
                </a:r>
                <a:endParaRPr lang="en-GB" sz="16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580112" y="4914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Valence band</a:t>
                </a:r>
                <a:endParaRPr lang="en-GB" sz="1600" dirty="0"/>
              </a:p>
            </p:txBody>
          </p:sp>
          <p:sp>
            <p:nvSpPr>
              <p:cNvPr id="14" name="Arc 13"/>
              <p:cNvSpPr/>
              <p:nvPr/>
            </p:nvSpPr>
            <p:spPr>
              <a:xfrm>
                <a:off x="8172400" y="3753088"/>
                <a:ext cx="360000" cy="360000"/>
              </a:xfrm>
              <a:prstGeom prst="arc">
                <a:avLst>
                  <a:gd name="adj1" fmla="val 88681"/>
                  <a:gd name="adj2" fmla="val 1080000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987824" y="4365104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F </a:t>
              </a:r>
              <a:r>
                <a:rPr lang="en-GB" sz="1600" b="1" dirty="0" err="1" smtClean="0"/>
                <a:t>center</a:t>
              </a:r>
              <a:endParaRPr lang="en-GB" sz="1600" b="1" baseline="30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83768" y="5538718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Eu</a:t>
              </a:r>
              <a:r>
                <a:rPr lang="en-GB" sz="1600" b="1" baseline="30000" dirty="0" smtClean="0"/>
                <a:t>2+</a:t>
              </a:r>
              <a:endParaRPr lang="en-GB" sz="1600" b="1" baseline="30000" dirty="0"/>
            </a:p>
          </p:txBody>
        </p:sp>
      </p:grpSp>
      <p:cxnSp>
        <p:nvCxnSpPr>
          <p:cNvPr id="19" name="Straight Arrow Connector 18"/>
          <p:cNvCxnSpPr/>
          <p:nvPr/>
        </p:nvCxnSpPr>
        <p:spPr>
          <a:xfrm flipV="1">
            <a:off x="2771800" y="3573160"/>
            <a:ext cx="0" cy="12960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2771800" y="3573016"/>
            <a:ext cx="504000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275856" y="3573016"/>
            <a:ext cx="0" cy="18000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55776" y="4931992"/>
            <a:ext cx="180000" cy="180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GB" sz="1200" dirty="0" smtClean="0"/>
              <a:t>e</a:t>
            </a:r>
            <a:r>
              <a:rPr lang="en-GB" sz="1200" baseline="30000" dirty="0" smtClean="0"/>
              <a:t>-</a:t>
            </a:r>
            <a:endParaRPr lang="en-GB" sz="1200" baseline="30000" dirty="0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3419872" y="2781040"/>
            <a:ext cx="0" cy="1008000"/>
          </a:xfrm>
          <a:prstGeom prst="straightConnector1">
            <a:avLst/>
          </a:prstGeom>
          <a:ln w="38100">
            <a:solidFill>
              <a:srgbClr val="FF0000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n 28"/>
          <p:cNvSpPr/>
          <p:nvPr/>
        </p:nvSpPr>
        <p:spPr>
          <a:xfrm>
            <a:off x="3203848" y="1772816"/>
            <a:ext cx="360040" cy="864096"/>
          </a:xfrm>
          <a:prstGeom prst="ca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Can 29"/>
          <p:cNvSpPr/>
          <p:nvPr/>
        </p:nvSpPr>
        <p:spPr>
          <a:xfrm>
            <a:off x="2411760" y="1772816"/>
            <a:ext cx="360040" cy="864096"/>
          </a:xfrm>
          <a:prstGeom prst="ca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627784" y="2780928"/>
            <a:ext cx="0" cy="2052000"/>
          </a:xfrm>
          <a:prstGeom prst="straightConnector1">
            <a:avLst/>
          </a:prstGeom>
          <a:ln w="38100">
            <a:solidFill>
              <a:srgbClr val="FF0000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059832" y="1434262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C00000"/>
                </a:solidFill>
              </a:rPr>
              <a:t>Laser</a:t>
            </a:r>
            <a:endParaRPr lang="en-GB" sz="1600" b="1" baseline="30000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9552" y="1908121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b="1" dirty="0" smtClean="0">
                <a:solidFill>
                  <a:srgbClr val="00B050"/>
                </a:solidFill>
              </a:rPr>
              <a:t>Photomultiplier</a:t>
            </a:r>
          </a:p>
          <a:p>
            <a:pPr algn="r"/>
            <a:r>
              <a:rPr lang="en-GB" sz="1600" b="1" dirty="0" smtClean="0">
                <a:solidFill>
                  <a:srgbClr val="00B050"/>
                </a:solidFill>
              </a:rPr>
              <a:t>tube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PSP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3563888" y="1803680"/>
            <a:ext cx="5256584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The plates are then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flooded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with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white light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, ensuring all electrons are returned to the valence band before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re-use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Light source: dedicated scanner or manual (e.g. place against </a:t>
            </a:r>
            <a:r>
              <a:rPr lang="en-GB" kern="0" dirty="0" err="1" smtClean="0">
                <a:solidFill>
                  <a:schemeClr val="tx2"/>
                </a:solidFill>
                <a:latin typeface="Arial Unicode MS" pitchFamily="34" charset="-128"/>
              </a:rPr>
              <a:t>viewbox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)</a:t>
            </a:r>
            <a:endParaRPr lang="en-GB" kern="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2" name="Group 18"/>
          <p:cNvGrpSpPr/>
          <p:nvPr/>
        </p:nvGrpSpPr>
        <p:grpSpPr>
          <a:xfrm>
            <a:off x="251520" y="1412776"/>
            <a:ext cx="5184576" cy="4536504"/>
            <a:chOff x="395536" y="1772816"/>
            <a:chExt cx="5184576" cy="4536504"/>
          </a:xfrm>
        </p:grpSpPr>
        <p:grpSp>
          <p:nvGrpSpPr>
            <p:cNvPr id="3" name="Group 17"/>
            <p:cNvGrpSpPr/>
            <p:nvPr/>
          </p:nvGrpSpPr>
          <p:grpSpPr>
            <a:xfrm>
              <a:off x="395536" y="1772816"/>
              <a:ext cx="3600400" cy="4536504"/>
              <a:chOff x="5364088" y="1484784"/>
              <a:chExt cx="3600400" cy="453650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5364088" y="1484784"/>
                <a:ext cx="3600400" cy="45365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580112" y="3429000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580112" y="4941168"/>
                <a:ext cx="3096344" cy="288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80112" y="3402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Conduction band</a:t>
                </a:r>
                <a:endParaRPr lang="en-GB" sz="16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580112" y="4914000"/>
                <a:ext cx="25922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Valence band</a:t>
                </a:r>
                <a:endParaRPr lang="en-GB" sz="1600" dirty="0"/>
              </a:p>
            </p:txBody>
          </p:sp>
          <p:sp>
            <p:nvSpPr>
              <p:cNvPr id="14" name="Arc 13"/>
              <p:cNvSpPr/>
              <p:nvPr/>
            </p:nvSpPr>
            <p:spPr>
              <a:xfrm>
                <a:off x="8172400" y="3753088"/>
                <a:ext cx="360000" cy="360000"/>
              </a:xfrm>
              <a:prstGeom prst="arc">
                <a:avLst>
                  <a:gd name="adj1" fmla="val 88681"/>
                  <a:gd name="adj2" fmla="val 1080000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7668344" y="5004000"/>
                <a:ext cx="180000" cy="18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GB" sz="1200" dirty="0" smtClean="0"/>
                  <a:t>e</a:t>
                </a:r>
                <a:r>
                  <a:rPr lang="en-GB" sz="1200" baseline="30000" dirty="0" smtClean="0"/>
                  <a:t>-</a:t>
                </a:r>
                <a:endParaRPr lang="en-GB" sz="1200" baseline="30000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987824" y="4365104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F </a:t>
              </a:r>
              <a:r>
                <a:rPr lang="en-GB" sz="1600" b="1" dirty="0" err="1" smtClean="0"/>
                <a:t>center</a:t>
              </a:r>
              <a:endParaRPr lang="en-GB" sz="1600" b="1" baseline="30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83768" y="5538718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/>
                <a:t>Eu</a:t>
              </a:r>
              <a:r>
                <a:rPr lang="en-GB" sz="1600" b="1" baseline="30000" dirty="0" smtClean="0"/>
                <a:t>2+</a:t>
              </a:r>
              <a:endParaRPr lang="en-GB" sz="1600" b="1" baseline="30000" dirty="0"/>
            </a:p>
          </p:txBody>
        </p:sp>
      </p:grpSp>
      <p:cxnSp>
        <p:nvCxnSpPr>
          <p:cNvPr id="18" name="Straight Arrow Connector 17"/>
          <p:cNvCxnSpPr/>
          <p:nvPr/>
        </p:nvCxnSpPr>
        <p:spPr>
          <a:xfrm flipV="1">
            <a:off x="2907432" y="2781040"/>
            <a:ext cx="0" cy="1008000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n 18"/>
          <p:cNvSpPr/>
          <p:nvPr/>
        </p:nvSpPr>
        <p:spPr>
          <a:xfrm>
            <a:off x="2627784" y="1772816"/>
            <a:ext cx="504056" cy="864096"/>
          </a:xfrm>
          <a:prstGeom prst="can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403648" y="1988840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Light source</a:t>
            </a:r>
            <a:endParaRPr lang="en-GB" sz="1600" b="1" baseline="30000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3059832" y="2780928"/>
            <a:ext cx="0" cy="1008000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763416" y="2780928"/>
            <a:ext cx="0" cy="1008000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268760"/>
            <a:ext cx="864096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err="1" smtClean="0">
                <a:solidFill>
                  <a:srgbClr val="C00000"/>
                </a:solidFill>
                <a:latin typeface="Arial Unicode MS" pitchFamily="34" charset="-128"/>
              </a:rPr>
              <a:t>Fiberoptics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 + photomultiplier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tube for read-out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Light → electrical energy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Red filter to remove light from scanning laser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err="1" smtClean="0">
                <a:solidFill>
                  <a:schemeClr val="tx2"/>
                </a:solidFill>
                <a:latin typeface="Arial Unicode MS" pitchFamily="34" charset="-128"/>
              </a:rPr>
              <a:t>Analog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-to-digital converter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Read-out should be as soon as possible after exposure, without exposure to light (incl. red safelight in dark room!)</a:t>
            </a:r>
            <a:endParaRPr lang="en-GB" sz="30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</a:pPr>
            <a:endParaRPr lang="en-GB" sz="30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30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0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0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30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3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3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PSP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CCD/CMOS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268760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a.k.a. solid-state “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sensors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” (direct digital)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Charge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generated by X rays,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 collected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in solid semiconductor material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Image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immediately available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after exposure</a:t>
            </a: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39264" y="3001747"/>
            <a:ext cx="2240286" cy="30632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691030" y="5322694"/>
            <a:ext cx="2304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R. Schulze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98425"/>
            <a:ext cx="8784976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Introduction: Film and Digital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412776"/>
            <a:ext cx="8784976" cy="4114800"/>
          </a:xfrm>
        </p:spPr>
        <p:txBody>
          <a:bodyPr/>
          <a:lstStyle/>
          <a:p>
            <a:pPr eaLnBrk="1" hangingPunct="1"/>
            <a:r>
              <a:rPr lang="en-GB" sz="2800" dirty="0" smtClean="0">
                <a:latin typeface="Arial Unicode MS" pitchFamily="34" charset="-128"/>
              </a:rPr>
              <a:t>To create a radiographic image, an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image receptor </a:t>
            </a:r>
            <a:r>
              <a:rPr lang="en-GB" sz="2800" dirty="0" smtClean="0">
                <a:latin typeface="Arial Unicode MS" pitchFamily="34" charset="-128"/>
              </a:rPr>
              <a:t>needs to be placed opposite to the X ray tube</a:t>
            </a:r>
          </a:p>
          <a:p>
            <a:pPr eaLnBrk="1" hangingPunct="1"/>
            <a:r>
              <a:rPr lang="en-GB" sz="2800" dirty="0" smtClean="0">
                <a:latin typeface="Arial Unicode MS" pitchFamily="34" charset="-128"/>
              </a:rPr>
              <a:t>Both analogue (i.e.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film</a:t>
            </a:r>
            <a:r>
              <a:rPr lang="en-GB" sz="2800" dirty="0" smtClean="0">
                <a:latin typeface="Arial Unicode MS" pitchFamily="34" charset="-128"/>
              </a:rPr>
              <a:t>) and indirect/direct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digital </a:t>
            </a:r>
            <a:r>
              <a:rPr lang="en-GB" sz="2800" dirty="0" smtClean="0">
                <a:latin typeface="Arial Unicode MS" pitchFamily="34" charset="-128"/>
              </a:rPr>
              <a:t>receptors are used</a:t>
            </a:r>
          </a:p>
          <a:p>
            <a:pPr eaLnBrk="1" hangingPunct="1"/>
            <a:r>
              <a:rPr lang="en-GB" sz="2800" dirty="0" smtClean="0">
                <a:latin typeface="Arial Unicode MS" pitchFamily="34" charset="-128"/>
              </a:rPr>
              <a:t>While the resulting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image</a:t>
            </a:r>
            <a:r>
              <a:rPr lang="en-GB" sz="2800" dirty="0" smtClean="0">
                <a:latin typeface="Arial Unicode MS" pitchFamily="34" charset="-128"/>
              </a:rPr>
              <a:t> looks highly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similar</a:t>
            </a:r>
            <a:r>
              <a:rPr lang="en-GB" sz="2800" dirty="0" smtClean="0">
                <a:latin typeface="Arial Unicode MS" pitchFamily="34" charset="-128"/>
              </a:rPr>
              <a:t>, there are fundamental differences between the way images are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formed</a:t>
            </a:r>
            <a:r>
              <a:rPr lang="en-GB" sz="2800" dirty="0" smtClean="0">
                <a:latin typeface="Arial Unicode MS" pitchFamily="34" charset="-128"/>
              </a:rPr>
              <a:t> using film and digital receptors, as well as differences in terms of image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manipulation, handling and storage</a:t>
            </a:r>
          </a:p>
          <a:p>
            <a:pPr eaLnBrk="1" hangingPunct="1"/>
            <a:endParaRPr lang="en-GB" sz="1600" i="1" dirty="0" smtClean="0">
              <a:latin typeface="Arial Unicode MS" pitchFamily="34" charset="-128"/>
            </a:endParaRPr>
          </a:p>
          <a:p>
            <a:pPr lvl="2" eaLnBrk="1" hangingPunct="1"/>
            <a:endParaRPr lang="en-GB" sz="2000" i="1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CCD/CMOS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258416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Plastic housing for protection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Intra-oral sensors tend to be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bulky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i.e. less comfortable for patient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Electronic components are increasingly miniaturized</a:t>
            </a: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Cable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(can complicate positioning &amp; increase vulnerability) or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wireless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(increases bulk)</a:t>
            </a: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Intra-oral sensors: 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different sizes (</a:t>
            </a:r>
            <a:r>
              <a:rPr lang="en-GB" kern="0" dirty="0" err="1" smtClean="0">
                <a:solidFill>
                  <a:schemeClr val="tx2"/>
                </a:solidFill>
                <a:latin typeface="Arial Unicode MS" pitchFamily="34" charset="-128"/>
              </a:rPr>
              <a:t>cfr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. film) &amp; 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pixel size (~20-70 µm)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CCD/CMOS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50" name="Group 49"/>
          <p:cNvGrpSpPr/>
          <p:nvPr/>
        </p:nvGrpSpPr>
        <p:grpSpPr>
          <a:xfrm>
            <a:off x="323528" y="1650286"/>
            <a:ext cx="3960440" cy="4104456"/>
            <a:chOff x="179512" y="1772816"/>
            <a:chExt cx="3960440" cy="4104456"/>
          </a:xfrm>
        </p:grpSpPr>
        <p:sp>
          <p:nvSpPr>
            <p:cNvPr id="13" name="Rectangle 12"/>
            <p:cNvSpPr/>
            <p:nvPr/>
          </p:nvSpPr>
          <p:spPr>
            <a:xfrm>
              <a:off x="179512" y="1772816"/>
              <a:ext cx="3960440" cy="41044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3528" y="2816936"/>
              <a:ext cx="1800000" cy="36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23528" y="2852936"/>
              <a:ext cx="1800000" cy="57606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23528" y="3429000"/>
              <a:ext cx="1800000" cy="1152128"/>
            </a:xfrm>
            <a:prstGeom prst="rect">
              <a:avLst/>
            </a:prstGeom>
            <a:solidFill>
              <a:srgbClr val="92D050">
                <a:alpha val="3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3528" y="4581128"/>
              <a:ext cx="1800000" cy="14401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3528" y="4725144"/>
              <a:ext cx="180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 flipV="1">
              <a:off x="2195736" y="2852936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H="1" flipV="1">
              <a:off x="2195736" y="3140968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 flipV="1">
              <a:off x="2195736" y="4077072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 flipV="1">
              <a:off x="2195736" y="4653136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 flipV="1">
              <a:off x="2195736" y="4869160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2483768" y="2636912"/>
              <a:ext cx="10615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1600" dirty="0" smtClean="0">
                  <a:latin typeface="Arial Unicode MS" pitchFamily="34" charset="-128"/>
                </a:rPr>
                <a:t>Insulation</a:t>
              </a:r>
              <a:endParaRPr lang="en-GB" sz="1600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483768" y="2946430"/>
              <a:ext cx="13805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n-type silicon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483768" y="3882534"/>
              <a:ext cx="13805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p-type silicon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483768" y="4458598"/>
              <a:ext cx="141737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(Optical fibre)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483768" y="4746630"/>
              <a:ext cx="1266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(Scintillator)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59560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47592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35624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259632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835696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47664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flipH="1">
              <a:off x="467544" y="2276872"/>
              <a:ext cx="72008" cy="36004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>
              <a:off x="230055" y="1938318"/>
              <a:ext cx="10502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1600" dirty="0" smtClean="0">
                  <a:latin typeface="Arial Unicode MS" pitchFamily="34" charset="-128"/>
                </a:rPr>
                <a:t>Electrode</a:t>
              </a:r>
              <a:endParaRPr lang="en-GB" sz="1600" dirty="0"/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 flipV="1">
              <a:off x="1259632" y="2564904"/>
              <a:ext cx="82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1275545" y="2204864"/>
              <a:ext cx="7761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1 pixel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51" name="Rectangle 3"/>
          <p:cNvSpPr txBox="1">
            <a:spLocks noChangeArrowheads="1"/>
          </p:cNvSpPr>
          <p:nvPr/>
        </p:nvSpPr>
        <p:spPr bwMode="gray">
          <a:xfrm>
            <a:off x="4320856" y="1639942"/>
            <a:ext cx="464400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3200" kern="0" dirty="0" smtClean="0">
                <a:solidFill>
                  <a:srgbClr val="C00000"/>
                </a:solidFill>
                <a:latin typeface="Arial Unicode MS" pitchFamily="34" charset="-128"/>
              </a:rPr>
              <a:t>CCD</a:t>
            </a:r>
          </a:p>
          <a:p>
            <a:pPr marL="542925" lvl="1" indent="-277813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Silicon wafer insulated from electrodes (which form a pixel matrix)</a:t>
            </a:r>
          </a:p>
          <a:p>
            <a:pPr marL="542925" lvl="1" indent="-277813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Optional: </a:t>
            </a:r>
            <a:b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</a:b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o</a:t>
            </a:r>
            <a:r>
              <a:rPr kumimoji="0" lang="en-GB" b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ptical</a:t>
            </a:r>
            <a:r>
              <a:rPr kumimoji="0" lang="en-GB" b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 fibre (to improve resolution)</a:t>
            </a:r>
            <a:r>
              <a:rPr kumimoji="0" lang="en-GB" b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 and scintillator </a:t>
            </a:r>
            <a:br>
              <a:rPr kumimoji="0" lang="en-GB" b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</a:br>
            <a:r>
              <a:rPr kumimoji="0" lang="en-GB" b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</a:rPr>
              <a:t>(to improve efficiency)</a:t>
            </a:r>
            <a:endParaRPr kumimoji="0" lang="en-GB" sz="2000" b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CCD/CMOS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grpSp>
        <p:nvGrpSpPr>
          <p:cNvPr id="2" name="Group 49"/>
          <p:cNvGrpSpPr/>
          <p:nvPr/>
        </p:nvGrpSpPr>
        <p:grpSpPr>
          <a:xfrm>
            <a:off x="323528" y="1628800"/>
            <a:ext cx="3960440" cy="4104456"/>
            <a:chOff x="179512" y="1772816"/>
            <a:chExt cx="3960440" cy="4104456"/>
          </a:xfrm>
        </p:grpSpPr>
        <p:sp>
          <p:nvSpPr>
            <p:cNvPr id="13" name="Rectangle 12"/>
            <p:cNvSpPr/>
            <p:nvPr/>
          </p:nvSpPr>
          <p:spPr>
            <a:xfrm>
              <a:off x="179512" y="1772816"/>
              <a:ext cx="3960440" cy="41044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3528" y="2816936"/>
              <a:ext cx="1800000" cy="36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23528" y="2852936"/>
              <a:ext cx="1800000" cy="57606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23528" y="3429000"/>
              <a:ext cx="1800000" cy="1152128"/>
            </a:xfrm>
            <a:prstGeom prst="rect">
              <a:avLst/>
            </a:prstGeom>
            <a:solidFill>
              <a:srgbClr val="92D050">
                <a:alpha val="3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3528" y="4581128"/>
              <a:ext cx="1800000" cy="14401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3528" y="4725144"/>
              <a:ext cx="180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 flipV="1">
              <a:off x="2195736" y="2852936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H="1" flipV="1">
              <a:off x="2195736" y="3140968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 flipV="1">
              <a:off x="2195736" y="4077072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 flipV="1">
              <a:off x="2195736" y="4653136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 flipV="1">
              <a:off x="2195736" y="4869160"/>
              <a:ext cx="2880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2483768" y="2636912"/>
              <a:ext cx="10615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1600" dirty="0" smtClean="0">
                  <a:latin typeface="Arial Unicode MS" pitchFamily="34" charset="-128"/>
                </a:rPr>
                <a:t>Insulation</a:t>
              </a:r>
              <a:endParaRPr lang="en-GB" sz="1600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483768" y="2946430"/>
              <a:ext cx="13805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n-type silicon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483768" y="3882534"/>
              <a:ext cx="13805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p-type silicon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483768" y="4458598"/>
              <a:ext cx="141737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(Optical fibre)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483768" y="4746630"/>
              <a:ext cx="1266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(Scintillator)</a:t>
              </a:r>
              <a:endParaRPr lang="en-GB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59560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47592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35624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259632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835696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47664" y="2700000"/>
              <a:ext cx="252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55576" y="2996952"/>
            <a:ext cx="180000" cy="180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GB" sz="1200" dirty="0" smtClean="0"/>
              <a:t>e</a:t>
            </a:r>
            <a:r>
              <a:rPr lang="en-GB" sz="1200" baseline="30000" dirty="0" smtClean="0"/>
              <a:t>-</a:t>
            </a:r>
            <a:endParaRPr lang="en-GB" sz="1200" baseline="30000" dirty="0"/>
          </a:p>
        </p:txBody>
      </p:sp>
      <p:sp>
        <p:nvSpPr>
          <p:cNvPr id="44" name="TextBox 43"/>
          <p:cNvSpPr txBox="1"/>
          <p:nvPr/>
        </p:nvSpPr>
        <p:spPr>
          <a:xfrm>
            <a:off x="1007624" y="3429000"/>
            <a:ext cx="180000" cy="1800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GB" sz="1200" dirty="0" smtClean="0"/>
              <a:t>+</a:t>
            </a:r>
            <a:endParaRPr lang="en-GB" sz="1200" baseline="30000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27584" y="3212976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1115616" y="2996952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3"/>
          <p:cNvSpPr txBox="1">
            <a:spLocks noChangeArrowheads="1"/>
          </p:cNvSpPr>
          <p:nvPr/>
        </p:nvSpPr>
        <p:spPr bwMode="gray">
          <a:xfrm>
            <a:off x="4273773" y="1803648"/>
            <a:ext cx="462539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lvl="1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Exposure to X rays leads to covalent breaks in the silicon, resulting in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electron (e</a:t>
            </a:r>
            <a:r>
              <a:rPr lang="en-GB" kern="0" baseline="30000" dirty="0" smtClean="0">
                <a:solidFill>
                  <a:srgbClr val="C00000"/>
                </a:solidFill>
                <a:latin typeface="Arial Unicode MS" pitchFamily="34" charset="-128"/>
              </a:rPr>
              <a:t>-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) / hole (+) pairs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(amount = proportionate to exposure)</a:t>
            </a:r>
          </a:p>
          <a:p>
            <a:pPr marL="361950" lvl="1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Resulting positive / negative charge distribution leads to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electrical field</a:t>
            </a:r>
            <a:endParaRPr kumimoji="0" lang="en-GB" b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H="1" flipV="1">
            <a:off x="2339752" y="3263498"/>
            <a:ext cx="288000" cy="0"/>
          </a:xfrm>
          <a:prstGeom prst="straightConnector1">
            <a:avLst/>
          </a:prstGeom>
          <a:ln w="285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2627784" y="3068960"/>
            <a:ext cx="14478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Electrical field</a:t>
            </a:r>
            <a:endParaRPr lang="en-GB" sz="16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899592" y="2276872"/>
            <a:ext cx="0" cy="648072"/>
          </a:xfrm>
          <a:prstGeom prst="straightConnector1">
            <a:avLst/>
          </a:prstGeom>
          <a:ln w="38100">
            <a:solidFill>
              <a:schemeClr val="tx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11560" y="1938318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2"/>
                </a:solidFill>
              </a:rPr>
              <a:t>X ray</a:t>
            </a:r>
            <a:endParaRPr lang="en-GB" sz="1600" b="1" baseline="30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268760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CMOS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Also silicon-based, but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read-out is different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CCD: row-by-row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CMOS: each pixel connected to separate transistor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6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CCD/CMOS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268760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 CT and CBCT, digital image receptors are used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Arranged in (multiple) 1D arrays in (MD)CT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Arranged as a 2D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flat panel detector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 CBCT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Capable of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fast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X ray detection and read-out (several times per second)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See L08 for more details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receptors: CT/CBCT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characteristics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690464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 two-dimensional digital image, just like a digital image receptor, consist of a rectangular array (matrix) of square picture elements or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‘pixels’</a:t>
            </a:r>
          </a:p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 3D image (CT/CBCT) consists of cubical elements or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voxels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(see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L08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)</a:t>
            </a: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717031"/>
            <a:ext cx="279627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717031"/>
            <a:ext cx="2160240" cy="216024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717031"/>
            <a:ext cx="2520280" cy="2160241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2411760" y="4725143"/>
            <a:ext cx="216024" cy="2160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stCxn id="11" idx="0"/>
          </p:cNvCxnSpPr>
          <p:nvPr/>
        </p:nvCxnSpPr>
        <p:spPr>
          <a:xfrm flipV="1">
            <a:off x="2519772" y="3717031"/>
            <a:ext cx="900100" cy="1008112"/>
          </a:xfrm>
          <a:prstGeom prst="line">
            <a:avLst/>
          </a:prstGeom>
          <a:ln w="1905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1" idx="2"/>
          </p:cNvCxnSpPr>
          <p:nvPr/>
        </p:nvCxnSpPr>
        <p:spPr>
          <a:xfrm>
            <a:off x="2519772" y="4941167"/>
            <a:ext cx="900100" cy="936104"/>
          </a:xfrm>
          <a:prstGeom prst="line">
            <a:avLst/>
          </a:prstGeom>
          <a:ln w="1905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103948" y="4941167"/>
            <a:ext cx="108012" cy="7200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/>
          <p:cNvCxnSpPr>
            <a:stCxn id="21" idx="0"/>
          </p:cNvCxnSpPr>
          <p:nvPr/>
        </p:nvCxnSpPr>
        <p:spPr>
          <a:xfrm flipV="1">
            <a:off x="4157954" y="3717031"/>
            <a:ext cx="1854206" cy="1224136"/>
          </a:xfrm>
          <a:prstGeom prst="line">
            <a:avLst/>
          </a:prstGeom>
          <a:ln w="1905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1" idx="2"/>
          </p:cNvCxnSpPr>
          <p:nvPr/>
        </p:nvCxnSpPr>
        <p:spPr>
          <a:xfrm>
            <a:off x="4157954" y="5013175"/>
            <a:ext cx="1854206" cy="864096"/>
          </a:xfrm>
          <a:prstGeom prst="line">
            <a:avLst/>
          </a:prstGeom>
          <a:ln w="1905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characteristics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7756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 digital radiography, each pixel is assigned a </a:t>
            </a:r>
            <a:b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grey value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(or ‘intensity value’)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According to relative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attenuation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(see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L03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)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Brighter values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indicate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higher attenuation/densities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for conventional purposes (</a:t>
            </a:r>
            <a:r>
              <a:rPr lang="en-GB" sz="2800" kern="0" dirty="0" err="1" smtClean="0">
                <a:solidFill>
                  <a:schemeClr val="tx2"/>
                </a:solidFill>
                <a:latin typeface="Arial Unicode MS" pitchFamily="34" charset="-128"/>
              </a:rPr>
              <a:t>cfr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. film)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characteristics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78497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Unlike in film imaging, the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‘darkness’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of a digital radiograph is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not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exclusively determined by the amount of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exposure</a:t>
            </a:r>
          </a:p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Digital receptors can receive signals between 0 </a:t>
            </a:r>
            <a:b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(no X ray hitting a pixel) and a maximum value determined by the receptor’s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dynamic range </a:t>
            </a:r>
            <a:b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</a:b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</a:t>
            </a:r>
            <a:r>
              <a:rPr lang="en-GB" sz="2800" kern="0" dirty="0" err="1" smtClean="0">
                <a:solidFill>
                  <a:schemeClr val="tx2"/>
                </a:solidFill>
                <a:latin typeface="Arial Unicode MS" pitchFamily="34" charset="-128"/>
              </a:rPr>
              <a:t>cfr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. latitude of a film)</a:t>
            </a:r>
          </a:p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The final digital radiograph is the result of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post-processing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, in which grey value are assigned depending on the relative detector signal in order to optimize contrast</a:t>
            </a: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characteristics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In case of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under- or over-exposure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, grey values can be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rescaled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in order to achieve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adequate contrast</a:t>
            </a:r>
          </a:p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This also means that overexposure will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not be detected</a:t>
            </a:r>
            <a:r>
              <a:rPr lang="en-GB" sz="2800" kern="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on the image until the dynamic range of the receptor is exceeded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Exposure indicators should be checked to avoid routine overexposure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characteristics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8709" y="1340768"/>
            <a:ext cx="8641763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Image quality (see also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L03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) is determined by: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Spatial resolution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Pixel dimension (matrix size)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Blurring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Contrast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Bit depth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(number of possible grey values per pixel </a:t>
            </a:r>
            <a:b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e.g. 12 bit = 4096 grey value possible)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Characteristic function (signal at receptor transferred </a:t>
            </a:r>
            <a:b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to histogram of final image)</a:t>
            </a:r>
          </a:p>
          <a:p>
            <a:pPr marL="1254125" lvl="2" indent="-339725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Noise</a:t>
            </a: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/>
            <a:r>
              <a:rPr lang="en-GB" sz="2800" dirty="0" smtClean="0">
                <a:latin typeface="Arial Unicode MS" pitchFamily="34" charset="-128"/>
              </a:rPr>
              <a:t>Radiographic film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Components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Film-screen systems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Film development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Film image characteristics</a:t>
            </a:r>
          </a:p>
          <a:p>
            <a:r>
              <a:rPr lang="en-GB" dirty="0" smtClean="0">
                <a:latin typeface="Arial Unicode MS" pitchFamily="34" charset="-128"/>
              </a:rPr>
              <a:t>Digital image receptors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PSP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CCD/CMOS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Digital image characteristics</a:t>
            </a: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1"/>
            <a:endParaRPr lang="en-GB" sz="2400" dirty="0" smtClean="0">
              <a:latin typeface="Arial Unicode MS" pitchFamily="34" charset="-128"/>
            </a:endParaRPr>
          </a:p>
          <a:p>
            <a:pPr lvl="0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D88E80-3D9C-4E76-AB36-8D89C91CA6FF}" type="slidenum">
              <a:rPr lang="en-GB" smtClean="0"/>
              <a:pPr/>
              <a:t>40</a:t>
            </a:fld>
            <a:endParaRPr lang="en-GB" smtClean="0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en-US" altLang="zh-TW" sz="3600" dirty="0">
                <a:solidFill>
                  <a:schemeClr val="tx2"/>
                </a:solidFill>
                <a:latin typeface="Arial Unicode MS" pitchFamily="34" charset="-128"/>
                <a:ea typeface="PMingLiU" pitchFamily="18" charset="-120"/>
              </a:rPr>
              <a:t>Effects of Pixel size and Bit-depth</a:t>
            </a: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2227263" y="6120656"/>
            <a:ext cx="6840537" cy="62071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en-US" altLang="zh-TW" sz="2000" dirty="0">
                <a:solidFill>
                  <a:schemeClr val="tx2"/>
                </a:solidFill>
                <a:latin typeface="Arial Unicode MS" pitchFamily="34" charset="-128"/>
                <a:ea typeface="PMingLiU" pitchFamily="18" charset="-120"/>
              </a:rPr>
              <a:t>For an image of </a:t>
            </a:r>
            <a:r>
              <a:rPr kumimoji="1" lang="en-US" altLang="zh-TW" sz="2000" dirty="0" smtClean="0">
                <a:solidFill>
                  <a:schemeClr val="tx2"/>
                </a:solidFill>
                <a:latin typeface="Arial Unicode MS" pitchFamily="34" charset="-128"/>
                <a:ea typeface="PMingLiU" pitchFamily="18" charset="-120"/>
              </a:rPr>
              <a:t>a M </a:t>
            </a:r>
            <a:r>
              <a:rPr kumimoji="1" lang="en-US" altLang="zh-TW" sz="2000" dirty="0">
                <a:solidFill>
                  <a:schemeClr val="tx2"/>
                </a:solidFill>
                <a:latin typeface="Arial Unicode MS" pitchFamily="34" charset="-128"/>
                <a:ea typeface="PMingLiU" pitchFamily="18" charset="-120"/>
              </a:rPr>
              <a:t>x N matrix, k bytes/pixel, </a:t>
            </a:r>
          </a:p>
          <a:p>
            <a:pPr algn="ctr"/>
            <a:r>
              <a:rPr kumimoji="1" lang="en-US" altLang="zh-TW" sz="2000" dirty="0">
                <a:solidFill>
                  <a:schemeClr val="tx2"/>
                </a:solidFill>
                <a:latin typeface="Arial Unicode MS" pitchFamily="34" charset="-128"/>
                <a:ea typeface="PMingLiU" pitchFamily="18" charset="-120"/>
              </a:rPr>
              <a:t>the memory needed to store the image is </a:t>
            </a:r>
            <a:r>
              <a:rPr kumimoji="1" lang="en-US" altLang="zh-TW" sz="2000" b="1" dirty="0">
                <a:solidFill>
                  <a:schemeClr val="tx2"/>
                </a:solidFill>
                <a:latin typeface="Arial Unicode MS" pitchFamily="34" charset="-128"/>
                <a:ea typeface="PMingLiU" pitchFamily="18" charset="-120"/>
              </a:rPr>
              <a:t>k x M x N bytes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49" y="1232976"/>
            <a:ext cx="207380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25375" y="1232976"/>
            <a:ext cx="207380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3245" y="1232976"/>
            <a:ext cx="207380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9871" y="1232976"/>
            <a:ext cx="207380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35"/>
          <p:cNvSpPr/>
          <p:nvPr/>
        </p:nvSpPr>
        <p:spPr>
          <a:xfrm>
            <a:off x="35496" y="335699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32x32</a:t>
            </a:r>
            <a:endParaRPr lang="en-GB" dirty="0"/>
          </a:p>
        </p:txBody>
      </p:sp>
      <p:sp>
        <p:nvSpPr>
          <p:cNvPr id="37" name="Rectangle 36"/>
          <p:cNvSpPr/>
          <p:nvPr/>
        </p:nvSpPr>
        <p:spPr>
          <a:xfrm>
            <a:off x="2267744" y="335699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64x64</a:t>
            </a:r>
            <a:endParaRPr lang="en-GB" dirty="0"/>
          </a:p>
        </p:txBody>
      </p:sp>
      <p:sp>
        <p:nvSpPr>
          <p:cNvPr id="38" name="Rectangle 37"/>
          <p:cNvSpPr/>
          <p:nvPr/>
        </p:nvSpPr>
        <p:spPr>
          <a:xfrm>
            <a:off x="4499992" y="335699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128x128</a:t>
            </a:r>
            <a:endParaRPr lang="en-GB" dirty="0"/>
          </a:p>
        </p:txBody>
      </p:sp>
      <p:sp>
        <p:nvSpPr>
          <p:cNvPr id="39" name="Rectangle 38"/>
          <p:cNvSpPr/>
          <p:nvPr/>
        </p:nvSpPr>
        <p:spPr>
          <a:xfrm>
            <a:off x="6732240" y="335699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512x512</a:t>
            </a:r>
            <a:endParaRPr lang="en-GB" dirty="0"/>
          </a:p>
        </p:txBody>
      </p:sp>
      <p:pic>
        <p:nvPicPr>
          <p:cNvPr id="4105" name="Picture 9" descr="C:\Users\Ruben\Google Drive\Active work\_Research\IAEA training material\FIgure pixels-bit depth\1 bit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789040"/>
            <a:ext cx="1800000" cy="1800000"/>
          </a:xfrm>
          <a:prstGeom prst="rect">
            <a:avLst/>
          </a:prstGeom>
          <a:noFill/>
        </p:spPr>
      </p:pic>
      <p:pic>
        <p:nvPicPr>
          <p:cNvPr id="4106" name="Picture 10" descr="C:\Users\Ruben\Google Drive\Active work\_Research\IAEA training material\FIgure pixels-bit depth\2 bit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3789040"/>
            <a:ext cx="1800000" cy="1800000"/>
          </a:xfrm>
          <a:prstGeom prst="rect">
            <a:avLst/>
          </a:prstGeom>
          <a:noFill/>
        </p:spPr>
      </p:pic>
      <p:pic>
        <p:nvPicPr>
          <p:cNvPr id="4107" name="Picture 11" descr="C:\Users\Ruben\Google Drive\Active work\_Research\IAEA training material\FIgure pixels-bit depth\4 bit.t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3789040"/>
            <a:ext cx="1800000" cy="1800000"/>
          </a:xfrm>
          <a:prstGeom prst="rect">
            <a:avLst/>
          </a:prstGeom>
          <a:noFill/>
        </p:spPr>
      </p:pic>
      <p:pic>
        <p:nvPicPr>
          <p:cNvPr id="4108" name="Picture 12" descr="C:\Users\Ruben\Google Drive\Active work\_Research\IAEA training material\FIgure pixels-bit depth\512x512.t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6256" y="3789040"/>
            <a:ext cx="1800000" cy="1800000"/>
          </a:xfrm>
          <a:prstGeom prst="rect">
            <a:avLst/>
          </a:prstGeom>
          <a:noFill/>
        </p:spPr>
      </p:pic>
      <p:sp>
        <p:nvSpPr>
          <p:cNvPr id="44" name="Rectangle 43"/>
          <p:cNvSpPr/>
          <p:nvPr/>
        </p:nvSpPr>
        <p:spPr>
          <a:xfrm>
            <a:off x="35496" y="5589240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1 bit</a:t>
            </a:r>
            <a:endParaRPr lang="en-GB" dirty="0"/>
          </a:p>
        </p:txBody>
      </p:sp>
      <p:sp>
        <p:nvSpPr>
          <p:cNvPr id="45" name="Rectangle 44"/>
          <p:cNvSpPr/>
          <p:nvPr/>
        </p:nvSpPr>
        <p:spPr>
          <a:xfrm>
            <a:off x="2267744" y="5589240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2 bit</a:t>
            </a:r>
            <a:endParaRPr lang="en-GB" dirty="0"/>
          </a:p>
        </p:txBody>
      </p:sp>
      <p:sp>
        <p:nvSpPr>
          <p:cNvPr id="46" name="Rectangle 45"/>
          <p:cNvSpPr/>
          <p:nvPr/>
        </p:nvSpPr>
        <p:spPr>
          <a:xfrm>
            <a:off x="4499992" y="5589240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4 bit</a:t>
            </a:r>
            <a:endParaRPr lang="en-GB" dirty="0"/>
          </a:p>
        </p:txBody>
      </p:sp>
      <p:sp>
        <p:nvSpPr>
          <p:cNvPr id="47" name="Rectangle 46"/>
          <p:cNvSpPr/>
          <p:nvPr/>
        </p:nvSpPr>
        <p:spPr>
          <a:xfrm>
            <a:off x="6804248" y="5589240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8 bit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268760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Unlike a developed film, which is a ‘final’ product, several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modifications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can be made to a digital image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Brightness/contrast adjustment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Zoom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Measurement of distance/area/volume</a:t>
            </a:r>
          </a:p>
          <a:p>
            <a:pPr marL="808038" lvl="1" indent="-350838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Image enhancement/filtering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42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254642"/>
            <a:ext cx="8964488" cy="4993014"/>
          </a:xfrm>
        </p:spPr>
        <p:txBody>
          <a:bodyPr/>
          <a:lstStyle/>
          <a:p>
            <a:pPr eaLnBrk="1" hangingPunct="1"/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Window/level</a:t>
            </a:r>
          </a:p>
          <a:p>
            <a:pPr lvl="1" eaLnBrk="1" hangingPunct="1"/>
            <a:r>
              <a:rPr lang="en-GB" sz="2400" dirty="0" err="1" smtClean="0">
                <a:latin typeface="Arial Unicode MS" pitchFamily="34" charset="-128"/>
              </a:rPr>
              <a:t>Cfr</a:t>
            </a:r>
            <a:r>
              <a:rPr lang="en-GB" sz="2400" dirty="0" smtClean="0">
                <a:latin typeface="Arial Unicode MS" pitchFamily="34" charset="-128"/>
              </a:rPr>
              <a:t>.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Brightness/contrast</a:t>
            </a:r>
            <a:r>
              <a:rPr lang="en-GB" sz="2400" dirty="0" smtClean="0">
                <a:latin typeface="Arial Unicode MS" pitchFamily="34" charset="-128"/>
              </a:rPr>
              <a:t> (but different principle); </a:t>
            </a:r>
            <a:br>
              <a:rPr lang="en-GB" sz="2400" dirty="0" smtClean="0">
                <a:latin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</a:rPr>
              <a:t>used to optimize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visualization/discrimination of tissues/pathology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(usually first step when viewing an image)</a:t>
            </a:r>
          </a:p>
          <a:p>
            <a:pPr lvl="1" eaLnBrk="1" hangingPunct="1"/>
            <a:r>
              <a:rPr lang="en-GB" sz="2400" dirty="0" smtClean="0">
                <a:latin typeface="Arial Unicode MS" pitchFamily="34" charset="-128"/>
              </a:rPr>
              <a:t>Typical CBCT image: ≥12 bit (i.e. ≥4096 grey values), </a:t>
            </a:r>
            <a:br>
              <a:rPr lang="en-GB" sz="2400" dirty="0" smtClean="0">
                <a:latin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</a:rPr>
              <a:t>but human eye can only discriminate ~200 grey levels</a:t>
            </a:r>
          </a:p>
          <a:p>
            <a:pPr lvl="1" eaLnBrk="1" hangingPunct="1"/>
            <a:r>
              <a:rPr lang="en-GB" sz="2400" dirty="0" smtClean="0">
                <a:latin typeface="Arial Unicode MS" pitchFamily="34" charset="-128"/>
              </a:rPr>
              <a:t>Window =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width</a:t>
            </a:r>
            <a:r>
              <a:rPr lang="en-GB" sz="2400" dirty="0" smtClean="0">
                <a:latin typeface="Arial Unicode MS" pitchFamily="34" charset="-128"/>
              </a:rPr>
              <a:t> of the grey value range which is displayed</a:t>
            </a:r>
          </a:p>
          <a:p>
            <a:pPr lvl="1" eaLnBrk="1" hangingPunct="1"/>
            <a:r>
              <a:rPr lang="en-GB" sz="2400" dirty="0" smtClean="0">
                <a:latin typeface="Arial Unicode MS" pitchFamily="34" charset="-128"/>
              </a:rPr>
              <a:t>Level =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middle</a:t>
            </a:r>
            <a:r>
              <a:rPr lang="en-GB" sz="2400" dirty="0" smtClean="0">
                <a:latin typeface="Arial Unicode MS" pitchFamily="34" charset="-128"/>
              </a:rPr>
              <a:t> grey value of the Window</a:t>
            </a:r>
          </a:p>
          <a:p>
            <a:pPr lvl="1" eaLnBrk="1" hangingPunct="1"/>
            <a:r>
              <a:rPr lang="en-GB" sz="2400" dirty="0" smtClean="0">
                <a:latin typeface="Arial Unicode MS" pitchFamily="34" charset="-128"/>
              </a:rPr>
              <a:t>All grey value outside the window: shown as black (&lt;) </a:t>
            </a:r>
            <a:br>
              <a:rPr lang="en-GB" sz="2400" dirty="0" smtClean="0">
                <a:latin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</a:rPr>
              <a:t>or white (&gt;)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pic>
        <p:nvPicPr>
          <p:cNvPr id="35843" name="Picture 3" descr="C:\Users\Ruben\Google Drive\Temp\auto (bit darker)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1" y="2414135"/>
            <a:ext cx="3638550" cy="1938789"/>
          </a:xfrm>
          <a:prstGeom prst="rect">
            <a:avLst/>
          </a:prstGeom>
          <a:noFill/>
        </p:spPr>
      </p:pic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2310" y="1210791"/>
            <a:ext cx="8981689" cy="5122912"/>
          </a:xfrm>
        </p:spPr>
        <p:txBody>
          <a:bodyPr/>
          <a:lstStyle/>
          <a:p>
            <a:pPr eaLnBrk="1" hangingPunct="1"/>
            <a:r>
              <a:rPr lang="en-GB" sz="2800" dirty="0" smtClean="0">
                <a:latin typeface="Arial Unicode MS" pitchFamily="34" charset="-128"/>
              </a:rPr>
              <a:t>Grey value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histogram</a:t>
            </a:r>
            <a:r>
              <a:rPr lang="en-GB" sz="2800" dirty="0" smtClean="0">
                <a:latin typeface="Arial Unicode MS" pitchFamily="34" charset="-128"/>
              </a:rPr>
              <a:t> of a CBCT image</a:t>
            </a:r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2247900" y="5949280"/>
            <a:ext cx="2152650" cy="36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Grey</a:t>
            </a:r>
            <a:r>
              <a:rPr kumimoji="0" lang="en-GB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value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 rot="16200000">
            <a:off x="-226671" y="2768982"/>
            <a:ext cx="2152650" cy="81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Number of voxels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4543425" y="2959100"/>
            <a:ext cx="990600" cy="355600"/>
          </a:xfrm>
          <a:prstGeom prst="line">
            <a:avLst/>
          </a:prstGeom>
          <a:ln w="19050">
            <a:solidFill>
              <a:srgbClr val="00B050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467100" y="2533650"/>
            <a:ext cx="1457325" cy="16668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3"/>
          <p:cNvSpPr txBox="1">
            <a:spLocks noChangeArrowheads="1"/>
          </p:cNvSpPr>
          <p:nvPr/>
        </p:nvSpPr>
        <p:spPr bwMode="gray">
          <a:xfrm>
            <a:off x="5526615" y="3038270"/>
            <a:ext cx="3543300" cy="96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Unicode MS" pitchFamily="34" charset="-128"/>
              </a:rPr>
              <a:t>Range of grey values being displayed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790378" y="5900142"/>
            <a:ext cx="2880000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331640" y="2276475"/>
            <a:ext cx="0" cy="2071092"/>
          </a:xfrm>
          <a:prstGeom prst="straightConnector1">
            <a:avLst/>
          </a:prstGeom>
          <a:ln w="635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914900" y="2533649"/>
            <a:ext cx="0" cy="2448000"/>
          </a:xfrm>
          <a:prstGeom prst="line">
            <a:avLst/>
          </a:prstGeom>
          <a:ln w="317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Left Brace 24"/>
          <p:cNvSpPr/>
          <p:nvPr/>
        </p:nvSpPr>
        <p:spPr>
          <a:xfrm rot="16200000">
            <a:off x="4022999" y="4375800"/>
            <a:ext cx="288000" cy="1476000"/>
          </a:xfrm>
          <a:prstGeom prst="leftBrace">
            <a:avLst/>
          </a:prstGeom>
          <a:ln w="317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/>
          <p:cNvCxnSpPr/>
          <p:nvPr/>
        </p:nvCxnSpPr>
        <p:spPr>
          <a:xfrm>
            <a:off x="3438525" y="4191000"/>
            <a:ext cx="0" cy="756000"/>
          </a:xfrm>
          <a:prstGeom prst="line">
            <a:avLst/>
          </a:prstGeom>
          <a:ln w="317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"/>
          <p:cNvSpPr txBox="1">
            <a:spLocks noChangeArrowheads="1"/>
          </p:cNvSpPr>
          <p:nvPr/>
        </p:nvSpPr>
        <p:spPr bwMode="gray">
          <a:xfrm>
            <a:off x="3487639" y="5157192"/>
            <a:ext cx="3676649" cy="114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Window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gray">
          <a:xfrm>
            <a:off x="3638550" y="4181475"/>
            <a:ext cx="3676649" cy="114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Level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endParaRPr lang="en-GB" sz="2800" kern="0" dirty="0" smtClean="0">
              <a:solidFill>
                <a:srgbClr val="FF0000"/>
              </a:solidFill>
              <a:latin typeface="Arial Unicode MS" pitchFamily="34" charset="-128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4162425" y="3400424"/>
            <a:ext cx="0" cy="828000"/>
          </a:xfrm>
          <a:prstGeom prst="line">
            <a:avLst/>
          </a:prstGeom>
          <a:ln w="317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pic>
        <p:nvPicPr>
          <p:cNvPr id="7170" name="Picture 2" descr="C:\Users\Ruben\AppData\Local\Temp\7zE5DA9.tmp\Figure 29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81" y="2420888"/>
            <a:ext cx="9067101" cy="302433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203848" y="5413462"/>
            <a:ext cx="5940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US" sz="16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Radiology's License to Publish</a:t>
            </a:r>
            <a:endParaRPr lang="en-GB" sz="16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pic>
        <p:nvPicPr>
          <p:cNvPr id="35841" name="Picture 1" descr="C:\Users\Ruben\Google Drive\Temp\narrow window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1512564"/>
            <a:ext cx="1733550" cy="885217"/>
          </a:xfrm>
          <a:prstGeom prst="rect">
            <a:avLst/>
          </a:prstGeom>
          <a:noFill/>
        </p:spPr>
      </p:pic>
      <p:pic>
        <p:nvPicPr>
          <p:cNvPr id="35842" name="Picture 2" descr="C:\Users\Ruben\Google Drive\Temp\wide window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503039"/>
            <a:ext cx="1752600" cy="901337"/>
          </a:xfrm>
          <a:prstGeom prst="rect">
            <a:avLst/>
          </a:prstGeom>
          <a:noFill/>
        </p:spPr>
      </p:pic>
      <p:pic>
        <p:nvPicPr>
          <p:cNvPr id="35843" name="Picture 3" descr="C:\Users\Ruben\Google Drive\Temp\auto (bit darker)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95700" y="1503040"/>
            <a:ext cx="1704975" cy="908490"/>
          </a:xfrm>
          <a:prstGeom prst="rect">
            <a:avLst/>
          </a:prstGeom>
          <a:noFill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425"/>
            <a:ext cx="91440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86408"/>
            <a:ext cx="8964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Zooming ensures that the perceived image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sharpness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 is determined by the resolution of the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image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, not the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monitor</a:t>
            </a: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514350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 startAt="2"/>
            </a:pPr>
            <a:endParaRPr lang="en-GB" sz="28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Arial" pitchFamily="34" charset="0"/>
              <a:buChar char="•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971550" lvl="1" indent="-514350">
              <a:spcBef>
                <a:spcPct val="20000"/>
              </a:spcBef>
              <a:buClr>
                <a:schemeClr val="folHlink"/>
              </a:buClr>
              <a:buSzPct val="110000"/>
              <a:buFont typeface="+mj-lt"/>
              <a:buAutoNum type="arabicPeriod"/>
            </a:pPr>
            <a:endParaRPr lang="en-GB" sz="3200" kern="0" dirty="0" smtClean="0">
              <a:solidFill>
                <a:schemeClr val="tx2"/>
              </a:solidFill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685800" lvl="1" indent="-2286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068960"/>
            <a:ext cx="26860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276872"/>
            <a:ext cx="39052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2123728" y="4581128"/>
            <a:ext cx="21602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/>
          <p:cNvCxnSpPr>
            <a:stCxn id="12" idx="0"/>
          </p:cNvCxnSpPr>
          <p:nvPr/>
        </p:nvCxnSpPr>
        <p:spPr>
          <a:xfrm flipV="1">
            <a:off x="2231740" y="2276872"/>
            <a:ext cx="2484276" cy="2304256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2" idx="2"/>
          </p:cNvCxnSpPr>
          <p:nvPr/>
        </p:nvCxnSpPr>
        <p:spPr>
          <a:xfrm>
            <a:off x="2231740" y="4797152"/>
            <a:ext cx="2484276" cy="1728192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411760" y="3140968"/>
            <a:ext cx="36004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6804248" y="2304000"/>
            <a:ext cx="46800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6024" y="1196752"/>
            <a:ext cx="5652120" cy="4426446"/>
          </a:xfrm>
        </p:spPr>
        <p:txBody>
          <a:bodyPr/>
          <a:lstStyle/>
          <a:p>
            <a:pPr eaLnBrk="1" hangingPunct="1"/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Measurements</a:t>
            </a:r>
          </a:p>
          <a:p>
            <a:pPr lvl="1" eaLnBrk="1" hangingPunct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Length, area, volume </a:t>
            </a:r>
            <a:r>
              <a:rPr lang="en-GB" sz="2400" dirty="0" smtClean="0">
                <a:latin typeface="Arial Unicode MS" pitchFamily="34" charset="-128"/>
              </a:rPr>
              <a:t>can be measured if the image is  calibrated according to distance (pixel/voxel size can be expressed in mm)</a:t>
            </a:r>
          </a:p>
          <a:p>
            <a:pPr lvl="2" eaLnBrk="1" hangingPunct="1"/>
            <a:r>
              <a:rPr lang="en-GB" sz="2200" dirty="0" smtClean="0">
                <a:latin typeface="Arial Unicode MS" pitchFamily="34" charset="-128"/>
              </a:rPr>
              <a:t>CT/CBCT: inherently calibrated </a:t>
            </a:r>
            <a:br>
              <a:rPr lang="en-GB" sz="2200" dirty="0" smtClean="0">
                <a:latin typeface="Arial Unicode MS" pitchFamily="34" charset="-128"/>
              </a:rPr>
            </a:br>
            <a:r>
              <a:rPr lang="en-GB" sz="2200" dirty="0" smtClean="0">
                <a:latin typeface="Arial Unicode MS" pitchFamily="34" charset="-128"/>
              </a:rPr>
              <a:t>to absolute distance</a:t>
            </a:r>
          </a:p>
          <a:p>
            <a:pPr lvl="2" eaLnBrk="1" hangingPunct="1"/>
            <a:r>
              <a:rPr lang="en-GB" sz="2200" dirty="0" smtClean="0">
                <a:latin typeface="Arial Unicode MS" pitchFamily="34" charset="-128"/>
              </a:rPr>
              <a:t>2D radiography: pre-calibrated </a:t>
            </a:r>
            <a:br>
              <a:rPr lang="en-GB" sz="2200" dirty="0" smtClean="0">
                <a:latin typeface="Arial Unicode MS" pitchFamily="34" charset="-128"/>
              </a:rPr>
            </a:br>
            <a:r>
              <a:rPr lang="en-GB" sz="2200" dirty="0" smtClean="0">
                <a:latin typeface="Arial Unicode MS" pitchFamily="34" charset="-128"/>
              </a:rPr>
              <a:t>(if imaging geometry is constant) or post-calibrated (using marker </a:t>
            </a:r>
            <a:br>
              <a:rPr lang="en-GB" sz="2200" dirty="0" smtClean="0">
                <a:latin typeface="Arial Unicode MS" pitchFamily="34" charset="-128"/>
              </a:rPr>
            </a:br>
            <a:r>
              <a:rPr lang="en-GB" sz="2200" dirty="0" smtClean="0">
                <a:latin typeface="Arial Unicode MS" pitchFamily="34" charset="-128"/>
              </a:rPr>
              <a:t>of known distance)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060848"/>
            <a:ext cx="300769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216075"/>
            <a:ext cx="9144000" cy="4426446"/>
          </a:xfrm>
        </p:spPr>
        <p:txBody>
          <a:bodyPr/>
          <a:lstStyle/>
          <a:p>
            <a:pPr eaLnBrk="1" hangingPunct="1"/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Image filters</a:t>
            </a:r>
          </a:p>
          <a:p>
            <a:pPr lvl="1" eaLnBrk="1" hangingPunct="1"/>
            <a:r>
              <a:rPr lang="en-GB" dirty="0" smtClean="0">
                <a:latin typeface="Arial Unicode MS" pitchFamily="34" charset="-128"/>
              </a:rPr>
              <a:t>e.g.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sharpening</a:t>
            </a:r>
            <a:r>
              <a:rPr lang="en-GB" dirty="0" smtClean="0">
                <a:latin typeface="Arial Unicode MS" pitchFamily="34" charset="-128"/>
              </a:rPr>
              <a:t> (to enhance small details) /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smoothing</a:t>
            </a:r>
            <a:r>
              <a:rPr lang="en-GB" dirty="0" smtClean="0">
                <a:latin typeface="Arial Unicode MS" pitchFamily="34" charset="-128"/>
              </a:rPr>
              <a:t> (to suppress image noise)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Digital image manipulation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9052" y="3429000"/>
            <a:ext cx="2818314" cy="18964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" y="3429298"/>
            <a:ext cx="2838536" cy="19107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281" y="3429000"/>
            <a:ext cx="2817215" cy="1896437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3829195" y="3030835"/>
            <a:ext cx="2152650" cy="234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Original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686331" y="3029446"/>
            <a:ext cx="2152650" cy="234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Smoothed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gray">
          <a:xfrm>
            <a:off x="6636640" y="3029446"/>
            <a:ext cx="2152650" cy="234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kumimoji="0" lang="en-GB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Sharpened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14222F-2022-4043-8293-932AFCB0A075}" type="slidenum">
              <a:rPr lang="en-GB" smtClean="0"/>
              <a:pPr/>
              <a:t>48</a:t>
            </a:fld>
            <a:endParaRPr lang="en-GB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Overall benefits of digital imaging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03176"/>
            <a:ext cx="8784976" cy="3810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 Unicode MS" pitchFamily="34" charset="-128"/>
              </a:rPr>
              <a:t>Availability </a:t>
            </a:r>
          </a:p>
          <a:p>
            <a:pPr lvl="1" eaLnBrk="1" hangingPunct="1"/>
            <a:r>
              <a:rPr lang="en-US" sz="2400" dirty="0" smtClean="0">
                <a:latin typeface="Arial Unicode MS" pitchFamily="34" charset="-128"/>
              </a:rPr>
              <a:t>A digital image can be</a:t>
            </a:r>
            <a:r>
              <a:rPr lang="en-US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</a:rPr>
              <a:t>transmitted</a:t>
            </a:r>
            <a:r>
              <a:rPr lang="en-US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US" sz="2400" dirty="0" smtClean="0">
                <a:latin typeface="Arial Unicode MS" pitchFamily="34" charset="-128"/>
              </a:rPr>
              <a:t>electronically to distant locations and can exist simultaneously at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</a:rPr>
              <a:t>multiple</a:t>
            </a:r>
            <a:r>
              <a:rPr lang="en-US" sz="2400" dirty="0" smtClean="0">
                <a:latin typeface="Arial Unicode MS" pitchFamily="34" charset="-128"/>
              </a:rPr>
              <a:t> locations</a:t>
            </a:r>
          </a:p>
          <a:p>
            <a:pPr eaLnBrk="1" hangingPunct="1"/>
            <a:r>
              <a:rPr lang="en-US" dirty="0" smtClean="0">
                <a:latin typeface="Arial Unicode MS" pitchFamily="34" charset="-128"/>
              </a:rPr>
              <a:t>Flexibility</a:t>
            </a:r>
          </a:p>
          <a:p>
            <a:pPr lvl="1" eaLnBrk="1" hangingPunct="1"/>
            <a:r>
              <a:rPr lang="en-US" sz="2400" dirty="0" smtClean="0">
                <a:latin typeface="Arial Unicode MS" pitchFamily="34" charset="-128"/>
              </a:rPr>
              <a:t>The appearance of a digital image can be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</a:rPr>
              <a:t>modified</a:t>
            </a:r>
          </a:p>
          <a:p>
            <a:pPr eaLnBrk="1" hangingPunct="1"/>
            <a:r>
              <a:rPr lang="en-US" dirty="0" smtClean="0">
                <a:latin typeface="Arial Unicode MS" pitchFamily="34" charset="-128"/>
              </a:rPr>
              <a:t>Convenience</a:t>
            </a:r>
          </a:p>
          <a:p>
            <a:pPr lvl="1" eaLnBrk="1" hangingPunct="1"/>
            <a:r>
              <a:rPr lang="en-US" sz="2400" dirty="0" smtClean="0">
                <a:latin typeface="Arial Unicode MS" pitchFamily="34" charset="-128"/>
              </a:rPr>
              <a:t>A digital image can be </a:t>
            </a:r>
            <a:r>
              <a:rPr lang="en-US" sz="2400" dirty="0" smtClean="0">
                <a:solidFill>
                  <a:srgbClr val="C00000"/>
                </a:solidFill>
                <a:latin typeface="Arial Unicode MS" pitchFamily="34" charset="-128"/>
              </a:rPr>
              <a:t>stored electronically </a:t>
            </a:r>
            <a:r>
              <a:rPr lang="en-US" sz="2400" dirty="0" smtClean="0">
                <a:latin typeface="Arial Unicode MS" pitchFamily="34" charset="-128"/>
              </a:rPr>
              <a:t>without occupying physical space</a:t>
            </a:r>
            <a:r>
              <a:rPr lang="en-US" sz="2400" dirty="0" smtClean="0"/>
              <a:t>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14222F-2022-4043-8293-932AFCB0A075}" type="slidenum">
              <a:rPr lang="en-GB" smtClean="0"/>
              <a:pPr/>
              <a:t>49</a:t>
            </a:fld>
            <a:endParaRPr lang="en-GB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References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412776"/>
            <a:ext cx="8856984" cy="3810000"/>
          </a:xfrm>
        </p:spPr>
        <p:txBody>
          <a:bodyPr/>
          <a:lstStyle/>
          <a:p>
            <a:pPr eaLnBrk="1" hangingPunct="1"/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EC, European Commission (2004):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European guidelines on radiation protection in dental radiology. The safe use of radiographs in dental practice. Radiation protection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nr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136.</a:t>
            </a:r>
          </a:p>
          <a:p>
            <a:pPr eaLnBrk="1" hangingPunct="1"/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 et al. (2015).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Technical aspects of dental CBCT: state of the art.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2015;44(1):20140224.</a:t>
            </a:r>
          </a:p>
          <a:p>
            <a:pPr eaLnBrk="1" hangingPunct="1"/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White SC &amp; Pharaoh MJ (2014)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Oral Radiology: Principles and Interpretation. 7</a:t>
            </a:r>
            <a:r>
              <a:rPr lang="en-GB" sz="1800" baseline="30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ed. St. Louis: CV Mosby Company</a:t>
            </a:r>
            <a:r>
              <a:rPr lang="en-GB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endParaRPr lang="en-GB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endParaRPr lang="en-US" sz="1800" dirty="0" smtClean="0">
              <a:latin typeface="Arial Unicode MS" pitchFamily="34" charset="-128"/>
            </a:endParaRPr>
          </a:p>
          <a:p>
            <a:pPr eaLnBrk="1" hangingPunct="1">
              <a:buNone/>
            </a:pPr>
            <a:endParaRPr lang="en-US" sz="2000" dirty="0" smtClean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/>
            <a:r>
              <a:rPr lang="en-GB" sz="2800" dirty="0" smtClean="0">
                <a:latin typeface="Arial Unicode MS" pitchFamily="34" charset="-128"/>
              </a:rPr>
              <a:t>Radiographic film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Components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Film-screen systems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Film development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Film image characteristics</a:t>
            </a:r>
          </a:p>
          <a:p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Digital image receptors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PSP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CCD/CMOS</a:t>
            </a:r>
          </a:p>
          <a:p>
            <a:pPr lvl="1"/>
            <a:r>
              <a:rPr lang="en-GB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Digital image characteristics</a:t>
            </a: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1"/>
            <a:endParaRPr lang="en-GB" sz="2400" dirty="0" smtClean="0">
              <a:latin typeface="Arial Unicode MS" pitchFamily="34" charset="-128"/>
            </a:endParaRPr>
          </a:p>
          <a:p>
            <a:pPr lvl="0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>
              <a:latin typeface="Arial Unicode MS" pitchFamily="34" charset="-128"/>
            </a:endParaRPr>
          </a:p>
          <a:p>
            <a:pPr eaLnBrk="1" hangingPunct="1"/>
            <a:endParaRPr lang="en-US" sz="28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7504" y="3212976"/>
            <a:ext cx="8928992" cy="2880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Radiographic film: components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402432"/>
            <a:ext cx="8784976" cy="1738536"/>
          </a:xfrm>
        </p:spPr>
        <p:txBody>
          <a:bodyPr/>
          <a:lstStyle/>
          <a:p>
            <a:pPr eaLnBrk="1" hangingPunct="1"/>
            <a:r>
              <a:rPr lang="en-GB" sz="2700" dirty="0" smtClean="0">
                <a:latin typeface="Arial Unicode MS" pitchFamily="34" charset="-128"/>
              </a:rPr>
              <a:t>X ray film consists of </a:t>
            </a:r>
            <a:r>
              <a:rPr lang="en-GB" sz="2700" dirty="0" smtClean="0">
                <a:solidFill>
                  <a:srgbClr val="C00000"/>
                </a:solidFill>
                <a:latin typeface="Arial Unicode MS" pitchFamily="34" charset="-128"/>
              </a:rPr>
              <a:t>emulsion</a:t>
            </a:r>
            <a:r>
              <a:rPr lang="en-GB" sz="2700" dirty="0" smtClean="0">
                <a:latin typeface="Arial Unicode MS" pitchFamily="34" charset="-128"/>
              </a:rPr>
              <a:t> (sensitive to X-rays &amp; light) and</a:t>
            </a:r>
            <a:r>
              <a:rPr lang="en-GB" sz="27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700" dirty="0" smtClean="0">
                <a:solidFill>
                  <a:srgbClr val="C00000"/>
                </a:solidFill>
                <a:latin typeface="Arial Unicode MS" pitchFamily="34" charset="-128"/>
              </a:rPr>
              <a:t>base</a:t>
            </a:r>
            <a:r>
              <a:rPr lang="en-GB" sz="27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700" dirty="0" smtClean="0">
                <a:latin typeface="Arial Unicode MS" pitchFamily="34" charset="-128"/>
              </a:rPr>
              <a:t>(plastic surface coated with emulsion)</a:t>
            </a:r>
          </a:p>
          <a:p>
            <a:pPr eaLnBrk="1" hangingPunct="1"/>
            <a:r>
              <a:rPr lang="en-GB" sz="2700" dirty="0" smtClean="0">
                <a:latin typeface="Arial Unicode MS" pitchFamily="34" charset="-128"/>
              </a:rPr>
              <a:t>Double-emulsion films (figure): less exposure required</a:t>
            </a:r>
          </a:p>
          <a:p>
            <a:pPr lvl="2" eaLnBrk="1" hangingPunct="1"/>
            <a:endParaRPr lang="en-GB" dirty="0" smtClean="0">
              <a:latin typeface="Arial Unicode MS" pitchFamily="34" charset="-128"/>
            </a:endParaRPr>
          </a:p>
          <a:p>
            <a:pPr lvl="1" eaLnBrk="1" hangingPunct="1"/>
            <a:endParaRPr lang="en-GB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8" name="Rectangle 7"/>
          <p:cNvSpPr/>
          <p:nvPr/>
        </p:nvSpPr>
        <p:spPr>
          <a:xfrm>
            <a:off x="179512" y="3645024"/>
            <a:ext cx="4608512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79512" y="3717032"/>
            <a:ext cx="4608512" cy="2160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79512" y="3933056"/>
            <a:ext cx="4608512" cy="1512168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179512" y="5445224"/>
            <a:ext cx="4608512" cy="2160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179512" y="5661248"/>
            <a:ext cx="4608512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4860032" y="3672000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4860032" y="3824400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4860032" y="551723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4860032" y="566963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4860032" y="4653136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652120" y="3429000"/>
            <a:ext cx="29049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</a:rPr>
              <a:t>Overcoat/abrasion layer</a:t>
            </a:r>
            <a:endParaRPr lang="en-GB" sz="2000" dirty="0"/>
          </a:p>
        </p:txBody>
      </p:sp>
      <p:sp>
        <p:nvSpPr>
          <p:cNvPr id="21" name="Rectangle 20"/>
          <p:cNvSpPr/>
          <p:nvPr/>
        </p:nvSpPr>
        <p:spPr>
          <a:xfrm>
            <a:off x="5652120" y="5517232"/>
            <a:ext cx="29049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latin typeface="Arial Unicode MS" pitchFamily="34" charset="-128"/>
              </a:rPr>
              <a:t>Overcoat/abrasion layer</a:t>
            </a:r>
            <a:endParaRPr lang="en-GB" sz="2000" dirty="0"/>
          </a:p>
        </p:txBody>
      </p:sp>
      <p:sp>
        <p:nvSpPr>
          <p:cNvPr id="22" name="Rectangle 21"/>
          <p:cNvSpPr/>
          <p:nvPr/>
        </p:nvSpPr>
        <p:spPr>
          <a:xfrm>
            <a:off x="5652120" y="3676962"/>
            <a:ext cx="1241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dirty="0" smtClean="0">
                <a:latin typeface="Arial Unicode MS" pitchFamily="34" charset="-128"/>
              </a:rPr>
              <a:t>Emulsion</a:t>
            </a:r>
            <a:endParaRPr lang="en-GB" sz="2000" dirty="0"/>
          </a:p>
        </p:txBody>
      </p:sp>
      <p:sp>
        <p:nvSpPr>
          <p:cNvPr id="23" name="Rectangle 22"/>
          <p:cNvSpPr/>
          <p:nvPr/>
        </p:nvSpPr>
        <p:spPr>
          <a:xfrm>
            <a:off x="5652120" y="5261138"/>
            <a:ext cx="1241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dirty="0" smtClean="0">
                <a:latin typeface="Arial Unicode MS" pitchFamily="34" charset="-128"/>
              </a:rPr>
              <a:t>Emulsion</a:t>
            </a:r>
            <a:endParaRPr lang="en-GB" sz="2000" dirty="0"/>
          </a:p>
        </p:txBody>
      </p:sp>
      <p:sp>
        <p:nvSpPr>
          <p:cNvPr id="24" name="Rectangle 23"/>
          <p:cNvSpPr/>
          <p:nvPr/>
        </p:nvSpPr>
        <p:spPr>
          <a:xfrm>
            <a:off x="5652120" y="4469050"/>
            <a:ext cx="769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dirty="0" smtClean="0">
                <a:latin typeface="Arial Unicode MS" pitchFamily="34" charset="-128"/>
              </a:rPr>
              <a:t>Base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8784976" cy="5194920"/>
          </a:xfrm>
        </p:spPr>
        <p:txBody>
          <a:bodyPr/>
          <a:lstStyle/>
          <a:p>
            <a:pPr eaLnBrk="1" hangingPunct="1"/>
            <a:r>
              <a:rPr lang="en-GB" sz="2800" dirty="0" smtClean="0">
                <a:latin typeface="Arial Unicode MS" pitchFamily="34" charset="-128"/>
              </a:rPr>
              <a:t>Emulsion: </a:t>
            </a:r>
          </a:p>
          <a:p>
            <a:pPr lvl="1" eaLnBrk="1" hangingPunct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Silver halide </a:t>
            </a:r>
            <a:r>
              <a:rPr lang="en-GB" sz="2400" dirty="0" smtClean="0">
                <a:latin typeface="Arial Unicode MS" pitchFamily="34" charset="-128"/>
              </a:rPr>
              <a:t>grains (</a:t>
            </a:r>
            <a:r>
              <a:rPr lang="en-GB" sz="2400" dirty="0" err="1" smtClean="0">
                <a:latin typeface="Arial Unicode MS" pitchFamily="34" charset="-128"/>
              </a:rPr>
              <a:t>AgBr</a:t>
            </a:r>
            <a:r>
              <a:rPr lang="en-GB" sz="2400" dirty="0" smtClean="0">
                <a:latin typeface="Arial Unicode MS" pitchFamily="34" charset="-128"/>
              </a:rPr>
              <a:t> crystals)</a:t>
            </a:r>
          </a:p>
          <a:p>
            <a:pPr lvl="2" eaLnBrk="1" hangingPunct="1">
              <a:spcBef>
                <a:spcPts val="0"/>
              </a:spcBef>
            </a:pPr>
            <a:r>
              <a:rPr lang="en-GB" dirty="0" smtClean="0">
                <a:latin typeface="Arial Unicode MS" pitchFamily="34" charset="-128"/>
              </a:rPr>
              <a:t>Different structure for E/F-speed films vs. D-speed; hence, a lower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exposure</a:t>
            </a:r>
            <a:r>
              <a:rPr lang="en-GB" dirty="0" smtClean="0">
                <a:latin typeface="Arial Unicode MS" pitchFamily="34" charset="-128"/>
              </a:rPr>
              <a:t> can be used for the former</a:t>
            </a:r>
          </a:p>
          <a:p>
            <a:pPr lvl="1" eaLnBrk="1" hangingPunct="1"/>
            <a:r>
              <a:rPr lang="en-GB" sz="2400" dirty="0" smtClean="0">
                <a:latin typeface="Arial Unicode MS" pitchFamily="34" charset="-128"/>
              </a:rPr>
              <a:t>Vehicle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matrix</a:t>
            </a:r>
            <a:r>
              <a:rPr lang="en-GB" sz="2400" dirty="0" smtClean="0">
                <a:latin typeface="Arial Unicode MS" pitchFamily="34" charset="-128"/>
              </a:rPr>
              <a:t> (for suspension of crystals)</a:t>
            </a:r>
          </a:p>
          <a:p>
            <a:pPr lvl="2" eaLnBrk="1" hangingPunct="1">
              <a:spcBef>
                <a:spcPts val="0"/>
              </a:spcBef>
            </a:pPr>
            <a:r>
              <a:rPr lang="en-GB" dirty="0" smtClean="0">
                <a:latin typeface="Arial Unicode MS" pitchFamily="34" charset="-128"/>
              </a:rPr>
              <a:t>Allows chemicals to reach grains during processing (see further)</a:t>
            </a:r>
          </a:p>
          <a:p>
            <a:pPr lvl="2" eaLnBrk="1" hangingPunct="1">
              <a:spcBef>
                <a:spcPts val="0"/>
              </a:spcBef>
            </a:pPr>
            <a:r>
              <a:rPr lang="en-GB" dirty="0" smtClean="0">
                <a:latin typeface="Arial Unicode MS" pitchFamily="34" charset="-128"/>
              </a:rPr>
              <a:t>Additional layer added as overcoat for protection </a:t>
            </a:r>
            <a:br>
              <a:rPr lang="en-GB" dirty="0" smtClean="0">
                <a:latin typeface="Arial Unicode MS" pitchFamily="34" charset="-128"/>
              </a:rPr>
            </a:br>
            <a:r>
              <a:rPr lang="en-GB" dirty="0" smtClean="0">
                <a:latin typeface="Arial Unicode MS" pitchFamily="34" charset="-128"/>
              </a:rPr>
              <a:t>(e.g. scratching)</a:t>
            </a:r>
          </a:p>
          <a:p>
            <a:pPr eaLnBrk="1" hangingPunct="1"/>
            <a:r>
              <a:rPr lang="en-GB" sz="2800" dirty="0" smtClean="0">
                <a:latin typeface="Arial Unicode MS" pitchFamily="34" charset="-128"/>
              </a:rPr>
              <a:t>Base</a:t>
            </a:r>
          </a:p>
          <a:p>
            <a:pPr lvl="1" eaLnBrk="1" hangingPunct="1"/>
            <a:r>
              <a:rPr lang="en-GB" sz="2400" dirty="0" smtClean="0">
                <a:latin typeface="Arial Unicode MS" pitchFamily="34" charset="-128"/>
              </a:rPr>
              <a:t>Polyester polyethylene </a:t>
            </a:r>
            <a:r>
              <a:rPr lang="en-GB" sz="2400" dirty="0" err="1" smtClean="0">
                <a:latin typeface="Arial Unicode MS" pitchFamily="34" charset="-128"/>
              </a:rPr>
              <a:t>terephtalate</a:t>
            </a:r>
            <a:r>
              <a:rPr lang="en-GB" sz="2400" dirty="0" smtClean="0">
                <a:latin typeface="Arial Unicode MS" pitchFamily="34" charset="-128"/>
              </a:rPr>
              <a:t> (translucent, flexible material, withstands processing solutions)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Radiographic film: components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78497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During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exposure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(1):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X ray photons cause silver halide crystals to release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electrons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 (from Br)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Electrons reach ‘sensitivity site’ (i.e. areas with free Ag ions &amp; trace chemicals) &amp; are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trapped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Radiographic film: components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1403648" y="3645024"/>
            <a:ext cx="6408712" cy="2232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2" name="Group 71"/>
          <p:cNvGrpSpPr/>
          <p:nvPr/>
        </p:nvGrpSpPr>
        <p:grpSpPr>
          <a:xfrm>
            <a:off x="1835696" y="3853218"/>
            <a:ext cx="4032448" cy="1880038"/>
            <a:chOff x="1259632" y="3925226"/>
            <a:chExt cx="4032448" cy="1880038"/>
          </a:xfrm>
        </p:grpSpPr>
        <p:grpSp>
          <p:nvGrpSpPr>
            <p:cNvPr id="68" name="Group 67"/>
            <p:cNvGrpSpPr/>
            <p:nvPr/>
          </p:nvGrpSpPr>
          <p:grpSpPr>
            <a:xfrm>
              <a:off x="1259632" y="3933056"/>
              <a:ext cx="4032448" cy="1872208"/>
              <a:chOff x="1043608" y="4437112"/>
              <a:chExt cx="4032448" cy="1872208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1115616" y="4500000"/>
                <a:ext cx="3960440" cy="1688554"/>
                <a:chOff x="1115616" y="4500000"/>
                <a:chExt cx="3960440" cy="1688554"/>
              </a:xfrm>
            </p:grpSpPr>
            <p:sp>
              <p:nvSpPr>
                <p:cNvPr id="11" name="TextBox 10"/>
                <p:cNvSpPr txBox="1"/>
                <p:nvPr/>
              </p:nvSpPr>
              <p:spPr>
                <a:xfrm>
                  <a:off x="1115616" y="45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115616" y="54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187624" y="4962654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187624" y="585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1043608" y="4437112"/>
                <a:ext cx="1908600" cy="1872208"/>
                <a:chOff x="1043608" y="4437112"/>
                <a:chExt cx="1908600" cy="1872208"/>
              </a:xfrm>
            </p:grpSpPr>
            <p:grpSp>
              <p:nvGrpSpPr>
                <p:cNvPr id="24" name="Group 23"/>
                <p:cNvGrpSpPr/>
                <p:nvPr/>
              </p:nvGrpSpPr>
              <p:grpSpPr>
                <a:xfrm>
                  <a:off x="1043608" y="468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/>
                <p:cNvGrpSpPr/>
                <p:nvPr/>
              </p:nvGrpSpPr>
              <p:grpSpPr>
                <a:xfrm>
                  <a:off x="1043608" y="558924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26" name="Straight Connector 25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Group 30"/>
                <p:cNvGrpSpPr/>
                <p:nvPr/>
              </p:nvGrpSpPr>
              <p:grpSpPr>
                <a:xfrm>
                  <a:off x="1080000" y="6021288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7" name="Group 36"/>
                <p:cNvGrpSpPr/>
                <p:nvPr/>
              </p:nvGrpSpPr>
              <p:grpSpPr>
                <a:xfrm>
                  <a:off x="1080000" y="513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38" name="Straight Connector 37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39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40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41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Group 42"/>
                <p:cNvGrpSpPr/>
                <p:nvPr/>
              </p:nvGrpSpPr>
              <p:grpSpPr>
                <a:xfrm rot="5400000">
                  <a:off x="395536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44" name="Straight Connector 43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44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45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Connector 46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" name="Group 48"/>
                <p:cNvGrpSpPr/>
                <p:nvPr/>
              </p:nvGrpSpPr>
              <p:grpSpPr>
                <a:xfrm rot="5400000">
                  <a:off x="827584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50" name="Straight Connector 49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51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Straight Connector 53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Group 54"/>
                <p:cNvGrpSpPr/>
                <p:nvPr/>
              </p:nvGrpSpPr>
              <p:grpSpPr>
                <a:xfrm rot="5400000">
                  <a:off x="1259632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56" name="Straight Connector 55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56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Connector 57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58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59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Group 60"/>
                <p:cNvGrpSpPr/>
                <p:nvPr/>
              </p:nvGrpSpPr>
              <p:grpSpPr>
                <a:xfrm rot="5400000">
                  <a:off x="1691680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62" name="Straight Connector 6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Straight Connector 6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6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69" name="Freeform 68"/>
            <p:cNvSpPr/>
            <p:nvPr/>
          </p:nvSpPr>
          <p:spPr>
            <a:xfrm>
              <a:off x="2123728" y="3925226"/>
              <a:ext cx="1224000" cy="869196"/>
            </a:xfrm>
            <a:custGeom>
              <a:avLst/>
              <a:gdLst>
                <a:gd name="connsiteX0" fmla="*/ 334244 w 985033"/>
                <a:gd name="connsiteY0" fmla="*/ 20698 h 869196"/>
                <a:gd name="connsiteX1" fmla="*/ 334244 w 985033"/>
                <a:gd name="connsiteY1" fmla="*/ 20698 h 869196"/>
                <a:gd name="connsiteX2" fmla="*/ 260104 w 985033"/>
                <a:gd name="connsiteY2" fmla="*/ 4223 h 869196"/>
                <a:gd name="connsiteX3" fmla="*/ 95347 w 985033"/>
                <a:gd name="connsiteY3" fmla="*/ 20698 h 869196"/>
                <a:gd name="connsiteX4" fmla="*/ 54158 w 985033"/>
                <a:gd name="connsiteY4" fmla="*/ 86601 h 869196"/>
                <a:gd name="connsiteX5" fmla="*/ 29444 w 985033"/>
                <a:gd name="connsiteY5" fmla="*/ 160742 h 869196"/>
                <a:gd name="connsiteX6" fmla="*/ 21206 w 985033"/>
                <a:gd name="connsiteY6" fmla="*/ 185455 h 869196"/>
                <a:gd name="connsiteX7" fmla="*/ 12968 w 985033"/>
                <a:gd name="connsiteY7" fmla="*/ 210169 h 869196"/>
                <a:gd name="connsiteX8" fmla="*/ 12968 w 985033"/>
                <a:gd name="connsiteY8" fmla="*/ 374925 h 869196"/>
                <a:gd name="connsiteX9" fmla="*/ 45920 w 985033"/>
                <a:gd name="connsiteY9" fmla="*/ 424352 h 869196"/>
                <a:gd name="connsiteX10" fmla="*/ 78871 w 985033"/>
                <a:gd name="connsiteY10" fmla="*/ 473779 h 869196"/>
                <a:gd name="connsiteX11" fmla="*/ 103585 w 985033"/>
                <a:gd name="connsiteY11" fmla="*/ 482017 h 869196"/>
                <a:gd name="connsiteX12" fmla="*/ 161249 w 985033"/>
                <a:gd name="connsiteY12" fmla="*/ 506731 h 869196"/>
                <a:gd name="connsiteX13" fmla="*/ 202439 w 985033"/>
                <a:gd name="connsiteY13" fmla="*/ 514969 h 869196"/>
                <a:gd name="connsiteX14" fmla="*/ 235390 w 985033"/>
                <a:gd name="connsiteY14" fmla="*/ 523206 h 869196"/>
                <a:gd name="connsiteX15" fmla="*/ 301293 w 985033"/>
                <a:gd name="connsiteY15" fmla="*/ 539682 h 869196"/>
                <a:gd name="connsiteX16" fmla="*/ 342482 w 985033"/>
                <a:gd name="connsiteY16" fmla="*/ 589109 h 869196"/>
                <a:gd name="connsiteX17" fmla="*/ 350720 w 985033"/>
                <a:gd name="connsiteY17" fmla="*/ 613823 h 869196"/>
                <a:gd name="connsiteX18" fmla="*/ 375433 w 985033"/>
                <a:gd name="connsiteY18" fmla="*/ 630298 h 869196"/>
                <a:gd name="connsiteX19" fmla="*/ 424860 w 985033"/>
                <a:gd name="connsiteY19" fmla="*/ 671488 h 869196"/>
                <a:gd name="connsiteX20" fmla="*/ 474287 w 985033"/>
                <a:gd name="connsiteY20" fmla="*/ 745628 h 869196"/>
                <a:gd name="connsiteX21" fmla="*/ 490763 w 985033"/>
                <a:gd name="connsiteY21" fmla="*/ 770342 h 869196"/>
                <a:gd name="connsiteX22" fmla="*/ 515476 w 985033"/>
                <a:gd name="connsiteY22" fmla="*/ 786817 h 869196"/>
                <a:gd name="connsiteX23" fmla="*/ 531952 w 985033"/>
                <a:gd name="connsiteY23" fmla="*/ 811531 h 869196"/>
                <a:gd name="connsiteX24" fmla="*/ 630806 w 985033"/>
                <a:gd name="connsiteY24" fmla="*/ 860958 h 869196"/>
                <a:gd name="connsiteX25" fmla="*/ 721422 w 985033"/>
                <a:gd name="connsiteY25" fmla="*/ 869196 h 869196"/>
                <a:gd name="connsiteX26" fmla="*/ 770849 w 985033"/>
                <a:gd name="connsiteY26" fmla="*/ 860958 h 869196"/>
                <a:gd name="connsiteX27" fmla="*/ 787325 w 985033"/>
                <a:gd name="connsiteY27" fmla="*/ 836244 h 869196"/>
                <a:gd name="connsiteX28" fmla="*/ 836752 w 985033"/>
                <a:gd name="connsiteY28" fmla="*/ 811531 h 869196"/>
                <a:gd name="connsiteX29" fmla="*/ 894417 w 985033"/>
                <a:gd name="connsiteY29" fmla="*/ 737390 h 869196"/>
                <a:gd name="connsiteX30" fmla="*/ 910893 w 985033"/>
                <a:gd name="connsiteY30" fmla="*/ 687963 h 869196"/>
                <a:gd name="connsiteX31" fmla="*/ 927368 w 985033"/>
                <a:gd name="connsiteY31" fmla="*/ 638536 h 869196"/>
                <a:gd name="connsiteX32" fmla="*/ 935606 w 985033"/>
                <a:gd name="connsiteY32" fmla="*/ 613823 h 869196"/>
                <a:gd name="connsiteX33" fmla="*/ 952082 w 985033"/>
                <a:gd name="connsiteY33" fmla="*/ 506731 h 869196"/>
                <a:gd name="connsiteX34" fmla="*/ 968558 w 985033"/>
                <a:gd name="connsiteY34" fmla="*/ 457304 h 869196"/>
                <a:gd name="connsiteX35" fmla="*/ 985033 w 985033"/>
                <a:gd name="connsiteY35" fmla="*/ 374925 h 869196"/>
                <a:gd name="connsiteX36" fmla="*/ 976795 w 985033"/>
                <a:gd name="connsiteY36" fmla="*/ 210169 h 869196"/>
                <a:gd name="connsiteX37" fmla="*/ 935606 w 985033"/>
                <a:gd name="connsiteY37" fmla="*/ 127790 h 869196"/>
                <a:gd name="connsiteX38" fmla="*/ 919131 w 985033"/>
                <a:gd name="connsiteY38" fmla="*/ 103077 h 869196"/>
                <a:gd name="connsiteX39" fmla="*/ 869704 w 985033"/>
                <a:gd name="connsiteY39" fmla="*/ 70125 h 869196"/>
                <a:gd name="connsiteX40" fmla="*/ 844990 w 985033"/>
                <a:gd name="connsiteY40" fmla="*/ 45412 h 869196"/>
                <a:gd name="connsiteX41" fmla="*/ 754374 w 985033"/>
                <a:gd name="connsiteY41" fmla="*/ 20698 h 869196"/>
                <a:gd name="connsiteX42" fmla="*/ 696709 w 985033"/>
                <a:gd name="connsiteY42" fmla="*/ 4223 h 869196"/>
                <a:gd name="connsiteX43" fmla="*/ 597855 w 985033"/>
                <a:gd name="connsiteY43" fmla="*/ 12460 h 869196"/>
                <a:gd name="connsiteX44" fmla="*/ 573141 w 985033"/>
                <a:gd name="connsiteY44" fmla="*/ 20698 h 869196"/>
                <a:gd name="connsiteX45" fmla="*/ 441336 w 985033"/>
                <a:gd name="connsiteY45" fmla="*/ 12460 h 869196"/>
                <a:gd name="connsiteX46" fmla="*/ 334244 w 985033"/>
                <a:gd name="connsiteY46" fmla="*/ 20698 h 86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85033" h="869196">
                  <a:moveTo>
                    <a:pt x="334244" y="20698"/>
                  </a:moveTo>
                  <a:lnTo>
                    <a:pt x="334244" y="20698"/>
                  </a:lnTo>
                  <a:cubicBezTo>
                    <a:pt x="309531" y="15206"/>
                    <a:pt x="285401" y="5196"/>
                    <a:pt x="260104" y="4223"/>
                  </a:cubicBezTo>
                  <a:cubicBezTo>
                    <a:pt x="150301" y="0"/>
                    <a:pt x="157197" y="80"/>
                    <a:pt x="95347" y="20698"/>
                  </a:cubicBezTo>
                  <a:cubicBezTo>
                    <a:pt x="75740" y="79517"/>
                    <a:pt x="93321" y="60491"/>
                    <a:pt x="54158" y="86601"/>
                  </a:cubicBezTo>
                  <a:lnTo>
                    <a:pt x="29444" y="160742"/>
                  </a:lnTo>
                  <a:lnTo>
                    <a:pt x="21206" y="185455"/>
                  </a:lnTo>
                  <a:lnTo>
                    <a:pt x="12968" y="210169"/>
                  </a:lnTo>
                  <a:cubicBezTo>
                    <a:pt x="1427" y="290966"/>
                    <a:pt x="0" y="271173"/>
                    <a:pt x="12968" y="374925"/>
                  </a:cubicBezTo>
                  <a:cubicBezTo>
                    <a:pt x="16990" y="407106"/>
                    <a:pt x="25664" y="398309"/>
                    <a:pt x="45920" y="424352"/>
                  </a:cubicBezTo>
                  <a:cubicBezTo>
                    <a:pt x="58077" y="439982"/>
                    <a:pt x="60086" y="467517"/>
                    <a:pt x="78871" y="473779"/>
                  </a:cubicBezTo>
                  <a:cubicBezTo>
                    <a:pt x="87109" y="476525"/>
                    <a:pt x="95604" y="478596"/>
                    <a:pt x="103585" y="482017"/>
                  </a:cubicBezTo>
                  <a:cubicBezTo>
                    <a:pt x="136590" y="496162"/>
                    <a:pt x="130340" y="499004"/>
                    <a:pt x="161249" y="506731"/>
                  </a:cubicBezTo>
                  <a:cubicBezTo>
                    <a:pt x="174833" y="510127"/>
                    <a:pt x="188770" y="511932"/>
                    <a:pt x="202439" y="514969"/>
                  </a:cubicBezTo>
                  <a:cubicBezTo>
                    <a:pt x="213491" y="517425"/>
                    <a:pt x="224338" y="520750"/>
                    <a:pt x="235390" y="523206"/>
                  </a:cubicBezTo>
                  <a:cubicBezTo>
                    <a:pt x="295029" y="536459"/>
                    <a:pt x="257135" y="524963"/>
                    <a:pt x="301293" y="539682"/>
                  </a:cubicBezTo>
                  <a:cubicBezTo>
                    <a:pt x="319509" y="557899"/>
                    <a:pt x="331014" y="566174"/>
                    <a:pt x="342482" y="589109"/>
                  </a:cubicBezTo>
                  <a:cubicBezTo>
                    <a:pt x="346365" y="596876"/>
                    <a:pt x="345295" y="607042"/>
                    <a:pt x="350720" y="613823"/>
                  </a:cubicBezTo>
                  <a:cubicBezTo>
                    <a:pt x="356905" y="621554"/>
                    <a:pt x="367827" y="623960"/>
                    <a:pt x="375433" y="630298"/>
                  </a:cubicBezTo>
                  <a:cubicBezTo>
                    <a:pt x="438869" y="683161"/>
                    <a:pt x="363496" y="630577"/>
                    <a:pt x="424860" y="671488"/>
                  </a:cubicBezTo>
                  <a:lnTo>
                    <a:pt x="474287" y="745628"/>
                  </a:lnTo>
                  <a:cubicBezTo>
                    <a:pt x="479779" y="753866"/>
                    <a:pt x="482525" y="764850"/>
                    <a:pt x="490763" y="770342"/>
                  </a:cubicBezTo>
                  <a:lnTo>
                    <a:pt x="515476" y="786817"/>
                  </a:lnTo>
                  <a:cubicBezTo>
                    <a:pt x="520968" y="795055"/>
                    <a:pt x="524501" y="805011"/>
                    <a:pt x="531952" y="811531"/>
                  </a:cubicBezTo>
                  <a:cubicBezTo>
                    <a:pt x="554810" y="831532"/>
                    <a:pt x="598570" y="858027"/>
                    <a:pt x="630806" y="860958"/>
                  </a:cubicBezTo>
                  <a:lnTo>
                    <a:pt x="721422" y="869196"/>
                  </a:lnTo>
                  <a:cubicBezTo>
                    <a:pt x="737898" y="866450"/>
                    <a:pt x="755909" y="868428"/>
                    <a:pt x="770849" y="860958"/>
                  </a:cubicBezTo>
                  <a:cubicBezTo>
                    <a:pt x="779705" y="856530"/>
                    <a:pt x="780324" y="843245"/>
                    <a:pt x="787325" y="836244"/>
                  </a:cubicBezTo>
                  <a:cubicBezTo>
                    <a:pt x="803293" y="820277"/>
                    <a:pt x="816654" y="818231"/>
                    <a:pt x="836752" y="811531"/>
                  </a:cubicBezTo>
                  <a:cubicBezTo>
                    <a:pt x="858076" y="790207"/>
                    <a:pt x="884563" y="766951"/>
                    <a:pt x="894417" y="737390"/>
                  </a:cubicBezTo>
                  <a:lnTo>
                    <a:pt x="910893" y="687963"/>
                  </a:lnTo>
                  <a:lnTo>
                    <a:pt x="927368" y="638536"/>
                  </a:lnTo>
                  <a:lnTo>
                    <a:pt x="935606" y="613823"/>
                  </a:lnTo>
                  <a:cubicBezTo>
                    <a:pt x="939461" y="582986"/>
                    <a:pt x="943373" y="538664"/>
                    <a:pt x="952082" y="506731"/>
                  </a:cubicBezTo>
                  <a:cubicBezTo>
                    <a:pt x="956652" y="489976"/>
                    <a:pt x="965152" y="474334"/>
                    <a:pt x="968558" y="457304"/>
                  </a:cubicBezTo>
                  <a:lnTo>
                    <a:pt x="985033" y="374925"/>
                  </a:lnTo>
                  <a:cubicBezTo>
                    <a:pt x="982287" y="320006"/>
                    <a:pt x="981361" y="264966"/>
                    <a:pt x="976795" y="210169"/>
                  </a:cubicBezTo>
                  <a:cubicBezTo>
                    <a:pt x="973690" y="172907"/>
                    <a:pt x="957465" y="160578"/>
                    <a:pt x="935606" y="127790"/>
                  </a:cubicBezTo>
                  <a:cubicBezTo>
                    <a:pt x="930114" y="119552"/>
                    <a:pt x="927369" y="108569"/>
                    <a:pt x="919131" y="103077"/>
                  </a:cubicBezTo>
                  <a:cubicBezTo>
                    <a:pt x="902655" y="92093"/>
                    <a:pt x="883706" y="84126"/>
                    <a:pt x="869704" y="70125"/>
                  </a:cubicBezTo>
                  <a:cubicBezTo>
                    <a:pt x="861466" y="61887"/>
                    <a:pt x="855174" y="51070"/>
                    <a:pt x="844990" y="45412"/>
                  </a:cubicBezTo>
                  <a:cubicBezTo>
                    <a:pt x="819272" y="31124"/>
                    <a:pt x="782769" y="27008"/>
                    <a:pt x="754374" y="20698"/>
                  </a:cubicBezTo>
                  <a:cubicBezTo>
                    <a:pt x="723344" y="13802"/>
                    <a:pt x="724229" y="13396"/>
                    <a:pt x="696709" y="4223"/>
                  </a:cubicBezTo>
                  <a:cubicBezTo>
                    <a:pt x="663758" y="6969"/>
                    <a:pt x="630630" y="8090"/>
                    <a:pt x="597855" y="12460"/>
                  </a:cubicBezTo>
                  <a:cubicBezTo>
                    <a:pt x="589248" y="13608"/>
                    <a:pt x="581825" y="20698"/>
                    <a:pt x="573141" y="20698"/>
                  </a:cubicBezTo>
                  <a:cubicBezTo>
                    <a:pt x="529120" y="20698"/>
                    <a:pt x="485245" y="15596"/>
                    <a:pt x="441336" y="12460"/>
                  </a:cubicBezTo>
                  <a:lnTo>
                    <a:pt x="334244" y="20698"/>
                  </a:lnTo>
                  <a:close/>
                </a:path>
              </a:pathLst>
            </a:custGeom>
            <a:solidFill>
              <a:srgbClr val="AEAEAE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195736" y="3966155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/>
                <a:t>Sensitivity </a:t>
              </a:r>
            </a:p>
            <a:p>
              <a:pPr algn="ctr"/>
              <a:r>
                <a:rPr lang="en-GB" sz="1600" dirty="0" smtClean="0"/>
                <a:t>site	</a:t>
              </a:r>
              <a:endParaRPr lang="en-GB" sz="1600" dirty="0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472112" y="3861048"/>
            <a:ext cx="4032448" cy="1880038"/>
            <a:chOff x="1259632" y="3925226"/>
            <a:chExt cx="4032448" cy="1880038"/>
          </a:xfrm>
        </p:grpSpPr>
        <p:grpSp>
          <p:nvGrpSpPr>
            <p:cNvPr id="74" name="Group 67"/>
            <p:cNvGrpSpPr/>
            <p:nvPr/>
          </p:nvGrpSpPr>
          <p:grpSpPr>
            <a:xfrm>
              <a:off x="1259632" y="3933056"/>
              <a:ext cx="4032448" cy="1872208"/>
              <a:chOff x="1043608" y="4437112"/>
              <a:chExt cx="4032448" cy="1872208"/>
            </a:xfrm>
          </p:grpSpPr>
          <p:grpSp>
            <p:nvGrpSpPr>
              <p:cNvPr id="77" name="Group 16"/>
              <p:cNvGrpSpPr/>
              <p:nvPr/>
            </p:nvGrpSpPr>
            <p:grpSpPr>
              <a:xfrm>
                <a:off x="1115616" y="4500000"/>
                <a:ext cx="3960440" cy="1688554"/>
                <a:chOff x="1115616" y="4500000"/>
                <a:chExt cx="3960440" cy="1688554"/>
              </a:xfrm>
            </p:grpSpPr>
            <p:sp>
              <p:nvSpPr>
                <p:cNvPr id="127" name="TextBox 10"/>
                <p:cNvSpPr txBox="1"/>
                <p:nvPr/>
              </p:nvSpPr>
              <p:spPr>
                <a:xfrm>
                  <a:off x="1115616" y="45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28" name="TextBox 13"/>
                <p:cNvSpPr txBox="1"/>
                <p:nvPr/>
              </p:nvSpPr>
              <p:spPr>
                <a:xfrm>
                  <a:off x="1115616" y="54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29" name="TextBox 14"/>
                <p:cNvSpPr txBox="1"/>
                <p:nvPr/>
              </p:nvSpPr>
              <p:spPr>
                <a:xfrm>
                  <a:off x="1187624" y="4962654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  <p:sp>
              <p:nvSpPr>
                <p:cNvPr id="130" name="TextBox 129"/>
                <p:cNvSpPr txBox="1"/>
                <p:nvPr/>
              </p:nvSpPr>
              <p:spPr>
                <a:xfrm>
                  <a:off x="1187624" y="585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</p:grpSp>
          <p:grpSp>
            <p:nvGrpSpPr>
              <p:cNvPr id="78" name="Group 66"/>
              <p:cNvGrpSpPr/>
              <p:nvPr/>
            </p:nvGrpSpPr>
            <p:grpSpPr>
              <a:xfrm>
                <a:off x="1043608" y="4437112"/>
                <a:ext cx="1908600" cy="1872208"/>
                <a:chOff x="1043608" y="4437112"/>
                <a:chExt cx="1908600" cy="1872208"/>
              </a:xfrm>
            </p:grpSpPr>
            <p:grpSp>
              <p:nvGrpSpPr>
                <p:cNvPr id="79" name="Group 23"/>
                <p:cNvGrpSpPr/>
                <p:nvPr/>
              </p:nvGrpSpPr>
              <p:grpSpPr>
                <a:xfrm>
                  <a:off x="1043608" y="468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22" name="Straight Connector 12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Straight Connector 12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Straight Connector 12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Group 24"/>
                <p:cNvGrpSpPr/>
                <p:nvPr/>
              </p:nvGrpSpPr>
              <p:grpSpPr>
                <a:xfrm>
                  <a:off x="1043608" y="558924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17" name="Straight Connector 11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Straight Connector 11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Straight Connector 11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Group 30"/>
                <p:cNvGrpSpPr/>
                <p:nvPr/>
              </p:nvGrpSpPr>
              <p:grpSpPr>
                <a:xfrm>
                  <a:off x="1080000" y="6021288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12" name="Straight Connector 11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Straight Connector 11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2" name="Group 36"/>
                <p:cNvGrpSpPr/>
                <p:nvPr/>
              </p:nvGrpSpPr>
              <p:grpSpPr>
                <a:xfrm>
                  <a:off x="1080000" y="513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07" name="Straight Connector 10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Group 42"/>
                <p:cNvGrpSpPr/>
                <p:nvPr/>
              </p:nvGrpSpPr>
              <p:grpSpPr>
                <a:xfrm rot="5400000">
                  <a:off x="395536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02" name="Straight Connector 10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4" name="Group 48"/>
                <p:cNvGrpSpPr/>
                <p:nvPr/>
              </p:nvGrpSpPr>
              <p:grpSpPr>
                <a:xfrm rot="5400000">
                  <a:off x="827584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97" name="Straight Connector 9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Group 54"/>
                <p:cNvGrpSpPr/>
                <p:nvPr/>
              </p:nvGrpSpPr>
              <p:grpSpPr>
                <a:xfrm rot="5400000">
                  <a:off x="1259632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92" name="Straight Connector 9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Group 60"/>
                <p:cNvGrpSpPr/>
                <p:nvPr/>
              </p:nvGrpSpPr>
              <p:grpSpPr>
                <a:xfrm rot="5400000">
                  <a:off x="1691680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87" name="Straight Connector 8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5" name="Freeform 74"/>
            <p:cNvSpPr/>
            <p:nvPr/>
          </p:nvSpPr>
          <p:spPr>
            <a:xfrm>
              <a:off x="2123728" y="3925226"/>
              <a:ext cx="1224000" cy="869196"/>
            </a:xfrm>
            <a:custGeom>
              <a:avLst/>
              <a:gdLst>
                <a:gd name="connsiteX0" fmla="*/ 334244 w 985033"/>
                <a:gd name="connsiteY0" fmla="*/ 20698 h 869196"/>
                <a:gd name="connsiteX1" fmla="*/ 334244 w 985033"/>
                <a:gd name="connsiteY1" fmla="*/ 20698 h 869196"/>
                <a:gd name="connsiteX2" fmla="*/ 260104 w 985033"/>
                <a:gd name="connsiteY2" fmla="*/ 4223 h 869196"/>
                <a:gd name="connsiteX3" fmla="*/ 95347 w 985033"/>
                <a:gd name="connsiteY3" fmla="*/ 20698 h 869196"/>
                <a:gd name="connsiteX4" fmla="*/ 54158 w 985033"/>
                <a:gd name="connsiteY4" fmla="*/ 86601 h 869196"/>
                <a:gd name="connsiteX5" fmla="*/ 29444 w 985033"/>
                <a:gd name="connsiteY5" fmla="*/ 160742 h 869196"/>
                <a:gd name="connsiteX6" fmla="*/ 21206 w 985033"/>
                <a:gd name="connsiteY6" fmla="*/ 185455 h 869196"/>
                <a:gd name="connsiteX7" fmla="*/ 12968 w 985033"/>
                <a:gd name="connsiteY7" fmla="*/ 210169 h 869196"/>
                <a:gd name="connsiteX8" fmla="*/ 12968 w 985033"/>
                <a:gd name="connsiteY8" fmla="*/ 374925 h 869196"/>
                <a:gd name="connsiteX9" fmla="*/ 45920 w 985033"/>
                <a:gd name="connsiteY9" fmla="*/ 424352 h 869196"/>
                <a:gd name="connsiteX10" fmla="*/ 78871 w 985033"/>
                <a:gd name="connsiteY10" fmla="*/ 473779 h 869196"/>
                <a:gd name="connsiteX11" fmla="*/ 103585 w 985033"/>
                <a:gd name="connsiteY11" fmla="*/ 482017 h 869196"/>
                <a:gd name="connsiteX12" fmla="*/ 161249 w 985033"/>
                <a:gd name="connsiteY12" fmla="*/ 506731 h 869196"/>
                <a:gd name="connsiteX13" fmla="*/ 202439 w 985033"/>
                <a:gd name="connsiteY13" fmla="*/ 514969 h 869196"/>
                <a:gd name="connsiteX14" fmla="*/ 235390 w 985033"/>
                <a:gd name="connsiteY14" fmla="*/ 523206 h 869196"/>
                <a:gd name="connsiteX15" fmla="*/ 301293 w 985033"/>
                <a:gd name="connsiteY15" fmla="*/ 539682 h 869196"/>
                <a:gd name="connsiteX16" fmla="*/ 342482 w 985033"/>
                <a:gd name="connsiteY16" fmla="*/ 589109 h 869196"/>
                <a:gd name="connsiteX17" fmla="*/ 350720 w 985033"/>
                <a:gd name="connsiteY17" fmla="*/ 613823 h 869196"/>
                <a:gd name="connsiteX18" fmla="*/ 375433 w 985033"/>
                <a:gd name="connsiteY18" fmla="*/ 630298 h 869196"/>
                <a:gd name="connsiteX19" fmla="*/ 424860 w 985033"/>
                <a:gd name="connsiteY19" fmla="*/ 671488 h 869196"/>
                <a:gd name="connsiteX20" fmla="*/ 474287 w 985033"/>
                <a:gd name="connsiteY20" fmla="*/ 745628 h 869196"/>
                <a:gd name="connsiteX21" fmla="*/ 490763 w 985033"/>
                <a:gd name="connsiteY21" fmla="*/ 770342 h 869196"/>
                <a:gd name="connsiteX22" fmla="*/ 515476 w 985033"/>
                <a:gd name="connsiteY22" fmla="*/ 786817 h 869196"/>
                <a:gd name="connsiteX23" fmla="*/ 531952 w 985033"/>
                <a:gd name="connsiteY23" fmla="*/ 811531 h 869196"/>
                <a:gd name="connsiteX24" fmla="*/ 630806 w 985033"/>
                <a:gd name="connsiteY24" fmla="*/ 860958 h 869196"/>
                <a:gd name="connsiteX25" fmla="*/ 721422 w 985033"/>
                <a:gd name="connsiteY25" fmla="*/ 869196 h 869196"/>
                <a:gd name="connsiteX26" fmla="*/ 770849 w 985033"/>
                <a:gd name="connsiteY26" fmla="*/ 860958 h 869196"/>
                <a:gd name="connsiteX27" fmla="*/ 787325 w 985033"/>
                <a:gd name="connsiteY27" fmla="*/ 836244 h 869196"/>
                <a:gd name="connsiteX28" fmla="*/ 836752 w 985033"/>
                <a:gd name="connsiteY28" fmla="*/ 811531 h 869196"/>
                <a:gd name="connsiteX29" fmla="*/ 894417 w 985033"/>
                <a:gd name="connsiteY29" fmla="*/ 737390 h 869196"/>
                <a:gd name="connsiteX30" fmla="*/ 910893 w 985033"/>
                <a:gd name="connsiteY30" fmla="*/ 687963 h 869196"/>
                <a:gd name="connsiteX31" fmla="*/ 927368 w 985033"/>
                <a:gd name="connsiteY31" fmla="*/ 638536 h 869196"/>
                <a:gd name="connsiteX32" fmla="*/ 935606 w 985033"/>
                <a:gd name="connsiteY32" fmla="*/ 613823 h 869196"/>
                <a:gd name="connsiteX33" fmla="*/ 952082 w 985033"/>
                <a:gd name="connsiteY33" fmla="*/ 506731 h 869196"/>
                <a:gd name="connsiteX34" fmla="*/ 968558 w 985033"/>
                <a:gd name="connsiteY34" fmla="*/ 457304 h 869196"/>
                <a:gd name="connsiteX35" fmla="*/ 985033 w 985033"/>
                <a:gd name="connsiteY35" fmla="*/ 374925 h 869196"/>
                <a:gd name="connsiteX36" fmla="*/ 976795 w 985033"/>
                <a:gd name="connsiteY36" fmla="*/ 210169 h 869196"/>
                <a:gd name="connsiteX37" fmla="*/ 935606 w 985033"/>
                <a:gd name="connsiteY37" fmla="*/ 127790 h 869196"/>
                <a:gd name="connsiteX38" fmla="*/ 919131 w 985033"/>
                <a:gd name="connsiteY38" fmla="*/ 103077 h 869196"/>
                <a:gd name="connsiteX39" fmla="*/ 869704 w 985033"/>
                <a:gd name="connsiteY39" fmla="*/ 70125 h 869196"/>
                <a:gd name="connsiteX40" fmla="*/ 844990 w 985033"/>
                <a:gd name="connsiteY40" fmla="*/ 45412 h 869196"/>
                <a:gd name="connsiteX41" fmla="*/ 754374 w 985033"/>
                <a:gd name="connsiteY41" fmla="*/ 20698 h 869196"/>
                <a:gd name="connsiteX42" fmla="*/ 696709 w 985033"/>
                <a:gd name="connsiteY42" fmla="*/ 4223 h 869196"/>
                <a:gd name="connsiteX43" fmla="*/ 597855 w 985033"/>
                <a:gd name="connsiteY43" fmla="*/ 12460 h 869196"/>
                <a:gd name="connsiteX44" fmla="*/ 573141 w 985033"/>
                <a:gd name="connsiteY44" fmla="*/ 20698 h 869196"/>
                <a:gd name="connsiteX45" fmla="*/ 441336 w 985033"/>
                <a:gd name="connsiteY45" fmla="*/ 12460 h 869196"/>
                <a:gd name="connsiteX46" fmla="*/ 334244 w 985033"/>
                <a:gd name="connsiteY46" fmla="*/ 20698 h 86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85033" h="869196">
                  <a:moveTo>
                    <a:pt x="334244" y="20698"/>
                  </a:moveTo>
                  <a:lnTo>
                    <a:pt x="334244" y="20698"/>
                  </a:lnTo>
                  <a:cubicBezTo>
                    <a:pt x="309531" y="15206"/>
                    <a:pt x="285401" y="5196"/>
                    <a:pt x="260104" y="4223"/>
                  </a:cubicBezTo>
                  <a:cubicBezTo>
                    <a:pt x="150301" y="0"/>
                    <a:pt x="157197" y="80"/>
                    <a:pt x="95347" y="20698"/>
                  </a:cubicBezTo>
                  <a:cubicBezTo>
                    <a:pt x="75740" y="79517"/>
                    <a:pt x="93321" y="60491"/>
                    <a:pt x="54158" y="86601"/>
                  </a:cubicBezTo>
                  <a:lnTo>
                    <a:pt x="29444" y="160742"/>
                  </a:lnTo>
                  <a:lnTo>
                    <a:pt x="21206" y="185455"/>
                  </a:lnTo>
                  <a:lnTo>
                    <a:pt x="12968" y="210169"/>
                  </a:lnTo>
                  <a:cubicBezTo>
                    <a:pt x="1427" y="290966"/>
                    <a:pt x="0" y="271173"/>
                    <a:pt x="12968" y="374925"/>
                  </a:cubicBezTo>
                  <a:cubicBezTo>
                    <a:pt x="16990" y="407106"/>
                    <a:pt x="25664" y="398309"/>
                    <a:pt x="45920" y="424352"/>
                  </a:cubicBezTo>
                  <a:cubicBezTo>
                    <a:pt x="58077" y="439982"/>
                    <a:pt x="60086" y="467517"/>
                    <a:pt x="78871" y="473779"/>
                  </a:cubicBezTo>
                  <a:cubicBezTo>
                    <a:pt x="87109" y="476525"/>
                    <a:pt x="95604" y="478596"/>
                    <a:pt x="103585" y="482017"/>
                  </a:cubicBezTo>
                  <a:cubicBezTo>
                    <a:pt x="136590" y="496162"/>
                    <a:pt x="130340" y="499004"/>
                    <a:pt x="161249" y="506731"/>
                  </a:cubicBezTo>
                  <a:cubicBezTo>
                    <a:pt x="174833" y="510127"/>
                    <a:pt x="188770" y="511932"/>
                    <a:pt x="202439" y="514969"/>
                  </a:cubicBezTo>
                  <a:cubicBezTo>
                    <a:pt x="213491" y="517425"/>
                    <a:pt x="224338" y="520750"/>
                    <a:pt x="235390" y="523206"/>
                  </a:cubicBezTo>
                  <a:cubicBezTo>
                    <a:pt x="295029" y="536459"/>
                    <a:pt x="257135" y="524963"/>
                    <a:pt x="301293" y="539682"/>
                  </a:cubicBezTo>
                  <a:cubicBezTo>
                    <a:pt x="319509" y="557899"/>
                    <a:pt x="331014" y="566174"/>
                    <a:pt x="342482" y="589109"/>
                  </a:cubicBezTo>
                  <a:cubicBezTo>
                    <a:pt x="346365" y="596876"/>
                    <a:pt x="345295" y="607042"/>
                    <a:pt x="350720" y="613823"/>
                  </a:cubicBezTo>
                  <a:cubicBezTo>
                    <a:pt x="356905" y="621554"/>
                    <a:pt x="367827" y="623960"/>
                    <a:pt x="375433" y="630298"/>
                  </a:cubicBezTo>
                  <a:cubicBezTo>
                    <a:pt x="438869" y="683161"/>
                    <a:pt x="363496" y="630577"/>
                    <a:pt x="424860" y="671488"/>
                  </a:cubicBezTo>
                  <a:lnTo>
                    <a:pt x="474287" y="745628"/>
                  </a:lnTo>
                  <a:cubicBezTo>
                    <a:pt x="479779" y="753866"/>
                    <a:pt x="482525" y="764850"/>
                    <a:pt x="490763" y="770342"/>
                  </a:cubicBezTo>
                  <a:lnTo>
                    <a:pt x="515476" y="786817"/>
                  </a:lnTo>
                  <a:cubicBezTo>
                    <a:pt x="520968" y="795055"/>
                    <a:pt x="524501" y="805011"/>
                    <a:pt x="531952" y="811531"/>
                  </a:cubicBezTo>
                  <a:cubicBezTo>
                    <a:pt x="554810" y="831532"/>
                    <a:pt x="598570" y="858027"/>
                    <a:pt x="630806" y="860958"/>
                  </a:cubicBezTo>
                  <a:lnTo>
                    <a:pt x="721422" y="869196"/>
                  </a:lnTo>
                  <a:cubicBezTo>
                    <a:pt x="737898" y="866450"/>
                    <a:pt x="755909" y="868428"/>
                    <a:pt x="770849" y="860958"/>
                  </a:cubicBezTo>
                  <a:cubicBezTo>
                    <a:pt x="779705" y="856530"/>
                    <a:pt x="780324" y="843245"/>
                    <a:pt x="787325" y="836244"/>
                  </a:cubicBezTo>
                  <a:cubicBezTo>
                    <a:pt x="803293" y="820277"/>
                    <a:pt x="816654" y="818231"/>
                    <a:pt x="836752" y="811531"/>
                  </a:cubicBezTo>
                  <a:cubicBezTo>
                    <a:pt x="858076" y="790207"/>
                    <a:pt x="884563" y="766951"/>
                    <a:pt x="894417" y="737390"/>
                  </a:cubicBezTo>
                  <a:lnTo>
                    <a:pt x="910893" y="687963"/>
                  </a:lnTo>
                  <a:lnTo>
                    <a:pt x="927368" y="638536"/>
                  </a:lnTo>
                  <a:lnTo>
                    <a:pt x="935606" y="613823"/>
                  </a:lnTo>
                  <a:cubicBezTo>
                    <a:pt x="939461" y="582986"/>
                    <a:pt x="943373" y="538664"/>
                    <a:pt x="952082" y="506731"/>
                  </a:cubicBezTo>
                  <a:cubicBezTo>
                    <a:pt x="956652" y="489976"/>
                    <a:pt x="965152" y="474334"/>
                    <a:pt x="968558" y="457304"/>
                  </a:cubicBezTo>
                  <a:lnTo>
                    <a:pt x="985033" y="374925"/>
                  </a:lnTo>
                  <a:cubicBezTo>
                    <a:pt x="982287" y="320006"/>
                    <a:pt x="981361" y="264966"/>
                    <a:pt x="976795" y="210169"/>
                  </a:cubicBezTo>
                  <a:cubicBezTo>
                    <a:pt x="973690" y="172907"/>
                    <a:pt x="957465" y="160578"/>
                    <a:pt x="935606" y="127790"/>
                  </a:cubicBezTo>
                  <a:cubicBezTo>
                    <a:pt x="930114" y="119552"/>
                    <a:pt x="927369" y="108569"/>
                    <a:pt x="919131" y="103077"/>
                  </a:cubicBezTo>
                  <a:cubicBezTo>
                    <a:pt x="902655" y="92093"/>
                    <a:pt x="883706" y="84126"/>
                    <a:pt x="869704" y="70125"/>
                  </a:cubicBezTo>
                  <a:cubicBezTo>
                    <a:pt x="861466" y="61887"/>
                    <a:pt x="855174" y="51070"/>
                    <a:pt x="844990" y="45412"/>
                  </a:cubicBezTo>
                  <a:cubicBezTo>
                    <a:pt x="819272" y="31124"/>
                    <a:pt x="782769" y="27008"/>
                    <a:pt x="754374" y="20698"/>
                  </a:cubicBezTo>
                  <a:cubicBezTo>
                    <a:pt x="723344" y="13802"/>
                    <a:pt x="724229" y="13396"/>
                    <a:pt x="696709" y="4223"/>
                  </a:cubicBezTo>
                  <a:cubicBezTo>
                    <a:pt x="663758" y="6969"/>
                    <a:pt x="630630" y="8090"/>
                    <a:pt x="597855" y="12460"/>
                  </a:cubicBezTo>
                  <a:cubicBezTo>
                    <a:pt x="589248" y="13608"/>
                    <a:pt x="581825" y="20698"/>
                    <a:pt x="573141" y="20698"/>
                  </a:cubicBezTo>
                  <a:cubicBezTo>
                    <a:pt x="529120" y="20698"/>
                    <a:pt x="485245" y="15596"/>
                    <a:pt x="441336" y="12460"/>
                  </a:cubicBezTo>
                  <a:lnTo>
                    <a:pt x="334244" y="20698"/>
                  </a:lnTo>
                  <a:close/>
                </a:path>
              </a:pathLst>
            </a:custGeom>
            <a:solidFill>
              <a:srgbClr val="AEAEAE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195736" y="3966155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/>
                <a:t>Sensitivity </a:t>
              </a:r>
            </a:p>
            <a:p>
              <a:pPr algn="ctr"/>
              <a:r>
                <a:rPr lang="en-GB" sz="1600" dirty="0" smtClean="0"/>
                <a:t>site	</a:t>
              </a:r>
              <a:endParaRPr lang="en-GB" sz="1600" dirty="0"/>
            </a:p>
          </p:txBody>
        </p:sp>
      </p:grpSp>
      <p:cxnSp>
        <p:nvCxnSpPr>
          <p:cNvPr id="132" name="Straight Arrow Connector 131"/>
          <p:cNvCxnSpPr/>
          <p:nvPr/>
        </p:nvCxnSpPr>
        <p:spPr>
          <a:xfrm>
            <a:off x="5112072" y="4149080"/>
            <a:ext cx="576064" cy="288032"/>
          </a:xfrm>
          <a:prstGeom prst="straightConnector1">
            <a:avLst/>
          </a:prstGeom>
          <a:ln w="2222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0"/>
          <p:cNvSpPr txBox="1"/>
          <p:nvPr/>
        </p:nvSpPr>
        <p:spPr>
          <a:xfrm>
            <a:off x="4536008" y="3861048"/>
            <a:ext cx="1548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FF0000"/>
                </a:solidFill>
              </a:rPr>
              <a:t>Photon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134" name="TextBox 10"/>
          <p:cNvSpPr txBox="1"/>
          <p:nvPr/>
        </p:nvSpPr>
        <p:spPr>
          <a:xfrm>
            <a:off x="5868144" y="4293096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2"/>
                </a:solidFill>
              </a:rPr>
              <a:t>e</a:t>
            </a:r>
            <a:r>
              <a:rPr lang="en-GB" sz="1600" b="1" baseline="30000" dirty="0" smtClean="0">
                <a:solidFill>
                  <a:schemeClr val="tx2"/>
                </a:solidFill>
              </a:rPr>
              <a:t>-</a:t>
            </a:r>
            <a:endParaRPr lang="en-GB" sz="1600" b="1" baseline="30000" dirty="0">
              <a:solidFill>
                <a:schemeClr val="tx2"/>
              </a:solidFill>
            </a:endParaRPr>
          </a:p>
        </p:txBody>
      </p:sp>
      <p:cxnSp>
        <p:nvCxnSpPr>
          <p:cNvPr id="135" name="Straight Arrow Connector 134"/>
          <p:cNvCxnSpPr/>
          <p:nvPr/>
        </p:nvCxnSpPr>
        <p:spPr>
          <a:xfrm flipV="1">
            <a:off x="5832152" y="4365104"/>
            <a:ext cx="108000" cy="108000"/>
          </a:xfrm>
          <a:prstGeom prst="straightConnector1">
            <a:avLst/>
          </a:prstGeom>
          <a:ln w="22225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 flipV="1">
            <a:off x="6120184" y="4221088"/>
            <a:ext cx="288032" cy="72008"/>
          </a:xfrm>
          <a:prstGeom prst="straightConnector1">
            <a:avLst/>
          </a:prstGeom>
          <a:ln w="22225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4" y="1402432"/>
            <a:ext cx="8713664" cy="4114800"/>
          </a:xfrm>
        </p:spPr>
        <p:txBody>
          <a:bodyPr/>
          <a:lstStyle/>
          <a:p>
            <a:pPr lvl="1" eaLnBrk="1" hangingPunct="1"/>
            <a:endParaRPr lang="en-GB" sz="16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2" eaLnBrk="1" hangingPunct="1"/>
            <a:endParaRPr lang="en-GB" sz="2000" dirty="0" smtClean="0">
              <a:latin typeface="Arial Unicode MS" pitchFamily="34" charset="-128"/>
            </a:endParaRPr>
          </a:p>
          <a:p>
            <a:pPr lvl="1" eaLnBrk="1" hangingPunct="1"/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79512" y="1196752"/>
            <a:ext cx="878497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During </a:t>
            </a:r>
            <a:r>
              <a:rPr lang="en-GB" sz="2800" kern="0" dirty="0" smtClean="0">
                <a:solidFill>
                  <a:srgbClr val="C00000"/>
                </a:solidFill>
                <a:latin typeface="Arial Unicode MS" pitchFamily="34" charset="-128"/>
              </a:rPr>
              <a:t>exposure</a:t>
            </a:r>
            <a:r>
              <a:rPr lang="en-GB" sz="2800" kern="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800" kern="0" dirty="0" smtClean="0">
                <a:solidFill>
                  <a:schemeClr val="tx2"/>
                </a:solidFill>
                <a:latin typeface="Arial Unicode MS" pitchFamily="34" charset="-128"/>
              </a:rPr>
              <a:t>(2):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Negative charge 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at sensitivity site attracts free Ag ions, which are reduced forming </a:t>
            </a:r>
            <a:r>
              <a:rPr lang="en-GB" kern="0" dirty="0" smtClean="0">
                <a:solidFill>
                  <a:srgbClr val="C00000"/>
                </a:solidFill>
                <a:latin typeface="Arial Unicode MS" pitchFamily="34" charset="-128"/>
              </a:rPr>
              <a:t>neutral silver</a:t>
            </a: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, resulting in a ‘latent image’</a:t>
            </a: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110000"/>
              <a:buFontTx/>
              <a:buChar char="•"/>
            </a:pPr>
            <a:endParaRPr kumimoji="0" lang="en-GB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buFontTx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Radiographic film: components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39752" y="6497638"/>
            <a:ext cx="61926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L04 General Principles of Film and Digital Radiography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>
            <a:off x="1403648" y="3645024"/>
            <a:ext cx="6408712" cy="2232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1"/>
          <p:cNvGrpSpPr/>
          <p:nvPr/>
        </p:nvGrpSpPr>
        <p:grpSpPr>
          <a:xfrm>
            <a:off x="1835696" y="3845388"/>
            <a:ext cx="4032448" cy="1880038"/>
            <a:chOff x="1259632" y="3925226"/>
            <a:chExt cx="4032448" cy="1880038"/>
          </a:xfrm>
        </p:grpSpPr>
        <p:grpSp>
          <p:nvGrpSpPr>
            <p:cNvPr id="3" name="Group 67"/>
            <p:cNvGrpSpPr/>
            <p:nvPr/>
          </p:nvGrpSpPr>
          <p:grpSpPr>
            <a:xfrm>
              <a:off x="1259632" y="3933056"/>
              <a:ext cx="4032448" cy="1872208"/>
              <a:chOff x="1043608" y="4437112"/>
              <a:chExt cx="4032448" cy="1872208"/>
            </a:xfrm>
          </p:grpSpPr>
          <p:grpSp>
            <p:nvGrpSpPr>
              <p:cNvPr id="4" name="Group 16"/>
              <p:cNvGrpSpPr/>
              <p:nvPr/>
            </p:nvGrpSpPr>
            <p:grpSpPr>
              <a:xfrm>
                <a:off x="1115616" y="4500000"/>
                <a:ext cx="3960440" cy="1688554"/>
                <a:chOff x="1115616" y="4500000"/>
                <a:chExt cx="3960440" cy="1688554"/>
              </a:xfrm>
            </p:grpSpPr>
            <p:sp>
              <p:nvSpPr>
                <p:cNvPr id="11" name="TextBox 10"/>
                <p:cNvSpPr txBox="1"/>
                <p:nvPr/>
              </p:nvSpPr>
              <p:spPr>
                <a:xfrm>
                  <a:off x="1115616" y="45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115616" y="54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187624" y="4962654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187624" y="585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</p:grpSp>
          <p:grpSp>
            <p:nvGrpSpPr>
              <p:cNvPr id="5" name="Group 66"/>
              <p:cNvGrpSpPr/>
              <p:nvPr/>
            </p:nvGrpSpPr>
            <p:grpSpPr>
              <a:xfrm>
                <a:off x="1043608" y="4437112"/>
                <a:ext cx="1908600" cy="1872208"/>
                <a:chOff x="1043608" y="4437112"/>
                <a:chExt cx="1908600" cy="1872208"/>
              </a:xfrm>
            </p:grpSpPr>
            <p:grpSp>
              <p:nvGrpSpPr>
                <p:cNvPr id="7" name="Group 23"/>
                <p:cNvGrpSpPr/>
                <p:nvPr/>
              </p:nvGrpSpPr>
              <p:grpSpPr>
                <a:xfrm>
                  <a:off x="1043608" y="468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Group 24"/>
                <p:cNvGrpSpPr/>
                <p:nvPr/>
              </p:nvGrpSpPr>
              <p:grpSpPr>
                <a:xfrm>
                  <a:off x="1043608" y="558924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26" name="Straight Connector 25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30"/>
                <p:cNvGrpSpPr/>
                <p:nvPr/>
              </p:nvGrpSpPr>
              <p:grpSpPr>
                <a:xfrm>
                  <a:off x="1080000" y="6021288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Group 36"/>
                <p:cNvGrpSpPr/>
                <p:nvPr/>
              </p:nvGrpSpPr>
              <p:grpSpPr>
                <a:xfrm>
                  <a:off x="1080000" y="513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38" name="Straight Connector 37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39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40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41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Group 42"/>
                <p:cNvGrpSpPr/>
                <p:nvPr/>
              </p:nvGrpSpPr>
              <p:grpSpPr>
                <a:xfrm rot="5400000">
                  <a:off x="395536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44" name="Straight Connector 43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44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45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Connector 46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Group 48"/>
                <p:cNvGrpSpPr/>
                <p:nvPr/>
              </p:nvGrpSpPr>
              <p:grpSpPr>
                <a:xfrm rot="5400000">
                  <a:off x="827584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50" name="Straight Connector 49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51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Straight Connector 53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54"/>
                <p:cNvGrpSpPr/>
                <p:nvPr/>
              </p:nvGrpSpPr>
              <p:grpSpPr>
                <a:xfrm rot="5400000">
                  <a:off x="1259632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56" name="Straight Connector 55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56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Connector 57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58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59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Group 60"/>
                <p:cNvGrpSpPr/>
                <p:nvPr/>
              </p:nvGrpSpPr>
              <p:grpSpPr>
                <a:xfrm rot="5400000">
                  <a:off x="1691680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62" name="Straight Connector 6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Straight Connector 6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6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69" name="Freeform 68"/>
            <p:cNvSpPr/>
            <p:nvPr/>
          </p:nvSpPr>
          <p:spPr>
            <a:xfrm>
              <a:off x="2123728" y="3925226"/>
              <a:ext cx="1224000" cy="869196"/>
            </a:xfrm>
            <a:custGeom>
              <a:avLst/>
              <a:gdLst>
                <a:gd name="connsiteX0" fmla="*/ 334244 w 985033"/>
                <a:gd name="connsiteY0" fmla="*/ 20698 h 869196"/>
                <a:gd name="connsiteX1" fmla="*/ 334244 w 985033"/>
                <a:gd name="connsiteY1" fmla="*/ 20698 h 869196"/>
                <a:gd name="connsiteX2" fmla="*/ 260104 w 985033"/>
                <a:gd name="connsiteY2" fmla="*/ 4223 h 869196"/>
                <a:gd name="connsiteX3" fmla="*/ 95347 w 985033"/>
                <a:gd name="connsiteY3" fmla="*/ 20698 h 869196"/>
                <a:gd name="connsiteX4" fmla="*/ 54158 w 985033"/>
                <a:gd name="connsiteY4" fmla="*/ 86601 h 869196"/>
                <a:gd name="connsiteX5" fmla="*/ 29444 w 985033"/>
                <a:gd name="connsiteY5" fmla="*/ 160742 h 869196"/>
                <a:gd name="connsiteX6" fmla="*/ 21206 w 985033"/>
                <a:gd name="connsiteY6" fmla="*/ 185455 h 869196"/>
                <a:gd name="connsiteX7" fmla="*/ 12968 w 985033"/>
                <a:gd name="connsiteY7" fmla="*/ 210169 h 869196"/>
                <a:gd name="connsiteX8" fmla="*/ 12968 w 985033"/>
                <a:gd name="connsiteY8" fmla="*/ 374925 h 869196"/>
                <a:gd name="connsiteX9" fmla="*/ 45920 w 985033"/>
                <a:gd name="connsiteY9" fmla="*/ 424352 h 869196"/>
                <a:gd name="connsiteX10" fmla="*/ 78871 w 985033"/>
                <a:gd name="connsiteY10" fmla="*/ 473779 h 869196"/>
                <a:gd name="connsiteX11" fmla="*/ 103585 w 985033"/>
                <a:gd name="connsiteY11" fmla="*/ 482017 h 869196"/>
                <a:gd name="connsiteX12" fmla="*/ 161249 w 985033"/>
                <a:gd name="connsiteY12" fmla="*/ 506731 h 869196"/>
                <a:gd name="connsiteX13" fmla="*/ 202439 w 985033"/>
                <a:gd name="connsiteY13" fmla="*/ 514969 h 869196"/>
                <a:gd name="connsiteX14" fmla="*/ 235390 w 985033"/>
                <a:gd name="connsiteY14" fmla="*/ 523206 h 869196"/>
                <a:gd name="connsiteX15" fmla="*/ 301293 w 985033"/>
                <a:gd name="connsiteY15" fmla="*/ 539682 h 869196"/>
                <a:gd name="connsiteX16" fmla="*/ 342482 w 985033"/>
                <a:gd name="connsiteY16" fmla="*/ 589109 h 869196"/>
                <a:gd name="connsiteX17" fmla="*/ 350720 w 985033"/>
                <a:gd name="connsiteY17" fmla="*/ 613823 h 869196"/>
                <a:gd name="connsiteX18" fmla="*/ 375433 w 985033"/>
                <a:gd name="connsiteY18" fmla="*/ 630298 h 869196"/>
                <a:gd name="connsiteX19" fmla="*/ 424860 w 985033"/>
                <a:gd name="connsiteY19" fmla="*/ 671488 h 869196"/>
                <a:gd name="connsiteX20" fmla="*/ 474287 w 985033"/>
                <a:gd name="connsiteY20" fmla="*/ 745628 h 869196"/>
                <a:gd name="connsiteX21" fmla="*/ 490763 w 985033"/>
                <a:gd name="connsiteY21" fmla="*/ 770342 h 869196"/>
                <a:gd name="connsiteX22" fmla="*/ 515476 w 985033"/>
                <a:gd name="connsiteY22" fmla="*/ 786817 h 869196"/>
                <a:gd name="connsiteX23" fmla="*/ 531952 w 985033"/>
                <a:gd name="connsiteY23" fmla="*/ 811531 h 869196"/>
                <a:gd name="connsiteX24" fmla="*/ 630806 w 985033"/>
                <a:gd name="connsiteY24" fmla="*/ 860958 h 869196"/>
                <a:gd name="connsiteX25" fmla="*/ 721422 w 985033"/>
                <a:gd name="connsiteY25" fmla="*/ 869196 h 869196"/>
                <a:gd name="connsiteX26" fmla="*/ 770849 w 985033"/>
                <a:gd name="connsiteY26" fmla="*/ 860958 h 869196"/>
                <a:gd name="connsiteX27" fmla="*/ 787325 w 985033"/>
                <a:gd name="connsiteY27" fmla="*/ 836244 h 869196"/>
                <a:gd name="connsiteX28" fmla="*/ 836752 w 985033"/>
                <a:gd name="connsiteY28" fmla="*/ 811531 h 869196"/>
                <a:gd name="connsiteX29" fmla="*/ 894417 w 985033"/>
                <a:gd name="connsiteY29" fmla="*/ 737390 h 869196"/>
                <a:gd name="connsiteX30" fmla="*/ 910893 w 985033"/>
                <a:gd name="connsiteY30" fmla="*/ 687963 h 869196"/>
                <a:gd name="connsiteX31" fmla="*/ 927368 w 985033"/>
                <a:gd name="connsiteY31" fmla="*/ 638536 h 869196"/>
                <a:gd name="connsiteX32" fmla="*/ 935606 w 985033"/>
                <a:gd name="connsiteY32" fmla="*/ 613823 h 869196"/>
                <a:gd name="connsiteX33" fmla="*/ 952082 w 985033"/>
                <a:gd name="connsiteY33" fmla="*/ 506731 h 869196"/>
                <a:gd name="connsiteX34" fmla="*/ 968558 w 985033"/>
                <a:gd name="connsiteY34" fmla="*/ 457304 h 869196"/>
                <a:gd name="connsiteX35" fmla="*/ 985033 w 985033"/>
                <a:gd name="connsiteY35" fmla="*/ 374925 h 869196"/>
                <a:gd name="connsiteX36" fmla="*/ 976795 w 985033"/>
                <a:gd name="connsiteY36" fmla="*/ 210169 h 869196"/>
                <a:gd name="connsiteX37" fmla="*/ 935606 w 985033"/>
                <a:gd name="connsiteY37" fmla="*/ 127790 h 869196"/>
                <a:gd name="connsiteX38" fmla="*/ 919131 w 985033"/>
                <a:gd name="connsiteY38" fmla="*/ 103077 h 869196"/>
                <a:gd name="connsiteX39" fmla="*/ 869704 w 985033"/>
                <a:gd name="connsiteY39" fmla="*/ 70125 h 869196"/>
                <a:gd name="connsiteX40" fmla="*/ 844990 w 985033"/>
                <a:gd name="connsiteY40" fmla="*/ 45412 h 869196"/>
                <a:gd name="connsiteX41" fmla="*/ 754374 w 985033"/>
                <a:gd name="connsiteY41" fmla="*/ 20698 h 869196"/>
                <a:gd name="connsiteX42" fmla="*/ 696709 w 985033"/>
                <a:gd name="connsiteY42" fmla="*/ 4223 h 869196"/>
                <a:gd name="connsiteX43" fmla="*/ 597855 w 985033"/>
                <a:gd name="connsiteY43" fmla="*/ 12460 h 869196"/>
                <a:gd name="connsiteX44" fmla="*/ 573141 w 985033"/>
                <a:gd name="connsiteY44" fmla="*/ 20698 h 869196"/>
                <a:gd name="connsiteX45" fmla="*/ 441336 w 985033"/>
                <a:gd name="connsiteY45" fmla="*/ 12460 h 869196"/>
                <a:gd name="connsiteX46" fmla="*/ 334244 w 985033"/>
                <a:gd name="connsiteY46" fmla="*/ 20698 h 86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85033" h="869196">
                  <a:moveTo>
                    <a:pt x="334244" y="20698"/>
                  </a:moveTo>
                  <a:lnTo>
                    <a:pt x="334244" y="20698"/>
                  </a:lnTo>
                  <a:cubicBezTo>
                    <a:pt x="309531" y="15206"/>
                    <a:pt x="285401" y="5196"/>
                    <a:pt x="260104" y="4223"/>
                  </a:cubicBezTo>
                  <a:cubicBezTo>
                    <a:pt x="150301" y="0"/>
                    <a:pt x="157197" y="80"/>
                    <a:pt x="95347" y="20698"/>
                  </a:cubicBezTo>
                  <a:cubicBezTo>
                    <a:pt x="75740" y="79517"/>
                    <a:pt x="93321" y="60491"/>
                    <a:pt x="54158" y="86601"/>
                  </a:cubicBezTo>
                  <a:lnTo>
                    <a:pt x="29444" y="160742"/>
                  </a:lnTo>
                  <a:lnTo>
                    <a:pt x="21206" y="185455"/>
                  </a:lnTo>
                  <a:lnTo>
                    <a:pt x="12968" y="210169"/>
                  </a:lnTo>
                  <a:cubicBezTo>
                    <a:pt x="1427" y="290966"/>
                    <a:pt x="0" y="271173"/>
                    <a:pt x="12968" y="374925"/>
                  </a:cubicBezTo>
                  <a:cubicBezTo>
                    <a:pt x="16990" y="407106"/>
                    <a:pt x="25664" y="398309"/>
                    <a:pt x="45920" y="424352"/>
                  </a:cubicBezTo>
                  <a:cubicBezTo>
                    <a:pt x="58077" y="439982"/>
                    <a:pt x="60086" y="467517"/>
                    <a:pt x="78871" y="473779"/>
                  </a:cubicBezTo>
                  <a:cubicBezTo>
                    <a:pt x="87109" y="476525"/>
                    <a:pt x="95604" y="478596"/>
                    <a:pt x="103585" y="482017"/>
                  </a:cubicBezTo>
                  <a:cubicBezTo>
                    <a:pt x="136590" y="496162"/>
                    <a:pt x="130340" y="499004"/>
                    <a:pt x="161249" y="506731"/>
                  </a:cubicBezTo>
                  <a:cubicBezTo>
                    <a:pt x="174833" y="510127"/>
                    <a:pt x="188770" y="511932"/>
                    <a:pt x="202439" y="514969"/>
                  </a:cubicBezTo>
                  <a:cubicBezTo>
                    <a:pt x="213491" y="517425"/>
                    <a:pt x="224338" y="520750"/>
                    <a:pt x="235390" y="523206"/>
                  </a:cubicBezTo>
                  <a:cubicBezTo>
                    <a:pt x="295029" y="536459"/>
                    <a:pt x="257135" y="524963"/>
                    <a:pt x="301293" y="539682"/>
                  </a:cubicBezTo>
                  <a:cubicBezTo>
                    <a:pt x="319509" y="557899"/>
                    <a:pt x="331014" y="566174"/>
                    <a:pt x="342482" y="589109"/>
                  </a:cubicBezTo>
                  <a:cubicBezTo>
                    <a:pt x="346365" y="596876"/>
                    <a:pt x="345295" y="607042"/>
                    <a:pt x="350720" y="613823"/>
                  </a:cubicBezTo>
                  <a:cubicBezTo>
                    <a:pt x="356905" y="621554"/>
                    <a:pt x="367827" y="623960"/>
                    <a:pt x="375433" y="630298"/>
                  </a:cubicBezTo>
                  <a:cubicBezTo>
                    <a:pt x="438869" y="683161"/>
                    <a:pt x="363496" y="630577"/>
                    <a:pt x="424860" y="671488"/>
                  </a:cubicBezTo>
                  <a:lnTo>
                    <a:pt x="474287" y="745628"/>
                  </a:lnTo>
                  <a:cubicBezTo>
                    <a:pt x="479779" y="753866"/>
                    <a:pt x="482525" y="764850"/>
                    <a:pt x="490763" y="770342"/>
                  </a:cubicBezTo>
                  <a:lnTo>
                    <a:pt x="515476" y="786817"/>
                  </a:lnTo>
                  <a:cubicBezTo>
                    <a:pt x="520968" y="795055"/>
                    <a:pt x="524501" y="805011"/>
                    <a:pt x="531952" y="811531"/>
                  </a:cubicBezTo>
                  <a:cubicBezTo>
                    <a:pt x="554810" y="831532"/>
                    <a:pt x="598570" y="858027"/>
                    <a:pt x="630806" y="860958"/>
                  </a:cubicBezTo>
                  <a:lnTo>
                    <a:pt x="721422" y="869196"/>
                  </a:lnTo>
                  <a:cubicBezTo>
                    <a:pt x="737898" y="866450"/>
                    <a:pt x="755909" y="868428"/>
                    <a:pt x="770849" y="860958"/>
                  </a:cubicBezTo>
                  <a:cubicBezTo>
                    <a:pt x="779705" y="856530"/>
                    <a:pt x="780324" y="843245"/>
                    <a:pt x="787325" y="836244"/>
                  </a:cubicBezTo>
                  <a:cubicBezTo>
                    <a:pt x="803293" y="820277"/>
                    <a:pt x="816654" y="818231"/>
                    <a:pt x="836752" y="811531"/>
                  </a:cubicBezTo>
                  <a:cubicBezTo>
                    <a:pt x="858076" y="790207"/>
                    <a:pt x="884563" y="766951"/>
                    <a:pt x="894417" y="737390"/>
                  </a:cubicBezTo>
                  <a:lnTo>
                    <a:pt x="910893" y="687963"/>
                  </a:lnTo>
                  <a:lnTo>
                    <a:pt x="927368" y="638536"/>
                  </a:lnTo>
                  <a:lnTo>
                    <a:pt x="935606" y="613823"/>
                  </a:lnTo>
                  <a:cubicBezTo>
                    <a:pt x="939461" y="582986"/>
                    <a:pt x="943373" y="538664"/>
                    <a:pt x="952082" y="506731"/>
                  </a:cubicBezTo>
                  <a:cubicBezTo>
                    <a:pt x="956652" y="489976"/>
                    <a:pt x="965152" y="474334"/>
                    <a:pt x="968558" y="457304"/>
                  </a:cubicBezTo>
                  <a:lnTo>
                    <a:pt x="985033" y="374925"/>
                  </a:lnTo>
                  <a:cubicBezTo>
                    <a:pt x="982287" y="320006"/>
                    <a:pt x="981361" y="264966"/>
                    <a:pt x="976795" y="210169"/>
                  </a:cubicBezTo>
                  <a:cubicBezTo>
                    <a:pt x="973690" y="172907"/>
                    <a:pt x="957465" y="160578"/>
                    <a:pt x="935606" y="127790"/>
                  </a:cubicBezTo>
                  <a:cubicBezTo>
                    <a:pt x="930114" y="119552"/>
                    <a:pt x="927369" y="108569"/>
                    <a:pt x="919131" y="103077"/>
                  </a:cubicBezTo>
                  <a:cubicBezTo>
                    <a:pt x="902655" y="92093"/>
                    <a:pt x="883706" y="84126"/>
                    <a:pt x="869704" y="70125"/>
                  </a:cubicBezTo>
                  <a:cubicBezTo>
                    <a:pt x="861466" y="61887"/>
                    <a:pt x="855174" y="51070"/>
                    <a:pt x="844990" y="45412"/>
                  </a:cubicBezTo>
                  <a:cubicBezTo>
                    <a:pt x="819272" y="31124"/>
                    <a:pt x="782769" y="27008"/>
                    <a:pt x="754374" y="20698"/>
                  </a:cubicBezTo>
                  <a:cubicBezTo>
                    <a:pt x="723344" y="13802"/>
                    <a:pt x="724229" y="13396"/>
                    <a:pt x="696709" y="4223"/>
                  </a:cubicBezTo>
                  <a:cubicBezTo>
                    <a:pt x="663758" y="6969"/>
                    <a:pt x="630630" y="8090"/>
                    <a:pt x="597855" y="12460"/>
                  </a:cubicBezTo>
                  <a:cubicBezTo>
                    <a:pt x="589248" y="13608"/>
                    <a:pt x="581825" y="20698"/>
                    <a:pt x="573141" y="20698"/>
                  </a:cubicBezTo>
                  <a:cubicBezTo>
                    <a:pt x="529120" y="20698"/>
                    <a:pt x="485245" y="15596"/>
                    <a:pt x="441336" y="12460"/>
                  </a:cubicBezTo>
                  <a:lnTo>
                    <a:pt x="334244" y="20698"/>
                  </a:lnTo>
                  <a:close/>
                </a:path>
              </a:pathLst>
            </a:custGeom>
            <a:solidFill>
              <a:srgbClr val="AEAEAE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195736" y="3966155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/>
                <a:t>Sensitivity </a:t>
              </a:r>
            </a:p>
            <a:p>
              <a:pPr algn="ctr"/>
              <a:r>
                <a:rPr lang="en-GB" sz="1600" dirty="0" smtClean="0"/>
                <a:t>site	</a:t>
              </a:r>
              <a:endParaRPr lang="en-GB" sz="1600" dirty="0"/>
            </a:p>
          </p:txBody>
        </p:sp>
      </p:grpSp>
      <p:grpSp>
        <p:nvGrpSpPr>
          <p:cNvPr id="2048" name="Group 72"/>
          <p:cNvGrpSpPr/>
          <p:nvPr/>
        </p:nvGrpSpPr>
        <p:grpSpPr>
          <a:xfrm>
            <a:off x="5472112" y="3853218"/>
            <a:ext cx="4032448" cy="1880038"/>
            <a:chOff x="1259632" y="3925226"/>
            <a:chExt cx="4032448" cy="1880038"/>
          </a:xfrm>
        </p:grpSpPr>
        <p:grpSp>
          <p:nvGrpSpPr>
            <p:cNvPr id="2049" name="Group 67"/>
            <p:cNvGrpSpPr/>
            <p:nvPr/>
          </p:nvGrpSpPr>
          <p:grpSpPr>
            <a:xfrm>
              <a:off x="1259632" y="3933056"/>
              <a:ext cx="4032448" cy="1872208"/>
              <a:chOff x="1043608" y="4437112"/>
              <a:chExt cx="4032448" cy="1872208"/>
            </a:xfrm>
          </p:grpSpPr>
          <p:grpSp>
            <p:nvGrpSpPr>
              <p:cNvPr id="2051" name="Group 16"/>
              <p:cNvGrpSpPr/>
              <p:nvPr/>
            </p:nvGrpSpPr>
            <p:grpSpPr>
              <a:xfrm>
                <a:off x="1115616" y="4500000"/>
                <a:ext cx="3960440" cy="1688554"/>
                <a:chOff x="1115616" y="4500000"/>
                <a:chExt cx="3960440" cy="1688554"/>
              </a:xfrm>
            </p:grpSpPr>
            <p:sp>
              <p:nvSpPr>
                <p:cNvPr id="127" name="TextBox 10"/>
                <p:cNvSpPr txBox="1"/>
                <p:nvPr/>
              </p:nvSpPr>
              <p:spPr>
                <a:xfrm>
                  <a:off x="1115616" y="45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28" name="TextBox 13"/>
                <p:cNvSpPr txBox="1"/>
                <p:nvPr/>
              </p:nvSpPr>
              <p:spPr>
                <a:xfrm>
                  <a:off x="1115616" y="540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Ag    Br    Ag    Br	</a:t>
                  </a:r>
                  <a:endParaRPr lang="en-GB" sz="1600" dirty="0"/>
                </a:p>
              </p:txBody>
            </p:sp>
            <p:sp>
              <p:nvSpPr>
                <p:cNvPr id="129" name="TextBox 14"/>
                <p:cNvSpPr txBox="1"/>
                <p:nvPr/>
              </p:nvSpPr>
              <p:spPr>
                <a:xfrm>
                  <a:off x="1187624" y="4962654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  <p:sp>
              <p:nvSpPr>
                <p:cNvPr id="130" name="TextBox 129"/>
                <p:cNvSpPr txBox="1"/>
                <p:nvPr/>
              </p:nvSpPr>
              <p:spPr>
                <a:xfrm>
                  <a:off x="1187624" y="5850000"/>
                  <a:ext cx="38884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/>
                    <a:t>Br    Ag    Br    Ag	</a:t>
                  </a:r>
                  <a:endParaRPr lang="en-GB" sz="1600" dirty="0"/>
                </a:p>
              </p:txBody>
            </p:sp>
          </p:grpSp>
          <p:grpSp>
            <p:nvGrpSpPr>
              <p:cNvPr id="2052" name="Group 66"/>
              <p:cNvGrpSpPr/>
              <p:nvPr/>
            </p:nvGrpSpPr>
            <p:grpSpPr>
              <a:xfrm>
                <a:off x="1043608" y="4437112"/>
                <a:ext cx="1908600" cy="1872208"/>
                <a:chOff x="1043608" y="4437112"/>
                <a:chExt cx="1908600" cy="1872208"/>
              </a:xfrm>
            </p:grpSpPr>
            <p:grpSp>
              <p:nvGrpSpPr>
                <p:cNvPr id="2053" name="Group 23"/>
                <p:cNvGrpSpPr/>
                <p:nvPr/>
              </p:nvGrpSpPr>
              <p:grpSpPr>
                <a:xfrm>
                  <a:off x="1043608" y="468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22" name="Straight Connector 12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Straight Connector 12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Straight Connector 12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4" name="Group 24"/>
                <p:cNvGrpSpPr/>
                <p:nvPr/>
              </p:nvGrpSpPr>
              <p:grpSpPr>
                <a:xfrm>
                  <a:off x="1043608" y="558924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17" name="Straight Connector 11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Straight Connector 11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Straight Connector 11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5" name="Group 30"/>
                <p:cNvGrpSpPr/>
                <p:nvPr/>
              </p:nvGrpSpPr>
              <p:grpSpPr>
                <a:xfrm>
                  <a:off x="1080000" y="6021288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12" name="Straight Connector 11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Straight Connector 11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6" name="Group 36"/>
                <p:cNvGrpSpPr/>
                <p:nvPr/>
              </p:nvGrpSpPr>
              <p:grpSpPr>
                <a:xfrm>
                  <a:off x="1080000" y="5130000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07" name="Straight Connector 10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7" name="Group 42"/>
                <p:cNvGrpSpPr/>
                <p:nvPr/>
              </p:nvGrpSpPr>
              <p:grpSpPr>
                <a:xfrm rot="5400000">
                  <a:off x="395536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102" name="Straight Connector 10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8" name="Group 48"/>
                <p:cNvGrpSpPr/>
                <p:nvPr/>
              </p:nvGrpSpPr>
              <p:grpSpPr>
                <a:xfrm rot="5400000">
                  <a:off x="827584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97" name="Straight Connector 9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9" name="Group 54"/>
                <p:cNvGrpSpPr/>
                <p:nvPr/>
              </p:nvGrpSpPr>
              <p:grpSpPr>
                <a:xfrm rot="5400000">
                  <a:off x="1259632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92" name="Straight Connector 91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0" name="Group 60"/>
                <p:cNvGrpSpPr/>
                <p:nvPr/>
              </p:nvGrpSpPr>
              <p:grpSpPr>
                <a:xfrm rot="5400000">
                  <a:off x="1691680" y="5373216"/>
                  <a:ext cx="1872208" cy="0"/>
                  <a:chOff x="1043608" y="4680000"/>
                  <a:chExt cx="1872208" cy="0"/>
                </a:xfrm>
              </p:grpSpPr>
              <p:cxnSp>
                <p:nvCxnSpPr>
                  <p:cNvPr id="87" name="Straight Connector 86"/>
                  <p:cNvCxnSpPr/>
                  <p:nvPr/>
                </p:nvCxnSpPr>
                <p:spPr>
                  <a:xfrm>
                    <a:off x="1511672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>
                    <a:off x="1943720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>
                    <a:off x="237576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>
                    <a:off x="2807816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>
                    <a:off x="1043608" y="4680000"/>
                    <a:ext cx="108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5" name="Freeform 74"/>
            <p:cNvSpPr/>
            <p:nvPr/>
          </p:nvSpPr>
          <p:spPr>
            <a:xfrm>
              <a:off x="2123728" y="3925226"/>
              <a:ext cx="1224000" cy="869196"/>
            </a:xfrm>
            <a:custGeom>
              <a:avLst/>
              <a:gdLst>
                <a:gd name="connsiteX0" fmla="*/ 334244 w 985033"/>
                <a:gd name="connsiteY0" fmla="*/ 20698 h 869196"/>
                <a:gd name="connsiteX1" fmla="*/ 334244 w 985033"/>
                <a:gd name="connsiteY1" fmla="*/ 20698 h 869196"/>
                <a:gd name="connsiteX2" fmla="*/ 260104 w 985033"/>
                <a:gd name="connsiteY2" fmla="*/ 4223 h 869196"/>
                <a:gd name="connsiteX3" fmla="*/ 95347 w 985033"/>
                <a:gd name="connsiteY3" fmla="*/ 20698 h 869196"/>
                <a:gd name="connsiteX4" fmla="*/ 54158 w 985033"/>
                <a:gd name="connsiteY4" fmla="*/ 86601 h 869196"/>
                <a:gd name="connsiteX5" fmla="*/ 29444 w 985033"/>
                <a:gd name="connsiteY5" fmla="*/ 160742 h 869196"/>
                <a:gd name="connsiteX6" fmla="*/ 21206 w 985033"/>
                <a:gd name="connsiteY6" fmla="*/ 185455 h 869196"/>
                <a:gd name="connsiteX7" fmla="*/ 12968 w 985033"/>
                <a:gd name="connsiteY7" fmla="*/ 210169 h 869196"/>
                <a:gd name="connsiteX8" fmla="*/ 12968 w 985033"/>
                <a:gd name="connsiteY8" fmla="*/ 374925 h 869196"/>
                <a:gd name="connsiteX9" fmla="*/ 45920 w 985033"/>
                <a:gd name="connsiteY9" fmla="*/ 424352 h 869196"/>
                <a:gd name="connsiteX10" fmla="*/ 78871 w 985033"/>
                <a:gd name="connsiteY10" fmla="*/ 473779 h 869196"/>
                <a:gd name="connsiteX11" fmla="*/ 103585 w 985033"/>
                <a:gd name="connsiteY11" fmla="*/ 482017 h 869196"/>
                <a:gd name="connsiteX12" fmla="*/ 161249 w 985033"/>
                <a:gd name="connsiteY12" fmla="*/ 506731 h 869196"/>
                <a:gd name="connsiteX13" fmla="*/ 202439 w 985033"/>
                <a:gd name="connsiteY13" fmla="*/ 514969 h 869196"/>
                <a:gd name="connsiteX14" fmla="*/ 235390 w 985033"/>
                <a:gd name="connsiteY14" fmla="*/ 523206 h 869196"/>
                <a:gd name="connsiteX15" fmla="*/ 301293 w 985033"/>
                <a:gd name="connsiteY15" fmla="*/ 539682 h 869196"/>
                <a:gd name="connsiteX16" fmla="*/ 342482 w 985033"/>
                <a:gd name="connsiteY16" fmla="*/ 589109 h 869196"/>
                <a:gd name="connsiteX17" fmla="*/ 350720 w 985033"/>
                <a:gd name="connsiteY17" fmla="*/ 613823 h 869196"/>
                <a:gd name="connsiteX18" fmla="*/ 375433 w 985033"/>
                <a:gd name="connsiteY18" fmla="*/ 630298 h 869196"/>
                <a:gd name="connsiteX19" fmla="*/ 424860 w 985033"/>
                <a:gd name="connsiteY19" fmla="*/ 671488 h 869196"/>
                <a:gd name="connsiteX20" fmla="*/ 474287 w 985033"/>
                <a:gd name="connsiteY20" fmla="*/ 745628 h 869196"/>
                <a:gd name="connsiteX21" fmla="*/ 490763 w 985033"/>
                <a:gd name="connsiteY21" fmla="*/ 770342 h 869196"/>
                <a:gd name="connsiteX22" fmla="*/ 515476 w 985033"/>
                <a:gd name="connsiteY22" fmla="*/ 786817 h 869196"/>
                <a:gd name="connsiteX23" fmla="*/ 531952 w 985033"/>
                <a:gd name="connsiteY23" fmla="*/ 811531 h 869196"/>
                <a:gd name="connsiteX24" fmla="*/ 630806 w 985033"/>
                <a:gd name="connsiteY24" fmla="*/ 860958 h 869196"/>
                <a:gd name="connsiteX25" fmla="*/ 721422 w 985033"/>
                <a:gd name="connsiteY25" fmla="*/ 869196 h 869196"/>
                <a:gd name="connsiteX26" fmla="*/ 770849 w 985033"/>
                <a:gd name="connsiteY26" fmla="*/ 860958 h 869196"/>
                <a:gd name="connsiteX27" fmla="*/ 787325 w 985033"/>
                <a:gd name="connsiteY27" fmla="*/ 836244 h 869196"/>
                <a:gd name="connsiteX28" fmla="*/ 836752 w 985033"/>
                <a:gd name="connsiteY28" fmla="*/ 811531 h 869196"/>
                <a:gd name="connsiteX29" fmla="*/ 894417 w 985033"/>
                <a:gd name="connsiteY29" fmla="*/ 737390 h 869196"/>
                <a:gd name="connsiteX30" fmla="*/ 910893 w 985033"/>
                <a:gd name="connsiteY30" fmla="*/ 687963 h 869196"/>
                <a:gd name="connsiteX31" fmla="*/ 927368 w 985033"/>
                <a:gd name="connsiteY31" fmla="*/ 638536 h 869196"/>
                <a:gd name="connsiteX32" fmla="*/ 935606 w 985033"/>
                <a:gd name="connsiteY32" fmla="*/ 613823 h 869196"/>
                <a:gd name="connsiteX33" fmla="*/ 952082 w 985033"/>
                <a:gd name="connsiteY33" fmla="*/ 506731 h 869196"/>
                <a:gd name="connsiteX34" fmla="*/ 968558 w 985033"/>
                <a:gd name="connsiteY34" fmla="*/ 457304 h 869196"/>
                <a:gd name="connsiteX35" fmla="*/ 985033 w 985033"/>
                <a:gd name="connsiteY35" fmla="*/ 374925 h 869196"/>
                <a:gd name="connsiteX36" fmla="*/ 976795 w 985033"/>
                <a:gd name="connsiteY36" fmla="*/ 210169 h 869196"/>
                <a:gd name="connsiteX37" fmla="*/ 935606 w 985033"/>
                <a:gd name="connsiteY37" fmla="*/ 127790 h 869196"/>
                <a:gd name="connsiteX38" fmla="*/ 919131 w 985033"/>
                <a:gd name="connsiteY38" fmla="*/ 103077 h 869196"/>
                <a:gd name="connsiteX39" fmla="*/ 869704 w 985033"/>
                <a:gd name="connsiteY39" fmla="*/ 70125 h 869196"/>
                <a:gd name="connsiteX40" fmla="*/ 844990 w 985033"/>
                <a:gd name="connsiteY40" fmla="*/ 45412 h 869196"/>
                <a:gd name="connsiteX41" fmla="*/ 754374 w 985033"/>
                <a:gd name="connsiteY41" fmla="*/ 20698 h 869196"/>
                <a:gd name="connsiteX42" fmla="*/ 696709 w 985033"/>
                <a:gd name="connsiteY42" fmla="*/ 4223 h 869196"/>
                <a:gd name="connsiteX43" fmla="*/ 597855 w 985033"/>
                <a:gd name="connsiteY43" fmla="*/ 12460 h 869196"/>
                <a:gd name="connsiteX44" fmla="*/ 573141 w 985033"/>
                <a:gd name="connsiteY44" fmla="*/ 20698 h 869196"/>
                <a:gd name="connsiteX45" fmla="*/ 441336 w 985033"/>
                <a:gd name="connsiteY45" fmla="*/ 12460 h 869196"/>
                <a:gd name="connsiteX46" fmla="*/ 334244 w 985033"/>
                <a:gd name="connsiteY46" fmla="*/ 20698 h 86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85033" h="869196">
                  <a:moveTo>
                    <a:pt x="334244" y="20698"/>
                  </a:moveTo>
                  <a:lnTo>
                    <a:pt x="334244" y="20698"/>
                  </a:lnTo>
                  <a:cubicBezTo>
                    <a:pt x="309531" y="15206"/>
                    <a:pt x="285401" y="5196"/>
                    <a:pt x="260104" y="4223"/>
                  </a:cubicBezTo>
                  <a:cubicBezTo>
                    <a:pt x="150301" y="0"/>
                    <a:pt x="157197" y="80"/>
                    <a:pt x="95347" y="20698"/>
                  </a:cubicBezTo>
                  <a:cubicBezTo>
                    <a:pt x="75740" y="79517"/>
                    <a:pt x="93321" y="60491"/>
                    <a:pt x="54158" y="86601"/>
                  </a:cubicBezTo>
                  <a:lnTo>
                    <a:pt x="29444" y="160742"/>
                  </a:lnTo>
                  <a:lnTo>
                    <a:pt x="21206" y="185455"/>
                  </a:lnTo>
                  <a:lnTo>
                    <a:pt x="12968" y="210169"/>
                  </a:lnTo>
                  <a:cubicBezTo>
                    <a:pt x="1427" y="290966"/>
                    <a:pt x="0" y="271173"/>
                    <a:pt x="12968" y="374925"/>
                  </a:cubicBezTo>
                  <a:cubicBezTo>
                    <a:pt x="16990" y="407106"/>
                    <a:pt x="25664" y="398309"/>
                    <a:pt x="45920" y="424352"/>
                  </a:cubicBezTo>
                  <a:cubicBezTo>
                    <a:pt x="58077" y="439982"/>
                    <a:pt x="60086" y="467517"/>
                    <a:pt x="78871" y="473779"/>
                  </a:cubicBezTo>
                  <a:cubicBezTo>
                    <a:pt x="87109" y="476525"/>
                    <a:pt x="95604" y="478596"/>
                    <a:pt x="103585" y="482017"/>
                  </a:cubicBezTo>
                  <a:cubicBezTo>
                    <a:pt x="136590" y="496162"/>
                    <a:pt x="130340" y="499004"/>
                    <a:pt x="161249" y="506731"/>
                  </a:cubicBezTo>
                  <a:cubicBezTo>
                    <a:pt x="174833" y="510127"/>
                    <a:pt x="188770" y="511932"/>
                    <a:pt x="202439" y="514969"/>
                  </a:cubicBezTo>
                  <a:cubicBezTo>
                    <a:pt x="213491" y="517425"/>
                    <a:pt x="224338" y="520750"/>
                    <a:pt x="235390" y="523206"/>
                  </a:cubicBezTo>
                  <a:cubicBezTo>
                    <a:pt x="295029" y="536459"/>
                    <a:pt x="257135" y="524963"/>
                    <a:pt x="301293" y="539682"/>
                  </a:cubicBezTo>
                  <a:cubicBezTo>
                    <a:pt x="319509" y="557899"/>
                    <a:pt x="331014" y="566174"/>
                    <a:pt x="342482" y="589109"/>
                  </a:cubicBezTo>
                  <a:cubicBezTo>
                    <a:pt x="346365" y="596876"/>
                    <a:pt x="345295" y="607042"/>
                    <a:pt x="350720" y="613823"/>
                  </a:cubicBezTo>
                  <a:cubicBezTo>
                    <a:pt x="356905" y="621554"/>
                    <a:pt x="367827" y="623960"/>
                    <a:pt x="375433" y="630298"/>
                  </a:cubicBezTo>
                  <a:cubicBezTo>
                    <a:pt x="438869" y="683161"/>
                    <a:pt x="363496" y="630577"/>
                    <a:pt x="424860" y="671488"/>
                  </a:cubicBezTo>
                  <a:lnTo>
                    <a:pt x="474287" y="745628"/>
                  </a:lnTo>
                  <a:cubicBezTo>
                    <a:pt x="479779" y="753866"/>
                    <a:pt x="482525" y="764850"/>
                    <a:pt x="490763" y="770342"/>
                  </a:cubicBezTo>
                  <a:lnTo>
                    <a:pt x="515476" y="786817"/>
                  </a:lnTo>
                  <a:cubicBezTo>
                    <a:pt x="520968" y="795055"/>
                    <a:pt x="524501" y="805011"/>
                    <a:pt x="531952" y="811531"/>
                  </a:cubicBezTo>
                  <a:cubicBezTo>
                    <a:pt x="554810" y="831532"/>
                    <a:pt x="598570" y="858027"/>
                    <a:pt x="630806" y="860958"/>
                  </a:cubicBezTo>
                  <a:lnTo>
                    <a:pt x="721422" y="869196"/>
                  </a:lnTo>
                  <a:cubicBezTo>
                    <a:pt x="737898" y="866450"/>
                    <a:pt x="755909" y="868428"/>
                    <a:pt x="770849" y="860958"/>
                  </a:cubicBezTo>
                  <a:cubicBezTo>
                    <a:pt x="779705" y="856530"/>
                    <a:pt x="780324" y="843245"/>
                    <a:pt x="787325" y="836244"/>
                  </a:cubicBezTo>
                  <a:cubicBezTo>
                    <a:pt x="803293" y="820277"/>
                    <a:pt x="816654" y="818231"/>
                    <a:pt x="836752" y="811531"/>
                  </a:cubicBezTo>
                  <a:cubicBezTo>
                    <a:pt x="858076" y="790207"/>
                    <a:pt x="884563" y="766951"/>
                    <a:pt x="894417" y="737390"/>
                  </a:cubicBezTo>
                  <a:lnTo>
                    <a:pt x="910893" y="687963"/>
                  </a:lnTo>
                  <a:lnTo>
                    <a:pt x="927368" y="638536"/>
                  </a:lnTo>
                  <a:lnTo>
                    <a:pt x="935606" y="613823"/>
                  </a:lnTo>
                  <a:cubicBezTo>
                    <a:pt x="939461" y="582986"/>
                    <a:pt x="943373" y="538664"/>
                    <a:pt x="952082" y="506731"/>
                  </a:cubicBezTo>
                  <a:cubicBezTo>
                    <a:pt x="956652" y="489976"/>
                    <a:pt x="965152" y="474334"/>
                    <a:pt x="968558" y="457304"/>
                  </a:cubicBezTo>
                  <a:lnTo>
                    <a:pt x="985033" y="374925"/>
                  </a:lnTo>
                  <a:cubicBezTo>
                    <a:pt x="982287" y="320006"/>
                    <a:pt x="981361" y="264966"/>
                    <a:pt x="976795" y="210169"/>
                  </a:cubicBezTo>
                  <a:cubicBezTo>
                    <a:pt x="973690" y="172907"/>
                    <a:pt x="957465" y="160578"/>
                    <a:pt x="935606" y="127790"/>
                  </a:cubicBezTo>
                  <a:cubicBezTo>
                    <a:pt x="930114" y="119552"/>
                    <a:pt x="927369" y="108569"/>
                    <a:pt x="919131" y="103077"/>
                  </a:cubicBezTo>
                  <a:cubicBezTo>
                    <a:pt x="902655" y="92093"/>
                    <a:pt x="883706" y="84126"/>
                    <a:pt x="869704" y="70125"/>
                  </a:cubicBezTo>
                  <a:cubicBezTo>
                    <a:pt x="861466" y="61887"/>
                    <a:pt x="855174" y="51070"/>
                    <a:pt x="844990" y="45412"/>
                  </a:cubicBezTo>
                  <a:cubicBezTo>
                    <a:pt x="819272" y="31124"/>
                    <a:pt x="782769" y="27008"/>
                    <a:pt x="754374" y="20698"/>
                  </a:cubicBezTo>
                  <a:cubicBezTo>
                    <a:pt x="723344" y="13802"/>
                    <a:pt x="724229" y="13396"/>
                    <a:pt x="696709" y="4223"/>
                  </a:cubicBezTo>
                  <a:cubicBezTo>
                    <a:pt x="663758" y="6969"/>
                    <a:pt x="630630" y="8090"/>
                    <a:pt x="597855" y="12460"/>
                  </a:cubicBezTo>
                  <a:cubicBezTo>
                    <a:pt x="589248" y="13608"/>
                    <a:pt x="581825" y="20698"/>
                    <a:pt x="573141" y="20698"/>
                  </a:cubicBezTo>
                  <a:cubicBezTo>
                    <a:pt x="529120" y="20698"/>
                    <a:pt x="485245" y="15596"/>
                    <a:pt x="441336" y="12460"/>
                  </a:cubicBezTo>
                  <a:lnTo>
                    <a:pt x="334244" y="20698"/>
                  </a:lnTo>
                  <a:close/>
                </a:path>
              </a:pathLst>
            </a:custGeom>
            <a:solidFill>
              <a:srgbClr val="AEAEAE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1" name="Oval 130"/>
          <p:cNvSpPr/>
          <p:nvPr/>
        </p:nvSpPr>
        <p:spPr>
          <a:xfrm>
            <a:off x="2843808" y="4168170"/>
            <a:ext cx="144000" cy="144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0000"/>
            <a:r>
              <a:rPr lang="en-GB" sz="1800" dirty="0" smtClean="0">
                <a:solidFill>
                  <a:schemeClr val="tx1"/>
                </a:solidFill>
              </a:rPr>
              <a:t>-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2520000" y="460017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</a:t>
            </a:r>
            <a:r>
              <a:rPr lang="en-GB" sz="1600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+</a:t>
            </a:r>
            <a:endParaRPr lang="en-GB" sz="1600" baseline="30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39" name="Straight Arrow Connector 138"/>
          <p:cNvCxnSpPr/>
          <p:nvPr/>
        </p:nvCxnSpPr>
        <p:spPr>
          <a:xfrm flipV="1">
            <a:off x="2771800" y="4357274"/>
            <a:ext cx="72008" cy="324000"/>
          </a:xfrm>
          <a:prstGeom prst="straightConnector1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6372200" y="379687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rgbClr val="FFFFFF"/>
                </a:solidFill>
              </a:rPr>
              <a:t>Ag</a:t>
            </a:r>
            <a:endParaRPr lang="en-GB" sz="1600" baseline="30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EA Light TN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FCD3C1"/>
      </a:hlink>
      <a:folHlink>
        <a:srgbClr val="3366CC"/>
      </a:folHlink>
    </a:clrScheme>
    <a:fontScheme name="IAEA Light T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AEA Light T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 Light T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 Light TN</Template>
  <TotalTime>0</TotalTime>
  <Words>2643</Words>
  <Application>Microsoft Office PowerPoint</Application>
  <PresentationFormat>On-screen Show (4:3)</PresentationFormat>
  <Paragraphs>893</Paragraphs>
  <Slides>49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IAEA Light TN</vt:lpstr>
      <vt:lpstr>Radiation Protection in Dental Radiology</vt:lpstr>
      <vt:lpstr>Educational Objectives</vt:lpstr>
      <vt:lpstr>Introduction: Film and Digital Radiography</vt:lpstr>
      <vt:lpstr>Overview</vt:lpstr>
      <vt:lpstr>Overview</vt:lpstr>
      <vt:lpstr>Radiographic film: components</vt:lpstr>
      <vt:lpstr>Radiographic film: components</vt:lpstr>
      <vt:lpstr>Radiographic film: components</vt:lpstr>
      <vt:lpstr>Radiographic film: components</vt:lpstr>
      <vt:lpstr>Film-screen systems</vt:lpstr>
      <vt:lpstr>Film-screen systems</vt:lpstr>
      <vt:lpstr>Film development</vt:lpstr>
      <vt:lpstr>Film development</vt:lpstr>
      <vt:lpstr>Film development</vt:lpstr>
      <vt:lpstr>Film development</vt:lpstr>
      <vt:lpstr>Film development</vt:lpstr>
      <vt:lpstr>Film development</vt:lpstr>
      <vt:lpstr>Film image characteristics</vt:lpstr>
      <vt:lpstr>Film image characteristics</vt:lpstr>
      <vt:lpstr>Film image characteristics</vt:lpstr>
      <vt:lpstr>Film image characteristics</vt:lpstr>
      <vt:lpstr>Overview</vt:lpstr>
      <vt:lpstr>Digital image receptors: PSP</vt:lpstr>
      <vt:lpstr>Digital image receptors: PSP</vt:lpstr>
      <vt:lpstr>Digital image receptors: PSP</vt:lpstr>
      <vt:lpstr>Digital image receptors: PSP</vt:lpstr>
      <vt:lpstr>Digital image receptors: PSP</vt:lpstr>
      <vt:lpstr>Digital image receptors: PSP</vt:lpstr>
      <vt:lpstr>Digital image receptors: CCD/CMOS</vt:lpstr>
      <vt:lpstr>Digital image receptors: CCD/CMOS</vt:lpstr>
      <vt:lpstr>Digital image receptors: CCD/CMOS</vt:lpstr>
      <vt:lpstr>Digital image receptors: CCD/CMOS</vt:lpstr>
      <vt:lpstr>Digital image receptors: CCD/CMOS</vt:lpstr>
      <vt:lpstr>Digital image receptors: CT/CBCT</vt:lpstr>
      <vt:lpstr>Digital image characteristics</vt:lpstr>
      <vt:lpstr>Digital image characteristics</vt:lpstr>
      <vt:lpstr>Digital image characteristics</vt:lpstr>
      <vt:lpstr>Digital image characteristics</vt:lpstr>
      <vt:lpstr>Digital image characteristics</vt:lpstr>
      <vt:lpstr>PowerPoint Presentation</vt:lpstr>
      <vt:lpstr>Digital image manipulation</vt:lpstr>
      <vt:lpstr>Digital image manipulation</vt:lpstr>
      <vt:lpstr>Digital image manipulation</vt:lpstr>
      <vt:lpstr>Digital image manipulation</vt:lpstr>
      <vt:lpstr>Digital image manipulation</vt:lpstr>
      <vt:lpstr>Digital image manipulation</vt:lpstr>
      <vt:lpstr>Digital image manipulation</vt:lpstr>
      <vt:lpstr>Overall benefits of digital imaging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2017-08-17T09:41:45Z</dcterms:created>
  <dcterms:modified xsi:type="dcterms:W3CDTF">2017-10-02T09:25:31Z</dcterms:modified>
</cp:coreProperties>
</file>