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54"/>
  </p:notesMasterIdLst>
  <p:sldIdLst>
    <p:sldId id="256" r:id="rId2"/>
    <p:sldId id="261" r:id="rId3"/>
    <p:sldId id="325" r:id="rId4"/>
    <p:sldId id="338" r:id="rId5"/>
    <p:sldId id="262" r:id="rId6"/>
    <p:sldId id="301" r:id="rId7"/>
    <p:sldId id="263" r:id="rId8"/>
    <p:sldId id="265" r:id="rId9"/>
    <p:sldId id="266" r:id="rId10"/>
    <p:sldId id="267" r:id="rId11"/>
    <p:sldId id="339" r:id="rId12"/>
    <p:sldId id="268" r:id="rId13"/>
    <p:sldId id="269" r:id="rId14"/>
    <p:sldId id="303" r:id="rId15"/>
    <p:sldId id="304" r:id="rId16"/>
    <p:sldId id="305" r:id="rId17"/>
    <p:sldId id="293" r:id="rId18"/>
    <p:sldId id="294" r:id="rId19"/>
    <p:sldId id="306" r:id="rId20"/>
    <p:sldId id="307" r:id="rId21"/>
    <p:sldId id="324" r:id="rId22"/>
    <p:sldId id="308" r:id="rId23"/>
    <p:sldId id="286" r:id="rId24"/>
    <p:sldId id="287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7" r:id="rId33"/>
    <p:sldId id="318" r:id="rId34"/>
    <p:sldId id="319" r:id="rId35"/>
    <p:sldId id="320" r:id="rId36"/>
    <p:sldId id="321" r:id="rId37"/>
    <p:sldId id="322" r:id="rId38"/>
    <p:sldId id="291" r:id="rId39"/>
    <p:sldId id="323" r:id="rId40"/>
    <p:sldId id="340" r:id="rId41"/>
    <p:sldId id="279" r:id="rId42"/>
    <p:sldId id="292" r:id="rId43"/>
    <p:sldId id="280" r:id="rId44"/>
    <p:sldId id="341" r:id="rId45"/>
    <p:sldId id="332" r:id="rId46"/>
    <p:sldId id="331" r:id="rId47"/>
    <p:sldId id="283" r:id="rId48"/>
    <p:sldId id="335" r:id="rId49"/>
    <p:sldId id="336" r:id="rId50"/>
    <p:sldId id="337" r:id="rId51"/>
    <p:sldId id="300" r:id="rId52"/>
    <p:sldId id="333" r:id="rId53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00"/>
    <a:srgbClr val="000099"/>
    <a:srgbClr val="F9F0D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2" autoAdjust="0"/>
    <p:restoredTop sz="94713" autoAdjust="0"/>
  </p:normalViewPr>
  <p:slideViewPr>
    <p:cSldViewPr>
      <p:cViewPr>
        <p:scale>
          <a:sx n="100" d="100"/>
          <a:sy n="100" d="100"/>
        </p:scale>
        <p:origin x="-2124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89C78E-B11A-4BC1-BAF6-89FE11AEE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024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9DB32A-E6C9-4FA6-AD2D-3D1F6CB6CB8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74967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9386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4209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63808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649388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94729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40625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2606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540986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479078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06083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167899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227755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91724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04016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715488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767302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784897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498205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343592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49967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51987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508095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49203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432019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828864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074627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62200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210856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4913702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47135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676602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74420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900166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183774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41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3997660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42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907130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43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064780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44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425783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45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622986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46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4741080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097661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48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12922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49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8655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608848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50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85910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 No...., Module No....Lesson No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Module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IAEA Post Graduate Educational Course in Radiation Protection and Safe Use of Radiation Sources</a:t>
            </a:r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as consider in more details the main requirements of the BSS in respect to the scope and the content of the QA program in diagnostic radiology.</a:t>
            </a:r>
          </a:p>
        </p:txBody>
      </p:sp>
    </p:spTree>
    <p:extLst>
      <p:ext uri="{BB962C8B-B14F-4D97-AF65-F5344CB8AC3E}">
        <p14:creationId xmlns:p14="http://schemas.microsoft.com/office/powerpoint/2010/main" val="655379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98051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56675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77224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black">
          <a:xfrm>
            <a:off x="3505200" y="6019800"/>
            <a:ext cx="22098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b="1" smtClean="0">
                <a:solidFill>
                  <a:srgbClr val="FFFFFF"/>
                </a:solidFill>
                <a:latin typeface="Arial" charset="0"/>
              </a:rPr>
              <a:t>IAEA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sz="900" b="1" smtClean="0">
                <a:solidFill>
                  <a:srgbClr val="FFFFFF"/>
                </a:solidFill>
                <a:latin typeface="Arial" charset="0"/>
              </a:rPr>
              <a:t>International Atomic Energy Agency</a:t>
            </a:r>
          </a:p>
        </p:txBody>
      </p:sp>
      <p:pic>
        <p:nvPicPr>
          <p:cNvPr id="5" name="Picture 10" descr="IAEAlogo_Bla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4114800" y="5105400"/>
            <a:ext cx="1050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9BC31-5718-4187-AF0C-1A927F083C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9888" y="98425"/>
            <a:ext cx="2147887" cy="5997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98425"/>
            <a:ext cx="6292850" cy="5997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17A34-5B99-44C9-BD8D-1F819EFF32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72248-E255-44EE-A39B-6E1E82A634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0A1D1-8282-4298-A140-364EBD78DD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C1919-B342-4F38-997F-F1ABF20EB9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193A9-65FE-4FC8-8087-288178EA5E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DF28-2947-4F43-BB72-0567656AA4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AAF31-1D83-4115-BC62-A2ECD26854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E40E0-B8BE-43AA-8D54-50091478E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AD7B3-F036-47B1-B10D-D67B44CA39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954B7-7C35-4554-AC25-D77269FCFB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4566A-6C51-46C9-BB5C-7A37DE3DB8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888B9-E81B-4DC7-8C63-B12CAE9C40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0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IAEAlogo_Black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304800" y="6110288"/>
            <a:ext cx="685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Text Box 11"/>
          <p:cNvSpPr txBox="1">
            <a:spLocks noChangeArrowheads="1"/>
          </p:cNvSpPr>
          <p:nvPr/>
        </p:nvSpPr>
        <p:spPr bwMode="black">
          <a:xfrm>
            <a:off x="990600" y="6202363"/>
            <a:ext cx="914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200" b="1" smtClean="0">
                <a:solidFill>
                  <a:srgbClr val="FFFFFF"/>
                </a:solidFill>
                <a:latin typeface="Arial" charset="0"/>
              </a:rPr>
              <a:t>IAEA</a:t>
            </a: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282575" y="98425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275431" y="1340768"/>
            <a:ext cx="85931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783388" y="6369050"/>
            <a:ext cx="167640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54488" y="6369050"/>
            <a:ext cx="262413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369050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3D7DCC0B-8DFB-4A14-A996-DC7C7786F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hf hdr="0" ftr="0" dt="0"/>
  <p:txStyles>
    <p:titleStyle>
      <a:lvl1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  <a:lvl2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•"/>
        <a:defRPr sz="3200">
          <a:solidFill>
            <a:schemeClr val="tx2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  <a:lvl2pPr marL="714375" indent="-3524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•"/>
        <a:defRPr sz="2800">
          <a:solidFill>
            <a:schemeClr val="tx2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076325" indent="-3619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•"/>
        <a:defRPr sz="2400">
          <a:solidFill>
            <a:schemeClr val="tx2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•"/>
        <a:defRPr sz="2400">
          <a:solidFill>
            <a:schemeClr val="tx2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•"/>
        <a:defRPr sz="2400">
          <a:solidFill>
            <a:schemeClr val="tx2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3600" dirty="0" smtClean="0">
                <a:latin typeface="Arial Unicode MS" pitchFamily="34" charset="-128"/>
              </a:rPr>
              <a:t>Quality Assurance in Dental Radiology</a:t>
            </a:r>
            <a:endParaRPr lang="en-GB" sz="3600" dirty="0" smtClean="0"/>
          </a:p>
          <a:p>
            <a:pPr eaLnBrk="1" hangingPunct="1"/>
            <a:r>
              <a:rPr lang="en-GB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L10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6632"/>
            <a:ext cx="9144000" cy="1296144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GB" dirty="0">
                <a:solidFill>
                  <a:srgbClr val="0070C0"/>
                </a:solidFill>
                <a:latin typeface="Arial Unicode MS" pitchFamily="34" charset="-128"/>
              </a:rPr>
              <a:t>Radiation Protection in Dental </a:t>
            </a:r>
            <a:r>
              <a:rPr lang="en-GB" dirty="0" smtClean="0">
                <a:solidFill>
                  <a:srgbClr val="0070C0"/>
                </a:solidFill>
                <a:latin typeface="Arial Unicode MS" pitchFamily="34" charset="-128"/>
              </a:rPr>
              <a:t>Radiology</a:t>
            </a:r>
            <a:endParaRPr lang="en-GB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1169457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Training material developed by the </a:t>
            </a:r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International 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Atomic Energy Agency </a:t>
            </a:r>
            <a:endParaRPr lang="en-GB" sz="16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ctr"/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 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collaboration </a:t>
            </a:r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with: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World Health Organization</a:t>
            </a:r>
            <a:r>
              <a:rPr lang="en-GB" sz="1600" i="1">
                <a:solidFill>
                  <a:srgbClr val="0070C0"/>
                </a:solidFill>
                <a:latin typeface="Cambria" panose="02040503050406030204" pitchFamily="18" charset="0"/>
              </a:rPr>
              <a:t>, </a:t>
            </a:r>
            <a:r>
              <a:rPr lang="en-GB" sz="1600" i="1" smtClean="0">
                <a:solidFill>
                  <a:srgbClr val="0070C0"/>
                </a:solidFill>
                <a:latin typeface="Cambria" panose="02040503050406030204" pitchFamily="18" charset="0"/>
              </a:rPr>
              <a:t>FDI World 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Dental Federation, International Association of </a:t>
            </a:r>
            <a:r>
              <a:rPr lang="en-GB" sz="1600" i="1" dirty="0" err="1">
                <a:solidFill>
                  <a:srgbClr val="0070C0"/>
                </a:solidFill>
                <a:latin typeface="Cambria" panose="02040503050406030204" pitchFamily="18" charset="0"/>
              </a:rPr>
              <a:t>Dento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-Maxillofacial Radiology, International Organization for Medical Physics, and Image Gently Alliance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Routine QC tests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340768"/>
            <a:ext cx="8638158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Different timetables </a:t>
            </a:r>
            <a:r>
              <a:rPr lang="en-GB" sz="2800" dirty="0" smtClean="0">
                <a:latin typeface="Arial Unicode MS" pitchFamily="34" charset="-128"/>
              </a:rPr>
              <a:t>(daily, monthly, annually) can be used depending on the nature of the test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Safety system </a:t>
            </a:r>
            <a:r>
              <a:rPr lang="en-GB" sz="2800" dirty="0" smtClean="0">
                <a:latin typeface="Arial Unicode MS" pitchFamily="34" charset="-128"/>
              </a:rPr>
              <a:t>tests (e.g. emergency stop)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X ray tube </a:t>
            </a:r>
            <a:r>
              <a:rPr lang="en-GB" sz="2800" dirty="0" smtClean="0">
                <a:latin typeface="Arial Unicode MS" pitchFamily="34" charset="-128"/>
              </a:rPr>
              <a:t>performance (e.g. nominal kV)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Image quality </a:t>
            </a:r>
            <a:r>
              <a:rPr lang="en-GB" sz="2800" dirty="0" smtClean="0">
                <a:latin typeface="Arial Unicode MS" pitchFamily="34" charset="-128"/>
              </a:rPr>
              <a:t>tests (e.g. resolution, artefacts)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Display performance</a:t>
            </a:r>
            <a:endParaRPr lang="en-GB" sz="2800" dirty="0" smtClean="0">
              <a:latin typeface="Arial Unicode MS" pitchFamily="34" charset="-128"/>
            </a:endParaRPr>
          </a:p>
          <a:p>
            <a:pPr lvl="0">
              <a:buClr>
                <a:schemeClr val="tx2"/>
              </a:buClr>
            </a:pPr>
            <a:r>
              <a:rPr lang="en-GB" sz="2800" dirty="0" err="1" smtClean="0">
                <a:solidFill>
                  <a:srgbClr val="C00000"/>
                </a:solidFill>
                <a:latin typeface="Arial Unicode MS" pitchFamily="34" charset="-128"/>
              </a:rPr>
              <a:t>Dosimetry</a:t>
            </a:r>
            <a:endParaRPr lang="en-GB" sz="2800" dirty="0" smtClean="0">
              <a:solidFill>
                <a:srgbClr val="C00000"/>
              </a:solidFill>
              <a:latin typeface="Arial Unicode MS" pitchFamily="34" charset="-128"/>
            </a:endParaRPr>
          </a:p>
          <a:p>
            <a:pPr lvl="0">
              <a:buClr>
                <a:schemeClr val="tx2"/>
              </a:buClr>
            </a:pPr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11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09736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General principles of QA and QC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latin typeface="Arial Unicode MS" pitchFamily="34" charset="-128"/>
              </a:rPr>
              <a:t>QC test protocols per modality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Dosimetry</a:t>
            </a: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 and dose monitoring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Clinical image quality assessment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438817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Routine QC tests: safety system tests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892480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Emergency stop button </a:t>
            </a:r>
            <a:r>
              <a:rPr lang="en-GB" sz="2800" dirty="0" smtClean="0">
                <a:latin typeface="Arial Unicode MS" pitchFamily="34" charset="-128"/>
              </a:rPr>
              <a:t>available &amp; in working order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Or: release of exposure button serves as stop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Audible signal / warning light during exposure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Mechanical obstruction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e.g. CBCT detector hitting patient: automatic stop?</a:t>
            </a:r>
          </a:p>
          <a:p>
            <a:pPr lvl="0"/>
            <a:endParaRPr lang="en-US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1026" name="Picture 2" descr="C:\Users\Ruben\Google Drive\20151230_120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973541" y="4227993"/>
            <a:ext cx="2232248" cy="1498358"/>
          </a:xfrm>
          <a:prstGeom prst="rect">
            <a:avLst/>
          </a:prstGeom>
          <a:noFill/>
        </p:spPr>
      </p:pic>
      <p:pic>
        <p:nvPicPr>
          <p:cNvPr id="1027" name="Picture 3" descr="C:\Users\Ruben\Google Drive\20151230_115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0344" y="3861048"/>
            <a:ext cx="3129662" cy="2304256"/>
          </a:xfrm>
          <a:prstGeom prst="rect">
            <a:avLst/>
          </a:prstGeom>
          <a:noFill/>
        </p:spPr>
      </p:pic>
      <p:pic>
        <p:nvPicPr>
          <p:cNvPr id="1028" name="Picture 4" descr="C:\Users\Ruben\Google Drive\20151230_1152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2712" y="3877413"/>
            <a:ext cx="1623664" cy="22878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Specific QC test protocols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803258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600" dirty="0" smtClean="0">
                <a:latin typeface="Arial Unicode MS" pitchFamily="34" charset="-128"/>
              </a:rPr>
              <a:t>The following sections will provide an overview of </a:t>
            </a:r>
            <a:r>
              <a:rPr lang="en-GB" sz="2600" dirty="0" smtClean="0">
                <a:solidFill>
                  <a:srgbClr val="C00000"/>
                </a:solidFill>
                <a:latin typeface="Arial Unicode MS" pitchFamily="34" charset="-128"/>
              </a:rPr>
              <a:t>specific QC test protocols </a:t>
            </a:r>
            <a:r>
              <a:rPr lang="en-GB" sz="2600" dirty="0" smtClean="0">
                <a:latin typeface="Arial Unicode MS" pitchFamily="34" charset="-128"/>
              </a:rPr>
              <a:t>used in dental radiology for intra-oral, extra-oral and CBCT equipment</a:t>
            </a:r>
          </a:p>
          <a:p>
            <a:pPr lvl="0">
              <a:buClr>
                <a:schemeClr val="tx2"/>
              </a:buClr>
            </a:pPr>
            <a:r>
              <a:rPr lang="en-GB" sz="2600" dirty="0" smtClean="0">
                <a:latin typeface="Arial Unicode MS" pitchFamily="34" charset="-128"/>
              </a:rPr>
              <a:t>These protocols were based on (a combination) of existing guidelines, and discrepancies may exist regarding the tests, periodicity, acceptability criteria, etc.</a:t>
            </a:r>
          </a:p>
          <a:p>
            <a:pPr lvl="0">
              <a:buClr>
                <a:schemeClr val="tx2"/>
              </a:buClr>
            </a:pPr>
            <a:r>
              <a:rPr lang="en-GB" sz="2600" dirty="0" smtClean="0">
                <a:latin typeface="Arial Unicode MS" pitchFamily="34" charset="-128"/>
              </a:rPr>
              <a:t>Please refer to any </a:t>
            </a:r>
            <a:r>
              <a:rPr lang="en-GB" sz="2600" dirty="0" smtClean="0">
                <a:solidFill>
                  <a:srgbClr val="C00000"/>
                </a:solidFill>
                <a:latin typeface="Arial Unicode MS" pitchFamily="34" charset="-128"/>
              </a:rPr>
              <a:t>relevant guidelines </a:t>
            </a:r>
            <a:r>
              <a:rPr lang="en-GB" sz="2600" dirty="0" smtClean="0">
                <a:latin typeface="Arial Unicode MS" pitchFamily="34" charset="-128"/>
              </a:rPr>
              <a:t>for your </a:t>
            </a:r>
            <a:r>
              <a:rPr lang="en-GB" sz="2600" dirty="0" smtClean="0">
                <a:solidFill>
                  <a:srgbClr val="C00000"/>
                </a:solidFill>
                <a:latin typeface="Arial Unicode MS" pitchFamily="34" charset="-128"/>
              </a:rPr>
              <a:t>country/region </a:t>
            </a:r>
            <a:r>
              <a:rPr lang="en-GB" sz="2600" dirty="0" smtClean="0">
                <a:latin typeface="Arial Unicode MS" pitchFamily="34" charset="-128"/>
              </a:rPr>
              <a:t>when developing a QC protocol, ensuring that it fits with conventions and regulations (e.g. IEC standards when available, such as 61224-3-4)</a:t>
            </a:r>
          </a:p>
          <a:p>
            <a:pPr lvl="0"/>
            <a:endParaRPr lang="en-US" sz="26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intra-oral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 series of test are recommended for intra-oral  radiography, encompassing the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X ray tube </a:t>
            </a:r>
            <a:r>
              <a:rPr lang="en-GB" sz="2800" dirty="0" smtClean="0">
                <a:latin typeface="Arial Unicode MS" pitchFamily="34" charset="-128"/>
              </a:rPr>
              <a:t>(incl. patient and scattered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dose</a:t>
            </a:r>
            <a:r>
              <a:rPr lang="en-GB" sz="2800" dirty="0" smtClean="0">
                <a:latin typeface="Arial Unicode MS" pitchFamily="34" charset="-128"/>
              </a:rPr>
              <a:t>),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film QC, digital receptor QC</a:t>
            </a:r>
            <a:r>
              <a:rPr lang="en-GB" sz="2800" dirty="0" smtClean="0">
                <a:latin typeface="Arial Unicode MS" pitchFamily="34" charset="-128"/>
              </a:rPr>
              <a:t>, and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image display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More details, acceptability criteria, action levels, practical procedures: see AAPM 175 publication (AAPM, 2016) or similar documents applicable to your country/region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intra-oral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Stability </a:t>
            </a:r>
            <a:r>
              <a:rPr lang="en-GB" sz="2800" dirty="0" smtClean="0">
                <a:latin typeface="Arial Unicode MS" pitchFamily="34" charset="-128"/>
              </a:rPr>
              <a:t>of the X ray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tube head </a:t>
            </a:r>
            <a:r>
              <a:rPr lang="en-GB" sz="2800" dirty="0" smtClean="0">
                <a:latin typeface="Arial Unicode MS" pitchFamily="34" charset="-128"/>
              </a:rPr>
              <a:t>after it is released by the operator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Visual inspection of the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tube housing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Leakage radiation should be measured is damage to the tube’s shielding is suspected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X ray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field size </a:t>
            </a:r>
            <a:r>
              <a:rPr lang="en-GB" sz="2800" dirty="0" smtClean="0">
                <a:latin typeface="Arial Unicode MS" pitchFamily="34" charset="-128"/>
              </a:rPr>
              <a:t>(i.e. collimation) and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source-skin distance</a:t>
            </a:r>
            <a:r>
              <a:rPr lang="en-GB" sz="2800" dirty="0" smtClean="0">
                <a:latin typeface="Arial Unicode MS" pitchFamily="34" charset="-128"/>
              </a:rPr>
              <a:t> should be in accordance with regulations and relevant recommendations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intra-oral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Test of X ray tube output: 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Beam quality: half-value layer</a:t>
            </a:r>
            <a:endParaRPr lang="en-GB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r>
              <a:rPr lang="en-GB" dirty="0" err="1" smtClean="0">
                <a:solidFill>
                  <a:srgbClr val="C00000"/>
                </a:solidFill>
                <a:latin typeface="Arial Unicode MS" pitchFamily="34" charset="-128"/>
              </a:rPr>
              <a:t>Kilovoltage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 </a:t>
            </a:r>
            <a:r>
              <a:rPr lang="en-GB" dirty="0" smtClean="0">
                <a:latin typeface="Arial Unicode MS" pitchFamily="34" charset="-128"/>
              </a:rPr>
              <a:t>and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exposure time</a:t>
            </a:r>
            <a:r>
              <a:rPr lang="en-GB" dirty="0" smtClean="0">
                <a:latin typeface="Arial Unicode MS" pitchFamily="34" charset="-128"/>
              </a:rPr>
              <a:t>, compared with nominal values</a:t>
            </a:r>
          </a:p>
          <a:p>
            <a:pPr lvl="2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See next slides for example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Reproducibility </a:t>
            </a:r>
            <a:r>
              <a:rPr lang="en-GB" dirty="0" smtClean="0">
                <a:latin typeface="Arial Unicode MS" pitchFamily="34" charset="-128"/>
              </a:rPr>
              <a:t>of exposure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Linearity</a:t>
            </a:r>
            <a:r>
              <a:rPr lang="en-GB" dirty="0" smtClean="0">
                <a:latin typeface="Arial Unicode MS" pitchFamily="34" charset="-128"/>
              </a:rPr>
              <a:t> of </a:t>
            </a:r>
            <a:r>
              <a:rPr lang="en-GB" dirty="0" err="1" smtClean="0">
                <a:latin typeface="Arial Unicode MS" pitchFamily="34" charset="-128"/>
              </a:rPr>
              <a:t>mA</a:t>
            </a:r>
            <a:r>
              <a:rPr lang="en-GB" dirty="0" smtClean="0">
                <a:latin typeface="Arial Unicode MS" pitchFamily="34" charset="-128"/>
              </a:rPr>
              <a:t> and/or mAs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Routine QC tests: X ray tube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71366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Accuracy of tube voltage (kV)</a:t>
            </a:r>
          </a:p>
          <a:p>
            <a:pPr lvl="0"/>
            <a:endParaRPr lang="en-US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308304" y="5960334"/>
            <a:ext cx="1722512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73495" y="1808509"/>
            <a:ext cx="5834809" cy="4500811"/>
            <a:chOff x="864337" y="1628800"/>
            <a:chExt cx="5834809" cy="4500811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1680" y="4149080"/>
              <a:ext cx="4968552" cy="1980531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91680" y="1628800"/>
              <a:ext cx="4974667" cy="1984667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864337" y="2348880"/>
              <a:ext cx="7553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3200" dirty="0" smtClean="0">
                  <a:latin typeface="Arial Unicode MS" pitchFamily="34" charset="-128"/>
                </a:rPr>
                <a:t>AC</a:t>
              </a:r>
              <a:endParaRPr lang="en-GB" sz="3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64337" y="4860449"/>
              <a:ext cx="77777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3200" dirty="0" smtClean="0">
                  <a:latin typeface="Arial Unicode MS" pitchFamily="34" charset="-128"/>
                </a:rPr>
                <a:t>DC</a:t>
              </a:r>
              <a:endParaRPr lang="en-GB" sz="3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39752" y="1844824"/>
              <a:ext cx="2520280" cy="15121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339752" y="4365104"/>
              <a:ext cx="360040" cy="15121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1720" y="3707740"/>
              <a:ext cx="46474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dirty="0" smtClean="0">
                  <a:latin typeface="Arial Unicode MS" pitchFamily="34" charset="-128"/>
                </a:rPr>
                <a:t>Pre-heating period (excluded from analysis)</a:t>
              </a:r>
              <a:endParaRPr lang="en-GB" sz="1800" dirty="0"/>
            </a:p>
          </p:txBody>
        </p:sp>
        <p:cxnSp>
          <p:nvCxnSpPr>
            <p:cNvPr id="16" name="Straight Arrow Connector 15"/>
            <p:cNvCxnSpPr>
              <a:stCxn id="12" idx="2"/>
            </p:cNvCxnSpPr>
            <p:nvPr/>
          </p:nvCxnSpPr>
          <p:spPr>
            <a:xfrm flipH="1">
              <a:off x="3419872" y="3356992"/>
              <a:ext cx="180020" cy="43204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3" idx="0"/>
            </p:cNvCxnSpPr>
            <p:nvPr/>
          </p:nvCxnSpPr>
          <p:spPr>
            <a:xfrm flipV="1">
              <a:off x="2519772" y="4077072"/>
              <a:ext cx="612068" cy="28803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Routine QC tests: X ray tube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71366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Accuracy of exposure time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475656" y="5445224"/>
            <a:ext cx="669674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92896"/>
            <a:ext cx="7400157" cy="2952328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4714774" y="3573016"/>
            <a:ext cx="2880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intra-oral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When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films</a:t>
            </a:r>
            <a:r>
              <a:rPr lang="en-GB" sz="2800" dirty="0" smtClean="0">
                <a:latin typeface="Arial Unicode MS" pitchFamily="34" charset="-128"/>
              </a:rPr>
              <a:t> are used: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QC of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darkroom</a:t>
            </a:r>
            <a:r>
              <a:rPr lang="en-GB" dirty="0" smtClean="0">
                <a:latin typeface="Arial Unicode MS" pitchFamily="34" charset="-128"/>
              </a:rPr>
              <a:t> and/or film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processors</a:t>
            </a:r>
          </a:p>
          <a:p>
            <a:pPr lvl="2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To avoid film fogging due to exposure to light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QC of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film processing </a:t>
            </a:r>
            <a:r>
              <a:rPr lang="en-GB" dirty="0" smtClean="0">
                <a:latin typeface="Arial Unicode MS" pitchFamily="34" charset="-128"/>
              </a:rPr>
              <a:t>(see also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L04/L05</a:t>
            </a:r>
            <a:r>
              <a:rPr lang="en-GB" dirty="0" smtClean="0">
                <a:latin typeface="Arial Unicode MS" pitchFamily="34" charset="-128"/>
              </a:rPr>
              <a:t>)</a:t>
            </a: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>
                <a:latin typeface="Arial Unicode MS" pitchFamily="34" charset="-128"/>
              </a:rPr>
              <a:t>Educational Objectives</a:t>
            </a:r>
            <a:endParaRPr lang="en-US" sz="320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412776"/>
            <a:ext cx="8929116" cy="45720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Understand the general aspects of QA in radiology, and particular QA and QC aspects in dental radiology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Able to perform QC tests for different dental radiographic equipment (if responsible for such task)</a:t>
            </a:r>
            <a:endParaRPr lang="en-US" sz="2800" dirty="0" smtClean="0">
              <a:latin typeface="Arial Unicode MS" pitchFamily="34" charset="-128"/>
            </a:endParaRPr>
          </a:p>
          <a:p>
            <a:pPr eaLnBrk="1" hangingPunct="1"/>
            <a:endParaRPr lang="en-US" sz="2800" dirty="0" smtClean="0">
              <a:latin typeface="Arial Unicode MS" pitchFamily="34" charset="-128"/>
            </a:endParaRPr>
          </a:p>
          <a:p>
            <a:pPr eaLnBrk="1" hangingPunct="1"/>
            <a:endParaRPr lang="en-US" sz="2800" dirty="0" smtClean="0"/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intra-oral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713663" cy="5184576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When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digital image receptors </a:t>
            </a:r>
            <a:r>
              <a:rPr lang="en-GB" sz="2800" dirty="0" smtClean="0">
                <a:latin typeface="Arial Unicode MS" pitchFamily="34" charset="-128"/>
              </a:rPr>
              <a:t>are used: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Evaluation of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uniformity, spatial resolution, contrast resolution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Not only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periodic</a:t>
            </a:r>
            <a:r>
              <a:rPr lang="en-GB" dirty="0" smtClean="0">
                <a:latin typeface="Arial Unicode MS" pitchFamily="34" charset="-128"/>
              </a:rPr>
              <a:t>, but also when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damage </a:t>
            </a:r>
            <a:r>
              <a:rPr lang="en-GB" dirty="0" smtClean="0">
                <a:latin typeface="Arial Unicode MS" pitchFamily="34" charset="-128"/>
              </a:rPr>
              <a:t>is suspected (e.g. due to dropping the sensor)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Evaluation of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display performance</a:t>
            </a:r>
            <a:r>
              <a:rPr lang="en-GB" dirty="0" smtClean="0">
                <a:latin typeface="Arial Unicode MS" pitchFamily="34" charset="-128"/>
              </a:rPr>
              <a:t> (AAPM 2005, EFOMP 2015)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Routine QC tests: display performance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Luminance meters, test patterns</a:t>
            </a:r>
          </a:p>
          <a:p>
            <a:pPr lvl="2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7" name="Picture 6" descr="C:\Users\Ruben\Google Drive\Active work\_Research\Book Scarfe\Figures\QA\TG18-QC.2k_12b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60" y="2205184"/>
            <a:ext cx="288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7504" y="5189130"/>
            <a:ext cx="8928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AAPM TG18-QC multipurpose test pattern for evaluation of display monitors</a:t>
            </a:r>
            <a:endParaRPr lang="en-GB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intra-oral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713663" cy="5184576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Entrance surface dose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Compare with local or international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Diagnostic Reference Levels </a:t>
            </a:r>
            <a:r>
              <a:rPr lang="en-GB" dirty="0" smtClean="0">
                <a:latin typeface="Arial Unicode MS" pitchFamily="34" charset="-128"/>
              </a:rPr>
              <a:t>(see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L11</a:t>
            </a:r>
            <a:r>
              <a:rPr lang="en-GB" dirty="0" smtClean="0">
                <a:latin typeface="Arial Unicode MS" pitchFamily="34" charset="-128"/>
              </a:rPr>
              <a:t>) and achievable doses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Scattered radiation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425"/>
            <a:ext cx="91440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Specific QC tools for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Intraoral radiography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Step wedge </a:t>
            </a:r>
            <a:r>
              <a:rPr lang="en-GB" sz="2400" dirty="0" smtClean="0">
                <a:latin typeface="Arial Unicode MS" pitchFamily="34" charset="-128"/>
              </a:rPr>
              <a:t>(different thicknesses, typically of aluminium)</a:t>
            </a:r>
          </a:p>
          <a:p>
            <a:pPr lvl="2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Find exposure at which a certain darkening is found  (which is predefined, e.g. corresponding to the required exposure for a maxillary molar)</a:t>
            </a:r>
          </a:p>
          <a:p>
            <a:pPr lvl="2"/>
            <a:endParaRPr lang="en-GB" sz="1600" dirty="0" smtClean="0">
              <a:latin typeface="Arial Unicode MS" pitchFamily="34" charset="-128"/>
            </a:endParaRPr>
          </a:p>
          <a:p>
            <a:pPr lvl="2"/>
            <a:endParaRPr lang="en-GB" sz="20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7" name="Picture 1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520190"/>
            <a:ext cx="3024336" cy="253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5036" y="3520190"/>
            <a:ext cx="3266110" cy="253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242736" y="6053226"/>
            <a:ext cx="669674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425"/>
            <a:ext cx="91440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Specific QC tools for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58416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Intraoral radiography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Line pair </a:t>
            </a:r>
            <a:r>
              <a:rPr lang="en-GB" sz="2400" dirty="0" smtClean="0">
                <a:latin typeface="Arial Unicode MS" pitchFamily="34" charset="-128"/>
              </a:rPr>
              <a:t>pattern (spatial resolution)</a:t>
            </a:r>
          </a:p>
          <a:p>
            <a:pPr lvl="1">
              <a:buClr>
                <a:schemeClr val="tx2"/>
              </a:buClr>
            </a:pPr>
            <a:endParaRPr lang="en-GB" sz="2400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endParaRPr lang="en-GB" sz="2400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endParaRPr lang="en-GB" sz="2400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endParaRPr lang="en-GB" sz="3600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Contrast-detail </a:t>
            </a:r>
            <a:r>
              <a:rPr lang="en-GB" sz="2400" dirty="0" smtClean="0">
                <a:latin typeface="Arial Unicode MS" pitchFamily="34" charset="-128"/>
              </a:rPr>
              <a:t>pattern</a:t>
            </a:r>
            <a:endParaRPr lang="en-GB" sz="1600" dirty="0" smtClean="0">
              <a:latin typeface="Arial Unicode MS" pitchFamily="34" charset="-128"/>
            </a:endParaRPr>
          </a:p>
          <a:p>
            <a:pPr lvl="2"/>
            <a:endParaRPr lang="en-GB" sz="1600" dirty="0" smtClean="0">
              <a:latin typeface="Arial Unicode MS" pitchFamily="34" charset="-128"/>
            </a:endParaRPr>
          </a:p>
          <a:p>
            <a:pPr lvl="2"/>
            <a:endParaRPr lang="en-GB" sz="20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8" name="Picture 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650" y="2223175"/>
            <a:ext cx="1816174" cy="188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437112"/>
            <a:ext cx="3024336" cy="194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581128"/>
            <a:ext cx="2745680" cy="180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581128"/>
            <a:ext cx="1944688" cy="15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691680" y="4077072"/>
            <a:ext cx="669674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extra-oral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General tests </a:t>
            </a:r>
            <a:r>
              <a:rPr lang="en-GB" sz="2800" dirty="0" smtClean="0">
                <a:latin typeface="Arial Unicode MS" pitchFamily="34" charset="-128"/>
              </a:rPr>
              <a:t>(tube leakage, kV, reproducibility, film QC, digital QC) for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extra-oral</a:t>
            </a:r>
            <a:r>
              <a:rPr lang="en-GB" sz="2800" dirty="0" smtClean="0">
                <a:latin typeface="Arial Unicode MS" pitchFamily="34" charset="-128"/>
              </a:rPr>
              <a:t> radiography (incl. panoramic radiography) are the same as for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intra-oral </a:t>
            </a:r>
            <a:r>
              <a:rPr lang="en-GB" sz="2800" dirty="0" smtClean="0">
                <a:latin typeface="Arial Unicode MS" pitchFamily="34" charset="-128"/>
              </a:rPr>
              <a:t>radiography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But: different specifications or requirements may apply</a:t>
            </a:r>
          </a:p>
          <a:p>
            <a:pPr lvl="2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Beam quality: minimum HVL value</a:t>
            </a:r>
          </a:p>
          <a:p>
            <a:pPr lvl="2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Dose: measurement methodology, DRL value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extra-oral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856984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Specific test for panoramic radiography and ‘scanning-based’ </a:t>
            </a:r>
            <a:r>
              <a:rPr lang="en-GB" sz="2800" dirty="0" err="1" smtClean="0">
                <a:latin typeface="Arial Unicode MS" pitchFamily="34" charset="-128"/>
              </a:rPr>
              <a:t>cephalometric</a:t>
            </a:r>
            <a:r>
              <a:rPr lang="en-GB" sz="2800" dirty="0" smtClean="0">
                <a:latin typeface="Arial Unicode MS" pitchFamily="34" charset="-128"/>
              </a:rPr>
              <a:t> radiography: vertical/horizontal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dimensions of X ray beam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Should coincide with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slit at image receptor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Panoramic radiography: check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alignment </a:t>
            </a:r>
            <a:r>
              <a:rPr lang="en-GB" dirty="0" smtClean="0">
                <a:latin typeface="Arial Unicode MS" pitchFamily="34" charset="-128"/>
              </a:rPr>
              <a:t>(image quality highly sensitive to proper patient alignment)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Broad-beam </a:t>
            </a:r>
            <a:r>
              <a:rPr lang="en-GB" sz="2800" dirty="0" err="1" smtClean="0">
                <a:latin typeface="Arial Unicode MS" pitchFamily="34" charset="-128"/>
              </a:rPr>
              <a:t>cephalometric</a:t>
            </a:r>
            <a:r>
              <a:rPr lang="en-GB" sz="2800" dirty="0" smtClean="0">
                <a:latin typeface="Arial Unicode MS" pitchFamily="34" charset="-128"/>
              </a:rPr>
              <a:t> radiography: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field size</a:t>
            </a:r>
            <a:r>
              <a:rPr lang="en-GB" sz="2800" dirty="0" smtClean="0">
                <a:latin typeface="Arial Unicode MS" pitchFamily="34" charset="-128"/>
              </a:rPr>
              <a:t> should be compared with nominal values &amp; light field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425"/>
            <a:ext cx="91440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Specific QC tools for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58416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Panoramic radiography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Uniformity 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Add filtration to tube, make </a:t>
            </a: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‘blank’ exposure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Central area will be darker (compensation for cervical spine)</a:t>
            </a:r>
          </a:p>
          <a:p>
            <a:pPr lvl="2">
              <a:buClr>
                <a:schemeClr val="tx2"/>
              </a:buClr>
              <a:buNone/>
            </a:pPr>
            <a:r>
              <a:rPr lang="en-GB" sz="2000" dirty="0" smtClean="0">
                <a:latin typeface="Arial Unicode MS" pitchFamily="34" charset="-128"/>
              </a:rPr>
              <a:t>	(note: the horizontal lines in the image below are the result of suboptimal detector calibration)</a:t>
            </a:r>
          </a:p>
          <a:p>
            <a:pPr lvl="1"/>
            <a:endParaRPr lang="en-GB" sz="2000" i="1" dirty="0" smtClean="0">
              <a:latin typeface="Arial Unicode MS" pitchFamily="34" charset="-128"/>
            </a:endParaRPr>
          </a:p>
          <a:p>
            <a:pPr lvl="1"/>
            <a:endParaRPr lang="en-GB" sz="2000" i="1" dirty="0" smtClean="0">
              <a:latin typeface="Arial Unicode MS" pitchFamily="34" charset="-128"/>
            </a:endParaRPr>
          </a:p>
          <a:p>
            <a:pPr lvl="1"/>
            <a:endParaRPr lang="en-GB" sz="2000" i="1" dirty="0" smtClean="0">
              <a:latin typeface="Arial Unicode MS" pitchFamily="34" charset="-128"/>
            </a:endParaRPr>
          </a:p>
          <a:p>
            <a:pPr lvl="1"/>
            <a:endParaRPr lang="en-GB" sz="2000" i="1" dirty="0" smtClean="0">
              <a:latin typeface="Arial Unicode MS" pitchFamily="34" charset="-128"/>
            </a:endParaRPr>
          </a:p>
          <a:p>
            <a:pPr lvl="1"/>
            <a:endParaRPr lang="en-GB" sz="2000" i="1" dirty="0" smtClean="0">
              <a:latin typeface="Arial Unicode MS" pitchFamily="34" charset="-128"/>
            </a:endParaRPr>
          </a:p>
          <a:p>
            <a:pPr lvl="2"/>
            <a:endParaRPr lang="en-GB" sz="1600" dirty="0" smtClean="0">
              <a:latin typeface="Arial Unicode MS" pitchFamily="34" charset="-128"/>
            </a:endParaRPr>
          </a:p>
          <a:p>
            <a:pPr lvl="2"/>
            <a:endParaRPr lang="en-GB" sz="20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752" y="3645024"/>
            <a:ext cx="52653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717032"/>
            <a:ext cx="301325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267744" y="5970766"/>
            <a:ext cx="669674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425"/>
            <a:ext cx="91440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Specific QC tools for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58416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Panoramic radiography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Alignment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Position test object as a patient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Evaluate image (circular dots: good alignment, elliptical dots: poor alignment)</a:t>
            </a:r>
          </a:p>
          <a:p>
            <a:pPr lvl="1"/>
            <a:endParaRPr lang="en-GB" sz="2000" i="1" dirty="0" smtClean="0">
              <a:latin typeface="Arial Unicode MS" pitchFamily="34" charset="-128"/>
            </a:endParaRPr>
          </a:p>
          <a:p>
            <a:pPr lvl="1"/>
            <a:endParaRPr lang="en-GB" sz="2000" i="1" dirty="0" smtClean="0">
              <a:latin typeface="Arial Unicode MS" pitchFamily="34" charset="-128"/>
            </a:endParaRPr>
          </a:p>
          <a:p>
            <a:pPr lvl="1"/>
            <a:endParaRPr lang="en-GB" sz="2400" i="1" dirty="0" smtClean="0">
              <a:latin typeface="Arial Unicode MS" pitchFamily="34" charset="-128"/>
            </a:endParaRPr>
          </a:p>
          <a:p>
            <a:pPr lvl="1"/>
            <a:endParaRPr lang="en-GB" sz="2400" i="1" dirty="0" smtClean="0">
              <a:latin typeface="Arial Unicode MS" pitchFamily="34" charset="-128"/>
            </a:endParaRPr>
          </a:p>
          <a:p>
            <a:pPr lvl="1"/>
            <a:endParaRPr lang="en-GB" sz="2400" i="1" dirty="0" smtClean="0">
              <a:latin typeface="Arial Unicode MS" pitchFamily="34" charset="-128"/>
            </a:endParaRPr>
          </a:p>
          <a:p>
            <a:pPr lvl="2"/>
            <a:endParaRPr lang="en-GB" dirty="0" smtClean="0">
              <a:latin typeface="Arial Unicode MS" pitchFamily="34" charset="-128"/>
            </a:endParaRPr>
          </a:p>
          <a:p>
            <a:pPr lvl="2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257068"/>
            <a:ext cx="56673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532946"/>
            <a:ext cx="331541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339752" y="5765194"/>
            <a:ext cx="669674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425"/>
            <a:ext cx="91440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Image quality tools for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58416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Panoramic radiography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Beam size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Width (at secondary collimation, detector side) and height</a:t>
            </a:r>
          </a:p>
          <a:p>
            <a:pPr lvl="2">
              <a:buClr>
                <a:schemeClr val="tx2"/>
              </a:buClr>
            </a:pPr>
            <a:r>
              <a:rPr lang="en-GB" sz="2000" dirty="0" err="1" smtClean="0">
                <a:latin typeface="Arial Unicode MS" pitchFamily="34" charset="-128"/>
              </a:rPr>
              <a:t>Radiochromic</a:t>
            </a:r>
            <a:r>
              <a:rPr lang="en-GB" sz="2000" dirty="0" smtClean="0">
                <a:latin typeface="Arial Unicode MS" pitchFamily="34" charset="-128"/>
              </a:rPr>
              <a:t> film attached to X ray tube</a:t>
            </a:r>
          </a:p>
          <a:p>
            <a:pPr lvl="1">
              <a:buClr>
                <a:schemeClr val="tx2"/>
              </a:buClr>
            </a:pPr>
            <a:endParaRPr lang="en-GB" sz="2000" i="1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endParaRPr lang="en-GB" sz="2000" i="1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endParaRPr lang="en-GB" sz="2000" i="1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endParaRPr lang="en-GB" sz="2000" i="1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endParaRPr lang="en-GB" sz="2000" i="1" dirty="0" smtClean="0">
              <a:latin typeface="Arial Unicode MS" pitchFamily="34" charset="-128"/>
            </a:endParaRPr>
          </a:p>
          <a:p>
            <a:pPr lvl="2">
              <a:buClr>
                <a:schemeClr val="tx2"/>
              </a:buClr>
            </a:pPr>
            <a:endParaRPr lang="en-GB" sz="1600" dirty="0" smtClean="0">
              <a:latin typeface="Arial Unicode MS" pitchFamily="34" charset="-128"/>
            </a:endParaRPr>
          </a:p>
          <a:p>
            <a:pPr lvl="2">
              <a:buClr>
                <a:schemeClr val="tx2"/>
              </a:buClr>
            </a:pPr>
            <a:endParaRPr lang="en-GB" sz="20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9033" y="3095908"/>
            <a:ext cx="3888432" cy="301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27465" y="5770711"/>
            <a:ext cx="159938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419872" y="4941168"/>
            <a:ext cx="648072" cy="288032"/>
          </a:xfrm>
          <a:prstGeom prst="straightConnector1">
            <a:avLst/>
          </a:prstGeom>
          <a:ln w="3810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09736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latin typeface="Arial Unicode MS" pitchFamily="34" charset="-128"/>
              </a:rPr>
              <a:t>General principles of QA and QC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latin typeface="Arial Unicode MS" pitchFamily="34" charset="-128"/>
              </a:rPr>
              <a:t>QC test protocols per modality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err="1" smtClean="0">
                <a:latin typeface="Arial Unicode MS" pitchFamily="34" charset="-128"/>
              </a:rPr>
              <a:t>Dosimetry</a:t>
            </a:r>
            <a:r>
              <a:rPr lang="en-US" sz="3600" dirty="0" smtClean="0">
                <a:latin typeface="Arial Unicode MS" pitchFamily="34" charset="-128"/>
              </a:rPr>
              <a:t> and dose monitoring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latin typeface="Arial Unicode MS" pitchFamily="34" charset="-128"/>
              </a:rPr>
              <a:t>Clinical image quality assessment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856984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Several available guidelines regarding QC procedures CBCT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European Commission, Radiation Protection 172 (SEDENTEXCT guidelines) (EC, 2012)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UK Health Protection Agency (HPA, 2010)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German DIN 6868-161 / DIN 6868-15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Unified protocol for CBCT (not exclusive for dental) (EFOMP-ESTRO-IAEA, 2017)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AAPM task group 261 (upcoming)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Standard tests</a:t>
            </a:r>
            <a:r>
              <a:rPr lang="en-GB" sz="2800" dirty="0" smtClean="0">
                <a:latin typeface="Arial Unicode MS" pitchFamily="34" charset="-128"/>
              </a:rPr>
              <a:t>: </a:t>
            </a:r>
            <a:r>
              <a:rPr lang="en-GB" sz="2800" dirty="0" err="1" smtClean="0">
                <a:latin typeface="Arial Unicode MS" pitchFamily="34" charset="-128"/>
              </a:rPr>
              <a:t>cfr</a:t>
            </a:r>
            <a:r>
              <a:rPr lang="en-GB" sz="2800" dirty="0" smtClean="0">
                <a:latin typeface="Arial Unicode MS" pitchFamily="34" charset="-128"/>
              </a:rPr>
              <a:t>. manufacturer’s specifications, recent guidelines, national regulations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X ray tube potential, tube leakage, total filtration or HVL, repeatability/reproducibility, beam collimation, slice thickness, display performance, visual inspection of image artefacts, dose to operator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Specific image quality tests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Uniformity</a:t>
            </a:r>
            <a:r>
              <a:rPr lang="en-GB" sz="2400" dirty="0" smtClean="0">
                <a:latin typeface="Arial Unicode MS" pitchFamily="34" charset="-128"/>
              </a:rPr>
              <a:t>: stability of grey values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Conventionally: compare grey value for different </a:t>
            </a: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regions in the FOV</a:t>
            </a:r>
            <a:r>
              <a:rPr lang="en-GB" sz="2000" dirty="0" smtClean="0">
                <a:latin typeface="Arial Unicode MS" pitchFamily="34" charset="-128"/>
              </a:rPr>
              <a:t> for a homogeneous object (</a:t>
            </a: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intra-scan</a:t>
            </a:r>
            <a:r>
              <a:rPr lang="en-GB" sz="2000" dirty="0" smtClean="0">
                <a:latin typeface="Arial Unicode MS" pitchFamily="34" charset="-128"/>
              </a:rPr>
              <a:t> uniformity)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In CBCT, if grey values are to be used as </a:t>
            </a: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HU</a:t>
            </a:r>
            <a:r>
              <a:rPr lang="en-GB" sz="2000" dirty="0" smtClean="0">
                <a:latin typeface="Arial Unicode MS" pitchFamily="34" charset="-128"/>
              </a:rPr>
              <a:t> (see further), grey values for scans with central/peripheral test object </a:t>
            </a: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position </a:t>
            </a:r>
            <a:r>
              <a:rPr lang="en-GB" sz="2000" dirty="0" smtClean="0">
                <a:latin typeface="Arial Unicode MS" pitchFamily="34" charset="-128"/>
              </a:rPr>
              <a:t>should be assessed as well (</a:t>
            </a: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inter-scan uniformity</a:t>
            </a:r>
            <a:r>
              <a:rPr lang="en-GB" sz="2000" dirty="0" smtClean="0">
                <a:latin typeface="Arial Unicode MS" pitchFamily="34" charset="-128"/>
              </a:rPr>
              <a:t>)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7" name="Picture 6" descr="C:\Users\Ruben\Google Drive\Active work\_Research\Book Scarfe\Figures\QA\Figure 3 300 dpi 84 mm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884" y="3861048"/>
            <a:ext cx="2308028" cy="237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Ruben\Google Drive\Active work\_Research\Book Scarfe\Figures\QA\Figure 3 300 dpi 84 mm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7" y="4165190"/>
            <a:ext cx="3096344" cy="149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958580" y="5646382"/>
            <a:ext cx="4608512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 et al. (2015), under the British Institute of Radiology's License to Publish 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Specific image quality tests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Geometrical accuracy</a:t>
            </a:r>
            <a:r>
              <a:rPr lang="en-GB" sz="2400" dirty="0" smtClean="0">
                <a:latin typeface="Arial Unicode MS" pitchFamily="34" charset="-128"/>
              </a:rPr>
              <a:t>: check on raw data (mechanical movement of equipment and reconstructed image (linear/angular measurements)</a:t>
            </a:r>
            <a:endParaRPr lang="en-GB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7" name="Picture 6" descr="C:\Users\Ruben\Google Drive\Active work\_Research\Book Scarfe\Figures\QA\Geom final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869979"/>
            <a:ext cx="3672407" cy="357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084168" y="5805264"/>
            <a:ext cx="1368152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Specific image quality tests</a:t>
            </a:r>
          </a:p>
          <a:p>
            <a:pPr lvl="1">
              <a:buClr>
                <a:schemeClr val="tx2"/>
              </a:buClr>
            </a:pP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Grey value (GV) stability</a:t>
            </a:r>
            <a:r>
              <a:rPr lang="en-GB" sz="2000" dirty="0" smtClean="0">
                <a:latin typeface="Arial Unicode MS" pitchFamily="34" charset="-128"/>
              </a:rPr>
              <a:t>: reproducibility of grey values for a number of materials over time</a:t>
            </a:r>
          </a:p>
          <a:p>
            <a:pPr lvl="1">
              <a:buClr>
                <a:schemeClr val="tx2"/>
              </a:buClr>
            </a:pPr>
            <a:r>
              <a:rPr lang="en-GB" sz="2000" dirty="0" smtClean="0">
                <a:solidFill>
                  <a:srgbClr val="C00000"/>
                </a:solidFill>
                <a:latin typeface="Arial Unicode MS" pitchFamily="34" charset="-128"/>
              </a:rPr>
              <a:t>Hounsfield unit (HU) accuracy </a:t>
            </a:r>
            <a:r>
              <a:rPr lang="en-GB" sz="2000" dirty="0" smtClean="0">
                <a:latin typeface="Arial Unicode MS" pitchFamily="34" charset="-128"/>
              </a:rPr>
              <a:t>(only for machines which claim to yield HU): compare GV for different materials with corresponding nominal HU, check stability under varying exposure geometries (FOV, position of test object)</a:t>
            </a:r>
          </a:p>
          <a:p>
            <a:pPr lvl="1"/>
            <a:endParaRPr lang="en-GB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19" t="22412" r="22973" b="17585"/>
          <a:stretch>
            <a:fillRect/>
          </a:stretch>
        </p:blipFill>
        <p:spPr bwMode="auto">
          <a:xfrm>
            <a:off x="2987824" y="3981017"/>
            <a:ext cx="3384376" cy="204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300191" y="5688830"/>
            <a:ext cx="1296145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713663" cy="504056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Specific image quality tests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Noise</a:t>
            </a:r>
            <a:r>
              <a:rPr lang="en-GB" sz="2400" dirty="0" smtClean="0">
                <a:latin typeface="Arial Unicode MS" pitchFamily="34" charset="-128"/>
              </a:rPr>
              <a:t>: standard deviation of grey values in a homogeneous (section of a) test object</a:t>
            </a:r>
          </a:p>
          <a:p>
            <a:pPr lvl="1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Can be combined with contrast (contrast-to-noise ratio, CNR) and/or measured using the same region of interest as that used for uniformity</a:t>
            </a: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412964"/>
            <a:ext cx="2592288" cy="273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799534" y="5811445"/>
            <a:ext cx="129614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Specific image quality tests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Contrast resolution</a:t>
            </a:r>
            <a:r>
              <a:rPr lang="en-GB" sz="2400" dirty="0" smtClean="0">
                <a:latin typeface="Arial Unicode MS" pitchFamily="34" charset="-128"/>
              </a:rPr>
              <a:t>: contrast-to-noise ratio and/or visual / computer assisted evaluation of contrast-detail</a:t>
            </a:r>
            <a:endParaRPr lang="en-GB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1553" y="3645024"/>
            <a:ext cx="4082495" cy="2016224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212976"/>
            <a:ext cx="2963434" cy="312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347864" y="5733256"/>
            <a:ext cx="1872208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928992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Specific image quality tests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Spatial resolution</a:t>
            </a:r>
            <a:endParaRPr lang="en-GB" sz="2000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Modulation transfer function (MTF)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Evaluates decrease in contrast at increasing resolution</a:t>
            </a:r>
          </a:p>
          <a:p>
            <a:pPr lvl="2">
              <a:buClr>
                <a:schemeClr val="tx2"/>
              </a:buClr>
            </a:pPr>
            <a:r>
              <a:rPr lang="en-GB" sz="2000" dirty="0" smtClean="0">
                <a:latin typeface="Arial Unicode MS" pitchFamily="34" charset="-128"/>
              </a:rPr>
              <a:t>Limit for visual perception at ~10% MTF</a:t>
            </a:r>
          </a:p>
          <a:p>
            <a:pPr lvl="1"/>
            <a:endParaRPr lang="en-GB" sz="2400" dirty="0" smtClean="0">
              <a:latin typeface="Arial Unicode MS" pitchFamily="34" charset="-128"/>
            </a:endParaRPr>
          </a:p>
          <a:p>
            <a:pPr lvl="1"/>
            <a:endParaRPr lang="en-GB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2317" y="3486199"/>
            <a:ext cx="4438553" cy="259228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548166" y="5739933"/>
            <a:ext cx="1538111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425"/>
            <a:ext cx="91440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Image quality tools for dental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CBCT: combined phantoms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SEDENTEXCT IQ phantom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DIN phantom (different models)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…</a:t>
            </a:r>
          </a:p>
          <a:p>
            <a:pPr lvl="1"/>
            <a:endParaRPr lang="en-GB" sz="1800" i="1" dirty="0" smtClean="0">
              <a:latin typeface="Arial Unicode MS" pitchFamily="34" charset="-128"/>
            </a:endParaRPr>
          </a:p>
          <a:p>
            <a:pPr lvl="1"/>
            <a:endParaRPr lang="en-GB" sz="1800" i="1" dirty="0" smtClean="0">
              <a:latin typeface="Arial Unicode MS" pitchFamily="34" charset="-128"/>
            </a:endParaRPr>
          </a:p>
          <a:p>
            <a:pPr lvl="1"/>
            <a:endParaRPr lang="en-GB" sz="1800" i="1" dirty="0" smtClean="0">
              <a:latin typeface="Arial Unicode MS" pitchFamily="34" charset="-128"/>
            </a:endParaRPr>
          </a:p>
          <a:p>
            <a:pPr lvl="1"/>
            <a:endParaRPr lang="en-GB" sz="1800" i="1" dirty="0" smtClean="0">
              <a:latin typeface="Arial Unicode MS" pitchFamily="34" charset="-128"/>
            </a:endParaRPr>
          </a:p>
          <a:p>
            <a:pPr lvl="2"/>
            <a:endParaRPr lang="en-GB" sz="1400" dirty="0" smtClean="0">
              <a:latin typeface="Arial Unicode MS" pitchFamily="34" charset="-128"/>
            </a:endParaRPr>
          </a:p>
          <a:p>
            <a:pPr lvl="2"/>
            <a:endParaRPr lang="en-GB" sz="1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547664" y="5877272"/>
            <a:ext cx="2664296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SEDENTEXCT IQ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pic>
        <p:nvPicPr>
          <p:cNvPr id="3074" name="Picture 2" descr="http://www.radcal.com/images/stories/virtuemart/product/dental-sedentexct-iq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140968"/>
            <a:ext cx="2714625" cy="2714626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1999" y="3140968"/>
            <a:ext cx="318002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571999" y="5877272"/>
            <a:ext cx="34002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Example of DIN 6868-161 phantom</a:t>
            </a:r>
            <a:endParaRPr lang="en-GB" sz="1600" i="1" dirty="0" smtClean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QC test protocols: CBCT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713663" cy="5184576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Specific image quality tests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Spatial resolution</a:t>
            </a:r>
            <a:endParaRPr lang="en-GB" sz="2000" i="1" dirty="0" smtClean="0">
              <a:latin typeface="Arial Unicode MS" pitchFamily="34" charset="-128"/>
            </a:endParaRP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Point / line / edge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spread function </a:t>
            </a:r>
          </a:p>
          <a:p>
            <a:pPr lvl="1">
              <a:buClr>
                <a:schemeClr val="tx2"/>
              </a:buClr>
              <a:buNone/>
            </a:pPr>
            <a:r>
              <a:rPr lang="en-GB" sz="2400" dirty="0" smtClean="0">
                <a:latin typeface="Arial Unicode MS" pitchFamily="34" charset="-128"/>
              </a:rPr>
              <a:t>	(are related to MTF)</a:t>
            </a:r>
            <a:endParaRPr lang="en-GB" sz="2400" i="1" dirty="0" smtClean="0">
              <a:latin typeface="Arial Unicode MS" pitchFamily="34" charset="-128"/>
            </a:endParaRPr>
          </a:p>
          <a:p>
            <a:pPr lvl="1"/>
            <a:endParaRPr lang="en-GB" sz="2400" dirty="0" smtClean="0">
              <a:latin typeface="Arial Unicode MS" pitchFamily="34" charset="-128"/>
            </a:endParaRPr>
          </a:p>
          <a:p>
            <a:pPr lvl="1"/>
            <a:endParaRPr lang="en-GB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178817" y="1330424"/>
            <a:ext cx="835362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endParaRPr lang="en-GB" kern="0" dirty="0" smtClean="0">
              <a:solidFill>
                <a:schemeClr val="tx2"/>
              </a:solidFill>
              <a:latin typeface="Arial Unicode MS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212976"/>
            <a:ext cx="5956766" cy="273630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012160" y="5949280"/>
            <a:ext cx="1224136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09736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latin typeface="Arial Unicode MS" pitchFamily="34" charset="-128"/>
              </a:rPr>
              <a:t>General principles of QA and QC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QC test protocols per modality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Dosimetry</a:t>
            </a: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 and dose monitoring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Clinical image quality assessment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3919628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40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09736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General principles of QA and QC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QC test protocols per modality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err="1" smtClean="0">
                <a:latin typeface="Arial Unicode MS" pitchFamily="34" charset="-128"/>
              </a:rPr>
              <a:t>Dosimetry</a:t>
            </a:r>
            <a:r>
              <a:rPr lang="en-US" sz="3600" dirty="0" smtClean="0">
                <a:latin typeface="Arial Unicode MS" pitchFamily="34" charset="-128"/>
              </a:rPr>
              <a:t> and dose monitoring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Clinical image quality assessment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422849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41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Routine QC tests: </a:t>
            </a:r>
            <a:r>
              <a:rPr lang="en-US" b="0" dirty="0" err="1" smtClean="0">
                <a:latin typeface="Arial Unicode MS" pitchFamily="34" charset="-128"/>
              </a:rPr>
              <a:t>dosimetry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Estimation of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patient dose </a:t>
            </a:r>
            <a:r>
              <a:rPr lang="en-GB" sz="2800" dirty="0" smtClean="0">
                <a:latin typeface="Arial Unicode MS" pitchFamily="34" charset="-128"/>
              </a:rPr>
              <a:t>(‘average’ patient)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Using test objects (phantoms)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Different metrics used for different modalities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ESD, DAP/KAP, CTDI, DLP, …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See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L12</a:t>
            </a:r>
            <a:r>
              <a:rPr lang="en-GB" sz="2800" dirty="0" smtClean="0">
                <a:latin typeface="Arial Unicode MS" pitchFamily="34" charset="-128"/>
              </a:rPr>
              <a:t> for more information on worker dose &amp; protection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Complemented by dose monitoring (see further)</a:t>
            </a: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2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42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Routine QC tests: </a:t>
            </a:r>
            <a:r>
              <a:rPr lang="en-US" b="0" dirty="0" err="1" smtClean="0">
                <a:latin typeface="Arial Unicode MS" pitchFamily="34" charset="-128"/>
              </a:rPr>
              <a:t>dosimetry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3" y="1268760"/>
            <a:ext cx="8712968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Intra-oral radiography: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entrance skin dose </a:t>
            </a:r>
            <a:r>
              <a:rPr lang="en-GB" sz="2800" dirty="0" smtClean="0">
                <a:latin typeface="Arial Unicode MS" pitchFamily="34" charset="-128"/>
              </a:rPr>
              <a:t>(</a:t>
            </a:r>
            <a:r>
              <a:rPr lang="en-GB" sz="2800" dirty="0" err="1" smtClean="0">
                <a:latin typeface="Arial Unicode MS" pitchFamily="34" charset="-128"/>
              </a:rPr>
              <a:t>cfr</a:t>
            </a:r>
            <a:r>
              <a:rPr lang="en-GB" sz="2800" dirty="0" smtClean="0">
                <a:latin typeface="Arial Unicode MS" pitchFamily="34" charset="-128"/>
              </a:rPr>
              <a:t>. local legislation)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Panoramic/</a:t>
            </a:r>
            <a:r>
              <a:rPr lang="en-GB" sz="2800" dirty="0" err="1" smtClean="0">
                <a:latin typeface="Arial Unicode MS" pitchFamily="34" charset="-128"/>
              </a:rPr>
              <a:t>cephalometric</a:t>
            </a:r>
            <a:r>
              <a:rPr lang="en-GB" sz="2800" dirty="0" smtClean="0">
                <a:latin typeface="Arial Unicode MS" pitchFamily="34" charset="-128"/>
              </a:rPr>
              <a:t> radiography: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dose-area product (DAP)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CBCT</a:t>
            </a:r>
            <a:r>
              <a:rPr lang="en-GB" sz="2800" dirty="0" smtClean="0">
                <a:latin typeface="Arial Unicode MS" pitchFamily="34" charset="-128"/>
              </a:rPr>
              <a:t>: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DAP</a:t>
            </a:r>
            <a:r>
              <a:rPr lang="en-GB" sz="2800" dirty="0" smtClean="0">
                <a:latin typeface="Arial Unicode MS" pitchFamily="34" charset="-128"/>
              </a:rPr>
              <a:t> most commonly used</a:t>
            </a: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2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43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Patient dose monitoring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268760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During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clinical use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Typically relies on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display</a:t>
            </a:r>
            <a:r>
              <a:rPr lang="en-GB" sz="2800" dirty="0" smtClean="0">
                <a:latin typeface="Arial Unicode MS" pitchFamily="34" charset="-128"/>
              </a:rPr>
              <a:t> of dose estimates by the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equipment</a:t>
            </a:r>
            <a:r>
              <a:rPr lang="en-GB" sz="2800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en-GB" sz="2800" dirty="0" smtClean="0">
                <a:latin typeface="Arial Unicode MS" pitchFamily="34" charset="-128"/>
              </a:rPr>
              <a:t>(not direct measurement)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Straightforward collection for groups of patients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Accuracy of dose estimates should be verified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Allows for the determination of (and comparison with)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diagnostic reference levels </a:t>
            </a:r>
            <a:r>
              <a:rPr lang="en-GB" sz="2800" dirty="0" smtClean="0">
                <a:latin typeface="Arial Unicode MS" pitchFamily="34" charset="-128"/>
              </a:rPr>
              <a:t>(DRLs; see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L11</a:t>
            </a:r>
            <a:r>
              <a:rPr lang="en-GB" sz="2800" dirty="0" smtClean="0">
                <a:latin typeface="Arial Unicode MS" pitchFamily="34" charset="-128"/>
              </a:rPr>
              <a:t>) </a:t>
            </a:r>
          </a:p>
          <a:p>
            <a:pPr lvl="2"/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44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097360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General principles of QA and QC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QC test protocols per modality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Dosimetry</a:t>
            </a: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 and dose monitoring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sz="3600" dirty="0" smtClean="0">
                <a:latin typeface="Arial Unicode MS" pitchFamily="34" charset="-128"/>
              </a:rPr>
              <a:t>Clinical image quality assessment</a:t>
            </a: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sz="3600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2223556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45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Clinical image quality assessment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3" y="1196752"/>
            <a:ext cx="8784976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Difficult to relate technical parameters (MTF, CNR) to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clinical acceptability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Variations of technical parameters over time can indicate an issue, but imaging performance should be verified based on clinical image quality  </a:t>
            </a:r>
          </a:p>
          <a:p>
            <a:pPr lvl="0">
              <a:buNone/>
            </a:pPr>
            <a:endParaRPr lang="en-GB" dirty="0" smtClean="0">
              <a:latin typeface="Arial Unicode MS" pitchFamily="34" charset="-128"/>
            </a:endParaRPr>
          </a:p>
          <a:p>
            <a:pPr lvl="2"/>
            <a:endParaRPr lang="en-GB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645024"/>
            <a:ext cx="4852789" cy="192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670770" y="5616058"/>
            <a:ext cx="4608512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 et al. (2014b), under the British Institute of Radiology's License to Publish 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7696" y="4254187"/>
            <a:ext cx="248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 Unicode MS" pitchFamily="34" charset="-128"/>
              </a:rPr>
              <a:t>Which is (not) acceptable?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46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Clinical image quality assessment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196752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Reference image </a:t>
            </a:r>
            <a:r>
              <a:rPr lang="en-GB" sz="2800" dirty="0" smtClean="0">
                <a:latin typeface="Arial Unicode MS" pitchFamily="34" charset="-128"/>
              </a:rPr>
              <a:t>(of excellent or adequate quality, with the latter being more suitable in terms of optimization)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Provided by manufacturer or acquired during acceptance testing (skull phantom</a:t>
            </a:r>
            <a:r>
              <a:rPr lang="en-GB" dirty="0" smtClean="0">
                <a:latin typeface="Arial Unicode MS" pitchFamily="34" charset="-128"/>
              </a:rPr>
              <a:t>)</a:t>
            </a:r>
            <a:endParaRPr lang="en-GB" sz="3200" dirty="0" smtClean="0">
              <a:latin typeface="Arial Unicode MS" pitchFamily="34" charset="-128"/>
            </a:endParaRPr>
          </a:p>
          <a:p>
            <a:pPr lvl="0"/>
            <a:endParaRPr lang="en-GB" dirty="0" smtClean="0">
              <a:latin typeface="Arial Unicode MS" pitchFamily="34" charset="-128"/>
            </a:endParaRPr>
          </a:p>
          <a:p>
            <a:pPr lvl="2"/>
            <a:endParaRPr lang="en-GB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8" name="Picture 4" descr="C:\Users\Ruben\Google Drive\Active work\_Research\Book Scarfe\Figures\mA vs. noise\A5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8594" y="3655250"/>
            <a:ext cx="2408382" cy="2520000"/>
          </a:xfrm>
          <a:prstGeom prst="rect">
            <a:avLst/>
          </a:prstGeom>
          <a:noFill/>
        </p:spPr>
      </p:pic>
      <p:pic>
        <p:nvPicPr>
          <p:cNvPr id="9" name="Picture 8" descr="C:\Users\Ruben\Google Drive\Active work\_Research\Book Scarfe\Figures\mA vs. noise\A5c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655250"/>
            <a:ext cx="2407644" cy="2520000"/>
          </a:xfrm>
          <a:prstGeom prst="rect">
            <a:avLst/>
          </a:prstGeom>
          <a:noFill/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79712" y="5737273"/>
            <a:ext cx="6264696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Clinical image quality assessment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196752"/>
            <a:ext cx="8785671" cy="41148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Reject analysis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Frequency</a:t>
            </a:r>
            <a:r>
              <a:rPr lang="en-GB" sz="2400" dirty="0" smtClean="0">
                <a:latin typeface="Arial Unicode MS" pitchFamily="34" charset="-128"/>
              </a:rPr>
              <a:t> of rejects for all images acquired during a certain period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Possible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cause</a:t>
            </a:r>
            <a:r>
              <a:rPr lang="en-GB" sz="2400" dirty="0" smtClean="0">
                <a:latin typeface="Arial Unicode MS" pitchFamily="34" charset="-128"/>
              </a:rPr>
              <a:t> (e.g. operator error, patient movement, excessive artefacts, over- or underexposure) recorded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Target</a:t>
            </a:r>
            <a:r>
              <a:rPr lang="en-GB" sz="2400" dirty="0" smtClean="0">
                <a:latin typeface="Arial Unicode MS" pitchFamily="34" charset="-128"/>
              </a:rPr>
              <a:t> (e.g. 5%) can be set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Corrective actions </a:t>
            </a:r>
            <a:r>
              <a:rPr lang="en-GB" sz="2400" dirty="0" smtClean="0">
                <a:latin typeface="Arial Unicode MS" pitchFamily="34" charset="-128"/>
              </a:rPr>
              <a:t>(e.g. removal of metal objects in CT, improved positioning procedures, revision of exposure protocols)</a:t>
            </a:r>
          </a:p>
          <a:p>
            <a:pPr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Quality analysis on a sample of clinical images </a:t>
            </a:r>
            <a:r>
              <a:rPr lang="en-GB" sz="2400" dirty="0" smtClean="0">
                <a:latin typeface="Arial Unicode MS" pitchFamily="34" charset="-128"/>
              </a:rPr>
              <a:t>(standardized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visual grading </a:t>
            </a:r>
            <a:r>
              <a:rPr lang="en-GB" sz="2400" dirty="0" smtClean="0">
                <a:latin typeface="Arial Unicode MS" pitchFamily="34" charset="-128"/>
              </a:rPr>
              <a:t>using dedicated image quality criteria)</a:t>
            </a:r>
          </a:p>
          <a:p>
            <a:pPr lvl="1"/>
            <a:endParaRPr lang="en-GB" sz="2400" dirty="0" smtClean="0">
              <a:latin typeface="Arial Unicode MS" pitchFamily="34" charset="-128"/>
            </a:endParaRPr>
          </a:p>
          <a:p>
            <a:pPr lvl="0"/>
            <a:endParaRPr lang="en-GB" dirty="0" smtClean="0">
              <a:latin typeface="Arial Unicode MS" pitchFamily="34" charset="-128"/>
            </a:endParaRPr>
          </a:p>
          <a:p>
            <a:pPr lvl="2"/>
            <a:endParaRPr lang="en-GB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48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Possible reasons for rejection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196752"/>
            <a:ext cx="896518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Under/overexposure</a:t>
            </a:r>
            <a:r>
              <a:rPr lang="en-GB" sz="2800" dirty="0" smtClean="0">
                <a:latin typeface="Arial Unicode MS" pitchFamily="34" charset="-128"/>
              </a:rPr>
              <a:t>: could be due to inconsistent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tube output </a:t>
            </a:r>
            <a:r>
              <a:rPr lang="en-GB" sz="2800" dirty="0" smtClean="0">
                <a:latin typeface="Arial Unicode MS" pitchFamily="34" charset="-128"/>
              </a:rPr>
              <a:t>or improper selection of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exposure settings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Poor contrast in intra-oral radiography: kV as likely cause</a:t>
            </a:r>
          </a:p>
          <a:p>
            <a:pPr lvl="0"/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356992"/>
            <a:ext cx="25622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337942"/>
            <a:ext cx="26098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25066" y="5242942"/>
            <a:ext cx="669674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9570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49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Possible reasons for rejection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546448"/>
            <a:ext cx="8965183" cy="4114800"/>
          </a:xfrm>
        </p:spPr>
        <p:txBody>
          <a:bodyPr/>
          <a:lstStyle/>
          <a:p>
            <a:pPr lvl="0"/>
            <a:endParaRPr lang="en-GB" sz="2400" dirty="0" smtClean="0">
              <a:latin typeface="Arial Unicode MS" pitchFamily="34" charset="-128"/>
            </a:endParaRPr>
          </a:p>
          <a:p>
            <a:pPr lvl="0"/>
            <a:endParaRPr lang="en-US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178817" y="1196752"/>
            <a:ext cx="896518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Excessiv</a:t>
            </a:r>
            <a:r>
              <a:rPr lang="en-GB" sz="2800" kern="0" dirty="0" smtClean="0">
                <a:solidFill>
                  <a:srgbClr val="C00000"/>
                </a:solidFill>
                <a:latin typeface="Arial Unicode MS" pitchFamily="34" charset="-128"/>
              </a:rPr>
              <a:t>e noise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: could be due to inconsistent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tube output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or improper selection of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exposure settings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043608" y="5733256"/>
            <a:ext cx="6696744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pic>
        <p:nvPicPr>
          <p:cNvPr id="19" name="Picture 6" descr="C:\Users\Ruben\Google Drive\Active work\_Research\Book Scarfe\Figures\mA vs. noise\A1c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0056" y="2493256"/>
            <a:ext cx="3095541" cy="3240000"/>
          </a:xfrm>
          <a:prstGeom prst="rect">
            <a:avLst/>
          </a:prstGeom>
          <a:noFill/>
        </p:spPr>
      </p:pic>
      <p:pic>
        <p:nvPicPr>
          <p:cNvPr id="20" name="Picture 9" descr="C:\Users\Ruben\Google Drive\Active work\_Research\Book Scarfe\Figures\mA vs. noise\A7c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712" y="2493256"/>
            <a:ext cx="3095541" cy="32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5236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Quality Assurance (QA) in radiology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484784"/>
            <a:ext cx="8568952" cy="4114800"/>
          </a:xfrm>
        </p:spPr>
        <p:txBody>
          <a:bodyPr/>
          <a:lstStyle/>
          <a:p>
            <a:pPr marL="0" indent="0" algn="just" eaLnBrk="1" hangingPunct="1">
              <a:buSzPct val="100000"/>
              <a:buNone/>
            </a:pPr>
            <a:r>
              <a:rPr lang="en-GB" sz="2800" i="1" dirty="0" smtClean="0">
                <a:latin typeface="Arial Unicode MS" pitchFamily="34" charset="-128"/>
              </a:rPr>
              <a:t>“</a:t>
            </a:r>
            <a:r>
              <a:rPr lang="en-GB" sz="2800" i="1" dirty="0">
                <a:latin typeface="Arial Unicode MS" pitchFamily="34" charset="-128"/>
              </a:rPr>
              <a:t>as an </a:t>
            </a:r>
            <a:r>
              <a:rPr lang="en-GB" sz="2800" i="1" dirty="0">
                <a:solidFill>
                  <a:srgbClr val="C00000"/>
                </a:solidFill>
                <a:latin typeface="Arial Unicode MS" pitchFamily="34" charset="-128"/>
              </a:rPr>
              <a:t>organized effort </a:t>
            </a:r>
            <a:r>
              <a:rPr lang="en-GB" sz="2800" i="1" dirty="0">
                <a:latin typeface="Arial Unicode MS" pitchFamily="34" charset="-128"/>
              </a:rPr>
              <a:t>by the </a:t>
            </a:r>
            <a:r>
              <a:rPr lang="en-GB" sz="2800" i="1" dirty="0">
                <a:solidFill>
                  <a:srgbClr val="C00000"/>
                </a:solidFill>
                <a:latin typeface="Arial Unicode MS" pitchFamily="34" charset="-128"/>
              </a:rPr>
              <a:t>staff operating a facility</a:t>
            </a:r>
            <a:r>
              <a:rPr lang="en-GB" sz="2800" i="1" dirty="0">
                <a:latin typeface="Arial Unicode MS" pitchFamily="34" charset="-128"/>
              </a:rPr>
              <a:t> to ensure that the diagnostic images produced are of sufficiently high quality so that they </a:t>
            </a:r>
            <a:r>
              <a:rPr lang="en-GB" sz="2800" i="1" dirty="0">
                <a:solidFill>
                  <a:srgbClr val="C00000"/>
                </a:solidFill>
                <a:latin typeface="Arial Unicode MS" pitchFamily="34" charset="-128"/>
              </a:rPr>
              <a:t>consistently</a:t>
            </a:r>
            <a:r>
              <a:rPr lang="en-GB" sz="2800" i="1" dirty="0">
                <a:latin typeface="Arial Unicode MS" pitchFamily="34" charset="-128"/>
              </a:rPr>
              <a:t> provide </a:t>
            </a:r>
            <a:r>
              <a:rPr lang="en-GB" sz="2800" i="1" dirty="0">
                <a:solidFill>
                  <a:srgbClr val="C00000"/>
                </a:solidFill>
                <a:latin typeface="Arial Unicode MS" pitchFamily="34" charset="-128"/>
              </a:rPr>
              <a:t>adequate diagnostic information at the lowest possible cost and with the least possible exposure </a:t>
            </a:r>
            <a:r>
              <a:rPr lang="en-GB" sz="2800" i="1" dirty="0">
                <a:latin typeface="Arial Unicode MS" pitchFamily="34" charset="-128"/>
              </a:rPr>
              <a:t>of the patient to radiation</a:t>
            </a:r>
            <a:r>
              <a:rPr lang="en-GB" sz="2800" i="1" dirty="0" smtClean="0">
                <a:latin typeface="Arial Unicode MS" pitchFamily="34" charset="-128"/>
              </a:rPr>
              <a:t>”</a:t>
            </a:r>
          </a:p>
          <a:p>
            <a:pPr marL="0" indent="0" algn="just" eaLnBrk="1" hangingPunct="1">
              <a:buSzPct val="100000"/>
              <a:buNone/>
            </a:pPr>
            <a:endParaRPr lang="en-GB" sz="2800" dirty="0">
              <a:latin typeface="Arial Unicode MS" pitchFamily="34" charset="-128"/>
            </a:endParaRPr>
          </a:p>
          <a:p>
            <a:pPr marL="0" indent="0" algn="r" eaLnBrk="1" hangingPunct="1">
              <a:buSzPct val="100000"/>
              <a:buNone/>
            </a:pPr>
            <a:r>
              <a:rPr lang="en-GB" sz="2800" dirty="0">
                <a:latin typeface="Arial Unicode MS" pitchFamily="34" charset="-128"/>
              </a:rPr>
              <a:t>World Health Organization </a:t>
            </a:r>
            <a:r>
              <a:rPr lang="bg-BG" sz="2800" dirty="0" smtClean="0">
                <a:latin typeface="Arial Unicode MS" pitchFamily="34" charset="-128"/>
              </a:rPr>
              <a:t>(</a:t>
            </a:r>
            <a:r>
              <a:rPr lang="en-GB" sz="2800" dirty="0" smtClean="0">
                <a:latin typeface="Arial Unicode MS" pitchFamily="34" charset="-128"/>
              </a:rPr>
              <a:t>WHO</a:t>
            </a:r>
            <a:r>
              <a:rPr lang="bg-BG" sz="2800" dirty="0">
                <a:latin typeface="Arial Unicode MS" pitchFamily="34" charset="-128"/>
              </a:rPr>
              <a:t>)</a:t>
            </a:r>
            <a:r>
              <a:rPr lang="en-GB" sz="2800" dirty="0" smtClean="0">
                <a:latin typeface="Arial Unicode MS" pitchFamily="34" charset="-128"/>
              </a:rPr>
              <a:t>, 1982</a:t>
            </a:r>
            <a:endParaRPr lang="en-GB" sz="2800" dirty="0">
              <a:latin typeface="Arial Unicode MS" pitchFamily="34" charset="-128"/>
            </a:endParaRPr>
          </a:p>
          <a:p>
            <a:pPr marL="0" indent="0" algn="just" eaLnBrk="1" hangingPunct="1">
              <a:buSzPct val="100000"/>
              <a:buNone/>
            </a:pPr>
            <a:endParaRPr lang="en-GB" sz="2800" dirty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50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Possible reasons for rejection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7" y="1546448"/>
            <a:ext cx="8965183" cy="4114800"/>
          </a:xfrm>
        </p:spPr>
        <p:txBody>
          <a:bodyPr/>
          <a:lstStyle/>
          <a:p>
            <a:pPr lvl="0"/>
            <a:endParaRPr lang="en-GB" sz="2400" dirty="0" smtClean="0">
              <a:latin typeface="Arial Unicode MS" pitchFamily="34" charset="-128"/>
            </a:endParaRPr>
          </a:p>
          <a:p>
            <a:pPr lvl="0"/>
            <a:endParaRPr lang="en-US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178817" y="1196752"/>
            <a:ext cx="896518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Artefacts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: may require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detector recalibration, evaluation of film processing, …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456437" y="5775647"/>
            <a:ext cx="2088232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accent1"/>
                </a:solidFill>
                <a:latin typeface="Arial Unicode MS" pitchFamily="34" charset="-128"/>
              </a:rPr>
              <a:t>H. </a:t>
            </a:r>
            <a:r>
              <a:rPr lang="en-US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Bosmans</a:t>
            </a:r>
            <a:endParaRPr lang="en-US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45024"/>
            <a:ext cx="27241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145" y="3321074"/>
            <a:ext cx="2149475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3875881"/>
            <a:ext cx="26765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611560" y="2814027"/>
            <a:ext cx="19127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 Unicode MS" pitchFamily="34" charset="-128"/>
              </a:rPr>
              <a:t>Exposure to </a:t>
            </a:r>
          </a:p>
          <a:p>
            <a:pPr algn="ctr"/>
            <a:r>
              <a:rPr lang="en-GB" dirty="0" smtClean="0">
                <a:latin typeface="Arial Unicode MS" pitchFamily="34" charset="-128"/>
              </a:rPr>
              <a:t>visible light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3382455" y="2525995"/>
            <a:ext cx="19816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atin typeface="Arial Unicode MS" pitchFamily="34" charset="-128"/>
              </a:rPr>
              <a:t>Stains due to</a:t>
            </a:r>
          </a:p>
          <a:p>
            <a:pPr algn="ctr"/>
            <a:r>
              <a:rPr lang="en-GB" dirty="0" smtClean="0">
                <a:latin typeface="Arial Unicode MS" pitchFamily="34" charset="-128"/>
              </a:rPr>
              <a:t>developer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5724128" y="2732727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latin typeface="Arial Unicode MS" pitchFamily="34" charset="-128"/>
              </a:rPr>
              <a:t>Bleaching </a:t>
            </a:r>
          </a:p>
          <a:p>
            <a:pPr algn="ctr"/>
            <a:r>
              <a:rPr lang="en-GB" dirty="0" smtClean="0">
                <a:latin typeface="Arial Unicode MS" pitchFamily="34" charset="-128"/>
              </a:rPr>
              <a:t>(overexposure </a:t>
            </a:r>
          </a:p>
          <a:p>
            <a:pPr algn="ctr"/>
            <a:r>
              <a:rPr lang="en-GB" dirty="0" smtClean="0">
                <a:latin typeface="Arial Unicode MS" pitchFamily="34" charset="-128"/>
              </a:rPr>
              <a:t>to </a:t>
            </a:r>
            <a:r>
              <a:rPr lang="en-GB" dirty="0" err="1" smtClean="0">
                <a:latin typeface="Arial Unicode MS" pitchFamily="34" charset="-128"/>
              </a:rPr>
              <a:t>fixator</a:t>
            </a:r>
            <a:r>
              <a:rPr lang="en-GB" dirty="0" smtClean="0">
                <a:latin typeface="Arial Unicode MS" pitchFamily="34" charset="-128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840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4667B7-5553-4D45-94C1-B677DB6F3253}" type="slidenum">
              <a:rPr lang="en-GB" smtClean="0"/>
              <a:pPr/>
              <a:t>51</a:t>
            </a:fld>
            <a:endParaRPr lang="en-GB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References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268760"/>
            <a:ext cx="8856984" cy="4572000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AAPM</a:t>
            </a:r>
            <a:r>
              <a:rPr lang="bg-BG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2016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Report No. 175 - Acceptance Testing and Quality Control of Dental Imaging Equipment. http://www.aapm.org/pubs/reports/RPT_175.pdf</a:t>
            </a:r>
          </a:p>
          <a:p>
            <a:pPr marL="0" indent="0">
              <a:buNone/>
            </a:pP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AAPM</a:t>
            </a:r>
            <a:r>
              <a:rPr lang="bg-BG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2005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Online Report No. 03, Assessment of Display Performance for Medical Imaging Systems. http://aapm.org/pubs/reports/OR_03.pdf</a:t>
            </a:r>
          </a:p>
          <a:p>
            <a:pPr marL="0" indent="0">
              <a:buNone/>
            </a:pP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EFOMP</a:t>
            </a:r>
            <a:r>
              <a:rPr lang="bg-BG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2015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Quality controls in digital mammography – Protocol of the EFOMP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mammo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working group. http://www.efomp.org/index.php/scientific-guidance-and-protocols/351-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mammo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-protocol</a:t>
            </a:r>
          </a:p>
          <a:p>
            <a:pPr marL="0" indent="0">
              <a:buNone/>
            </a:pP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European Commission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(2012)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Radiation Protection No 172: Cone beam CT for dental and maxillofacial radiology. Evidence based guidelines. Luxembourg: Office for Official Publications of the European Communities.</a:t>
            </a:r>
          </a:p>
          <a:p>
            <a:pPr marL="0" indent="0">
              <a:buNone/>
            </a:pP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HPA, Health Protection Agency 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(2010) Recommendations for the design of X-ray facilities and quality assurance of dental Cone Beam CT (Computed tomography) systems.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4667B7-5553-4D45-94C1-B677DB6F3253}" type="slidenum">
              <a:rPr lang="en-GB" smtClean="0"/>
              <a:pPr/>
              <a:t>52</a:t>
            </a:fld>
            <a:endParaRPr lang="en-GB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References (cont.)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233264"/>
            <a:ext cx="8593137" cy="4860032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Deutsches</a:t>
            </a: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Institut</a:t>
            </a: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für</a:t>
            </a: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Normung</a:t>
            </a:r>
            <a:r>
              <a:rPr lang="bg-BG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2013</a:t>
            </a:r>
            <a:r>
              <a:rPr lang="bg-BG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DIN 6868-161: Image quality assurance in X-ray departments - Part 161: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RöV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acceptance testing of dental radiographic equipment for digital cone beam computed tomography. Berlin: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Deutsches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Institut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für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Normung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Original and English translation available at https://www.beuth.de/en/standard/din-6868-161/164214522. </a:t>
            </a:r>
          </a:p>
          <a:p>
            <a:pPr marL="0" indent="0">
              <a:buNone/>
            </a:pP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Deutsches</a:t>
            </a: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Institut</a:t>
            </a: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für</a:t>
            </a: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Normung</a:t>
            </a:r>
            <a:r>
              <a:rPr lang="bg-BG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2015</a:t>
            </a:r>
            <a:r>
              <a:rPr lang="bg-BG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DIN 6868-15: Image quality assurance in X-ray departments - Part 15: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RöV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constancy testing of X-ray installations for dental radiographic equipment for digital cone-beam computed tomography. Berlin: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Deutsches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Institut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für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Normung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[in German]. </a:t>
            </a:r>
          </a:p>
          <a:p>
            <a:pPr marL="0" indent="0">
              <a:buNone/>
            </a:pP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Pauwels</a:t>
            </a: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 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al. 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2014</a:t>
            </a:r>
            <a:r>
              <a:rPr lang="bg-BG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pragmatic approach to determine the optimal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kVp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cone beam CT: balancing contrast-to-noise ratio and radiation dose.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Dentomaxillofac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Radiol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43(5):20140059.</a:t>
            </a:r>
          </a:p>
          <a:p>
            <a:pPr marL="0" indent="0">
              <a:buNone/>
            </a:pPr>
            <a:r>
              <a:rPr lang="en-GB" sz="18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Pauwels</a:t>
            </a: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 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 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2015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CBCT-based bone quality assessment: are Hounsfield units applicable?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Dentomaxillofac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Radiol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 44(1):20140238. </a:t>
            </a:r>
            <a:r>
              <a:rPr lang="en-GB" sz="1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doi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10.1259/dmfr.20140238.</a:t>
            </a:r>
          </a:p>
          <a:p>
            <a:pPr marL="0" indent="0">
              <a:buNone/>
            </a:pPr>
            <a:r>
              <a:rPr lang="en-GB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WHO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1982</a:t>
            </a:r>
            <a:r>
              <a:rPr lang="bg-BG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Quality assurance of health services : concepts and methodology</a:t>
            </a:r>
            <a:endParaRPr lang="en-GB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251520" y="1412776"/>
            <a:ext cx="8784976" cy="310854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66700" indent="-266700"/>
            <a:r>
              <a:rPr lang="en-GB" sz="2800" dirty="0" smtClean="0">
                <a:solidFill>
                  <a:schemeClr val="tx2"/>
                </a:solidFill>
                <a:latin typeface="Arial Unicode MS" pitchFamily="34" charset="-128"/>
              </a:rPr>
              <a:t>International </a:t>
            </a:r>
            <a:r>
              <a:rPr lang="en-US" sz="2800" dirty="0" smtClean="0">
                <a:solidFill>
                  <a:schemeClr val="tx2"/>
                </a:solidFill>
                <a:latin typeface="Arial Unicode MS" pitchFamily="34" charset="-128"/>
              </a:rPr>
              <a:t>Basic Safety Standards (BSS), 2014</a:t>
            </a:r>
          </a:p>
          <a:p>
            <a:pPr marL="266700" indent="-266700"/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en-US" sz="28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266700" indent="-266700">
              <a:buFont typeface="Arial" pitchFamily="34" charset="0"/>
              <a:buChar char="•"/>
            </a:pPr>
            <a:r>
              <a:rPr lang="en-US" sz="2800" i="1" dirty="0" smtClean="0">
                <a:solidFill>
                  <a:schemeClr val="tx2"/>
                </a:solidFill>
                <a:latin typeface="Arial Unicode MS" pitchFamily="34" charset="-128"/>
              </a:rPr>
              <a:t>“Registrants and licensees shall establish a </a:t>
            </a:r>
            <a:r>
              <a:rPr lang="en-US" sz="2800" i="1" dirty="0" smtClean="0">
                <a:solidFill>
                  <a:srgbClr val="C00000"/>
                </a:solidFill>
                <a:latin typeface="Arial Unicode MS" pitchFamily="34" charset="-128"/>
              </a:rPr>
              <a:t>comprehensive Quality Assurance program </a:t>
            </a:r>
            <a:r>
              <a:rPr lang="en-US" sz="2800" i="1" dirty="0" smtClean="0">
                <a:solidFill>
                  <a:schemeClr val="tx2"/>
                </a:solidFill>
                <a:latin typeface="Arial Unicode MS" pitchFamily="34" charset="-128"/>
              </a:rPr>
              <a:t>for medical exposures with the participation of appropriate </a:t>
            </a:r>
            <a:r>
              <a:rPr lang="en-US" sz="2800" i="1" dirty="0" smtClean="0">
                <a:solidFill>
                  <a:srgbClr val="C00000"/>
                </a:solidFill>
                <a:latin typeface="Arial Unicode MS" pitchFamily="34" charset="-128"/>
              </a:rPr>
              <a:t>qualified experts </a:t>
            </a:r>
            <a:r>
              <a:rPr lang="en-US" sz="2800" i="1" dirty="0" smtClean="0">
                <a:solidFill>
                  <a:schemeClr val="tx2"/>
                </a:solidFill>
                <a:latin typeface="Arial Unicode MS" pitchFamily="34" charset="-128"/>
              </a:rPr>
              <a:t>in </a:t>
            </a:r>
            <a:r>
              <a:rPr lang="en-US" sz="2800" i="1" dirty="0" err="1" smtClean="0">
                <a:solidFill>
                  <a:schemeClr val="tx2"/>
                </a:solidFill>
                <a:latin typeface="Arial Unicode MS" pitchFamily="34" charset="-128"/>
              </a:rPr>
              <a:t>radiophysics</a:t>
            </a:r>
            <a:r>
              <a:rPr lang="en-US" sz="2800" i="1" dirty="0" smtClean="0">
                <a:solidFill>
                  <a:schemeClr val="tx2"/>
                </a:solidFill>
                <a:latin typeface="Arial Unicode MS" pitchFamily="34" charset="-128"/>
              </a:rPr>
              <a:t> taking into account the principles established by the WHO.”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Quality Assurance (QA) in radiology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Elements of a QA program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340768"/>
            <a:ext cx="8353623" cy="457768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Acceptance and commission </a:t>
            </a:r>
            <a:r>
              <a:rPr lang="en-GB" sz="2800" dirty="0" smtClean="0">
                <a:latin typeface="Arial Unicode MS" pitchFamily="34" charset="-128"/>
              </a:rPr>
              <a:t>of a radiographic device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Periodic testing </a:t>
            </a:r>
            <a:r>
              <a:rPr lang="en-GB" sz="2800" dirty="0" smtClean="0">
                <a:latin typeface="Arial Unicode MS" pitchFamily="34" charset="-128"/>
              </a:rPr>
              <a:t>(and maintenance) of performance throughout its lifespan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Determination and follow-up of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imaging protocols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Estimation of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radiation dose </a:t>
            </a:r>
            <a:r>
              <a:rPr lang="en-GB" sz="2800" dirty="0" smtClean="0">
                <a:latin typeface="Arial Unicode MS" pitchFamily="34" charset="-128"/>
              </a:rPr>
              <a:t>to patients, workers and public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Training</a:t>
            </a:r>
            <a:r>
              <a:rPr lang="en-GB" sz="2800" dirty="0" smtClean="0">
                <a:latin typeface="Arial Unicode MS" pitchFamily="34" charset="-128"/>
              </a:rPr>
              <a:t> of workers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Adherence to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policies and procedures</a:t>
            </a:r>
            <a:endParaRPr lang="en-US" sz="2800" dirty="0" smtClean="0">
              <a:solidFill>
                <a:srgbClr val="C00000"/>
              </a:solidFill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  <p:sp>
        <p:nvSpPr>
          <p:cNvPr id="7" name="Right Brace 6"/>
          <p:cNvSpPr/>
          <p:nvPr/>
        </p:nvSpPr>
        <p:spPr>
          <a:xfrm>
            <a:off x="7812360" y="1340768"/>
            <a:ext cx="648072" cy="1800200"/>
          </a:xfrm>
          <a:prstGeom prst="righ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388424" y="1988840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QC</a:t>
            </a:r>
            <a:endParaRPr lang="en-GB" sz="28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Quality control (QC)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330424"/>
            <a:ext cx="835362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Deals with performance of the equipment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after installation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Regular timetable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Acceptance testing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Commissioning testing</a:t>
            </a:r>
          </a:p>
          <a:p>
            <a:pPr lvl="1">
              <a:buClr>
                <a:schemeClr val="tx2"/>
              </a:buClr>
            </a:pPr>
            <a:r>
              <a:rPr lang="en-GB" dirty="0" smtClean="0">
                <a:latin typeface="Arial Unicode MS" pitchFamily="34" charset="-128"/>
              </a:rPr>
              <a:t>Routine (periodic) testing</a:t>
            </a:r>
          </a:p>
          <a:p>
            <a:pPr>
              <a:buClr>
                <a:schemeClr val="tx2"/>
              </a:buClr>
            </a:pPr>
            <a:r>
              <a:rPr lang="en-US" sz="2800" dirty="0" smtClean="0">
                <a:latin typeface="Arial Unicode MS" pitchFamily="34" charset="-128"/>
              </a:rPr>
              <a:t>Usually involves a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medical physicist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Acceptance &amp; commissioning tests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340768"/>
            <a:ext cx="8353623" cy="4114800"/>
          </a:xfrm>
        </p:spPr>
        <p:txBody>
          <a:bodyPr/>
          <a:lstStyle/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Performed at installation of the equipment</a:t>
            </a:r>
          </a:p>
          <a:p>
            <a:pPr lvl="0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Acceptance testing: </a:t>
            </a:r>
            <a:r>
              <a:rPr lang="en-US" sz="2800" dirty="0" smtClean="0">
                <a:latin typeface="Arial Unicode MS" pitchFamily="34" charset="-128"/>
              </a:rPr>
              <a:t>a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check </a:t>
            </a:r>
            <a:r>
              <a:rPr lang="en-US" sz="2800" dirty="0" smtClean="0">
                <a:latin typeface="Arial Unicode MS" pitchFamily="34" charset="-128"/>
              </a:rPr>
              <a:t>of performance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before clinical use, </a:t>
            </a:r>
            <a:r>
              <a:rPr lang="en-US" sz="2800" dirty="0" smtClean="0">
                <a:latin typeface="Arial Unicode MS" pitchFamily="34" charset="-128"/>
              </a:rPr>
              <a:t>using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pass/fail</a:t>
            </a:r>
            <a:r>
              <a:rPr lang="en-US" sz="2800" dirty="0" smtClean="0">
                <a:latin typeface="Arial Unicode MS" pitchFamily="34" charset="-128"/>
              </a:rPr>
              <a:t> acceptability criteria</a:t>
            </a:r>
            <a:r>
              <a:rPr lang="en-GB" sz="2800" dirty="0" smtClean="0">
                <a:latin typeface="Arial Unicode MS" pitchFamily="34" charset="-128"/>
              </a:rPr>
              <a:t> </a:t>
            </a:r>
          </a:p>
          <a:p>
            <a:pPr lvl="0">
              <a:buClr>
                <a:schemeClr val="tx2"/>
              </a:buClr>
              <a:buNone/>
            </a:pPr>
            <a:r>
              <a:rPr lang="en-GB" sz="2800" dirty="0" smtClean="0">
                <a:latin typeface="Arial Unicode MS" pitchFamily="34" charset="-128"/>
              </a:rPr>
              <a:t>	(</a:t>
            </a:r>
            <a:r>
              <a:rPr lang="en-GB" sz="2800" dirty="0" err="1" smtClean="0">
                <a:latin typeface="Arial Unicode MS" pitchFamily="34" charset="-128"/>
              </a:rPr>
              <a:t>cfr</a:t>
            </a:r>
            <a:r>
              <a:rPr lang="en-GB" sz="2800" dirty="0" smtClean="0">
                <a:latin typeface="Arial Unicode MS" pitchFamily="34" charset="-128"/>
              </a:rPr>
              <a:t>. national/international standards)</a:t>
            </a:r>
          </a:p>
          <a:p>
            <a:pPr>
              <a:buClr>
                <a:schemeClr val="tx2"/>
              </a:buClr>
            </a:pPr>
            <a:r>
              <a:rPr lang="en-US" sz="2800" dirty="0" smtClean="0">
                <a:latin typeface="Arial Unicode MS" pitchFamily="34" charset="-128"/>
              </a:rPr>
              <a:t>Commissioning testing: provides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baseline values </a:t>
            </a:r>
            <a:r>
              <a:rPr lang="en-US" sz="2800" dirty="0" smtClean="0">
                <a:latin typeface="Arial Unicode MS" pitchFamily="34" charset="-128"/>
              </a:rPr>
              <a:t>for image quality and radiation dose</a:t>
            </a:r>
          </a:p>
          <a:p>
            <a:pPr lvl="1">
              <a:buClr>
                <a:schemeClr val="tx2"/>
              </a:buClr>
            </a:pPr>
            <a:r>
              <a:rPr lang="en-US" dirty="0" smtClean="0">
                <a:latin typeface="Arial Unicode MS" pitchFamily="34" charset="-128"/>
              </a:rPr>
              <a:t>Compared with future periodic tests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L10 Quality Assurance in Dental Radiology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EA Light TN">
  <a:themeElements>
    <a:clrScheme name="">
      <a:dk1>
        <a:srgbClr val="000000"/>
      </a:dk1>
      <a:lt1>
        <a:srgbClr val="F9F0DF"/>
      </a:lt1>
      <a:dk2>
        <a:srgbClr val="003399"/>
      </a:dk2>
      <a:lt2>
        <a:srgbClr val="000000"/>
      </a:lt2>
      <a:accent1>
        <a:srgbClr val="99CCFF"/>
      </a:accent1>
      <a:accent2>
        <a:srgbClr val="8681B8"/>
      </a:accent2>
      <a:accent3>
        <a:srgbClr val="FBF6EC"/>
      </a:accent3>
      <a:accent4>
        <a:srgbClr val="000000"/>
      </a:accent4>
      <a:accent5>
        <a:srgbClr val="CAE2FF"/>
      </a:accent5>
      <a:accent6>
        <a:srgbClr val="7974A6"/>
      </a:accent6>
      <a:hlink>
        <a:srgbClr val="FCD3C1"/>
      </a:hlink>
      <a:folHlink>
        <a:srgbClr val="3366CC"/>
      </a:folHlink>
    </a:clrScheme>
    <a:fontScheme name="IAEA Light T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AEA Light T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EA Light T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 Light TN</Template>
  <TotalTime>0</TotalTime>
  <Words>2987</Words>
  <Application>Microsoft Office PowerPoint</Application>
  <PresentationFormat>On-screen Show (4:3)</PresentationFormat>
  <Paragraphs>488</Paragraphs>
  <Slides>52</Slides>
  <Notes>50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IAEA Light TN</vt:lpstr>
      <vt:lpstr>Radiation Protection in Dental Radiology</vt:lpstr>
      <vt:lpstr>Educational Objectives</vt:lpstr>
      <vt:lpstr>Overview</vt:lpstr>
      <vt:lpstr>Overview</vt:lpstr>
      <vt:lpstr>Quality Assurance (QA) in radiology</vt:lpstr>
      <vt:lpstr>Quality Assurance (QA) in radiology</vt:lpstr>
      <vt:lpstr>Elements of a QA program</vt:lpstr>
      <vt:lpstr>Quality control (QC)</vt:lpstr>
      <vt:lpstr>Acceptance &amp; commissioning tests</vt:lpstr>
      <vt:lpstr>Routine QC tests</vt:lpstr>
      <vt:lpstr>Overview</vt:lpstr>
      <vt:lpstr>Routine QC tests: safety system tests</vt:lpstr>
      <vt:lpstr>Specific QC test protocols</vt:lpstr>
      <vt:lpstr>QC test protocols: intra-oral</vt:lpstr>
      <vt:lpstr>QC test protocols: intra-oral</vt:lpstr>
      <vt:lpstr>QC test protocols: intra-oral</vt:lpstr>
      <vt:lpstr>Routine QC tests: X ray tube</vt:lpstr>
      <vt:lpstr>Routine QC tests: X ray tube</vt:lpstr>
      <vt:lpstr>QC test protocols: intra-oral</vt:lpstr>
      <vt:lpstr>QC test protocols: intra-oral</vt:lpstr>
      <vt:lpstr>Routine QC tests: display performance</vt:lpstr>
      <vt:lpstr>QC test protocols: intra-oral</vt:lpstr>
      <vt:lpstr>Specific QC tools for dental radiography</vt:lpstr>
      <vt:lpstr>Specific QC tools for dental radiography</vt:lpstr>
      <vt:lpstr>QC test protocols: extra-oral</vt:lpstr>
      <vt:lpstr>QC test protocols: extra-oral</vt:lpstr>
      <vt:lpstr>Specific QC tools for dental radiography</vt:lpstr>
      <vt:lpstr>Specific QC tools for dental radiography</vt:lpstr>
      <vt:lpstr>Image quality tools for dental radiography</vt:lpstr>
      <vt:lpstr>QC test protocols: CBCT</vt:lpstr>
      <vt:lpstr>QC test protocols: CBCT</vt:lpstr>
      <vt:lpstr>QC test protocols: CBCT</vt:lpstr>
      <vt:lpstr>QC test protocols: CBCT</vt:lpstr>
      <vt:lpstr>QC test protocols: CBCT</vt:lpstr>
      <vt:lpstr>QC test protocols: CBCT</vt:lpstr>
      <vt:lpstr>QC test protocols: CBCT</vt:lpstr>
      <vt:lpstr>QC test protocols: CBCT</vt:lpstr>
      <vt:lpstr>Image quality tools for dental radiography</vt:lpstr>
      <vt:lpstr>QC test protocols: CBCT</vt:lpstr>
      <vt:lpstr>Overview</vt:lpstr>
      <vt:lpstr>Routine QC tests: dosimetry</vt:lpstr>
      <vt:lpstr>Routine QC tests: dosimetry</vt:lpstr>
      <vt:lpstr>Patient dose monitoring</vt:lpstr>
      <vt:lpstr>Overview</vt:lpstr>
      <vt:lpstr>Clinical image quality assessment</vt:lpstr>
      <vt:lpstr>Clinical image quality assessment</vt:lpstr>
      <vt:lpstr>Clinical image quality assessment</vt:lpstr>
      <vt:lpstr>Possible reasons for rejection</vt:lpstr>
      <vt:lpstr>Possible reasons for rejection</vt:lpstr>
      <vt:lpstr>Possible reasons for rejection</vt:lpstr>
      <vt:lpstr>References</vt:lpstr>
      <vt:lpstr>References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2017-08-17T09:46:03Z</dcterms:created>
  <dcterms:modified xsi:type="dcterms:W3CDTF">2017-11-22T15:52:22Z</dcterms:modified>
</cp:coreProperties>
</file>