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53"/>
  </p:notesMasterIdLst>
  <p:sldIdLst>
    <p:sldId id="256" r:id="rId2"/>
    <p:sldId id="261" r:id="rId3"/>
    <p:sldId id="323" r:id="rId4"/>
    <p:sldId id="324" r:id="rId5"/>
    <p:sldId id="262" r:id="rId6"/>
    <p:sldId id="271" r:id="rId7"/>
    <p:sldId id="263" r:id="rId8"/>
    <p:sldId id="325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297" r:id="rId17"/>
    <p:sldId id="331" r:id="rId18"/>
    <p:sldId id="300" r:id="rId19"/>
    <p:sldId id="326" r:id="rId20"/>
    <p:sldId id="275" r:id="rId21"/>
    <p:sldId id="298" r:id="rId22"/>
    <p:sldId id="308" r:id="rId23"/>
    <p:sldId id="327" r:id="rId24"/>
    <p:sldId id="276" r:id="rId25"/>
    <p:sldId id="309" r:id="rId26"/>
    <p:sldId id="310" r:id="rId27"/>
    <p:sldId id="317" r:id="rId28"/>
    <p:sldId id="318" r:id="rId29"/>
    <p:sldId id="319" r:id="rId30"/>
    <p:sldId id="328" r:id="rId31"/>
    <p:sldId id="265" r:id="rId32"/>
    <p:sldId id="320" r:id="rId33"/>
    <p:sldId id="277" r:id="rId34"/>
    <p:sldId id="321" r:id="rId35"/>
    <p:sldId id="322" r:id="rId36"/>
    <p:sldId id="299" r:id="rId37"/>
    <p:sldId id="296" r:id="rId38"/>
    <p:sldId id="329" r:id="rId39"/>
    <p:sldId id="268" r:id="rId40"/>
    <p:sldId id="285" r:id="rId41"/>
    <p:sldId id="269" r:id="rId42"/>
    <p:sldId id="286" r:id="rId43"/>
    <p:sldId id="287" r:id="rId44"/>
    <p:sldId id="288" r:id="rId45"/>
    <p:sldId id="289" r:id="rId46"/>
    <p:sldId id="290" r:id="rId47"/>
    <p:sldId id="293" r:id="rId48"/>
    <p:sldId id="330" r:id="rId49"/>
    <p:sldId id="291" r:id="rId50"/>
    <p:sldId id="292" r:id="rId51"/>
    <p:sldId id="295" r:id="rId52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08080"/>
    <a:srgbClr val="99FFCC"/>
    <a:srgbClr val="DDDDDD"/>
    <a:srgbClr val="FF3300"/>
    <a:srgbClr val="000099"/>
    <a:srgbClr val="F9F0D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689" autoAdjust="0"/>
    <p:restoredTop sz="94660"/>
  </p:normalViewPr>
  <p:slideViewPr>
    <p:cSldViewPr>
      <p:cViewPr>
        <p:scale>
          <a:sx n="100" d="100"/>
          <a:sy n="100" d="100"/>
        </p:scale>
        <p:origin x="-2718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134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77730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40720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7562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8853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32216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87676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15953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717264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76488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449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40218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264009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7437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89511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26184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92969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59079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34430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159729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863164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413093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32706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855380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66907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695684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246344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61495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629246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207518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13513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43252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113636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09044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934674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59578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336286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16467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22692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038325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956543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39090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43472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083229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58283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59728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56741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3162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78022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9765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846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 smtClean="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Fundamentals of Panoramic Radiography</a:t>
            </a:r>
            <a:endParaRPr lang="en-GB" sz="3600" dirty="0" smtClean="0"/>
          </a:p>
          <a:p>
            <a:pPr eaLnBrk="1" hangingPunct="1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L06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6632"/>
            <a:ext cx="9144000" cy="1296144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GB" dirty="0">
                <a:solidFill>
                  <a:srgbClr val="0070C0"/>
                </a:solidFill>
                <a:latin typeface="Arial Unicode MS" pitchFamily="34" charset="-128"/>
              </a:rPr>
              <a:t>Radiation Protection in Dental </a:t>
            </a:r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Radiology</a:t>
            </a:r>
            <a:endParaRPr lang="en-GB" dirty="0" smtClean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3" name="Rectangle 2"/>
          <p:cNvSpPr/>
          <p:nvPr/>
        </p:nvSpPr>
        <p:spPr>
          <a:xfrm>
            <a:off x="2100292" y="3443731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9512" y="1268760"/>
            <a:ext cx="8637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Imagine a rotating disc exposed with a stationary narrow X ray beam, and an image receptor moving </a:t>
            </a:r>
            <a:r>
              <a:rPr lang="en-GB" sz="2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(at the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same speed </a:t>
            </a:r>
            <a:r>
              <a:rPr lang="en-GB" sz="2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 objects A-D on the rotating 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disc) along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narrow slit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a collimator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39752" y="4201417"/>
            <a:ext cx="1800000" cy="1800000"/>
          </a:xfrm>
          <a:prstGeom prst="ellipse">
            <a:avLst/>
          </a:prstGeom>
          <a:solidFill>
            <a:srgbClr val="DDDDD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67544" y="420141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67544" y="517512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56176" y="4688272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724128" y="4893993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5400000">
            <a:off x="3888127" y="3335707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525846" y="4381417"/>
            <a:ext cx="1446254" cy="1440000"/>
            <a:chOff x="4103768" y="4024594"/>
            <a:chExt cx="1446254" cy="1440000"/>
          </a:xfrm>
        </p:grpSpPr>
        <p:sp>
          <p:nvSpPr>
            <p:cNvPr id="17" name="Arc 16"/>
            <p:cNvSpPr/>
            <p:nvPr/>
          </p:nvSpPr>
          <p:spPr>
            <a:xfrm>
              <a:off x="4103768" y="4024594"/>
              <a:ext cx="1440000" cy="1440000"/>
            </a:xfrm>
            <a:prstGeom prst="arc">
              <a:avLst>
                <a:gd name="adj1" fmla="val 17197227"/>
                <a:gd name="adj2" fmla="val 20283520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>
              <a:off x="4110022" y="4024594"/>
              <a:ext cx="1440000" cy="1440000"/>
            </a:xfrm>
            <a:prstGeom prst="arc">
              <a:avLst>
                <a:gd name="adj1" fmla="val 6490420"/>
                <a:gd name="adj2" fmla="val 9336309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3168" y="3356992"/>
            <a:ext cx="15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756563">
            <a:off x="2395033" y="466304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986425">
            <a:off x="2520216" y="44381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569813">
            <a:off x="2694200" y="425232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4278361">
            <a:off x="2941984" y="416421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9712" y="3803571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25846" y="3203109"/>
            <a:ext cx="1858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Collimator with slit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2422036" y="3956662"/>
            <a:ext cx="226858" cy="221165"/>
          </a:xfrm>
          <a:prstGeom prst="straightConnector1">
            <a:avLst/>
          </a:prstGeom>
          <a:ln w="31750">
            <a:solidFill>
              <a:schemeClr val="tx1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08104" y="38610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 (narrow beam)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57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 rot="20274403">
            <a:off x="2339752" y="4201417"/>
            <a:ext cx="1800000" cy="1800000"/>
            <a:chOff x="2339752" y="4201417"/>
            <a:chExt cx="1800000" cy="1800000"/>
          </a:xfrm>
        </p:grpSpPr>
        <p:sp>
          <p:nvSpPr>
            <p:cNvPr id="9" name="Oval 8"/>
            <p:cNvSpPr/>
            <p:nvPr/>
          </p:nvSpPr>
          <p:spPr>
            <a:xfrm>
              <a:off x="2339752" y="4201417"/>
              <a:ext cx="1800000" cy="1800000"/>
            </a:xfrm>
            <a:prstGeom prst="ellipse">
              <a:avLst/>
            </a:prstGeom>
            <a:solidFill>
              <a:srgbClr val="DDDDD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 rot="1986425">
              <a:off x="2520216" y="443812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3569813">
              <a:off x="2694200" y="425232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4278361">
              <a:off x="2941984" y="4164219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756563">
              <a:off x="2395033" y="466304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3" name="Rectangle 2"/>
          <p:cNvSpPr/>
          <p:nvPr/>
        </p:nvSpPr>
        <p:spPr>
          <a:xfrm>
            <a:off x="2100292" y="3659755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9512" y="1268760"/>
            <a:ext cx="8637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When objects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A-D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pass along the slit, they will appear on the image receptor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sharply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(since they are moving at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same speed 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in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same direction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the receptor) 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67544" y="420141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67544" y="517512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56176" y="4688272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724128" y="4893993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525846" y="4381417"/>
            <a:ext cx="1446254" cy="1440000"/>
            <a:chOff x="4103768" y="4024594"/>
            <a:chExt cx="1446254" cy="1440000"/>
          </a:xfrm>
        </p:grpSpPr>
        <p:sp>
          <p:nvSpPr>
            <p:cNvPr id="17" name="Arc 16"/>
            <p:cNvSpPr/>
            <p:nvPr/>
          </p:nvSpPr>
          <p:spPr>
            <a:xfrm>
              <a:off x="4103768" y="4024594"/>
              <a:ext cx="1440000" cy="1440000"/>
            </a:xfrm>
            <a:prstGeom prst="arc">
              <a:avLst>
                <a:gd name="adj1" fmla="val 17197227"/>
                <a:gd name="adj2" fmla="val 20283520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>
              <a:off x="4110022" y="4024594"/>
              <a:ext cx="1440000" cy="1440000"/>
            </a:xfrm>
            <a:prstGeom prst="arc">
              <a:avLst>
                <a:gd name="adj1" fmla="val 6490420"/>
                <a:gd name="adj2" fmla="val 9336309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3168" y="3573016"/>
            <a:ext cx="15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9712" y="4019595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25846" y="3203109"/>
            <a:ext cx="1858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Collimator with slit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2422036" y="3956662"/>
            <a:ext cx="226858" cy="221165"/>
          </a:xfrm>
          <a:prstGeom prst="straightConnector1">
            <a:avLst/>
          </a:prstGeom>
          <a:ln w="31750">
            <a:solidFill>
              <a:schemeClr val="tx1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08104" y="38610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 (narrow beam)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Isosceles Triangle 27"/>
          <p:cNvSpPr/>
          <p:nvPr/>
        </p:nvSpPr>
        <p:spPr>
          <a:xfrm rot="5400000">
            <a:off x="3888127" y="3335707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46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 rot="20274403">
            <a:off x="2339752" y="4201417"/>
            <a:ext cx="1800000" cy="1800000"/>
            <a:chOff x="2339752" y="4201417"/>
            <a:chExt cx="1800000" cy="1800000"/>
          </a:xfrm>
        </p:grpSpPr>
        <p:sp>
          <p:nvSpPr>
            <p:cNvPr id="9" name="Oval 8"/>
            <p:cNvSpPr/>
            <p:nvPr/>
          </p:nvSpPr>
          <p:spPr>
            <a:xfrm>
              <a:off x="2339752" y="4201417"/>
              <a:ext cx="1800000" cy="1800000"/>
            </a:xfrm>
            <a:prstGeom prst="ellipse">
              <a:avLst/>
            </a:prstGeom>
            <a:solidFill>
              <a:srgbClr val="DDDDD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 rot="1986425">
              <a:off x="2520216" y="443812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3569813">
              <a:off x="2694200" y="425232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4278361">
              <a:off x="2941984" y="4164219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756563">
              <a:off x="2395033" y="466304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3" name="Rectangle 2"/>
          <p:cNvSpPr/>
          <p:nvPr/>
        </p:nvSpPr>
        <p:spPr>
          <a:xfrm>
            <a:off x="2100292" y="3659755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9512" y="1268760"/>
            <a:ext cx="8637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Objects closer to the X ray tube are moving at slower speeds (   ) or in opposite direction to the receptor (   ) and will therefore appear blurry on the receptor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67544" y="420141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67544" y="5175127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56176" y="4688272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724128" y="4893993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525846" y="4381417"/>
            <a:ext cx="1446254" cy="1440000"/>
            <a:chOff x="4103768" y="4024594"/>
            <a:chExt cx="1446254" cy="1440000"/>
          </a:xfrm>
        </p:grpSpPr>
        <p:sp>
          <p:nvSpPr>
            <p:cNvPr id="17" name="Arc 16"/>
            <p:cNvSpPr/>
            <p:nvPr/>
          </p:nvSpPr>
          <p:spPr>
            <a:xfrm>
              <a:off x="4103768" y="4024594"/>
              <a:ext cx="1440000" cy="1440000"/>
            </a:xfrm>
            <a:prstGeom prst="arc">
              <a:avLst>
                <a:gd name="adj1" fmla="val 17197227"/>
                <a:gd name="adj2" fmla="val 20283520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>
              <a:off x="4110022" y="4024594"/>
              <a:ext cx="1440000" cy="1440000"/>
            </a:xfrm>
            <a:prstGeom prst="arc">
              <a:avLst>
                <a:gd name="adj1" fmla="val 6490420"/>
                <a:gd name="adj2" fmla="val 9336309"/>
              </a:avLst>
            </a:prstGeom>
            <a:ln w="31750">
              <a:solidFill>
                <a:schemeClr val="tx1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3168" y="3573016"/>
            <a:ext cx="15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9712" y="4019595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25846" y="3203109"/>
            <a:ext cx="1858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Collimator with slit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2422036" y="3956662"/>
            <a:ext cx="226858" cy="221165"/>
          </a:xfrm>
          <a:prstGeom prst="straightConnector1">
            <a:avLst/>
          </a:prstGeom>
          <a:ln w="31750">
            <a:solidFill>
              <a:schemeClr val="tx1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08104" y="38610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 (narrow beam)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2771800" y="4947393"/>
            <a:ext cx="287468" cy="308046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Multiply 28"/>
          <p:cNvSpPr/>
          <p:nvPr/>
        </p:nvSpPr>
        <p:spPr>
          <a:xfrm>
            <a:off x="3131840" y="1827267"/>
            <a:ext cx="287468" cy="308046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ultiply 29"/>
          <p:cNvSpPr/>
          <p:nvPr/>
        </p:nvSpPr>
        <p:spPr>
          <a:xfrm>
            <a:off x="3780476" y="4941168"/>
            <a:ext cx="287468" cy="308046"/>
          </a:xfrm>
          <a:prstGeom prst="mathMultiply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Multiply 30"/>
          <p:cNvSpPr/>
          <p:nvPr/>
        </p:nvSpPr>
        <p:spPr>
          <a:xfrm>
            <a:off x="2123728" y="2256858"/>
            <a:ext cx="287468" cy="308046"/>
          </a:xfrm>
          <a:prstGeom prst="mathMultiply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 rot="5400000">
            <a:off x="3888127" y="3335707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45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4" name="Rectangle 3"/>
          <p:cNvSpPr/>
          <p:nvPr/>
        </p:nvSpPr>
        <p:spPr>
          <a:xfrm>
            <a:off x="107504" y="1268760"/>
            <a:ext cx="8637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same principle applies if the disc is stationary and, instead, both the X ray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tube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collimator-receptor rotate 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around the </a:t>
            </a:r>
            <a:r>
              <a:rPr lang="en-GB" sz="28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the disc (   ) (while the receptor is moving along the slit)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00292" y="3679626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339752" y="4437312"/>
            <a:ext cx="1800000" cy="1800000"/>
          </a:xfrm>
          <a:prstGeom prst="ellipse">
            <a:avLst/>
          </a:prstGeom>
          <a:solidFill>
            <a:srgbClr val="DDDDD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267544" y="443731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267544" y="541102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156176" y="4924167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24128" y="5129888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 rot="756563">
            <a:off x="2395033" y="489893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1986425">
            <a:off x="2520216" y="467401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3569813">
            <a:off x="2694200" y="448821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4278361">
            <a:off x="2941984" y="440011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979712" y="4039466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08104" y="4096943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 (narrow beam)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134738" y="5251939"/>
            <a:ext cx="180000" cy="180000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7776376" y="2312896"/>
            <a:ext cx="180000" cy="180000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670079" y="3439502"/>
            <a:ext cx="1858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Rotational center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3307083" y="4193056"/>
            <a:ext cx="486044" cy="995210"/>
          </a:xfrm>
          <a:prstGeom prst="straightConnector1">
            <a:avLst/>
          </a:prstGeom>
          <a:ln w="31750">
            <a:solidFill>
              <a:schemeClr val="tx1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osceles Triangle 38"/>
          <p:cNvSpPr/>
          <p:nvPr/>
        </p:nvSpPr>
        <p:spPr>
          <a:xfrm rot="5400000">
            <a:off x="3888127" y="3571602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rc 55"/>
          <p:cNvSpPr/>
          <p:nvPr/>
        </p:nvSpPr>
        <p:spPr>
          <a:xfrm rot="16200000">
            <a:off x="1732930" y="3895602"/>
            <a:ext cx="2880000" cy="2880000"/>
          </a:xfrm>
          <a:prstGeom prst="arc">
            <a:avLst>
              <a:gd name="adj1" fmla="val 19400049"/>
              <a:gd name="adj2" fmla="val 33426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c 57"/>
          <p:cNvSpPr/>
          <p:nvPr/>
        </p:nvSpPr>
        <p:spPr>
          <a:xfrm rot="16200000">
            <a:off x="-180300" y="1341310"/>
            <a:ext cx="6912000" cy="6912450"/>
          </a:xfrm>
          <a:prstGeom prst="arc">
            <a:avLst>
              <a:gd name="adj1" fmla="val 6420887"/>
              <a:gd name="adj2" fmla="val 7188358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99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4" name="Rectangle 3"/>
          <p:cNvSpPr/>
          <p:nvPr/>
        </p:nvSpPr>
        <p:spPr>
          <a:xfrm>
            <a:off x="179512" y="1253078"/>
            <a:ext cx="8637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If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exposed using this set-up, the translational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speed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the receptor and the </a:t>
            </a:r>
            <a:r>
              <a:rPr lang="en-GB" sz="28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rotation 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 be determined in order to sharply visualize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jaw bones</a:t>
            </a:r>
            <a:endParaRPr lang="en-GB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00292" y="3679626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267544" y="443731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267544" y="541102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156176" y="4924167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24128" y="5129888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979712" y="4039466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08104" y="4096943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 (narrow beam)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134738" y="5251939"/>
            <a:ext cx="180000" cy="180000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 rot="5400000">
            <a:off x="3888127" y="3571602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rc 55"/>
          <p:cNvSpPr/>
          <p:nvPr/>
        </p:nvSpPr>
        <p:spPr>
          <a:xfrm rot="16200000">
            <a:off x="1732930" y="3895602"/>
            <a:ext cx="2880000" cy="2880000"/>
          </a:xfrm>
          <a:prstGeom prst="arc">
            <a:avLst>
              <a:gd name="adj1" fmla="val 19400049"/>
              <a:gd name="adj2" fmla="val 33426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c 57"/>
          <p:cNvSpPr/>
          <p:nvPr/>
        </p:nvSpPr>
        <p:spPr>
          <a:xfrm rot="16200000">
            <a:off x="-180300" y="1341310"/>
            <a:ext cx="6912000" cy="6912450"/>
          </a:xfrm>
          <a:prstGeom prst="arc">
            <a:avLst>
              <a:gd name="adj1" fmla="val 6420887"/>
              <a:gd name="adj2" fmla="val 7188358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548303" y="4409889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615414" y="397214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andible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804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4" name="Rectangle 3"/>
          <p:cNvSpPr/>
          <p:nvPr/>
        </p:nvSpPr>
        <p:spPr>
          <a:xfrm>
            <a:off x="179512" y="1254239"/>
            <a:ext cx="863746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Due to the shape of the human jaw bones, the rotational </a:t>
            </a:r>
            <a:r>
              <a:rPr lang="en-GB" sz="2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should not be fixed </a:t>
            </a:r>
          </a:p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Modern panoramic equipment use a continuously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moving </a:t>
            </a:r>
            <a:r>
              <a:rPr lang="en-GB" sz="28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rotation 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    ) to ensure optimal sharpness along the jaw arch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00292" y="3679626"/>
            <a:ext cx="95444" cy="180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267544" y="443731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267544" y="5411022"/>
            <a:ext cx="72208" cy="8262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156176" y="4924167"/>
            <a:ext cx="936104" cy="82629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24128" y="5129888"/>
            <a:ext cx="432048" cy="41484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979712" y="4039466"/>
            <a:ext cx="0" cy="103722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osceles Triangle 38"/>
          <p:cNvSpPr/>
          <p:nvPr/>
        </p:nvSpPr>
        <p:spPr>
          <a:xfrm rot="5400000">
            <a:off x="3888127" y="3571602"/>
            <a:ext cx="144000" cy="3528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rc 55"/>
          <p:cNvSpPr/>
          <p:nvPr/>
        </p:nvSpPr>
        <p:spPr>
          <a:xfrm rot="16200000">
            <a:off x="1732930" y="3895602"/>
            <a:ext cx="2880000" cy="2880000"/>
          </a:xfrm>
          <a:prstGeom prst="arc">
            <a:avLst>
              <a:gd name="adj1" fmla="val 19400049"/>
              <a:gd name="adj2" fmla="val 33426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c 57"/>
          <p:cNvSpPr/>
          <p:nvPr/>
        </p:nvSpPr>
        <p:spPr>
          <a:xfrm rot="16200000">
            <a:off x="-180300" y="1341310"/>
            <a:ext cx="6912000" cy="6912450"/>
          </a:xfrm>
          <a:prstGeom prst="arc">
            <a:avLst>
              <a:gd name="adj1" fmla="val 6420887"/>
              <a:gd name="adj2" fmla="val 7188358"/>
            </a:avLst>
          </a:prstGeom>
          <a:ln w="762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548303" y="4409889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615414" y="397214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andible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94021" y="2924944"/>
            <a:ext cx="444418" cy="0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3383711" y="4680000"/>
            <a:ext cx="720080" cy="612872"/>
          </a:xfrm>
          <a:prstGeom prst="arc">
            <a:avLst>
              <a:gd name="adj1" fmla="val 4889271"/>
              <a:gd name="adj2" fmla="val 10784420"/>
            </a:avLst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flipH="1">
            <a:off x="2664000" y="4680000"/>
            <a:ext cx="720080" cy="612872"/>
          </a:xfrm>
          <a:prstGeom prst="arc">
            <a:avLst>
              <a:gd name="adj1" fmla="val 4889271"/>
              <a:gd name="adj2" fmla="val 10784420"/>
            </a:avLst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491880" y="4869160"/>
            <a:ext cx="611911" cy="260728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779912" y="4509120"/>
            <a:ext cx="2028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Trajectory of center of rotation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299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61925" y="1233264"/>
            <a:ext cx="8874571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result is a panoramic radiograph in which only structures along the dental arch are in focus </a:t>
            </a:r>
          </a:p>
          <a:p>
            <a:pPr lvl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‘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Focal trough</a:t>
            </a:r>
            <a:r>
              <a:rPr lang="en-GB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’ 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 ‘image layer’ (      )</a:t>
            </a:r>
          </a:p>
          <a:p>
            <a:pPr lvl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 rotation paths available for ≠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jaw shapes</a:t>
            </a:r>
          </a:p>
          <a:p>
            <a:pPr lvl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closer a structure is to the </a:t>
            </a:r>
            <a:r>
              <a:rPr lang="en-GB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the trough (      ), the sharper it will appear</a:t>
            </a:r>
            <a:endParaRPr lang="en-GB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Freeform 5"/>
          <p:cNvSpPr/>
          <p:nvPr/>
        </p:nvSpPr>
        <p:spPr>
          <a:xfrm>
            <a:off x="1259965" y="4365152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c 1"/>
          <p:cNvSpPr/>
          <p:nvPr/>
        </p:nvSpPr>
        <p:spPr>
          <a:xfrm>
            <a:off x="1331640" y="4509624"/>
            <a:ext cx="1512168" cy="4536000"/>
          </a:xfrm>
          <a:prstGeom prst="arc">
            <a:avLst>
              <a:gd name="adj1" fmla="val 13678617"/>
              <a:gd name="adj2" fmla="val 18764283"/>
            </a:avLst>
          </a:prstGeom>
          <a:ln w="301625" cmpd="sng">
            <a:solidFill>
              <a:srgbClr val="00B050">
                <a:alpha val="5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5868144" y="2448000"/>
            <a:ext cx="576000" cy="0"/>
          </a:xfrm>
          <a:prstGeom prst="line">
            <a:avLst/>
          </a:prstGeom>
          <a:ln w="317500">
            <a:solidFill>
              <a:srgbClr val="00B05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408000" y="5992533"/>
            <a:ext cx="1175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D. Schulze</a:t>
            </a:r>
          </a:p>
        </p:txBody>
      </p:sp>
      <p:sp>
        <p:nvSpPr>
          <p:cNvPr id="15" name="Arc 14"/>
          <p:cNvSpPr/>
          <p:nvPr/>
        </p:nvSpPr>
        <p:spPr>
          <a:xfrm>
            <a:off x="1331640" y="4509120"/>
            <a:ext cx="1512168" cy="4536000"/>
          </a:xfrm>
          <a:prstGeom prst="arc">
            <a:avLst>
              <a:gd name="adj1" fmla="val 13678617"/>
              <a:gd name="adj2" fmla="val 18764283"/>
            </a:avLst>
          </a:prstGeom>
          <a:ln w="41275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5868208" y="2448000"/>
            <a:ext cx="576000" cy="0"/>
          </a:xfrm>
          <a:prstGeom prst="line">
            <a:avLst/>
          </a:prstGeom>
          <a:ln w="412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232000" y="3933056"/>
            <a:ext cx="576000" cy="0"/>
          </a:xfrm>
          <a:prstGeom prst="line">
            <a:avLst/>
          </a:prstGeom>
          <a:ln w="412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572" y="4365152"/>
            <a:ext cx="3312000" cy="16378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61925" y="1233264"/>
            <a:ext cx="8874571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As a result of the unique acquisition process, dose distribution inside the patient is highly inhomogeneous (highest dose typically in the parotid gland region)</a:t>
            </a:r>
            <a:endParaRPr lang="en-GB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3110099"/>
            <a:ext cx="4165460" cy="288378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383756" y="5993879"/>
            <a:ext cx="22926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T. Sullivan, S.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Tabakov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8276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Special types of panoramic radiographs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38355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To limit radiation exposure, collimated panoramic modes are available e.g. ‘child </a:t>
            </a:r>
            <a:r>
              <a:rPr lang="en-US" sz="2800" dirty="0">
                <a:latin typeface="Arial Unicode MS" pitchFamily="34" charset="-128"/>
              </a:rPr>
              <a:t>size’ and </a:t>
            </a:r>
            <a:r>
              <a:rPr lang="en-US" sz="2800" dirty="0" smtClean="0">
                <a:latin typeface="Arial Unicode MS" pitchFamily="34" charset="-128"/>
              </a:rPr>
              <a:t>‘posterior region’ </a:t>
            </a:r>
          </a:p>
        </p:txBody>
      </p:sp>
      <p:pic>
        <p:nvPicPr>
          <p:cNvPr id="9" name="Picture 8" descr="field limitation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546978" cy="213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7673551" y="5353155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2" name="Picture 11" descr="field limitation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506" y="3212976"/>
            <a:ext cx="4084165" cy="213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19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342378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smtClean="0">
                <a:latin typeface="Arial Unicode MS" pitchFamily="34" charset="-128"/>
              </a:rPr>
              <a:t>Educational Objectives</a:t>
            </a:r>
            <a:endParaRPr lang="en-US" sz="320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the general principles of image acquisition in panoramic radiography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Recognize and identify causes of image distortion and artefacts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Able to apply proper patient positioning and alignment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Recognize image aberration due to </a:t>
            </a:r>
            <a:r>
              <a:rPr lang="en-GB" sz="2400" dirty="0" err="1" smtClean="0">
                <a:latin typeface="Arial Unicode MS" pitchFamily="34" charset="-128"/>
              </a:rPr>
              <a:t>mispositioning</a:t>
            </a:r>
            <a:endParaRPr lang="en-US" sz="2400" dirty="0" smtClean="0">
              <a:latin typeface="Arial Unicode MS" pitchFamily="34" charset="-128"/>
            </a:endParaRPr>
          </a:p>
          <a:p>
            <a:pPr eaLnBrk="1" hangingPunct="1"/>
            <a:endParaRPr lang="en-US" sz="24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Magnification in panoramic radiography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196752"/>
            <a:ext cx="8545834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distortion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 inherent to the panoramic technique: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inear/angular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measurements not reliable</a:t>
            </a:r>
          </a:p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Horizontal magnification </a:t>
            </a:r>
          </a:p>
          <a:p>
            <a:pPr lvl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Depends on relative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distance to focal trough</a:t>
            </a:r>
          </a:p>
          <a:p>
            <a:pPr lvl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 for anterior &amp; posterior structures (‘snowman principle’)</a:t>
            </a:r>
          </a:p>
          <a:p>
            <a:pPr>
              <a:buNone/>
            </a:pPr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Freeform 5"/>
          <p:cNvSpPr/>
          <p:nvPr/>
        </p:nvSpPr>
        <p:spPr>
          <a:xfrm>
            <a:off x="1403648" y="4581128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1475323" y="4725096"/>
            <a:ext cx="1512168" cy="4536000"/>
          </a:xfrm>
          <a:prstGeom prst="arc">
            <a:avLst>
              <a:gd name="adj1" fmla="val 13678617"/>
              <a:gd name="adj2" fmla="val 18764283"/>
            </a:avLst>
          </a:prstGeom>
          <a:ln w="41275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2177407" y="468000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177571" y="478800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177571" y="457200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2285571" y="4633200"/>
            <a:ext cx="701920" cy="8872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267411" y="4733528"/>
            <a:ext cx="701920" cy="8872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267411" y="4849200"/>
            <a:ext cx="701920" cy="8872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167523" y="468000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131507" y="4788000"/>
            <a:ext cx="180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85571" y="4572000"/>
            <a:ext cx="72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63888" y="4725144"/>
            <a:ext cx="4991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Middle of trough: no magnification</a:t>
            </a:r>
          </a:p>
          <a:p>
            <a:pPr>
              <a:buFont typeface="Arial" pitchFamily="34" charset="0"/>
              <a:buChar char="•"/>
            </a:pPr>
            <a:r>
              <a:rPr lang="en-GB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Anterior: horizontal narrowing</a:t>
            </a:r>
          </a:p>
          <a:p>
            <a:pPr>
              <a:buFont typeface="Arial" pitchFamily="34" charset="0"/>
              <a:buChar char="•"/>
            </a:pPr>
            <a:r>
              <a:rPr lang="en-GB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Posterior: horizontal widening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Magnification in panoramic radiography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216024" y="1196752"/>
            <a:ext cx="8964488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Vertical magnification</a:t>
            </a:r>
          </a:p>
          <a:p>
            <a:pPr marL="628650" lvl="1" indent="-26670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Depends on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source-object distance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cfr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planar radiography)</a:t>
            </a:r>
          </a:p>
          <a:p>
            <a:pPr marL="628650" lvl="1" indent="-26670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Distance can be constant for certain units</a:t>
            </a:r>
          </a:p>
          <a:p>
            <a:pPr marL="628650" lvl="1" indent="-26670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Slight difference in magnification between edges of focal trough (due to difference in distance to source)</a:t>
            </a:r>
          </a:p>
          <a:p>
            <a:pPr marL="0" indent="0">
              <a:buNone/>
            </a:pPr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1547664" y="3879269"/>
            <a:ext cx="6552728" cy="2286035"/>
            <a:chOff x="1475656" y="3645024"/>
            <a:chExt cx="6552728" cy="2286035"/>
          </a:xfrm>
        </p:grpSpPr>
        <p:pic>
          <p:nvPicPr>
            <p:cNvPr id="6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85598" r="-245790"/>
            <a:stretch/>
          </p:blipFill>
          <p:spPr bwMode="auto">
            <a:xfrm flipH="1">
              <a:off x="1475656" y="3645024"/>
              <a:ext cx="6192688" cy="2286035"/>
            </a:xfrm>
            <a:prstGeom prst="rect">
              <a:avLst/>
            </a:prstGeom>
            <a:solidFill>
              <a:srgbClr val="FFFFFF"/>
            </a:solidFill>
          </p:spPr>
        </p:pic>
        <p:sp>
          <p:nvSpPr>
            <p:cNvPr id="2" name="Rectangle 1"/>
            <p:cNvSpPr/>
            <p:nvPr/>
          </p:nvSpPr>
          <p:spPr>
            <a:xfrm>
              <a:off x="6516218" y="4077072"/>
              <a:ext cx="45719" cy="12241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84392" y="4083835"/>
              <a:ext cx="3739978" cy="1548713"/>
            </a:xfrm>
            <a:custGeom>
              <a:avLst/>
              <a:gdLst>
                <a:gd name="connsiteX0" fmla="*/ 774357 w 3723503"/>
                <a:gd name="connsiteY0" fmla="*/ 1103870 h 1540476"/>
                <a:gd name="connsiteX1" fmla="*/ 3723503 w 3723503"/>
                <a:gd name="connsiteY1" fmla="*/ 0 h 1540476"/>
                <a:gd name="connsiteX2" fmla="*/ 3707027 w 3723503"/>
                <a:gd name="connsiteY2" fmla="*/ 1219200 h 1540476"/>
                <a:gd name="connsiteX3" fmla="*/ 0 w 3723503"/>
                <a:gd name="connsiteY3" fmla="*/ 1540476 h 1540476"/>
                <a:gd name="connsiteX4" fmla="*/ 0 w 3723503"/>
                <a:gd name="connsiteY4" fmla="*/ 1540476 h 1540476"/>
                <a:gd name="connsiteX0" fmla="*/ 0 w 3739978"/>
                <a:gd name="connsiteY0" fmla="*/ 1548713 h 1548713"/>
                <a:gd name="connsiteX1" fmla="*/ 3739978 w 3739978"/>
                <a:gd name="connsiteY1" fmla="*/ 0 h 1548713"/>
                <a:gd name="connsiteX2" fmla="*/ 3723502 w 3739978"/>
                <a:gd name="connsiteY2" fmla="*/ 1219200 h 1548713"/>
                <a:gd name="connsiteX3" fmla="*/ 16475 w 3739978"/>
                <a:gd name="connsiteY3" fmla="*/ 1540476 h 1548713"/>
                <a:gd name="connsiteX4" fmla="*/ 16475 w 3739978"/>
                <a:gd name="connsiteY4" fmla="*/ 1540476 h 154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9978" h="1548713">
                  <a:moveTo>
                    <a:pt x="0" y="1548713"/>
                  </a:moveTo>
                  <a:lnTo>
                    <a:pt x="3739978" y="0"/>
                  </a:lnTo>
                  <a:lnTo>
                    <a:pt x="3723502" y="1219200"/>
                  </a:lnTo>
                  <a:lnTo>
                    <a:pt x="16475" y="1540476"/>
                  </a:lnTo>
                  <a:lnTo>
                    <a:pt x="16475" y="1540476"/>
                  </a:lnTo>
                </a:path>
              </a:pathLst>
            </a:custGeom>
            <a:solidFill>
              <a:srgbClr val="92D050">
                <a:alpha val="4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10048" y="5454322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 ray tube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60232" y="4365974"/>
              <a:ext cx="1368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Image</a:t>
              </a:r>
            </a:p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receptor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Arrow Connector 8"/>
            <p:cNvCxnSpPr>
              <a:stCxn id="2" idx="0"/>
              <a:endCxn id="3" idx="2"/>
            </p:cNvCxnSpPr>
            <p:nvPr/>
          </p:nvCxnSpPr>
          <p:spPr>
            <a:xfrm flipH="1">
              <a:off x="6507894" y="4077072"/>
              <a:ext cx="0" cy="1225963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6156176" y="4245209"/>
              <a:ext cx="0" cy="1080000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Magnification in panoramic radiography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251520" y="1196752"/>
            <a:ext cx="8545834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Vertical distortion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Due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upward angle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X-ray beam 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Structures closer to tube (i.e. </a:t>
            </a:r>
            <a:r>
              <a:rPr lang="en-GB" sz="24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lingually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(  )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projected higher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image receptor than structures closer to receptor (  ) </a:t>
            </a:r>
          </a:p>
          <a:p>
            <a:pPr lvl="2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e.g. cervical spine vs. mandible</a:t>
            </a: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21" name="Oval 20"/>
          <p:cNvSpPr/>
          <p:nvPr/>
        </p:nvSpPr>
        <p:spPr>
          <a:xfrm>
            <a:off x="6442423" y="2299699"/>
            <a:ext cx="180000" cy="180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>
            <a:off x="2375776" y="2996952"/>
            <a:ext cx="180000" cy="180000"/>
          </a:xfrm>
          <a:prstGeom prst="triangl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547664" y="3861048"/>
            <a:ext cx="6552728" cy="2286035"/>
            <a:chOff x="1547664" y="3861048"/>
            <a:chExt cx="6552728" cy="2286035"/>
          </a:xfrm>
        </p:grpSpPr>
        <p:pic>
          <p:nvPicPr>
            <p:cNvPr id="6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85598" r="-245790"/>
            <a:stretch/>
          </p:blipFill>
          <p:spPr bwMode="auto">
            <a:xfrm flipH="1">
              <a:off x="1547664" y="3861048"/>
              <a:ext cx="6192688" cy="2286035"/>
            </a:xfrm>
            <a:prstGeom prst="rect">
              <a:avLst/>
            </a:prstGeom>
            <a:solidFill>
              <a:srgbClr val="FFFFFF"/>
            </a:solidFill>
          </p:spPr>
        </p:pic>
        <p:sp>
          <p:nvSpPr>
            <p:cNvPr id="9" name="Rectangle 8"/>
            <p:cNvSpPr/>
            <p:nvPr/>
          </p:nvSpPr>
          <p:spPr>
            <a:xfrm>
              <a:off x="6588226" y="4293096"/>
              <a:ext cx="45719" cy="12241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56400" y="4299859"/>
              <a:ext cx="3739978" cy="1548713"/>
            </a:xfrm>
            <a:custGeom>
              <a:avLst/>
              <a:gdLst>
                <a:gd name="connsiteX0" fmla="*/ 774357 w 3723503"/>
                <a:gd name="connsiteY0" fmla="*/ 1103870 h 1540476"/>
                <a:gd name="connsiteX1" fmla="*/ 3723503 w 3723503"/>
                <a:gd name="connsiteY1" fmla="*/ 0 h 1540476"/>
                <a:gd name="connsiteX2" fmla="*/ 3707027 w 3723503"/>
                <a:gd name="connsiteY2" fmla="*/ 1219200 h 1540476"/>
                <a:gd name="connsiteX3" fmla="*/ 0 w 3723503"/>
                <a:gd name="connsiteY3" fmla="*/ 1540476 h 1540476"/>
                <a:gd name="connsiteX4" fmla="*/ 0 w 3723503"/>
                <a:gd name="connsiteY4" fmla="*/ 1540476 h 1540476"/>
                <a:gd name="connsiteX0" fmla="*/ 0 w 3739978"/>
                <a:gd name="connsiteY0" fmla="*/ 1548713 h 1548713"/>
                <a:gd name="connsiteX1" fmla="*/ 3739978 w 3739978"/>
                <a:gd name="connsiteY1" fmla="*/ 0 h 1548713"/>
                <a:gd name="connsiteX2" fmla="*/ 3723502 w 3739978"/>
                <a:gd name="connsiteY2" fmla="*/ 1219200 h 1548713"/>
                <a:gd name="connsiteX3" fmla="*/ 16475 w 3739978"/>
                <a:gd name="connsiteY3" fmla="*/ 1540476 h 1548713"/>
                <a:gd name="connsiteX4" fmla="*/ 16475 w 3739978"/>
                <a:gd name="connsiteY4" fmla="*/ 1540476 h 154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9978" h="1548713">
                  <a:moveTo>
                    <a:pt x="0" y="1548713"/>
                  </a:moveTo>
                  <a:lnTo>
                    <a:pt x="3739978" y="0"/>
                  </a:lnTo>
                  <a:lnTo>
                    <a:pt x="3723502" y="1219200"/>
                  </a:lnTo>
                  <a:lnTo>
                    <a:pt x="16475" y="1540476"/>
                  </a:lnTo>
                  <a:lnTo>
                    <a:pt x="16475" y="1540476"/>
                  </a:lnTo>
                </a:path>
              </a:pathLst>
            </a:custGeom>
            <a:solidFill>
              <a:srgbClr val="92D050">
                <a:alpha val="26000"/>
              </a:srgbClr>
            </a:solidFill>
            <a:ln w="952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82056" y="5670346"/>
              <a:ext cx="1236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 ray tube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32240" y="4581998"/>
              <a:ext cx="1368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Image</a:t>
              </a:r>
            </a:p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receptor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" name="Straight Connector 3"/>
            <p:cNvCxnSpPr>
              <a:stCxn id="10" idx="3"/>
            </p:cNvCxnSpPr>
            <p:nvPr/>
          </p:nvCxnSpPr>
          <p:spPr>
            <a:xfrm flipV="1">
              <a:off x="2872875" y="4914024"/>
              <a:ext cx="3715351" cy="926311"/>
            </a:xfrm>
            <a:prstGeom prst="line">
              <a:avLst/>
            </a:prstGeom>
            <a:ln>
              <a:solidFill>
                <a:srgbClr val="80808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0" idx="3"/>
            </p:cNvCxnSpPr>
            <p:nvPr/>
          </p:nvCxnSpPr>
          <p:spPr>
            <a:xfrm flipV="1">
              <a:off x="2872875" y="4975225"/>
              <a:ext cx="3715284" cy="865110"/>
            </a:xfrm>
            <a:prstGeom prst="line">
              <a:avLst/>
            </a:prstGeom>
            <a:ln>
              <a:solidFill>
                <a:srgbClr val="80808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Oval 1"/>
            <p:cNvSpPr/>
            <p:nvPr/>
          </p:nvSpPr>
          <p:spPr>
            <a:xfrm>
              <a:off x="6012159" y="5013175"/>
              <a:ext cx="72000" cy="720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6228184" y="5013184"/>
              <a:ext cx="72000" cy="72000"/>
            </a:xfrm>
            <a:prstGeom prst="triangle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3710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23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2502573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2708920"/>
            <a:ext cx="7776864" cy="32158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196752"/>
            <a:ext cx="8869362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Real image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Object is between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rotation (      ) and receptor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Sharper if closer to focal trough</a:t>
            </a:r>
          </a:p>
          <a:p>
            <a:pPr marL="457200" lvl="1" indent="0">
              <a:buNone/>
            </a:pPr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9" name="Freeform 8"/>
          <p:cNvSpPr>
            <a:spLocks noChangeAspect="1"/>
          </p:cNvSpPr>
          <p:nvPr/>
        </p:nvSpPr>
        <p:spPr>
          <a:xfrm>
            <a:off x="1889702" y="3429000"/>
            <a:ext cx="2148809" cy="2008314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4080000">
            <a:off x="3151386" y="3237251"/>
            <a:ext cx="144000" cy="3744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6104" y="2708920"/>
            <a:ext cx="276429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829287" y="4036072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3" name="Oval 2"/>
          <p:cNvSpPr/>
          <p:nvPr/>
        </p:nvSpPr>
        <p:spPr>
          <a:xfrm>
            <a:off x="5436096" y="3338736"/>
            <a:ext cx="504000" cy="5040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041892" y="3392996"/>
            <a:ext cx="504000" cy="5040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01670" y="5201876"/>
            <a:ext cx="180020" cy="406398"/>
          </a:xfrm>
          <a:prstGeom prst="ellipse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11560" y="522040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Ear ring</a:t>
            </a:r>
          </a:p>
        </p:txBody>
      </p:sp>
      <p:sp>
        <p:nvSpPr>
          <p:cNvPr id="16" name="Isosceles Triangle 15"/>
          <p:cNvSpPr/>
          <p:nvPr/>
        </p:nvSpPr>
        <p:spPr>
          <a:xfrm rot="5247495">
            <a:off x="3181817" y="3152108"/>
            <a:ext cx="144000" cy="3744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 rot="20859650">
            <a:off x="3132608" y="4713036"/>
            <a:ext cx="610532" cy="612000"/>
          </a:xfrm>
          <a:prstGeom prst="mathMultiply">
            <a:avLst>
              <a:gd name="adj1" fmla="val 1137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995117" y="4189960"/>
            <a:ext cx="14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X ray tube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986046" y="4474850"/>
            <a:ext cx="141123" cy="39431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ultiply 20"/>
          <p:cNvSpPr/>
          <p:nvPr/>
        </p:nvSpPr>
        <p:spPr>
          <a:xfrm rot="21600000">
            <a:off x="5926484" y="1592864"/>
            <a:ext cx="610532" cy="612000"/>
          </a:xfrm>
          <a:prstGeom prst="mathMultiply">
            <a:avLst>
              <a:gd name="adj1" fmla="val 1137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233264"/>
            <a:ext cx="8869362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Ghost image</a:t>
            </a:r>
          </a:p>
          <a:p>
            <a:pPr lvl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Object between x-ray source and </a:t>
            </a:r>
            <a:r>
              <a:rPr lang="en-GB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rotation</a:t>
            </a:r>
          </a:p>
          <a:p>
            <a:pPr lvl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Appears on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opposite side of image </a:t>
            </a: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(L↔R) and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higher </a:t>
            </a: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image (due to upward beam) than their anatomical location</a:t>
            </a:r>
          </a:p>
          <a:p>
            <a:pPr lvl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Far outside focal trough: appears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blurred and magnified</a:t>
            </a:r>
          </a:p>
          <a:p>
            <a:pPr lvl="1">
              <a:buClr>
                <a:schemeClr val="tx2"/>
              </a:buClr>
            </a:pPr>
            <a:r>
              <a:rPr lang="en-GB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Mandibular</a:t>
            </a: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ramus</a:t>
            </a: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hyoid bone, cervical spine, earrings, etc.  </a:t>
            </a:r>
          </a:p>
          <a:p>
            <a:pPr lvl="1"/>
            <a:endParaRPr lang="en-GB" sz="1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Rectangle 5"/>
          <p:cNvSpPr/>
          <p:nvPr/>
        </p:nvSpPr>
        <p:spPr>
          <a:xfrm>
            <a:off x="611560" y="3535278"/>
            <a:ext cx="7776864" cy="2924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 noChangeAspect="1"/>
          </p:cNvSpPr>
          <p:nvPr/>
        </p:nvSpPr>
        <p:spPr>
          <a:xfrm>
            <a:off x="1889702" y="3823310"/>
            <a:ext cx="2148809" cy="2008314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 rot="14984201" flipH="1">
            <a:off x="2736775" y="3236932"/>
            <a:ext cx="216000" cy="3744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4132" y="4725144"/>
            <a:ext cx="276429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6506795" y="6090964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41259" y="5017302"/>
            <a:ext cx="504000" cy="5040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161855" y="4927660"/>
            <a:ext cx="504000" cy="5040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601670" y="5596186"/>
            <a:ext cx="180020" cy="406398"/>
          </a:xfrm>
          <a:prstGeom prst="ellipse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11560" y="575823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Ear ring</a:t>
            </a:r>
          </a:p>
        </p:txBody>
      </p:sp>
      <p:sp>
        <p:nvSpPr>
          <p:cNvPr id="17" name="Isosceles Triangle 16"/>
          <p:cNvSpPr/>
          <p:nvPr/>
        </p:nvSpPr>
        <p:spPr>
          <a:xfrm rot="13470915" flipH="1">
            <a:off x="2628042" y="3145861"/>
            <a:ext cx="216000" cy="3744000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ltiply 17"/>
          <p:cNvSpPr/>
          <p:nvPr/>
        </p:nvSpPr>
        <p:spPr>
          <a:xfrm rot="19810409">
            <a:off x="2258312" y="4904036"/>
            <a:ext cx="610532" cy="612000"/>
          </a:xfrm>
          <a:prstGeom prst="mathMultiply">
            <a:avLst>
              <a:gd name="adj1" fmla="val 1137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038511" y="3899388"/>
            <a:ext cx="299154" cy="483643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55107" y="3520676"/>
            <a:ext cx="144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Image </a:t>
            </a: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</a:p>
        </p:txBody>
      </p:sp>
    </p:spTree>
    <p:extLst>
      <p:ext uri="{BB962C8B-B14F-4D97-AF65-F5344CB8AC3E}">
        <p14:creationId xmlns:p14="http://schemas.microsoft.com/office/powerpoint/2010/main" val="928349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233264"/>
            <a:ext cx="8869362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image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Object is posterior to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center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rotation and intercepted by beam twice (area marked by        )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Hyoid bone, epiglottis, cervical spine, palate</a:t>
            </a:r>
          </a:p>
          <a:p>
            <a:pPr lvl="1"/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Freeform 5"/>
          <p:cNvSpPr/>
          <p:nvPr/>
        </p:nvSpPr>
        <p:spPr>
          <a:xfrm>
            <a:off x="3059832" y="3505079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94146" y="3283969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Starting angle of panoramic exposure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88127" y="5518973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End angle of panoramic exposure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99371" y="4094206"/>
            <a:ext cx="2987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Trajectory of </a:t>
            </a: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center of rotation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011306" y="4262634"/>
            <a:ext cx="920734" cy="16238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-2700000">
            <a:off x="3676363" y="4360038"/>
            <a:ext cx="0" cy="252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-2700000">
            <a:off x="3775904" y="4307112"/>
            <a:ext cx="0" cy="396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-2700000">
            <a:off x="3831193" y="4281414"/>
            <a:ext cx="0" cy="396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-2700000">
            <a:off x="3883339" y="4272379"/>
            <a:ext cx="0" cy="360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-2700000">
            <a:off x="3931968" y="4240541"/>
            <a:ext cx="0" cy="360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-2700000">
            <a:off x="3975433" y="4205926"/>
            <a:ext cx="0" cy="360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-2700000">
            <a:off x="4005184" y="4145536"/>
            <a:ext cx="0" cy="396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-2700000">
            <a:off x="4140653" y="4328259"/>
            <a:ext cx="0" cy="162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-2700000">
            <a:off x="4205216" y="4353155"/>
            <a:ext cx="0" cy="108000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3895240" y="3775190"/>
            <a:ext cx="720080" cy="612872"/>
          </a:xfrm>
          <a:prstGeom prst="arc">
            <a:avLst>
              <a:gd name="adj1" fmla="val 4889271"/>
              <a:gd name="adj2" fmla="val 10784420"/>
            </a:avLst>
          </a:prstGeom>
          <a:ln w="317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 flipH="1">
            <a:off x="3175529" y="3775190"/>
            <a:ext cx="720080" cy="612872"/>
          </a:xfrm>
          <a:prstGeom prst="arc">
            <a:avLst>
              <a:gd name="adj1" fmla="val 4889271"/>
              <a:gd name="adj2" fmla="val 10784420"/>
            </a:avLst>
          </a:prstGeom>
          <a:ln w="317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2195736" y="3607135"/>
            <a:ext cx="3384376" cy="2099703"/>
          </a:xfrm>
          <a:prstGeom prst="line">
            <a:avLst/>
          </a:prstGeom>
          <a:ln w="25400">
            <a:solidFill>
              <a:schemeClr val="tx1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95736" y="3607135"/>
            <a:ext cx="3384376" cy="2099703"/>
          </a:xfrm>
          <a:prstGeom prst="line">
            <a:avLst/>
          </a:prstGeom>
          <a:ln w="25400">
            <a:solidFill>
              <a:schemeClr val="tx1"/>
            </a:solidFill>
            <a:prstDash val="lgDash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5004048" y="2204864"/>
            <a:ext cx="380281" cy="252000"/>
            <a:chOff x="5042200" y="2124000"/>
            <a:chExt cx="380281" cy="252000"/>
          </a:xfrm>
        </p:grpSpPr>
        <p:cxnSp>
          <p:nvCxnSpPr>
            <p:cNvPr id="28" name="Straight Connector 27"/>
            <p:cNvCxnSpPr/>
            <p:nvPr/>
          </p:nvCxnSpPr>
          <p:spPr>
            <a:xfrm rot="-2700000">
              <a:off x="5042200" y="2124000"/>
              <a:ext cx="0" cy="252000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-2700000">
              <a:off x="5194600" y="2124000"/>
              <a:ext cx="0" cy="252000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-2700000">
              <a:off x="5347000" y="2124000"/>
              <a:ext cx="0" cy="252000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5117681" y="2124000"/>
              <a:ext cx="304800" cy="252000"/>
              <a:chOff x="2953968" y="2124000"/>
              <a:chExt cx="304800" cy="252000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 rot="-2700000">
                <a:off x="2953968" y="2124000"/>
                <a:ext cx="0" cy="25200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-2700000">
                <a:off x="3106368" y="2124000"/>
                <a:ext cx="0" cy="25200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rot="-2700000">
                <a:off x="3258768" y="2124000"/>
                <a:ext cx="0" cy="25200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58179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233264"/>
            <a:ext cx="8869362" cy="4572000"/>
          </a:xfrm>
        </p:spPr>
        <p:txBody>
          <a:bodyPr/>
          <a:lstStyle/>
          <a:p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image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First projection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points A and B </a:t>
            </a:r>
            <a:b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(A is projected first, then B)</a:t>
            </a:r>
          </a:p>
          <a:p>
            <a:pPr lvl="1"/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Freeform 5"/>
          <p:cNvSpPr/>
          <p:nvPr/>
        </p:nvSpPr>
        <p:spPr>
          <a:xfrm>
            <a:off x="2506213" y="3569844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67544" y="4179035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Image </a:t>
            </a: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 flipV="1">
            <a:off x="1786133" y="4109357"/>
            <a:ext cx="2952328" cy="818246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3299277" y="4307633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297571" y="4505909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97206" y="4039161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97206" y="4558271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1522415" y="3909145"/>
            <a:ext cx="333459" cy="10184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497371" y="3916521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2131832" y="3380016"/>
            <a:ext cx="2389479" cy="1924877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674554" y="3110115"/>
            <a:ext cx="693680" cy="7966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1523404" y="4750744"/>
            <a:ext cx="151150" cy="431728"/>
          </a:xfrm>
          <a:prstGeom prst="line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653878" y="3277433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74248" y="3025394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7" name="Oval 56"/>
          <p:cNvSpPr/>
          <p:nvPr/>
        </p:nvSpPr>
        <p:spPr>
          <a:xfrm>
            <a:off x="1734913" y="4084743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1910617" y="3558934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096193" y="3344012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127158" y="3416020"/>
            <a:ext cx="3211822" cy="13018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127158" y="3416020"/>
            <a:ext cx="979455" cy="1301881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502008" y="4039161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818581" y="4037349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385880" y="3711128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6975" y="3711128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42517" y="288808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Panoramic image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5127157" y="4809346"/>
            <a:ext cx="32118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(exposed section of image shown in grey )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4556950" y="4947425"/>
            <a:ext cx="232764" cy="425791"/>
          </a:xfrm>
          <a:prstGeom prst="line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212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233264"/>
            <a:ext cx="8869362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image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Second projection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points A and B </a:t>
            </a:r>
            <a:b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is projected first, then A)</a:t>
            </a:r>
          </a:p>
          <a:p>
            <a:pPr lvl="1"/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6" name="Freeform 5"/>
          <p:cNvSpPr/>
          <p:nvPr/>
        </p:nvSpPr>
        <p:spPr>
          <a:xfrm>
            <a:off x="1686819" y="3857876"/>
            <a:ext cx="1655851" cy="1547587"/>
          </a:xfrm>
          <a:custGeom>
            <a:avLst/>
            <a:gdLst>
              <a:gd name="connsiteX0" fmla="*/ 248872 w 1655851"/>
              <a:gd name="connsiteY0" fmla="*/ 736786 h 1547587"/>
              <a:gd name="connsiteX1" fmla="*/ 271097 w 1655851"/>
              <a:gd name="connsiteY1" fmla="*/ 593911 h 1547587"/>
              <a:gd name="connsiteX2" fmla="*/ 318722 w 1655851"/>
              <a:gd name="connsiteY2" fmla="*/ 466911 h 1547587"/>
              <a:gd name="connsiteX3" fmla="*/ 391747 w 1655851"/>
              <a:gd name="connsiteY3" fmla="*/ 336736 h 1547587"/>
              <a:gd name="connsiteX4" fmla="*/ 502872 w 1655851"/>
              <a:gd name="connsiteY4" fmla="*/ 184336 h 1547587"/>
              <a:gd name="connsiteX5" fmla="*/ 569547 w 1655851"/>
              <a:gd name="connsiteY5" fmla="*/ 98611 h 1547587"/>
              <a:gd name="connsiteX6" fmla="*/ 601297 w 1655851"/>
              <a:gd name="connsiteY6" fmla="*/ 79561 h 1547587"/>
              <a:gd name="connsiteX7" fmla="*/ 648922 w 1655851"/>
              <a:gd name="connsiteY7" fmla="*/ 47811 h 1547587"/>
              <a:gd name="connsiteX8" fmla="*/ 702897 w 1655851"/>
              <a:gd name="connsiteY8" fmla="*/ 31936 h 1547587"/>
              <a:gd name="connsiteX9" fmla="*/ 766397 w 1655851"/>
              <a:gd name="connsiteY9" fmla="*/ 19236 h 1547587"/>
              <a:gd name="connsiteX10" fmla="*/ 791797 w 1655851"/>
              <a:gd name="connsiteY10" fmla="*/ 12886 h 1547587"/>
              <a:gd name="connsiteX11" fmla="*/ 820372 w 1655851"/>
              <a:gd name="connsiteY11" fmla="*/ 9711 h 1547587"/>
              <a:gd name="connsiteX12" fmla="*/ 829897 w 1655851"/>
              <a:gd name="connsiteY12" fmla="*/ 186 h 1547587"/>
              <a:gd name="connsiteX13" fmla="*/ 848947 w 1655851"/>
              <a:gd name="connsiteY13" fmla="*/ 19236 h 1547587"/>
              <a:gd name="connsiteX14" fmla="*/ 887047 w 1655851"/>
              <a:gd name="connsiteY14" fmla="*/ 19236 h 1547587"/>
              <a:gd name="connsiteX15" fmla="*/ 956897 w 1655851"/>
              <a:gd name="connsiteY15" fmla="*/ 25586 h 1547587"/>
              <a:gd name="connsiteX16" fmla="*/ 1020397 w 1655851"/>
              <a:gd name="connsiteY16" fmla="*/ 54161 h 1547587"/>
              <a:gd name="connsiteX17" fmla="*/ 1068022 w 1655851"/>
              <a:gd name="connsiteY17" fmla="*/ 85911 h 1547587"/>
              <a:gd name="connsiteX18" fmla="*/ 1131522 w 1655851"/>
              <a:gd name="connsiteY18" fmla="*/ 139886 h 1547587"/>
              <a:gd name="connsiteX19" fmla="*/ 1191847 w 1655851"/>
              <a:gd name="connsiteY19" fmla="*/ 219261 h 1547587"/>
              <a:gd name="connsiteX20" fmla="*/ 1248997 w 1655851"/>
              <a:gd name="connsiteY20" fmla="*/ 295461 h 1547587"/>
              <a:gd name="connsiteX21" fmla="*/ 1299797 w 1655851"/>
              <a:gd name="connsiteY21" fmla="*/ 381186 h 1547587"/>
              <a:gd name="connsiteX22" fmla="*/ 1356947 w 1655851"/>
              <a:gd name="connsiteY22" fmla="*/ 485961 h 1547587"/>
              <a:gd name="connsiteX23" fmla="*/ 1379172 w 1655851"/>
              <a:gd name="connsiteY23" fmla="*/ 558986 h 1547587"/>
              <a:gd name="connsiteX24" fmla="*/ 1391872 w 1655851"/>
              <a:gd name="connsiteY24" fmla="*/ 619311 h 1547587"/>
              <a:gd name="connsiteX25" fmla="*/ 1401397 w 1655851"/>
              <a:gd name="connsiteY25" fmla="*/ 689161 h 1547587"/>
              <a:gd name="connsiteX26" fmla="*/ 1420447 w 1655851"/>
              <a:gd name="connsiteY26" fmla="*/ 778061 h 1547587"/>
              <a:gd name="connsiteX27" fmla="*/ 1420447 w 1655851"/>
              <a:gd name="connsiteY27" fmla="*/ 838386 h 1547587"/>
              <a:gd name="connsiteX28" fmla="*/ 1433147 w 1655851"/>
              <a:gd name="connsiteY28" fmla="*/ 901886 h 1547587"/>
              <a:gd name="connsiteX29" fmla="*/ 1468072 w 1655851"/>
              <a:gd name="connsiteY29" fmla="*/ 968561 h 1547587"/>
              <a:gd name="connsiteX30" fmla="*/ 1550622 w 1655851"/>
              <a:gd name="connsiteY30" fmla="*/ 1006661 h 1547587"/>
              <a:gd name="connsiteX31" fmla="*/ 1566497 w 1655851"/>
              <a:gd name="connsiteY31" fmla="*/ 1019361 h 1547587"/>
              <a:gd name="connsiteX32" fmla="*/ 1585547 w 1655851"/>
              <a:gd name="connsiteY32" fmla="*/ 1028886 h 1547587"/>
              <a:gd name="connsiteX33" fmla="*/ 1595072 w 1655851"/>
              <a:gd name="connsiteY33" fmla="*/ 1047936 h 1547587"/>
              <a:gd name="connsiteX34" fmla="*/ 1601422 w 1655851"/>
              <a:gd name="connsiteY34" fmla="*/ 1066986 h 1547587"/>
              <a:gd name="connsiteX35" fmla="*/ 1598247 w 1655851"/>
              <a:gd name="connsiteY35" fmla="*/ 1095561 h 1547587"/>
              <a:gd name="connsiteX36" fmla="*/ 1598247 w 1655851"/>
              <a:gd name="connsiteY36" fmla="*/ 1114611 h 1547587"/>
              <a:gd name="connsiteX37" fmla="*/ 1585547 w 1655851"/>
              <a:gd name="connsiteY37" fmla="*/ 1136836 h 1547587"/>
              <a:gd name="connsiteX38" fmla="*/ 1556972 w 1655851"/>
              <a:gd name="connsiteY38" fmla="*/ 1162236 h 1547587"/>
              <a:gd name="connsiteX39" fmla="*/ 1544272 w 1655851"/>
              <a:gd name="connsiteY39" fmla="*/ 1184461 h 1547587"/>
              <a:gd name="connsiteX40" fmla="*/ 1534747 w 1655851"/>
              <a:gd name="connsiteY40" fmla="*/ 1225736 h 1547587"/>
              <a:gd name="connsiteX41" fmla="*/ 1547447 w 1655851"/>
              <a:gd name="connsiteY41" fmla="*/ 1254311 h 1547587"/>
              <a:gd name="connsiteX42" fmla="*/ 1560147 w 1655851"/>
              <a:gd name="connsiteY42" fmla="*/ 1305111 h 1547587"/>
              <a:gd name="connsiteX43" fmla="*/ 1588722 w 1655851"/>
              <a:gd name="connsiteY43" fmla="*/ 1362261 h 1547587"/>
              <a:gd name="connsiteX44" fmla="*/ 1623647 w 1655851"/>
              <a:gd name="connsiteY44" fmla="*/ 1416236 h 1547587"/>
              <a:gd name="connsiteX45" fmla="*/ 1636347 w 1655851"/>
              <a:gd name="connsiteY45" fmla="*/ 1438461 h 1547587"/>
              <a:gd name="connsiteX46" fmla="*/ 1655397 w 1655851"/>
              <a:gd name="connsiteY46" fmla="*/ 1457511 h 1547587"/>
              <a:gd name="connsiteX47" fmla="*/ 1649047 w 1655851"/>
              <a:gd name="connsiteY47" fmla="*/ 1482911 h 1547587"/>
              <a:gd name="connsiteX48" fmla="*/ 1639522 w 1655851"/>
              <a:gd name="connsiteY48" fmla="*/ 1501961 h 1547587"/>
              <a:gd name="connsiteX49" fmla="*/ 1604597 w 1655851"/>
              <a:gd name="connsiteY49" fmla="*/ 1517836 h 1547587"/>
              <a:gd name="connsiteX50" fmla="*/ 1582372 w 1655851"/>
              <a:gd name="connsiteY50" fmla="*/ 1530536 h 1547587"/>
              <a:gd name="connsiteX51" fmla="*/ 1563322 w 1655851"/>
              <a:gd name="connsiteY51" fmla="*/ 1540061 h 1547587"/>
              <a:gd name="connsiteX52" fmla="*/ 1522047 w 1655851"/>
              <a:gd name="connsiteY52" fmla="*/ 1546411 h 1547587"/>
              <a:gd name="connsiteX53" fmla="*/ 1499822 w 1655851"/>
              <a:gd name="connsiteY53" fmla="*/ 1546411 h 1547587"/>
              <a:gd name="connsiteX54" fmla="*/ 1477597 w 1655851"/>
              <a:gd name="connsiteY54" fmla="*/ 1546411 h 1547587"/>
              <a:gd name="connsiteX55" fmla="*/ 1436322 w 1655851"/>
              <a:gd name="connsiteY55" fmla="*/ 1546411 h 1547587"/>
              <a:gd name="connsiteX56" fmla="*/ 1417272 w 1655851"/>
              <a:gd name="connsiteY56" fmla="*/ 1530536 h 1547587"/>
              <a:gd name="connsiteX57" fmla="*/ 1404572 w 1655851"/>
              <a:gd name="connsiteY57" fmla="*/ 1508311 h 1547587"/>
              <a:gd name="connsiteX58" fmla="*/ 1407747 w 1655851"/>
              <a:gd name="connsiteY58" fmla="*/ 1492436 h 1547587"/>
              <a:gd name="connsiteX59" fmla="*/ 1410922 w 1655851"/>
              <a:gd name="connsiteY59" fmla="*/ 1463861 h 1547587"/>
              <a:gd name="connsiteX60" fmla="*/ 1433147 w 1655851"/>
              <a:gd name="connsiteY60" fmla="*/ 1444811 h 1547587"/>
              <a:gd name="connsiteX61" fmla="*/ 1468072 w 1655851"/>
              <a:gd name="connsiteY61" fmla="*/ 1422586 h 1547587"/>
              <a:gd name="connsiteX62" fmla="*/ 1477597 w 1655851"/>
              <a:gd name="connsiteY62" fmla="*/ 1394011 h 1547587"/>
              <a:gd name="connsiteX63" fmla="*/ 1480772 w 1655851"/>
              <a:gd name="connsiteY63" fmla="*/ 1355911 h 1547587"/>
              <a:gd name="connsiteX64" fmla="*/ 1474422 w 1655851"/>
              <a:gd name="connsiteY64" fmla="*/ 1327336 h 1547587"/>
              <a:gd name="connsiteX65" fmla="*/ 1468072 w 1655851"/>
              <a:gd name="connsiteY65" fmla="*/ 1286061 h 1547587"/>
              <a:gd name="connsiteX66" fmla="*/ 1452197 w 1655851"/>
              <a:gd name="connsiteY66" fmla="*/ 1254311 h 1547587"/>
              <a:gd name="connsiteX67" fmla="*/ 1433147 w 1655851"/>
              <a:gd name="connsiteY67" fmla="*/ 1232086 h 1547587"/>
              <a:gd name="connsiteX68" fmla="*/ 1407747 w 1655851"/>
              <a:gd name="connsiteY68" fmla="*/ 1206686 h 1547587"/>
              <a:gd name="connsiteX69" fmla="*/ 1385522 w 1655851"/>
              <a:gd name="connsiteY69" fmla="*/ 1140011 h 1547587"/>
              <a:gd name="connsiteX70" fmla="*/ 1350597 w 1655851"/>
              <a:gd name="connsiteY70" fmla="*/ 1089211 h 1547587"/>
              <a:gd name="connsiteX71" fmla="*/ 1344247 w 1655851"/>
              <a:gd name="connsiteY71" fmla="*/ 1054286 h 1547587"/>
              <a:gd name="connsiteX72" fmla="*/ 1283922 w 1655851"/>
              <a:gd name="connsiteY72" fmla="*/ 974911 h 1547587"/>
              <a:gd name="connsiteX73" fmla="*/ 1252172 w 1655851"/>
              <a:gd name="connsiteY73" fmla="*/ 959036 h 1547587"/>
              <a:gd name="connsiteX74" fmla="*/ 1242647 w 1655851"/>
              <a:gd name="connsiteY74" fmla="*/ 924111 h 1547587"/>
              <a:gd name="connsiteX75" fmla="*/ 1245822 w 1655851"/>
              <a:gd name="connsiteY75" fmla="*/ 866961 h 1547587"/>
              <a:gd name="connsiteX76" fmla="*/ 1172797 w 1655851"/>
              <a:gd name="connsiteY76" fmla="*/ 644711 h 1547587"/>
              <a:gd name="connsiteX77" fmla="*/ 1144222 w 1655851"/>
              <a:gd name="connsiteY77" fmla="*/ 552636 h 1547587"/>
              <a:gd name="connsiteX78" fmla="*/ 1118822 w 1655851"/>
              <a:gd name="connsiteY78" fmla="*/ 498661 h 1547587"/>
              <a:gd name="connsiteX79" fmla="*/ 1077547 w 1655851"/>
              <a:gd name="connsiteY79" fmla="*/ 425636 h 1547587"/>
              <a:gd name="connsiteX80" fmla="*/ 1007697 w 1655851"/>
              <a:gd name="connsiteY80" fmla="*/ 327211 h 1547587"/>
              <a:gd name="connsiteX81" fmla="*/ 972772 w 1655851"/>
              <a:gd name="connsiteY81" fmla="*/ 285936 h 1547587"/>
              <a:gd name="connsiteX82" fmla="*/ 928322 w 1655851"/>
              <a:gd name="connsiteY82" fmla="*/ 260536 h 1547587"/>
              <a:gd name="connsiteX83" fmla="*/ 893397 w 1655851"/>
              <a:gd name="connsiteY83" fmla="*/ 251011 h 1547587"/>
              <a:gd name="connsiteX84" fmla="*/ 861647 w 1655851"/>
              <a:gd name="connsiteY84" fmla="*/ 254186 h 1547587"/>
              <a:gd name="connsiteX85" fmla="*/ 829897 w 1655851"/>
              <a:gd name="connsiteY85" fmla="*/ 270061 h 1547587"/>
              <a:gd name="connsiteX86" fmla="*/ 823547 w 1655851"/>
              <a:gd name="connsiteY86" fmla="*/ 270061 h 1547587"/>
              <a:gd name="connsiteX87" fmla="*/ 804497 w 1655851"/>
              <a:gd name="connsiteY87" fmla="*/ 260536 h 1547587"/>
              <a:gd name="connsiteX88" fmla="*/ 785447 w 1655851"/>
              <a:gd name="connsiteY88" fmla="*/ 251011 h 1547587"/>
              <a:gd name="connsiteX89" fmla="*/ 760047 w 1655851"/>
              <a:gd name="connsiteY89" fmla="*/ 251011 h 1547587"/>
              <a:gd name="connsiteX90" fmla="*/ 721947 w 1655851"/>
              <a:gd name="connsiteY90" fmla="*/ 273236 h 1547587"/>
              <a:gd name="connsiteX91" fmla="*/ 680672 w 1655851"/>
              <a:gd name="connsiteY91" fmla="*/ 311336 h 1547587"/>
              <a:gd name="connsiteX92" fmla="*/ 642572 w 1655851"/>
              <a:gd name="connsiteY92" fmla="*/ 381186 h 1547587"/>
              <a:gd name="connsiteX93" fmla="*/ 582247 w 1655851"/>
              <a:gd name="connsiteY93" fmla="*/ 451036 h 1547587"/>
              <a:gd name="connsiteX94" fmla="*/ 550497 w 1655851"/>
              <a:gd name="connsiteY94" fmla="*/ 498661 h 1547587"/>
              <a:gd name="connsiteX95" fmla="*/ 493347 w 1655851"/>
              <a:gd name="connsiteY95" fmla="*/ 622486 h 1547587"/>
              <a:gd name="connsiteX96" fmla="*/ 458422 w 1655851"/>
              <a:gd name="connsiteY96" fmla="*/ 736786 h 1547587"/>
              <a:gd name="connsiteX97" fmla="*/ 436197 w 1655851"/>
              <a:gd name="connsiteY97" fmla="*/ 841561 h 1547587"/>
              <a:gd name="connsiteX98" fmla="*/ 433022 w 1655851"/>
              <a:gd name="connsiteY98" fmla="*/ 905061 h 1547587"/>
              <a:gd name="connsiteX99" fmla="*/ 413972 w 1655851"/>
              <a:gd name="connsiteY99" fmla="*/ 946336 h 1547587"/>
              <a:gd name="connsiteX100" fmla="*/ 385397 w 1655851"/>
              <a:gd name="connsiteY100" fmla="*/ 978086 h 1547587"/>
              <a:gd name="connsiteX101" fmla="*/ 372697 w 1655851"/>
              <a:gd name="connsiteY101" fmla="*/ 997136 h 1547587"/>
              <a:gd name="connsiteX102" fmla="*/ 340947 w 1655851"/>
              <a:gd name="connsiteY102" fmla="*/ 1035236 h 1547587"/>
              <a:gd name="connsiteX103" fmla="*/ 325072 w 1655851"/>
              <a:gd name="connsiteY103" fmla="*/ 1063811 h 1547587"/>
              <a:gd name="connsiteX104" fmla="*/ 318722 w 1655851"/>
              <a:gd name="connsiteY104" fmla="*/ 1092386 h 1547587"/>
              <a:gd name="connsiteX105" fmla="*/ 306022 w 1655851"/>
              <a:gd name="connsiteY105" fmla="*/ 1120961 h 1547587"/>
              <a:gd name="connsiteX106" fmla="*/ 277447 w 1655851"/>
              <a:gd name="connsiteY106" fmla="*/ 1146361 h 1547587"/>
              <a:gd name="connsiteX107" fmla="*/ 267922 w 1655851"/>
              <a:gd name="connsiteY107" fmla="*/ 1168586 h 1547587"/>
              <a:gd name="connsiteX108" fmla="*/ 255222 w 1655851"/>
              <a:gd name="connsiteY108" fmla="*/ 1193986 h 1547587"/>
              <a:gd name="connsiteX109" fmla="*/ 252047 w 1655851"/>
              <a:gd name="connsiteY109" fmla="*/ 1216211 h 1547587"/>
              <a:gd name="connsiteX110" fmla="*/ 236172 w 1655851"/>
              <a:gd name="connsiteY110" fmla="*/ 1232086 h 1547587"/>
              <a:gd name="connsiteX111" fmla="*/ 223472 w 1655851"/>
              <a:gd name="connsiteY111" fmla="*/ 1254311 h 1547587"/>
              <a:gd name="connsiteX112" fmla="*/ 204422 w 1655851"/>
              <a:gd name="connsiteY112" fmla="*/ 1289236 h 1547587"/>
              <a:gd name="connsiteX113" fmla="*/ 175847 w 1655851"/>
              <a:gd name="connsiteY113" fmla="*/ 1327336 h 1547587"/>
              <a:gd name="connsiteX114" fmla="*/ 179022 w 1655851"/>
              <a:gd name="connsiteY114" fmla="*/ 1384486 h 1547587"/>
              <a:gd name="connsiteX115" fmla="*/ 207597 w 1655851"/>
              <a:gd name="connsiteY115" fmla="*/ 1422586 h 1547587"/>
              <a:gd name="connsiteX116" fmla="*/ 229822 w 1655851"/>
              <a:gd name="connsiteY116" fmla="*/ 1447986 h 1547587"/>
              <a:gd name="connsiteX117" fmla="*/ 245697 w 1655851"/>
              <a:gd name="connsiteY117" fmla="*/ 1470211 h 1547587"/>
              <a:gd name="connsiteX118" fmla="*/ 252047 w 1655851"/>
              <a:gd name="connsiteY118" fmla="*/ 1492436 h 1547587"/>
              <a:gd name="connsiteX119" fmla="*/ 258397 w 1655851"/>
              <a:gd name="connsiteY119" fmla="*/ 1508311 h 1547587"/>
              <a:gd name="connsiteX120" fmla="*/ 245697 w 1655851"/>
              <a:gd name="connsiteY120" fmla="*/ 1533711 h 1547587"/>
              <a:gd name="connsiteX121" fmla="*/ 210772 w 1655851"/>
              <a:gd name="connsiteY121" fmla="*/ 1540061 h 1547587"/>
              <a:gd name="connsiteX122" fmla="*/ 166322 w 1655851"/>
              <a:gd name="connsiteY122" fmla="*/ 1543236 h 1547587"/>
              <a:gd name="connsiteX123" fmla="*/ 125047 w 1655851"/>
              <a:gd name="connsiteY123" fmla="*/ 1543236 h 1547587"/>
              <a:gd name="connsiteX124" fmla="*/ 86947 w 1655851"/>
              <a:gd name="connsiteY124" fmla="*/ 1527361 h 1547587"/>
              <a:gd name="connsiteX125" fmla="*/ 45672 w 1655851"/>
              <a:gd name="connsiteY125" fmla="*/ 1511486 h 1547587"/>
              <a:gd name="connsiteX126" fmla="*/ 17097 w 1655851"/>
              <a:gd name="connsiteY126" fmla="*/ 1492436 h 1547587"/>
              <a:gd name="connsiteX127" fmla="*/ 7572 w 1655851"/>
              <a:gd name="connsiteY127" fmla="*/ 1482911 h 1547587"/>
              <a:gd name="connsiteX128" fmla="*/ 1222 w 1655851"/>
              <a:gd name="connsiteY128" fmla="*/ 1467036 h 1547587"/>
              <a:gd name="connsiteX129" fmla="*/ 1222 w 1655851"/>
              <a:gd name="connsiteY129" fmla="*/ 1438461 h 1547587"/>
              <a:gd name="connsiteX130" fmla="*/ 13922 w 1655851"/>
              <a:gd name="connsiteY130" fmla="*/ 1422586 h 1547587"/>
              <a:gd name="connsiteX131" fmla="*/ 32972 w 1655851"/>
              <a:gd name="connsiteY131" fmla="*/ 1400361 h 1547587"/>
              <a:gd name="connsiteX132" fmla="*/ 83772 w 1655851"/>
              <a:gd name="connsiteY132" fmla="*/ 1362261 h 1547587"/>
              <a:gd name="connsiteX133" fmla="*/ 96472 w 1655851"/>
              <a:gd name="connsiteY133" fmla="*/ 1298761 h 1547587"/>
              <a:gd name="connsiteX134" fmla="*/ 118697 w 1655851"/>
              <a:gd name="connsiteY134" fmla="*/ 1219386 h 1547587"/>
              <a:gd name="connsiteX135" fmla="*/ 128222 w 1655851"/>
              <a:gd name="connsiteY135" fmla="*/ 1184461 h 1547587"/>
              <a:gd name="connsiteX136" fmla="*/ 105997 w 1655851"/>
              <a:gd name="connsiteY136" fmla="*/ 1155886 h 1547587"/>
              <a:gd name="connsiteX137" fmla="*/ 83772 w 1655851"/>
              <a:gd name="connsiteY137" fmla="*/ 1136836 h 1547587"/>
              <a:gd name="connsiteX138" fmla="*/ 71072 w 1655851"/>
              <a:gd name="connsiteY138" fmla="*/ 1108261 h 1547587"/>
              <a:gd name="connsiteX139" fmla="*/ 58372 w 1655851"/>
              <a:gd name="connsiteY139" fmla="*/ 1070161 h 1547587"/>
              <a:gd name="connsiteX140" fmla="*/ 74247 w 1655851"/>
              <a:gd name="connsiteY140" fmla="*/ 1028886 h 1547587"/>
              <a:gd name="connsiteX141" fmla="*/ 102822 w 1655851"/>
              <a:gd name="connsiteY141" fmla="*/ 1016186 h 1547587"/>
              <a:gd name="connsiteX142" fmla="*/ 150447 w 1655851"/>
              <a:gd name="connsiteY142" fmla="*/ 981261 h 1547587"/>
              <a:gd name="connsiteX143" fmla="*/ 194897 w 1655851"/>
              <a:gd name="connsiteY143" fmla="*/ 952686 h 1547587"/>
              <a:gd name="connsiteX144" fmla="*/ 232997 w 1655851"/>
              <a:gd name="connsiteY144" fmla="*/ 905061 h 1547587"/>
              <a:gd name="connsiteX145" fmla="*/ 245697 w 1655851"/>
              <a:gd name="connsiteY145" fmla="*/ 860611 h 1547587"/>
              <a:gd name="connsiteX146" fmla="*/ 252047 w 1655851"/>
              <a:gd name="connsiteY146" fmla="*/ 790761 h 1547587"/>
              <a:gd name="connsiteX147" fmla="*/ 248872 w 1655851"/>
              <a:gd name="connsiteY147" fmla="*/ 736786 h 154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55851" h="1547587">
                <a:moveTo>
                  <a:pt x="248872" y="736786"/>
                </a:moveTo>
                <a:cubicBezTo>
                  <a:pt x="252047" y="703978"/>
                  <a:pt x="259455" y="638890"/>
                  <a:pt x="271097" y="593911"/>
                </a:cubicBezTo>
                <a:cubicBezTo>
                  <a:pt x="282739" y="548932"/>
                  <a:pt x="298614" y="509773"/>
                  <a:pt x="318722" y="466911"/>
                </a:cubicBezTo>
                <a:cubicBezTo>
                  <a:pt x="338830" y="424049"/>
                  <a:pt x="361055" y="383832"/>
                  <a:pt x="391747" y="336736"/>
                </a:cubicBezTo>
                <a:cubicBezTo>
                  <a:pt x="422439" y="289640"/>
                  <a:pt x="473239" y="224023"/>
                  <a:pt x="502872" y="184336"/>
                </a:cubicBezTo>
                <a:cubicBezTo>
                  <a:pt x="532505" y="144648"/>
                  <a:pt x="553143" y="116073"/>
                  <a:pt x="569547" y="98611"/>
                </a:cubicBezTo>
                <a:cubicBezTo>
                  <a:pt x="585951" y="81148"/>
                  <a:pt x="588068" y="88028"/>
                  <a:pt x="601297" y="79561"/>
                </a:cubicBezTo>
                <a:cubicBezTo>
                  <a:pt x="614526" y="71094"/>
                  <a:pt x="631989" y="55748"/>
                  <a:pt x="648922" y="47811"/>
                </a:cubicBezTo>
                <a:cubicBezTo>
                  <a:pt x="665855" y="39874"/>
                  <a:pt x="683318" y="36698"/>
                  <a:pt x="702897" y="31936"/>
                </a:cubicBezTo>
                <a:cubicBezTo>
                  <a:pt x="722476" y="27174"/>
                  <a:pt x="751580" y="22411"/>
                  <a:pt x="766397" y="19236"/>
                </a:cubicBezTo>
                <a:cubicBezTo>
                  <a:pt x="781214" y="16061"/>
                  <a:pt x="782801" y="14473"/>
                  <a:pt x="791797" y="12886"/>
                </a:cubicBezTo>
                <a:cubicBezTo>
                  <a:pt x="800793" y="11299"/>
                  <a:pt x="814022" y="11828"/>
                  <a:pt x="820372" y="9711"/>
                </a:cubicBezTo>
                <a:cubicBezTo>
                  <a:pt x="826722" y="7594"/>
                  <a:pt x="825135" y="-1401"/>
                  <a:pt x="829897" y="186"/>
                </a:cubicBezTo>
                <a:cubicBezTo>
                  <a:pt x="834659" y="1773"/>
                  <a:pt x="839422" y="16061"/>
                  <a:pt x="848947" y="19236"/>
                </a:cubicBezTo>
                <a:cubicBezTo>
                  <a:pt x="858472" y="22411"/>
                  <a:pt x="869056" y="18178"/>
                  <a:pt x="887047" y="19236"/>
                </a:cubicBezTo>
                <a:cubicBezTo>
                  <a:pt x="905038" y="20294"/>
                  <a:pt x="934672" y="19765"/>
                  <a:pt x="956897" y="25586"/>
                </a:cubicBezTo>
                <a:cubicBezTo>
                  <a:pt x="979122" y="31407"/>
                  <a:pt x="1001876" y="44107"/>
                  <a:pt x="1020397" y="54161"/>
                </a:cubicBezTo>
                <a:cubicBezTo>
                  <a:pt x="1038918" y="64215"/>
                  <a:pt x="1049501" y="71624"/>
                  <a:pt x="1068022" y="85911"/>
                </a:cubicBezTo>
                <a:cubicBezTo>
                  <a:pt x="1086543" y="100198"/>
                  <a:pt x="1110885" y="117661"/>
                  <a:pt x="1131522" y="139886"/>
                </a:cubicBezTo>
                <a:cubicBezTo>
                  <a:pt x="1152159" y="162111"/>
                  <a:pt x="1191847" y="219261"/>
                  <a:pt x="1191847" y="219261"/>
                </a:cubicBezTo>
                <a:cubicBezTo>
                  <a:pt x="1211426" y="245190"/>
                  <a:pt x="1231005" y="268474"/>
                  <a:pt x="1248997" y="295461"/>
                </a:cubicBezTo>
                <a:cubicBezTo>
                  <a:pt x="1266989" y="322448"/>
                  <a:pt x="1281805" y="349436"/>
                  <a:pt x="1299797" y="381186"/>
                </a:cubicBezTo>
                <a:cubicBezTo>
                  <a:pt x="1317789" y="412936"/>
                  <a:pt x="1343718" y="456328"/>
                  <a:pt x="1356947" y="485961"/>
                </a:cubicBezTo>
                <a:cubicBezTo>
                  <a:pt x="1370176" y="515594"/>
                  <a:pt x="1373351" y="536761"/>
                  <a:pt x="1379172" y="558986"/>
                </a:cubicBezTo>
                <a:cubicBezTo>
                  <a:pt x="1384993" y="581211"/>
                  <a:pt x="1388168" y="597615"/>
                  <a:pt x="1391872" y="619311"/>
                </a:cubicBezTo>
                <a:cubicBezTo>
                  <a:pt x="1395576" y="641007"/>
                  <a:pt x="1396635" y="662703"/>
                  <a:pt x="1401397" y="689161"/>
                </a:cubicBezTo>
                <a:cubicBezTo>
                  <a:pt x="1406159" y="715619"/>
                  <a:pt x="1417272" y="753190"/>
                  <a:pt x="1420447" y="778061"/>
                </a:cubicBezTo>
                <a:cubicBezTo>
                  <a:pt x="1423622" y="802932"/>
                  <a:pt x="1418330" y="817749"/>
                  <a:pt x="1420447" y="838386"/>
                </a:cubicBezTo>
                <a:cubicBezTo>
                  <a:pt x="1422564" y="859023"/>
                  <a:pt x="1425210" y="880190"/>
                  <a:pt x="1433147" y="901886"/>
                </a:cubicBezTo>
                <a:cubicBezTo>
                  <a:pt x="1441084" y="923582"/>
                  <a:pt x="1448493" y="951099"/>
                  <a:pt x="1468072" y="968561"/>
                </a:cubicBezTo>
                <a:cubicBezTo>
                  <a:pt x="1487651" y="986023"/>
                  <a:pt x="1534218" y="998194"/>
                  <a:pt x="1550622" y="1006661"/>
                </a:cubicBezTo>
                <a:cubicBezTo>
                  <a:pt x="1567026" y="1015128"/>
                  <a:pt x="1560676" y="1015657"/>
                  <a:pt x="1566497" y="1019361"/>
                </a:cubicBezTo>
                <a:cubicBezTo>
                  <a:pt x="1572318" y="1023065"/>
                  <a:pt x="1580785" y="1024124"/>
                  <a:pt x="1585547" y="1028886"/>
                </a:cubicBezTo>
                <a:cubicBezTo>
                  <a:pt x="1590309" y="1033648"/>
                  <a:pt x="1592426" y="1041586"/>
                  <a:pt x="1595072" y="1047936"/>
                </a:cubicBezTo>
                <a:cubicBezTo>
                  <a:pt x="1597718" y="1054286"/>
                  <a:pt x="1600893" y="1059049"/>
                  <a:pt x="1601422" y="1066986"/>
                </a:cubicBezTo>
                <a:cubicBezTo>
                  <a:pt x="1601951" y="1074924"/>
                  <a:pt x="1598776" y="1087624"/>
                  <a:pt x="1598247" y="1095561"/>
                </a:cubicBezTo>
                <a:cubicBezTo>
                  <a:pt x="1597718" y="1103499"/>
                  <a:pt x="1600364" y="1107732"/>
                  <a:pt x="1598247" y="1114611"/>
                </a:cubicBezTo>
                <a:cubicBezTo>
                  <a:pt x="1596130" y="1121490"/>
                  <a:pt x="1592426" y="1128898"/>
                  <a:pt x="1585547" y="1136836"/>
                </a:cubicBezTo>
                <a:cubicBezTo>
                  <a:pt x="1578668" y="1144774"/>
                  <a:pt x="1563851" y="1154298"/>
                  <a:pt x="1556972" y="1162236"/>
                </a:cubicBezTo>
                <a:cubicBezTo>
                  <a:pt x="1550093" y="1170174"/>
                  <a:pt x="1547976" y="1173878"/>
                  <a:pt x="1544272" y="1184461"/>
                </a:cubicBezTo>
                <a:cubicBezTo>
                  <a:pt x="1540568" y="1195044"/>
                  <a:pt x="1534218" y="1214094"/>
                  <a:pt x="1534747" y="1225736"/>
                </a:cubicBezTo>
                <a:cubicBezTo>
                  <a:pt x="1535276" y="1237378"/>
                  <a:pt x="1543214" y="1241082"/>
                  <a:pt x="1547447" y="1254311"/>
                </a:cubicBezTo>
                <a:cubicBezTo>
                  <a:pt x="1551680" y="1267540"/>
                  <a:pt x="1553268" y="1287119"/>
                  <a:pt x="1560147" y="1305111"/>
                </a:cubicBezTo>
                <a:cubicBezTo>
                  <a:pt x="1567026" y="1323103"/>
                  <a:pt x="1578139" y="1343740"/>
                  <a:pt x="1588722" y="1362261"/>
                </a:cubicBezTo>
                <a:cubicBezTo>
                  <a:pt x="1599305" y="1380782"/>
                  <a:pt x="1615710" y="1403536"/>
                  <a:pt x="1623647" y="1416236"/>
                </a:cubicBezTo>
                <a:cubicBezTo>
                  <a:pt x="1631584" y="1428936"/>
                  <a:pt x="1631055" y="1431582"/>
                  <a:pt x="1636347" y="1438461"/>
                </a:cubicBezTo>
                <a:cubicBezTo>
                  <a:pt x="1641639" y="1445340"/>
                  <a:pt x="1653280" y="1450103"/>
                  <a:pt x="1655397" y="1457511"/>
                </a:cubicBezTo>
                <a:cubicBezTo>
                  <a:pt x="1657514" y="1464919"/>
                  <a:pt x="1651693" y="1475503"/>
                  <a:pt x="1649047" y="1482911"/>
                </a:cubicBezTo>
                <a:cubicBezTo>
                  <a:pt x="1646401" y="1490319"/>
                  <a:pt x="1646930" y="1496140"/>
                  <a:pt x="1639522" y="1501961"/>
                </a:cubicBezTo>
                <a:cubicBezTo>
                  <a:pt x="1632114" y="1507782"/>
                  <a:pt x="1614122" y="1513073"/>
                  <a:pt x="1604597" y="1517836"/>
                </a:cubicBezTo>
                <a:cubicBezTo>
                  <a:pt x="1595072" y="1522599"/>
                  <a:pt x="1589251" y="1526832"/>
                  <a:pt x="1582372" y="1530536"/>
                </a:cubicBezTo>
                <a:cubicBezTo>
                  <a:pt x="1575493" y="1534240"/>
                  <a:pt x="1573376" y="1537415"/>
                  <a:pt x="1563322" y="1540061"/>
                </a:cubicBezTo>
                <a:cubicBezTo>
                  <a:pt x="1553268" y="1542707"/>
                  <a:pt x="1532630" y="1545353"/>
                  <a:pt x="1522047" y="1546411"/>
                </a:cubicBezTo>
                <a:cubicBezTo>
                  <a:pt x="1511464" y="1547469"/>
                  <a:pt x="1499822" y="1546411"/>
                  <a:pt x="1499822" y="1546411"/>
                </a:cubicBezTo>
                <a:lnTo>
                  <a:pt x="1477597" y="1546411"/>
                </a:lnTo>
                <a:cubicBezTo>
                  <a:pt x="1467014" y="1546411"/>
                  <a:pt x="1446376" y="1549057"/>
                  <a:pt x="1436322" y="1546411"/>
                </a:cubicBezTo>
                <a:cubicBezTo>
                  <a:pt x="1426268" y="1543765"/>
                  <a:pt x="1422564" y="1536886"/>
                  <a:pt x="1417272" y="1530536"/>
                </a:cubicBezTo>
                <a:cubicBezTo>
                  <a:pt x="1411980" y="1524186"/>
                  <a:pt x="1406160" y="1514661"/>
                  <a:pt x="1404572" y="1508311"/>
                </a:cubicBezTo>
                <a:cubicBezTo>
                  <a:pt x="1402985" y="1501961"/>
                  <a:pt x="1406689" y="1499844"/>
                  <a:pt x="1407747" y="1492436"/>
                </a:cubicBezTo>
                <a:cubicBezTo>
                  <a:pt x="1408805" y="1485028"/>
                  <a:pt x="1406689" y="1471798"/>
                  <a:pt x="1410922" y="1463861"/>
                </a:cubicBezTo>
                <a:cubicBezTo>
                  <a:pt x="1415155" y="1455924"/>
                  <a:pt x="1423622" y="1451690"/>
                  <a:pt x="1433147" y="1444811"/>
                </a:cubicBezTo>
                <a:cubicBezTo>
                  <a:pt x="1442672" y="1437932"/>
                  <a:pt x="1460664" y="1431053"/>
                  <a:pt x="1468072" y="1422586"/>
                </a:cubicBezTo>
                <a:cubicBezTo>
                  <a:pt x="1475480" y="1414119"/>
                  <a:pt x="1475480" y="1405123"/>
                  <a:pt x="1477597" y="1394011"/>
                </a:cubicBezTo>
                <a:cubicBezTo>
                  <a:pt x="1479714" y="1382899"/>
                  <a:pt x="1481301" y="1367023"/>
                  <a:pt x="1480772" y="1355911"/>
                </a:cubicBezTo>
                <a:cubicBezTo>
                  <a:pt x="1480243" y="1344799"/>
                  <a:pt x="1476539" y="1338978"/>
                  <a:pt x="1474422" y="1327336"/>
                </a:cubicBezTo>
                <a:cubicBezTo>
                  <a:pt x="1472305" y="1315694"/>
                  <a:pt x="1471776" y="1298232"/>
                  <a:pt x="1468072" y="1286061"/>
                </a:cubicBezTo>
                <a:cubicBezTo>
                  <a:pt x="1464368" y="1273890"/>
                  <a:pt x="1458018" y="1263307"/>
                  <a:pt x="1452197" y="1254311"/>
                </a:cubicBezTo>
                <a:cubicBezTo>
                  <a:pt x="1446376" y="1245315"/>
                  <a:pt x="1440555" y="1240024"/>
                  <a:pt x="1433147" y="1232086"/>
                </a:cubicBezTo>
                <a:cubicBezTo>
                  <a:pt x="1425739" y="1224149"/>
                  <a:pt x="1415684" y="1222032"/>
                  <a:pt x="1407747" y="1206686"/>
                </a:cubicBezTo>
                <a:cubicBezTo>
                  <a:pt x="1399810" y="1191340"/>
                  <a:pt x="1395047" y="1159590"/>
                  <a:pt x="1385522" y="1140011"/>
                </a:cubicBezTo>
                <a:cubicBezTo>
                  <a:pt x="1375997" y="1120432"/>
                  <a:pt x="1357476" y="1103499"/>
                  <a:pt x="1350597" y="1089211"/>
                </a:cubicBezTo>
                <a:cubicBezTo>
                  <a:pt x="1343718" y="1074924"/>
                  <a:pt x="1355359" y="1073336"/>
                  <a:pt x="1344247" y="1054286"/>
                </a:cubicBezTo>
                <a:cubicBezTo>
                  <a:pt x="1333135" y="1035236"/>
                  <a:pt x="1299268" y="990786"/>
                  <a:pt x="1283922" y="974911"/>
                </a:cubicBezTo>
                <a:cubicBezTo>
                  <a:pt x="1268576" y="959036"/>
                  <a:pt x="1259051" y="967503"/>
                  <a:pt x="1252172" y="959036"/>
                </a:cubicBezTo>
                <a:cubicBezTo>
                  <a:pt x="1245293" y="950569"/>
                  <a:pt x="1243705" y="939457"/>
                  <a:pt x="1242647" y="924111"/>
                </a:cubicBezTo>
                <a:cubicBezTo>
                  <a:pt x="1241589" y="908765"/>
                  <a:pt x="1257464" y="913528"/>
                  <a:pt x="1245822" y="866961"/>
                </a:cubicBezTo>
                <a:cubicBezTo>
                  <a:pt x="1234180" y="820394"/>
                  <a:pt x="1189730" y="697098"/>
                  <a:pt x="1172797" y="644711"/>
                </a:cubicBezTo>
                <a:cubicBezTo>
                  <a:pt x="1155864" y="592324"/>
                  <a:pt x="1153218" y="576978"/>
                  <a:pt x="1144222" y="552636"/>
                </a:cubicBezTo>
                <a:cubicBezTo>
                  <a:pt x="1135226" y="528294"/>
                  <a:pt x="1129935" y="519828"/>
                  <a:pt x="1118822" y="498661"/>
                </a:cubicBezTo>
                <a:cubicBezTo>
                  <a:pt x="1107710" y="477494"/>
                  <a:pt x="1096068" y="454211"/>
                  <a:pt x="1077547" y="425636"/>
                </a:cubicBezTo>
                <a:cubicBezTo>
                  <a:pt x="1059026" y="397061"/>
                  <a:pt x="1025160" y="350494"/>
                  <a:pt x="1007697" y="327211"/>
                </a:cubicBezTo>
                <a:cubicBezTo>
                  <a:pt x="990235" y="303928"/>
                  <a:pt x="986001" y="297048"/>
                  <a:pt x="972772" y="285936"/>
                </a:cubicBezTo>
                <a:cubicBezTo>
                  <a:pt x="959543" y="274824"/>
                  <a:pt x="941551" y="266357"/>
                  <a:pt x="928322" y="260536"/>
                </a:cubicBezTo>
                <a:cubicBezTo>
                  <a:pt x="915093" y="254715"/>
                  <a:pt x="904509" y="252069"/>
                  <a:pt x="893397" y="251011"/>
                </a:cubicBezTo>
                <a:cubicBezTo>
                  <a:pt x="882285" y="249953"/>
                  <a:pt x="872230" y="251011"/>
                  <a:pt x="861647" y="254186"/>
                </a:cubicBezTo>
                <a:cubicBezTo>
                  <a:pt x="851064" y="257361"/>
                  <a:pt x="836247" y="267415"/>
                  <a:pt x="829897" y="270061"/>
                </a:cubicBezTo>
                <a:cubicBezTo>
                  <a:pt x="823547" y="272707"/>
                  <a:pt x="827780" y="271648"/>
                  <a:pt x="823547" y="270061"/>
                </a:cubicBezTo>
                <a:cubicBezTo>
                  <a:pt x="819314" y="268474"/>
                  <a:pt x="804497" y="260536"/>
                  <a:pt x="804497" y="260536"/>
                </a:cubicBezTo>
                <a:cubicBezTo>
                  <a:pt x="798147" y="257361"/>
                  <a:pt x="792855" y="252598"/>
                  <a:pt x="785447" y="251011"/>
                </a:cubicBezTo>
                <a:cubicBezTo>
                  <a:pt x="778039" y="249424"/>
                  <a:pt x="770630" y="247307"/>
                  <a:pt x="760047" y="251011"/>
                </a:cubicBezTo>
                <a:cubicBezTo>
                  <a:pt x="749464" y="254715"/>
                  <a:pt x="735176" y="263182"/>
                  <a:pt x="721947" y="273236"/>
                </a:cubicBezTo>
                <a:cubicBezTo>
                  <a:pt x="708718" y="283290"/>
                  <a:pt x="693901" y="293344"/>
                  <a:pt x="680672" y="311336"/>
                </a:cubicBezTo>
                <a:cubicBezTo>
                  <a:pt x="667443" y="329328"/>
                  <a:pt x="658976" y="357903"/>
                  <a:pt x="642572" y="381186"/>
                </a:cubicBezTo>
                <a:cubicBezTo>
                  <a:pt x="626168" y="404469"/>
                  <a:pt x="597593" y="431457"/>
                  <a:pt x="582247" y="451036"/>
                </a:cubicBezTo>
                <a:cubicBezTo>
                  <a:pt x="566901" y="470615"/>
                  <a:pt x="565314" y="470086"/>
                  <a:pt x="550497" y="498661"/>
                </a:cubicBezTo>
                <a:cubicBezTo>
                  <a:pt x="535680" y="527236"/>
                  <a:pt x="508693" y="582799"/>
                  <a:pt x="493347" y="622486"/>
                </a:cubicBezTo>
                <a:cubicBezTo>
                  <a:pt x="478001" y="662173"/>
                  <a:pt x="467947" y="700274"/>
                  <a:pt x="458422" y="736786"/>
                </a:cubicBezTo>
                <a:cubicBezTo>
                  <a:pt x="448897" y="773298"/>
                  <a:pt x="440430" y="813515"/>
                  <a:pt x="436197" y="841561"/>
                </a:cubicBezTo>
                <a:cubicBezTo>
                  <a:pt x="431964" y="869607"/>
                  <a:pt x="436726" y="887599"/>
                  <a:pt x="433022" y="905061"/>
                </a:cubicBezTo>
                <a:cubicBezTo>
                  <a:pt x="429318" y="922523"/>
                  <a:pt x="421909" y="934165"/>
                  <a:pt x="413972" y="946336"/>
                </a:cubicBezTo>
                <a:cubicBezTo>
                  <a:pt x="406035" y="958507"/>
                  <a:pt x="392276" y="969619"/>
                  <a:pt x="385397" y="978086"/>
                </a:cubicBezTo>
                <a:cubicBezTo>
                  <a:pt x="378518" y="986553"/>
                  <a:pt x="380105" y="987611"/>
                  <a:pt x="372697" y="997136"/>
                </a:cubicBezTo>
                <a:cubicBezTo>
                  <a:pt x="365289" y="1006661"/>
                  <a:pt x="348885" y="1024124"/>
                  <a:pt x="340947" y="1035236"/>
                </a:cubicBezTo>
                <a:cubicBezTo>
                  <a:pt x="333010" y="1046349"/>
                  <a:pt x="328776" y="1054286"/>
                  <a:pt x="325072" y="1063811"/>
                </a:cubicBezTo>
                <a:cubicBezTo>
                  <a:pt x="321368" y="1073336"/>
                  <a:pt x="321897" y="1082861"/>
                  <a:pt x="318722" y="1092386"/>
                </a:cubicBezTo>
                <a:cubicBezTo>
                  <a:pt x="315547" y="1101911"/>
                  <a:pt x="312901" y="1111965"/>
                  <a:pt x="306022" y="1120961"/>
                </a:cubicBezTo>
                <a:cubicBezTo>
                  <a:pt x="299143" y="1129957"/>
                  <a:pt x="283797" y="1138424"/>
                  <a:pt x="277447" y="1146361"/>
                </a:cubicBezTo>
                <a:cubicBezTo>
                  <a:pt x="271097" y="1154298"/>
                  <a:pt x="271626" y="1160649"/>
                  <a:pt x="267922" y="1168586"/>
                </a:cubicBezTo>
                <a:cubicBezTo>
                  <a:pt x="264218" y="1176523"/>
                  <a:pt x="257868" y="1186049"/>
                  <a:pt x="255222" y="1193986"/>
                </a:cubicBezTo>
                <a:cubicBezTo>
                  <a:pt x="252576" y="1201923"/>
                  <a:pt x="255222" y="1209861"/>
                  <a:pt x="252047" y="1216211"/>
                </a:cubicBezTo>
                <a:cubicBezTo>
                  <a:pt x="248872" y="1222561"/>
                  <a:pt x="240934" y="1225736"/>
                  <a:pt x="236172" y="1232086"/>
                </a:cubicBezTo>
                <a:cubicBezTo>
                  <a:pt x="231410" y="1238436"/>
                  <a:pt x="228764" y="1244786"/>
                  <a:pt x="223472" y="1254311"/>
                </a:cubicBezTo>
                <a:cubicBezTo>
                  <a:pt x="218180" y="1263836"/>
                  <a:pt x="212359" y="1277065"/>
                  <a:pt x="204422" y="1289236"/>
                </a:cubicBezTo>
                <a:cubicBezTo>
                  <a:pt x="196485" y="1301407"/>
                  <a:pt x="180080" y="1311461"/>
                  <a:pt x="175847" y="1327336"/>
                </a:cubicBezTo>
                <a:cubicBezTo>
                  <a:pt x="171614" y="1343211"/>
                  <a:pt x="173730" y="1368611"/>
                  <a:pt x="179022" y="1384486"/>
                </a:cubicBezTo>
                <a:cubicBezTo>
                  <a:pt x="184314" y="1400361"/>
                  <a:pt x="199130" y="1412003"/>
                  <a:pt x="207597" y="1422586"/>
                </a:cubicBezTo>
                <a:cubicBezTo>
                  <a:pt x="216064" y="1433169"/>
                  <a:pt x="223472" y="1440049"/>
                  <a:pt x="229822" y="1447986"/>
                </a:cubicBezTo>
                <a:cubicBezTo>
                  <a:pt x="236172" y="1455923"/>
                  <a:pt x="241993" y="1462803"/>
                  <a:pt x="245697" y="1470211"/>
                </a:cubicBezTo>
                <a:cubicBezTo>
                  <a:pt x="249401" y="1477619"/>
                  <a:pt x="249930" y="1486086"/>
                  <a:pt x="252047" y="1492436"/>
                </a:cubicBezTo>
                <a:cubicBezTo>
                  <a:pt x="254164" y="1498786"/>
                  <a:pt x="259455" y="1501432"/>
                  <a:pt x="258397" y="1508311"/>
                </a:cubicBezTo>
                <a:cubicBezTo>
                  <a:pt x="257339" y="1515190"/>
                  <a:pt x="253634" y="1528419"/>
                  <a:pt x="245697" y="1533711"/>
                </a:cubicBezTo>
                <a:cubicBezTo>
                  <a:pt x="237760" y="1539003"/>
                  <a:pt x="224001" y="1538474"/>
                  <a:pt x="210772" y="1540061"/>
                </a:cubicBezTo>
                <a:cubicBezTo>
                  <a:pt x="197543" y="1541648"/>
                  <a:pt x="180609" y="1542707"/>
                  <a:pt x="166322" y="1543236"/>
                </a:cubicBezTo>
                <a:cubicBezTo>
                  <a:pt x="152034" y="1543765"/>
                  <a:pt x="138276" y="1545882"/>
                  <a:pt x="125047" y="1543236"/>
                </a:cubicBezTo>
                <a:cubicBezTo>
                  <a:pt x="111818" y="1540590"/>
                  <a:pt x="100176" y="1532653"/>
                  <a:pt x="86947" y="1527361"/>
                </a:cubicBezTo>
                <a:cubicBezTo>
                  <a:pt x="73718" y="1522069"/>
                  <a:pt x="57314" y="1517307"/>
                  <a:pt x="45672" y="1511486"/>
                </a:cubicBezTo>
                <a:cubicBezTo>
                  <a:pt x="34030" y="1505665"/>
                  <a:pt x="23447" y="1497198"/>
                  <a:pt x="17097" y="1492436"/>
                </a:cubicBezTo>
                <a:cubicBezTo>
                  <a:pt x="10747" y="1487674"/>
                  <a:pt x="10218" y="1487144"/>
                  <a:pt x="7572" y="1482911"/>
                </a:cubicBezTo>
                <a:cubicBezTo>
                  <a:pt x="4926" y="1478678"/>
                  <a:pt x="2280" y="1474444"/>
                  <a:pt x="1222" y="1467036"/>
                </a:cubicBezTo>
                <a:cubicBezTo>
                  <a:pt x="164" y="1459628"/>
                  <a:pt x="-895" y="1445869"/>
                  <a:pt x="1222" y="1438461"/>
                </a:cubicBezTo>
                <a:cubicBezTo>
                  <a:pt x="3339" y="1431053"/>
                  <a:pt x="8630" y="1428936"/>
                  <a:pt x="13922" y="1422586"/>
                </a:cubicBezTo>
                <a:cubicBezTo>
                  <a:pt x="19214" y="1416236"/>
                  <a:pt x="21330" y="1410415"/>
                  <a:pt x="32972" y="1400361"/>
                </a:cubicBezTo>
                <a:cubicBezTo>
                  <a:pt x="44614" y="1390307"/>
                  <a:pt x="73189" y="1379194"/>
                  <a:pt x="83772" y="1362261"/>
                </a:cubicBezTo>
                <a:cubicBezTo>
                  <a:pt x="94355" y="1345328"/>
                  <a:pt x="90651" y="1322574"/>
                  <a:pt x="96472" y="1298761"/>
                </a:cubicBezTo>
                <a:cubicBezTo>
                  <a:pt x="102293" y="1274948"/>
                  <a:pt x="113405" y="1238436"/>
                  <a:pt x="118697" y="1219386"/>
                </a:cubicBezTo>
                <a:cubicBezTo>
                  <a:pt x="123989" y="1200336"/>
                  <a:pt x="130339" y="1195044"/>
                  <a:pt x="128222" y="1184461"/>
                </a:cubicBezTo>
                <a:cubicBezTo>
                  <a:pt x="126105" y="1173878"/>
                  <a:pt x="113405" y="1163824"/>
                  <a:pt x="105997" y="1155886"/>
                </a:cubicBezTo>
                <a:cubicBezTo>
                  <a:pt x="98589" y="1147949"/>
                  <a:pt x="89593" y="1144773"/>
                  <a:pt x="83772" y="1136836"/>
                </a:cubicBezTo>
                <a:cubicBezTo>
                  <a:pt x="77951" y="1128899"/>
                  <a:pt x="75305" y="1119374"/>
                  <a:pt x="71072" y="1108261"/>
                </a:cubicBezTo>
                <a:cubicBezTo>
                  <a:pt x="66839" y="1097149"/>
                  <a:pt x="57843" y="1083390"/>
                  <a:pt x="58372" y="1070161"/>
                </a:cubicBezTo>
                <a:cubicBezTo>
                  <a:pt x="58901" y="1056932"/>
                  <a:pt x="66839" y="1037882"/>
                  <a:pt x="74247" y="1028886"/>
                </a:cubicBezTo>
                <a:cubicBezTo>
                  <a:pt x="81655" y="1019890"/>
                  <a:pt x="90122" y="1024123"/>
                  <a:pt x="102822" y="1016186"/>
                </a:cubicBezTo>
                <a:cubicBezTo>
                  <a:pt x="115522" y="1008249"/>
                  <a:pt x="135101" y="991844"/>
                  <a:pt x="150447" y="981261"/>
                </a:cubicBezTo>
                <a:cubicBezTo>
                  <a:pt x="165793" y="970678"/>
                  <a:pt x="181139" y="965386"/>
                  <a:pt x="194897" y="952686"/>
                </a:cubicBezTo>
                <a:cubicBezTo>
                  <a:pt x="208655" y="939986"/>
                  <a:pt x="224530" y="920407"/>
                  <a:pt x="232997" y="905061"/>
                </a:cubicBezTo>
                <a:cubicBezTo>
                  <a:pt x="241464" y="889715"/>
                  <a:pt x="242522" y="879661"/>
                  <a:pt x="245697" y="860611"/>
                </a:cubicBezTo>
                <a:cubicBezTo>
                  <a:pt x="248872" y="841561"/>
                  <a:pt x="249930" y="805578"/>
                  <a:pt x="252047" y="790761"/>
                </a:cubicBezTo>
                <a:cubicBezTo>
                  <a:pt x="254164" y="775944"/>
                  <a:pt x="245697" y="769594"/>
                  <a:pt x="248872" y="73678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312438" y="3501009"/>
            <a:ext cx="2296152" cy="2376263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479883" y="4595665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478177" y="4793941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77812" y="4327193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77812" y="4846303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3073754" y="3043266"/>
            <a:ext cx="721045" cy="6177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860367" y="3733648"/>
            <a:ext cx="608931" cy="8710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2978520" y="2869102"/>
            <a:ext cx="275518" cy="248332"/>
          </a:xfrm>
          <a:prstGeom prst="line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608590" y="3148180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7" name="Oval 56"/>
          <p:cNvSpPr/>
          <p:nvPr/>
        </p:nvSpPr>
        <p:spPr>
          <a:xfrm>
            <a:off x="4016853" y="3961344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3900130" y="3796105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3589388" y="3462088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127158" y="3416020"/>
            <a:ext cx="3211822" cy="1301881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502008" y="4039161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818581" y="4037349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385880" y="3711128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6975" y="3711128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42517" y="288808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Panoramic image</a:t>
            </a:r>
          </a:p>
        </p:txBody>
      </p:sp>
      <p:sp>
        <p:nvSpPr>
          <p:cNvPr id="31" name="Oval 30"/>
          <p:cNvSpPr/>
          <p:nvPr/>
        </p:nvSpPr>
        <p:spPr>
          <a:xfrm flipH="1">
            <a:off x="7840901" y="4037349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flipH="1">
            <a:off x="7524328" y="4035537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7740352" y="3709316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7451590" y="3709316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1276799" y="3997348"/>
            <a:ext cx="2763839" cy="1473156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897652" y="3521899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42482" y="3733648"/>
            <a:ext cx="1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 flipV="1">
            <a:off x="1259632" y="5506508"/>
            <a:ext cx="52806" cy="262244"/>
          </a:xfrm>
          <a:prstGeom prst="line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39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Real/double/ghost images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233264"/>
            <a:ext cx="8869362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image</a:t>
            </a:r>
          </a:p>
          <a:p>
            <a:pPr lvl="1">
              <a:buClr>
                <a:schemeClr val="tx2"/>
              </a:buClr>
            </a:pPr>
            <a:r>
              <a:rPr lang="en-US" alt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images are </a:t>
            </a:r>
            <a:r>
              <a:rPr lang="en-US" altLang="en-US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mirror</a:t>
            </a: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images, appearing on the </a:t>
            </a:r>
            <a:r>
              <a:rPr lang="en-US" alt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same location </a:t>
            </a:r>
            <a:r>
              <a:rPr lang="en-US" alt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but opposite sides</a:t>
            </a:r>
            <a:endParaRPr lang="en-GB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pic>
        <p:nvPicPr>
          <p:cNvPr id="1026" name="Picture 2" descr="https://attachment.outlook.office.net/owa/pauwelsruben@hotmail.com/service.svc/s/GetFileAttachment?id=AQMkADAwATY0MDABLTk0ZmYALTk4MDAALTAwAi0wMAoARgAAA%2F1r2R0AxZxOsDOZGWaL6vYHADk2R%2BaC9rdPiGqHpLpX%2F8cAAAIBTwAAADk2R%2BaC9rdPiGqHpLpX%2F8cAAABQxIRqAAAAARIAEAAMhAPrtvvfQoouPd7vvjYt&amp;X-OWA-CANARY=agHj0NIrckWKpIUrXFwbDYDQnTcgM9QY2pN04BiShXn2mWKGLxfpTE5PlopebQ_bkzraas6riHw.&amp;token=32017003-0a6f-44a6-b26e-fe2876269036&amp;owa=outlook.live.com&amp;isc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4608" y="2708920"/>
            <a:ext cx="6650334" cy="316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6247381" y="5891460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P.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Pittayapat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65674" y="2941464"/>
            <a:ext cx="1800200" cy="400110"/>
          </a:xfrm>
          <a:prstGeom prst="rect">
            <a:avLst/>
          </a:prstGeom>
          <a:solidFill>
            <a:srgbClr val="FFFFFF"/>
          </a:solidFill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Hard palate</a:t>
            </a:r>
          </a:p>
        </p:txBody>
      </p:sp>
      <p:cxnSp>
        <p:nvCxnSpPr>
          <p:cNvPr id="10" name="Straight Arrow Connector 9"/>
          <p:cNvCxnSpPr>
            <a:stCxn id="4" idx="2"/>
          </p:cNvCxnSpPr>
          <p:nvPr/>
        </p:nvCxnSpPr>
        <p:spPr>
          <a:xfrm flipH="1">
            <a:off x="5148064" y="3341574"/>
            <a:ext cx="1017710" cy="463986"/>
          </a:xfrm>
          <a:prstGeom prst="straightConnector1">
            <a:avLst/>
          </a:prstGeom>
          <a:ln w="34925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4" idx="1"/>
          </p:cNvCxnSpPr>
          <p:nvPr/>
        </p:nvCxnSpPr>
        <p:spPr>
          <a:xfrm flipH="1">
            <a:off x="4135290" y="3141519"/>
            <a:ext cx="1130384" cy="664041"/>
          </a:xfrm>
          <a:prstGeom prst="straightConnector1">
            <a:avLst/>
          </a:prstGeom>
          <a:ln w="34925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714421" y="5317177"/>
            <a:ext cx="1800200" cy="400110"/>
          </a:xfrm>
          <a:prstGeom prst="rect">
            <a:avLst/>
          </a:prstGeom>
          <a:solidFill>
            <a:srgbClr val="FFFFFF"/>
          </a:solidFill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Cervical spine</a:t>
            </a:r>
          </a:p>
        </p:txBody>
      </p:sp>
      <p:cxnSp>
        <p:nvCxnSpPr>
          <p:cNvPr id="41" name="Straight Arrow Connector 40"/>
          <p:cNvCxnSpPr>
            <a:stCxn id="40" idx="1"/>
          </p:cNvCxnSpPr>
          <p:nvPr/>
        </p:nvCxnSpPr>
        <p:spPr>
          <a:xfrm flipH="1" flipV="1">
            <a:off x="1642880" y="5117673"/>
            <a:ext cx="2071541" cy="399559"/>
          </a:xfrm>
          <a:prstGeom prst="straightConnector1">
            <a:avLst/>
          </a:prstGeom>
          <a:ln w="34925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40" idx="3"/>
          </p:cNvCxnSpPr>
          <p:nvPr/>
        </p:nvCxnSpPr>
        <p:spPr>
          <a:xfrm flipV="1">
            <a:off x="5514621" y="5114117"/>
            <a:ext cx="2081715" cy="403115"/>
          </a:xfrm>
          <a:prstGeom prst="straightConnector1">
            <a:avLst/>
          </a:prstGeom>
          <a:ln w="34925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3595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665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30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505900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68760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Panoramic radiography is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highly sensitive </a:t>
            </a:r>
            <a:r>
              <a:rPr lang="en-US" sz="2800" dirty="0" smtClean="0">
                <a:latin typeface="Arial Unicode MS" pitchFamily="34" charset="-128"/>
              </a:rPr>
              <a:t>to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correct patient positioning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Mandibular and maxillary structures should be positioned in the focal trough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Improper head orientation and tongue position can lead to shading and other artefacts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68760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Metal objects </a:t>
            </a:r>
            <a:r>
              <a:rPr lang="en-US" sz="2800" dirty="0" smtClean="0">
                <a:latin typeface="Arial Unicode MS" pitchFamily="34" charset="-128"/>
              </a:rPr>
              <a:t>such as earring should be removed to avoid interference with image interpretation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Possible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collision</a:t>
            </a:r>
            <a:r>
              <a:rPr lang="en-US" sz="28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800" dirty="0" smtClean="0">
                <a:latin typeface="Arial Unicode MS" pitchFamily="34" charset="-128"/>
              </a:rPr>
              <a:t>of the tube/receptor with the patient’s shoulder should be checked 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“Test run” (no exposure) can be used as verification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64337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Patient bites in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bite block </a:t>
            </a:r>
            <a:r>
              <a:rPr lang="en-US" sz="2800" dirty="0" smtClean="0">
                <a:latin typeface="Arial Unicode MS" pitchFamily="34" charset="-128"/>
              </a:rPr>
              <a:t>or uses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chin rest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Corresponds with anterior part of focal trough to ensure coverage of anterior teeth (focal trough is thinnest in this region)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460" y="3429000"/>
            <a:ext cx="3528392" cy="282324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635896" y="4077072"/>
            <a:ext cx="792088" cy="792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Head alignment </a:t>
            </a:r>
            <a:r>
              <a:rPr lang="en-US" sz="2800" dirty="0" smtClean="0">
                <a:latin typeface="Arial Unicode MS" pitchFamily="34" charset="-128"/>
              </a:rPr>
              <a:t>done in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three different planes</a:t>
            </a:r>
            <a:r>
              <a:rPr lang="en-US" sz="28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800" dirty="0" smtClean="0">
                <a:latin typeface="Arial Unicode MS" pitchFamily="34" charset="-128"/>
              </a:rPr>
              <a:t>(with help of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alignment lights and mirrors</a:t>
            </a:r>
            <a:r>
              <a:rPr lang="en-US" sz="2800" dirty="0" smtClean="0">
                <a:latin typeface="Arial Unicode MS" pitchFamily="34" charset="-128"/>
              </a:rPr>
              <a:t>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pic>
        <p:nvPicPr>
          <p:cNvPr id="8" name="Picture 2" descr="C:\Users\Ruben\AppData\Local\Temp\7zE33F.tmp\Front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4975" y="2592472"/>
            <a:ext cx="2256239" cy="3721501"/>
          </a:xfrm>
          <a:prstGeom prst="rect">
            <a:avLst/>
          </a:prstGeom>
          <a:noFill/>
        </p:spPr>
      </p:pic>
      <p:cxnSp>
        <p:nvCxnSpPr>
          <p:cNvPr id="4" name="Straight Connector 3"/>
          <p:cNvCxnSpPr/>
          <p:nvPr/>
        </p:nvCxnSpPr>
        <p:spPr>
          <a:xfrm>
            <a:off x="4716000" y="2592472"/>
            <a:ext cx="0" cy="3721501"/>
          </a:xfrm>
          <a:prstGeom prst="line">
            <a:avLst/>
          </a:prstGeom>
          <a:ln w="635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>
            <a:off x="4662000" y="3303112"/>
            <a:ext cx="0" cy="2268000"/>
          </a:xfrm>
          <a:prstGeom prst="line">
            <a:avLst/>
          </a:prstGeom>
          <a:ln w="63500">
            <a:solidFill>
              <a:srgbClr val="00B05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860032" y="2776438"/>
            <a:ext cx="3248005" cy="400110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Midsagittal plane: centered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71235" y="4077072"/>
            <a:ext cx="3021245" cy="707886"/>
          </a:xfrm>
          <a:prstGeom prst="rect">
            <a:avLst/>
          </a:prstGeom>
          <a:solidFill>
            <a:srgbClr val="FFFF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Occlusal/Frankfort </a:t>
            </a:r>
            <a:r>
              <a:rPr lang="en-US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plane: parallel to </a:t>
            </a:r>
            <a:r>
              <a:rPr lang="en-US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floor</a:t>
            </a:r>
            <a:endParaRPr lang="en-US" sz="2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74581" y="5205741"/>
            <a:ext cx="2736961" cy="707886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A-P plane: machine-specific alignment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211960" y="2592471"/>
            <a:ext cx="0" cy="3721501"/>
          </a:xfrm>
          <a:prstGeom prst="line">
            <a:avLst/>
          </a:prstGeom>
          <a:ln w="63500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676747" y="5177691"/>
            <a:ext cx="2795741" cy="10156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Neck straight to avoid excessive overlap cervical spine</a:t>
            </a:r>
          </a:p>
        </p:txBody>
      </p:sp>
    </p:spTree>
    <p:extLst>
      <p:ext uri="{BB962C8B-B14F-4D97-AF65-F5344CB8AC3E}">
        <p14:creationId xmlns:p14="http://schemas.microsoft.com/office/powerpoint/2010/main" val="178754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68760"/>
            <a:ext cx="8713664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Patient instructions before acquisition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movement (~15-20s; fast modes available when needed)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Close lips</a:t>
            </a:r>
            <a:r>
              <a:rPr lang="en-US" dirty="0" smtClean="0">
                <a:latin typeface="Arial Unicode MS" pitchFamily="34" charset="-128"/>
              </a:rPr>
              <a:t>, place and hold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tongue against palate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952120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68760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Essential image characteristics (</a:t>
            </a:r>
            <a:r>
              <a:rPr lang="en-US" sz="2800" dirty="0" err="1" smtClean="0">
                <a:latin typeface="Arial Unicode MS" pitchFamily="34" charset="-128"/>
              </a:rPr>
              <a:t>cfr</a:t>
            </a:r>
            <a:r>
              <a:rPr lang="en-US" sz="2800" dirty="0" smtClean="0">
                <a:latin typeface="Arial Unicode MS" pitchFamily="34" charset="-128"/>
              </a:rPr>
              <a:t>. Clark’s Positioning in Radiography)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Edge to edge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incisors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removable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metallic</a:t>
            </a:r>
            <a:r>
              <a:rPr lang="en-US" dirty="0" smtClean="0">
                <a:latin typeface="Arial Unicode MS" pitchFamily="34" charset="-128"/>
              </a:rPr>
              <a:t> foreign bodies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motion</a:t>
            </a:r>
            <a:r>
              <a:rPr lang="en-US" dirty="0" smtClean="0">
                <a:latin typeface="Arial Unicode MS" pitchFamily="34" charset="-128"/>
              </a:rPr>
              <a:t> </a:t>
            </a:r>
            <a:r>
              <a:rPr lang="en-US" dirty="0" err="1" smtClean="0">
                <a:latin typeface="Arial Unicode MS" pitchFamily="34" charset="-128"/>
              </a:rPr>
              <a:t>artefacts</a:t>
            </a:r>
            <a:endParaRPr lang="en-US" dirty="0" smtClean="0">
              <a:latin typeface="Arial Unicode MS" pitchFamily="34" charset="-128"/>
            </a:endParaRP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Tongue</a:t>
            </a:r>
            <a:r>
              <a:rPr lang="en-US" dirty="0" smtClean="0">
                <a:latin typeface="Arial Unicode MS" pitchFamily="34" charset="-128"/>
              </a:rPr>
              <a:t> is against roof of mouth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Minimization of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spine</a:t>
            </a:r>
            <a:r>
              <a:rPr lang="en-US" dirty="0" smtClean="0">
                <a:latin typeface="Arial Unicode MS" pitchFamily="34" charset="-128"/>
              </a:rPr>
              <a:t> shadow</a:t>
            </a:r>
          </a:p>
          <a:p>
            <a:pPr lvl="1" eaLnBrk="1" hangingPunct="1">
              <a:buNone/>
            </a:pPr>
            <a:endParaRPr lang="en-US" dirty="0" smtClean="0"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58416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Essential image characteristics (</a:t>
            </a:r>
            <a:r>
              <a:rPr lang="en-US" sz="2800" dirty="0" err="1" smtClean="0">
                <a:latin typeface="Arial Unicode MS" pitchFamily="34" charset="-128"/>
              </a:rPr>
              <a:t>cfr</a:t>
            </a:r>
            <a:r>
              <a:rPr lang="en-US" sz="2800" dirty="0" smtClean="0">
                <a:latin typeface="Arial Unicode MS" pitchFamily="34" charset="-128"/>
              </a:rPr>
              <a:t>. Clark’s Positioning in Radiography) (cont.)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A-P positioning </a:t>
            </a:r>
            <a:r>
              <a:rPr lang="en-US" dirty="0" smtClean="0">
                <a:latin typeface="Arial Unicode MS" pitchFamily="34" charset="-128"/>
              </a:rPr>
              <a:t>errors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mid-</a:t>
            </a:r>
            <a:r>
              <a:rPr lang="en-US" dirty="0" err="1" smtClean="0">
                <a:solidFill>
                  <a:srgbClr val="C00000"/>
                </a:solidFill>
                <a:latin typeface="Arial Unicode MS" pitchFamily="34" charset="-128"/>
              </a:rPr>
              <a:t>sagittal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 plane positioning </a:t>
            </a:r>
            <a:r>
              <a:rPr lang="en-US" dirty="0" smtClean="0">
                <a:latin typeface="Arial Unicode MS" pitchFamily="34" charset="-128"/>
              </a:rPr>
              <a:t>errors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No </a:t>
            </a:r>
            <a:r>
              <a:rPr lang="en-US" dirty="0" err="1" smtClean="0">
                <a:solidFill>
                  <a:srgbClr val="C00000"/>
                </a:solidFill>
                <a:latin typeface="Arial Unicode MS" pitchFamily="34" charset="-128"/>
              </a:rPr>
              <a:t>occlusal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 plane positioning </a:t>
            </a:r>
            <a:r>
              <a:rPr lang="en-US" dirty="0" smtClean="0">
                <a:latin typeface="Arial Unicode MS" pitchFamily="34" charset="-128"/>
              </a:rPr>
              <a:t>errors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Correct position of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spinal column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Good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density</a:t>
            </a:r>
            <a:r>
              <a:rPr lang="en-US" dirty="0" smtClean="0">
                <a:latin typeface="Arial Unicode MS" pitchFamily="34" charset="-128"/>
              </a:rPr>
              <a:t> and adequate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contrast</a:t>
            </a:r>
            <a:r>
              <a:rPr lang="en-US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dirty="0" smtClean="0">
                <a:latin typeface="Arial Unicode MS" pitchFamily="34" charset="-128"/>
              </a:rPr>
              <a:t>between enamel and dentine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Name/date/left-right</a:t>
            </a:r>
            <a:r>
              <a:rPr lang="en-US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dirty="0" smtClean="0">
                <a:latin typeface="Arial Unicode MS" pitchFamily="34" charset="-128"/>
              </a:rPr>
              <a:t>markers visible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38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1490943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695958"/>
            <a:ext cx="8119077" cy="4015138"/>
          </a:xfrm>
          <a:prstGeom prst="rect">
            <a:avLst/>
          </a:prstGeom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12474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Proper patient positioning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179512" y="1228891"/>
            <a:ext cx="1296144" cy="2068439"/>
            <a:chOff x="179512" y="1228891"/>
            <a:chExt cx="1296144" cy="2068439"/>
          </a:xfrm>
        </p:grpSpPr>
        <p:pic>
          <p:nvPicPr>
            <p:cNvPr id="13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 bwMode="auto">
            <a:xfrm flipH="1">
              <a:off x="179512" y="1228891"/>
              <a:ext cx="1296144" cy="2068439"/>
            </a:xfrm>
            <a:prstGeom prst="rect">
              <a:avLst/>
            </a:prstGeom>
            <a:solidFill>
              <a:srgbClr val="FFFFFF"/>
            </a:solidFill>
          </p:spPr>
        </p:pic>
        <p:cxnSp>
          <p:nvCxnSpPr>
            <p:cNvPr id="3" name="Straight Connector 2"/>
            <p:cNvCxnSpPr/>
            <p:nvPr/>
          </p:nvCxnSpPr>
          <p:spPr>
            <a:xfrm>
              <a:off x="1224000" y="1228891"/>
              <a:ext cx="0" cy="2068439"/>
            </a:xfrm>
            <a:prstGeom prst="line">
              <a:avLst/>
            </a:prstGeom>
            <a:ln w="28575">
              <a:solidFill>
                <a:schemeClr val="tx1">
                  <a:alpha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619672" y="1602003"/>
            <a:ext cx="4235312" cy="369332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Center of focal trough in anterior region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1318423" y="1490334"/>
            <a:ext cx="229241" cy="96075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194834" y="5711095"/>
            <a:ext cx="12330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D. Schulze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4032448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1426488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TOOFARFORWRD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23" y="1772816"/>
            <a:ext cx="7706554" cy="4019777"/>
          </a:xfrm>
          <a:prstGeom prst="rect">
            <a:avLst/>
          </a:prstGeom>
          <a:noFill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Head too much forward; ‘</a:t>
            </a:r>
            <a:r>
              <a:rPr lang="en-GB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minification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’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144157" y="5792593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2" name="Picture 3" descr="C:\Users\Ruben\AppData\Local\Temp\7zE33F.tmp\Lateral.tif"/>
          <p:cNvPicPr>
            <a:picLocks noChangeAspect="1" noChangeArrowheads="1"/>
          </p:cNvPicPr>
          <p:nvPr/>
        </p:nvPicPr>
        <p:blipFill rotWithShape="1">
          <a:blip r:embed="rId4" cstate="print"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 flipH="1">
            <a:off x="288000" y="1228891"/>
            <a:ext cx="1296144" cy="2068439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13" name="Straight Connector 12"/>
          <p:cNvCxnSpPr/>
          <p:nvPr/>
        </p:nvCxnSpPr>
        <p:spPr>
          <a:xfrm>
            <a:off x="1187624" y="1228891"/>
            <a:ext cx="0" cy="206843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TOOFAR BACK04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808" y="1800978"/>
            <a:ext cx="7839398" cy="3866730"/>
          </a:xfrm>
          <a:prstGeom prst="rect">
            <a:avLst/>
          </a:prstGeom>
          <a:noFill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Head too much backward; magnification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1" name="Rectangle 10"/>
          <p:cNvSpPr/>
          <p:nvPr/>
        </p:nvSpPr>
        <p:spPr>
          <a:xfrm>
            <a:off x="7189086" y="5667708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7504" y="1228891"/>
            <a:ext cx="1296144" cy="2068439"/>
            <a:chOff x="107504" y="1228891"/>
            <a:chExt cx="1296144" cy="2068439"/>
          </a:xfrm>
        </p:grpSpPr>
        <p:pic>
          <p:nvPicPr>
            <p:cNvPr id="14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 bwMode="auto">
            <a:xfrm flipH="1">
              <a:off x="107504" y="1228891"/>
              <a:ext cx="1296144" cy="2068439"/>
            </a:xfrm>
            <a:prstGeom prst="rect">
              <a:avLst/>
            </a:prstGeom>
            <a:solidFill>
              <a:srgbClr val="FFFFFF"/>
            </a:solidFill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1224000" y="1228891"/>
              <a:ext cx="0" cy="2068439"/>
            </a:xfrm>
            <a:prstGeom prst="line">
              <a:avLst/>
            </a:prstGeom>
            <a:ln w="28575">
              <a:solidFill>
                <a:schemeClr val="tx1">
                  <a:alpha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hinup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933" y="1780242"/>
            <a:ext cx="7108134" cy="4228682"/>
          </a:xfrm>
          <a:prstGeom prst="rect">
            <a:avLst/>
          </a:prstGeom>
          <a:noFill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Chin too high; upward </a:t>
            </a:r>
            <a:r>
              <a:rPr lang="en-GB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overangulation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1" name="Rectangle 10"/>
          <p:cNvSpPr/>
          <p:nvPr/>
        </p:nvSpPr>
        <p:spPr>
          <a:xfrm>
            <a:off x="6844947" y="6008924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79512" y="1228891"/>
            <a:ext cx="1296144" cy="2068439"/>
            <a:chOff x="179512" y="1228891"/>
            <a:chExt cx="1296144" cy="2068439"/>
          </a:xfrm>
        </p:grpSpPr>
        <p:pic>
          <p:nvPicPr>
            <p:cNvPr id="13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 bwMode="auto">
            <a:xfrm rot="20634628" flipH="1">
              <a:off x="179512" y="1228891"/>
              <a:ext cx="1296144" cy="2068439"/>
            </a:xfrm>
            <a:prstGeom prst="rect">
              <a:avLst/>
            </a:prstGeom>
            <a:solidFill>
              <a:srgbClr val="FFFFFF"/>
            </a:solidFill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1224000" y="1228891"/>
              <a:ext cx="0" cy="2068439"/>
            </a:xfrm>
            <a:prstGeom prst="line">
              <a:avLst/>
            </a:prstGeom>
            <a:ln w="28575">
              <a:solidFill>
                <a:schemeClr val="tx1">
                  <a:alpha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stylohyoid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451" y="1772816"/>
            <a:ext cx="7254437" cy="4225059"/>
          </a:xfrm>
          <a:prstGeom prst="rect">
            <a:avLst/>
          </a:prstGeom>
          <a:noFill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Chin too low; downward </a:t>
            </a:r>
            <a:r>
              <a:rPr lang="en-GB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overangulation</a:t>
            </a:r>
            <a:endParaRPr lang="en-GB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6968696" y="5997875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30882" y="1228891"/>
            <a:ext cx="1296144" cy="2068439"/>
            <a:chOff x="230882" y="1228891"/>
            <a:chExt cx="1296144" cy="2068439"/>
          </a:xfrm>
        </p:grpSpPr>
        <p:pic>
          <p:nvPicPr>
            <p:cNvPr id="13" name="Picture 3" descr="C:\Users\Ruben\AppData\Local\Temp\7zE33F.tmp\Lateral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lum contras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 bwMode="auto">
            <a:xfrm rot="991477" flipH="1">
              <a:off x="230882" y="1228891"/>
              <a:ext cx="1296144" cy="2068439"/>
            </a:xfrm>
            <a:prstGeom prst="rect">
              <a:avLst/>
            </a:prstGeom>
            <a:solidFill>
              <a:srgbClr val="FFFFFF"/>
            </a:solidFill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1224000" y="1228891"/>
              <a:ext cx="0" cy="2068439"/>
            </a:xfrm>
            <a:prstGeom prst="line">
              <a:avLst/>
            </a:prstGeom>
            <a:ln w="28575">
              <a:solidFill>
                <a:schemeClr val="tx1">
                  <a:alpha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Rotation &amp; shifting; left-right distortion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362" y="1700808"/>
            <a:ext cx="727003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5" name="Rectangle 14"/>
          <p:cNvSpPr/>
          <p:nvPr/>
        </p:nvSpPr>
        <p:spPr>
          <a:xfrm>
            <a:off x="6631594" y="6021288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Neck extension (e.g. patient standing too much back); cervical spine overlap</a:t>
            </a:r>
          </a:p>
        </p:txBody>
      </p:sp>
      <p:pic>
        <p:nvPicPr>
          <p:cNvPr id="7" name="Picture 2" descr="Slump_chindow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111272"/>
            <a:ext cx="6723900" cy="398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6343562" y="6093296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Collision with shoulder</a:t>
            </a:r>
          </a:p>
        </p:txBody>
      </p:sp>
      <p:pic>
        <p:nvPicPr>
          <p:cNvPr id="7" name="Picture 3" descr="bumpshoulder"/>
          <p:cNvPicPr>
            <a:picLocks noChangeAspect="1" noChangeArrowheads="1"/>
          </p:cNvPicPr>
          <p:nvPr/>
        </p:nvPicPr>
        <p:blipFill>
          <a:blip r:embed="rId3" cstate="print">
            <a:lum bright="40000" contrast="40000"/>
          </a:blip>
          <a:srcRect/>
          <a:stretch>
            <a:fillRect/>
          </a:stretch>
        </p:blipFill>
        <p:spPr bwMode="auto">
          <a:xfrm>
            <a:off x="218628" y="1916832"/>
            <a:ext cx="867385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351674" y="5733256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 movement (slight)</a:t>
            </a:r>
          </a:p>
        </p:txBody>
      </p:sp>
      <p:pic>
        <p:nvPicPr>
          <p:cNvPr id="7" name="Picture 3" descr="Mov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024" y="1752600"/>
            <a:ext cx="8405440" cy="436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063642" y="6093296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55776" y="1752600"/>
            <a:ext cx="648072" cy="436994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 movement (severe)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469328" y="6197242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1" name="Picture 5" descr="YAWNING01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" y="1668817"/>
            <a:ext cx="7929563" cy="451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961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228690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Improper tongue placement</a:t>
            </a:r>
          </a:p>
        </p:txBody>
      </p:sp>
      <p:pic>
        <p:nvPicPr>
          <p:cNvPr id="7" name="Picture 3" descr="tongu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43464"/>
            <a:ext cx="8424936" cy="434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063642" y="6093296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What is a panoramic radiograph?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196752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A two-dimensional panoramic view of the upper and lower jaw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Not a ‘one-shot’ 2D radiograph: image is acquired through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sequential exposures </a:t>
            </a:r>
            <a:r>
              <a:rPr lang="en-GB" sz="2800" dirty="0" smtClean="0">
                <a:latin typeface="Arial Unicode MS" pitchFamily="34" charset="-128"/>
              </a:rPr>
              <a:t>using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narrow X-ray beam</a:t>
            </a:r>
            <a:r>
              <a:rPr lang="en-GB" sz="2800" dirty="0" smtClean="0">
                <a:latin typeface="Arial Unicode MS" pitchFamily="34" charset="-128"/>
              </a:rPr>
              <a:t>, during (reciprocal)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movement</a:t>
            </a:r>
            <a:r>
              <a:rPr lang="en-GB" sz="2800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en-GB" sz="2800" dirty="0" smtClean="0">
                <a:latin typeface="Arial Unicode MS" pitchFamily="34" charset="-128"/>
              </a:rPr>
              <a:t>of the X-ray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 tube </a:t>
            </a:r>
            <a:r>
              <a:rPr lang="en-GB" sz="2800" dirty="0" smtClean="0">
                <a:latin typeface="Arial Unicode MS" pitchFamily="34" charset="-128"/>
              </a:rPr>
              <a:t>and image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 receptor </a:t>
            </a:r>
            <a:r>
              <a:rPr lang="en-GB" sz="2800" dirty="0" smtClean="0">
                <a:latin typeface="Arial Unicode MS" pitchFamily="34" charset="-128"/>
              </a:rPr>
              <a:t>along an arced trajectory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Also known as </a:t>
            </a:r>
            <a:r>
              <a:rPr lang="en-US" sz="2800" dirty="0" err="1" smtClean="0">
                <a:latin typeface="Arial Unicode MS" pitchFamily="34" charset="-128"/>
              </a:rPr>
              <a:t>orthopantomograph</a:t>
            </a:r>
            <a:r>
              <a:rPr lang="en-US" sz="2800" dirty="0" smtClean="0">
                <a:latin typeface="Arial Unicode MS" pitchFamily="34" charset="-128"/>
              </a:rPr>
              <a:t> (trade name, best avoided)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Patient positioning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119675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Lead apron artefact (see also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L11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</p:txBody>
      </p:sp>
      <p:pic>
        <p:nvPicPr>
          <p:cNvPr id="7" name="Picture 3" descr="Apr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99452"/>
            <a:ext cx="8208912" cy="430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7063642" y="5981218"/>
            <a:ext cx="15408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O.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Silkosessak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51</a:t>
            </a:fld>
            <a:endParaRPr lang="en-GB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520" y="1376184"/>
            <a:ext cx="8753921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Stewart  Whitley A, Jefferson G, Holmes K, Sloane C, Anderson C, </a:t>
            </a: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Hoadley</a:t>
            </a:r>
            <a:r>
              <a:rPr lang="en-US" sz="20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G. </a:t>
            </a:r>
            <a:r>
              <a:rPr lang="en-US" sz="2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(2015). Clark’s </a:t>
            </a:r>
            <a:r>
              <a:rPr lang="en-US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Positioning in Radiography. 13</a:t>
            </a:r>
            <a:r>
              <a:rPr lang="en-US" sz="2000" baseline="30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US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ed</a:t>
            </a:r>
            <a:r>
              <a:rPr lang="en-GB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CRC Press: </a:t>
            </a:r>
            <a:r>
              <a:rPr lang="en-GB" sz="20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Taylor&amp;Francis</a:t>
            </a:r>
            <a:r>
              <a:rPr lang="en-GB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Group</a:t>
            </a:r>
            <a:r>
              <a:rPr lang="en-GB" sz="2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White SC &amp; Pharaoh MJ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(2014). Oral Radiology: Principles and Interpretation. 7</a:t>
            </a:r>
            <a:r>
              <a:rPr lang="en-GB" sz="2000" baseline="30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ed. St. Louis: CV </a:t>
            </a:r>
            <a:r>
              <a:rPr lang="en-GB" sz="200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Mosby Company</a:t>
            </a:r>
            <a:r>
              <a:rPr lang="en-GB" sz="200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en-GB" sz="2000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en-US" sz="2000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en-GB" sz="2000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Indications for panoramic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2833" y="1268760"/>
            <a:ext cx="8353623" cy="2808312"/>
          </a:xfrm>
        </p:spPr>
        <p:txBody>
          <a:bodyPr anchor="ctr"/>
          <a:lstStyle/>
          <a:p>
            <a:pPr marL="285750"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Overall evaluation of dentition</a:t>
            </a:r>
          </a:p>
          <a:p>
            <a:pPr marL="285750"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Impacted teeth</a:t>
            </a:r>
          </a:p>
          <a:p>
            <a:pPr marL="285750"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Cysts, tumours, infection in jaw bones</a:t>
            </a:r>
          </a:p>
          <a:p>
            <a:pPr marL="285750" lvl="1" eaLnBrk="1" hangingPunct="1">
              <a:buClr>
                <a:schemeClr val="tx2"/>
              </a:buClr>
            </a:pPr>
            <a:r>
              <a:rPr lang="en-US" dirty="0" err="1" smtClean="0">
                <a:latin typeface="Arial Unicode MS" pitchFamily="34" charset="-128"/>
              </a:rPr>
              <a:t>Dentomaxillofacial</a:t>
            </a:r>
            <a:r>
              <a:rPr lang="en-US" dirty="0" smtClean="0">
                <a:latin typeface="Arial Unicode MS" pitchFamily="34" charset="-128"/>
              </a:rPr>
              <a:t> trauma</a:t>
            </a:r>
          </a:p>
          <a:p>
            <a:pPr marL="285750" lvl="1" eaLnBrk="1" hangingPunct="1">
              <a:buClr>
                <a:schemeClr val="tx2"/>
              </a:buClr>
            </a:pPr>
            <a:r>
              <a:rPr lang="en-US" dirty="0" smtClean="0">
                <a:latin typeface="Arial Unicode MS" pitchFamily="34" charset="-128"/>
              </a:rPr>
              <a:t>Developmental disorders of maxillofacial skeleton, abnormal development of teeth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Technical specifications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251520" y="1196752"/>
            <a:ext cx="8545834" cy="45720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Based on a survey of current equipment: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kV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typically between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60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85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typically between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</a:p>
          <a:p>
            <a:pPr lvl="2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New </a:t>
            </a:r>
            <a:r>
              <a:rPr lang="en-GB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generation: kV &amp; mA varies during acquisition, higher exposure when tube is at back of 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</a:t>
            </a:r>
            <a:endParaRPr lang="en-GB" dirty="0" smtClean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time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~5-18 s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(modern high-speed modes: as short as 2 s)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Filtration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usually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&gt;2.5 </a:t>
            </a:r>
            <a:r>
              <a:rPr lang="en-GB" sz="24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mmAl</a:t>
            </a:r>
            <a:endParaRPr lang="en-GB" sz="2400" dirty="0" smtClean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Focal spot: 0.5 mm</a:t>
            </a:r>
            <a:endParaRPr lang="en-GB" sz="2000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8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Introduction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Panoramic image acquisition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Magnification &amp; distortion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Real, double &amp; ghost images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Patient positioning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Errors in panoramic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sz="36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2944644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Panoramic image acquisition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L06 Fundamentals of Panoramic Radiography</a:t>
            </a:r>
            <a:endParaRPr lang="en-GB" sz="1000" i="1" dirty="0"/>
          </a:p>
        </p:txBody>
      </p:sp>
      <p:sp>
        <p:nvSpPr>
          <p:cNvPr id="4" name="Rectangle 3"/>
          <p:cNvSpPr/>
          <p:nvPr/>
        </p:nvSpPr>
        <p:spPr>
          <a:xfrm>
            <a:off x="233933" y="1244367"/>
            <a:ext cx="880256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slides illustrates the principle of panoramic image acquisition</a:t>
            </a:r>
          </a:p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more detailed description can be found in </a:t>
            </a:r>
            <a:b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White &amp; </a:t>
            </a:r>
            <a:r>
              <a:rPr lang="en-GB" sz="2800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Pharoah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(2014)</a:t>
            </a:r>
          </a:p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Terminology may vary</a:t>
            </a:r>
            <a:endParaRPr lang="en-GB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00756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8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2224</Words>
  <Application>Microsoft Office PowerPoint</Application>
  <PresentationFormat>On-screen Show (4:3)</PresentationFormat>
  <Paragraphs>472</Paragraphs>
  <Slides>51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IAEA Light TN</vt:lpstr>
      <vt:lpstr>Radiation Protection in Dental Radiology</vt:lpstr>
      <vt:lpstr>Educational Objectives</vt:lpstr>
      <vt:lpstr>Overview</vt:lpstr>
      <vt:lpstr>Overview</vt:lpstr>
      <vt:lpstr>What is a panoramic radiograph?</vt:lpstr>
      <vt:lpstr>Indications for panoramic radiography</vt:lpstr>
      <vt:lpstr>Technical specifications</vt:lpstr>
      <vt:lpstr>Overview</vt:lpstr>
      <vt:lpstr>Panoramic image acquisition</vt:lpstr>
      <vt:lpstr>Panoramic image acquisition</vt:lpstr>
      <vt:lpstr>Panoramic image acquisition</vt:lpstr>
      <vt:lpstr>Panoramic image acquisition</vt:lpstr>
      <vt:lpstr>Panoramic image acquisition</vt:lpstr>
      <vt:lpstr>Panoramic image acquisition</vt:lpstr>
      <vt:lpstr>Panoramic image acquisition</vt:lpstr>
      <vt:lpstr>Panoramic image acquisition</vt:lpstr>
      <vt:lpstr>Panoramic image acquisition</vt:lpstr>
      <vt:lpstr>Special types of panoramic radiographs</vt:lpstr>
      <vt:lpstr>Overview</vt:lpstr>
      <vt:lpstr>Magnification in panoramic radiography</vt:lpstr>
      <vt:lpstr>Magnification in panoramic radiography</vt:lpstr>
      <vt:lpstr>Magnification in panoramic radiography</vt:lpstr>
      <vt:lpstr>Overview</vt:lpstr>
      <vt:lpstr>Real/double/ghost images</vt:lpstr>
      <vt:lpstr>Real/double/ghost images</vt:lpstr>
      <vt:lpstr>Real/double/ghost images</vt:lpstr>
      <vt:lpstr>Real/double/ghost images</vt:lpstr>
      <vt:lpstr>Real/double/ghost images</vt:lpstr>
      <vt:lpstr>Real/double/ghost images</vt:lpstr>
      <vt:lpstr>Overview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Overview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Patient positioning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2017-08-17T09:43:45Z</dcterms:created>
  <dcterms:modified xsi:type="dcterms:W3CDTF">2017-10-02T09:25:56Z</dcterms:modified>
</cp:coreProperties>
</file>