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tif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9" r:id="rId1"/>
  </p:sldMasterIdLst>
  <p:notesMasterIdLst>
    <p:notesMasterId r:id="rId65"/>
  </p:notesMasterIdLst>
  <p:sldIdLst>
    <p:sldId id="256" r:id="rId2"/>
    <p:sldId id="320" r:id="rId3"/>
    <p:sldId id="362" r:id="rId4"/>
    <p:sldId id="363" r:id="rId5"/>
    <p:sldId id="322" r:id="rId6"/>
    <p:sldId id="323" r:id="rId7"/>
    <p:sldId id="324" r:id="rId8"/>
    <p:sldId id="325" r:id="rId9"/>
    <p:sldId id="383" r:id="rId10"/>
    <p:sldId id="364" r:id="rId11"/>
    <p:sldId id="262" r:id="rId12"/>
    <p:sldId id="326" r:id="rId13"/>
    <p:sldId id="306" r:id="rId14"/>
    <p:sldId id="344" r:id="rId15"/>
    <p:sldId id="365" r:id="rId16"/>
    <p:sldId id="308" r:id="rId17"/>
    <p:sldId id="345" r:id="rId18"/>
    <p:sldId id="346" r:id="rId19"/>
    <p:sldId id="329" r:id="rId20"/>
    <p:sldId id="347" r:id="rId21"/>
    <p:sldId id="332" r:id="rId22"/>
    <p:sldId id="307" r:id="rId23"/>
    <p:sldId id="352" r:id="rId24"/>
    <p:sldId id="333" r:id="rId25"/>
    <p:sldId id="377" r:id="rId26"/>
    <p:sldId id="374" r:id="rId27"/>
    <p:sldId id="375" r:id="rId28"/>
    <p:sldId id="376" r:id="rId29"/>
    <p:sldId id="342" r:id="rId30"/>
    <p:sldId id="349" r:id="rId31"/>
    <p:sldId id="350" r:id="rId32"/>
    <p:sldId id="351" r:id="rId33"/>
    <p:sldId id="366" r:id="rId34"/>
    <p:sldId id="353" r:id="rId35"/>
    <p:sldId id="309" r:id="rId36"/>
    <p:sldId id="312" r:id="rId37"/>
    <p:sldId id="313" r:id="rId38"/>
    <p:sldId id="314" r:id="rId39"/>
    <p:sldId id="315" r:id="rId40"/>
    <p:sldId id="370" r:id="rId41"/>
    <p:sldId id="310" r:id="rId42"/>
    <p:sldId id="354" r:id="rId43"/>
    <p:sldId id="355" r:id="rId44"/>
    <p:sldId id="341" r:id="rId45"/>
    <p:sldId id="356" r:id="rId46"/>
    <p:sldId id="367" r:id="rId47"/>
    <p:sldId id="316" r:id="rId48"/>
    <p:sldId id="317" r:id="rId49"/>
    <p:sldId id="381" r:id="rId50"/>
    <p:sldId id="382" r:id="rId51"/>
    <p:sldId id="357" r:id="rId52"/>
    <p:sldId id="378" r:id="rId53"/>
    <p:sldId id="379" r:id="rId54"/>
    <p:sldId id="340" r:id="rId55"/>
    <p:sldId id="368" r:id="rId56"/>
    <p:sldId id="318" r:id="rId57"/>
    <p:sldId id="369" r:id="rId58"/>
    <p:sldId id="319" r:id="rId59"/>
    <p:sldId id="337" r:id="rId60"/>
    <p:sldId id="339" r:id="rId61"/>
    <p:sldId id="338" r:id="rId62"/>
    <p:sldId id="371" r:id="rId63"/>
    <p:sldId id="304" r:id="rId64"/>
  </p:sldIdLst>
  <p:sldSz cx="9144000" cy="6858000" type="screen4x3"/>
  <p:notesSz cx="6669088" cy="9928225"/>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99"/>
    <a:srgbClr val="FF3300"/>
    <a:srgbClr val="B2B2B2"/>
    <a:srgbClr val="969696"/>
    <a:srgbClr val="F9F0D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67" autoAdjust="0"/>
    <p:restoredTop sz="97660" autoAdjust="0"/>
  </p:normalViewPr>
  <p:slideViewPr>
    <p:cSldViewPr>
      <p:cViewPr>
        <p:scale>
          <a:sx n="70" d="100"/>
          <a:sy n="70" d="100"/>
        </p:scale>
        <p:origin x="-2718" y="-1326"/>
      </p:cViewPr>
      <p:guideLst>
        <p:guide orient="horz" pos="2160"/>
        <p:guide pos="2880"/>
      </p:guideLst>
    </p:cSldViewPr>
  </p:slideViewPr>
  <p:notesTextViewPr>
    <p:cViewPr>
      <p:scale>
        <a:sx n="3" d="2"/>
        <a:sy n="3" d="2"/>
      </p:scale>
      <p:origin x="0" y="0"/>
    </p:cViewPr>
  </p:notesTextViewPr>
  <p:sorterViewPr>
    <p:cViewPr>
      <p:scale>
        <a:sx n="100" d="100"/>
        <a:sy n="100" d="100"/>
      </p:scale>
      <p:origin x="0" y="575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16387" name="Rectangle 3"/>
          <p:cNvSpPr>
            <a:spLocks noGrp="1" noChangeArrowheads="1"/>
          </p:cNvSpPr>
          <p:nvPr>
            <p:ph type="dt" idx="1"/>
          </p:nvPr>
        </p:nvSpPr>
        <p:spPr bwMode="auto">
          <a:xfrm>
            <a:off x="3778250" y="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48132" name="Rectangle 4"/>
          <p:cNvSpPr>
            <a:spLocks noGrp="1" noRot="1" noChangeAspect="1" noChangeArrowheads="1" noTextEdit="1"/>
          </p:cNvSpPr>
          <p:nvPr>
            <p:ph type="sldImg" idx="2"/>
          </p:nvPr>
        </p:nvSpPr>
        <p:spPr bwMode="auto">
          <a:xfrm>
            <a:off x="852488" y="744538"/>
            <a:ext cx="4964112" cy="3722687"/>
          </a:xfrm>
          <a:prstGeom prst="rect">
            <a:avLst/>
          </a:prstGeom>
          <a:noFill/>
          <a:ln w="9525">
            <a:solidFill>
              <a:srgbClr val="000000"/>
            </a:solidFill>
            <a:miter lim="800000"/>
            <a:headEnd/>
            <a:tailEnd/>
          </a:ln>
          <a:effectLst/>
        </p:spPr>
      </p:sp>
      <p:sp>
        <p:nvSpPr>
          <p:cNvPr id="16389" name="Rectangle 5"/>
          <p:cNvSpPr>
            <a:spLocks noGrp="1" noChangeArrowheads="1"/>
          </p:cNvSpPr>
          <p:nvPr>
            <p:ph type="body" sz="quarter" idx="3"/>
          </p:nvPr>
        </p:nvSpPr>
        <p:spPr bwMode="auto">
          <a:xfrm>
            <a:off x="666750" y="4716463"/>
            <a:ext cx="5335588"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6390" name="Rectangle 6"/>
          <p:cNvSpPr>
            <a:spLocks noGrp="1" noChangeArrowheads="1"/>
          </p:cNvSpPr>
          <p:nvPr>
            <p:ph type="ftr" sz="quarter" idx="4"/>
          </p:nvPr>
        </p:nvSpPr>
        <p:spPr bwMode="auto">
          <a:xfrm>
            <a:off x="0" y="942975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16391" name="Rectangle 7"/>
          <p:cNvSpPr>
            <a:spLocks noGrp="1" noChangeArrowheads="1"/>
          </p:cNvSpPr>
          <p:nvPr>
            <p:ph type="sldNum" sz="quarter" idx="5"/>
          </p:nvPr>
        </p:nvSpPr>
        <p:spPr bwMode="auto">
          <a:xfrm>
            <a:off x="3778250" y="942975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1D89C78E-B11A-4BC1-BAF6-89FE11AEE0BB}" type="slidenum">
              <a:rPr lang="en-GB"/>
              <a:pPr>
                <a:defRPr/>
              </a:pPr>
              <a:t>‹#›</a:t>
            </a:fld>
            <a:endParaRPr lang="en-GB"/>
          </a:p>
        </p:txBody>
      </p:sp>
    </p:spTree>
    <p:extLst>
      <p:ext uri="{BB962C8B-B14F-4D97-AF65-F5344CB8AC3E}">
        <p14:creationId xmlns:p14="http://schemas.microsoft.com/office/powerpoint/2010/main" val="33180718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miter lim="800000"/>
            <a:headEnd/>
            <a:tailEnd/>
          </a:ln>
        </p:spPr>
        <p:txBody>
          <a:bodyPr/>
          <a:lstStyle/>
          <a:p>
            <a:fld id="{599DB32A-E6C9-4FA6-AD2D-3D1F6CB6CB8F}" type="slidenum">
              <a:rPr lang="en-GB" smtClean="0"/>
              <a:pPr/>
              <a:t>1</a:t>
            </a:fld>
            <a:endParaRPr lang="en-GB" dirty="0"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endParaRPr lang="en-US" dirty="0" smtClean="0"/>
          </a:p>
        </p:txBody>
      </p:sp>
    </p:spTree>
    <p:extLst>
      <p:ext uri="{BB962C8B-B14F-4D97-AF65-F5344CB8AC3E}">
        <p14:creationId xmlns:p14="http://schemas.microsoft.com/office/powerpoint/2010/main" val="1737693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81FD8032-FA09-4436-9ED5-F193372F6E76}" type="slidenum">
              <a:rPr lang="en-GB" smtClean="0"/>
              <a:pPr/>
              <a:t>10</a:t>
            </a:fld>
            <a:endParaRPr lang="en-GB"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583759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11</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8267896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12</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6421293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13</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2148822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14</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3625662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81FD8032-FA09-4436-9ED5-F193372F6E76}" type="slidenum">
              <a:rPr lang="en-GB" smtClean="0"/>
              <a:pPr/>
              <a:t>15</a:t>
            </a:fld>
            <a:endParaRPr lang="en-GB"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6342981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16</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5771252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17</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41894326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18</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0323683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19</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r>
              <a:rPr lang="en-US" dirty="0" smtClean="0"/>
              <a:t>Current radiation weighting factors,</a:t>
            </a:r>
            <a:r>
              <a:rPr lang="en-US" baseline="0" dirty="0" smtClean="0"/>
              <a:t> determined by the ICRP in their Publication 103 (2007), are:</a:t>
            </a:r>
          </a:p>
          <a:p>
            <a:r>
              <a:rPr lang="en-GB" sz="1200" kern="1200" baseline="0" dirty="0" smtClean="0">
                <a:solidFill>
                  <a:schemeClr val="tx1"/>
                </a:solidFill>
                <a:latin typeface="Times New Roman" pitchFamily="18" charset="0"/>
                <a:ea typeface="+mn-ea"/>
                <a:cs typeface="+mn-cs"/>
              </a:rPr>
              <a:t>Photons: 1</a:t>
            </a:r>
          </a:p>
          <a:p>
            <a:r>
              <a:rPr lang="en-GB" sz="1200" kern="1200" baseline="0" dirty="0" smtClean="0">
                <a:solidFill>
                  <a:schemeClr val="tx1"/>
                </a:solidFill>
                <a:latin typeface="Times New Roman" pitchFamily="18" charset="0"/>
                <a:ea typeface="+mn-ea"/>
                <a:cs typeface="+mn-cs"/>
              </a:rPr>
              <a:t>Electrons and </a:t>
            </a:r>
            <a:r>
              <a:rPr lang="en-GB" sz="1200" kern="1200" baseline="0" dirty="0" err="1" smtClean="0">
                <a:solidFill>
                  <a:schemeClr val="tx1"/>
                </a:solidFill>
                <a:latin typeface="Times New Roman" pitchFamily="18" charset="0"/>
                <a:ea typeface="+mn-ea"/>
                <a:cs typeface="+mn-cs"/>
              </a:rPr>
              <a:t>muons</a:t>
            </a:r>
            <a:r>
              <a:rPr lang="en-GB" sz="1200" kern="1200" baseline="0" dirty="0" smtClean="0">
                <a:solidFill>
                  <a:schemeClr val="tx1"/>
                </a:solidFill>
                <a:latin typeface="Times New Roman" pitchFamily="18" charset="0"/>
                <a:ea typeface="+mn-ea"/>
                <a:cs typeface="+mn-cs"/>
              </a:rPr>
              <a:t>: 1</a:t>
            </a:r>
          </a:p>
          <a:p>
            <a:r>
              <a:rPr lang="en-GB" sz="1200" kern="1200" baseline="0" dirty="0" smtClean="0">
                <a:solidFill>
                  <a:schemeClr val="tx1"/>
                </a:solidFill>
                <a:latin typeface="Times New Roman" pitchFamily="18" charset="0"/>
                <a:ea typeface="+mn-ea"/>
                <a:cs typeface="+mn-cs"/>
              </a:rPr>
              <a:t>Protons and charged </a:t>
            </a:r>
            <a:r>
              <a:rPr lang="en-GB" sz="1200" kern="1200" baseline="0" dirty="0" err="1" smtClean="0">
                <a:solidFill>
                  <a:schemeClr val="tx1"/>
                </a:solidFill>
                <a:latin typeface="Times New Roman" pitchFamily="18" charset="0"/>
                <a:ea typeface="+mn-ea"/>
                <a:cs typeface="+mn-cs"/>
              </a:rPr>
              <a:t>pions</a:t>
            </a:r>
            <a:r>
              <a:rPr lang="en-GB" sz="1200" kern="1200" baseline="0" dirty="0" smtClean="0">
                <a:solidFill>
                  <a:schemeClr val="tx1"/>
                </a:solidFill>
                <a:latin typeface="Times New Roman" pitchFamily="18" charset="0"/>
                <a:ea typeface="+mn-ea"/>
                <a:cs typeface="+mn-cs"/>
              </a:rPr>
              <a:t>: 2</a:t>
            </a:r>
          </a:p>
          <a:p>
            <a:r>
              <a:rPr lang="en-GB" sz="1200" kern="1200" baseline="0" dirty="0" smtClean="0">
                <a:solidFill>
                  <a:schemeClr val="tx1"/>
                </a:solidFill>
                <a:latin typeface="Times New Roman" pitchFamily="18" charset="0"/>
                <a:ea typeface="+mn-ea"/>
                <a:cs typeface="+mn-cs"/>
              </a:rPr>
              <a:t>Alpha particles, fission fragments, heavy ions: 20</a:t>
            </a:r>
          </a:p>
          <a:p>
            <a:r>
              <a:rPr lang="en-GB" sz="1200" kern="1200" baseline="0" dirty="0" smtClean="0">
                <a:solidFill>
                  <a:schemeClr val="tx1"/>
                </a:solidFill>
                <a:latin typeface="Times New Roman" pitchFamily="18" charset="0"/>
                <a:ea typeface="+mn-ea"/>
                <a:cs typeface="+mn-cs"/>
              </a:rPr>
              <a:t>Neutrons: a continuous function of neutron energy (between ~2 and ~20)</a:t>
            </a:r>
            <a:endParaRPr lang="en-US" dirty="0" smtClean="0"/>
          </a:p>
        </p:txBody>
      </p:sp>
    </p:spTree>
    <p:extLst>
      <p:ext uri="{BB962C8B-B14F-4D97-AF65-F5344CB8AC3E}">
        <p14:creationId xmlns:p14="http://schemas.microsoft.com/office/powerpoint/2010/main" val="14684002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81FD8032-FA09-4436-9ED5-F193372F6E76}" type="slidenum">
              <a:rPr lang="en-GB" smtClean="0"/>
              <a:pPr/>
              <a:t>2</a:t>
            </a:fld>
            <a:endParaRPr lang="en-GB"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1269664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20</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r>
              <a:rPr lang="en-US" dirty="0" smtClean="0"/>
              <a:t>Current radiation weighting factors,</a:t>
            </a:r>
            <a:r>
              <a:rPr lang="en-US" baseline="0" dirty="0" smtClean="0"/>
              <a:t> determined by the ICRP in their Publication 103 (2007), are:</a:t>
            </a:r>
          </a:p>
          <a:p>
            <a:r>
              <a:rPr lang="en-GB" sz="1200" kern="1200" baseline="0" dirty="0" smtClean="0">
                <a:solidFill>
                  <a:schemeClr val="tx1"/>
                </a:solidFill>
                <a:latin typeface="Times New Roman" pitchFamily="18" charset="0"/>
                <a:ea typeface="+mn-ea"/>
                <a:cs typeface="+mn-cs"/>
              </a:rPr>
              <a:t>Photons: 1</a:t>
            </a:r>
          </a:p>
          <a:p>
            <a:r>
              <a:rPr lang="en-GB" sz="1200" kern="1200" baseline="0" dirty="0" smtClean="0">
                <a:solidFill>
                  <a:schemeClr val="tx1"/>
                </a:solidFill>
                <a:latin typeface="Times New Roman" pitchFamily="18" charset="0"/>
                <a:ea typeface="+mn-ea"/>
                <a:cs typeface="+mn-cs"/>
              </a:rPr>
              <a:t>Electrons and </a:t>
            </a:r>
            <a:r>
              <a:rPr lang="en-GB" sz="1200" kern="1200" baseline="0" dirty="0" err="1" smtClean="0">
                <a:solidFill>
                  <a:schemeClr val="tx1"/>
                </a:solidFill>
                <a:latin typeface="Times New Roman" pitchFamily="18" charset="0"/>
                <a:ea typeface="+mn-ea"/>
                <a:cs typeface="+mn-cs"/>
              </a:rPr>
              <a:t>muons</a:t>
            </a:r>
            <a:r>
              <a:rPr lang="en-GB" sz="1200" kern="1200" baseline="0" dirty="0" smtClean="0">
                <a:solidFill>
                  <a:schemeClr val="tx1"/>
                </a:solidFill>
                <a:latin typeface="Times New Roman" pitchFamily="18" charset="0"/>
                <a:ea typeface="+mn-ea"/>
                <a:cs typeface="+mn-cs"/>
              </a:rPr>
              <a:t>: 1</a:t>
            </a:r>
          </a:p>
          <a:p>
            <a:r>
              <a:rPr lang="en-GB" sz="1200" kern="1200" baseline="0" dirty="0" smtClean="0">
                <a:solidFill>
                  <a:schemeClr val="tx1"/>
                </a:solidFill>
                <a:latin typeface="Times New Roman" pitchFamily="18" charset="0"/>
                <a:ea typeface="+mn-ea"/>
                <a:cs typeface="+mn-cs"/>
              </a:rPr>
              <a:t>Protons and charged </a:t>
            </a:r>
            <a:r>
              <a:rPr lang="en-GB" sz="1200" kern="1200" baseline="0" dirty="0" err="1" smtClean="0">
                <a:solidFill>
                  <a:schemeClr val="tx1"/>
                </a:solidFill>
                <a:latin typeface="Times New Roman" pitchFamily="18" charset="0"/>
                <a:ea typeface="+mn-ea"/>
                <a:cs typeface="+mn-cs"/>
              </a:rPr>
              <a:t>pions</a:t>
            </a:r>
            <a:r>
              <a:rPr lang="en-GB" sz="1200" kern="1200" baseline="0" dirty="0" smtClean="0">
                <a:solidFill>
                  <a:schemeClr val="tx1"/>
                </a:solidFill>
                <a:latin typeface="Times New Roman" pitchFamily="18" charset="0"/>
                <a:ea typeface="+mn-ea"/>
                <a:cs typeface="+mn-cs"/>
              </a:rPr>
              <a:t>: 2</a:t>
            </a:r>
          </a:p>
          <a:p>
            <a:r>
              <a:rPr lang="en-GB" sz="1200" kern="1200" baseline="0" dirty="0" smtClean="0">
                <a:solidFill>
                  <a:schemeClr val="tx1"/>
                </a:solidFill>
                <a:latin typeface="Times New Roman" pitchFamily="18" charset="0"/>
                <a:ea typeface="+mn-ea"/>
                <a:cs typeface="+mn-cs"/>
              </a:rPr>
              <a:t>Alpha particles, fission fragments, heavy ions: 20</a:t>
            </a:r>
          </a:p>
          <a:p>
            <a:r>
              <a:rPr lang="en-GB" sz="1200" kern="1200" baseline="0" dirty="0" smtClean="0">
                <a:solidFill>
                  <a:schemeClr val="tx1"/>
                </a:solidFill>
                <a:latin typeface="Times New Roman" pitchFamily="18" charset="0"/>
                <a:ea typeface="+mn-ea"/>
                <a:cs typeface="+mn-cs"/>
              </a:rPr>
              <a:t>Neutrons A continuous function of neutron energy </a:t>
            </a:r>
            <a:r>
              <a:rPr lang="en-GB" sz="1200" kern="1200" baseline="0" smtClean="0">
                <a:solidFill>
                  <a:schemeClr val="tx1"/>
                </a:solidFill>
                <a:latin typeface="Times New Roman" pitchFamily="18" charset="0"/>
                <a:ea typeface="+mn-ea"/>
                <a:cs typeface="+mn-cs"/>
              </a:rPr>
              <a:t>(between ~2 and ~20)</a:t>
            </a:r>
            <a:endParaRPr lang="en-US" dirty="0" smtClean="0"/>
          </a:p>
        </p:txBody>
      </p:sp>
    </p:spTree>
    <p:extLst>
      <p:ext uri="{BB962C8B-B14F-4D97-AF65-F5344CB8AC3E}">
        <p14:creationId xmlns:p14="http://schemas.microsoft.com/office/powerpoint/2010/main" val="3694117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21</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304347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22</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7971565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23</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2912812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24</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2147314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25</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0624287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26</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3638356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27</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6455420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28</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910820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29</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841107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81FD8032-FA09-4436-9ED5-F193372F6E76}" type="slidenum">
              <a:rPr lang="en-GB" smtClean="0"/>
              <a:pPr/>
              <a:t>3</a:t>
            </a:fld>
            <a:endParaRPr lang="en-GB"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9385668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30</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414397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31</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2584614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32</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9243583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81FD8032-FA09-4436-9ED5-F193372F6E76}" type="slidenum">
              <a:rPr lang="en-GB" smtClean="0"/>
              <a:pPr/>
              <a:t>33</a:t>
            </a:fld>
            <a:endParaRPr lang="en-GB"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2477185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34</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64842489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35</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dirty="0" smtClean="0"/>
          </a:p>
        </p:txBody>
      </p:sp>
    </p:spTree>
    <p:extLst>
      <p:ext uri="{BB962C8B-B14F-4D97-AF65-F5344CB8AC3E}">
        <p14:creationId xmlns:p14="http://schemas.microsoft.com/office/powerpoint/2010/main" val="19038742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36</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dirty="0" smtClean="0"/>
          </a:p>
        </p:txBody>
      </p:sp>
    </p:spTree>
    <p:extLst>
      <p:ext uri="{BB962C8B-B14F-4D97-AF65-F5344CB8AC3E}">
        <p14:creationId xmlns:p14="http://schemas.microsoft.com/office/powerpoint/2010/main" val="23024239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37</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9544325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38</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88161726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39</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4184229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81FD8032-FA09-4436-9ED5-F193372F6E76}" type="slidenum">
              <a:rPr lang="en-GB" smtClean="0"/>
              <a:pPr/>
              <a:t>4</a:t>
            </a:fld>
            <a:endParaRPr lang="en-GB"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38786941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40</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42065755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41</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8956023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42</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22025908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43</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5213330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44</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19556515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45</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3920826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81FD8032-FA09-4436-9ED5-F193372F6E76}" type="slidenum">
              <a:rPr lang="en-GB" smtClean="0"/>
              <a:pPr/>
              <a:t>46</a:t>
            </a:fld>
            <a:endParaRPr lang="en-GB"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77926657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47</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417396340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48</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49017515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jointly sponsored edition of the Safety Requirements “Radiation Protection and Safety of Radiation Sources: International Basic Safety Standards” was published as General Safety Requirements Part 3 in July 2014. This edition supersedes the Interim Edition that was published in 2011, which itself superseded the International Basic Safety Standards that were issued as IAEA Safety Series No. 115 in February 1996. The joint sponsors are EC, FAO, IAEA, ILO, OECD/NEA, PAHO, UNEP, and WHO. The BSS will be published in all the official languages of the IAEA in due course.</a:t>
            </a:r>
          </a:p>
          <a:p>
            <a:endParaRPr lang="en-GB" dirty="0"/>
          </a:p>
        </p:txBody>
      </p:sp>
      <p:sp>
        <p:nvSpPr>
          <p:cNvPr id="4" name="Slide Number Placeholder 3"/>
          <p:cNvSpPr>
            <a:spLocks noGrp="1"/>
          </p:cNvSpPr>
          <p:nvPr>
            <p:ph type="sldNum" sz="quarter" idx="10"/>
          </p:nvPr>
        </p:nvSpPr>
        <p:spPr/>
        <p:txBody>
          <a:bodyPr/>
          <a:lstStyle/>
          <a:p>
            <a:fld id="{C224DB70-EA94-44B0-890C-0F11127DB65A}" type="slidenum">
              <a:rPr lang="en-GB" smtClean="0"/>
              <a:t>49</a:t>
            </a:fld>
            <a:endParaRPr lang="en-GB"/>
          </a:p>
        </p:txBody>
      </p:sp>
    </p:spTree>
    <p:extLst>
      <p:ext uri="{BB962C8B-B14F-4D97-AF65-F5344CB8AC3E}">
        <p14:creationId xmlns:p14="http://schemas.microsoft.com/office/powerpoint/2010/main" val="14679107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5</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3334534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51</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04756914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1"/>
        <p:cNvGrpSpPr/>
        <p:nvPr/>
      </p:nvGrpSpPr>
      <p:grpSpPr>
        <a:xfrm>
          <a:off x="0" y="0"/>
          <a:ext cx="0" cy="0"/>
          <a:chOff x="0" y="0"/>
          <a:chExt cx="0" cy="0"/>
        </a:xfrm>
      </p:grpSpPr>
      <p:sp>
        <p:nvSpPr>
          <p:cNvPr id="772" name="Shape 772"/>
          <p:cNvSpPr txBox="1">
            <a:spLocks noGrp="1"/>
          </p:cNvSpPr>
          <p:nvPr>
            <p:ph type="sldNum" idx="12"/>
          </p:nvPr>
        </p:nvSpPr>
        <p:spPr>
          <a:xfrm>
            <a:off x="3778250" y="9429750"/>
            <a:ext cx="2889300" cy="4968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GB" sz="1200">
                <a:solidFill>
                  <a:schemeClr val="dk1"/>
                </a:solidFill>
                <a:latin typeface="Times New Roman"/>
                <a:ea typeface="Times New Roman"/>
                <a:cs typeface="Times New Roman"/>
                <a:sym typeface="Times New Roman"/>
              </a:rPr>
              <a:t>52</a:t>
            </a:fld>
            <a:endParaRPr lang="en-GB" sz="1200">
              <a:solidFill>
                <a:schemeClr val="dk1"/>
              </a:solidFill>
              <a:latin typeface="Times New Roman"/>
              <a:ea typeface="Times New Roman"/>
              <a:cs typeface="Times New Roman"/>
              <a:sym typeface="Times New Roman"/>
            </a:endParaRPr>
          </a:p>
        </p:txBody>
      </p:sp>
      <p:sp>
        <p:nvSpPr>
          <p:cNvPr id="773" name="Shape 773"/>
          <p:cNvSpPr>
            <a:spLocks noGrp="1" noRot="1" noChangeAspect="1"/>
          </p:cNvSpPr>
          <p:nvPr>
            <p:ph type="sldImg" idx="2"/>
          </p:nvPr>
        </p:nvSpPr>
        <p:spPr>
          <a:xfrm>
            <a:off x="852488" y="744538"/>
            <a:ext cx="4964112" cy="3722687"/>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74" name="Shape 774"/>
          <p:cNvSpPr txBox="1">
            <a:spLocks noGrp="1"/>
          </p:cNvSpPr>
          <p:nvPr>
            <p:ph type="body" idx="1"/>
          </p:nvPr>
        </p:nvSpPr>
        <p:spPr>
          <a:xfrm>
            <a:off x="666750" y="4716462"/>
            <a:ext cx="5335500" cy="44673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endParaRPr sz="1200" b="0" i="0" u="none" strike="noStrike" cap="none">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0"/>
        <p:cNvGrpSpPr/>
        <p:nvPr/>
      </p:nvGrpSpPr>
      <p:grpSpPr>
        <a:xfrm>
          <a:off x="0" y="0"/>
          <a:ext cx="0" cy="0"/>
          <a:chOff x="0" y="0"/>
          <a:chExt cx="0" cy="0"/>
        </a:xfrm>
      </p:grpSpPr>
      <p:sp>
        <p:nvSpPr>
          <p:cNvPr id="781" name="Shape 781"/>
          <p:cNvSpPr txBox="1">
            <a:spLocks noGrp="1"/>
          </p:cNvSpPr>
          <p:nvPr>
            <p:ph type="sldNum" idx="12"/>
          </p:nvPr>
        </p:nvSpPr>
        <p:spPr>
          <a:xfrm>
            <a:off x="3778250" y="9429750"/>
            <a:ext cx="2889300" cy="4968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GB" sz="1200">
                <a:solidFill>
                  <a:schemeClr val="dk1"/>
                </a:solidFill>
                <a:latin typeface="Times New Roman"/>
                <a:ea typeface="Times New Roman"/>
                <a:cs typeface="Times New Roman"/>
                <a:sym typeface="Times New Roman"/>
              </a:rPr>
              <a:t>53</a:t>
            </a:fld>
            <a:endParaRPr lang="en-GB" sz="1200">
              <a:solidFill>
                <a:schemeClr val="dk1"/>
              </a:solidFill>
              <a:latin typeface="Times New Roman"/>
              <a:ea typeface="Times New Roman"/>
              <a:cs typeface="Times New Roman"/>
              <a:sym typeface="Times New Roman"/>
            </a:endParaRPr>
          </a:p>
        </p:txBody>
      </p:sp>
      <p:sp>
        <p:nvSpPr>
          <p:cNvPr id="782" name="Shape 782"/>
          <p:cNvSpPr>
            <a:spLocks noGrp="1" noRot="1" noChangeAspect="1"/>
          </p:cNvSpPr>
          <p:nvPr>
            <p:ph type="sldImg" idx="2"/>
          </p:nvPr>
        </p:nvSpPr>
        <p:spPr>
          <a:xfrm>
            <a:off x="852488" y="744538"/>
            <a:ext cx="4964112" cy="3722687"/>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83" name="Shape 783"/>
          <p:cNvSpPr txBox="1">
            <a:spLocks noGrp="1"/>
          </p:cNvSpPr>
          <p:nvPr>
            <p:ph type="body" idx="1"/>
          </p:nvPr>
        </p:nvSpPr>
        <p:spPr>
          <a:xfrm>
            <a:off x="666750" y="4716462"/>
            <a:ext cx="5335500" cy="44673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endParaRPr sz="1200" b="0" i="0" u="none" strike="noStrike" cap="none">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54</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17720495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55</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23456280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56</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34602715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57</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40476043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58</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8887756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6</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1262892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7</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0279090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8</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3645825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9</a:t>
            </a:fld>
            <a:endParaRPr lang="en-GB"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8764278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9"/>
          <p:cNvSpPr txBox="1">
            <a:spLocks noChangeArrowheads="1"/>
          </p:cNvSpPr>
          <p:nvPr/>
        </p:nvSpPr>
        <p:spPr bwMode="black">
          <a:xfrm>
            <a:off x="3505200" y="6019800"/>
            <a:ext cx="2209800" cy="66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defRPr/>
            </a:pPr>
            <a:r>
              <a:rPr lang="en-GB" b="1" smtClean="0">
                <a:solidFill>
                  <a:srgbClr val="FFFFFF"/>
                </a:solidFill>
                <a:latin typeface="Arial" charset="0"/>
              </a:rPr>
              <a:t>IAEA</a:t>
            </a:r>
          </a:p>
          <a:p>
            <a:pPr algn="ctr" eaLnBrk="1" hangingPunct="1">
              <a:spcBef>
                <a:spcPct val="50000"/>
              </a:spcBef>
              <a:defRPr/>
            </a:pPr>
            <a:r>
              <a:rPr lang="en-GB" sz="900" b="1" smtClean="0">
                <a:solidFill>
                  <a:srgbClr val="FFFFFF"/>
                </a:solidFill>
                <a:latin typeface="Arial" charset="0"/>
              </a:rPr>
              <a:t>International Atomic Energy Agency</a:t>
            </a:r>
          </a:p>
        </p:txBody>
      </p:sp>
      <p:pic>
        <p:nvPicPr>
          <p:cNvPr id="5" name="Picture 10" descr="IAEAlogo_Black"/>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black">
          <a:xfrm>
            <a:off x="4114800" y="5105400"/>
            <a:ext cx="1050925" cy="914400"/>
          </a:xfrm>
          <a:prstGeom prst="rect">
            <a:avLst/>
          </a:prstGeom>
          <a:noFill/>
          <a:ln w="9525">
            <a:noFill/>
            <a:miter lim="800000"/>
            <a:headEnd/>
            <a:tailEnd/>
          </a:ln>
          <a:effectLst/>
        </p:spPr>
      </p:pic>
      <p:pic>
        <p:nvPicPr>
          <p:cNvPr id="6" name="Picture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hidden">
          <a:xfrm>
            <a:off x="0" y="0"/>
            <a:ext cx="9144000" cy="6861175"/>
          </a:xfrm>
          <a:prstGeom prst="rect">
            <a:avLst/>
          </a:prstGeom>
          <a:noFill/>
          <a:ln w="9525">
            <a:noFill/>
            <a:miter lim="800000"/>
            <a:headEnd/>
            <a:tailEnd/>
          </a:ln>
        </p:spPr>
      </p:pic>
      <p:sp>
        <p:nvSpPr>
          <p:cNvPr id="4099" name="Rectangle 3"/>
          <p:cNvSpPr>
            <a:spLocks noGrp="1" noChangeArrowheads="1"/>
          </p:cNvSpPr>
          <p:nvPr>
            <p:ph type="ctrTitle"/>
          </p:nvPr>
        </p:nvSpPr>
        <p:spPr bwMode="gray">
          <a:xfrm>
            <a:off x="0" y="1000125"/>
            <a:ext cx="9144000" cy="1771650"/>
          </a:xfrm>
        </p:spPr>
        <p:txBody>
          <a:bodyPr/>
          <a:lstStyle>
            <a:lvl1pPr>
              <a:defRPr/>
            </a:lvl1pPr>
          </a:lstStyle>
          <a:p>
            <a:pPr lvl="0"/>
            <a:r>
              <a:rPr lang="en-GB" noProof="0" smtClean="0"/>
              <a:t>Click to edit Master title style</a:t>
            </a:r>
          </a:p>
        </p:txBody>
      </p:sp>
      <p:sp>
        <p:nvSpPr>
          <p:cNvPr id="4100" name="Rectangle 4"/>
          <p:cNvSpPr>
            <a:spLocks noGrp="1" noChangeArrowheads="1"/>
          </p:cNvSpPr>
          <p:nvPr>
            <p:ph type="subTitle" idx="1"/>
          </p:nvPr>
        </p:nvSpPr>
        <p:spPr>
          <a:xfrm>
            <a:off x="0" y="2797175"/>
            <a:ext cx="9144000" cy="1727200"/>
          </a:xfrm>
        </p:spPr>
        <p:txBody>
          <a:bodyPr anchor="ctr" anchorCtr="1"/>
          <a:lstStyle>
            <a:lvl1pPr marL="0" indent="0" algn="ctr">
              <a:buFontTx/>
              <a:buNone/>
              <a:defRPr/>
            </a:lvl1pPr>
          </a:lstStyle>
          <a:p>
            <a:pPr lvl="0"/>
            <a:r>
              <a:rPr lang="en-GB" noProof="0"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GB"/>
          </a:p>
        </p:txBody>
      </p:sp>
      <p:sp>
        <p:nvSpPr>
          <p:cNvPr id="5" name="Rectangle 6"/>
          <p:cNvSpPr>
            <a:spLocks noGrp="1" noChangeArrowheads="1"/>
          </p:cNvSpPr>
          <p:nvPr>
            <p:ph type="ftr" sz="quarter" idx="11"/>
          </p:nvPr>
        </p:nvSpPr>
        <p:spPr>
          <a:ln/>
        </p:spPr>
        <p:txBody>
          <a:bodyPr/>
          <a:lstStyle>
            <a:lvl1pPr>
              <a:defRPr/>
            </a:lvl1pPr>
          </a:lstStyle>
          <a:p>
            <a:pPr>
              <a:defRPr/>
            </a:pPr>
            <a:endParaRPr lang="en-GB"/>
          </a:p>
        </p:txBody>
      </p:sp>
      <p:sp>
        <p:nvSpPr>
          <p:cNvPr id="6" name="Rectangle 7"/>
          <p:cNvSpPr>
            <a:spLocks noGrp="1" noChangeArrowheads="1"/>
          </p:cNvSpPr>
          <p:nvPr>
            <p:ph type="sldNum" sz="quarter" idx="12"/>
          </p:nvPr>
        </p:nvSpPr>
        <p:spPr>
          <a:ln/>
        </p:spPr>
        <p:txBody>
          <a:bodyPr/>
          <a:lstStyle>
            <a:lvl1pPr>
              <a:defRPr/>
            </a:lvl1pPr>
          </a:lstStyle>
          <a:p>
            <a:pPr>
              <a:defRPr/>
            </a:pPr>
            <a:fld id="{FBF9BC31-5718-4187-AF0C-1A927F083CD8}"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9888" y="98425"/>
            <a:ext cx="2147887" cy="59975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74638" y="98425"/>
            <a:ext cx="6292850" cy="5997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GB"/>
          </a:p>
        </p:txBody>
      </p:sp>
      <p:sp>
        <p:nvSpPr>
          <p:cNvPr id="5" name="Rectangle 6"/>
          <p:cNvSpPr>
            <a:spLocks noGrp="1" noChangeArrowheads="1"/>
          </p:cNvSpPr>
          <p:nvPr>
            <p:ph type="ftr" sz="quarter" idx="11"/>
          </p:nvPr>
        </p:nvSpPr>
        <p:spPr>
          <a:ln/>
        </p:spPr>
        <p:txBody>
          <a:bodyPr/>
          <a:lstStyle>
            <a:lvl1pPr>
              <a:defRPr/>
            </a:lvl1pPr>
          </a:lstStyle>
          <a:p>
            <a:pPr>
              <a:defRPr/>
            </a:pPr>
            <a:endParaRPr lang="en-GB"/>
          </a:p>
        </p:txBody>
      </p:sp>
      <p:sp>
        <p:nvSpPr>
          <p:cNvPr id="6" name="Rectangle 7"/>
          <p:cNvSpPr>
            <a:spLocks noGrp="1" noChangeArrowheads="1"/>
          </p:cNvSpPr>
          <p:nvPr>
            <p:ph type="sldNum" sz="quarter" idx="12"/>
          </p:nvPr>
        </p:nvSpPr>
        <p:spPr>
          <a:ln/>
        </p:spPr>
        <p:txBody>
          <a:bodyPr/>
          <a:lstStyle>
            <a:lvl1pPr>
              <a:defRPr/>
            </a:lvl1pPr>
          </a:lstStyle>
          <a:p>
            <a:pPr>
              <a:defRPr/>
            </a:pPr>
            <a:fld id="{09517A34-5B99-44C9-BD8D-1F819EFF32CC}"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282575" y="98425"/>
            <a:ext cx="8534400" cy="762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274638" y="1524000"/>
            <a:ext cx="4219575"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6613" y="1524000"/>
            <a:ext cx="4221162" cy="4572000"/>
          </a:xfrm>
        </p:spPr>
        <p:txBody>
          <a:bodyPr/>
          <a:lstStyle/>
          <a:p>
            <a:pPr lvl="0"/>
            <a:endParaRPr lang="en-GB" noProof="0" smtClean="0"/>
          </a:p>
        </p:txBody>
      </p:sp>
      <p:sp>
        <p:nvSpPr>
          <p:cNvPr id="5" name="Rectangle 5"/>
          <p:cNvSpPr>
            <a:spLocks noGrp="1" noChangeArrowheads="1"/>
          </p:cNvSpPr>
          <p:nvPr>
            <p:ph type="dt" sz="half" idx="10"/>
          </p:nvPr>
        </p:nvSpPr>
        <p:spPr>
          <a:ln/>
        </p:spPr>
        <p:txBody>
          <a:bodyPr/>
          <a:lstStyle>
            <a:lvl1pPr>
              <a:defRPr/>
            </a:lvl1pPr>
          </a:lstStyle>
          <a:p>
            <a:pPr>
              <a:defRPr/>
            </a:pPr>
            <a:endParaRPr lang="en-GB"/>
          </a:p>
        </p:txBody>
      </p:sp>
      <p:sp>
        <p:nvSpPr>
          <p:cNvPr id="6" name="Rectangle 6"/>
          <p:cNvSpPr>
            <a:spLocks noGrp="1" noChangeArrowheads="1"/>
          </p:cNvSpPr>
          <p:nvPr>
            <p:ph type="ftr" sz="quarter" idx="11"/>
          </p:nvPr>
        </p:nvSpPr>
        <p:spPr>
          <a:ln/>
        </p:spPr>
        <p:txBody>
          <a:bodyPr/>
          <a:lstStyle>
            <a:lvl1pPr>
              <a:defRPr/>
            </a:lvl1pPr>
          </a:lstStyle>
          <a:p>
            <a:pPr>
              <a:defRPr/>
            </a:pPr>
            <a:endParaRPr lang="en-GB"/>
          </a:p>
        </p:txBody>
      </p:sp>
      <p:sp>
        <p:nvSpPr>
          <p:cNvPr id="7" name="Rectangle 7"/>
          <p:cNvSpPr>
            <a:spLocks noGrp="1" noChangeArrowheads="1"/>
          </p:cNvSpPr>
          <p:nvPr>
            <p:ph type="sldNum" sz="quarter" idx="12"/>
          </p:nvPr>
        </p:nvSpPr>
        <p:spPr>
          <a:ln/>
        </p:spPr>
        <p:txBody>
          <a:bodyPr/>
          <a:lstStyle>
            <a:lvl1pPr>
              <a:defRPr/>
            </a:lvl1pPr>
          </a:lstStyle>
          <a:p>
            <a:pPr>
              <a:defRPr/>
            </a:pPr>
            <a:fld id="{1BA72248-E255-44EE-A39B-6E1E82A63499}"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2575" y="98425"/>
            <a:ext cx="8534400" cy="762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274638" y="1524000"/>
            <a:ext cx="4219575"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524000"/>
            <a:ext cx="4221162"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dt" sz="half" idx="10"/>
          </p:nvPr>
        </p:nvSpPr>
        <p:spPr>
          <a:ln/>
        </p:spPr>
        <p:txBody>
          <a:bodyPr/>
          <a:lstStyle>
            <a:lvl1pPr>
              <a:defRPr/>
            </a:lvl1pPr>
          </a:lstStyle>
          <a:p>
            <a:pPr>
              <a:defRPr/>
            </a:pPr>
            <a:endParaRPr lang="en-GB"/>
          </a:p>
        </p:txBody>
      </p:sp>
      <p:sp>
        <p:nvSpPr>
          <p:cNvPr id="6" name="Rectangle 6"/>
          <p:cNvSpPr>
            <a:spLocks noGrp="1" noChangeArrowheads="1"/>
          </p:cNvSpPr>
          <p:nvPr>
            <p:ph type="ftr" sz="quarter" idx="11"/>
          </p:nvPr>
        </p:nvSpPr>
        <p:spPr>
          <a:ln/>
        </p:spPr>
        <p:txBody>
          <a:bodyPr/>
          <a:lstStyle>
            <a:lvl1pPr>
              <a:defRPr/>
            </a:lvl1pPr>
          </a:lstStyle>
          <a:p>
            <a:pPr>
              <a:defRPr/>
            </a:pPr>
            <a:endParaRPr lang="en-GB"/>
          </a:p>
        </p:txBody>
      </p:sp>
      <p:sp>
        <p:nvSpPr>
          <p:cNvPr id="7" name="Rectangle 7"/>
          <p:cNvSpPr>
            <a:spLocks noGrp="1" noChangeArrowheads="1"/>
          </p:cNvSpPr>
          <p:nvPr>
            <p:ph type="sldNum" sz="quarter" idx="12"/>
          </p:nvPr>
        </p:nvSpPr>
        <p:spPr>
          <a:ln/>
        </p:spPr>
        <p:txBody>
          <a:bodyPr/>
          <a:lstStyle>
            <a:lvl1pPr>
              <a:defRPr/>
            </a:lvl1pPr>
          </a:lstStyle>
          <a:p>
            <a:pPr>
              <a:defRPr/>
            </a:pPr>
            <a:fld id="{7B80A1D1-8282-4298-A140-364EBD78DD5F}"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82575" y="98425"/>
            <a:ext cx="8534400" cy="7620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274638" y="1524000"/>
            <a:ext cx="4219575"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646613" y="1524000"/>
            <a:ext cx="4221162"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dt" sz="half" idx="10"/>
          </p:nvPr>
        </p:nvSpPr>
        <p:spPr>
          <a:ln/>
        </p:spPr>
        <p:txBody>
          <a:bodyPr/>
          <a:lstStyle>
            <a:lvl1pPr>
              <a:defRPr/>
            </a:lvl1pPr>
          </a:lstStyle>
          <a:p>
            <a:pPr>
              <a:defRPr/>
            </a:pPr>
            <a:endParaRPr lang="en-GB"/>
          </a:p>
        </p:txBody>
      </p:sp>
      <p:sp>
        <p:nvSpPr>
          <p:cNvPr id="6" name="Rectangle 6"/>
          <p:cNvSpPr>
            <a:spLocks noGrp="1" noChangeArrowheads="1"/>
          </p:cNvSpPr>
          <p:nvPr>
            <p:ph type="ftr" sz="quarter" idx="11"/>
          </p:nvPr>
        </p:nvSpPr>
        <p:spPr>
          <a:ln/>
        </p:spPr>
        <p:txBody>
          <a:bodyPr/>
          <a:lstStyle>
            <a:lvl1pPr>
              <a:defRPr/>
            </a:lvl1pPr>
          </a:lstStyle>
          <a:p>
            <a:pPr>
              <a:defRPr/>
            </a:pPr>
            <a:endParaRPr lang="en-GB"/>
          </a:p>
        </p:txBody>
      </p:sp>
      <p:sp>
        <p:nvSpPr>
          <p:cNvPr id="7" name="Rectangle 7"/>
          <p:cNvSpPr>
            <a:spLocks noGrp="1" noChangeArrowheads="1"/>
          </p:cNvSpPr>
          <p:nvPr>
            <p:ph type="sldNum" sz="quarter" idx="12"/>
          </p:nvPr>
        </p:nvSpPr>
        <p:spPr>
          <a:ln/>
        </p:spPr>
        <p:txBody>
          <a:bodyPr/>
          <a:lstStyle>
            <a:lvl1pPr>
              <a:defRPr/>
            </a:lvl1pPr>
          </a:lstStyle>
          <a:p>
            <a:pPr>
              <a:defRPr/>
            </a:pPr>
            <a:fld id="{97CC1919-B342-4F38-997F-F1ABF20EB9D2}"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GB"/>
          </a:p>
        </p:txBody>
      </p:sp>
      <p:sp>
        <p:nvSpPr>
          <p:cNvPr id="5" name="Rectangle 6"/>
          <p:cNvSpPr>
            <a:spLocks noGrp="1" noChangeArrowheads="1"/>
          </p:cNvSpPr>
          <p:nvPr>
            <p:ph type="ftr" sz="quarter" idx="11"/>
          </p:nvPr>
        </p:nvSpPr>
        <p:spPr>
          <a:ln/>
        </p:spPr>
        <p:txBody>
          <a:bodyPr/>
          <a:lstStyle>
            <a:lvl1pPr>
              <a:defRPr/>
            </a:lvl1pPr>
          </a:lstStyle>
          <a:p>
            <a:pPr>
              <a:defRPr/>
            </a:pPr>
            <a:endParaRPr lang="en-GB"/>
          </a:p>
        </p:txBody>
      </p:sp>
      <p:sp>
        <p:nvSpPr>
          <p:cNvPr id="6" name="Rectangle 7"/>
          <p:cNvSpPr>
            <a:spLocks noGrp="1" noChangeArrowheads="1"/>
          </p:cNvSpPr>
          <p:nvPr>
            <p:ph type="sldNum" sz="quarter" idx="12"/>
          </p:nvPr>
        </p:nvSpPr>
        <p:spPr>
          <a:ln/>
        </p:spPr>
        <p:txBody>
          <a:bodyPr/>
          <a:lstStyle>
            <a:lvl1pPr>
              <a:defRPr/>
            </a:lvl1pPr>
          </a:lstStyle>
          <a:p>
            <a:pPr>
              <a:defRPr/>
            </a:pPr>
            <a:fld id="{D8C193A9-65FE-4FC8-8087-288178EA5E8D}"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GB"/>
          </a:p>
        </p:txBody>
      </p:sp>
      <p:sp>
        <p:nvSpPr>
          <p:cNvPr id="5" name="Rectangle 6"/>
          <p:cNvSpPr>
            <a:spLocks noGrp="1" noChangeArrowheads="1"/>
          </p:cNvSpPr>
          <p:nvPr>
            <p:ph type="ftr" sz="quarter" idx="11"/>
          </p:nvPr>
        </p:nvSpPr>
        <p:spPr>
          <a:ln/>
        </p:spPr>
        <p:txBody>
          <a:bodyPr/>
          <a:lstStyle>
            <a:lvl1pPr>
              <a:defRPr/>
            </a:lvl1pPr>
          </a:lstStyle>
          <a:p>
            <a:pPr>
              <a:defRPr/>
            </a:pPr>
            <a:endParaRPr lang="en-GB"/>
          </a:p>
        </p:txBody>
      </p:sp>
      <p:sp>
        <p:nvSpPr>
          <p:cNvPr id="6" name="Rectangle 7"/>
          <p:cNvSpPr>
            <a:spLocks noGrp="1" noChangeArrowheads="1"/>
          </p:cNvSpPr>
          <p:nvPr>
            <p:ph type="sldNum" sz="quarter" idx="12"/>
          </p:nvPr>
        </p:nvSpPr>
        <p:spPr>
          <a:ln/>
        </p:spPr>
        <p:txBody>
          <a:bodyPr/>
          <a:lstStyle>
            <a:lvl1pPr>
              <a:defRPr/>
            </a:lvl1pPr>
          </a:lstStyle>
          <a:p>
            <a:pPr>
              <a:defRPr/>
            </a:pPr>
            <a:fld id="{092CDF28-2947-4F43-BB72-0567656AA41C}"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74638" y="1524000"/>
            <a:ext cx="4219575"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524000"/>
            <a:ext cx="4221162"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dt" sz="half" idx="10"/>
          </p:nvPr>
        </p:nvSpPr>
        <p:spPr>
          <a:ln/>
        </p:spPr>
        <p:txBody>
          <a:bodyPr/>
          <a:lstStyle>
            <a:lvl1pPr>
              <a:defRPr/>
            </a:lvl1pPr>
          </a:lstStyle>
          <a:p>
            <a:pPr>
              <a:defRPr/>
            </a:pPr>
            <a:endParaRPr lang="en-GB"/>
          </a:p>
        </p:txBody>
      </p:sp>
      <p:sp>
        <p:nvSpPr>
          <p:cNvPr id="6" name="Rectangle 6"/>
          <p:cNvSpPr>
            <a:spLocks noGrp="1" noChangeArrowheads="1"/>
          </p:cNvSpPr>
          <p:nvPr>
            <p:ph type="ftr" sz="quarter" idx="11"/>
          </p:nvPr>
        </p:nvSpPr>
        <p:spPr>
          <a:ln/>
        </p:spPr>
        <p:txBody>
          <a:bodyPr/>
          <a:lstStyle>
            <a:lvl1pPr>
              <a:defRPr/>
            </a:lvl1pPr>
          </a:lstStyle>
          <a:p>
            <a:pPr>
              <a:defRPr/>
            </a:pPr>
            <a:endParaRPr lang="en-GB"/>
          </a:p>
        </p:txBody>
      </p:sp>
      <p:sp>
        <p:nvSpPr>
          <p:cNvPr id="7" name="Rectangle 7"/>
          <p:cNvSpPr>
            <a:spLocks noGrp="1" noChangeArrowheads="1"/>
          </p:cNvSpPr>
          <p:nvPr>
            <p:ph type="sldNum" sz="quarter" idx="12"/>
          </p:nvPr>
        </p:nvSpPr>
        <p:spPr>
          <a:ln/>
        </p:spPr>
        <p:txBody>
          <a:bodyPr/>
          <a:lstStyle>
            <a:lvl1pPr>
              <a:defRPr/>
            </a:lvl1pPr>
          </a:lstStyle>
          <a:p>
            <a:pPr>
              <a:defRPr/>
            </a:pPr>
            <a:fld id="{367AAF31-1D83-4115-BC62-A2ECD26854AD}"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dt" sz="half" idx="10"/>
          </p:nvPr>
        </p:nvSpPr>
        <p:spPr>
          <a:ln/>
        </p:spPr>
        <p:txBody>
          <a:bodyPr/>
          <a:lstStyle>
            <a:lvl1pPr>
              <a:defRPr/>
            </a:lvl1pPr>
          </a:lstStyle>
          <a:p>
            <a:pPr>
              <a:defRPr/>
            </a:pPr>
            <a:endParaRPr lang="en-GB"/>
          </a:p>
        </p:txBody>
      </p:sp>
      <p:sp>
        <p:nvSpPr>
          <p:cNvPr id="8" name="Rectangle 6"/>
          <p:cNvSpPr>
            <a:spLocks noGrp="1" noChangeArrowheads="1"/>
          </p:cNvSpPr>
          <p:nvPr>
            <p:ph type="ftr" sz="quarter" idx="11"/>
          </p:nvPr>
        </p:nvSpPr>
        <p:spPr>
          <a:ln/>
        </p:spPr>
        <p:txBody>
          <a:bodyPr/>
          <a:lstStyle>
            <a:lvl1pPr>
              <a:defRPr/>
            </a:lvl1pPr>
          </a:lstStyle>
          <a:p>
            <a:pPr>
              <a:defRPr/>
            </a:pPr>
            <a:endParaRPr lang="en-GB"/>
          </a:p>
        </p:txBody>
      </p:sp>
      <p:sp>
        <p:nvSpPr>
          <p:cNvPr id="9" name="Rectangle 7"/>
          <p:cNvSpPr>
            <a:spLocks noGrp="1" noChangeArrowheads="1"/>
          </p:cNvSpPr>
          <p:nvPr>
            <p:ph type="sldNum" sz="quarter" idx="12"/>
          </p:nvPr>
        </p:nvSpPr>
        <p:spPr>
          <a:ln/>
        </p:spPr>
        <p:txBody>
          <a:bodyPr/>
          <a:lstStyle>
            <a:lvl1pPr>
              <a:defRPr/>
            </a:lvl1pPr>
          </a:lstStyle>
          <a:p>
            <a:pPr>
              <a:defRPr/>
            </a:pPr>
            <a:fld id="{0F0E40E0-B8BE-43AA-8D54-50091478E2ED}"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dt" sz="half" idx="10"/>
          </p:nvPr>
        </p:nvSpPr>
        <p:spPr>
          <a:ln/>
        </p:spPr>
        <p:txBody>
          <a:bodyPr/>
          <a:lstStyle>
            <a:lvl1pPr>
              <a:defRPr/>
            </a:lvl1pPr>
          </a:lstStyle>
          <a:p>
            <a:pPr>
              <a:defRPr/>
            </a:pPr>
            <a:endParaRPr lang="en-GB"/>
          </a:p>
        </p:txBody>
      </p:sp>
      <p:sp>
        <p:nvSpPr>
          <p:cNvPr id="4" name="Rectangle 6"/>
          <p:cNvSpPr>
            <a:spLocks noGrp="1" noChangeArrowheads="1"/>
          </p:cNvSpPr>
          <p:nvPr>
            <p:ph type="ftr" sz="quarter" idx="11"/>
          </p:nvPr>
        </p:nvSpPr>
        <p:spPr>
          <a:ln/>
        </p:spPr>
        <p:txBody>
          <a:bodyPr/>
          <a:lstStyle>
            <a:lvl1pPr>
              <a:defRPr/>
            </a:lvl1pPr>
          </a:lstStyle>
          <a:p>
            <a:pPr>
              <a:defRPr/>
            </a:pPr>
            <a:endParaRPr lang="en-GB"/>
          </a:p>
        </p:txBody>
      </p:sp>
      <p:sp>
        <p:nvSpPr>
          <p:cNvPr id="5" name="Rectangle 7"/>
          <p:cNvSpPr>
            <a:spLocks noGrp="1" noChangeArrowheads="1"/>
          </p:cNvSpPr>
          <p:nvPr>
            <p:ph type="sldNum" sz="quarter" idx="12"/>
          </p:nvPr>
        </p:nvSpPr>
        <p:spPr>
          <a:ln/>
        </p:spPr>
        <p:txBody>
          <a:bodyPr/>
          <a:lstStyle>
            <a:lvl1pPr>
              <a:defRPr/>
            </a:lvl1pPr>
          </a:lstStyle>
          <a:p>
            <a:pPr>
              <a:defRPr/>
            </a:pPr>
            <a:fld id="{8B0AD7B3-F036-47B1-B10D-D67B44CA3950}"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GB"/>
          </a:p>
        </p:txBody>
      </p:sp>
      <p:sp>
        <p:nvSpPr>
          <p:cNvPr id="3" name="Rectangle 6"/>
          <p:cNvSpPr>
            <a:spLocks noGrp="1" noChangeArrowheads="1"/>
          </p:cNvSpPr>
          <p:nvPr>
            <p:ph type="ftr" sz="quarter" idx="11"/>
          </p:nvPr>
        </p:nvSpPr>
        <p:spPr>
          <a:ln/>
        </p:spPr>
        <p:txBody>
          <a:bodyPr/>
          <a:lstStyle>
            <a:lvl1pPr>
              <a:defRPr/>
            </a:lvl1pPr>
          </a:lstStyle>
          <a:p>
            <a:pPr>
              <a:defRPr/>
            </a:pPr>
            <a:endParaRPr lang="en-GB"/>
          </a:p>
        </p:txBody>
      </p:sp>
      <p:sp>
        <p:nvSpPr>
          <p:cNvPr id="4" name="Rectangle 7"/>
          <p:cNvSpPr>
            <a:spLocks noGrp="1" noChangeArrowheads="1"/>
          </p:cNvSpPr>
          <p:nvPr>
            <p:ph type="sldNum" sz="quarter" idx="12"/>
          </p:nvPr>
        </p:nvSpPr>
        <p:spPr>
          <a:ln/>
        </p:spPr>
        <p:txBody>
          <a:bodyPr/>
          <a:lstStyle>
            <a:lvl1pPr>
              <a:defRPr/>
            </a:lvl1pPr>
          </a:lstStyle>
          <a:p>
            <a:pPr>
              <a:defRPr/>
            </a:pPr>
            <a:fld id="{279954B7-7C35-4554-AC25-D77269FCFB30}"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GB"/>
          </a:p>
        </p:txBody>
      </p:sp>
      <p:sp>
        <p:nvSpPr>
          <p:cNvPr id="6" name="Rectangle 6"/>
          <p:cNvSpPr>
            <a:spLocks noGrp="1" noChangeArrowheads="1"/>
          </p:cNvSpPr>
          <p:nvPr>
            <p:ph type="ftr" sz="quarter" idx="11"/>
          </p:nvPr>
        </p:nvSpPr>
        <p:spPr>
          <a:ln/>
        </p:spPr>
        <p:txBody>
          <a:bodyPr/>
          <a:lstStyle>
            <a:lvl1pPr>
              <a:defRPr/>
            </a:lvl1pPr>
          </a:lstStyle>
          <a:p>
            <a:pPr>
              <a:defRPr/>
            </a:pPr>
            <a:endParaRPr lang="en-GB"/>
          </a:p>
        </p:txBody>
      </p:sp>
      <p:sp>
        <p:nvSpPr>
          <p:cNvPr id="7" name="Rectangle 7"/>
          <p:cNvSpPr>
            <a:spLocks noGrp="1" noChangeArrowheads="1"/>
          </p:cNvSpPr>
          <p:nvPr>
            <p:ph type="sldNum" sz="quarter" idx="12"/>
          </p:nvPr>
        </p:nvSpPr>
        <p:spPr>
          <a:ln/>
        </p:spPr>
        <p:txBody>
          <a:bodyPr/>
          <a:lstStyle>
            <a:lvl1pPr>
              <a:defRPr/>
            </a:lvl1pPr>
          </a:lstStyle>
          <a:p>
            <a:pPr>
              <a:defRPr/>
            </a:pPr>
            <a:fld id="{7AE4566A-6C51-46C9-BB5C-7A37DE3DB802}"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GB"/>
          </a:p>
        </p:txBody>
      </p:sp>
      <p:sp>
        <p:nvSpPr>
          <p:cNvPr id="6" name="Rectangle 6"/>
          <p:cNvSpPr>
            <a:spLocks noGrp="1" noChangeArrowheads="1"/>
          </p:cNvSpPr>
          <p:nvPr>
            <p:ph type="ftr" sz="quarter" idx="11"/>
          </p:nvPr>
        </p:nvSpPr>
        <p:spPr>
          <a:ln/>
        </p:spPr>
        <p:txBody>
          <a:bodyPr/>
          <a:lstStyle>
            <a:lvl1pPr>
              <a:defRPr/>
            </a:lvl1pPr>
          </a:lstStyle>
          <a:p>
            <a:pPr>
              <a:defRPr/>
            </a:pPr>
            <a:endParaRPr lang="en-GB"/>
          </a:p>
        </p:txBody>
      </p:sp>
      <p:sp>
        <p:nvSpPr>
          <p:cNvPr id="7" name="Rectangle 7"/>
          <p:cNvSpPr>
            <a:spLocks noGrp="1" noChangeArrowheads="1"/>
          </p:cNvSpPr>
          <p:nvPr>
            <p:ph type="sldNum" sz="quarter" idx="12"/>
          </p:nvPr>
        </p:nvSpPr>
        <p:spPr>
          <a:ln/>
        </p:spPr>
        <p:txBody>
          <a:bodyPr/>
          <a:lstStyle>
            <a:lvl1pPr>
              <a:defRPr/>
            </a:lvl1pPr>
          </a:lstStyle>
          <a:p>
            <a:pPr>
              <a:defRPr/>
            </a:pPr>
            <a:fld id="{071888B9-E81B-4DC7-8C63-B12CAE9C40DA}"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9F0DF"/>
        </a:solidFill>
        <a:effectLst/>
      </p:bgPr>
    </p:bg>
    <p:spTree>
      <p:nvGrpSpPr>
        <p:cNvPr id="1" name=""/>
        <p:cNvGrpSpPr/>
        <p:nvPr/>
      </p:nvGrpSpPr>
      <p:grpSpPr>
        <a:xfrm>
          <a:off x="0" y="0"/>
          <a:ext cx="0" cy="0"/>
          <a:chOff x="0" y="0"/>
          <a:chExt cx="0" cy="0"/>
        </a:xfrm>
      </p:grpSpPr>
      <p:pic>
        <p:nvPicPr>
          <p:cNvPr id="1026" name="Picture 10" descr="IAEAlogo_Black"/>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black">
          <a:xfrm>
            <a:off x="304800" y="6110288"/>
            <a:ext cx="685800" cy="596900"/>
          </a:xfrm>
          <a:prstGeom prst="rect">
            <a:avLst/>
          </a:prstGeom>
          <a:noFill/>
          <a:ln w="9525">
            <a:noFill/>
            <a:miter lim="800000"/>
            <a:headEnd/>
            <a:tailEnd/>
          </a:ln>
          <a:effectLst/>
        </p:spPr>
      </p:pic>
      <p:sp>
        <p:nvSpPr>
          <p:cNvPr id="1027" name="Text Box 11"/>
          <p:cNvSpPr txBox="1">
            <a:spLocks noChangeArrowheads="1"/>
          </p:cNvSpPr>
          <p:nvPr/>
        </p:nvSpPr>
        <p:spPr bwMode="black">
          <a:xfrm>
            <a:off x="990600" y="6202363"/>
            <a:ext cx="9144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defRPr/>
            </a:pPr>
            <a:r>
              <a:rPr lang="en-GB" sz="2200" b="1" smtClean="0">
                <a:solidFill>
                  <a:srgbClr val="FFFFFF"/>
                </a:solidFill>
                <a:latin typeface="Arial" charset="0"/>
              </a:rPr>
              <a:t>IAEA</a:t>
            </a:r>
          </a:p>
        </p:txBody>
      </p:sp>
      <p:pic>
        <p:nvPicPr>
          <p:cNvPr id="1028" name="Picture 9"/>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hidden">
          <a:xfrm>
            <a:off x="0" y="0"/>
            <a:ext cx="9144000" cy="6861175"/>
          </a:xfrm>
          <a:prstGeom prst="rect">
            <a:avLst/>
          </a:prstGeom>
          <a:noFill/>
          <a:ln w="9525">
            <a:noFill/>
            <a:miter lim="800000"/>
            <a:headEnd/>
            <a:tailEnd/>
          </a:ln>
        </p:spPr>
      </p:pic>
      <p:sp>
        <p:nvSpPr>
          <p:cNvPr id="1029" name="Rectangle 3"/>
          <p:cNvSpPr>
            <a:spLocks noGrp="1" noChangeArrowheads="1"/>
          </p:cNvSpPr>
          <p:nvPr>
            <p:ph type="title"/>
          </p:nvPr>
        </p:nvSpPr>
        <p:spPr bwMode="black">
          <a:xfrm>
            <a:off x="282575" y="98425"/>
            <a:ext cx="85344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30" name="Rectangle 4"/>
          <p:cNvSpPr>
            <a:spLocks noGrp="1" noChangeArrowheads="1"/>
          </p:cNvSpPr>
          <p:nvPr>
            <p:ph type="body" idx="1"/>
          </p:nvPr>
        </p:nvSpPr>
        <p:spPr bwMode="gray">
          <a:xfrm>
            <a:off x="274638" y="1524000"/>
            <a:ext cx="8593137"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3077" name="Rectangle 5"/>
          <p:cNvSpPr>
            <a:spLocks noGrp="1" noChangeArrowheads="1"/>
          </p:cNvSpPr>
          <p:nvPr>
            <p:ph type="dt" sz="half" idx="2"/>
          </p:nvPr>
        </p:nvSpPr>
        <p:spPr bwMode="white">
          <a:xfrm>
            <a:off x="6783388" y="6369050"/>
            <a:ext cx="167640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Arial" charset="0"/>
              </a:defRPr>
            </a:lvl1pPr>
          </a:lstStyle>
          <a:p>
            <a:pPr>
              <a:defRPr/>
            </a:pPr>
            <a:endParaRPr lang="en-GB"/>
          </a:p>
        </p:txBody>
      </p:sp>
      <p:sp>
        <p:nvSpPr>
          <p:cNvPr id="3078" name="Rectangle 6"/>
          <p:cNvSpPr>
            <a:spLocks noGrp="1" noChangeArrowheads="1"/>
          </p:cNvSpPr>
          <p:nvPr>
            <p:ph type="ftr" sz="quarter" idx="3"/>
          </p:nvPr>
        </p:nvSpPr>
        <p:spPr bwMode="white">
          <a:xfrm>
            <a:off x="4154488" y="6369050"/>
            <a:ext cx="262413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Arial" charset="0"/>
              </a:defRPr>
            </a:lvl1pPr>
          </a:lstStyle>
          <a:p>
            <a:pPr>
              <a:defRPr/>
            </a:pPr>
            <a:endParaRPr lang="en-GB"/>
          </a:p>
        </p:txBody>
      </p:sp>
      <p:sp>
        <p:nvSpPr>
          <p:cNvPr id="3079" name="Rectangle 7"/>
          <p:cNvSpPr>
            <a:spLocks noGrp="1" noChangeArrowheads="1"/>
          </p:cNvSpPr>
          <p:nvPr>
            <p:ph type="sldNum" sz="quarter" idx="4"/>
          </p:nvPr>
        </p:nvSpPr>
        <p:spPr bwMode="white">
          <a:xfrm>
            <a:off x="8472488" y="6369050"/>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Arial" charset="0"/>
              </a:defRPr>
            </a:lvl1pPr>
          </a:lstStyle>
          <a:p>
            <a:pPr>
              <a:defRPr/>
            </a:pPr>
            <a:fld id="{3D7DCC0B-8DFB-4A14-A996-DC7C7786F559}"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23"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Lst>
  <p:hf hdr="0" ftr="0" dt="0"/>
  <p:txStyles>
    <p:titleStyle>
      <a:lvl1pPr algn="ctr" rtl="0" eaLnBrk="0" fontAlgn="base" hangingPunct="0">
        <a:spcBef>
          <a:spcPct val="20000"/>
        </a:spcBef>
        <a:spcAft>
          <a:spcPct val="0"/>
        </a:spcAft>
        <a:defRPr sz="3600" b="1">
          <a:solidFill>
            <a:schemeClr val="tx2"/>
          </a:solidFill>
          <a:latin typeface="+mj-lt"/>
          <a:ea typeface="+mj-ea"/>
          <a:cs typeface="+mj-cs"/>
        </a:defRPr>
      </a:lvl1pPr>
      <a:lvl2pPr algn="ctr" rtl="0" eaLnBrk="0" fontAlgn="base" hangingPunct="0">
        <a:spcBef>
          <a:spcPct val="20000"/>
        </a:spcBef>
        <a:spcAft>
          <a:spcPct val="0"/>
        </a:spcAft>
        <a:defRPr sz="3600" b="1">
          <a:solidFill>
            <a:schemeClr val="tx2"/>
          </a:solidFill>
          <a:latin typeface="Times New Roman" pitchFamily="18" charset="0"/>
        </a:defRPr>
      </a:lvl2pPr>
      <a:lvl3pPr algn="ctr" rtl="0" eaLnBrk="0" fontAlgn="base" hangingPunct="0">
        <a:spcBef>
          <a:spcPct val="20000"/>
        </a:spcBef>
        <a:spcAft>
          <a:spcPct val="0"/>
        </a:spcAft>
        <a:defRPr sz="3600" b="1">
          <a:solidFill>
            <a:schemeClr val="tx2"/>
          </a:solidFill>
          <a:latin typeface="Times New Roman" pitchFamily="18" charset="0"/>
        </a:defRPr>
      </a:lvl3pPr>
      <a:lvl4pPr algn="ctr" rtl="0" eaLnBrk="0" fontAlgn="base" hangingPunct="0">
        <a:spcBef>
          <a:spcPct val="20000"/>
        </a:spcBef>
        <a:spcAft>
          <a:spcPct val="0"/>
        </a:spcAft>
        <a:defRPr sz="3600" b="1">
          <a:solidFill>
            <a:schemeClr val="tx2"/>
          </a:solidFill>
          <a:latin typeface="Times New Roman" pitchFamily="18" charset="0"/>
        </a:defRPr>
      </a:lvl4pPr>
      <a:lvl5pPr algn="ctr" rtl="0" eaLnBrk="0" fontAlgn="base" hangingPunct="0">
        <a:spcBef>
          <a:spcPct val="20000"/>
        </a:spcBef>
        <a:spcAft>
          <a:spcPct val="0"/>
        </a:spcAft>
        <a:defRPr sz="3600" b="1">
          <a:solidFill>
            <a:schemeClr val="tx2"/>
          </a:solidFill>
          <a:latin typeface="Times New Roman" pitchFamily="18" charset="0"/>
        </a:defRPr>
      </a:lvl5pPr>
      <a:lvl6pPr marL="457200" algn="ctr" rtl="0" fontAlgn="base">
        <a:spcBef>
          <a:spcPct val="20000"/>
        </a:spcBef>
        <a:spcAft>
          <a:spcPct val="0"/>
        </a:spcAft>
        <a:defRPr sz="3600" b="1">
          <a:solidFill>
            <a:schemeClr val="tx2"/>
          </a:solidFill>
          <a:latin typeface="Times New Roman" pitchFamily="18" charset="0"/>
        </a:defRPr>
      </a:lvl6pPr>
      <a:lvl7pPr marL="914400" algn="ctr" rtl="0" fontAlgn="base">
        <a:spcBef>
          <a:spcPct val="20000"/>
        </a:spcBef>
        <a:spcAft>
          <a:spcPct val="0"/>
        </a:spcAft>
        <a:defRPr sz="3600" b="1">
          <a:solidFill>
            <a:schemeClr val="tx2"/>
          </a:solidFill>
          <a:latin typeface="Times New Roman" pitchFamily="18" charset="0"/>
        </a:defRPr>
      </a:lvl7pPr>
      <a:lvl8pPr marL="1371600" algn="ctr" rtl="0" fontAlgn="base">
        <a:spcBef>
          <a:spcPct val="20000"/>
        </a:spcBef>
        <a:spcAft>
          <a:spcPct val="0"/>
        </a:spcAft>
        <a:defRPr sz="3600" b="1">
          <a:solidFill>
            <a:schemeClr val="tx2"/>
          </a:solidFill>
          <a:latin typeface="Times New Roman" pitchFamily="18" charset="0"/>
        </a:defRPr>
      </a:lvl8pPr>
      <a:lvl9pPr marL="1828800" algn="ctr" rtl="0" fontAlgn="base">
        <a:spcBef>
          <a:spcPct val="20000"/>
        </a:spcBef>
        <a:spcAft>
          <a:spcPct val="0"/>
        </a:spcAft>
        <a:defRPr sz="36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Clr>
          <a:schemeClr val="folHlink"/>
        </a:buClr>
        <a:buSzPct val="110000"/>
        <a:buChar char="•"/>
        <a:defRPr sz="2800">
          <a:solidFill>
            <a:schemeClr val="tx2"/>
          </a:solidFill>
          <a:latin typeface="+mn-lt"/>
        </a:defRPr>
      </a:lvl2pPr>
      <a:lvl3pPr marL="1143000" indent="-228600" algn="l" rtl="0" eaLnBrk="0" fontAlgn="base" hangingPunct="0">
        <a:spcBef>
          <a:spcPct val="20000"/>
        </a:spcBef>
        <a:spcAft>
          <a:spcPct val="0"/>
        </a:spcAft>
        <a:buClr>
          <a:schemeClr val="folHlink"/>
        </a:buClr>
        <a:buSzPct val="110000"/>
        <a:buChar char="•"/>
        <a:defRPr sz="2400">
          <a:solidFill>
            <a:schemeClr val="tx2"/>
          </a:solidFill>
          <a:latin typeface="+mn-lt"/>
        </a:defRPr>
      </a:lvl3pPr>
      <a:lvl4pPr marL="1600200" indent="-228600" algn="l" rtl="0" eaLnBrk="0" fontAlgn="base" hangingPunct="0">
        <a:spcBef>
          <a:spcPct val="20000"/>
        </a:spcBef>
        <a:spcAft>
          <a:spcPct val="0"/>
        </a:spcAft>
        <a:buClr>
          <a:schemeClr val="folHlink"/>
        </a:buClr>
        <a:buSzPct val="110000"/>
        <a:buChar char="•"/>
        <a:defRPr sz="2400">
          <a:solidFill>
            <a:schemeClr val="tx2"/>
          </a:solidFill>
          <a:latin typeface="+mn-lt"/>
        </a:defRPr>
      </a:lvl4pPr>
      <a:lvl5pPr marL="2057400" indent="-228600" algn="l" rtl="0" eaLnBrk="0" fontAlgn="base" hangingPunct="0">
        <a:spcBef>
          <a:spcPct val="20000"/>
        </a:spcBef>
        <a:spcAft>
          <a:spcPct val="0"/>
        </a:spcAft>
        <a:buClr>
          <a:schemeClr val="folHlink"/>
        </a:buClr>
        <a:buSzPct val="110000"/>
        <a:buChar char="•"/>
        <a:defRPr sz="2400">
          <a:solidFill>
            <a:schemeClr val="tx2"/>
          </a:solidFill>
          <a:latin typeface="+mn-lt"/>
        </a:defRPr>
      </a:lvl5pPr>
      <a:lvl6pPr marL="2514600" indent="-228600" algn="l" rtl="0" fontAlgn="base">
        <a:spcBef>
          <a:spcPct val="20000"/>
        </a:spcBef>
        <a:spcAft>
          <a:spcPct val="0"/>
        </a:spcAft>
        <a:buClr>
          <a:schemeClr val="folHlink"/>
        </a:buClr>
        <a:buSzPct val="110000"/>
        <a:buChar char="•"/>
        <a:defRPr sz="2400">
          <a:solidFill>
            <a:schemeClr val="tx2"/>
          </a:solidFill>
          <a:latin typeface="+mn-lt"/>
        </a:defRPr>
      </a:lvl6pPr>
      <a:lvl7pPr marL="2971800" indent="-228600" algn="l" rtl="0" fontAlgn="base">
        <a:spcBef>
          <a:spcPct val="20000"/>
        </a:spcBef>
        <a:spcAft>
          <a:spcPct val="0"/>
        </a:spcAft>
        <a:buClr>
          <a:schemeClr val="folHlink"/>
        </a:buClr>
        <a:buSzPct val="110000"/>
        <a:buChar char="•"/>
        <a:defRPr sz="2400">
          <a:solidFill>
            <a:schemeClr val="tx2"/>
          </a:solidFill>
          <a:latin typeface="+mn-lt"/>
        </a:defRPr>
      </a:lvl7pPr>
      <a:lvl8pPr marL="3429000" indent="-228600" algn="l" rtl="0" fontAlgn="base">
        <a:spcBef>
          <a:spcPct val="20000"/>
        </a:spcBef>
        <a:spcAft>
          <a:spcPct val="0"/>
        </a:spcAft>
        <a:buClr>
          <a:schemeClr val="folHlink"/>
        </a:buClr>
        <a:buSzPct val="110000"/>
        <a:buChar char="•"/>
        <a:defRPr sz="2400">
          <a:solidFill>
            <a:schemeClr val="tx2"/>
          </a:solidFill>
          <a:latin typeface="+mn-lt"/>
        </a:defRPr>
      </a:lvl8pPr>
      <a:lvl9pPr marL="3886200" indent="-228600" algn="l" rtl="0" fontAlgn="base">
        <a:spcBef>
          <a:spcPct val="20000"/>
        </a:spcBef>
        <a:spcAft>
          <a:spcPct val="0"/>
        </a:spcAft>
        <a:buClr>
          <a:schemeClr val="folHlink"/>
        </a:buClr>
        <a:buSzPct val="110000"/>
        <a:buChar char="•"/>
        <a:defRPr sz="24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13.xml"/><Relationship Id="rId5" Type="http://schemas.openxmlformats.org/officeDocument/2006/relationships/image" Target="../media/image10.jpe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11.png"/><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16.xml"/><Relationship Id="rId1" Type="http://schemas.openxmlformats.org/officeDocument/2006/relationships/slideLayout" Target="../slideLayouts/slideLayout13.xml"/><Relationship Id="rId4" Type="http://schemas.openxmlformats.org/officeDocument/2006/relationships/image" Target="../media/image16.tiff"/></Relationships>
</file>

<file path=ppt/slides/_rels/slide17.xml.rels><?xml version="1.0" encoding="UTF-8" standalone="yes"?>
<Relationships xmlns="http://schemas.openxmlformats.org/package/2006/relationships"><Relationship Id="rId3" Type="http://schemas.openxmlformats.org/officeDocument/2006/relationships/image" Target="../media/image16.tiff"/><Relationship Id="rId7"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6.tiff"/><Relationship Id="rId7" Type="http://schemas.openxmlformats.org/officeDocument/2006/relationships/image" Target="../media/image20.jpeg"/><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13.xml"/><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13.xml"/><Relationship Id="rId4" Type="http://schemas.openxmlformats.org/officeDocument/2006/relationships/image" Target="../media/image29.jpeg"/></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4.xml"/><Relationship Id="rId1" Type="http://schemas.openxmlformats.org/officeDocument/2006/relationships/slideLayout" Target="../slideLayouts/slideLayout13.xml"/><Relationship Id="rId4" Type="http://schemas.openxmlformats.org/officeDocument/2006/relationships/image" Target="../media/image33.jpeg"/></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7.xml"/><Relationship Id="rId1" Type="http://schemas.openxmlformats.org/officeDocument/2006/relationships/slideLayout" Target="../slideLayouts/slideLayout13.xml"/><Relationship Id="rId5" Type="http://schemas.openxmlformats.org/officeDocument/2006/relationships/image" Target="../media/image37.png"/><Relationship Id="rId4" Type="http://schemas.openxmlformats.org/officeDocument/2006/relationships/image" Target="../media/image36.png"/></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jpeg"/><Relationship Id="rId7" Type="http://schemas.openxmlformats.org/officeDocument/2006/relationships/image" Target="../media/image45.png"/><Relationship Id="rId2" Type="http://schemas.openxmlformats.org/officeDocument/2006/relationships/notesSlide" Target="../notesSlides/notesSlide45.xml"/><Relationship Id="rId1" Type="http://schemas.openxmlformats.org/officeDocument/2006/relationships/slideLayout" Target="../slideLayouts/slideLayout13.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47.xml"/><Relationship Id="rId1" Type="http://schemas.openxmlformats.org/officeDocument/2006/relationships/slideLayout" Target="../slideLayouts/slideLayout13.xml"/><Relationship Id="rId4" Type="http://schemas.openxmlformats.org/officeDocument/2006/relationships/image" Target="../media/image48.jpe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1.jpeg"/><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hyperlink" Target="http://www.google.com/url?sa=i&amp;rct=j&amp;q=&amp;esrc=s&amp;frm=1&amp;source=images&amp;cd=&amp;cad=rja&amp;uact=8&amp;docid=glWmPUlvOuhW7M&amp;tbnid=GjM75tzbTv6y8M:&amp;ved=0CAUQjRw&amp;url=http://www.slideshare.net/omarsuarezoquendo1972/pub1578-web-57265295&amp;ei=F1ffU_GXPIPfPb3_gKgE&amp;bvm=bv.72197243,d.bGE&amp;psig=AFQjCNHWzbM6Qc6XPB4aRdW2dMXGXZlblw&amp;ust=1407232144136852" TargetMode="External"/><Relationship Id="rId5" Type="http://schemas.openxmlformats.org/officeDocument/2006/relationships/image" Target="../media/image50.jpeg"/><Relationship Id="rId4" Type="http://schemas.openxmlformats.org/officeDocument/2006/relationships/hyperlink" Target="http://www.google.com/url?sa=i&amp;rct=j&amp;q=&amp;esrc=s&amp;frm=1&amp;source=images&amp;cd=&amp;cad=rja&amp;uact=8&amp;docid=bpRKezEFQkFWqM&amp;tbnid=toCagTUOffNl_M:&amp;ved=0CAUQjRw&amp;url=http://www.icrp.org/publication.asp?id=ICRP+Publication+103&amp;ei=m1nfU4fUHIG1O9nfgeAF&amp;bvm=bv.72197243,d.bGE&amp;psig=AFQjCNFNhnFnCdslnF1Fp5qe0khxN0SvMA&amp;ust=1407232790982201"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hyperlink" Target="http://www.google.com/url?sa=i&amp;rct=j&amp;q=&amp;esrc=s&amp;frm=1&amp;source=images&amp;cd=&amp;cad=rja&amp;uact=8&amp;docid=glWmPUlvOuhW7M&amp;tbnid=GjM75tzbTv6y8M:&amp;ved=0CAUQjRw&amp;url=http://www.slideshare.net/omarsuarezoquendo1972/pub1578-web-57265295&amp;ei=F1ffU_GXPIPfPb3_gKgE&amp;bvm=bv.72197243,d.bGE&amp;psig=AFQjCNHWzbM6Qc6XPB4aRdW2dMXGXZlblw&amp;ust=1407232144136852"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5.xml"/><Relationship Id="rId1" Type="http://schemas.openxmlformats.org/officeDocument/2006/relationships/slideLayout" Target="../slideLayouts/slideLayout13.xml"/><Relationship Id="rId5" Type="http://schemas.openxmlformats.org/officeDocument/2006/relationships/image" Target="../media/image56.png"/><Relationship Id="rId4" Type="http://schemas.openxmlformats.org/officeDocument/2006/relationships/image" Target="../media/image55.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2.xml"/><Relationship Id="rId5" Type="http://schemas.openxmlformats.org/officeDocument/2006/relationships/image" Target="../media/image60.jpeg"/><Relationship Id="rId4" Type="http://schemas.openxmlformats.org/officeDocument/2006/relationships/image" Target="../media/image59.jpe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7.tif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116632"/>
            <a:ext cx="9144000" cy="1296144"/>
          </a:xfrm>
        </p:spPr>
        <p:txBody>
          <a:bodyPr/>
          <a:lstStyle/>
          <a:p>
            <a:pPr eaLnBrk="1" hangingPunct="1">
              <a:spcBef>
                <a:spcPts val="1200"/>
              </a:spcBef>
            </a:pPr>
            <a:r>
              <a:rPr lang="en-GB" dirty="0">
                <a:solidFill>
                  <a:srgbClr val="0070C0"/>
                </a:solidFill>
                <a:latin typeface="Arial Unicode MS" pitchFamily="34" charset="-128"/>
              </a:rPr>
              <a:t>Radiation Protection in Dental </a:t>
            </a:r>
            <a:r>
              <a:rPr lang="en-GB" dirty="0" smtClean="0">
                <a:solidFill>
                  <a:srgbClr val="0070C0"/>
                </a:solidFill>
                <a:latin typeface="Arial Unicode MS" pitchFamily="34" charset="-128"/>
              </a:rPr>
              <a:t>Radiology</a:t>
            </a:r>
            <a:endParaRPr lang="en-GB" dirty="0" smtClean="0">
              <a:solidFill>
                <a:srgbClr val="0070C0"/>
              </a:solidFill>
              <a:latin typeface="+mn-lt"/>
            </a:endParaRPr>
          </a:p>
        </p:txBody>
      </p:sp>
      <p:sp>
        <p:nvSpPr>
          <p:cNvPr id="3075" name="Rectangle 3"/>
          <p:cNvSpPr>
            <a:spLocks noGrp="1" noChangeArrowheads="1"/>
          </p:cNvSpPr>
          <p:nvPr>
            <p:ph type="subTitle" idx="1"/>
          </p:nvPr>
        </p:nvSpPr>
        <p:spPr/>
        <p:txBody>
          <a:bodyPr/>
          <a:lstStyle/>
          <a:p>
            <a:pPr eaLnBrk="1" hangingPunct="1"/>
            <a:r>
              <a:rPr lang="en-GB" sz="3600" dirty="0" smtClean="0">
                <a:latin typeface="Arial Unicode MS" pitchFamily="34" charset="-128"/>
              </a:rPr>
              <a:t>General Principles of Radiation Protection</a:t>
            </a:r>
            <a:endParaRPr lang="en-GB" sz="3600" dirty="0" smtClean="0"/>
          </a:p>
          <a:p>
            <a:pPr eaLnBrk="1" hangingPunct="1"/>
            <a:r>
              <a:rPr lang="en-GB" dirty="0" smtClean="0">
                <a:latin typeface="Arial Unicode MS" pitchFamily="34" charset="-128"/>
                <a:ea typeface="Arial Unicode MS" pitchFamily="34" charset="-128"/>
                <a:cs typeface="Arial Unicode MS" pitchFamily="34" charset="-128"/>
              </a:rPr>
              <a:t>L01</a:t>
            </a:r>
          </a:p>
        </p:txBody>
      </p:sp>
      <p:sp>
        <p:nvSpPr>
          <p:cNvPr id="5" name="Rectangle 4"/>
          <p:cNvSpPr/>
          <p:nvPr/>
        </p:nvSpPr>
        <p:spPr>
          <a:xfrm>
            <a:off x="251520" y="1169457"/>
            <a:ext cx="8712968" cy="1077218"/>
          </a:xfrm>
          <a:prstGeom prst="rect">
            <a:avLst/>
          </a:prstGeom>
        </p:spPr>
        <p:txBody>
          <a:bodyPr wrap="square">
            <a:spAutoFit/>
          </a:bodyPr>
          <a:lstStyle/>
          <a:p>
            <a:pPr algn="ctr"/>
            <a:r>
              <a:rPr lang="en-GB" sz="1600" dirty="0">
                <a:solidFill>
                  <a:srgbClr val="0070C0"/>
                </a:solidFill>
                <a:latin typeface="Cambria" panose="02040503050406030204" pitchFamily="18" charset="0"/>
              </a:rPr>
              <a:t>Training material developed by the </a:t>
            </a:r>
            <a:r>
              <a:rPr lang="en-GB" sz="1600" dirty="0" smtClean="0">
                <a:solidFill>
                  <a:srgbClr val="0070C0"/>
                </a:solidFill>
                <a:latin typeface="Cambria" panose="02040503050406030204" pitchFamily="18" charset="0"/>
              </a:rPr>
              <a:t>International </a:t>
            </a:r>
            <a:r>
              <a:rPr lang="en-GB" sz="1600" dirty="0">
                <a:solidFill>
                  <a:srgbClr val="0070C0"/>
                </a:solidFill>
                <a:latin typeface="Cambria" panose="02040503050406030204" pitchFamily="18" charset="0"/>
              </a:rPr>
              <a:t>Atomic Energy Agency </a:t>
            </a:r>
            <a:endParaRPr lang="en-GB" sz="1600" dirty="0" smtClean="0">
              <a:solidFill>
                <a:srgbClr val="0070C0"/>
              </a:solidFill>
              <a:latin typeface="Cambria" panose="02040503050406030204" pitchFamily="18" charset="0"/>
            </a:endParaRPr>
          </a:p>
          <a:p>
            <a:pPr algn="ctr"/>
            <a:r>
              <a:rPr lang="en-GB" sz="1600" dirty="0" smtClean="0">
                <a:solidFill>
                  <a:srgbClr val="0070C0"/>
                </a:solidFill>
                <a:latin typeface="Cambria" panose="02040503050406030204" pitchFamily="18" charset="0"/>
              </a:rPr>
              <a:t>in </a:t>
            </a:r>
            <a:r>
              <a:rPr lang="en-GB" sz="1600" dirty="0">
                <a:solidFill>
                  <a:srgbClr val="0070C0"/>
                </a:solidFill>
                <a:latin typeface="Cambria" panose="02040503050406030204" pitchFamily="18" charset="0"/>
              </a:rPr>
              <a:t>collaboration </a:t>
            </a:r>
            <a:r>
              <a:rPr lang="en-GB" sz="1600" dirty="0" smtClean="0">
                <a:solidFill>
                  <a:srgbClr val="0070C0"/>
                </a:solidFill>
                <a:latin typeface="Cambria" panose="02040503050406030204" pitchFamily="18" charset="0"/>
              </a:rPr>
              <a:t>with:</a:t>
            </a:r>
            <a:r>
              <a:rPr lang="en-GB" sz="1600" dirty="0">
                <a:solidFill>
                  <a:srgbClr val="0070C0"/>
                </a:solidFill>
                <a:latin typeface="Cambria" panose="02040503050406030204" pitchFamily="18" charset="0"/>
              </a:rPr>
              <a:t/>
            </a:r>
            <a:br>
              <a:rPr lang="en-GB" sz="1600" dirty="0">
                <a:solidFill>
                  <a:srgbClr val="0070C0"/>
                </a:solidFill>
                <a:latin typeface="Cambria" panose="02040503050406030204" pitchFamily="18" charset="0"/>
              </a:rPr>
            </a:br>
            <a:r>
              <a:rPr lang="en-GB" sz="1600" dirty="0">
                <a:solidFill>
                  <a:srgbClr val="0070C0"/>
                </a:solidFill>
                <a:latin typeface="Cambria" panose="02040503050406030204" pitchFamily="18" charset="0"/>
              </a:rPr>
              <a:t> </a:t>
            </a:r>
            <a:r>
              <a:rPr lang="en-GB" sz="1600" i="1" dirty="0">
                <a:solidFill>
                  <a:srgbClr val="0070C0"/>
                </a:solidFill>
                <a:latin typeface="Cambria" panose="02040503050406030204" pitchFamily="18" charset="0"/>
              </a:rPr>
              <a:t>World Health Organization, </a:t>
            </a:r>
            <a:r>
              <a:rPr lang="en-GB" sz="1600" i="1" dirty="0" smtClean="0">
                <a:solidFill>
                  <a:srgbClr val="0070C0"/>
                </a:solidFill>
                <a:latin typeface="Cambria" panose="02040503050406030204" pitchFamily="18" charset="0"/>
              </a:rPr>
              <a:t>FDI World </a:t>
            </a:r>
            <a:r>
              <a:rPr lang="en-GB" sz="1600" i="1" dirty="0">
                <a:solidFill>
                  <a:srgbClr val="0070C0"/>
                </a:solidFill>
                <a:latin typeface="Cambria" panose="02040503050406030204" pitchFamily="18" charset="0"/>
              </a:rPr>
              <a:t>Dental Federation, International Association of </a:t>
            </a:r>
            <a:r>
              <a:rPr lang="en-GB" sz="1600" i="1" dirty="0" err="1">
                <a:solidFill>
                  <a:srgbClr val="0070C0"/>
                </a:solidFill>
                <a:latin typeface="Cambria" panose="02040503050406030204" pitchFamily="18" charset="0"/>
              </a:rPr>
              <a:t>Dento</a:t>
            </a:r>
            <a:r>
              <a:rPr lang="en-GB" sz="1600" i="1" dirty="0">
                <a:solidFill>
                  <a:srgbClr val="0070C0"/>
                </a:solidFill>
                <a:latin typeface="Cambria" panose="02040503050406030204" pitchFamily="18" charset="0"/>
              </a:rPr>
              <a:t>-Maxillofacial Radiology, International Organization for Medical Physics, and Image Gently Alliance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6"/>
          <p:cNvSpPr>
            <a:spLocks noGrp="1"/>
          </p:cNvSpPr>
          <p:nvPr>
            <p:ph type="sldNum" sz="quarter" idx="12"/>
          </p:nvPr>
        </p:nvSpPr>
        <p:spPr>
          <a:noFill/>
          <a:ln>
            <a:miter lim="800000"/>
            <a:headEnd/>
            <a:tailEnd/>
          </a:ln>
        </p:spPr>
        <p:txBody>
          <a:bodyPr/>
          <a:lstStyle/>
          <a:p>
            <a:fld id="{75E21579-A3A3-49C1-9524-62F0133470E7}" type="slidenum">
              <a:rPr lang="en-GB" smtClean="0"/>
              <a:pPr/>
              <a:t>10</a:t>
            </a:fld>
            <a:endParaRPr lang="en-GB" dirty="0" smtClean="0"/>
          </a:p>
        </p:txBody>
      </p:sp>
      <p:sp>
        <p:nvSpPr>
          <p:cNvPr id="4099" name="Rectangle 2"/>
          <p:cNvSpPr>
            <a:spLocks noGrp="1" noChangeArrowheads="1"/>
          </p:cNvSpPr>
          <p:nvPr>
            <p:ph type="title"/>
          </p:nvPr>
        </p:nvSpPr>
        <p:spPr/>
        <p:txBody>
          <a:bodyPr/>
          <a:lstStyle/>
          <a:p>
            <a:pPr eaLnBrk="1" hangingPunct="1"/>
            <a:r>
              <a:rPr lang="en-GB" b="0" dirty="0" smtClean="0">
                <a:latin typeface="Arial Unicode MS" pitchFamily="34" charset="-128"/>
              </a:rPr>
              <a:t>Overview</a:t>
            </a:r>
            <a:endParaRPr lang="en-US" b="0" dirty="0" smtClean="0">
              <a:latin typeface="Arial Unicode MS" pitchFamily="34" charset="-128"/>
            </a:endParaRPr>
          </a:p>
        </p:txBody>
      </p:sp>
      <p:sp>
        <p:nvSpPr>
          <p:cNvPr id="18435" name="Rectangle 3"/>
          <p:cNvSpPr>
            <a:spLocks noGrp="1" noChangeArrowheads="1"/>
          </p:cNvSpPr>
          <p:nvPr>
            <p:ph type="body" sz="half" idx="1"/>
          </p:nvPr>
        </p:nvSpPr>
        <p:spPr>
          <a:xfrm>
            <a:off x="251520" y="2025352"/>
            <a:ext cx="8569076" cy="3347864"/>
          </a:xfrm>
        </p:spPr>
        <p:txBody>
          <a:bodyPr/>
          <a:lstStyle/>
          <a:p>
            <a:pPr eaLnBrk="1" hangingPunct="1">
              <a:buClr>
                <a:schemeClr val="tx2"/>
              </a:buClr>
              <a:buSzPct val="100000"/>
            </a:pPr>
            <a:r>
              <a:rPr lang="en-US" dirty="0" smtClean="0">
                <a:solidFill>
                  <a:schemeClr val="accent6">
                    <a:lumMod val="60000"/>
                    <a:lumOff val="40000"/>
                  </a:schemeClr>
                </a:solidFill>
                <a:latin typeface="Arial Unicode MS" pitchFamily="34" charset="-128"/>
              </a:rPr>
              <a:t>Why radiation protection in dentistry?</a:t>
            </a:r>
          </a:p>
          <a:p>
            <a:pPr eaLnBrk="1" hangingPunct="1">
              <a:buClr>
                <a:schemeClr val="tx2"/>
              </a:buClr>
              <a:buSzPct val="100000"/>
            </a:pPr>
            <a:r>
              <a:rPr lang="en-US" dirty="0" smtClean="0">
                <a:latin typeface="Arial Unicode MS" pitchFamily="34" charset="-128"/>
              </a:rPr>
              <a:t>Ionizing radiation &amp; its biological effects</a:t>
            </a:r>
          </a:p>
          <a:p>
            <a:pPr eaLnBrk="1" hangingPunct="1">
              <a:buClr>
                <a:schemeClr val="tx2"/>
              </a:buClr>
              <a:buSzPct val="100000"/>
            </a:pPr>
            <a:r>
              <a:rPr lang="en-US" dirty="0" smtClean="0">
                <a:solidFill>
                  <a:schemeClr val="accent6">
                    <a:lumMod val="60000"/>
                    <a:lumOff val="40000"/>
                  </a:schemeClr>
                </a:solidFill>
                <a:latin typeface="Arial Unicode MS" pitchFamily="34" charset="-128"/>
              </a:rPr>
              <a:t>Radiation dose</a:t>
            </a:r>
          </a:p>
          <a:p>
            <a:pPr eaLnBrk="1" hangingPunct="1">
              <a:buClr>
                <a:schemeClr val="tx2"/>
              </a:buClr>
              <a:buSzPct val="100000"/>
            </a:pPr>
            <a:r>
              <a:rPr lang="en-US" dirty="0" smtClean="0">
                <a:solidFill>
                  <a:schemeClr val="accent6">
                    <a:lumMod val="60000"/>
                    <a:lumOff val="40000"/>
                  </a:schemeClr>
                </a:solidFill>
                <a:latin typeface="Arial Unicode MS" pitchFamily="34" charset="-128"/>
              </a:rPr>
              <a:t>Dose vs. risk</a:t>
            </a:r>
          </a:p>
          <a:p>
            <a:pPr eaLnBrk="1" hangingPunct="1">
              <a:buClr>
                <a:schemeClr val="tx2"/>
              </a:buClr>
              <a:buSzPct val="100000"/>
            </a:pPr>
            <a:r>
              <a:rPr lang="en-US" dirty="0" smtClean="0">
                <a:solidFill>
                  <a:schemeClr val="accent6">
                    <a:lumMod val="60000"/>
                    <a:lumOff val="40000"/>
                  </a:schemeClr>
                </a:solidFill>
                <a:latin typeface="Arial Unicode MS" pitchFamily="34" charset="-128"/>
              </a:rPr>
              <a:t>General principles of radiation protection</a:t>
            </a:r>
          </a:p>
          <a:p>
            <a:pPr eaLnBrk="1" hangingPunct="1">
              <a:buClr>
                <a:schemeClr val="tx2"/>
              </a:buClr>
            </a:pPr>
            <a:endParaRPr lang="en-US" dirty="0" smtClean="0">
              <a:latin typeface="Arial Unicode MS" pitchFamily="34" charset="-128"/>
            </a:endParaRPr>
          </a:p>
          <a:p>
            <a:pPr eaLnBrk="1" hangingPunct="1">
              <a:buClr>
                <a:schemeClr val="tx2"/>
              </a:buClr>
            </a:pPr>
            <a:endParaRPr lang="en-US" dirty="0" smtClean="0">
              <a:latin typeface="Arial Unicode MS" pitchFamily="34" charset="-128"/>
            </a:endParaRPr>
          </a:p>
          <a:p>
            <a:pPr eaLnBrk="1" hangingPunct="1">
              <a:buClr>
                <a:schemeClr val="tx2"/>
              </a:buClr>
            </a:pPr>
            <a:endParaRPr lang="en-US" dirty="0" smtClean="0">
              <a:latin typeface="Arial Unicode MS" pitchFamily="34" charset="-128"/>
            </a:endParaRPr>
          </a:p>
          <a:p>
            <a:pPr eaLnBrk="1" hangingPunct="1">
              <a:buClr>
                <a:schemeClr val="tx2"/>
              </a:buClr>
            </a:pPr>
            <a:endParaRPr lang="en-US" dirty="0" smtClean="0"/>
          </a:p>
        </p:txBody>
      </p:sp>
      <p:sp>
        <p:nvSpPr>
          <p:cNvPr id="4102"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11</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What is radiation?</a:t>
            </a:r>
          </a:p>
        </p:txBody>
      </p:sp>
      <p:sp>
        <p:nvSpPr>
          <p:cNvPr id="20483" name="Rectangle 3"/>
          <p:cNvSpPr>
            <a:spLocks noGrp="1" noChangeArrowheads="1"/>
          </p:cNvSpPr>
          <p:nvPr>
            <p:ph type="body" sz="half" idx="1"/>
          </p:nvPr>
        </p:nvSpPr>
        <p:spPr>
          <a:xfrm>
            <a:off x="322833" y="1186408"/>
            <a:ext cx="8353623" cy="4114800"/>
          </a:xfrm>
        </p:spPr>
        <p:txBody>
          <a:bodyPr/>
          <a:lstStyle/>
          <a:p>
            <a:pPr eaLnBrk="1" hangingPunct="1"/>
            <a:r>
              <a:rPr lang="en-US" sz="2800" dirty="0" smtClean="0">
                <a:latin typeface="Arial Unicode MS" pitchFamily="34" charset="-128"/>
              </a:rPr>
              <a:t>Radiation refers to the transmission of </a:t>
            </a:r>
            <a:r>
              <a:rPr lang="en-US" sz="2800" dirty="0" smtClean="0">
                <a:solidFill>
                  <a:srgbClr val="C00000"/>
                </a:solidFill>
                <a:latin typeface="Arial Unicode MS" pitchFamily="34" charset="-128"/>
              </a:rPr>
              <a:t>energy </a:t>
            </a:r>
            <a:r>
              <a:rPr lang="en-US" sz="2800" dirty="0">
                <a:solidFill>
                  <a:srgbClr val="C00000"/>
                </a:solidFill>
                <a:latin typeface="Arial Unicode MS" pitchFamily="34" charset="-128"/>
              </a:rPr>
              <a:t/>
            </a:r>
            <a:br>
              <a:rPr lang="en-US" sz="2800" dirty="0">
                <a:solidFill>
                  <a:srgbClr val="C00000"/>
                </a:solidFill>
                <a:latin typeface="Arial Unicode MS" pitchFamily="34" charset="-128"/>
              </a:rPr>
            </a:br>
            <a:r>
              <a:rPr lang="en-US" sz="2800" dirty="0" smtClean="0">
                <a:latin typeface="Arial Unicode MS" pitchFamily="34" charset="-128"/>
              </a:rPr>
              <a:t>(as waves or particles) in a medium</a:t>
            </a:r>
          </a:p>
          <a:p>
            <a:pPr lvl="1" eaLnBrk="1" hangingPunct="1">
              <a:buClr>
                <a:schemeClr val="accent2"/>
              </a:buClr>
            </a:pPr>
            <a:r>
              <a:rPr lang="en-US" sz="2400" dirty="0" smtClean="0">
                <a:solidFill>
                  <a:srgbClr val="C00000"/>
                </a:solidFill>
                <a:latin typeface="Arial Unicode MS" pitchFamily="34" charset="-128"/>
              </a:rPr>
              <a:t>Electromagnetic</a:t>
            </a:r>
            <a:r>
              <a:rPr lang="en-US" sz="2400" dirty="0" smtClean="0">
                <a:latin typeface="Arial Unicode MS" pitchFamily="34" charset="-128"/>
              </a:rPr>
              <a:t> radiation (e.g. visible light, </a:t>
            </a:r>
            <a:r>
              <a:rPr lang="en-US" sz="2400" dirty="0" smtClean="0">
                <a:solidFill>
                  <a:srgbClr val="C00000"/>
                </a:solidFill>
                <a:latin typeface="Arial Unicode MS" pitchFamily="34" charset="-128"/>
              </a:rPr>
              <a:t>X rays</a:t>
            </a:r>
            <a:r>
              <a:rPr lang="en-US" sz="2400" dirty="0" smtClean="0">
                <a:latin typeface="Arial Unicode MS" pitchFamily="34" charset="-128"/>
              </a:rPr>
              <a:t>)</a:t>
            </a:r>
          </a:p>
          <a:p>
            <a:pPr lvl="1" eaLnBrk="1" hangingPunct="1">
              <a:buClr>
                <a:schemeClr val="accent2"/>
              </a:buClr>
            </a:pPr>
            <a:r>
              <a:rPr lang="en-US" sz="2400" dirty="0" smtClean="0">
                <a:latin typeface="Arial Unicode MS" pitchFamily="34" charset="-128"/>
              </a:rPr>
              <a:t>Particle radiation (e.g. </a:t>
            </a:r>
            <a:r>
              <a:rPr lang="el-GR" sz="2400" dirty="0" smtClean="0">
                <a:latin typeface="Arial Unicode MS" pitchFamily="34" charset="-128"/>
              </a:rPr>
              <a:t>α</a:t>
            </a:r>
            <a:r>
              <a:rPr lang="en-GB" sz="2400" dirty="0" smtClean="0">
                <a:latin typeface="Arial Unicode MS" pitchFamily="34" charset="-128"/>
              </a:rPr>
              <a:t>, </a:t>
            </a:r>
            <a:r>
              <a:rPr lang="el-GR" sz="2400" dirty="0" smtClean="0">
                <a:latin typeface="Arial Unicode MS" pitchFamily="34" charset="-128"/>
              </a:rPr>
              <a:t>β</a:t>
            </a:r>
            <a:r>
              <a:rPr lang="en-US" sz="2400" dirty="0" smtClean="0">
                <a:latin typeface="Arial Unicode MS" pitchFamily="34" charset="-128"/>
              </a:rPr>
              <a:t>, neutron)</a:t>
            </a:r>
          </a:p>
          <a:p>
            <a:pPr lvl="1" eaLnBrk="1" hangingPunct="1">
              <a:buClr>
                <a:schemeClr val="accent2"/>
              </a:buClr>
            </a:pPr>
            <a:r>
              <a:rPr lang="en-US" sz="2400" dirty="0" smtClean="0">
                <a:latin typeface="Arial Unicode MS" pitchFamily="34" charset="-128"/>
              </a:rPr>
              <a:t>Acoustic radiation (e.g. sound, ultrasound)</a:t>
            </a: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pic>
        <p:nvPicPr>
          <p:cNvPr id="124929" name="Picture 1" descr="C:\Users\Ruben\Downloads\20160212_160553.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400000">
            <a:off x="3647202" y="4232397"/>
            <a:ext cx="1855593" cy="2010226"/>
          </a:xfrm>
          <a:prstGeom prst="rect">
            <a:avLst/>
          </a:prstGeom>
          <a:noFill/>
        </p:spPr>
      </p:pic>
      <p:sp>
        <p:nvSpPr>
          <p:cNvPr id="9" name="Rectangle 3"/>
          <p:cNvSpPr txBox="1">
            <a:spLocks noChangeArrowheads="1"/>
          </p:cNvSpPr>
          <p:nvPr/>
        </p:nvSpPr>
        <p:spPr bwMode="gray">
          <a:xfrm>
            <a:off x="3059832" y="3645024"/>
            <a:ext cx="3168352" cy="12241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ts val="0"/>
              </a:spcBef>
              <a:spcAft>
                <a:spcPct val="0"/>
              </a:spcAft>
              <a:buClr>
                <a:schemeClr val="folHlink"/>
              </a:buClr>
              <a:buSzPct val="110000"/>
              <a:buFontTx/>
              <a:buNone/>
              <a:tabLst/>
              <a:defRPr/>
            </a:pPr>
            <a:r>
              <a:rPr kumimoji="0" lang="en-US" sz="2000" b="0" u="none" strike="noStrike" kern="0" cap="none" spc="0" normalizeH="0" baseline="0" noProof="0" dirty="0" smtClean="0">
                <a:ln>
                  <a:noFill/>
                </a:ln>
                <a:effectLst/>
                <a:uLnTx/>
                <a:uFillTx/>
                <a:latin typeface="Arial Unicode MS" pitchFamily="34" charset="-128"/>
                <a:ea typeface="+mn-ea"/>
                <a:cs typeface="+mn-cs"/>
              </a:rPr>
              <a:t>Smoke detector</a:t>
            </a:r>
          </a:p>
          <a:p>
            <a:pPr marL="342900" marR="0" lvl="0" indent="-342900" algn="ctr" defTabSz="914400" rtl="0" eaLnBrk="1" fontAlgn="base" latinLnBrk="0" hangingPunct="1">
              <a:lnSpc>
                <a:spcPct val="100000"/>
              </a:lnSpc>
              <a:spcBef>
                <a:spcPts val="0"/>
              </a:spcBef>
              <a:spcAft>
                <a:spcPct val="0"/>
              </a:spcAft>
              <a:buClr>
                <a:schemeClr val="folHlink"/>
              </a:buClr>
              <a:buSzPct val="110000"/>
              <a:buFontTx/>
              <a:buNone/>
              <a:tabLst/>
              <a:defRPr/>
            </a:pPr>
            <a:r>
              <a:rPr lang="en-US" sz="2000" kern="0" dirty="0" smtClean="0">
                <a:latin typeface="Arial Unicode MS" pitchFamily="34" charset="-128"/>
              </a:rPr>
              <a:t>(contains </a:t>
            </a:r>
            <a:r>
              <a:rPr lang="el-GR" sz="2000" kern="0" dirty="0" smtClean="0">
                <a:latin typeface="Arial Unicode MS" pitchFamily="34" charset="-128"/>
              </a:rPr>
              <a:t>α</a:t>
            </a:r>
            <a:r>
              <a:rPr lang="en-GB" sz="2000" kern="0" dirty="0" smtClean="0">
                <a:latin typeface="Arial Unicode MS" pitchFamily="34" charset="-128"/>
              </a:rPr>
              <a:t>-emitter)</a:t>
            </a:r>
            <a:endParaRPr kumimoji="0" lang="en-US" sz="2000" b="0" u="none" strike="noStrike" kern="0" cap="none" spc="0" normalizeH="0" baseline="0" noProof="0" dirty="0" smtClean="0">
              <a:ln>
                <a:noFill/>
              </a:ln>
              <a:effectLst/>
              <a:uLnTx/>
              <a:uFillTx/>
              <a:latin typeface="Arial Unicode MS" pitchFamily="34" charset="-128"/>
              <a:ea typeface="+mn-ea"/>
              <a:cs typeface="+mn-cs"/>
            </a:endParaRPr>
          </a:p>
        </p:txBody>
      </p:sp>
      <p:pic>
        <p:nvPicPr>
          <p:cNvPr id="124931" name="Picture 3" descr="https://upload.wikimedia.org/wikipedia/commons/f/f3/Embryo_at_14_weeks_profile.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5400000">
            <a:off x="6351829" y="4169451"/>
            <a:ext cx="1840941" cy="2088232"/>
          </a:xfrm>
          <a:prstGeom prst="rect">
            <a:avLst/>
          </a:prstGeom>
          <a:noFill/>
        </p:spPr>
      </p:pic>
      <p:sp>
        <p:nvSpPr>
          <p:cNvPr id="10" name="Rectangle 3"/>
          <p:cNvSpPr txBox="1">
            <a:spLocks noChangeArrowheads="1"/>
          </p:cNvSpPr>
          <p:nvPr/>
        </p:nvSpPr>
        <p:spPr bwMode="gray">
          <a:xfrm>
            <a:off x="5652120" y="3933056"/>
            <a:ext cx="3168352" cy="12241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
                <a:schemeClr val="folHlink"/>
              </a:buClr>
              <a:buSzPct val="110000"/>
              <a:buFontTx/>
              <a:buNone/>
              <a:tabLst/>
              <a:defRPr/>
            </a:pPr>
            <a:r>
              <a:rPr kumimoji="0" lang="en-GB" sz="2000" b="0" u="none" strike="noStrike" kern="0" cap="none" spc="0" normalizeH="0" baseline="0" noProof="0" dirty="0" smtClean="0">
                <a:ln>
                  <a:noFill/>
                </a:ln>
                <a:effectLst/>
                <a:uLnTx/>
                <a:uFillTx/>
                <a:latin typeface="Arial Unicode MS" pitchFamily="34" charset="-128"/>
                <a:ea typeface="+mn-ea"/>
                <a:cs typeface="+mn-cs"/>
              </a:rPr>
              <a:t>Ultrasound image</a:t>
            </a:r>
            <a:endParaRPr kumimoji="0" lang="en-US" sz="2000" b="0" u="none" strike="noStrike" kern="0" cap="none" spc="0" normalizeH="0" baseline="0" noProof="0" dirty="0" smtClean="0">
              <a:ln>
                <a:noFill/>
              </a:ln>
              <a:effectLst/>
              <a:uLnTx/>
              <a:uFillTx/>
              <a:latin typeface="Arial Unicode MS" pitchFamily="34" charset="-128"/>
              <a:ea typeface="+mn-ea"/>
              <a:cs typeface="+mn-cs"/>
            </a:endParaRPr>
          </a:p>
        </p:txBody>
      </p:sp>
      <p:pic>
        <p:nvPicPr>
          <p:cNvPr id="124933" name="Picture 5" descr="De Zon gefotografeerd door de STEREO-missie"/>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71600" y="4293096"/>
            <a:ext cx="1872208" cy="1872208"/>
          </a:xfrm>
          <a:prstGeom prst="rect">
            <a:avLst/>
          </a:prstGeom>
          <a:noFill/>
        </p:spPr>
      </p:pic>
      <p:sp>
        <p:nvSpPr>
          <p:cNvPr id="12" name="Rectangle 3"/>
          <p:cNvSpPr txBox="1">
            <a:spLocks noChangeArrowheads="1"/>
          </p:cNvSpPr>
          <p:nvPr/>
        </p:nvSpPr>
        <p:spPr bwMode="gray">
          <a:xfrm>
            <a:off x="323528" y="3645024"/>
            <a:ext cx="3168352" cy="12241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ts val="0"/>
              </a:spcBef>
              <a:spcAft>
                <a:spcPct val="0"/>
              </a:spcAft>
              <a:buClr>
                <a:schemeClr val="folHlink"/>
              </a:buClr>
              <a:buSzPct val="110000"/>
              <a:buFontTx/>
              <a:buNone/>
              <a:tabLst/>
              <a:defRPr/>
            </a:pPr>
            <a:r>
              <a:rPr kumimoji="0" lang="en-GB" sz="2000" b="0" u="none" strike="noStrike" kern="0" cap="none" spc="0" normalizeH="0" baseline="0" noProof="0" dirty="0" smtClean="0">
                <a:ln>
                  <a:noFill/>
                </a:ln>
                <a:effectLst/>
                <a:uLnTx/>
                <a:uFillTx/>
                <a:latin typeface="Arial Unicode MS" pitchFamily="34" charset="-128"/>
                <a:ea typeface="+mn-ea"/>
                <a:cs typeface="+mn-cs"/>
              </a:rPr>
              <a:t>The sun</a:t>
            </a:r>
          </a:p>
          <a:p>
            <a:pPr marL="342900" marR="0" lvl="0" indent="-342900" algn="ctr" defTabSz="914400" rtl="0" eaLnBrk="1" fontAlgn="base" latinLnBrk="0" hangingPunct="1">
              <a:lnSpc>
                <a:spcPct val="100000"/>
              </a:lnSpc>
              <a:spcBef>
                <a:spcPts val="0"/>
              </a:spcBef>
              <a:spcAft>
                <a:spcPct val="0"/>
              </a:spcAft>
              <a:buClr>
                <a:schemeClr val="folHlink"/>
              </a:buClr>
              <a:buSzPct val="110000"/>
              <a:buFontTx/>
              <a:buNone/>
              <a:tabLst/>
              <a:defRPr/>
            </a:pPr>
            <a:r>
              <a:rPr lang="en-GB" sz="2000" kern="0" dirty="0" smtClean="0">
                <a:latin typeface="Arial Unicode MS" pitchFamily="34" charset="-128"/>
              </a:rPr>
              <a:t>(EM radiation)</a:t>
            </a:r>
            <a:endParaRPr kumimoji="0" lang="en-US" sz="2000" b="0" u="none" strike="noStrike" kern="0" cap="none" spc="0" normalizeH="0" baseline="0" noProof="0" dirty="0" smtClean="0">
              <a:ln>
                <a:noFill/>
              </a:ln>
              <a:effectLst/>
              <a:uLnTx/>
              <a:uFillTx/>
              <a:latin typeface="Arial Unicode MS" pitchFamily="34" charset="-128"/>
              <a:ea typeface="+mn-ea"/>
              <a:cs typeface="+mn-cs"/>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611560" y="1916832"/>
            <a:ext cx="8064896" cy="151216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12</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The electromagnetic spectrum</a:t>
            </a: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graphicFrame>
        <p:nvGraphicFramePr>
          <p:cNvPr id="122883" name="Object 3"/>
          <p:cNvGraphicFramePr>
            <a:graphicFrameLocks noGrp="1" noChangeAspect="1"/>
          </p:cNvGraphicFramePr>
          <p:nvPr/>
        </p:nvGraphicFramePr>
        <p:xfrm>
          <a:off x="611560" y="2838028"/>
          <a:ext cx="8062330" cy="3255268"/>
        </p:xfrm>
        <a:graphic>
          <a:graphicData uri="http://schemas.openxmlformats.org/presentationml/2006/ole">
            <mc:AlternateContent xmlns:mc="http://schemas.openxmlformats.org/markup-compatibility/2006">
              <mc:Choice xmlns:v="urn:schemas-microsoft-com:vml" Requires="v">
                <p:oleObj spid="_x0000_s122920" name="Photo Editor Photo" r:id="rId4" imgW="8783276" imgH="3543795" progId="">
                  <p:embed/>
                </p:oleObj>
              </mc:Choice>
              <mc:Fallback>
                <p:oleObj name="Photo Editor Photo" r:id="rId4" imgW="8783276" imgH="3543795" progId="">
                  <p:embed/>
                  <p:pic>
                    <p:nvPicPr>
                      <p:cNvPr id="0" name="Picture 3"/>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0" y="2838028"/>
                        <a:ext cx="8062330" cy="3255268"/>
                      </a:xfrm>
                      <a:prstGeom prst="rect">
                        <a:avLst/>
                      </a:prstGeom>
                      <a:noFill/>
                      <a:ln>
                        <a:noFill/>
                      </a:ln>
                      <a:effectLst/>
                      <a:extLst>
                        <a:ext uri="{909E8E84-426E-40DD-AFC4-6F175D3DCCD1}">
                          <a14:hiddenFill xmlns:a14="http://schemas.microsoft.com/office/drawing/2010/main">
                            <a:gradFill rotWithShape="1">
                              <a:gsLst>
                                <a:gs pos="0">
                                  <a:schemeClr val="accent2"/>
                                </a:gs>
                                <a:gs pos="50000">
                                  <a:srgbClr val="FFFFE5"/>
                                </a:gs>
                                <a:gs pos="100000">
                                  <a:schemeClr val="accent2"/>
                                </a:gs>
                              </a:gsLst>
                              <a:lin ang="18900000" scaled="1"/>
                            </a:gra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
        <p:nvSpPr>
          <p:cNvPr id="13" name="Rectangle 3"/>
          <p:cNvSpPr>
            <a:spLocks noGrp="1" noChangeArrowheads="1"/>
          </p:cNvSpPr>
          <p:nvPr>
            <p:ph type="body" sz="half" idx="1"/>
          </p:nvPr>
        </p:nvSpPr>
        <p:spPr>
          <a:xfrm>
            <a:off x="395537" y="1124744"/>
            <a:ext cx="8568951" cy="1234480"/>
          </a:xfrm>
        </p:spPr>
        <p:txBody>
          <a:bodyPr/>
          <a:lstStyle/>
          <a:p>
            <a:pPr marL="0" lvl="2" indent="-342900" algn="ctr" eaLnBrk="1" hangingPunct="1">
              <a:spcBef>
                <a:spcPts val="0"/>
              </a:spcBef>
              <a:buNone/>
            </a:pPr>
            <a:r>
              <a:rPr lang="en-US" sz="2000" dirty="0" smtClean="0">
                <a:latin typeface="Arial Unicode MS" pitchFamily="34" charset="-128"/>
              </a:rPr>
              <a:t>Minimal energy for ionization:13.6 </a:t>
            </a:r>
            <a:r>
              <a:rPr lang="en-US" sz="2000" dirty="0" err="1" smtClean="0">
                <a:latin typeface="Arial Unicode MS" pitchFamily="34" charset="-128"/>
              </a:rPr>
              <a:t>eV</a:t>
            </a:r>
            <a:r>
              <a:rPr lang="en-US" sz="2000" dirty="0" smtClean="0">
                <a:latin typeface="Arial Unicode MS" pitchFamily="34" charset="-128"/>
              </a:rPr>
              <a:t> or 2.18*10</a:t>
            </a:r>
            <a:r>
              <a:rPr lang="en-US" sz="2000" baseline="30000" dirty="0" smtClean="0">
                <a:latin typeface="Arial Unicode MS" pitchFamily="34" charset="-128"/>
              </a:rPr>
              <a:t>-18 </a:t>
            </a:r>
            <a:r>
              <a:rPr lang="en-US" sz="2000" dirty="0" smtClean="0">
                <a:latin typeface="Arial Unicode MS" pitchFamily="34" charset="-128"/>
              </a:rPr>
              <a:t> J</a:t>
            </a:r>
          </a:p>
          <a:p>
            <a:pPr marL="0" lvl="2" indent="-342900" algn="ctr" eaLnBrk="1" hangingPunct="1">
              <a:spcBef>
                <a:spcPts val="0"/>
              </a:spcBef>
              <a:buNone/>
            </a:pPr>
            <a:r>
              <a:rPr lang="en-US" sz="2000" dirty="0" smtClean="0">
                <a:latin typeface="Arial Unicode MS" pitchFamily="34" charset="-128"/>
              </a:rPr>
              <a:t>(binding energy of hydrogen electron)</a:t>
            </a:r>
          </a:p>
          <a:p>
            <a:pPr algn="ctr" eaLnBrk="1" hangingPunct="1">
              <a:spcBef>
                <a:spcPts val="0"/>
              </a:spcBef>
            </a:pPr>
            <a:endParaRPr lang="en-US" sz="2000" dirty="0" smtClean="0">
              <a:solidFill>
                <a:schemeClr val="accent2"/>
              </a:solidFill>
              <a:latin typeface="Arial Unicode MS" pitchFamily="34" charset="-128"/>
            </a:endParaRPr>
          </a:p>
        </p:txBody>
      </p:sp>
      <p:sp>
        <p:nvSpPr>
          <p:cNvPr id="14" name="Right Triangle 13"/>
          <p:cNvSpPr/>
          <p:nvPr/>
        </p:nvSpPr>
        <p:spPr>
          <a:xfrm flipH="1">
            <a:off x="2051720" y="2405980"/>
            <a:ext cx="6480720" cy="360040"/>
          </a:xfrm>
          <a:prstGeom prst="rtTriangle">
            <a:avLst/>
          </a:prstGeom>
          <a:gradFill flip="none" rotWithShape="1">
            <a:gsLst>
              <a:gs pos="0">
                <a:schemeClr val="tx2">
                  <a:lumMod val="50000"/>
                </a:schemeClr>
              </a:gs>
              <a:gs pos="50000">
                <a:schemeClr val="tx2">
                  <a:lumMod val="60000"/>
                  <a:lumOff val="40000"/>
                </a:schemeClr>
              </a:gs>
              <a:gs pos="100000">
                <a:schemeClr val="tx2">
                  <a:lumMod val="20000"/>
                  <a:lumOff val="80000"/>
                </a:schemeClr>
              </a:gs>
            </a:gsLst>
            <a:lin ang="0" scaled="0"/>
            <a:tileRect/>
          </a:gra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960263" y="2405980"/>
            <a:ext cx="676787" cy="461665"/>
          </a:xfrm>
          <a:prstGeom prst="rect">
            <a:avLst/>
          </a:prstGeom>
        </p:spPr>
        <p:txBody>
          <a:bodyPr wrap="none">
            <a:spAutoFit/>
          </a:bodyPr>
          <a:lstStyle/>
          <a:p>
            <a:pPr algn="r"/>
            <a:r>
              <a:rPr lang="en-GB" sz="1200" b="1" dirty="0" smtClean="0">
                <a:solidFill>
                  <a:schemeClr val="tx1">
                    <a:lumMod val="75000"/>
                    <a:lumOff val="25000"/>
                  </a:schemeClr>
                </a:solidFill>
                <a:latin typeface="Calibri Light" pitchFamily="34" charset="0"/>
                <a:cs typeface="Arial" pitchFamily="34" charset="0"/>
              </a:rPr>
              <a:t>Energy </a:t>
            </a:r>
          </a:p>
          <a:p>
            <a:pPr algn="r"/>
            <a:r>
              <a:rPr lang="en-GB" sz="1200" b="1" dirty="0" smtClean="0">
                <a:solidFill>
                  <a:schemeClr val="tx1">
                    <a:lumMod val="75000"/>
                    <a:lumOff val="25000"/>
                  </a:schemeClr>
                </a:solidFill>
                <a:latin typeface="Calibri Light" pitchFamily="34" charset="0"/>
                <a:cs typeface="Arial" pitchFamily="34" charset="0"/>
              </a:rPr>
              <a:t>(</a:t>
            </a:r>
            <a:r>
              <a:rPr lang="en-GB" sz="1200" b="1" dirty="0" err="1" smtClean="0">
                <a:solidFill>
                  <a:schemeClr val="tx1">
                    <a:lumMod val="75000"/>
                    <a:lumOff val="25000"/>
                  </a:schemeClr>
                </a:solidFill>
                <a:latin typeface="Calibri Light" pitchFamily="34" charset="0"/>
                <a:cs typeface="Arial" pitchFamily="34" charset="0"/>
              </a:rPr>
              <a:t>eV</a:t>
            </a:r>
            <a:r>
              <a:rPr lang="en-GB" sz="1200" b="1" dirty="0" smtClean="0">
                <a:solidFill>
                  <a:schemeClr val="tx1">
                    <a:lumMod val="75000"/>
                    <a:lumOff val="25000"/>
                  </a:schemeClr>
                </a:solidFill>
                <a:latin typeface="Calibri Light" pitchFamily="34" charset="0"/>
                <a:cs typeface="Arial" pitchFamily="34" charset="0"/>
              </a:rPr>
              <a:t> or J)</a:t>
            </a:r>
            <a:endParaRPr lang="en-GB" sz="1200" b="1" dirty="0">
              <a:solidFill>
                <a:schemeClr val="tx1">
                  <a:lumMod val="75000"/>
                  <a:lumOff val="25000"/>
                </a:schemeClr>
              </a:solidFill>
              <a:latin typeface="Calibri Light" pitchFamily="34" charset="0"/>
              <a:cs typeface="Arial" pitchFamily="34" charset="0"/>
            </a:endParaRPr>
          </a:p>
        </p:txBody>
      </p:sp>
      <p:sp>
        <p:nvSpPr>
          <p:cNvPr id="18" name="Rectangle 17"/>
          <p:cNvSpPr/>
          <p:nvPr/>
        </p:nvSpPr>
        <p:spPr>
          <a:xfrm>
            <a:off x="2051720" y="1988840"/>
            <a:ext cx="4176464" cy="288032"/>
          </a:xfrm>
          <a:prstGeom prst="rect">
            <a:avLst/>
          </a:prstGeom>
          <a:solidFill>
            <a:schemeClr val="tx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smtClean="0">
                <a:solidFill>
                  <a:schemeClr val="tx1"/>
                </a:solidFill>
                <a:latin typeface="Cambria" pitchFamily="18" charset="0"/>
              </a:rPr>
              <a:t>NON-IONIZING</a:t>
            </a:r>
            <a:endParaRPr lang="en-GB" sz="1800" dirty="0">
              <a:solidFill>
                <a:schemeClr val="tx1"/>
              </a:solidFill>
              <a:latin typeface="Cambria" pitchFamily="18" charset="0"/>
            </a:endParaRPr>
          </a:p>
        </p:txBody>
      </p:sp>
      <p:sp>
        <p:nvSpPr>
          <p:cNvPr id="19" name="Rectangle 18"/>
          <p:cNvSpPr/>
          <p:nvPr/>
        </p:nvSpPr>
        <p:spPr>
          <a:xfrm>
            <a:off x="6300192" y="1988840"/>
            <a:ext cx="2232248" cy="288032"/>
          </a:xfrm>
          <a:prstGeom prst="rect">
            <a:avLst/>
          </a:prstGeom>
          <a:solidFill>
            <a:schemeClr val="tx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smtClean="0">
                <a:solidFill>
                  <a:schemeClr val="tx1"/>
                </a:solidFill>
                <a:latin typeface="Cambria" pitchFamily="18" charset="0"/>
              </a:rPr>
              <a:t>IONIZING</a:t>
            </a:r>
            <a:endParaRPr lang="en-GB" sz="1800" dirty="0">
              <a:solidFill>
                <a:schemeClr val="tx1"/>
              </a:solidFill>
              <a:latin typeface="Cambria" pitchFamily="18"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13</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Biological effects of ionizing radiation</a:t>
            </a:r>
          </a:p>
        </p:txBody>
      </p:sp>
      <p:sp>
        <p:nvSpPr>
          <p:cNvPr id="20483" name="Rectangle 3"/>
          <p:cNvSpPr>
            <a:spLocks noGrp="1" noChangeArrowheads="1"/>
          </p:cNvSpPr>
          <p:nvPr>
            <p:ph type="body" sz="half" idx="1"/>
          </p:nvPr>
        </p:nvSpPr>
        <p:spPr>
          <a:xfrm>
            <a:off x="179512" y="1196752"/>
            <a:ext cx="8784975" cy="4114800"/>
          </a:xfrm>
        </p:spPr>
        <p:txBody>
          <a:bodyPr/>
          <a:lstStyle/>
          <a:p>
            <a:pPr eaLnBrk="1" hangingPunct="1"/>
            <a:r>
              <a:rPr lang="en-US" sz="2800" dirty="0" smtClean="0">
                <a:latin typeface="Arial Unicode MS" pitchFamily="34" charset="-128"/>
              </a:rPr>
              <a:t>At a sub-cellular level, ionizations due to radiation can lead to direct and indirect effects on the DNA</a:t>
            </a:r>
          </a:p>
          <a:p>
            <a:pPr eaLnBrk="1" hangingPunct="1">
              <a:buNone/>
            </a:pPr>
            <a:endParaRPr lang="en-US" sz="2400" dirty="0" smtClean="0">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pic>
        <p:nvPicPr>
          <p:cNvPr id="9" name="Picture 3" descr="C:\Users\Ruben\Desktop\Scientific Illustrations\http---7a47f2843652a8b179c7-adc84129f28513c70f4dcdec2fd001c3.r11.cf1.rackcdn.com-107jab_intact_DNA.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400000" flipV="1">
            <a:off x="3766237" y="4306772"/>
            <a:ext cx="2780926" cy="449319"/>
          </a:xfrm>
          <a:prstGeom prst="rect">
            <a:avLst/>
          </a:prstGeom>
          <a:solidFill>
            <a:srgbClr val="FFFFFF"/>
          </a:solidFill>
        </p:spPr>
      </p:pic>
      <p:pic>
        <p:nvPicPr>
          <p:cNvPr id="207874" name="Picture 2" descr="File:Eosinophil blood smear.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195736" y="2420888"/>
            <a:ext cx="1916917" cy="1745036"/>
          </a:xfrm>
          <a:prstGeom prst="rect">
            <a:avLst/>
          </a:prstGeom>
          <a:noFill/>
        </p:spPr>
      </p:pic>
      <p:pic>
        <p:nvPicPr>
          <p:cNvPr id="207878" name="Picture 6" descr="File:Roentgen2.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51520" y="3789040"/>
            <a:ext cx="1453645" cy="2042592"/>
          </a:xfrm>
          <a:prstGeom prst="rect">
            <a:avLst/>
          </a:prstGeom>
          <a:noFill/>
        </p:spPr>
      </p:pic>
      <p:cxnSp>
        <p:nvCxnSpPr>
          <p:cNvPr id="14" name="Straight Connector 13"/>
          <p:cNvCxnSpPr/>
          <p:nvPr/>
        </p:nvCxnSpPr>
        <p:spPr>
          <a:xfrm flipV="1">
            <a:off x="971600" y="2420888"/>
            <a:ext cx="1224136" cy="2088232"/>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971600" y="4149080"/>
            <a:ext cx="1224136" cy="36004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2915816" y="3140968"/>
            <a:ext cx="2016224" cy="216024"/>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2915816" y="3356992"/>
            <a:ext cx="2016224" cy="252028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5" name="Rectangle 3"/>
          <p:cNvSpPr txBox="1">
            <a:spLocks noChangeArrowheads="1"/>
          </p:cNvSpPr>
          <p:nvPr/>
        </p:nvSpPr>
        <p:spPr bwMode="gray">
          <a:xfrm>
            <a:off x="3563888" y="2708920"/>
            <a:ext cx="3168352" cy="12241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
                <a:schemeClr val="folHlink"/>
              </a:buClr>
              <a:buSzPct val="110000"/>
              <a:buFontTx/>
              <a:buNone/>
              <a:tabLst/>
              <a:defRPr/>
            </a:pPr>
            <a:r>
              <a:rPr kumimoji="0" lang="en-GB" sz="2000" b="0" u="none" strike="noStrike" kern="0" cap="none" spc="0" normalizeH="0" baseline="0" noProof="0" dirty="0" smtClean="0">
                <a:ln>
                  <a:noFill/>
                </a:ln>
                <a:effectLst/>
                <a:uLnTx/>
                <a:uFillTx/>
                <a:latin typeface="Arial Unicode MS" pitchFamily="34" charset="-128"/>
                <a:ea typeface="+mn-ea"/>
                <a:cs typeface="+mn-cs"/>
              </a:rPr>
              <a:t>DNA</a:t>
            </a:r>
            <a:endParaRPr kumimoji="0" lang="en-US" sz="2000" b="0" u="none" strike="noStrike" kern="0" cap="none" spc="0" normalizeH="0" baseline="0" noProof="0" dirty="0" smtClean="0">
              <a:ln>
                <a:noFill/>
              </a:ln>
              <a:effectLst/>
              <a:uLnTx/>
              <a:uFillTx/>
              <a:latin typeface="Arial Unicode MS" pitchFamily="34" charset="-128"/>
              <a:ea typeface="+mn-ea"/>
              <a:cs typeface="+mn-cs"/>
            </a:endParaRPr>
          </a:p>
        </p:txBody>
      </p:sp>
      <p:sp>
        <p:nvSpPr>
          <p:cNvPr id="29" name="Rectangle 3"/>
          <p:cNvSpPr txBox="1">
            <a:spLocks noChangeArrowheads="1"/>
          </p:cNvSpPr>
          <p:nvPr/>
        </p:nvSpPr>
        <p:spPr bwMode="gray">
          <a:xfrm>
            <a:off x="5580111" y="3068960"/>
            <a:ext cx="3236863" cy="12241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R="0" lvl="0" algn="ctr" defTabSz="914400" rtl="0" eaLnBrk="1" fontAlgn="base" latinLnBrk="0" hangingPunct="1">
              <a:lnSpc>
                <a:spcPct val="100000"/>
              </a:lnSpc>
              <a:spcBef>
                <a:spcPct val="20000"/>
              </a:spcBef>
              <a:spcAft>
                <a:spcPct val="0"/>
              </a:spcAft>
              <a:buClr>
                <a:schemeClr val="folHlink"/>
              </a:buClr>
              <a:buSzPct val="110000"/>
              <a:buFontTx/>
              <a:buNone/>
              <a:tabLst/>
              <a:defRPr/>
            </a:pPr>
            <a:r>
              <a:rPr kumimoji="0" lang="en-GB" sz="2000" b="0" u="none" strike="noStrike" kern="0" cap="none" spc="0" normalizeH="0" baseline="0" noProof="0" dirty="0" smtClean="0">
                <a:ln>
                  <a:noFill/>
                </a:ln>
                <a:solidFill>
                  <a:srgbClr val="C00000"/>
                </a:solidFill>
                <a:effectLst/>
                <a:uLnTx/>
                <a:uFillTx/>
                <a:latin typeface="Arial Unicode MS" pitchFamily="34" charset="-128"/>
                <a:ea typeface="+mn-ea"/>
                <a:cs typeface="+mn-cs"/>
              </a:rPr>
              <a:t>Direct effect</a:t>
            </a:r>
          </a:p>
          <a:p>
            <a:pPr marR="0" lvl="0" algn="ctr" defTabSz="914400" rtl="0" eaLnBrk="1" fontAlgn="base" latinLnBrk="0" hangingPunct="1">
              <a:lnSpc>
                <a:spcPct val="100000"/>
              </a:lnSpc>
              <a:spcBef>
                <a:spcPct val="20000"/>
              </a:spcBef>
              <a:spcAft>
                <a:spcPct val="0"/>
              </a:spcAft>
              <a:buClr>
                <a:schemeClr val="folHlink"/>
              </a:buClr>
              <a:buSzPct val="110000"/>
              <a:buFontTx/>
              <a:buNone/>
              <a:tabLst/>
              <a:defRPr/>
            </a:pPr>
            <a:r>
              <a:rPr lang="en-GB" sz="2000" kern="0" dirty="0" smtClean="0">
                <a:solidFill>
                  <a:schemeClr val="tx2"/>
                </a:solidFill>
                <a:latin typeface="Arial Unicode MS" pitchFamily="34" charset="-128"/>
              </a:rPr>
              <a:t>(radiation interacts with DNA molecule)</a:t>
            </a:r>
            <a:endParaRPr kumimoji="0" lang="en-US" sz="2000" b="0" u="none" strike="noStrike" kern="0" cap="none" spc="0" normalizeH="0" baseline="0" noProof="0" dirty="0" smtClean="0">
              <a:ln>
                <a:noFill/>
              </a:ln>
              <a:solidFill>
                <a:schemeClr val="tx2"/>
              </a:solidFill>
              <a:effectLst/>
              <a:uLnTx/>
              <a:uFillTx/>
              <a:latin typeface="Arial Unicode MS" pitchFamily="34" charset="-128"/>
              <a:ea typeface="+mn-ea"/>
              <a:cs typeface="+mn-cs"/>
            </a:endParaRPr>
          </a:p>
        </p:txBody>
      </p:sp>
      <p:cxnSp>
        <p:nvCxnSpPr>
          <p:cNvPr id="32" name="Straight Arrow Connector 31"/>
          <p:cNvCxnSpPr/>
          <p:nvPr/>
        </p:nvCxnSpPr>
        <p:spPr>
          <a:xfrm flipH="1" flipV="1">
            <a:off x="5580112" y="4221088"/>
            <a:ext cx="2376264" cy="0"/>
          </a:xfrm>
          <a:prstGeom prst="straightConnector1">
            <a:avLst/>
          </a:prstGeom>
          <a:ln w="25400">
            <a:solidFill>
              <a:schemeClr val="tx2"/>
            </a:solidFill>
            <a:tailEnd type="stealth" w="lg" len="lg"/>
          </a:ln>
        </p:spPr>
        <p:style>
          <a:lnRef idx="1">
            <a:schemeClr val="accent1"/>
          </a:lnRef>
          <a:fillRef idx="0">
            <a:schemeClr val="accent1"/>
          </a:fillRef>
          <a:effectRef idx="0">
            <a:schemeClr val="accent1"/>
          </a:effectRef>
          <a:fontRef idx="minor">
            <a:schemeClr val="tx1"/>
          </a:fontRef>
        </p:style>
      </p:cxnSp>
      <p:pic>
        <p:nvPicPr>
          <p:cNvPr id="207880" name="Picture 8" descr="Radioactivity"/>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172400" y="4005064"/>
            <a:ext cx="890464" cy="890464"/>
          </a:xfrm>
          <a:prstGeom prst="rect">
            <a:avLst/>
          </a:prstGeom>
          <a:noFill/>
        </p:spPr>
      </p:pic>
      <p:cxnSp>
        <p:nvCxnSpPr>
          <p:cNvPr id="36" name="Straight Arrow Connector 35"/>
          <p:cNvCxnSpPr/>
          <p:nvPr/>
        </p:nvCxnSpPr>
        <p:spPr>
          <a:xfrm flipH="1">
            <a:off x="7236296" y="4653136"/>
            <a:ext cx="684000" cy="0"/>
          </a:xfrm>
          <a:prstGeom prst="straightConnector1">
            <a:avLst/>
          </a:prstGeom>
          <a:ln w="25400">
            <a:solidFill>
              <a:schemeClr val="tx2"/>
            </a:solidFill>
            <a:tailEnd type="stealth" w="lg" len="lg"/>
          </a:ln>
        </p:spPr>
        <p:style>
          <a:lnRef idx="1">
            <a:schemeClr val="accent1"/>
          </a:lnRef>
          <a:fillRef idx="0">
            <a:schemeClr val="accent1"/>
          </a:fillRef>
          <a:effectRef idx="0">
            <a:schemeClr val="accent1"/>
          </a:effectRef>
          <a:fontRef idx="minor">
            <a:schemeClr val="tx1"/>
          </a:fontRef>
        </p:style>
      </p:cxnSp>
      <p:sp>
        <p:nvSpPr>
          <p:cNvPr id="38" name="Rectangle 3"/>
          <p:cNvSpPr txBox="1">
            <a:spLocks noChangeArrowheads="1"/>
          </p:cNvSpPr>
          <p:nvPr/>
        </p:nvSpPr>
        <p:spPr bwMode="gray">
          <a:xfrm>
            <a:off x="6372200" y="4437112"/>
            <a:ext cx="936104" cy="4320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
                <a:schemeClr val="folHlink"/>
              </a:buClr>
              <a:buSzPct val="110000"/>
              <a:buFontTx/>
              <a:buNone/>
              <a:tabLst/>
              <a:defRPr/>
            </a:pPr>
            <a:r>
              <a:rPr kumimoji="0" lang="en-GB" sz="2000" b="0" u="none" strike="noStrike" kern="0" cap="none" spc="0" normalizeH="0" baseline="0" noProof="0" dirty="0" smtClean="0">
                <a:ln>
                  <a:noFill/>
                </a:ln>
                <a:solidFill>
                  <a:schemeClr val="tx2"/>
                </a:solidFill>
                <a:effectLst/>
                <a:uLnTx/>
                <a:uFillTx/>
                <a:latin typeface="Arial Unicode MS" pitchFamily="34" charset="-128"/>
                <a:ea typeface="+mn-ea"/>
                <a:cs typeface="+mn-cs"/>
              </a:rPr>
              <a:t>H</a:t>
            </a:r>
            <a:r>
              <a:rPr kumimoji="0" lang="en-GB" sz="2000" b="0" u="none" strike="noStrike" kern="0" cap="none" spc="0" normalizeH="0" baseline="-25000" noProof="0" dirty="0" smtClean="0">
                <a:ln>
                  <a:noFill/>
                </a:ln>
                <a:solidFill>
                  <a:schemeClr val="tx2"/>
                </a:solidFill>
                <a:effectLst/>
                <a:uLnTx/>
                <a:uFillTx/>
                <a:latin typeface="Arial Unicode MS" pitchFamily="34" charset="-128"/>
                <a:ea typeface="+mn-ea"/>
                <a:cs typeface="+mn-cs"/>
              </a:rPr>
              <a:t>2</a:t>
            </a:r>
            <a:r>
              <a:rPr kumimoji="0" lang="en-GB" sz="2000" b="0" u="none" strike="noStrike" kern="0" cap="none" spc="0" normalizeH="0" baseline="0" noProof="0" dirty="0" smtClean="0">
                <a:ln>
                  <a:noFill/>
                </a:ln>
                <a:solidFill>
                  <a:schemeClr val="tx2"/>
                </a:solidFill>
                <a:effectLst/>
                <a:uLnTx/>
                <a:uFillTx/>
                <a:latin typeface="Arial Unicode MS" pitchFamily="34" charset="-128"/>
                <a:ea typeface="+mn-ea"/>
                <a:cs typeface="+mn-cs"/>
              </a:rPr>
              <a:t>O</a:t>
            </a:r>
            <a:endParaRPr kumimoji="0" lang="en-US" sz="2000" b="0" u="none" strike="noStrike" kern="0" cap="none" spc="0" normalizeH="0" baseline="0" noProof="0" dirty="0" smtClean="0">
              <a:ln>
                <a:noFill/>
              </a:ln>
              <a:solidFill>
                <a:schemeClr val="tx2"/>
              </a:solidFill>
              <a:effectLst/>
              <a:uLnTx/>
              <a:uFillTx/>
              <a:latin typeface="Arial Unicode MS" pitchFamily="34" charset="-128"/>
              <a:ea typeface="+mn-ea"/>
              <a:cs typeface="+mn-cs"/>
            </a:endParaRPr>
          </a:p>
        </p:txBody>
      </p:sp>
      <p:cxnSp>
        <p:nvCxnSpPr>
          <p:cNvPr id="39" name="Straight Arrow Connector 38"/>
          <p:cNvCxnSpPr/>
          <p:nvPr/>
        </p:nvCxnSpPr>
        <p:spPr>
          <a:xfrm flipH="1">
            <a:off x="5580112" y="4653136"/>
            <a:ext cx="828000" cy="0"/>
          </a:xfrm>
          <a:prstGeom prst="straightConnector1">
            <a:avLst/>
          </a:prstGeom>
          <a:ln w="25400">
            <a:solidFill>
              <a:schemeClr val="tx2"/>
            </a:solidFill>
            <a:tailEnd type="stealth" w="lg" len="lg"/>
          </a:ln>
        </p:spPr>
        <p:style>
          <a:lnRef idx="1">
            <a:schemeClr val="accent1"/>
          </a:lnRef>
          <a:fillRef idx="0">
            <a:schemeClr val="accent1"/>
          </a:fillRef>
          <a:effectRef idx="0">
            <a:schemeClr val="accent1"/>
          </a:effectRef>
          <a:fontRef idx="minor">
            <a:schemeClr val="tx1"/>
          </a:fontRef>
        </p:style>
      </p:cxnSp>
      <p:sp>
        <p:nvSpPr>
          <p:cNvPr id="40" name="Rectangle 3"/>
          <p:cNvSpPr txBox="1">
            <a:spLocks noChangeArrowheads="1"/>
          </p:cNvSpPr>
          <p:nvPr/>
        </p:nvSpPr>
        <p:spPr bwMode="gray">
          <a:xfrm>
            <a:off x="5292081" y="4869160"/>
            <a:ext cx="3816423" cy="12241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R="0" lvl="0" algn="ctr" defTabSz="914400" rtl="0" eaLnBrk="1" fontAlgn="base" latinLnBrk="0" hangingPunct="1">
              <a:lnSpc>
                <a:spcPct val="100000"/>
              </a:lnSpc>
              <a:spcBef>
                <a:spcPct val="20000"/>
              </a:spcBef>
              <a:spcAft>
                <a:spcPct val="0"/>
              </a:spcAft>
              <a:buClr>
                <a:schemeClr val="folHlink"/>
              </a:buClr>
              <a:buSzPct val="110000"/>
              <a:buFontTx/>
              <a:buNone/>
              <a:tabLst/>
              <a:defRPr/>
            </a:pPr>
            <a:r>
              <a:rPr lang="en-GB" sz="2000" kern="0" dirty="0" err="1" smtClean="0">
                <a:solidFill>
                  <a:srgbClr val="C00000"/>
                </a:solidFill>
                <a:latin typeface="Arial Unicode MS" pitchFamily="34" charset="-128"/>
              </a:rPr>
              <a:t>Ind</a:t>
            </a:r>
            <a:r>
              <a:rPr kumimoji="0" lang="en-GB" sz="2000" b="0" u="none" strike="noStrike" kern="0" cap="none" spc="0" normalizeH="0" baseline="0" noProof="0" dirty="0" err="1" smtClean="0">
                <a:ln>
                  <a:noFill/>
                </a:ln>
                <a:solidFill>
                  <a:srgbClr val="C00000"/>
                </a:solidFill>
                <a:effectLst/>
                <a:uLnTx/>
                <a:uFillTx/>
                <a:latin typeface="Arial Unicode MS" pitchFamily="34" charset="-128"/>
                <a:ea typeface="+mn-ea"/>
                <a:cs typeface="+mn-cs"/>
              </a:rPr>
              <a:t>irect</a:t>
            </a:r>
            <a:r>
              <a:rPr kumimoji="0" lang="en-GB" sz="2000" b="0" u="none" strike="noStrike" kern="0" cap="none" spc="0" normalizeH="0" baseline="0" noProof="0" dirty="0" smtClean="0">
                <a:ln>
                  <a:noFill/>
                </a:ln>
                <a:solidFill>
                  <a:srgbClr val="C00000"/>
                </a:solidFill>
                <a:effectLst/>
                <a:uLnTx/>
                <a:uFillTx/>
                <a:latin typeface="Arial Unicode MS" pitchFamily="34" charset="-128"/>
                <a:ea typeface="+mn-ea"/>
                <a:cs typeface="+mn-cs"/>
              </a:rPr>
              <a:t> effect</a:t>
            </a:r>
          </a:p>
          <a:p>
            <a:pPr marR="0" lvl="0" algn="ctr" defTabSz="914400" rtl="0" eaLnBrk="1" fontAlgn="base" latinLnBrk="0" hangingPunct="1">
              <a:lnSpc>
                <a:spcPct val="100000"/>
              </a:lnSpc>
              <a:spcBef>
                <a:spcPct val="20000"/>
              </a:spcBef>
              <a:spcAft>
                <a:spcPct val="0"/>
              </a:spcAft>
              <a:buClr>
                <a:schemeClr val="folHlink"/>
              </a:buClr>
              <a:buSzPct val="110000"/>
              <a:buFontTx/>
              <a:buNone/>
              <a:tabLst/>
              <a:defRPr/>
            </a:pPr>
            <a:r>
              <a:rPr lang="en-GB" sz="2000" kern="0" dirty="0" smtClean="0">
                <a:solidFill>
                  <a:schemeClr val="tx2"/>
                </a:solidFill>
                <a:latin typeface="Arial Unicode MS" pitchFamily="34" charset="-128"/>
              </a:rPr>
              <a:t>(radiation interacts with water and generates reactive free radicals, which then interact with DNA)</a:t>
            </a:r>
            <a:endParaRPr kumimoji="0" lang="en-US" sz="2000" b="0" u="none" strike="noStrike" kern="0" cap="none" spc="0" normalizeH="0" baseline="0" noProof="0" dirty="0" smtClean="0">
              <a:ln>
                <a:noFill/>
              </a:ln>
              <a:solidFill>
                <a:schemeClr val="tx2"/>
              </a:solidFill>
              <a:effectLst/>
              <a:uLnTx/>
              <a:uFillTx/>
              <a:latin typeface="Arial Unicode MS" pitchFamily="34" charset="-128"/>
              <a:ea typeface="+mn-ea"/>
              <a:cs typeface="+mn-cs"/>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ounded Rectangle 29"/>
          <p:cNvSpPr/>
          <p:nvPr/>
        </p:nvSpPr>
        <p:spPr>
          <a:xfrm>
            <a:off x="4644008" y="2204864"/>
            <a:ext cx="4320480" cy="3888432"/>
          </a:xfrm>
          <a:prstGeom prst="roundRect">
            <a:avLst>
              <a:gd name="adj" fmla="val 5611"/>
            </a:avLst>
          </a:prstGeom>
          <a:solidFill>
            <a:schemeClr val="accent2">
              <a:lumMod val="20000"/>
              <a:lumOff val="80000"/>
            </a:schemeClr>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rgbClr val="C00000"/>
              </a:solidFill>
            </a:endParaRPr>
          </a:p>
        </p:txBody>
      </p:sp>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14</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Biological effects of ionizing radiation</a:t>
            </a:r>
          </a:p>
        </p:txBody>
      </p:sp>
      <p:sp>
        <p:nvSpPr>
          <p:cNvPr id="20483" name="Rectangle 3"/>
          <p:cNvSpPr>
            <a:spLocks noGrp="1" noChangeArrowheads="1"/>
          </p:cNvSpPr>
          <p:nvPr>
            <p:ph type="body" sz="half" idx="1"/>
          </p:nvPr>
        </p:nvSpPr>
        <p:spPr>
          <a:xfrm>
            <a:off x="179512" y="1196752"/>
            <a:ext cx="8353623" cy="2458616"/>
          </a:xfrm>
        </p:spPr>
        <p:txBody>
          <a:bodyPr/>
          <a:lstStyle/>
          <a:p>
            <a:pPr eaLnBrk="1" hangingPunct="1"/>
            <a:r>
              <a:rPr lang="en-US" sz="2800" dirty="0" smtClean="0">
                <a:latin typeface="Arial Unicode MS" pitchFamily="34" charset="-128"/>
              </a:rPr>
              <a:t>At a cellular/tissue level, effects are categorized as </a:t>
            </a:r>
            <a:r>
              <a:rPr lang="en-US" sz="2800" dirty="0" smtClean="0">
                <a:solidFill>
                  <a:srgbClr val="C00000"/>
                </a:solidFill>
                <a:latin typeface="Arial Unicode MS" pitchFamily="34" charset="-128"/>
              </a:rPr>
              <a:t>stochastic</a:t>
            </a:r>
            <a:r>
              <a:rPr lang="en-US" sz="2800" dirty="0" smtClean="0">
                <a:latin typeface="Arial Unicode MS" pitchFamily="34" charset="-128"/>
              </a:rPr>
              <a:t> or </a:t>
            </a:r>
            <a:r>
              <a:rPr lang="en-US" sz="2800" dirty="0" smtClean="0">
                <a:solidFill>
                  <a:srgbClr val="C00000"/>
                </a:solidFill>
                <a:latin typeface="Arial Unicode MS" pitchFamily="34" charset="-128"/>
              </a:rPr>
              <a:t>deterministic (tissue reactions)</a:t>
            </a: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
        <p:nvSpPr>
          <p:cNvPr id="7" name="Rounded Rectangle 6"/>
          <p:cNvSpPr/>
          <p:nvPr/>
        </p:nvSpPr>
        <p:spPr>
          <a:xfrm>
            <a:off x="179512" y="2204864"/>
            <a:ext cx="4320480" cy="3888432"/>
          </a:xfrm>
          <a:prstGeom prst="roundRect">
            <a:avLst>
              <a:gd name="adj" fmla="val 5611"/>
            </a:avLst>
          </a:prstGeom>
          <a:solidFill>
            <a:schemeClr val="accent2">
              <a:lumMod val="20000"/>
              <a:lumOff val="80000"/>
            </a:schemeClr>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rgbClr val="C00000"/>
              </a:solidFill>
            </a:endParaRPr>
          </a:p>
        </p:txBody>
      </p:sp>
      <p:sp>
        <p:nvSpPr>
          <p:cNvPr id="10" name="Text Box 2"/>
          <p:cNvSpPr txBox="1">
            <a:spLocks noChangeArrowheads="1"/>
          </p:cNvSpPr>
          <p:nvPr/>
        </p:nvSpPr>
        <p:spPr bwMode="auto">
          <a:xfrm>
            <a:off x="395536" y="2420888"/>
            <a:ext cx="3821534" cy="461665"/>
          </a:xfrm>
          <a:prstGeom prst="rect">
            <a:avLst/>
          </a:prstGeom>
          <a:solidFill>
            <a:schemeClr val="accent3">
              <a:lumMod val="90000"/>
            </a:schemeClr>
          </a:solidFill>
          <a:ln/>
          <a:scene3d>
            <a:camera prst="orthographicFront">
              <a:rot lat="0" lon="0" rev="0"/>
            </a:camera>
            <a:lightRig rig="threePt" dir="t">
              <a:rot lat="0" lon="0" rev="0"/>
            </a:lightRig>
          </a:scene3d>
          <a:sp3d>
            <a:bevelT w="0" h="0"/>
          </a:sp3d>
        </p:spPr>
        <p:style>
          <a:lnRef idx="0">
            <a:schemeClr val="accent3"/>
          </a:lnRef>
          <a:fillRef idx="3">
            <a:schemeClr val="accent3"/>
          </a:fillRef>
          <a:effectRef idx="3">
            <a:schemeClr val="accent3"/>
          </a:effectRef>
          <a:fontRef idx="minor">
            <a:schemeClr val="lt1"/>
          </a:fontRef>
        </p:style>
        <p:txBody>
          <a:bodyPr wrap="square">
            <a:spAutoFit/>
          </a:bodyPr>
          <a:lstStyle>
            <a:lvl1pPr eaLnBrk="0" hangingPunct="0">
              <a:defRPr sz="2400">
                <a:solidFill>
                  <a:schemeClr val="bg1"/>
                </a:solidFill>
                <a:latin typeface="Comic Sans MS" pitchFamily="66" charset="0"/>
                <a:ea typeface="MS PGothic" pitchFamily="34" charset="-128"/>
              </a:defRPr>
            </a:lvl1pPr>
            <a:lvl2pPr marL="742950" indent="-285750" eaLnBrk="0" hangingPunct="0">
              <a:defRPr sz="2400">
                <a:solidFill>
                  <a:schemeClr val="bg1"/>
                </a:solidFill>
                <a:latin typeface="Comic Sans MS" pitchFamily="66" charset="0"/>
                <a:ea typeface="MS PGothic" pitchFamily="34" charset="-128"/>
              </a:defRPr>
            </a:lvl2pPr>
            <a:lvl3pPr marL="1143000" indent="-228600" eaLnBrk="0" hangingPunct="0">
              <a:defRPr sz="2400">
                <a:solidFill>
                  <a:schemeClr val="bg1"/>
                </a:solidFill>
                <a:latin typeface="Comic Sans MS" pitchFamily="66" charset="0"/>
                <a:ea typeface="MS PGothic" pitchFamily="34" charset="-128"/>
              </a:defRPr>
            </a:lvl3pPr>
            <a:lvl4pPr marL="1600200" indent="-228600" eaLnBrk="0" hangingPunct="0">
              <a:defRPr sz="2400">
                <a:solidFill>
                  <a:schemeClr val="bg1"/>
                </a:solidFill>
                <a:latin typeface="Comic Sans MS" pitchFamily="66" charset="0"/>
                <a:ea typeface="MS PGothic" pitchFamily="34" charset="-128"/>
              </a:defRPr>
            </a:lvl4pPr>
            <a:lvl5pPr marL="2057400" indent="-228600" eaLnBrk="0" hangingPunct="0">
              <a:defRPr sz="2400">
                <a:solidFill>
                  <a:schemeClr val="bg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bg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bg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bg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bg1"/>
                </a:solidFill>
                <a:latin typeface="Comic Sans MS" pitchFamily="66" charset="0"/>
                <a:ea typeface="MS PGothic" pitchFamily="34" charset="-128"/>
              </a:defRPr>
            </a:lvl9pPr>
          </a:lstStyle>
          <a:p>
            <a:pPr algn="ctr"/>
            <a:r>
              <a:rPr lang="en-GB" altLang="en-US" dirty="0" smtClean="0">
                <a:solidFill>
                  <a:schemeClr val="accent3">
                    <a:lumMod val="25000"/>
                  </a:schemeClr>
                </a:solidFill>
                <a:latin typeface="Calibri" pitchFamily="34" charset="0"/>
              </a:rPr>
              <a:t>LOW DOSES</a:t>
            </a:r>
            <a:endParaRPr lang="en-US" altLang="en-US" sz="2800" i="1" dirty="0">
              <a:solidFill>
                <a:schemeClr val="accent3">
                  <a:lumMod val="25000"/>
                </a:schemeClr>
              </a:solidFill>
              <a:latin typeface="Calibri" pitchFamily="34" charset="0"/>
            </a:endParaRPr>
          </a:p>
        </p:txBody>
      </p:sp>
      <p:sp>
        <p:nvSpPr>
          <p:cNvPr id="12" name="Text Box 6"/>
          <p:cNvSpPr txBox="1">
            <a:spLocks noChangeArrowheads="1"/>
          </p:cNvSpPr>
          <p:nvPr/>
        </p:nvSpPr>
        <p:spPr bwMode="auto">
          <a:xfrm>
            <a:off x="4860032" y="2420888"/>
            <a:ext cx="3744913" cy="461665"/>
          </a:xfrm>
          <a:prstGeom prst="rect">
            <a:avLst/>
          </a:prstGeom>
          <a:solidFill>
            <a:schemeClr val="tx2">
              <a:lumMod val="20000"/>
              <a:lumOff val="80000"/>
            </a:schemeClr>
          </a:solidFill>
          <a:ln/>
          <a:scene3d>
            <a:camera prst="orthographicFront">
              <a:rot lat="0" lon="0" rev="0"/>
            </a:camera>
            <a:lightRig rig="threePt" dir="t">
              <a:rot lat="0" lon="0" rev="1200000"/>
            </a:lightRig>
          </a:scene3d>
          <a:sp3d>
            <a:bevelT w="0" h="0"/>
          </a:sp3d>
        </p:spPr>
        <p:style>
          <a:lnRef idx="0">
            <a:schemeClr val="accent5"/>
          </a:lnRef>
          <a:fillRef idx="3">
            <a:schemeClr val="accent5"/>
          </a:fillRef>
          <a:effectRef idx="3">
            <a:schemeClr val="accent5"/>
          </a:effectRef>
          <a:fontRef idx="minor">
            <a:schemeClr val="lt1"/>
          </a:fontRef>
        </p:style>
        <p:txBody>
          <a:bodyPr>
            <a:spAutoFit/>
          </a:bodyPr>
          <a:lstStyle>
            <a:lvl1pPr eaLnBrk="0" hangingPunct="0">
              <a:defRPr sz="2400">
                <a:solidFill>
                  <a:schemeClr val="bg1"/>
                </a:solidFill>
                <a:latin typeface="Comic Sans MS" pitchFamily="66" charset="0"/>
                <a:ea typeface="MS PGothic" pitchFamily="34" charset="-128"/>
              </a:defRPr>
            </a:lvl1pPr>
            <a:lvl2pPr marL="742950" indent="-285750" eaLnBrk="0" hangingPunct="0">
              <a:defRPr sz="2400">
                <a:solidFill>
                  <a:schemeClr val="bg1"/>
                </a:solidFill>
                <a:latin typeface="Comic Sans MS" pitchFamily="66" charset="0"/>
                <a:ea typeface="MS PGothic" pitchFamily="34" charset="-128"/>
              </a:defRPr>
            </a:lvl2pPr>
            <a:lvl3pPr marL="1143000" indent="-228600" eaLnBrk="0" hangingPunct="0">
              <a:defRPr sz="2400">
                <a:solidFill>
                  <a:schemeClr val="bg1"/>
                </a:solidFill>
                <a:latin typeface="Comic Sans MS" pitchFamily="66" charset="0"/>
                <a:ea typeface="MS PGothic" pitchFamily="34" charset="-128"/>
              </a:defRPr>
            </a:lvl3pPr>
            <a:lvl4pPr marL="1600200" indent="-228600" eaLnBrk="0" hangingPunct="0">
              <a:defRPr sz="2400">
                <a:solidFill>
                  <a:schemeClr val="bg1"/>
                </a:solidFill>
                <a:latin typeface="Comic Sans MS" pitchFamily="66" charset="0"/>
                <a:ea typeface="MS PGothic" pitchFamily="34" charset="-128"/>
              </a:defRPr>
            </a:lvl4pPr>
            <a:lvl5pPr marL="2057400" indent="-228600" eaLnBrk="0" hangingPunct="0">
              <a:defRPr sz="2400">
                <a:solidFill>
                  <a:schemeClr val="bg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bg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bg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bg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bg1"/>
                </a:solidFill>
                <a:latin typeface="Comic Sans MS" pitchFamily="66" charset="0"/>
                <a:ea typeface="MS PGothic" pitchFamily="34" charset="-128"/>
              </a:defRPr>
            </a:lvl9pPr>
          </a:lstStyle>
          <a:p>
            <a:pPr algn="ctr"/>
            <a:r>
              <a:rPr lang="en-US" altLang="en-US" dirty="0" smtClean="0">
                <a:solidFill>
                  <a:srgbClr val="002060"/>
                </a:solidFill>
                <a:latin typeface="Calibri" pitchFamily="34" charset="0"/>
              </a:rPr>
              <a:t>HIGH DOSES</a:t>
            </a:r>
            <a:endParaRPr lang="en-US" altLang="en-US" i="1" dirty="0">
              <a:solidFill>
                <a:srgbClr val="002060"/>
              </a:solidFill>
              <a:latin typeface="Calibri" pitchFamily="34" charset="0"/>
            </a:endParaRPr>
          </a:p>
        </p:txBody>
      </p:sp>
      <p:sp>
        <p:nvSpPr>
          <p:cNvPr id="13" name="Text Box 8"/>
          <p:cNvSpPr txBox="1">
            <a:spLocks noChangeArrowheads="1"/>
          </p:cNvSpPr>
          <p:nvPr/>
        </p:nvSpPr>
        <p:spPr bwMode="auto">
          <a:xfrm>
            <a:off x="395536" y="5118283"/>
            <a:ext cx="3821534" cy="830997"/>
          </a:xfrm>
          <a:prstGeom prst="rect">
            <a:avLst/>
          </a:prstGeom>
          <a:solidFill>
            <a:schemeClr val="accent3">
              <a:lumMod val="90000"/>
            </a:schemeClr>
          </a:solidFill>
          <a:ln/>
          <a:scene3d>
            <a:camera prst="orthographicFront">
              <a:rot lat="0" lon="0" rev="0"/>
            </a:camera>
            <a:lightRig rig="threePt" dir="t">
              <a:rot lat="0" lon="0" rev="1200000"/>
            </a:lightRig>
          </a:scene3d>
          <a:sp3d>
            <a:bevelT w="0" h="0"/>
          </a:sp3d>
        </p:spPr>
        <p:style>
          <a:lnRef idx="0">
            <a:schemeClr val="accent3"/>
          </a:lnRef>
          <a:fillRef idx="3">
            <a:schemeClr val="accent3"/>
          </a:fillRef>
          <a:effectRef idx="3">
            <a:schemeClr val="accent3"/>
          </a:effectRef>
          <a:fontRef idx="minor">
            <a:schemeClr val="lt1"/>
          </a:fontRef>
        </p:style>
        <p:txBody>
          <a:bodyPr wrap="square">
            <a:spAutoFit/>
          </a:bodyPr>
          <a:lstStyle>
            <a:lvl1pPr eaLnBrk="0" hangingPunct="0">
              <a:defRPr sz="2400">
                <a:solidFill>
                  <a:schemeClr val="bg1"/>
                </a:solidFill>
                <a:latin typeface="Comic Sans MS" pitchFamily="66" charset="0"/>
                <a:ea typeface="MS PGothic" pitchFamily="34" charset="-128"/>
              </a:defRPr>
            </a:lvl1pPr>
            <a:lvl2pPr marL="742950" indent="-285750" eaLnBrk="0" hangingPunct="0">
              <a:defRPr sz="2400">
                <a:solidFill>
                  <a:schemeClr val="bg1"/>
                </a:solidFill>
                <a:latin typeface="Comic Sans MS" pitchFamily="66" charset="0"/>
                <a:ea typeface="MS PGothic" pitchFamily="34" charset="-128"/>
              </a:defRPr>
            </a:lvl2pPr>
            <a:lvl3pPr marL="1143000" indent="-228600" eaLnBrk="0" hangingPunct="0">
              <a:defRPr sz="2400">
                <a:solidFill>
                  <a:schemeClr val="bg1"/>
                </a:solidFill>
                <a:latin typeface="Comic Sans MS" pitchFamily="66" charset="0"/>
                <a:ea typeface="MS PGothic" pitchFamily="34" charset="-128"/>
              </a:defRPr>
            </a:lvl3pPr>
            <a:lvl4pPr marL="1600200" indent="-228600" eaLnBrk="0" hangingPunct="0">
              <a:defRPr sz="2400">
                <a:solidFill>
                  <a:schemeClr val="bg1"/>
                </a:solidFill>
                <a:latin typeface="Comic Sans MS" pitchFamily="66" charset="0"/>
                <a:ea typeface="MS PGothic" pitchFamily="34" charset="-128"/>
              </a:defRPr>
            </a:lvl4pPr>
            <a:lvl5pPr marL="2057400" indent="-228600" eaLnBrk="0" hangingPunct="0">
              <a:defRPr sz="2400">
                <a:solidFill>
                  <a:schemeClr val="bg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bg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bg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bg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bg1"/>
                </a:solidFill>
                <a:latin typeface="Comic Sans MS" pitchFamily="66" charset="0"/>
                <a:ea typeface="MS PGothic" pitchFamily="34" charset="-128"/>
              </a:defRPr>
            </a:lvl9pPr>
          </a:lstStyle>
          <a:p>
            <a:pPr algn="ctr">
              <a:spcBef>
                <a:spcPct val="50000"/>
              </a:spcBef>
            </a:pPr>
            <a:r>
              <a:rPr lang="en-US" altLang="en-US" b="1" dirty="0" smtClean="0">
                <a:solidFill>
                  <a:schemeClr val="accent3">
                    <a:lumMod val="25000"/>
                  </a:schemeClr>
                </a:solidFill>
                <a:latin typeface="Calibri" pitchFamily="34" charset="0"/>
              </a:rPr>
              <a:t>STOCHASTIC EFFECTS </a:t>
            </a:r>
            <a:br>
              <a:rPr lang="en-US" altLang="en-US" b="1" dirty="0" smtClean="0">
                <a:solidFill>
                  <a:schemeClr val="accent3">
                    <a:lumMod val="25000"/>
                  </a:schemeClr>
                </a:solidFill>
                <a:latin typeface="Calibri" pitchFamily="34" charset="0"/>
              </a:rPr>
            </a:br>
            <a:r>
              <a:rPr lang="en-US" altLang="en-US" b="1" dirty="0" smtClean="0">
                <a:solidFill>
                  <a:schemeClr val="accent3">
                    <a:lumMod val="25000"/>
                  </a:schemeClr>
                </a:solidFill>
                <a:latin typeface="Calibri" pitchFamily="34" charset="0"/>
              </a:rPr>
              <a:t>(PROBABILISTIC)</a:t>
            </a:r>
            <a:endParaRPr lang="en-US" altLang="en-US" b="1" dirty="0">
              <a:solidFill>
                <a:schemeClr val="accent3">
                  <a:lumMod val="25000"/>
                </a:schemeClr>
              </a:solidFill>
              <a:latin typeface="Calibri" pitchFamily="34" charset="0"/>
            </a:endParaRPr>
          </a:p>
        </p:txBody>
      </p:sp>
      <p:sp>
        <p:nvSpPr>
          <p:cNvPr id="14" name="Text Box 9"/>
          <p:cNvSpPr txBox="1">
            <a:spLocks noChangeArrowheads="1"/>
          </p:cNvSpPr>
          <p:nvPr/>
        </p:nvSpPr>
        <p:spPr bwMode="auto">
          <a:xfrm>
            <a:off x="4876800" y="3068960"/>
            <a:ext cx="3744913" cy="461665"/>
          </a:xfrm>
          <a:prstGeom prst="rect">
            <a:avLst/>
          </a:prstGeom>
          <a:solidFill>
            <a:schemeClr val="tx2">
              <a:lumMod val="20000"/>
              <a:lumOff val="80000"/>
            </a:schemeClr>
          </a:solidFill>
          <a:ln/>
          <a:scene3d>
            <a:camera prst="orthographicFront">
              <a:rot lat="0" lon="0" rev="0"/>
            </a:camera>
            <a:lightRig rig="threePt" dir="t">
              <a:rot lat="0" lon="0" rev="1200000"/>
            </a:lightRig>
          </a:scene3d>
          <a:sp3d>
            <a:bevelT w="0" h="0"/>
          </a:sp3d>
        </p:spPr>
        <p:style>
          <a:lnRef idx="0">
            <a:schemeClr val="accent5"/>
          </a:lnRef>
          <a:fillRef idx="3">
            <a:schemeClr val="accent5"/>
          </a:fillRef>
          <a:effectRef idx="3">
            <a:schemeClr val="accent5"/>
          </a:effectRef>
          <a:fontRef idx="minor">
            <a:schemeClr val="lt1"/>
          </a:fontRef>
        </p:style>
        <p:txBody>
          <a:bodyPr>
            <a:spAutoFit/>
          </a:bodyPr>
          <a:lstStyle>
            <a:lvl1pPr eaLnBrk="0" hangingPunct="0">
              <a:defRPr sz="2400">
                <a:solidFill>
                  <a:schemeClr val="bg1"/>
                </a:solidFill>
                <a:latin typeface="Comic Sans MS" pitchFamily="66" charset="0"/>
                <a:ea typeface="MS PGothic" pitchFamily="34" charset="-128"/>
              </a:defRPr>
            </a:lvl1pPr>
            <a:lvl2pPr marL="742950" indent="-285750" eaLnBrk="0" hangingPunct="0">
              <a:defRPr sz="2400">
                <a:solidFill>
                  <a:schemeClr val="bg1"/>
                </a:solidFill>
                <a:latin typeface="Comic Sans MS" pitchFamily="66" charset="0"/>
                <a:ea typeface="MS PGothic" pitchFamily="34" charset="-128"/>
              </a:defRPr>
            </a:lvl2pPr>
            <a:lvl3pPr marL="1143000" indent="-228600" eaLnBrk="0" hangingPunct="0">
              <a:defRPr sz="2400">
                <a:solidFill>
                  <a:schemeClr val="bg1"/>
                </a:solidFill>
                <a:latin typeface="Comic Sans MS" pitchFamily="66" charset="0"/>
                <a:ea typeface="MS PGothic" pitchFamily="34" charset="-128"/>
              </a:defRPr>
            </a:lvl3pPr>
            <a:lvl4pPr marL="1600200" indent="-228600" eaLnBrk="0" hangingPunct="0">
              <a:defRPr sz="2400">
                <a:solidFill>
                  <a:schemeClr val="bg1"/>
                </a:solidFill>
                <a:latin typeface="Comic Sans MS" pitchFamily="66" charset="0"/>
                <a:ea typeface="MS PGothic" pitchFamily="34" charset="-128"/>
              </a:defRPr>
            </a:lvl4pPr>
            <a:lvl5pPr marL="2057400" indent="-228600" eaLnBrk="0" hangingPunct="0">
              <a:defRPr sz="2400">
                <a:solidFill>
                  <a:schemeClr val="bg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bg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bg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bg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bg1"/>
                </a:solidFill>
                <a:latin typeface="Comic Sans MS" pitchFamily="66" charset="0"/>
                <a:ea typeface="MS PGothic" pitchFamily="34" charset="-128"/>
              </a:defRPr>
            </a:lvl9pPr>
          </a:lstStyle>
          <a:p>
            <a:pPr algn="ctr">
              <a:spcBef>
                <a:spcPct val="50000"/>
              </a:spcBef>
            </a:pPr>
            <a:r>
              <a:rPr lang="en-GB" altLang="en-US" dirty="0" smtClean="0">
                <a:solidFill>
                  <a:srgbClr val="002060"/>
                </a:solidFill>
                <a:latin typeface="Calibri" pitchFamily="34" charset="0"/>
              </a:rPr>
              <a:t>Cell death</a:t>
            </a:r>
            <a:endParaRPr lang="en-US" altLang="en-US" dirty="0">
              <a:solidFill>
                <a:srgbClr val="002060"/>
              </a:solidFill>
              <a:latin typeface="Calibri" pitchFamily="34" charset="0"/>
            </a:endParaRPr>
          </a:p>
        </p:txBody>
      </p:sp>
      <p:sp>
        <p:nvSpPr>
          <p:cNvPr id="15" name="Text Box 10"/>
          <p:cNvSpPr txBox="1">
            <a:spLocks noChangeArrowheads="1"/>
          </p:cNvSpPr>
          <p:nvPr/>
        </p:nvSpPr>
        <p:spPr bwMode="auto">
          <a:xfrm>
            <a:off x="4876800" y="5118283"/>
            <a:ext cx="3744913" cy="830997"/>
          </a:xfrm>
          <a:prstGeom prst="rect">
            <a:avLst/>
          </a:prstGeom>
          <a:solidFill>
            <a:schemeClr val="tx2">
              <a:lumMod val="20000"/>
              <a:lumOff val="80000"/>
            </a:schemeClr>
          </a:solidFill>
          <a:ln/>
          <a:scene3d>
            <a:camera prst="orthographicFront">
              <a:rot lat="0" lon="0" rev="0"/>
            </a:camera>
            <a:lightRig rig="threePt" dir="t">
              <a:rot lat="0" lon="0" rev="1200000"/>
            </a:lightRig>
          </a:scene3d>
          <a:sp3d>
            <a:bevelT w="0" h="0"/>
          </a:sp3d>
        </p:spPr>
        <p:style>
          <a:lnRef idx="0">
            <a:schemeClr val="accent5"/>
          </a:lnRef>
          <a:fillRef idx="3">
            <a:schemeClr val="accent5"/>
          </a:fillRef>
          <a:effectRef idx="3">
            <a:schemeClr val="accent5"/>
          </a:effectRef>
          <a:fontRef idx="minor">
            <a:schemeClr val="lt1"/>
          </a:fontRef>
        </p:style>
        <p:txBody>
          <a:bodyPr>
            <a:spAutoFit/>
          </a:bodyPr>
          <a:lstStyle>
            <a:lvl1pPr eaLnBrk="0" hangingPunct="0">
              <a:defRPr sz="2400">
                <a:solidFill>
                  <a:schemeClr val="bg1"/>
                </a:solidFill>
                <a:latin typeface="Comic Sans MS" pitchFamily="66" charset="0"/>
                <a:ea typeface="MS PGothic" pitchFamily="34" charset="-128"/>
              </a:defRPr>
            </a:lvl1pPr>
            <a:lvl2pPr marL="742950" indent="-285750" eaLnBrk="0" hangingPunct="0">
              <a:defRPr sz="2400">
                <a:solidFill>
                  <a:schemeClr val="bg1"/>
                </a:solidFill>
                <a:latin typeface="Comic Sans MS" pitchFamily="66" charset="0"/>
                <a:ea typeface="MS PGothic" pitchFamily="34" charset="-128"/>
              </a:defRPr>
            </a:lvl2pPr>
            <a:lvl3pPr marL="1143000" indent="-228600" eaLnBrk="0" hangingPunct="0">
              <a:defRPr sz="2400">
                <a:solidFill>
                  <a:schemeClr val="bg1"/>
                </a:solidFill>
                <a:latin typeface="Comic Sans MS" pitchFamily="66" charset="0"/>
                <a:ea typeface="MS PGothic" pitchFamily="34" charset="-128"/>
              </a:defRPr>
            </a:lvl3pPr>
            <a:lvl4pPr marL="1600200" indent="-228600" eaLnBrk="0" hangingPunct="0">
              <a:defRPr sz="2400">
                <a:solidFill>
                  <a:schemeClr val="bg1"/>
                </a:solidFill>
                <a:latin typeface="Comic Sans MS" pitchFamily="66" charset="0"/>
                <a:ea typeface="MS PGothic" pitchFamily="34" charset="-128"/>
              </a:defRPr>
            </a:lvl4pPr>
            <a:lvl5pPr marL="2057400" indent="-228600" eaLnBrk="0" hangingPunct="0">
              <a:defRPr sz="2400">
                <a:solidFill>
                  <a:schemeClr val="bg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bg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bg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bg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bg1"/>
                </a:solidFill>
                <a:latin typeface="Comic Sans MS" pitchFamily="66" charset="0"/>
                <a:ea typeface="MS PGothic" pitchFamily="34" charset="-128"/>
              </a:defRPr>
            </a:lvl9pPr>
          </a:lstStyle>
          <a:p>
            <a:pPr algn="ctr"/>
            <a:r>
              <a:rPr lang="en-US" altLang="en-US" b="1" dirty="0" smtClean="0">
                <a:solidFill>
                  <a:srgbClr val="002060"/>
                </a:solidFill>
                <a:latin typeface="Calibri" pitchFamily="34" charset="0"/>
              </a:rPr>
              <a:t>DETERMINISTIC EFFECTS</a:t>
            </a:r>
            <a:br>
              <a:rPr lang="en-US" altLang="en-US" b="1" dirty="0" smtClean="0">
                <a:solidFill>
                  <a:srgbClr val="002060"/>
                </a:solidFill>
                <a:latin typeface="Calibri" pitchFamily="34" charset="0"/>
              </a:rPr>
            </a:br>
            <a:r>
              <a:rPr lang="en-US" altLang="en-US" b="1" dirty="0" smtClean="0">
                <a:solidFill>
                  <a:srgbClr val="002060"/>
                </a:solidFill>
                <a:latin typeface="Calibri" pitchFamily="34" charset="0"/>
              </a:rPr>
              <a:t> (TISSUE REACTIONS)</a:t>
            </a:r>
            <a:endParaRPr lang="en-US" altLang="en-US" b="1" dirty="0">
              <a:solidFill>
                <a:srgbClr val="002060"/>
              </a:solidFill>
              <a:latin typeface="Calibri" pitchFamily="34" charset="0"/>
            </a:endParaRPr>
          </a:p>
        </p:txBody>
      </p:sp>
      <p:sp>
        <p:nvSpPr>
          <p:cNvPr id="17" name="Text Box 19"/>
          <p:cNvSpPr txBox="1">
            <a:spLocks noChangeArrowheads="1"/>
          </p:cNvSpPr>
          <p:nvPr/>
        </p:nvSpPr>
        <p:spPr bwMode="auto">
          <a:xfrm>
            <a:off x="395536" y="3068960"/>
            <a:ext cx="3821535" cy="461665"/>
          </a:xfrm>
          <a:prstGeom prst="rect">
            <a:avLst/>
          </a:prstGeom>
          <a:solidFill>
            <a:schemeClr val="accent3">
              <a:lumMod val="90000"/>
            </a:schemeClr>
          </a:solidFill>
          <a:ln/>
          <a:scene3d>
            <a:camera prst="orthographicFront">
              <a:rot lat="0" lon="0" rev="0"/>
            </a:camera>
            <a:lightRig rig="threePt" dir="t">
              <a:rot lat="0" lon="0" rev="1200000"/>
            </a:lightRig>
          </a:scene3d>
          <a:sp3d>
            <a:bevelT w="0" h="0"/>
          </a:sp3d>
        </p:spPr>
        <p:style>
          <a:lnRef idx="0">
            <a:schemeClr val="accent3"/>
          </a:lnRef>
          <a:fillRef idx="3">
            <a:schemeClr val="accent3"/>
          </a:fillRef>
          <a:effectRef idx="3">
            <a:schemeClr val="accent3"/>
          </a:effectRef>
          <a:fontRef idx="minor">
            <a:schemeClr val="lt1"/>
          </a:fontRef>
        </p:style>
        <p:txBody>
          <a:bodyPr wrap="square">
            <a:spAutoFit/>
          </a:bodyPr>
          <a:lstStyle>
            <a:lvl1pPr eaLnBrk="0" hangingPunct="0">
              <a:defRPr sz="2400">
                <a:solidFill>
                  <a:schemeClr val="bg1"/>
                </a:solidFill>
                <a:latin typeface="Comic Sans MS" pitchFamily="66" charset="0"/>
                <a:ea typeface="MS PGothic" pitchFamily="34" charset="-128"/>
              </a:defRPr>
            </a:lvl1pPr>
            <a:lvl2pPr marL="742950" indent="-285750" eaLnBrk="0" hangingPunct="0">
              <a:defRPr sz="2400">
                <a:solidFill>
                  <a:schemeClr val="bg1"/>
                </a:solidFill>
                <a:latin typeface="Comic Sans MS" pitchFamily="66" charset="0"/>
                <a:ea typeface="MS PGothic" pitchFamily="34" charset="-128"/>
              </a:defRPr>
            </a:lvl2pPr>
            <a:lvl3pPr marL="1143000" indent="-228600" eaLnBrk="0" hangingPunct="0">
              <a:defRPr sz="2400">
                <a:solidFill>
                  <a:schemeClr val="bg1"/>
                </a:solidFill>
                <a:latin typeface="Comic Sans MS" pitchFamily="66" charset="0"/>
                <a:ea typeface="MS PGothic" pitchFamily="34" charset="-128"/>
              </a:defRPr>
            </a:lvl3pPr>
            <a:lvl4pPr marL="1600200" indent="-228600" eaLnBrk="0" hangingPunct="0">
              <a:defRPr sz="2400">
                <a:solidFill>
                  <a:schemeClr val="bg1"/>
                </a:solidFill>
                <a:latin typeface="Comic Sans MS" pitchFamily="66" charset="0"/>
                <a:ea typeface="MS PGothic" pitchFamily="34" charset="-128"/>
              </a:defRPr>
            </a:lvl4pPr>
            <a:lvl5pPr marL="2057400" indent="-228600" eaLnBrk="0" hangingPunct="0">
              <a:defRPr sz="2400">
                <a:solidFill>
                  <a:schemeClr val="bg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bg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bg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bg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bg1"/>
                </a:solidFill>
                <a:latin typeface="Comic Sans MS" pitchFamily="66" charset="0"/>
                <a:ea typeface="MS PGothic" pitchFamily="34" charset="-128"/>
              </a:defRPr>
            </a:lvl9pPr>
          </a:lstStyle>
          <a:p>
            <a:pPr algn="ctr">
              <a:spcBef>
                <a:spcPct val="50000"/>
              </a:spcBef>
            </a:pPr>
            <a:r>
              <a:rPr lang="en-GB" altLang="en-US" dirty="0" smtClean="0">
                <a:solidFill>
                  <a:schemeClr val="accent3">
                    <a:lumMod val="25000"/>
                  </a:schemeClr>
                </a:solidFill>
                <a:latin typeface="Calibri" pitchFamily="34" charset="0"/>
              </a:rPr>
              <a:t>Cell mutations</a:t>
            </a:r>
            <a:endParaRPr lang="en-US" altLang="en-US" i="1" dirty="0">
              <a:solidFill>
                <a:schemeClr val="accent3">
                  <a:lumMod val="25000"/>
                </a:schemeClr>
              </a:solidFill>
              <a:latin typeface="Calibri" pitchFamily="34" charset="0"/>
            </a:endParaRPr>
          </a:p>
        </p:txBody>
      </p:sp>
      <p:sp>
        <p:nvSpPr>
          <p:cNvPr id="18" name="Text Box 21"/>
          <p:cNvSpPr txBox="1">
            <a:spLocks noChangeArrowheads="1"/>
          </p:cNvSpPr>
          <p:nvPr/>
        </p:nvSpPr>
        <p:spPr bwMode="auto">
          <a:xfrm>
            <a:off x="4876800" y="4221088"/>
            <a:ext cx="3744913" cy="830997"/>
          </a:xfrm>
          <a:prstGeom prst="rect">
            <a:avLst/>
          </a:prstGeom>
          <a:solidFill>
            <a:schemeClr val="tx2">
              <a:lumMod val="20000"/>
              <a:lumOff val="80000"/>
            </a:schemeClr>
          </a:solidFill>
          <a:ln/>
          <a:scene3d>
            <a:camera prst="orthographicFront">
              <a:rot lat="0" lon="0" rev="0"/>
            </a:camera>
            <a:lightRig rig="threePt" dir="t">
              <a:rot lat="0" lon="0" rev="1200000"/>
            </a:lightRig>
          </a:scene3d>
          <a:sp3d>
            <a:bevelT w="0" h="0"/>
          </a:sp3d>
        </p:spPr>
        <p:style>
          <a:lnRef idx="0">
            <a:schemeClr val="accent5"/>
          </a:lnRef>
          <a:fillRef idx="3">
            <a:schemeClr val="accent5"/>
          </a:fillRef>
          <a:effectRef idx="3">
            <a:schemeClr val="accent5"/>
          </a:effectRef>
          <a:fontRef idx="minor">
            <a:schemeClr val="lt1"/>
          </a:fontRef>
        </p:style>
        <p:txBody>
          <a:bodyPr>
            <a:spAutoFit/>
          </a:bodyPr>
          <a:lstStyle>
            <a:lvl1pPr eaLnBrk="0" hangingPunct="0">
              <a:defRPr sz="2400">
                <a:solidFill>
                  <a:schemeClr val="bg1"/>
                </a:solidFill>
                <a:latin typeface="Comic Sans MS" pitchFamily="66" charset="0"/>
                <a:ea typeface="MS PGothic" pitchFamily="34" charset="-128"/>
              </a:defRPr>
            </a:lvl1pPr>
            <a:lvl2pPr marL="742950" indent="-285750" eaLnBrk="0" hangingPunct="0">
              <a:defRPr sz="2400">
                <a:solidFill>
                  <a:schemeClr val="bg1"/>
                </a:solidFill>
                <a:latin typeface="Comic Sans MS" pitchFamily="66" charset="0"/>
                <a:ea typeface="MS PGothic" pitchFamily="34" charset="-128"/>
              </a:defRPr>
            </a:lvl2pPr>
            <a:lvl3pPr marL="1143000" indent="-228600" eaLnBrk="0" hangingPunct="0">
              <a:defRPr sz="2400">
                <a:solidFill>
                  <a:schemeClr val="bg1"/>
                </a:solidFill>
                <a:latin typeface="Comic Sans MS" pitchFamily="66" charset="0"/>
                <a:ea typeface="MS PGothic" pitchFamily="34" charset="-128"/>
              </a:defRPr>
            </a:lvl3pPr>
            <a:lvl4pPr marL="1600200" indent="-228600" eaLnBrk="0" hangingPunct="0">
              <a:defRPr sz="2400">
                <a:solidFill>
                  <a:schemeClr val="bg1"/>
                </a:solidFill>
                <a:latin typeface="Comic Sans MS" pitchFamily="66" charset="0"/>
                <a:ea typeface="MS PGothic" pitchFamily="34" charset="-128"/>
              </a:defRPr>
            </a:lvl4pPr>
            <a:lvl5pPr marL="2057400" indent="-228600" eaLnBrk="0" hangingPunct="0">
              <a:defRPr sz="2400">
                <a:solidFill>
                  <a:schemeClr val="bg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bg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bg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bg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bg1"/>
                </a:solidFill>
                <a:latin typeface="Comic Sans MS" pitchFamily="66" charset="0"/>
                <a:ea typeface="MS PGothic" pitchFamily="34" charset="-128"/>
              </a:defRPr>
            </a:lvl9pPr>
          </a:lstStyle>
          <a:p>
            <a:pPr algn="ctr">
              <a:spcBef>
                <a:spcPct val="50000"/>
              </a:spcBef>
            </a:pPr>
            <a:r>
              <a:rPr lang="en-GB" altLang="en-US" dirty="0">
                <a:solidFill>
                  <a:srgbClr val="002060"/>
                </a:solidFill>
                <a:latin typeface="Calibri" pitchFamily="34" charset="0"/>
              </a:rPr>
              <a:t>Loss of function </a:t>
            </a:r>
            <a:r>
              <a:rPr lang="en-GB" altLang="en-US" dirty="0" smtClean="0">
                <a:solidFill>
                  <a:srgbClr val="002060"/>
                </a:solidFill>
                <a:latin typeface="Calibri" pitchFamily="34" charset="0"/>
              </a:rPr>
              <a:t/>
            </a:r>
            <a:br>
              <a:rPr lang="en-GB" altLang="en-US" dirty="0" smtClean="0">
                <a:solidFill>
                  <a:srgbClr val="002060"/>
                </a:solidFill>
                <a:latin typeface="Calibri" pitchFamily="34" charset="0"/>
              </a:rPr>
            </a:br>
            <a:r>
              <a:rPr lang="en-GB" altLang="en-US" dirty="0" smtClean="0">
                <a:solidFill>
                  <a:srgbClr val="002060"/>
                </a:solidFill>
                <a:latin typeface="Calibri" pitchFamily="34" charset="0"/>
              </a:rPr>
              <a:t>(organ/ system/ organism)</a:t>
            </a:r>
            <a:endParaRPr lang="en-US" altLang="en-US" i="1" dirty="0">
              <a:solidFill>
                <a:srgbClr val="002060"/>
              </a:solidFill>
              <a:latin typeface="Calibri" pitchFamily="34" charset="0"/>
            </a:endParaRPr>
          </a:p>
        </p:txBody>
      </p:sp>
      <p:sp>
        <p:nvSpPr>
          <p:cNvPr id="21" name="Text Box 25"/>
          <p:cNvSpPr txBox="1">
            <a:spLocks noChangeArrowheads="1"/>
          </p:cNvSpPr>
          <p:nvPr/>
        </p:nvSpPr>
        <p:spPr bwMode="auto">
          <a:xfrm>
            <a:off x="2206899" y="4221088"/>
            <a:ext cx="2010172" cy="830997"/>
          </a:xfrm>
          <a:prstGeom prst="rect">
            <a:avLst/>
          </a:prstGeom>
          <a:solidFill>
            <a:schemeClr val="accent3">
              <a:lumMod val="90000"/>
            </a:schemeClr>
          </a:solidFill>
          <a:ln/>
          <a:scene3d>
            <a:camera prst="orthographicFront">
              <a:rot lat="0" lon="0" rev="0"/>
            </a:camera>
            <a:lightRig rig="threePt" dir="t">
              <a:rot lat="0" lon="0" rev="1200000"/>
            </a:lightRig>
          </a:scene3d>
          <a:sp3d>
            <a:bevelT w="0" h="0"/>
          </a:sp3d>
        </p:spPr>
        <p:style>
          <a:lnRef idx="0">
            <a:schemeClr val="accent3"/>
          </a:lnRef>
          <a:fillRef idx="3">
            <a:schemeClr val="accent3"/>
          </a:fillRef>
          <a:effectRef idx="3">
            <a:schemeClr val="accent3"/>
          </a:effectRef>
          <a:fontRef idx="minor">
            <a:schemeClr val="lt1"/>
          </a:fontRef>
        </p:style>
        <p:txBody>
          <a:bodyPr wrap="square">
            <a:spAutoFit/>
          </a:bodyPr>
          <a:lstStyle>
            <a:lvl1pPr eaLnBrk="0" hangingPunct="0">
              <a:defRPr sz="2400">
                <a:solidFill>
                  <a:schemeClr val="bg1"/>
                </a:solidFill>
                <a:latin typeface="Comic Sans MS" pitchFamily="66" charset="0"/>
                <a:ea typeface="MS PGothic" pitchFamily="34" charset="-128"/>
              </a:defRPr>
            </a:lvl1pPr>
            <a:lvl2pPr marL="742950" indent="-285750" eaLnBrk="0" hangingPunct="0">
              <a:defRPr sz="2400">
                <a:solidFill>
                  <a:schemeClr val="bg1"/>
                </a:solidFill>
                <a:latin typeface="Comic Sans MS" pitchFamily="66" charset="0"/>
                <a:ea typeface="MS PGothic" pitchFamily="34" charset="-128"/>
              </a:defRPr>
            </a:lvl2pPr>
            <a:lvl3pPr marL="1143000" indent="-228600" eaLnBrk="0" hangingPunct="0">
              <a:defRPr sz="2400">
                <a:solidFill>
                  <a:schemeClr val="bg1"/>
                </a:solidFill>
                <a:latin typeface="Comic Sans MS" pitchFamily="66" charset="0"/>
                <a:ea typeface="MS PGothic" pitchFamily="34" charset="-128"/>
              </a:defRPr>
            </a:lvl3pPr>
            <a:lvl4pPr marL="1600200" indent="-228600" eaLnBrk="0" hangingPunct="0">
              <a:defRPr sz="2400">
                <a:solidFill>
                  <a:schemeClr val="bg1"/>
                </a:solidFill>
                <a:latin typeface="Comic Sans MS" pitchFamily="66" charset="0"/>
                <a:ea typeface="MS PGothic" pitchFamily="34" charset="-128"/>
              </a:defRPr>
            </a:lvl4pPr>
            <a:lvl5pPr marL="2057400" indent="-228600" eaLnBrk="0" hangingPunct="0">
              <a:defRPr sz="2400">
                <a:solidFill>
                  <a:schemeClr val="bg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bg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bg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bg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bg1"/>
                </a:solidFill>
                <a:latin typeface="Comic Sans MS" pitchFamily="66" charset="0"/>
                <a:ea typeface="MS PGothic" pitchFamily="34" charset="-128"/>
              </a:defRPr>
            </a:lvl9pPr>
          </a:lstStyle>
          <a:p>
            <a:pPr algn="ctr">
              <a:spcBef>
                <a:spcPct val="50000"/>
              </a:spcBef>
            </a:pPr>
            <a:r>
              <a:rPr lang="en-GB" altLang="en-US" dirty="0" smtClean="0">
                <a:solidFill>
                  <a:schemeClr val="accent3">
                    <a:lumMod val="25000"/>
                  </a:schemeClr>
                </a:solidFill>
                <a:latin typeface="Calibri" pitchFamily="34" charset="0"/>
              </a:rPr>
              <a:t>Cancer, leukaemia</a:t>
            </a:r>
            <a:endParaRPr lang="en-US" altLang="en-US" i="1" dirty="0">
              <a:solidFill>
                <a:schemeClr val="accent3">
                  <a:lumMod val="25000"/>
                </a:schemeClr>
              </a:solidFill>
              <a:latin typeface="Calibri" pitchFamily="34" charset="0"/>
            </a:endParaRPr>
          </a:p>
        </p:txBody>
      </p:sp>
      <p:sp>
        <p:nvSpPr>
          <p:cNvPr id="22" name="Text Box 26"/>
          <p:cNvSpPr txBox="1">
            <a:spLocks noChangeArrowheads="1"/>
          </p:cNvSpPr>
          <p:nvPr/>
        </p:nvSpPr>
        <p:spPr bwMode="auto">
          <a:xfrm>
            <a:off x="395536" y="4220865"/>
            <a:ext cx="1728192" cy="830997"/>
          </a:xfrm>
          <a:prstGeom prst="rect">
            <a:avLst/>
          </a:prstGeom>
          <a:solidFill>
            <a:schemeClr val="accent3">
              <a:lumMod val="90000"/>
            </a:schemeClr>
          </a:solidFill>
          <a:ln/>
          <a:scene3d>
            <a:camera prst="orthographicFront">
              <a:rot lat="0" lon="0" rev="0"/>
            </a:camera>
            <a:lightRig rig="threePt" dir="t">
              <a:rot lat="0" lon="0" rev="1200000"/>
            </a:lightRig>
          </a:scene3d>
          <a:sp3d>
            <a:bevelT w="0" h="0"/>
          </a:sp3d>
        </p:spPr>
        <p:style>
          <a:lnRef idx="0">
            <a:schemeClr val="accent3"/>
          </a:lnRef>
          <a:fillRef idx="3">
            <a:schemeClr val="accent3"/>
          </a:fillRef>
          <a:effectRef idx="3">
            <a:schemeClr val="accent3"/>
          </a:effectRef>
          <a:fontRef idx="minor">
            <a:schemeClr val="lt1"/>
          </a:fontRef>
        </p:style>
        <p:txBody>
          <a:bodyPr wrap="square">
            <a:spAutoFit/>
          </a:bodyPr>
          <a:lstStyle>
            <a:lvl1pPr eaLnBrk="0" hangingPunct="0">
              <a:defRPr sz="2400">
                <a:solidFill>
                  <a:schemeClr val="bg1"/>
                </a:solidFill>
                <a:latin typeface="Comic Sans MS" pitchFamily="66" charset="0"/>
                <a:ea typeface="MS PGothic" pitchFamily="34" charset="-128"/>
              </a:defRPr>
            </a:lvl1pPr>
            <a:lvl2pPr marL="742950" indent="-285750" eaLnBrk="0" hangingPunct="0">
              <a:defRPr sz="2400">
                <a:solidFill>
                  <a:schemeClr val="bg1"/>
                </a:solidFill>
                <a:latin typeface="Comic Sans MS" pitchFamily="66" charset="0"/>
                <a:ea typeface="MS PGothic" pitchFamily="34" charset="-128"/>
              </a:defRPr>
            </a:lvl2pPr>
            <a:lvl3pPr marL="1143000" indent="-228600" eaLnBrk="0" hangingPunct="0">
              <a:defRPr sz="2400">
                <a:solidFill>
                  <a:schemeClr val="bg1"/>
                </a:solidFill>
                <a:latin typeface="Comic Sans MS" pitchFamily="66" charset="0"/>
                <a:ea typeface="MS PGothic" pitchFamily="34" charset="-128"/>
              </a:defRPr>
            </a:lvl3pPr>
            <a:lvl4pPr marL="1600200" indent="-228600" eaLnBrk="0" hangingPunct="0">
              <a:defRPr sz="2400">
                <a:solidFill>
                  <a:schemeClr val="bg1"/>
                </a:solidFill>
                <a:latin typeface="Comic Sans MS" pitchFamily="66" charset="0"/>
                <a:ea typeface="MS PGothic" pitchFamily="34" charset="-128"/>
              </a:defRPr>
            </a:lvl4pPr>
            <a:lvl5pPr marL="2057400" indent="-228600" eaLnBrk="0" hangingPunct="0">
              <a:defRPr sz="2400">
                <a:solidFill>
                  <a:schemeClr val="bg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bg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bg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bg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bg1"/>
                </a:solidFill>
                <a:latin typeface="Comic Sans MS" pitchFamily="66" charset="0"/>
                <a:ea typeface="MS PGothic" pitchFamily="34" charset="-128"/>
              </a:defRPr>
            </a:lvl9pPr>
          </a:lstStyle>
          <a:p>
            <a:pPr algn="ctr">
              <a:spcBef>
                <a:spcPct val="50000"/>
              </a:spcBef>
            </a:pPr>
            <a:r>
              <a:rPr lang="en-GB" altLang="en-US" dirty="0" smtClean="0">
                <a:solidFill>
                  <a:schemeClr val="accent3">
                    <a:lumMod val="25000"/>
                  </a:schemeClr>
                </a:solidFill>
                <a:latin typeface="Calibri" pitchFamily="34" charset="0"/>
              </a:rPr>
              <a:t>Hereditary effects</a:t>
            </a:r>
          </a:p>
        </p:txBody>
      </p:sp>
      <p:sp>
        <p:nvSpPr>
          <p:cNvPr id="28" name="TextBox 27"/>
          <p:cNvSpPr txBox="1"/>
          <p:nvPr/>
        </p:nvSpPr>
        <p:spPr>
          <a:xfrm>
            <a:off x="428984" y="3759200"/>
            <a:ext cx="1622736" cy="461665"/>
          </a:xfrm>
          <a:prstGeom prst="rect">
            <a:avLst/>
          </a:prstGeom>
          <a:noFill/>
        </p:spPr>
        <p:txBody>
          <a:bodyPr wrap="square" rtlCol="0">
            <a:spAutoFit/>
          </a:bodyPr>
          <a:lstStyle/>
          <a:p>
            <a:pPr algn="ctr"/>
            <a:r>
              <a:rPr lang="en-GB" dirty="0" smtClean="0">
                <a:latin typeface="Calibri" panose="020F0502020204030204" pitchFamily="34" charset="0"/>
              </a:rPr>
              <a:t>Germ cell</a:t>
            </a:r>
            <a:endParaRPr lang="en-GB" dirty="0">
              <a:latin typeface="Calibri" panose="020F0502020204030204" pitchFamily="34" charset="0"/>
            </a:endParaRPr>
          </a:p>
        </p:txBody>
      </p:sp>
      <p:sp>
        <p:nvSpPr>
          <p:cNvPr id="29" name="TextBox 28"/>
          <p:cNvSpPr txBox="1"/>
          <p:nvPr/>
        </p:nvSpPr>
        <p:spPr>
          <a:xfrm>
            <a:off x="2283259" y="3759423"/>
            <a:ext cx="1784685" cy="461665"/>
          </a:xfrm>
          <a:prstGeom prst="rect">
            <a:avLst/>
          </a:prstGeom>
          <a:noFill/>
        </p:spPr>
        <p:txBody>
          <a:bodyPr wrap="square" rtlCol="0">
            <a:spAutoFit/>
          </a:bodyPr>
          <a:lstStyle/>
          <a:p>
            <a:pPr algn="ctr"/>
            <a:r>
              <a:rPr lang="en-GB" dirty="0" smtClean="0">
                <a:latin typeface="Calibri" panose="020F0502020204030204" pitchFamily="34" charset="0"/>
              </a:rPr>
              <a:t>Somatic cell</a:t>
            </a:r>
            <a:endParaRPr lang="en-GB" dirty="0">
              <a:latin typeface="Calibri" panose="020F0502020204030204" pitchFamily="34" charset="0"/>
            </a:endParaRPr>
          </a:p>
        </p:txBody>
      </p:sp>
      <p:sp>
        <p:nvSpPr>
          <p:cNvPr id="31" name="Up Arrow 30"/>
          <p:cNvSpPr/>
          <p:nvPr/>
        </p:nvSpPr>
        <p:spPr>
          <a:xfrm flipV="1">
            <a:off x="1187624" y="3573016"/>
            <a:ext cx="216024" cy="288032"/>
          </a:xfrm>
          <a:prstGeom prst="upArrow">
            <a:avLst>
              <a:gd name="adj1" fmla="val 30464"/>
              <a:gd name="adj2" fmla="val 73800"/>
            </a:avLst>
          </a:prstGeom>
          <a:solidFill>
            <a:srgbClr val="92D050"/>
          </a:solidFill>
          <a:ln w="12700">
            <a:solidFill>
              <a:schemeClr val="accent3">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Up Arrow 31"/>
          <p:cNvSpPr/>
          <p:nvPr/>
        </p:nvSpPr>
        <p:spPr>
          <a:xfrm flipV="1">
            <a:off x="3059832" y="3573016"/>
            <a:ext cx="216024" cy="288032"/>
          </a:xfrm>
          <a:prstGeom prst="upArrow">
            <a:avLst>
              <a:gd name="adj1" fmla="val 30464"/>
              <a:gd name="adj2" fmla="val 73800"/>
            </a:avLst>
          </a:prstGeom>
          <a:solidFill>
            <a:srgbClr val="92D050"/>
          </a:solidFill>
          <a:ln w="12700">
            <a:solidFill>
              <a:schemeClr val="accent3">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Up Arrow 32"/>
          <p:cNvSpPr/>
          <p:nvPr/>
        </p:nvSpPr>
        <p:spPr>
          <a:xfrm flipV="1">
            <a:off x="6660232" y="3573016"/>
            <a:ext cx="216024" cy="576064"/>
          </a:xfrm>
          <a:prstGeom prst="upArrow">
            <a:avLst>
              <a:gd name="adj1" fmla="val 30464"/>
              <a:gd name="adj2" fmla="val 73800"/>
            </a:avLst>
          </a:prstGeom>
          <a:solidFill>
            <a:schemeClr val="tx2">
              <a:lumMod val="20000"/>
              <a:lumOff val="80000"/>
            </a:schemeClr>
          </a:solidFill>
          <a:ln w="127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6"/>
          <p:cNvSpPr>
            <a:spLocks noGrp="1"/>
          </p:cNvSpPr>
          <p:nvPr>
            <p:ph type="sldNum" sz="quarter" idx="12"/>
          </p:nvPr>
        </p:nvSpPr>
        <p:spPr>
          <a:noFill/>
          <a:ln>
            <a:miter lim="800000"/>
            <a:headEnd/>
            <a:tailEnd/>
          </a:ln>
        </p:spPr>
        <p:txBody>
          <a:bodyPr/>
          <a:lstStyle/>
          <a:p>
            <a:fld id="{75E21579-A3A3-49C1-9524-62F0133470E7}" type="slidenum">
              <a:rPr lang="en-GB" smtClean="0"/>
              <a:pPr/>
              <a:t>15</a:t>
            </a:fld>
            <a:endParaRPr lang="en-GB" dirty="0" smtClean="0"/>
          </a:p>
        </p:txBody>
      </p:sp>
      <p:sp>
        <p:nvSpPr>
          <p:cNvPr id="4099" name="Rectangle 2"/>
          <p:cNvSpPr>
            <a:spLocks noGrp="1" noChangeArrowheads="1"/>
          </p:cNvSpPr>
          <p:nvPr>
            <p:ph type="title"/>
          </p:nvPr>
        </p:nvSpPr>
        <p:spPr/>
        <p:txBody>
          <a:bodyPr/>
          <a:lstStyle/>
          <a:p>
            <a:pPr eaLnBrk="1" hangingPunct="1"/>
            <a:r>
              <a:rPr lang="en-GB" b="0" dirty="0" smtClean="0">
                <a:latin typeface="Arial Unicode MS" pitchFamily="34" charset="-128"/>
              </a:rPr>
              <a:t>Overview</a:t>
            </a:r>
            <a:endParaRPr lang="en-US" b="0" dirty="0" smtClean="0">
              <a:latin typeface="Arial Unicode MS" pitchFamily="34" charset="-128"/>
            </a:endParaRPr>
          </a:p>
        </p:txBody>
      </p:sp>
      <p:sp>
        <p:nvSpPr>
          <p:cNvPr id="18435" name="Rectangle 3"/>
          <p:cNvSpPr>
            <a:spLocks noGrp="1" noChangeArrowheads="1"/>
          </p:cNvSpPr>
          <p:nvPr>
            <p:ph type="body" sz="half" idx="1"/>
          </p:nvPr>
        </p:nvSpPr>
        <p:spPr>
          <a:xfrm>
            <a:off x="251520" y="2025352"/>
            <a:ext cx="8569076" cy="3347864"/>
          </a:xfrm>
        </p:spPr>
        <p:txBody>
          <a:bodyPr/>
          <a:lstStyle/>
          <a:p>
            <a:pPr eaLnBrk="1" hangingPunct="1">
              <a:buClr>
                <a:schemeClr val="tx2"/>
              </a:buClr>
              <a:buSzPct val="100000"/>
            </a:pPr>
            <a:r>
              <a:rPr lang="en-US" dirty="0" smtClean="0">
                <a:solidFill>
                  <a:schemeClr val="accent6">
                    <a:lumMod val="60000"/>
                    <a:lumOff val="40000"/>
                  </a:schemeClr>
                </a:solidFill>
                <a:latin typeface="Arial Unicode MS" pitchFamily="34" charset="-128"/>
              </a:rPr>
              <a:t>Why radiation protection in dentistry?</a:t>
            </a:r>
          </a:p>
          <a:p>
            <a:pPr eaLnBrk="1" hangingPunct="1">
              <a:buClr>
                <a:schemeClr val="tx2"/>
              </a:buClr>
              <a:buSzPct val="100000"/>
            </a:pPr>
            <a:r>
              <a:rPr lang="en-US" dirty="0" smtClean="0">
                <a:solidFill>
                  <a:schemeClr val="accent6">
                    <a:lumMod val="60000"/>
                    <a:lumOff val="40000"/>
                  </a:schemeClr>
                </a:solidFill>
                <a:latin typeface="Arial Unicode MS" pitchFamily="34" charset="-128"/>
              </a:rPr>
              <a:t>Ionizing radiation &amp; its biological effects</a:t>
            </a:r>
          </a:p>
          <a:p>
            <a:pPr eaLnBrk="1" hangingPunct="1">
              <a:buClr>
                <a:schemeClr val="tx2"/>
              </a:buClr>
              <a:buSzPct val="100000"/>
            </a:pPr>
            <a:r>
              <a:rPr lang="en-US" dirty="0" smtClean="0">
                <a:latin typeface="Arial Unicode MS" pitchFamily="34" charset="-128"/>
              </a:rPr>
              <a:t>Radiation dose</a:t>
            </a:r>
          </a:p>
          <a:p>
            <a:pPr eaLnBrk="1" hangingPunct="1">
              <a:buClr>
                <a:schemeClr val="tx2"/>
              </a:buClr>
              <a:buSzPct val="100000"/>
            </a:pPr>
            <a:r>
              <a:rPr lang="en-US" dirty="0" smtClean="0">
                <a:solidFill>
                  <a:schemeClr val="accent6">
                    <a:lumMod val="60000"/>
                    <a:lumOff val="40000"/>
                  </a:schemeClr>
                </a:solidFill>
                <a:latin typeface="Arial Unicode MS" pitchFamily="34" charset="-128"/>
              </a:rPr>
              <a:t>Dose vs. risk</a:t>
            </a:r>
          </a:p>
          <a:p>
            <a:pPr eaLnBrk="1" hangingPunct="1">
              <a:buClr>
                <a:schemeClr val="tx2"/>
              </a:buClr>
              <a:buSzPct val="100000"/>
            </a:pPr>
            <a:r>
              <a:rPr lang="en-US" dirty="0" smtClean="0">
                <a:solidFill>
                  <a:schemeClr val="accent6">
                    <a:lumMod val="60000"/>
                    <a:lumOff val="40000"/>
                  </a:schemeClr>
                </a:solidFill>
                <a:latin typeface="Arial Unicode MS" pitchFamily="34" charset="-128"/>
              </a:rPr>
              <a:t>General principles of radiation protection</a:t>
            </a:r>
          </a:p>
          <a:p>
            <a:pPr eaLnBrk="1" hangingPunct="1">
              <a:buClr>
                <a:schemeClr val="tx2"/>
              </a:buClr>
            </a:pPr>
            <a:endParaRPr lang="en-US" dirty="0" smtClean="0">
              <a:latin typeface="Arial Unicode MS" pitchFamily="34" charset="-128"/>
            </a:endParaRPr>
          </a:p>
          <a:p>
            <a:pPr eaLnBrk="1" hangingPunct="1">
              <a:buClr>
                <a:schemeClr val="tx2"/>
              </a:buClr>
            </a:pPr>
            <a:endParaRPr lang="en-US" dirty="0" smtClean="0">
              <a:latin typeface="Arial Unicode MS" pitchFamily="34" charset="-128"/>
            </a:endParaRPr>
          </a:p>
          <a:p>
            <a:pPr eaLnBrk="1" hangingPunct="1">
              <a:buClr>
                <a:schemeClr val="tx2"/>
              </a:buClr>
            </a:pPr>
            <a:endParaRPr lang="en-US" dirty="0" smtClean="0">
              <a:latin typeface="Arial Unicode MS" pitchFamily="34" charset="-128"/>
            </a:endParaRPr>
          </a:p>
          <a:p>
            <a:pPr eaLnBrk="1" hangingPunct="1">
              <a:buClr>
                <a:schemeClr val="tx2"/>
              </a:buClr>
            </a:pPr>
            <a:endParaRPr lang="en-US" dirty="0" smtClean="0"/>
          </a:p>
        </p:txBody>
      </p:sp>
      <p:sp>
        <p:nvSpPr>
          <p:cNvPr id="4102"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16</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Radiation dose</a:t>
            </a:r>
          </a:p>
        </p:txBody>
      </p:sp>
      <mc:AlternateContent xmlns:mc="http://schemas.openxmlformats.org/markup-compatibility/2006" xmlns:a14="http://schemas.microsoft.com/office/drawing/2010/main">
        <mc:Choice Requires="a14">
          <p:sp>
            <p:nvSpPr>
              <p:cNvPr id="20483" name="Rectangle 3"/>
              <p:cNvSpPr>
                <a:spLocks noGrp="1" noChangeArrowheads="1"/>
              </p:cNvSpPr>
              <p:nvPr>
                <p:ph type="body" sz="half" idx="1"/>
              </p:nvPr>
            </p:nvSpPr>
            <p:spPr>
              <a:xfrm>
                <a:off x="251520" y="1186408"/>
                <a:ext cx="8568953" cy="4618856"/>
              </a:xfrm>
            </p:spPr>
            <p:txBody>
              <a:bodyPr/>
              <a:lstStyle/>
              <a:p>
                <a:pPr eaLnBrk="1" hangingPunct="1"/>
                <a:r>
                  <a:rPr lang="en-US" sz="2800" dirty="0" smtClean="0">
                    <a:latin typeface="Arial Unicode MS" pitchFamily="34" charset="-128"/>
                  </a:rPr>
                  <a:t>Different quantities are used to express radiation ‘dose’</a:t>
                </a:r>
              </a:p>
              <a:p>
                <a:pPr eaLnBrk="1" hangingPunct="1"/>
                <a:r>
                  <a:rPr lang="en-US" sz="2800" dirty="0" smtClean="0">
                    <a:solidFill>
                      <a:srgbClr val="C00000"/>
                    </a:solidFill>
                    <a:latin typeface="Arial Unicode MS" pitchFamily="34" charset="-128"/>
                  </a:rPr>
                  <a:t>Absorbed dose</a:t>
                </a:r>
                <a:r>
                  <a:rPr lang="en-US" sz="2800" dirty="0" smtClean="0">
                    <a:latin typeface="Arial Unicode MS" pitchFamily="34" charset="-128"/>
                  </a:rPr>
                  <a:t>: mean </a:t>
                </a:r>
                <a:r>
                  <a:rPr lang="en-US" sz="2800" dirty="0" smtClean="0">
                    <a:solidFill>
                      <a:srgbClr val="C00000"/>
                    </a:solidFill>
                    <a:latin typeface="Arial Unicode MS" pitchFamily="34" charset="-128"/>
                  </a:rPr>
                  <a:t>energy</a:t>
                </a:r>
                <a:r>
                  <a:rPr lang="en-US" sz="2800" dirty="0" smtClean="0">
                    <a:latin typeface="Arial Unicode MS" pitchFamily="34" charset="-128"/>
                  </a:rPr>
                  <a:t> </a:t>
                </a:r>
                <a:r>
                  <a:rPr lang="en-US" sz="2800" i="1" dirty="0" smtClean="0">
                    <a:latin typeface="Cambria" panose="02040503050406030204" pitchFamily="18" charset="0"/>
                  </a:rPr>
                  <a:t>E</a:t>
                </a:r>
                <a:r>
                  <a:rPr lang="en-US" sz="2800" i="1" dirty="0" smtClean="0">
                    <a:latin typeface="Arial Unicode MS" pitchFamily="34" charset="-128"/>
                  </a:rPr>
                  <a:t>  </a:t>
                </a:r>
                <a:r>
                  <a:rPr lang="en-US" sz="2800" dirty="0" smtClean="0">
                    <a:latin typeface="Arial Unicode MS" pitchFamily="34" charset="-128"/>
                  </a:rPr>
                  <a:t>imparted by ionizing radiation to matter of </a:t>
                </a:r>
                <a:r>
                  <a:rPr lang="en-US" sz="2800" dirty="0" smtClean="0">
                    <a:solidFill>
                      <a:srgbClr val="C00000"/>
                    </a:solidFill>
                    <a:latin typeface="Arial Unicode MS" pitchFamily="34" charset="-128"/>
                  </a:rPr>
                  <a:t>mass</a:t>
                </a:r>
                <a:r>
                  <a:rPr lang="en-US" sz="2800" dirty="0" smtClean="0">
                    <a:latin typeface="Arial Unicode MS" pitchFamily="34" charset="-128"/>
                  </a:rPr>
                  <a:t> </a:t>
                </a:r>
                <a:r>
                  <a:rPr lang="en-US" sz="2800" i="1" dirty="0" smtClean="0">
                    <a:latin typeface="Cambria" panose="02040503050406030204" pitchFamily="18" charset="0"/>
                  </a:rPr>
                  <a:t>m</a:t>
                </a:r>
              </a:p>
              <a:p>
                <a:pPr marL="457200" lvl="1" indent="0" eaLnBrk="1" hangingPunct="1">
                  <a:buClr>
                    <a:schemeClr val="accent2"/>
                  </a:buClr>
                  <a:buNone/>
                </a:pPr>
                <a:r>
                  <a:rPr lang="en-US" i="1" dirty="0" smtClean="0">
                    <a:latin typeface="Cambria" panose="02040503050406030204" pitchFamily="18" charset="0"/>
                  </a:rPr>
                  <a:t>D</a:t>
                </a:r>
                <a:r>
                  <a:rPr lang="en-US" sz="2400" dirty="0" smtClean="0">
                    <a:latin typeface="Arial Unicode MS" pitchFamily="34" charset="-128"/>
                  </a:rPr>
                  <a:t> = </a:t>
                </a:r>
                <a14:m>
                  <m:oMath xmlns:m="http://schemas.openxmlformats.org/officeDocument/2006/math">
                    <m:f>
                      <m:fPr>
                        <m:ctrlPr>
                          <a:rPr lang="en-US" sz="3200" i="1" smtClean="0">
                            <a:latin typeface="Cambria Math"/>
                          </a:rPr>
                        </m:ctrlPr>
                      </m:fPr>
                      <m:num>
                        <m:r>
                          <a:rPr lang="en-GB" sz="3200" b="0" i="1" smtClean="0">
                            <a:latin typeface="Cambria Math"/>
                          </a:rPr>
                          <m:t>𝐸</m:t>
                        </m:r>
                      </m:num>
                      <m:den>
                        <m:r>
                          <a:rPr lang="en-GB" sz="3200" b="0" i="1" smtClean="0">
                            <a:latin typeface="Cambria Math"/>
                          </a:rPr>
                          <m:t>𝑚</m:t>
                        </m:r>
                      </m:den>
                    </m:f>
                  </m:oMath>
                </a14:m>
                <a:r>
                  <a:rPr lang="en-US" sz="2400" i="1" dirty="0" smtClean="0">
                    <a:latin typeface="Arial Unicode MS" pitchFamily="34" charset="-128"/>
                  </a:rPr>
                  <a:t> </a:t>
                </a:r>
                <a:r>
                  <a:rPr lang="en-US" sz="2400" dirty="0" smtClean="0">
                    <a:latin typeface="Arial Unicode MS" pitchFamily="34" charset="-128"/>
                  </a:rPr>
                  <a:t>(unit: 1 gray (</a:t>
                </a:r>
                <a:r>
                  <a:rPr lang="en-US" sz="2400" dirty="0" err="1" smtClean="0">
                    <a:latin typeface="Arial Unicode MS" pitchFamily="34" charset="-128"/>
                  </a:rPr>
                  <a:t>Gy</a:t>
                </a:r>
                <a:r>
                  <a:rPr lang="en-US" sz="2400" dirty="0" smtClean="0">
                    <a:latin typeface="Arial Unicode MS" pitchFamily="34" charset="-128"/>
                  </a:rPr>
                  <a:t>) = 1 J/kg)</a:t>
                </a:r>
              </a:p>
            </p:txBody>
          </p:sp>
        </mc:Choice>
        <mc:Fallback xmlns="">
          <p:sp>
            <p:nvSpPr>
              <p:cNvPr id="20483" name="Rectangle 3"/>
              <p:cNvSpPr>
                <a:spLocks noGrp="1" noRot="1" noChangeAspect="1" noMove="1" noResize="1" noEditPoints="1" noAdjustHandles="1" noChangeArrowheads="1" noChangeShapeType="1" noTextEdit="1"/>
              </p:cNvSpPr>
              <p:nvPr>
                <p:ph type="body" sz="half" idx="1"/>
              </p:nvPr>
            </p:nvSpPr>
            <p:spPr>
              <a:xfrm>
                <a:off x="251520" y="1186408"/>
                <a:ext cx="8568953" cy="4618856"/>
              </a:xfrm>
              <a:blipFill rotWithShape="1">
                <a:blip r:embed="rId3"/>
                <a:stretch>
                  <a:fillRect l="-1920" t="-3435"/>
                </a:stretch>
              </a:blipFill>
            </p:spPr>
            <p:txBody>
              <a:bodyPr/>
              <a:lstStyle/>
              <a:p>
                <a:r>
                  <a:rPr lang="en-GB">
                    <a:noFill/>
                  </a:rPr>
                  <a:t> </a:t>
                </a:r>
              </a:p>
            </p:txBody>
          </p:sp>
        </mc:Fallback>
      </mc:AlternateContent>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pic>
        <p:nvPicPr>
          <p:cNvPr id="201729" name="Picture 1" descr="C:\Users\Ruben\Google Drive\Active work\_Research\IAEA training material\Front.tif"/>
          <p:cNvPicPr>
            <a:picLocks noChangeAspect="1" noChangeArrowheads="1"/>
          </p:cNvPicPr>
          <p:nvPr/>
        </p:nvPicPr>
        <p:blipFill>
          <a:blip r:embed="rId4" cstate="screen">
            <a:extLst>
              <a:ext uri="{28A0092B-C50C-407E-A947-70E740481C1C}">
                <a14:useLocalDpi xmlns:a14="http://schemas.microsoft.com/office/drawing/2010/main"/>
              </a:ext>
            </a:extLst>
          </a:blip>
          <a:srcRect l="-250878" r="-137040"/>
          <a:stretch>
            <a:fillRect/>
          </a:stretch>
        </p:blipFill>
        <p:spPr bwMode="auto">
          <a:xfrm>
            <a:off x="1979712" y="3995590"/>
            <a:ext cx="6336704" cy="2385738"/>
          </a:xfrm>
          <a:prstGeom prst="rect">
            <a:avLst/>
          </a:prstGeom>
          <a:solidFill>
            <a:srgbClr val="FFFFFF"/>
          </a:solidFill>
        </p:spPr>
      </p:pic>
      <p:sp>
        <p:nvSpPr>
          <p:cNvPr id="7" name="Isosceles Triangle 6"/>
          <p:cNvSpPr/>
          <p:nvPr/>
        </p:nvSpPr>
        <p:spPr>
          <a:xfrm rot="16200000">
            <a:off x="4254054" y="3183078"/>
            <a:ext cx="1427980" cy="3960440"/>
          </a:xfrm>
          <a:prstGeom prst="triangle">
            <a:avLst/>
          </a:prstGeom>
          <a:solidFill>
            <a:srgbClr val="FF0000">
              <a:alpha val="35000"/>
            </a:srgbClr>
          </a:solidFill>
          <a:ln>
            <a:solidFill>
              <a:srgbClr val="FF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 name="TextBox 9"/>
          <p:cNvSpPr txBox="1"/>
          <p:nvPr/>
        </p:nvSpPr>
        <p:spPr>
          <a:xfrm>
            <a:off x="2123728" y="4809348"/>
            <a:ext cx="864096" cy="707886"/>
          </a:xfrm>
          <a:prstGeom prst="rect">
            <a:avLst/>
          </a:prstGeom>
          <a:solidFill>
            <a:srgbClr val="B2B2B2"/>
          </a:solidFill>
          <a:ln w="12700">
            <a:solidFill>
              <a:schemeClr val="tx1"/>
            </a:solidFill>
          </a:ln>
        </p:spPr>
        <p:txBody>
          <a:bodyPr wrap="square" rtlCol="0">
            <a:spAutoFit/>
          </a:bodyPr>
          <a:lstStyle/>
          <a:p>
            <a:pPr algn="ctr"/>
            <a:r>
              <a:rPr lang="en-GB" sz="2000" dirty="0" smtClean="0">
                <a:latin typeface="Cambria" pitchFamily="18" charset="0"/>
              </a:rPr>
              <a:t>X ray tube</a:t>
            </a:r>
            <a:endParaRPr lang="en-GB" sz="2000" dirty="0">
              <a:latin typeface="Cambria" pitchFamily="18" charset="0"/>
            </a:endParaRPr>
          </a:p>
        </p:txBody>
      </p:sp>
      <p:sp>
        <p:nvSpPr>
          <p:cNvPr id="11" name="TextBox 10"/>
          <p:cNvSpPr txBox="1"/>
          <p:nvPr/>
        </p:nvSpPr>
        <p:spPr>
          <a:xfrm>
            <a:off x="6948168" y="4440236"/>
            <a:ext cx="72008" cy="1477328"/>
          </a:xfrm>
          <a:prstGeom prst="rect">
            <a:avLst/>
          </a:prstGeom>
          <a:solidFill>
            <a:srgbClr val="B2B2B2"/>
          </a:solidFill>
          <a:ln w="12700">
            <a:solidFill>
              <a:schemeClr val="tx1"/>
            </a:solidFill>
          </a:ln>
        </p:spPr>
        <p:txBody>
          <a:bodyPr wrap="square" rtlCol="0">
            <a:spAutoFit/>
          </a:bodyPr>
          <a:lstStyle/>
          <a:p>
            <a:pPr algn="ctr"/>
            <a:endParaRPr lang="en-GB" sz="1800" dirty="0" smtClean="0">
              <a:latin typeface="Cambria" pitchFamily="18" charset="0"/>
            </a:endParaRPr>
          </a:p>
          <a:p>
            <a:pPr algn="ctr"/>
            <a:endParaRPr lang="en-GB" sz="1800" dirty="0" smtClean="0">
              <a:latin typeface="Cambria" pitchFamily="18" charset="0"/>
            </a:endParaRPr>
          </a:p>
          <a:p>
            <a:pPr algn="ctr"/>
            <a:endParaRPr lang="en-GB" sz="1800" dirty="0" smtClean="0">
              <a:latin typeface="Cambria" pitchFamily="18" charset="0"/>
            </a:endParaRPr>
          </a:p>
          <a:p>
            <a:pPr algn="ctr"/>
            <a:endParaRPr lang="en-GB" sz="1800" dirty="0" smtClean="0">
              <a:latin typeface="Cambria" pitchFamily="18" charset="0"/>
            </a:endParaRPr>
          </a:p>
          <a:p>
            <a:pPr algn="ctr"/>
            <a:endParaRPr lang="en-GB" sz="1800" dirty="0" smtClean="0">
              <a:latin typeface="Cambria" pitchFamily="18" charset="0"/>
            </a:endParaRPr>
          </a:p>
        </p:txBody>
      </p:sp>
      <p:sp>
        <p:nvSpPr>
          <p:cNvPr id="12" name="TextBox 11"/>
          <p:cNvSpPr txBox="1"/>
          <p:nvPr/>
        </p:nvSpPr>
        <p:spPr>
          <a:xfrm>
            <a:off x="7092280" y="4881356"/>
            <a:ext cx="1224136" cy="707886"/>
          </a:xfrm>
          <a:prstGeom prst="rect">
            <a:avLst/>
          </a:prstGeom>
          <a:noFill/>
          <a:ln w="12700">
            <a:noFill/>
          </a:ln>
        </p:spPr>
        <p:txBody>
          <a:bodyPr wrap="square" rtlCol="0">
            <a:spAutoFit/>
          </a:bodyPr>
          <a:lstStyle/>
          <a:p>
            <a:pPr algn="ctr"/>
            <a:r>
              <a:rPr lang="en-GB" sz="2000" dirty="0" smtClean="0">
                <a:latin typeface="Cambria" pitchFamily="18" charset="0"/>
              </a:rPr>
              <a:t>Image receptor</a:t>
            </a:r>
            <a:endParaRPr lang="en-GB" sz="2000" dirty="0">
              <a:latin typeface="Cambria" pitchFamily="18" charset="0"/>
            </a:endParaRPr>
          </a:p>
        </p:txBody>
      </p:sp>
      <p:cxnSp>
        <p:nvCxnSpPr>
          <p:cNvPr id="14" name="Straight Arrow Connector 13"/>
          <p:cNvCxnSpPr/>
          <p:nvPr/>
        </p:nvCxnSpPr>
        <p:spPr>
          <a:xfrm flipH="1" flipV="1">
            <a:off x="3995936" y="4643662"/>
            <a:ext cx="216024" cy="432048"/>
          </a:xfrm>
          <a:prstGeom prst="straightConnector1">
            <a:avLst/>
          </a:prstGeom>
          <a:ln w="254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5076056" y="5363742"/>
            <a:ext cx="576064" cy="432048"/>
          </a:xfrm>
          <a:prstGeom prst="straightConnector1">
            <a:avLst/>
          </a:prstGeom>
          <a:ln w="254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843808" y="4067598"/>
            <a:ext cx="2304256" cy="523220"/>
          </a:xfrm>
          <a:prstGeom prst="rect">
            <a:avLst/>
          </a:prstGeom>
          <a:noFill/>
          <a:ln w="12700">
            <a:noFill/>
          </a:ln>
        </p:spPr>
        <p:txBody>
          <a:bodyPr wrap="square" rtlCol="0">
            <a:spAutoFit/>
          </a:bodyPr>
          <a:lstStyle/>
          <a:p>
            <a:pPr algn="ctr"/>
            <a:r>
              <a:rPr lang="en-GB" sz="1400" dirty="0" smtClean="0">
                <a:latin typeface="Cambria" pitchFamily="18" charset="0"/>
              </a:rPr>
              <a:t>An X ray beam contains a certain amount of energy </a:t>
            </a:r>
            <a:endParaRPr lang="en-GB" sz="1400" dirty="0">
              <a:latin typeface="Cambria" pitchFamily="18" charset="0"/>
            </a:endParaRPr>
          </a:p>
        </p:txBody>
      </p:sp>
      <p:sp>
        <p:nvSpPr>
          <p:cNvPr id="23" name="TextBox 22"/>
          <p:cNvSpPr txBox="1"/>
          <p:nvPr/>
        </p:nvSpPr>
        <p:spPr>
          <a:xfrm>
            <a:off x="3059832" y="5651774"/>
            <a:ext cx="2304256" cy="523220"/>
          </a:xfrm>
          <a:prstGeom prst="rect">
            <a:avLst/>
          </a:prstGeom>
          <a:noFill/>
          <a:ln w="12700">
            <a:noFill/>
          </a:ln>
        </p:spPr>
        <p:txBody>
          <a:bodyPr wrap="square" rtlCol="0">
            <a:spAutoFit/>
          </a:bodyPr>
          <a:lstStyle/>
          <a:p>
            <a:pPr algn="ctr"/>
            <a:r>
              <a:rPr lang="en-GB" sz="1400" dirty="0" smtClean="0">
                <a:latin typeface="Cambria" pitchFamily="18" charset="0"/>
              </a:rPr>
              <a:t>Part of this energy is absorbed by the patient </a:t>
            </a:r>
            <a:endParaRPr lang="en-GB" sz="1400" dirty="0">
              <a:latin typeface="Cambria" pitchFamily="18"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17</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Absorbed dose</a:t>
            </a:r>
          </a:p>
        </p:txBody>
      </p:sp>
      <p:sp>
        <p:nvSpPr>
          <p:cNvPr id="20483" name="Rectangle 3"/>
          <p:cNvSpPr>
            <a:spLocks noGrp="1" noChangeArrowheads="1"/>
          </p:cNvSpPr>
          <p:nvPr>
            <p:ph type="body" sz="half" idx="1"/>
          </p:nvPr>
        </p:nvSpPr>
        <p:spPr>
          <a:xfrm>
            <a:off x="107504" y="1186408"/>
            <a:ext cx="8928992" cy="4618856"/>
          </a:xfrm>
        </p:spPr>
        <p:txBody>
          <a:bodyPr/>
          <a:lstStyle/>
          <a:p>
            <a:pPr eaLnBrk="1" hangingPunct="1"/>
            <a:r>
              <a:rPr lang="en-US" sz="2800" dirty="0" smtClean="0">
                <a:latin typeface="Arial Unicode MS" pitchFamily="34" charset="-128"/>
              </a:rPr>
              <a:t>In humans, absorbed dose is considered </a:t>
            </a:r>
            <a:r>
              <a:rPr lang="en-US" sz="2800" dirty="0" smtClean="0">
                <a:solidFill>
                  <a:srgbClr val="C00000"/>
                </a:solidFill>
                <a:latin typeface="Arial Unicode MS" pitchFamily="34" charset="-128"/>
              </a:rPr>
              <a:t>per organ or tissue</a:t>
            </a:r>
          </a:p>
          <a:p>
            <a:pPr lvl="1" eaLnBrk="1" hangingPunct="1"/>
            <a:r>
              <a:rPr lang="en-US" sz="2400" dirty="0" smtClean="0">
                <a:latin typeface="Arial Unicode MS" pitchFamily="34" charset="-128"/>
              </a:rPr>
              <a:t>e.g. absorbed dose to brain = (total) energy absorbed by brain divided by (total) mass of brain</a:t>
            </a: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pic>
        <p:nvPicPr>
          <p:cNvPr id="15" name="Picture 1" descr="C:\Users\Ruben\Google Drive\Active work\_Research\IAEA training material\Front.tif"/>
          <p:cNvPicPr>
            <a:picLocks noChangeAspect="1" noChangeArrowheads="1"/>
          </p:cNvPicPr>
          <p:nvPr/>
        </p:nvPicPr>
        <p:blipFill>
          <a:blip r:embed="rId3" cstate="screen">
            <a:extLst>
              <a:ext uri="{28A0092B-C50C-407E-A947-70E740481C1C}">
                <a14:useLocalDpi xmlns:a14="http://schemas.microsoft.com/office/drawing/2010/main"/>
              </a:ext>
            </a:extLst>
          </a:blip>
          <a:srcRect l="-134443" r="-114862"/>
          <a:stretch>
            <a:fillRect/>
          </a:stretch>
        </p:blipFill>
        <p:spPr bwMode="auto">
          <a:xfrm>
            <a:off x="2123728" y="3284984"/>
            <a:ext cx="4536504" cy="2385738"/>
          </a:xfrm>
          <a:prstGeom prst="rect">
            <a:avLst/>
          </a:prstGeom>
          <a:solidFill>
            <a:srgbClr val="FFFFFF"/>
          </a:solidFill>
        </p:spPr>
      </p:pic>
      <p:pic>
        <p:nvPicPr>
          <p:cNvPr id="209922" name="Picture 2" descr="C:\Users\Ruben\Downloads\Cerebrum.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64088" y="3356992"/>
            <a:ext cx="1279219" cy="1008112"/>
          </a:xfrm>
          <a:prstGeom prst="rect">
            <a:avLst/>
          </a:prstGeom>
          <a:noFill/>
        </p:spPr>
      </p:pic>
      <p:pic>
        <p:nvPicPr>
          <p:cNvPr id="209923" name="Picture 3" descr="C:\Users\Ruben\Downloads\Eye.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652120" y="4509120"/>
            <a:ext cx="576064" cy="576064"/>
          </a:xfrm>
          <a:prstGeom prst="rect">
            <a:avLst/>
          </a:prstGeom>
          <a:noFill/>
        </p:spPr>
      </p:pic>
      <p:pic>
        <p:nvPicPr>
          <p:cNvPr id="209924" name="Picture 4" descr="C:\Users\Ruben\Downloads\Head and neck.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267744" y="3356992"/>
            <a:ext cx="1245940" cy="1190546"/>
          </a:xfrm>
          <a:prstGeom prst="rect">
            <a:avLst/>
          </a:prstGeom>
          <a:noFill/>
        </p:spPr>
      </p:pic>
      <p:pic>
        <p:nvPicPr>
          <p:cNvPr id="209926" name="Picture 6" descr="C:\Users\Ruben\Downloads\thyroid_gland_3d_model_by_Andreas_Piel.jpga2b1e3ed-e4bb-4498-bbbb-c55f98001fb2Original.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483768" y="4797152"/>
            <a:ext cx="859955" cy="619643"/>
          </a:xfrm>
          <a:prstGeom prst="rect">
            <a:avLst/>
          </a:prstGeom>
          <a:noFill/>
        </p:spPr>
      </p:pic>
      <p:cxnSp>
        <p:nvCxnSpPr>
          <p:cNvPr id="22" name="Straight Connector 21"/>
          <p:cNvCxnSpPr/>
          <p:nvPr/>
        </p:nvCxnSpPr>
        <p:spPr>
          <a:xfrm flipV="1">
            <a:off x="4572000" y="3501008"/>
            <a:ext cx="1152128" cy="432048"/>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572000" y="3933056"/>
            <a:ext cx="1008112" cy="288032"/>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788024" y="4149080"/>
            <a:ext cx="936104" cy="432048"/>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4788024" y="4149080"/>
            <a:ext cx="936104" cy="864096"/>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3203848" y="4869160"/>
            <a:ext cx="1296144" cy="216024"/>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3131840" y="5085184"/>
            <a:ext cx="1368152" cy="288032"/>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3131840" y="3861048"/>
            <a:ext cx="1224136" cy="504056"/>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sz="half" idx="1"/>
          </p:nvPr>
        </p:nvSpPr>
        <p:spPr>
          <a:xfrm>
            <a:off x="107504" y="1196752"/>
            <a:ext cx="8928992" cy="4618856"/>
          </a:xfrm>
        </p:spPr>
        <p:txBody>
          <a:bodyPr/>
          <a:lstStyle/>
          <a:p>
            <a:pPr eaLnBrk="1" hangingPunct="1"/>
            <a:r>
              <a:rPr lang="en-US" sz="2800" dirty="0" smtClean="0">
                <a:latin typeface="Arial Unicode MS" pitchFamily="34" charset="-128"/>
              </a:rPr>
              <a:t>For non-whole-body exposures (i.e. most medical exposures), the </a:t>
            </a:r>
            <a:r>
              <a:rPr lang="en-US" sz="2800" dirty="0" smtClean="0">
                <a:solidFill>
                  <a:srgbClr val="C00000"/>
                </a:solidFill>
                <a:latin typeface="Arial Unicode MS" pitchFamily="34" charset="-128"/>
              </a:rPr>
              <a:t>absorbed dose </a:t>
            </a:r>
            <a:r>
              <a:rPr lang="en-US" sz="2800" dirty="0" smtClean="0">
                <a:latin typeface="Arial Unicode MS" pitchFamily="34" charset="-128"/>
              </a:rPr>
              <a:t>to an organ or tissue highly depends on its </a:t>
            </a:r>
            <a:r>
              <a:rPr lang="en-US" sz="2800" dirty="0" smtClean="0">
                <a:solidFill>
                  <a:srgbClr val="C00000"/>
                </a:solidFill>
                <a:latin typeface="Arial Unicode MS" pitchFamily="34" charset="-128"/>
              </a:rPr>
              <a:t>exposed fraction</a:t>
            </a:r>
          </a:p>
          <a:p>
            <a:pPr lvl="2" eaLnBrk="1" hangingPunct="1">
              <a:buNone/>
            </a:pPr>
            <a:endParaRPr lang="en-US" sz="2000" dirty="0" smtClean="0">
              <a:latin typeface="Arial Unicode MS" pitchFamily="34" charset="-128"/>
            </a:endParaRPr>
          </a:p>
          <a:p>
            <a:pPr lvl="2" eaLnBrk="1" hangingPunct="1">
              <a:buNone/>
            </a:pPr>
            <a:endParaRPr lang="en-US" sz="2000" dirty="0" smtClean="0">
              <a:latin typeface="Arial Unicode MS" pitchFamily="34" charset="-128"/>
            </a:endParaRPr>
          </a:p>
          <a:p>
            <a:pPr lvl="2" eaLnBrk="1" hangingPunct="1">
              <a:buNone/>
            </a:pPr>
            <a:endParaRPr lang="en-US" sz="2000" dirty="0" smtClean="0">
              <a:latin typeface="Arial Unicode MS" pitchFamily="34" charset="-128"/>
            </a:endParaRPr>
          </a:p>
          <a:p>
            <a:pPr lvl="2" eaLnBrk="1" hangingPunct="1">
              <a:buNone/>
            </a:pPr>
            <a:endParaRPr lang="en-US" sz="2000" dirty="0" smtClean="0">
              <a:latin typeface="Arial Unicode MS" pitchFamily="34" charset="-128"/>
            </a:endParaRPr>
          </a:p>
          <a:p>
            <a:pPr lvl="2" eaLnBrk="1" hangingPunct="1">
              <a:buNone/>
            </a:pPr>
            <a:endParaRPr lang="en-US" sz="2000" dirty="0" smtClean="0">
              <a:latin typeface="Arial Unicode MS" pitchFamily="34" charset="-128"/>
            </a:endParaRPr>
          </a:p>
          <a:p>
            <a:pPr lvl="2" eaLnBrk="1" hangingPunct="1">
              <a:buNone/>
            </a:pPr>
            <a:endParaRPr lang="en-US" sz="2000" dirty="0" smtClean="0">
              <a:latin typeface="Arial Unicode MS" pitchFamily="34" charset="-128"/>
            </a:endParaRPr>
          </a:p>
          <a:p>
            <a:pPr lvl="2" eaLnBrk="1" hangingPunct="1">
              <a:buNone/>
            </a:pPr>
            <a:endParaRPr lang="en-US" sz="2000" dirty="0" smtClean="0">
              <a:latin typeface="Arial Unicode MS" pitchFamily="34" charset="-128"/>
            </a:endParaRPr>
          </a:p>
          <a:p>
            <a:pPr lvl="2" eaLnBrk="1" hangingPunct="1"/>
            <a:r>
              <a:rPr lang="en-US" sz="2000" dirty="0" smtClean="0">
                <a:latin typeface="Arial Unicode MS" pitchFamily="34" charset="-128"/>
              </a:rPr>
              <a:t>For dental radiographic examinations, the highest absorbed doses for whole organs/tissue are typically at the </a:t>
            </a:r>
            <a:r>
              <a:rPr lang="en-US" sz="2000" dirty="0" smtClean="0">
                <a:solidFill>
                  <a:srgbClr val="C00000"/>
                </a:solidFill>
                <a:latin typeface="Arial Unicode MS" pitchFamily="34" charset="-128"/>
              </a:rPr>
              <a:t>thyroid gland, salivary glands, oral mucosa and </a:t>
            </a:r>
            <a:r>
              <a:rPr lang="en-US" sz="2000" dirty="0" err="1" smtClean="0">
                <a:solidFill>
                  <a:srgbClr val="C00000"/>
                </a:solidFill>
                <a:latin typeface="Arial Unicode MS" pitchFamily="34" charset="-128"/>
              </a:rPr>
              <a:t>extrathoracic</a:t>
            </a:r>
            <a:r>
              <a:rPr lang="en-US" sz="2000" dirty="0" smtClean="0">
                <a:solidFill>
                  <a:srgbClr val="C00000"/>
                </a:solidFill>
                <a:latin typeface="Arial Unicode MS" pitchFamily="34" charset="-128"/>
              </a:rPr>
              <a:t> airways</a:t>
            </a:r>
          </a:p>
        </p:txBody>
      </p:sp>
      <p:pic>
        <p:nvPicPr>
          <p:cNvPr id="7" name="Picture 1" descr="C:\Users\Ruben\Google Drive\Active work\_Research\IAEA training material\Front.tif"/>
          <p:cNvPicPr>
            <a:picLocks noChangeAspect="1" noChangeArrowheads="1"/>
          </p:cNvPicPr>
          <p:nvPr/>
        </p:nvPicPr>
        <p:blipFill>
          <a:blip r:embed="rId3" cstate="screen">
            <a:extLst>
              <a:ext uri="{28A0092B-C50C-407E-A947-70E740481C1C}">
                <a14:useLocalDpi xmlns:a14="http://schemas.microsoft.com/office/drawing/2010/main"/>
              </a:ext>
            </a:extLst>
          </a:blip>
          <a:srcRect l="-178799" r="-397630"/>
          <a:stretch>
            <a:fillRect/>
          </a:stretch>
        </p:blipFill>
        <p:spPr bwMode="auto">
          <a:xfrm>
            <a:off x="144016" y="2636912"/>
            <a:ext cx="8784976" cy="2385738"/>
          </a:xfrm>
          <a:prstGeom prst="rect">
            <a:avLst/>
          </a:prstGeom>
          <a:solidFill>
            <a:srgbClr val="FFFFFF"/>
          </a:solidFill>
        </p:spPr>
      </p:pic>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18</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Absorbed dose</a:t>
            </a: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
        <p:nvSpPr>
          <p:cNvPr id="6" name="Rectangle 5"/>
          <p:cNvSpPr/>
          <p:nvPr/>
        </p:nvSpPr>
        <p:spPr>
          <a:xfrm>
            <a:off x="3672408" y="2766987"/>
            <a:ext cx="5364088" cy="2246769"/>
          </a:xfrm>
          <a:prstGeom prst="rect">
            <a:avLst/>
          </a:prstGeom>
        </p:spPr>
        <p:txBody>
          <a:bodyPr wrap="square">
            <a:spAutoFit/>
          </a:bodyPr>
          <a:lstStyle/>
          <a:p>
            <a:pPr lvl="2" eaLnBrk="1" hangingPunct="1"/>
            <a:endParaRPr lang="en-US" sz="1400" dirty="0" smtClean="0">
              <a:latin typeface="Cambria" pitchFamily="18" charset="0"/>
            </a:endParaRPr>
          </a:p>
          <a:p>
            <a:pPr lvl="2" eaLnBrk="1" hangingPunct="1"/>
            <a:endParaRPr lang="en-US" sz="1400" dirty="0" smtClean="0">
              <a:latin typeface="Cambria" pitchFamily="18" charset="0"/>
            </a:endParaRPr>
          </a:p>
          <a:p>
            <a:pPr lvl="2" eaLnBrk="1" hangingPunct="1"/>
            <a:endParaRPr lang="en-US" sz="1400" dirty="0" smtClean="0">
              <a:latin typeface="Cambria" pitchFamily="18" charset="0"/>
            </a:endParaRPr>
          </a:p>
          <a:p>
            <a:pPr lvl="2" eaLnBrk="1" hangingPunct="1"/>
            <a:r>
              <a:rPr lang="en-US" sz="1400" dirty="0" smtClean="0">
                <a:latin typeface="Cambria" pitchFamily="18" charset="0"/>
              </a:rPr>
              <a:t>Another </a:t>
            </a:r>
            <a:r>
              <a:rPr lang="en-US" sz="1400" b="1" dirty="0" smtClean="0">
                <a:latin typeface="Cambria" pitchFamily="18" charset="0"/>
              </a:rPr>
              <a:t>0.3% </a:t>
            </a:r>
            <a:r>
              <a:rPr lang="en-US" sz="1400" dirty="0" smtClean="0">
                <a:latin typeface="Cambria" pitchFamily="18" charset="0"/>
              </a:rPr>
              <a:t>of the skin receives scattered and non-attenuated primary exposure (see further), with a local absorbed dose of </a:t>
            </a:r>
            <a:r>
              <a:rPr lang="en-US" sz="1400" b="1" dirty="0" smtClean="0">
                <a:latin typeface="Cambria" pitchFamily="18" charset="0"/>
              </a:rPr>
              <a:t>~0.5 </a:t>
            </a:r>
            <a:r>
              <a:rPr lang="en-US" sz="1400" b="1" dirty="0" err="1" smtClean="0">
                <a:latin typeface="Cambria" pitchFamily="18" charset="0"/>
              </a:rPr>
              <a:t>mGy</a:t>
            </a:r>
            <a:r>
              <a:rPr lang="en-US" sz="1400" baseline="30000" dirty="0" smtClean="0">
                <a:latin typeface="Cambria" pitchFamily="18" charset="0"/>
              </a:rPr>
              <a:t>*</a:t>
            </a:r>
            <a:r>
              <a:rPr lang="en-US" sz="1400" dirty="0" smtClean="0">
                <a:latin typeface="Cambria" pitchFamily="18" charset="0"/>
              </a:rPr>
              <a:t> </a:t>
            </a:r>
          </a:p>
          <a:p>
            <a:pPr lvl="2" eaLnBrk="1" hangingPunct="1"/>
            <a:endParaRPr lang="en-US" sz="1400" dirty="0" smtClean="0">
              <a:latin typeface="Cambria" pitchFamily="18" charset="0"/>
            </a:endParaRPr>
          </a:p>
          <a:p>
            <a:pPr lvl="2" eaLnBrk="1" hangingPunct="1"/>
            <a:r>
              <a:rPr lang="en-US" sz="1400" dirty="0" smtClean="0">
                <a:latin typeface="Cambria" pitchFamily="18" charset="0"/>
              </a:rPr>
              <a:t>The other </a:t>
            </a:r>
            <a:r>
              <a:rPr lang="en-US" sz="1400" b="1" dirty="0" smtClean="0">
                <a:latin typeface="Cambria" pitchFamily="18" charset="0"/>
              </a:rPr>
              <a:t>99.6% </a:t>
            </a:r>
            <a:r>
              <a:rPr lang="en-US" sz="1400" dirty="0" smtClean="0">
                <a:latin typeface="Cambria" pitchFamily="18" charset="0"/>
              </a:rPr>
              <a:t>of the skin receives </a:t>
            </a:r>
            <a:r>
              <a:rPr lang="en-US" sz="1400" b="1" dirty="0" smtClean="0">
                <a:latin typeface="Cambria" pitchFamily="18" charset="0"/>
              </a:rPr>
              <a:t>~0 </a:t>
            </a:r>
            <a:r>
              <a:rPr lang="en-US" sz="1400" b="1" dirty="0" err="1" smtClean="0">
                <a:latin typeface="Cambria" pitchFamily="18" charset="0"/>
              </a:rPr>
              <a:t>mGy</a:t>
            </a:r>
            <a:r>
              <a:rPr lang="en-US" sz="1400" baseline="30000" dirty="0" smtClean="0">
                <a:latin typeface="Cambria" pitchFamily="18" charset="0"/>
              </a:rPr>
              <a:t>*</a:t>
            </a:r>
            <a:endParaRPr lang="en-US" sz="1400" dirty="0" smtClean="0">
              <a:latin typeface="Cambria" pitchFamily="18" charset="0"/>
            </a:endParaRPr>
          </a:p>
          <a:p>
            <a:pPr lvl="2" eaLnBrk="1" hangingPunct="1">
              <a:buNone/>
            </a:pPr>
            <a:endParaRPr lang="en-US" sz="1400" dirty="0" smtClean="0">
              <a:latin typeface="Cambria" pitchFamily="18" charset="0"/>
            </a:endParaRPr>
          </a:p>
          <a:p>
            <a:pPr marL="360000" lvl="2" eaLnBrk="1" hangingPunct="1">
              <a:buNone/>
            </a:pPr>
            <a:r>
              <a:rPr lang="en-US" sz="1400" b="1" dirty="0" smtClean="0">
                <a:latin typeface="Cambria" pitchFamily="18" charset="0"/>
              </a:rPr>
              <a:t>→ Absorbed dose to (total) skin: 3.5 µ</a:t>
            </a:r>
            <a:r>
              <a:rPr lang="en-US" sz="1400" b="1" dirty="0" err="1" smtClean="0">
                <a:latin typeface="Cambria" pitchFamily="18" charset="0"/>
              </a:rPr>
              <a:t>Gy</a:t>
            </a:r>
            <a:r>
              <a:rPr lang="en-US" sz="1400" b="1" dirty="0" smtClean="0">
                <a:latin typeface="Cambria" pitchFamily="18" charset="0"/>
              </a:rPr>
              <a:t> (0.0035 </a:t>
            </a:r>
            <a:r>
              <a:rPr lang="en-US" sz="1400" b="1" dirty="0" err="1" smtClean="0">
                <a:latin typeface="Cambria" pitchFamily="18" charset="0"/>
              </a:rPr>
              <a:t>mGy</a:t>
            </a:r>
            <a:r>
              <a:rPr lang="en-US" sz="1400" b="1" dirty="0" smtClean="0">
                <a:latin typeface="Cambria" pitchFamily="18" charset="0"/>
              </a:rPr>
              <a:t>)</a:t>
            </a:r>
          </a:p>
        </p:txBody>
      </p:sp>
      <p:sp>
        <p:nvSpPr>
          <p:cNvPr id="9" name="Isosceles Triangle 8"/>
          <p:cNvSpPr/>
          <p:nvPr/>
        </p:nvSpPr>
        <p:spPr>
          <a:xfrm rot="16200000">
            <a:off x="1440160" y="2564904"/>
            <a:ext cx="216024" cy="2664296"/>
          </a:xfrm>
          <a:prstGeom prst="triangle">
            <a:avLst/>
          </a:prstGeom>
          <a:solidFill>
            <a:srgbClr val="FF0000">
              <a:alpha val="36000"/>
            </a:srgbClr>
          </a:solidFill>
          <a:ln>
            <a:solidFill>
              <a:srgbClr val="FF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 name="TextBox 9"/>
          <p:cNvSpPr txBox="1"/>
          <p:nvPr/>
        </p:nvSpPr>
        <p:spPr>
          <a:xfrm>
            <a:off x="2880320" y="3789040"/>
            <a:ext cx="72008" cy="230832"/>
          </a:xfrm>
          <a:prstGeom prst="rect">
            <a:avLst/>
          </a:prstGeom>
          <a:solidFill>
            <a:srgbClr val="B2B2B2"/>
          </a:solidFill>
          <a:ln w="12700">
            <a:solidFill>
              <a:schemeClr val="tx1"/>
            </a:solidFill>
          </a:ln>
        </p:spPr>
        <p:txBody>
          <a:bodyPr wrap="square" rtlCol="0">
            <a:spAutoFit/>
          </a:bodyPr>
          <a:lstStyle/>
          <a:p>
            <a:pPr algn="ctr"/>
            <a:endParaRPr lang="en-GB" sz="900" dirty="0" smtClean="0">
              <a:latin typeface="Cambria" pitchFamily="18" charset="0"/>
            </a:endParaRPr>
          </a:p>
        </p:txBody>
      </p:sp>
      <p:sp>
        <p:nvSpPr>
          <p:cNvPr id="11" name="TextBox 10"/>
          <p:cNvSpPr txBox="1"/>
          <p:nvPr/>
        </p:nvSpPr>
        <p:spPr>
          <a:xfrm>
            <a:off x="216024" y="3212976"/>
            <a:ext cx="2304256" cy="523220"/>
          </a:xfrm>
          <a:prstGeom prst="rect">
            <a:avLst/>
          </a:prstGeom>
          <a:noFill/>
          <a:ln w="12700">
            <a:noFill/>
          </a:ln>
        </p:spPr>
        <p:txBody>
          <a:bodyPr wrap="square" rtlCol="0">
            <a:spAutoFit/>
          </a:bodyPr>
          <a:lstStyle/>
          <a:p>
            <a:pPr algn="ctr"/>
            <a:r>
              <a:rPr lang="en-GB" sz="1400" dirty="0" smtClean="0">
                <a:latin typeface="Cambria" pitchFamily="18" charset="0"/>
              </a:rPr>
              <a:t>Typical X ray beam size for intra-oral radiograph</a:t>
            </a:r>
            <a:endParaRPr lang="en-GB" sz="1400" dirty="0">
              <a:latin typeface="Cambria" pitchFamily="18" charset="0"/>
            </a:endParaRPr>
          </a:p>
        </p:txBody>
      </p:sp>
      <p:cxnSp>
        <p:nvCxnSpPr>
          <p:cNvPr id="12" name="Straight Arrow Connector 11"/>
          <p:cNvCxnSpPr/>
          <p:nvPr/>
        </p:nvCxnSpPr>
        <p:spPr>
          <a:xfrm flipV="1">
            <a:off x="2736304" y="2996952"/>
            <a:ext cx="1872208" cy="936104"/>
          </a:xfrm>
          <a:prstGeom prst="straightConnector1">
            <a:avLst/>
          </a:prstGeom>
          <a:ln w="254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2808312" y="3789040"/>
            <a:ext cx="1728192" cy="360040"/>
          </a:xfrm>
          <a:prstGeom prst="straightConnector1">
            <a:avLst/>
          </a:prstGeom>
          <a:ln w="254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3672408" y="2708920"/>
            <a:ext cx="4896544" cy="523220"/>
          </a:xfrm>
          <a:prstGeom prst="rect">
            <a:avLst/>
          </a:prstGeom>
        </p:spPr>
        <p:txBody>
          <a:bodyPr wrap="square">
            <a:spAutoFit/>
          </a:bodyPr>
          <a:lstStyle/>
          <a:p>
            <a:pPr lvl="2" eaLnBrk="1" hangingPunct="1"/>
            <a:r>
              <a:rPr lang="en-US" sz="1400" b="1" dirty="0" smtClean="0">
                <a:latin typeface="Cambria" pitchFamily="18" charset="0"/>
              </a:rPr>
              <a:t>~0.1% </a:t>
            </a:r>
            <a:r>
              <a:rPr lang="en-US" sz="1400" dirty="0" smtClean="0">
                <a:latin typeface="Cambria" pitchFamily="18" charset="0"/>
              </a:rPr>
              <a:t>of the skin receives a direct X ray exposure, with a local absorbed dose of </a:t>
            </a:r>
            <a:r>
              <a:rPr lang="en-US" sz="1400" b="1" dirty="0" smtClean="0">
                <a:latin typeface="Cambria" pitchFamily="18" charset="0"/>
              </a:rPr>
              <a:t>~2 </a:t>
            </a:r>
            <a:r>
              <a:rPr lang="en-US" sz="1400" b="1" dirty="0" err="1" smtClean="0">
                <a:latin typeface="Cambria" pitchFamily="18" charset="0"/>
              </a:rPr>
              <a:t>mGy</a:t>
            </a:r>
            <a:r>
              <a:rPr lang="en-US" sz="1400" baseline="30000" dirty="0" smtClean="0">
                <a:latin typeface="Cambria" pitchFamily="18" charset="0"/>
              </a:rPr>
              <a:t>*</a:t>
            </a:r>
            <a:r>
              <a:rPr lang="en-US" sz="1400" dirty="0" smtClean="0">
                <a:latin typeface="Cambria" pitchFamily="18" charset="0"/>
              </a:rPr>
              <a:t> </a:t>
            </a:r>
          </a:p>
        </p:txBody>
      </p:sp>
      <p:cxnSp>
        <p:nvCxnSpPr>
          <p:cNvPr id="27" name="Straight Arrow Connector 26"/>
          <p:cNvCxnSpPr/>
          <p:nvPr/>
        </p:nvCxnSpPr>
        <p:spPr>
          <a:xfrm flipV="1">
            <a:off x="2808312" y="4437112"/>
            <a:ext cx="1728192" cy="360040"/>
          </a:xfrm>
          <a:prstGeom prst="straightConnector1">
            <a:avLst/>
          </a:prstGeom>
          <a:ln w="254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95735" y="4077072"/>
            <a:ext cx="5370387" cy="242056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19</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Equivalent dose</a:t>
            </a:r>
          </a:p>
        </p:txBody>
      </p:sp>
      <p:sp>
        <p:nvSpPr>
          <p:cNvPr id="20483" name="Rectangle 3"/>
          <p:cNvSpPr>
            <a:spLocks noGrp="1" noChangeArrowheads="1"/>
          </p:cNvSpPr>
          <p:nvPr>
            <p:ph type="body" sz="half" idx="1"/>
          </p:nvPr>
        </p:nvSpPr>
        <p:spPr>
          <a:xfrm>
            <a:off x="107504" y="1196752"/>
            <a:ext cx="8353623" cy="4618856"/>
          </a:xfrm>
        </p:spPr>
        <p:txBody>
          <a:bodyPr/>
          <a:lstStyle/>
          <a:p>
            <a:pPr eaLnBrk="1" hangingPunct="1"/>
            <a:r>
              <a:rPr lang="en-US" sz="2800" dirty="0" smtClean="0">
                <a:solidFill>
                  <a:srgbClr val="C00000"/>
                </a:solidFill>
                <a:latin typeface="Arial Unicode MS" pitchFamily="34" charset="-128"/>
              </a:rPr>
              <a:t>Equivalent dose</a:t>
            </a:r>
            <a:r>
              <a:rPr lang="en-US" sz="2800" dirty="0" smtClean="0">
                <a:latin typeface="Arial Unicode MS" pitchFamily="34" charset="-128"/>
              </a:rPr>
              <a:t>: absorbed dose multiplied by </a:t>
            </a:r>
            <a:r>
              <a:rPr lang="en-US" sz="2800" dirty="0" smtClean="0">
                <a:solidFill>
                  <a:srgbClr val="C00000"/>
                </a:solidFill>
                <a:latin typeface="Arial Unicode MS" pitchFamily="34" charset="-128"/>
              </a:rPr>
              <a:t>radiation weighting factor </a:t>
            </a:r>
            <a:r>
              <a:rPr lang="en-US" sz="2800" i="1" dirty="0" err="1" smtClean="0">
                <a:solidFill>
                  <a:srgbClr val="C00000"/>
                </a:solidFill>
                <a:latin typeface="Cambria" panose="02040503050406030204" pitchFamily="18" charset="0"/>
              </a:rPr>
              <a:t>w</a:t>
            </a:r>
            <a:r>
              <a:rPr lang="en-US" sz="2800" baseline="-25000" dirty="0" err="1" smtClean="0">
                <a:solidFill>
                  <a:srgbClr val="C00000"/>
                </a:solidFill>
                <a:latin typeface="Cambria" panose="02040503050406030204" pitchFamily="18" charset="0"/>
              </a:rPr>
              <a:t>R</a:t>
            </a:r>
            <a:r>
              <a:rPr lang="en-US" sz="2800" baseline="-25000" dirty="0" smtClean="0">
                <a:solidFill>
                  <a:srgbClr val="C00000"/>
                </a:solidFill>
                <a:latin typeface="Cambria" panose="02040503050406030204" pitchFamily="18" charset="0"/>
              </a:rPr>
              <a:t> </a:t>
            </a:r>
          </a:p>
          <a:p>
            <a:pPr marL="457200" lvl="1" indent="0" eaLnBrk="1" hangingPunct="1">
              <a:buNone/>
            </a:pPr>
            <a:r>
              <a:rPr lang="en-US" i="1" dirty="0" smtClean="0">
                <a:latin typeface="Cambria" panose="02040503050406030204" pitchFamily="18" charset="0"/>
              </a:rPr>
              <a:t>H</a:t>
            </a:r>
            <a:r>
              <a:rPr lang="en-US" dirty="0" smtClean="0">
                <a:latin typeface="Cambria" panose="02040503050406030204" pitchFamily="18" charset="0"/>
              </a:rPr>
              <a:t> = </a:t>
            </a:r>
            <a:r>
              <a:rPr lang="en-US" i="1" dirty="0" err="1" smtClean="0">
                <a:latin typeface="Cambria" panose="02040503050406030204" pitchFamily="18" charset="0"/>
              </a:rPr>
              <a:t>w</a:t>
            </a:r>
            <a:r>
              <a:rPr lang="en-US" baseline="-25000" dirty="0" err="1" smtClean="0">
                <a:latin typeface="Cambria" panose="02040503050406030204" pitchFamily="18" charset="0"/>
              </a:rPr>
              <a:t>R</a:t>
            </a:r>
            <a:r>
              <a:rPr lang="en-US" dirty="0" err="1">
                <a:latin typeface="Cambria" panose="02040503050406030204" pitchFamily="18" charset="0"/>
              </a:rPr>
              <a:t>.</a:t>
            </a:r>
            <a:r>
              <a:rPr lang="en-US" i="1" dirty="0" err="1" smtClean="0">
                <a:latin typeface="Cambria" panose="02040503050406030204" pitchFamily="18" charset="0"/>
              </a:rPr>
              <a:t>D</a:t>
            </a:r>
            <a:r>
              <a:rPr lang="en-US" dirty="0" smtClean="0">
                <a:latin typeface="Cambria" panose="02040503050406030204" pitchFamily="18" charset="0"/>
              </a:rPr>
              <a:t> </a:t>
            </a:r>
            <a:r>
              <a:rPr lang="en-US" sz="2400" dirty="0" smtClean="0">
                <a:latin typeface="Cambria" panose="02040503050406030204" pitchFamily="18" charset="0"/>
              </a:rPr>
              <a:t>(</a:t>
            </a:r>
            <a:r>
              <a:rPr lang="en-US" sz="2400" dirty="0" smtClean="0">
                <a:latin typeface="Arial Unicode MS" pitchFamily="34" charset="-128"/>
              </a:rPr>
              <a:t>unit: </a:t>
            </a:r>
            <a:r>
              <a:rPr lang="en-US" sz="2400" dirty="0" err="1" smtClean="0">
                <a:latin typeface="Arial Unicode MS" pitchFamily="34" charset="-128"/>
              </a:rPr>
              <a:t>sievert</a:t>
            </a:r>
            <a:r>
              <a:rPr lang="en-US" sz="2400" dirty="0" smtClean="0">
                <a:latin typeface="Arial Unicode MS" pitchFamily="34" charset="-128"/>
              </a:rPr>
              <a:t> [</a:t>
            </a:r>
            <a:r>
              <a:rPr lang="en-US" sz="2400" dirty="0" err="1" smtClean="0">
                <a:latin typeface="Arial Unicode MS" pitchFamily="34" charset="-128"/>
              </a:rPr>
              <a:t>Sv</a:t>
            </a:r>
            <a:r>
              <a:rPr lang="en-US" sz="2400" dirty="0" smtClean="0">
                <a:latin typeface="Arial Unicode MS" pitchFamily="34" charset="-128"/>
              </a:rPr>
              <a:t>])</a:t>
            </a:r>
          </a:p>
          <a:p>
            <a:pPr lvl="1" eaLnBrk="1" hangingPunct="1"/>
            <a:r>
              <a:rPr lang="en-US" sz="2400" dirty="0" smtClean="0">
                <a:latin typeface="Arial Unicode MS" pitchFamily="34" charset="-128"/>
              </a:rPr>
              <a:t>Used for tissues/organs; </a:t>
            </a:r>
            <a:r>
              <a:rPr lang="en-US" i="1" dirty="0" err="1" smtClean="0">
                <a:latin typeface="Cambria" panose="02040503050406030204" pitchFamily="18" charset="0"/>
              </a:rPr>
              <a:t>w</a:t>
            </a:r>
            <a:r>
              <a:rPr lang="en-US" baseline="-25000" dirty="0" err="1" smtClean="0">
                <a:latin typeface="Cambria" panose="02040503050406030204" pitchFamily="18" charset="0"/>
              </a:rPr>
              <a:t>R</a:t>
            </a:r>
            <a:r>
              <a:rPr lang="en-US" sz="2400" baseline="-25000" dirty="0" smtClean="0">
                <a:latin typeface="Arial Unicode MS" pitchFamily="34" charset="-128"/>
              </a:rPr>
              <a:t> </a:t>
            </a:r>
            <a:r>
              <a:rPr lang="en-US" sz="2400" dirty="0" smtClean="0">
                <a:latin typeface="Arial Unicode MS" pitchFamily="34" charset="-128"/>
              </a:rPr>
              <a:t>is related to biological effectiveness (see figure and slide notes)</a:t>
            </a:r>
          </a:p>
          <a:p>
            <a:pPr lvl="1" eaLnBrk="1" hangingPunct="1"/>
            <a:r>
              <a:rPr lang="en-US" sz="2400" dirty="0" smtClean="0">
                <a:latin typeface="Arial Unicode MS" pitchFamily="34" charset="-128"/>
              </a:rPr>
              <a:t>Higher value of </a:t>
            </a:r>
            <a:r>
              <a:rPr lang="en-US" i="1" dirty="0" err="1" smtClean="0">
                <a:latin typeface="Cambria" panose="02040503050406030204" pitchFamily="18" charset="0"/>
              </a:rPr>
              <a:t>w</a:t>
            </a:r>
            <a:r>
              <a:rPr lang="en-US" baseline="-25000" dirty="0" err="1" smtClean="0">
                <a:latin typeface="Cambria" panose="02040503050406030204" pitchFamily="18" charset="0"/>
              </a:rPr>
              <a:t>R</a:t>
            </a:r>
            <a:r>
              <a:rPr lang="en-US" sz="2400" baseline="-25000" dirty="0" smtClean="0">
                <a:latin typeface="Cambria" panose="02040503050406030204" pitchFamily="18" charset="0"/>
              </a:rPr>
              <a:t> </a:t>
            </a:r>
            <a:r>
              <a:rPr lang="en-US" sz="2400" dirty="0" smtClean="0">
                <a:latin typeface="Arial Unicode MS" pitchFamily="34" charset="-128"/>
              </a:rPr>
              <a:t>indicates more damaging radiation</a:t>
            </a: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pic>
        <p:nvPicPr>
          <p:cNvPr id="6" name="Picture 1" descr="C:\Users\Ruben\Google Drive\Active work\_Research\IAEA training material\Front.tif"/>
          <p:cNvPicPr>
            <a:picLocks noChangeAspect="1" noChangeArrowheads="1"/>
          </p:cNvPicPr>
          <p:nvPr/>
        </p:nvPicPr>
        <p:blipFill>
          <a:blip r:embed="rId3" cstate="screen">
            <a:extLst>
              <a:ext uri="{28A0092B-C50C-407E-A947-70E740481C1C}">
                <a14:useLocalDpi xmlns:a14="http://schemas.microsoft.com/office/drawing/2010/main"/>
              </a:ext>
            </a:extLst>
          </a:blip>
          <a:srcRect l="-134257" r="-114703"/>
          <a:stretch>
            <a:fillRect/>
          </a:stretch>
        </p:blipFill>
        <p:spPr bwMode="auto">
          <a:xfrm>
            <a:off x="2339752" y="4149080"/>
            <a:ext cx="4320480" cy="2272131"/>
          </a:xfrm>
          <a:prstGeom prst="rect">
            <a:avLst/>
          </a:prstGeom>
          <a:solidFill>
            <a:srgbClr val="FFFFFF"/>
          </a:solidFill>
        </p:spPr>
      </p:pic>
      <p:cxnSp>
        <p:nvCxnSpPr>
          <p:cNvPr id="9" name="Straight Arrow Connector 8"/>
          <p:cNvCxnSpPr/>
          <p:nvPr/>
        </p:nvCxnSpPr>
        <p:spPr>
          <a:xfrm>
            <a:off x="2555776" y="4581128"/>
            <a:ext cx="1440160" cy="144016"/>
          </a:xfrm>
          <a:prstGeom prst="straightConnector1">
            <a:avLst/>
          </a:prstGeom>
          <a:ln w="25400">
            <a:solidFill>
              <a:srgbClr val="FF3300"/>
            </a:solidFill>
            <a:tailEnd type="stealth" w="lg" len="lg"/>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2424734" y="4149080"/>
            <a:ext cx="1627112" cy="523220"/>
          </a:xfrm>
          <a:prstGeom prst="rect">
            <a:avLst/>
          </a:prstGeom>
        </p:spPr>
        <p:txBody>
          <a:bodyPr wrap="none">
            <a:spAutoFit/>
          </a:bodyPr>
          <a:lstStyle/>
          <a:p>
            <a:pPr algn="r"/>
            <a:r>
              <a:rPr lang="en-US" sz="1400" dirty="0" smtClean="0">
                <a:solidFill>
                  <a:srgbClr val="FF0000"/>
                </a:solidFill>
                <a:latin typeface="Cambria" pitchFamily="18" charset="0"/>
              </a:rPr>
              <a:t>X ray / gamma ray </a:t>
            </a:r>
            <a:br>
              <a:rPr lang="en-US" sz="1400" dirty="0" smtClean="0">
                <a:solidFill>
                  <a:srgbClr val="FF0000"/>
                </a:solidFill>
                <a:latin typeface="Cambria" pitchFamily="18" charset="0"/>
              </a:rPr>
            </a:br>
            <a:r>
              <a:rPr lang="en-US" sz="1400" dirty="0" smtClean="0">
                <a:solidFill>
                  <a:srgbClr val="FF0000"/>
                </a:solidFill>
                <a:latin typeface="Cambria" pitchFamily="18" charset="0"/>
              </a:rPr>
              <a:t>(</a:t>
            </a:r>
            <a:r>
              <a:rPr lang="en-US" sz="1400" i="1" dirty="0" err="1" smtClean="0">
                <a:solidFill>
                  <a:srgbClr val="FF0000"/>
                </a:solidFill>
                <a:latin typeface="Cambria" panose="02040503050406030204" pitchFamily="18" charset="0"/>
              </a:rPr>
              <a:t>w</a:t>
            </a:r>
            <a:r>
              <a:rPr lang="en-US" sz="1400" baseline="-25000" dirty="0" err="1" smtClean="0">
                <a:solidFill>
                  <a:srgbClr val="FF0000"/>
                </a:solidFill>
                <a:latin typeface="Cambria" panose="02040503050406030204" pitchFamily="18" charset="0"/>
              </a:rPr>
              <a:t>R</a:t>
            </a:r>
            <a:r>
              <a:rPr lang="en-US" sz="1400" dirty="0" smtClean="0">
                <a:solidFill>
                  <a:srgbClr val="FF0000"/>
                </a:solidFill>
                <a:latin typeface="Cambria" panose="02040503050406030204" pitchFamily="18" charset="0"/>
              </a:rPr>
              <a:t>=1)</a:t>
            </a:r>
            <a:endParaRPr lang="en-GB" sz="1400" dirty="0">
              <a:solidFill>
                <a:srgbClr val="FF0000"/>
              </a:solidFill>
              <a:latin typeface="Cambria" pitchFamily="18" charset="0"/>
            </a:endParaRPr>
          </a:p>
        </p:txBody>
      </p:sp>
      <p:cxnSp>
        <p:nvCxnSpPr>
          <p:cNvPr id="11" name="Straight Arrow Connector 10"/>
          <p:cNvCxnSpPr/>
          <p:nvPr/>
        </p:nvCxnSpPr>
        <p:spPr>
          <a:xfrm>
            <a:off x="2555776" y="5301208"/>
            <a:ext cx="1224136" cy="0"/>
          </a:xfrm>
          <a:prstGeom prst="straightConnector1">
            <a:avLst/>
          </a:prstGeom>
          <a:ln w="25400">
            <a:solidFill>
              <a:schemeClr val="tx2"/>
            </a:solidFill>
            <a:tailEnd type="stealth" w="lg" len="lg"/>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3869936" y="5164922"/>
            <a:ext cx="252000" cy="252000"/>
          </a:xfrm>
          <a:prstGeom prst="ellipse">
            <a:avLst/>
          </a:prstGeom>
          <a:solidFill>
            <a:schemeClr val="tx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600" dirty="0" smtClean="0">
                <a:solidFill>
                  <a:schemeClr val="tx2"/>
                </a:solidFill>
                <a:latin typeface="Cambria" pitchFamily="18" charset="0"/>
              </a:rPr>
              <a:t>e-</a:t>
            </a:r>
            <a:endParaRPr lang="en-GB" sz="1600" dirty="0">
              <a:solidFill>
                <a:schemeClr val="tx2"/>
              </a:solidFill>
              <a:latin typeface="Cambria" pitchFamily="18" charset="0"/>
            </a:endParaRPr>
          </a:p>
        </p:txBody>
      </p:sp>
      <p:sp>
        <p:nvSpPr>
          <p:cNvPr id="16" name="Rectangle 15"/>
          <p:cNvSpPr/>
          <p:nvPr/>
        </p:nvSpPr>
        <p:spPr>
          <a:xfrm>
            <a:off x="2352365" y="4993431"/>
            <a:ext cx="1606658" cy="307777"/>
          </a:xfrm>
          <a:prstGeom prst="rect">
            <a:avLst/>
          </a:prstGeom>
        </p:spPr>
        <p:txBody>
          <a:bodyPr wrap="none">
            <a:spAutoFit/>
          </a:bodyPr>
          <a:lstStyle/>
          <a:p>
            <a:r>
              <a:rPr lang="el-GR" sz="1400" dirty="0" smtClean="0">
                <a:solidFill>
                  <a:schemeClr val="tx2"/>
                </a:solidFill>
                <a:latin typeface="Cambria" pitchFamily="18" charset="0"/>
              </a:rPr>
              <a:t>β</a:t>
            </a:r>
            <a:r>
              <a:rPr lang="en-US" sz="1400" dirty="0" smtClean="0">
                <a:solidFill>
                  <a:schemeClr val="tx2"/>
                </a:solidFill>
                <a:latin typeface="Cambria" pitchFamily="18" charset="0"/>
              </a:rPr>
              <a:t> radiation (</a:t>
            </a:r>
            <a:r>
              <a:rPr lang="en-US" sz="1400" i="1" dirty="0" err="1" smtClean="0">
                <a:solidFill>
                  <a:schemeClr val="tx2"/>
                </a:solidFill>
                <a:latin typeface="Cambria" panose="02040503050406030204" pitchFamily="18" charset="0"/>
              </a:rPr>
              <a:t>w</a:t>
            </a:r>
            <a:r>
              <a:rPr lang="en-US" sz="1400" baseline="-25000" dirty="0" err="1" smtClean="0">
                <a:solidFill>
                  <a:schemeClr val="tx2"/>
                </a:solidFill>
                <a:latin typeface="Cambria" panose="02040503050406030204" pitchFamily="18" charset="0"/>
              </a:rPr>
              <a:t>R</a:t>
            </a:r>
            <a:r>
              <a:rPr lang="en-US" sz="1400" dirty="0" smtClean="0">
                <a:solidFill>
                  <a:schemeClr val="tx2"/>
                </a:solidFill>
                <a:latin typeface="Cambria" panose="02040503050406030204" pitchFamily="18" charset="0"/>
              </a:rPr>
              <a:t>=1)</a:t>
            </a:r>
            <a:endParaRPr lang="en-GB" sz="1400" dirty="0">
              <a:solidFill>
                <a:schemeClr val="tx2"/>
              </a:solidFill>
              <a:latin typeface="Cambria" pitchFamily="18" charset="0"/>
            </a:endParaRPr>
          </a:p>
        </p:txBody>
      </p:sp>
      <p:sp>
        <p:nvSpPr>
          <p:cNvPr id="17" name="Rectangle 16"/>
          <p:cNvSpPr/>
          <p:nvPr/>
        </p:nvSpPr>
        <p:spPr>
          <a:xfrm>
            <a:off x="2352365" y="5606052"/>
            <a:ext cx="1563954" cy="738664"/>
          </a:xfrm>
          <a:prstGeom prst="rect">
            <a:avLst/>
          </a:prstGeom>
        </p:spPr>
        <p:txBody>
          <a:bodyPr wrap="none">
            <a:spAutoFit/>
          </a:bodyPr>
          <a:lstStyle/>
          <a:p>
            <a:r>
              <a:rPr lang="en-GB" sz="1400" dirty="0" smtClean="0">
                <a:solidFill>
                  <a:schemeClr val="accent6"/>
                </a:solidFill>
                <a:latin typeface="Cambria" pitchFamily="18" charset="0"/>
              </a:rPr>
              <a:t>Neutron </a:t>
            </a:r>
            <a:r>
              <a:rPr lang="en-US" sz="1400" dirty="0" smtClean="0">
                <a:solidFill>
                  <a:schemeClr val="accent6"/>
                </a:solidFill>
                <a:latin typeface="Cambria" pitchFamily="18" charset="0"/>
              </a:rPr>
              <a:t>radiation</a:t>
            </a:r>
          </a:p>
          <a:p>
            <a:r>
              <a:rPr lang="en-US" sz="1400" dirty="0" smtClean="0">
                <a:solidFill>
                  <a:schemeClr val="accent6"/>
                </a:solidFill>
                <a:latin typeface="Cambria" pitchFamily="18" charset="0"/>
              </a:rPr>
              <a:t>(</a:t>
            </a:r>
            <a:r>
              <a:rPr lang="en-US" sz="1400" i="1" dirty="0" err="1">
                <a:solidFill>
                  <a:schemeClr val="accent6"/>
                </a:solidFill>
                <a:latin typeface="Cambria" pitchFamily="18" charset="0"/>
              </a:rPr>
              <a:t>w</a:t>
            </a:r>
            <a:r>
              <a:rPr lang="en-US" sz="1400" baseline="-25000" dirty="0" err="1">
                <a:solidFill>
                  <a:schemeClr val="accent6"/>
                </a:solidFill>
                <a:latin typeface="Cambria" pitchFamily="18" charset="0"/>
              </a:rPr>
              <a:t>R</a:t>
            </a:r>
            <a:r>
              <a:rPr lang="en-US" sz="1400" dirty="0">
                <a:solidFill>
                  <a:schemeClr val="accent6"/>
                </a:solidFill>
                <a:latin typeface="Cambria" pitchFamily="18" charset="0"/>
              </a:rPr>
              <a:t> </a:t>
            </a:r>
            <a:r>
              <a:rPr lang="en-US" sz="1400" dirty="0" smtClean="0">
                <a:solidFill>
                  <a:schemeClr val="accent6"/>
                </a:solidFill>
                <a:latin typeface="Cambria" pitchFamily="18" charset="0"/>
              </a:rPr>
              <a:t>between</a:t>
            </a:r>
            <a:r>
              <a:rPr lang="en-GB" sz="1400" dirty="0" smtClean="0">
                <a:solidFill>
                  <a:schemeClr val="accent6"/>
                </a:solidFill>
                <a:latin typeface="Cambria" pitchFamily="18" charset="0"/>
              </a:rPr>
              <a:t> </a:t>
            </a:r>
            <a:br>
              <a:rPr lang="en-GB" sz="1400" dirty="0" smtClean="0">
                <a:solidFill>
                  <a:schemeClr val="accent6"/>
                </a:solidFill>
                <a:latin typeface="Cambria" pitchFamily="18" charset="0"/>
              </a:rPr>
            </a:br>
            <a:r>
              <a:rPr lang="en-GB" sz="1400" dirty="0" smtClean="0">
                <a:solidFill>
                  <a:schemeClr val="accent6"/>
                </a:solidFill>
                <a:latin typeface="Cambria" pitchFamily="18" charset="0"/>
              </a:rPr>
              <a:t>~</a:t>
            </a:r>
            <a:r>
              <a:rPr lang="en-GB" sz="1400" dirty="0">
                <a:solidFill>
                  <a:schemeClr val="accent6"/>
                </a:solidFill>
                <a:latin typeface="Cambria" pitchFamily="18" charset="0"/>
              </a:rPr>
              <a:t>2 </a:t>
            </a:r>
            <a:r>
              <a:rPr lang="en-GB" sz="1400" dirty="0" smtClean="0">
                <a:solidFill>
                  <a:schemeClr val="accent6"/>
                </a:solidFill>
                <a:latin typeface="Cambria" pitchFamily="18" charset="0"/>
              </a:rPr>
              <a:t> </a:t>
            </a:r>
            <a:r>
              <a:rPr lang="en-GB" sz="1400" dirty="0">
                <a:solidFill>
                  <a:schemeClr val="accent6"/>
                </a:solidFill>
                <a:latin typeface="Cambria" pitchFamily="18" charset="0"/>
              </a:rPr>
              <a:t>~20</a:t>
            </a:r>
            <a:r>
              <a:rPr lang="en-US" sz="1400" dirty="0">
                <a:solidFill>
                  <a:schemeClr val="accent6"/>
                </a:solidFill>
                <a:latin typeface="Cambria" pitchFamily="18" charset="0"/>
              </a:rPr>
              <a:t>)</a:t>
            </a:r>
            <a:endParaRPr lang="en-GB" sz="1400" dirty="0">
              <a:solidFill>
                <a:schemeClr val="accent6"/>
              </a:solidFill>
              <a:latin typeface="Cambria" pitchFamily="18" charset="0"/>
            </a:endParaRPr>
          </a:p>
        </p:txBody>
      </p:sp>
      <p:cxnSp>
        <p:nvCxnSpPr>
          <p:cNvPr id="18" name="Straight Arrow Connector 17"/>
          <p:cNvCxnSpPr/>
          <p:nvPr/>
        </p:nvCxnSpPr>
        <p:spPr>
          <a:xfrm flipV="1">
            <a:off x="2555776" y="6165304"/>
            <a:ext cx="1273780" cy="179412"/>
          </a:xfrm>
          <a:prstGeom prst="straightConnector1">
            <a:avLst/>
          </a:prstGeom>
          <a:ln w="254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3828816" y="5957192"/>
            <a:ext cx="252000" cy="252000"/>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600" dirty="0" smtClean="0">
                <a:solidFill>
                  <a:schemeClr val="accent6"/>
                </a:solidFill>
                <a:latin typeface="Cambria" pitchFamily="18" charset="0"/>
              </a:rPr>
              <a:t>n</a:t>
            </a:r>
            <a:endParaRPr lang="en-GB" sz="1600" dirty="0">
              <a:solidFill>
                <a:schemeClr val="accent6"/>
              </a:solidFill>
              <a:latin typeface="Cambria" pitchFamily="18" charset="0"/>
            </a:endParaRPr>
          </a:p>
        </p:txBody>
      </p:sp>
      <p:sp>
        <p:nvSpPr>
          <p:cNvPr id="21" name="Rectangle 20"/>
          <p:cNvSpPr/>
          <p:nvPr/>
        </p:nvSpPr>
        <p:spPr>
          <a:xfrm>
            <a:off x="5300281" y="4190274"/>
            <a:ext cx="1440160" cy="523220"/>
          </a:xfrm>
          <a:prstGeom prst="rect">
            <a:avLst/>
          </a:prstGeom>
        </p:spPr>
        <p:txBody>
          <a:bodyPr wrap="square">
            <a:spAutoFit/>
          </a:bodyPr>
          <a:lstStyle/>
          <a:p>
            <a:r>
              <a:rPr lang="en-GB" sz="1400" dirty="0" smtClean="0">
                <a:solidFill>
                  <a:schemeClr val="bg1">
                    <a:lumMod val="10000"/>
                  </a:schemeClr>
                </a:solidFill>
                <a:latin typeface="Cambria" pitchFamily="18" charset="0"/>
              </a:rPr>
              <a:t>Proton radiation </a:t>
            </a:r>
            <a:br>
              <a:rPr lang="en-GB" sz="1400" dirty="0" smtClean="0">
                <a:solidFill>
                  <a:schemeClr val="bg1">
                    <a:lumMod val="10000"/>
                  </a:schemeClr>
                </a:solidFill>
                <a:latin typeface="Cambria" pitchFamily="18" charset="0"/>
              </a:rPr>
            </a:br>
            <a:r>
              <a:rPr lang="en-GB" sz="1400" dirty="0" smtClean="0">
                <a:solidFill>
                  <a:schemeClr val="bg1">
                    <a:lumMod val="10000"/>
                  </a:schemeClr>
                </a:solidFill>
                <a:latin typeface="Cambria" pitchFamily="18" charset="0"/>
              </a:rPr>
              <a:t>(</a:t>
            </a:r>
            <a:r>
              <a:rPr lang="en-US" sz="1400" i="1" dirty="0" err="1" smtClean="0">
                <a:latin typeface="Cambria" panose="02040503050406030204" pitchFamily="18" charset="0"/>
              </a:rPr>
              <a:t>w</a:t>
            </a:r>
            <a:r>
              <a:rPr lang="en-US" sz="1400" baseline="-25000" dirty="0" err="1" smtClean="0">
                <a:latin typeface="Cambria" panose="02040503050406030204" pitchFamily="18" charset="0"/>
              </a:rPr>
              <a:t>R</a:t>
            </a:r>
            <a:r>
              <a:rPr lang="en-US" sz="1400" dirty="0" smtClean="0">
                <a:latin typeface="Cambria" panose="02040503050406030204" pitchFamily="18" charset="0"/>
              </a:rPr>
              <a:t>=2)</a:t>
            </a:r>
            <a:endParaRPr lang="en-GB" sz="1400" dirty="0">
              <a:solidFill>
                <a:schemeClr val="bg1">
                  <a:lumMod val="10000"/>
                </a:schemeClr>
              </a:solidFill>
            </a:endParaRPr>
          </a:p>
        </p:txBody>
      </p:sp>
      <p:cxnSp>
        <p:nvCxnSpPr>
          <p:cNvPr id="24" name="Straight Arrow Connector 23"/>
          <p:cNvCxnSpPr/>
          <p:nvPr/>
        </p:nvCxnSpPr>
        <p:spPr>
          <a:xfrm flipH="1">
            <a:off x="5472224" y="4653136"/>
            <a:ext cx="1116000" cy="108000"/>
          </a:xfrm>
          <a:prstGeom prst="straightConnector1">
            <a:avLst/>
          </a:prstGeom>
          <a:ln w="25400">
            <a:solidFill>
              <a:schemeClr val="bg1">
                <a:lumMod val="10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5207203" y="4653136"/>
            <a:ext cx="252000" cy="252000"/>
          </a:xfrm>
          <a:prstGeom prst="ellipse">
            <a:avLst/>
          </a:prstGeom>
          <a:solidFill>
            <a:schemeClr val="bg1">
              <a:lumMod val="90000"/>
            </a:schemeClr>
          </a:solidFill>
          <a:ln>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600" dirty="0" smtClean="0">
                <a:solidFill>
                  <a:schemeClr val="bg1">
                    <a:lumMod val="10000"/>
                  </a:schemeClr>
                </a:solidFill>
                <a:latin typeface="Cambria" pitchFamily="18" charset="0"/>
              </a:rPr>
              <a:t>p</a:t>
            </a:r>
            <a:endParaRPr lang="en-GB" sz="1600" dirty="0">
              <a:solidFill>
                <a:schemeClr val="bg1">
                  <a:lumMod val="10000"/>
                </a:schemeClr>
              </a:solidFill>
              <a:latin typeface="Cambria" pitchFamily="18" charset="0"/>
            </a:endParaRPr>
          </a:p>
        </p:txBody>
      </p:sp>
      <p:cxnSp>
        <p:nvCxnSpPr>
          <p:cNvPr id="31" name="Straight Arrow Connector 30"/>
          <p:cNvCxnSpPr/>
          <p:nvPr/>
        </p:nvCxnSpPr>
        <p:spPr>
          <a:xfrm flipH="1" flipV="1">
            <a:off x="5400272" y="5393756"/>
            <a:ext cx="1152128" cy="108024"/>
          </a:xfrm>
          <a:prstGeom prst="straightConnector1">
            <a:avLst/>
          </a:prstGeom>
          <a:ln w="254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5148064" y="5589240"/>
            <a:ext cx="2664296" cy="1046440"/>
          </a:xfrm>
          <a:prstGeom prst="rect">
            <a:avLst/>
          </a:prstGeom>
        </p:spPr>
        <p:txBody>
          <a:bodyPr wrap="square">
            <a:spAutoFit/>
          </a:bodyPr>
          <a:lstStyle/>
          <a:p>
            <a:r>
              <a:rPr lang="el-GR" sz="1400" dirty="0" smtClean="0">
                <a:latin typeface="Cambria" pitchFamily="18" charset="0"/>
              </a:rPr>
              <a:t>α</a:t>
            </a:r>
            <a:r>
              <a:rPr lang="en-GB" sz="1400" dirty="0" smtClean="0">
                <a:latin typeface="Cambria" pitchFamily="18" charset="0"/>
              </a:rPr>
              <a:t> radiation </a:t>
            </a:r>
          </a:p>
          <a:p>
            <a:r>
              <a:rPr lang="en-GB" sz="1400" dirty="0" smtClean="0">
                <a:latin typeface="Cambria" pitchFamily="18" charset="0"/>
              </a:rPr>
              <a:t>Fission fragments</a:t>
            </a:r>
          </a:p>
          <a:p>
            <a:r>
              <a:rPr lang="en-GB" sz="1400" dirty="0" smtClean="0">
                <a:latin typeface="Cambria" pitchFamily="18" charset="0"/>
              </a:rPr>
              <a:t>Heavy ions</a:t>
            </a:r>
          </a:p>
          <a:p>
            <a:endParaRPr lang="en-GB" sz="2000" dirty="0"/>
          </a:p>
        </p:txBody>
      </p:sp>
      <p:grpSp>
        <p:nvGrpSpPr>
          <p:cNvPr id="46" name="Group 45"/>
          <p:cNvGrpSpPr>
            <a:grpSpLocks noChangeAspect="1"/>
          </p:cNvGrpSpPr>
          <p:nvPr/>
        </p:nvGrpSpPr>
        <p:grpSpPr>
          <a:xfrm>
            <a:off x="5148064" y="5301208"/>
            <a:ext cx="223707" cy="216000"/>
            <a:chOff x="5292080" y="2348880"/>
            <a:chExt cx="2088152" cy="2016224"/>
          </a:xfrm>
        </p:grpSpPr>
        <p:sp>
          <p:nvSpPr>
            <p:cNvPr id="34" name="Oval 33"/>
            <p:cNvSpPr/>
            <p:nvPr/>
          </p:nvSpPr>
          <p:spPr>
            <a:xfrm>
              <a:off x="5724128" y="2420888"/>
              <a:ext cx="720000" cy="720080"/>
            </a:xfrm>
            <a:prstGeom prst="ellipse">
              <a:avLst/>
            </a:prstGeom>
            <a:solidFill>
              <a:schemeClr val="tx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p:cNvSpPr/>
            <p:nvPr/>
          </p:nvSpPr>
          <p:spPr>
            <a:xfrm>
              <a:off x="6084168" y="2708920"/>
              <a:ext cx="720000" cy="720080"/>
            </a:xfrm>
            <a:prstGeom prst="ellipse">
              <a:avLst/>
            </a:prstGeom>
            <a:solidFill>
              <a:srgbClr val="FFFFFF"/>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p:cNvSpPr/>
            <p:nvPr/>
          </p:nvSpPr>
          <p:spPr>
            <a:xfrm>
              <a:off x="6084168" y="3068960"/>
              <a:ext cx="720000" cy="720080"/>
            </a:xfrm>
            <a:prstGeom prst="ellipse">
              <a:avLst/>
            </a:prstGeom>
            <a:solidFill>
              <a:schemeClr val="tx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p:cNvSpPr/>
            <p:nvPr/>
          </p:nvSpPr>
          <p:spPr>
            <a:xfrm>
              <a:off x="6228184" y="2348880"/>
              <a:ext cx="720000" cy="720080"/>
            </a:xfrm>
            <a:prstGeom prst="ellipse">
              <a:avLst/>
            </a:prstGeom>
            <a:solidFill>
              <a:srgbClr val="FFFFFF"/>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p:cNvSpPr/>
            <p:nvPr/>
          </p:nvSpPr>
          <p:spPr>
            <a:xfrm>
              <a:off x="6444208" y="2780928"/>
              <a:ext cx="720000" cy="720080"/>
            </a:xfrm>
            <a:prstGeom prst="ellipse">
              <a:avLst/>
            </a:prstGeom>
            <a:solidFill>
              <a:schemeClr val="tx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p:cNvSpPr/>
            <p:nvPr/>
          </p:nvSpPr>
          <p:spPr>
            <a:xfrm>
              <a:off x="5652120" y="2924944"/>
              <a:ext cx="720000" cy="720080"/>
            </a:xfrm>
            <a:prstGeom prst="ellipse">
              <a:avLst/>
            </a:prstGeom>
            <a:solidFill>
              <a:schemeClr val="tx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p:cNvSpPr/>
            <p:nvPr/>
          </p:nvSpPr>
          <p:spPr>
            <a:xfrm>
              <a:off x="5796136" y="3284984"/>
              <a:ext cx="720000" cy="720080"/>
            </a:xfrm>
            <a:prstGeom prst="ellipse">
              <a:avLst/>
            </a:prstGeom>
            <a:solidFill>
              <a:srgbClr val="FFFFFF"/>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p:cNvSpPr/>
            <p:nvPr/>
          </p:nvSpPr>
          <p:spPr>
            <a:xfrm>
              <a:off x="6660232" y="3212976"/>
              <a:ext cx="720000" cy="720080"/>
            </a:xfrm>
            <a:prstGeom prst="ellipse">
              <a:avLst/>
            </a:prstGeom>
            <a:solidFill>
              <a:srgbClr val="FFFFFF"/>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p:cNvSpPr/>
            <p:nvPr/>
          </p:nvSpPr>
          <p:spPr>
            <a:xfrm>
              <a:off x="6228184" y="3501008"/>
              <a:ext cx="720000" cy="720080"/>
            </a:xfrm>
            <a:prstGeom prst="ellipse">
              <a:avLst/>
            </a:prstGeom>
            <a:solidFill>
              <a:schemeClr val="tx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p:cNvSpPr/>
            <p:nvPr/>
          </p:nvSpPr>
          <p:spPr>
            <a:xfrm>
              <a:off x="5292080" y="2708920"/>
              <a:ext cx="720000" cy="720080"/>
            </a:xfrm>
            <a:prstGeom prst="ellipse">
              <a:avLst/>
            </a:prstGeom>
            <a:solidFill>
              <a:srgbClr val="FFFFFF"/>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p:cNvSpPr/>
            <p:nvPr/>
          </p:nvSpPr>
          <p:spPr>
            <a:xfrm>
              <a:off x="5364088" y="3212976"/>
              <a:ext cx="720000" cy="720080"/>
            </a:xfrm>
            <a:prstGeom prst="ellipse">
              <a:avLst/>
            </a:prstGeom>
            <a:solidFill>
              <a:schemeClr val="tx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p:cNvSpPr/>
            <p:nvPr/>
          </p:nvSpPr>
          <p:spPr>
            <a:xfrm>
              <a:off x="5652120" y="3645024"/>
              <a:ext cx="720000" cy="720080"/>
            </a:xfrm>
            <a:prstGeom prst="ellipse">
              <a:avLst/>
            </a:prstGeom>
            <a:solidFill>
              <a:srgbClr val="FFFFFF"/>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Right Brace 1"/>
          <p:cNvSpPr/>
          <p:nvPr/>
        </p:nvSpPr>
        <p:spPr>
          <a:xfrm>
            <a:off x="6660232" y="5693186"/>
            <a:ext cx="144016" cy="544126"/>
          </a:xfrm>
          <a:prstGeom prst="rightBrace">
            <a:avLst/>
          </a:prstGeom>
          <a:no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chemeClr val="tx2"/>
              </a:solidFill>
            </a:endParaRPr>
          </a:p>
        </p:txBody>
      </p:sp>
      <p:sp>
        <p:nvSpPr>
          <p:cNvPr id="3" name="Rectangle 2"/>
          <p:cNvSpPr/>
          <p:nvPr/>
        </p:nvSpPr>
        <p:spPr>
          <a:xfrm>
            <a:off x="6732240" y="5791122"/>
            <a:ext cx="833883" cy="307777"/>
          </a:xfrm>
          <a:prstGeom prst="rect">
            <a:avLst/>
          </a:prstGeom>
        </p:spPr>
        <p:txBody>
          <a:bodyPr wrap="none">
            <a:spAutoFit/>
          </a:bodyPr>
          <a:lstStyle/>
          <a:p>
            <a:r>
              <a:rPr lang="en-GB" sz="1400" dirty="0">
                <a:latin typeface="Cambria" panose="02040503050406030204" pitchFamily="18" charset="0"/>
              </a:rPr>
              <a:t>(</a:t>
            </a:r>
            <a:r>
              <a:rPr lang="en-GB" sz="1400" i="1" dirty="0" err="1">
                <a:latin typeface="Cambria" panose="02040503050406030204" pitchFamily="18" charset="0"/>
              </a:rPr>
              <a:t>w</a:t>
            </a:r>
            <a:r>
              <a:rPr lang="en-GB" sz="1400" baseline="-25000" dirty="0" err="1">
                <a:latin typeface="Cambria" panose="02040503050406030204" pitchFamily="18" charset="0"/>
              </a:rPr>
              <a:t>R</a:t>
            </a:r>
            <a:r>
              <a:rPr lang="en-GB" sz="1400" dirty="0">
                <a:latin typeface="Cambria" panose="02040503050406030204" pitchFamily="18" charset="0"/>
              </a:rPr>
              <a:t>=20)</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6"/>
          <p:cNvSpPr>
            <a:spLocks noGrp="1"/>
          </p:cNvSpPr>
          <p:nvPr>
            <p:ph type="sldNum" sz="quarter" idx="12"/>
          </p:nvPr>
        </p:nvSpPr>
        <p:spPr>
          <a:noFill/>
          <a:ln>
            <a:miter lim="800000"/>
            <a:headEnd/>
            <a:tailEnd/>
          </a:ln>
        </p:spPr>
        <p:txBody>
          <a:bodyPr/>
          <a:lstStyle/>
          <a:p>
            <a:fld id="{75E21579-A3A3-49C1-9524-62F0133470E7}" type="slidenum">
              <a:rPr lang="en-GB" smtClean="0"/>
              <a:pPr/>
              <a:t>2</a:t>
            </a:fld>
            <a:endParaRPr lang="en-GB" dirty="0" smtClean="0"/>
          </a:p>
        </p:txBody>
      </p:sp>
      <p:sp>
        <p:nvSpPr>
          <p:cNvPr id="4099" name="Rectangle 2"/>
          <p:cNvSpPr>
            <a:spLocks noGrp="1" noChangeArrowheads="1"/>
          </p:cNvSpPr>
          <p:nvPr>
            <p:ph type="title"/>
          </p:nvPr>
        </p:nvSpPr>
        <p:spPr/>
        <p:txBody>
          <a:bodyPr/>
          <a:lstStyle/>
          <a:p>
            <a:pPr eaLnBrk="1" hangingPunct="1"/>
            <a:r>
              <a:rPr lang="en-GB" sz="3200" dirty="0" smtClean="0">
                <a:latin typeface="Arial Unicode MS" pitchFamily="34" charset="-128"/>
              </a:rPr>
              <a:t>Educational Objectives</a:t>
            </a:r>
            <a:endParaRPr lang="en-US" sz="3200" dirty="0" smtClean="0">
              <a:latin typeface="Arial Unicode MS" pitchFamily="34" charset="-128"/>
            </a:endParaRPr>
          </a:p>
        </p:txBody>
      </p:sp>
      <p:sp>
        <p:nvSpPr>
          <p:cNvPr id="18435" name="Rectangle 3"/>
          <p:cNvSpPr>
            <a:spLocks noGrp="1" noChangeArrowheads="1"/>
          </p:cNvSpPr>
          <p:nvPr>
            <p:ph type="body" sz="half" idx="1"/>
          </p:nvPr>
        </p:nvSpPr>
        <p:spPr>
          <a:xfrm>
            <a:off x="179388" y="1089248"/>
            <a:ext cx="8569076" cy="4572000"/>
          </a:xfrm>
        </p:spPr>
        <p:txBody>
          <a:bodyPr/>
          <a:lstStyle/>
          <a:p>
            <a:pPr eaLnBrk="1" hangingPunct="1"/>
            <a:r>
              <a:rPr lang="en-US" sz="2300" dirty="0" smtClean="0">
                <a:latin typeface="Arial Unicode MS" pitchFamily="34" charset="-128"/>
              </a:rPr>
              <a:t>Understand the importance of adhering to the principles of radiation protection in dentistry</a:t>
            </a:r>
          </a:p>
          <a:p>
            <a:pPr eaLnBrk="1" hangingPunct="1"/>
            <a:r>
              <a:rPr lang="en-US" sz="2300" dirty="0" smtClean="0">
                <a:latin typeface="Arial Unicode MS" pitchFamily="34" charset="-128"/>
              </a:rPr>
              <a:t>Understand the properties of ionizing radiation (esp. x-rays), and their effects on living tissue</a:t>
            </a:r>
          </a:p>
          <a:p>
            <a:pPr eaLnBrk="1" hangingPunct="1"/>
            <a:r>
              <a:rPr lang="en-US" sz="2300" dirty="0" smtClean="0">
                <a:latin typeface="Arial Unicode MS" pitchFamily="34" charset="-128"/>
              </a:rPr>
              <a:t>Distinguish between stochastic effects and tissue reactions</a:t>
            </a:r>
          </a:p>
          <a:p>
            <a:pPr eaLnBrk="1" hangingPunct="1"/>
            <a:r>
              <a:rPr lang="en-US" sz="2300" dirty="0" smtClean="0">
                <a:latin typeface="Arial Unicode MS" pitchFamily="34" charset="-128"/>
              </a:rPr>
              <a:t>Distinguish between absorbed dose, equivalent dose and effective dose</a:t>
            </a:r>
          </a:p>
          <a:p>
            <a:pPr eaLnBrk="1" hangingPunct="1"/>
            <a:r>
              <a:rPr lang="en-US" sz="2300" dirty="0" smtClean="0">
                <a:latin typeface="Arial Unicode MS" pitchFamily="34" charset="-128"/>
              </a:rPr>
              <a:t>Understand the linear-non-threshold model and its implication for radiation protection</a:t>
            </a:r>
          </a:p>
          <a:p>
            <a:pPr eaLnBrk="1" hangingPunct="1"/>
            <a:r>
              <a:rPr lang="en-US" sz="2300" dirty="0" smtClean="0">
                <a:latin typeface="Arial Unicode MS" pitchFamily="34" charset="-128"/>
              </a:rPr>
              <a:t>Understand the dose-risk relation of stochastic effects, and the effect of age and gender</a:t>
            </a:r>
          </a:p>
          <a:p>
            <a:pPr eaLnBrk="1" hangingPunct="1"/>
            <a:r>
              <a:rPr lang="en-US" sz="2300" dirty="0" smtClean="0">
                <a:latin typeface="Arial Unicode MS" pitchFamily="34" charset="-128"/>
              </a:rPr>
              <a:t>Understand the principles of justification, optimization of protection, and application of dose limits</a:t>
            </a:r>
          </a:p>
          <a:p>
            <a:pPr eaLnBrk="1" hangingPunct="1"/>
            <a:endParaRPr lang="en-US" sz="2300" dirty="0" smtClean="0">
              <a:latin typeface="Arial Unicode MS" pitchFamily="34" charset="-128"/>
            </a:endParaRPr>
          </a:p>
          <a:p>
            <a:pPr eaLnBrk="1" hangingPunct="1"/>
            <a:endParaRPr lang="en-US" sz="2300" dirty="0" smtClean="0"/>
          </a:p>
        </p:txBody>
      </p:sp>
      <p:sp>
        <p:nvSpPr>
          <p:cNvPr id="4102"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20</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Equivalent dose</a:t>
            </a:r>
          </a:p>
        </p:txBody>
      </p:sp>
      <p:sp>
        <p:nvSpPr>
          <p:cNvPr id="20483" name="Rectangle 3"/>
          <p:cNvSpPr>
            <a:spLocks noGrp="1" noChangeArrowheads="1"/>
          </p:cNvSpPr>
          <p:nvPr>
            <p:ph type="body" sz="half" idx="1"/>
          </p:nvPr>
        </p:nvSpPr>
        <p:spPr>
          <a:xfrm>
            <a:off x="107504" y="1196752"/>
            <a:ext cx="8784976" cy="5184576"/>
          </a:xfrm>
        </p:spPr>
        <p:txBody>
          <a:bodyPr/>
          <a:lstStyle/>
          <a:p>
            <a:pPr marL="357188" lvl="1" indent="-357188" eaLnBrk="1" hangingPunct="1"/>
            <a:r>
              <a:rPr lang="en-US" dirty="0" smtClean="0">
                <a:latin typeface="Arial Unicode MS" pitchFamily="34" charset="-128"/>
                <a:ea typeface="+mn-ea"/>
                <a:cs typeface="+mn-cs"/>
              </a:rPr>
              <a:t>For an absorbed dose of 1 </a:t>
            </a:r>
            <a:r>
              <a:rPr lang="en-US" dirty="0" err="1" smtClean="0">
                <a:latin typeface="Arial Unicode MS" pitchFamily="34" charset="-128"/>
                <a:ea typeface="+mn-ea"/>
                <a:cs typeface="+mn-cs"/>
              </a:rPr>
              <a:t>mGy</a:t>
            </a:r>
            <a:r>
              <a:rPr lang="en-US" dirty="0" smtClean="0">
                <a:latin typeface="Arial Unicode MS" pitchFamily="34" charset="-128"/>
                <a:ea typeface="+mn-ea"/>
                <a:cs typeface="+mn-cs"/>
              </a:rPr>
              <a:t> of: </a:t>
            </a:r>
          </a:p>
          <a:p>
            <a:pPr marL="757238" lvl="2" indent="-357188" eaLnBrk="1" hangingPunct="1"/>
            <a:r>
              <a:rPr lang="en-US" sz="2800" dirty="0" smtClean="0">
                <a:latin typeface="Arial Unicode MS" pitchFamily="34" charset="-128"/>
                <a:ea typeface="+mn-ea"/>
                <a:cs typeface="+mn-cs"/>
              </a:rPr>
              <a:t>X rays, the equivalent dose is 1 </a:t>
            </a:r>
            <a:r>
              <a:rPr lang="en-US" sz="2800" dirty="0" err="1" smtClean="0">
                <a:latin typeface="Arial Unicode MS" pitchFamily="34" charset="-128"/>
                <a:ea typeface="+mn-ea"/>
                <a:cs typeface="+mn-cs"/>
              </a:rPr>
              <a:t>mSv</a:t>
            </a:r>
            <a:r>
              <a:rPr lang="en-US" sz="2800" dirty="0" smtClean="0">
                <a:latin typeface="Arial Unicode MS" pitchFamily="34" charset="-128"/>
                <a:ea typeface="+mn-ea"/>
                <a:cs typeface="+mn-cs"/>
              </a:rPr>
              <a:t> </a:t>
            </a:r>
          </a:p>
          <a:p>
            <a:pPr marL="757238" lvl="2" indent="-357188" eaLnBrk="1" hangingPunct="1"/>
            <a:r>
              <a:rPr lang="en-US" sz="2800" dirty="0" smtClean="0">
                <a:latin typeface="Arial Unicode MS" pitchFamily="34" charset="-128"/>
                <a:ea typeface="+mn-ea"/>
                <a:cs typeface="+mn-cs"/>
              </a:rPr>
              <a:t>i.e. </a:t>
            </a:r>
            <a:r>
              <a:rPr lang="en-US" sz="2800" dirty="0" smtClean="0">
                <a:solidFill>
                  <a:srgbClr val="C00000"/>
                </a:solidFill>
                <a:latin typeface="Arial Unicode MS" pitchFamily="34" charset="-128"/>
                <a:ea typeface="+mn-ea"/>
                <a:cs typeface="+mn-cs"/>
              </a:rPr>
              <a:t>numerical value </a:t>
            </a:r>
            <a:r>
              <a:rPr lang="en-US" sz="2800" dirty="0" smtClean="0">
                <a:latin typeface="Arial Unicode MS" pitchFamily="34" charset="-128"/>
                <a:ea typeface="+mn-ea"/>
                <a:cs typeface="+mn-cs"/>
              </a:rPr>
              <a:t>of absorbed dose and equivalent dose is the </a:t>
            </a:r>
            <a:r>
              <a:rPr lang="en-US" sz="2800" dirty="0" smtClean="0">
                <a:solidFill>
                  <a:srgbClr val="C00000"/>
                </a:solidFill>
                <a:latin typeface="Arial Unicode MS" pitchFamily="34" charset="-128"/>
                <a:ea typeface="+mn-ea"/>
                <a:cs typeface="+mn-cs"/>
              </a:rPr>
              <a:t>same for X rays</a:t>
            </a:r>
            <a:r>
              <a:rPr lang="en-US" sz="2800" dirty="0" smtClean="0">
                <a:latin typeface="Arial Unicode MS" pitchFamily="34" charset="-128"/>
                <a:ea typeface="+mn-ea"/>
                <a:cs typeface="+mn-cs"/>
              </a:rPr>
              <a:t>, and they are often used interchangeably; only the </a:t>
            </a:r>
            <a:r>
              <a:rPr lang="en-US" sz="2800" dirty="0" smtClean="0">
                <a:solidFill>
                  <a:srgbClr val="C00000"/>
                </a:solidFill>
                <a:latin typeface="Arial Unicode MS" pitchFamily="34" charset="-128"/>
                <a:ea typeface="+mn-ea"/>
                <a:cs typeface="+mn-cs"/>
              </a:rPr>
              <a:t>unit is different</a:t>
            </a:r>
          </a:p>
          <a:p>
            <a:pPr marL="357188" lvl="1" indent="-357188" eaLnBrk="1" hangingPunct="1"/>
            <a:r>
              <a:rPr lang="en-US" dirty="0" smtClean="0">
                <a:latin typeface="Arial Unicode MS" pitchFamily="34" charset="-128"/>
                <a:ea typeface="+mn-ea"/>
                <a:cs typeface="+mn-cs"/>
              </a:rPr>
              <a:t>Alpha particles, the equivalent dose is 20 </a:t>
            </a:r>
            <a:r>
              <a:rPr lang="en-US" dirty="0" err="1" smtClean="0">
                <a:latin typeface="Arial Unicode MS" pitchFamily="34" charset="-128"/>
                <a:ea typeface="+mn-ea"/>
                <a:cs typeface="+mn-cs"/>
              </a:rPr>
              <a:t>mSv</a:t>
            </a:r>
            <a:r>
              <a:rPr lang="en-US" dirty="0" smtClean="0">
                <a:latin typeface="Arial Unicode MS" pitchFamily="34" charset="-128"/>
                <a:ea typeface="+mn-ea"/>
                <a:cs typeface="+mn-cs"/>
              </a:rPr>
              <a:t> </a:t>
            </a: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21</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Effective dose</a:t>
            </a:r>
          </a:p>
        </p:txBody>
      </p:sp>
      <p:sp>
        <p:nvSpPr>
          <p:cNvPr id="20483" name="Rectangle 3"/>
          <p:cNvSpPr>
            <a:spLocks noGrp="1" noChangeArrowheads="1"/>
          </p:cNvSpPr>
          <p:nvPr>
            <p:ph type="body" sz="half" idx="1"/>
          </p:nvPr>
        </p:nvSpPr>
        <p:spPr>
          <a:xfrm>
            <a:off x="107504" y="1190331"/>
            <a:ext cx="8353623" cy="4114800"/>
          </a:xfrm>
        </p:spPr>
        <p:txBody>
          <a:bodyPr/>
          <a:lstStyle/>
          <a:p>
            <a:pPr eaLnBrk="1" hangingPunct="1"/>
            <a:r>
              <a:rPr lang="en-US" sz="2800" dirty="0" smtClean="0">
                <a:solidFill>
                  <a:srgbClr val="C00000"/>
                </a:solidFill>
                <a:latin typeface="Arial Unicode MS" pitchFamily="34" charset="-128"/>
              </a:rPr>
              <a:t>Effective dose</a:t>
            </a:r>
            <a:r>
              <a:rPr lang="en-US" sz="2800" dirty="0" smtClean="0">
                <a:latin typeface="Arial Unicode MS" pitchFamily="34" charset="-128"/>
              </a:rPr>
              <a:t>: </a:t>
            </a:r>
            <a:r>
              <a:rPr lang="en-US" sz="2800" dirty="0" smtClean="0">
                <a:solidFill>
                  <a:srgbClr val="C00000"/>
                </a:solidFill>
                <a:latin typeface="Arial Unicode MS" pitchFamily="34" charset="-128"/>
              </a:rPr>
              <a:t>tissue-weighted sum </a:t>
            </a:r>
            <a:r>
              <a:rPr lang="en-US" sz="2800" dirty="0" smtClean="0">
                <a:latin typeface="Arial Unicode MS" pitchFamily="34" charset="-128"/>
              </a:rPr>
              <a:t>of equivalent doses to all </a:t>
            </a:r>
            <a:r>
              <a:rPr lang="en-US" sz="2800" dirty="0" smtClean="0">
                <a:solidFill>
                  <a:srgbClr val="C00000"/>
                </a:solidFill>
                <a:latin typeface="Arial Unicode MS" pitchFamily="34" charset="-128"/>
              </a:rPr>
              <a:t>tissues/organs</a:t>
            </a:r>
            <a:r>
              <a:rPr lang="en-US" sz="2800" dirty="0" smtClean="0">
                <a:latin typeface="Arial Unicode MS" pitchFamily="34" charset="-128"/>
              </a:rPr>
              <a:t> in the body at risk for </a:t>
            </a:r>
            <a:r>
              <a:rPr lang="en-US" sz="2800" dirty="0" smtClean="0">
                <a:solidFill>
                  <a:srgbClr val="C00000"/>
                </a:solidFill>
                <a:latin typeface="Arial Unicode MS" pitchFamily="34" charset="-128"/>
              </a:rPr>
              <a:t>stochastic effects</a:t>
            </a:r>
          </a:p>
          <a:p>
            <a:pPr lvl="1" eaLnBrk="1" hangingPunct="1"/>
            <a:r>
              <a:rPr lang="en-US" sz="2400" dirty="0" smtClean="0">
                <a:latin typeface="Arial Unicode MS" pitchFamily="34" charset="-128"/>
              </a:rPr>
              <a:t>e.g. red bone marrow, thyroid gland, salivary glands, skin, brain</a:t>
            </a:r>
          </a:p>
          <a:p>
            <a:pPr lvl="1" eaLnBrk="1" hangingPunct="1"/>
            <a:r>
              <a:rPr lang="en-US" sz="2400" dirty="0" smtClean="0">
                <a:solidFill>
                  <a:srgbClr val="C00000"/>
                </a:solidFill>
                <a:latin typeface="Arial Unicode MS" pitchFamily="34" charset="-128"/>
              </a:rPr>
              <a:t>Not the eye lens </a:t>
            </a:r>
            <a:r>
              <a:rPr lang="en-US" sz="2400" dirty="0" smtClean="0">
                <a:latin typeface="Arial Unicode MS" pitchFamily="34" charset="-128"/>
              </a:rPr>
              <a:t>(radiation-induced cataract is not a stochastic effect)</a:t>
            </a:r>
          </a:p>
          <a:p>
            <a:pPr eaLnBrk="1" hangingPunct="1">
              <a:buNone/>
            </a:pPr>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buNone/>
            </a:pPr>
            <a:endParaRPr lang="en-US" sz="2800" dirty="0" smtClean="0">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pic>
        <p:nvPicPr>
          <p:cNvPr id="9" name="Picture 1" descr="C:\Users\Ruben\Google Drive\Active work\_Research\IAEA training material\Front.tif"/>
          <p:cNvPicPr>
            <a:picLocks noChangeAspect="1" noChangeArrowheads="1"/>
          </p:cNvPicPr>
          <p:nvPr/>
        </p:nvPicPr>
        <p:blipFill>
          <a:blip r:embed="rId3" cstate="screen">
            <a:extLst>
              <a:ext uri="{28A0092B-C50C-407E-A947-70E740481C1C}">
                <a14:useLocalDpi xmlns:a14="http://schemas.microsoft.com/office/drawing/2010/main"/>
              </a:ext>
            </a:extLst>
          </a:blip>
          <a:srcRect l="-134443" r="-114862"/>
          <a:stretch>
            <a:fillRect/>
          </a:stretch>
        </p:blipFill>
        <p:spPr bwMode="auto">
          <a:xfrm>
            <a:off x="2555776" y="4139606"/>
            <a:ext cx="4536504" cy="2385738"/>
          </a:xfrm>
          <a:prstGeom prst="rect">
            <a:avLst/>
          </a:prstGeom>
          <a:solidFill>
            <a:srgbClr val="FFFFFF"/>
          </a:solidFill>
        </p:spPr>
      </p:pic>
      <p:pic>
        <p:nvPicPr>
          <p:cNvPr id="10" name="Picture 2" descr="C:\Users\Ruben\Downloads\Cerebrum.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796136" y="4211614"/>
            <a:ext cx="1279219" cy="1008112"/>
          </a:xfrm>
          <a:prstGeom prst="rect">
            <a:avLst/>
          </a:prstGeom>
          <a:noFill/>
        </p:spPr>
      </p:pic>
      <p:pic>
        <p:nvPicPr>
          <p:cNvPr id="11" name="Picture 3" descr="C:\Users\Ruben\Downloads\Eye.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084168" y="5363742"/>
            <a:ext cx="576064" cy="576064"/>
          </a:xfrm>
          <a:prstGeom prst="rect">
            <a:avLst/>
          </a:prstGeom>
          <a:noFill/>
        </p:spPr>
      </p:pic>
      <p:pic>
        <p:nvPicPr>
          <p:cNvPr id="12" name="Picture 4" descr="C:\Users\Ruben\Downloads\Head and neck.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699792" y="4211614"/>
            <a:ext cx="1245940" cy="1190546"/>
          </a:xfrm>
          <a:prstGeom prst="rect">
            <a:avLst/>
          </a:prstGeom>
          <a:noFill/>
        </p:spPr>
      </p:pic>
      <p:pic>
        <p:nvPicPr>
          <p:cNvPr id="13" name="Picture 6" descr="C:\Users\Ruben\Downloads\thyroid_gland_3d_model_by_Andreas_Piel.jpga2b1e3ed-e4bb-4498-bbbb-c55f98001fb2Original.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915816" y="5651774"/>
            <a:ext cx="859955" cy="619643"/>
          </a:xfrm>
          <a:prstGeom prst="rect">
            <a:avLst/>
          </a:prstGeom>
          <a:noFill/>
        </p:spPr>
      </p:pic>
      <p:cxnSp>
        <p:nvCxnSpPr>
          <p:cNvPr id="14" name="Straight Connector 13"/>
          <p:cNvCxnSpPr/>
          <p:nvPr/>
        </p:nvCxnSpPr>
        <p:spPr>
          <a:xfrm flipV="1">
            <a:off x="5004048" y="4355630"/>
            <a:ext cx="1152128" cy="432048"/>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004048" y="4787678"/>
            <a:ext cx="1008112" cy="288032"/>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20072" y="5003702"/>
            <a:ext cx="936104" cy="432048"/>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220072" y="5003702"/>
            <a:ext cx="936104" cy="864096"/>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635896" y="5723782"/>
            <a:ext cx="1296144" cy="216024"/>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3563888" y="5939806"/>
            <a:ext cx="1368152" cy="288032"/>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563888" y="4715670"/>
            <a:ext cx="1224136" cy="504056"/>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1" name="Multiply 20"/>
          <p:cNvSpPr/>
          <p:nvPr/>
        </p:nvSpPr>
        <p:spPr>
          <a:xfrm>
            <a:off x="5580112" y="4941328"/>
            <a:ext cx="1440000" cy="1440000"/>
          </a:xfrm>
          <a:prstGeom prst="mathMultiply">
            <a:avLst>
              <a:gd name="adj1" fmla="val 5881"/>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22</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Effective dose</a:t>
            </a:r>
          </a:p>
        </p:txBody>
      </p:sp>
      <p:sp>
        <p:nvSpPr>
          <p:cNvPr id="20483" name="Rectangle 3"/>
          <p:cNvSpPr>
            <a:spLocks noGrp="1" noChangeArrowheads="1"/>
          </p:cNvSpPr>
          <p:nvPr>
            <p:ph type="body" sz="half" idx="1"/>
          </p:nvPr>
        </p:nvSpPr>
        <p:spPr>
          <a:xfrm>
            <a:off x="107504" y="1195730"/>
            <a:ext cx="6769447" cy="4537526"/>
          </a:xfrm>
        </p:spPr>
        <p:txBody>
          <a:bodyPr/>
          <a:lstStyle/>
          <a:p>
            <a:pPr eaLnBrk="1" hangingPunct="1"/>
            <a:r>
              <a:rPr lang="en-US" sz="2800" dirty="0" smtClean="0">
                <a:solidFill>
                  <a:srgbClr val="C00000"/>
                </a:solidFill>
                <a:latin typeface="Arial Unicode MS" pitchFamily="34" charset="-128"/>
              </a:rPr>
              <a:t>Tissue weighting factors </a:t>
            </a:r>
            <a:r>
              <a:rPr lang="en-US" sz="2800" i="1" dirty="0" err="1" smtClean="0">
                <a:solidFill>
                  <a:srgbClr val="C00000"/>
                </a:solidFill>
                <a:latin typeface="Cambria" panose="02040503050406030204" pitchFamily="18" charset="0"/>
              </a:rPr>
              <a:t>w</a:t>
            </a:r>
            <a:r>
              <a:rPr lang="en-US" sz="2800" baseline="-25000" dirty="0" err="1" smtClean="0">
                <a:solidFill>
                  <a:srgbClr val="C00000"/>
                </a:solidFill>
                <a:latin typeface="Cambria" panose="02040503050406030204" pitchFamily="18" charset="0"/>
              </a:rPr>
              <a:t>T</a:t>
            </a:r>
            <a:endParaRPr lang="en-US" sz="2800" dirty="0" smtClean="0">
              <a:solidFill>
                <a:srgbClr val="C00000"/>
              </a:solidFill>
              <a:latin typeface="Arial Unicode MS" pitchFamily="34" charset="-128"/>
            </a:endParaRPr>
          </a:p>
          <a:p>
            <a:pPr lvl="1" eaLnBrk="1" hangingPunct="1"/>
            <a:r>
              <a:rPr lang="en-US" sz="2400" dirty="0" smtClean="0">
                <a:latin typeface="Arial Unicode MS" pitchFamily="34" charset="-128"/>
              </a:rPr>
              <a:t>Determined by </a:t>
            </a:r>
            <a:r>
              <a:rPr lang="en-US" sz="2400" dirty="0" smtClean="0">
                <a:solidFill>
                  <a:srgbClr val="C00000"/>
                </a:solidFill>
                <a:latin typeface="Arial Unicode MS" pitchFamily="34" charset="-128"/>
              </a:rPr>
              <a:t>ICRP</a:t>
            </a:r>
            <a:r>
              <a:rPr lang="en-US" sz="2400" dirty="0" smtClean="0">
                <a:latin typeface="Arial Unicode MS" pitchFamily="34" charset="-128"/>
              </a:rPr>
              <a:t>, periodically revised </a:t>
            </a:r>
          </a:p>
          <a:p>
            <a:pPr lvl="1" eaLnBrk="1" hangingPunct="1">
              <a:buNone/>
            </a:pPr>
            <a:r>
              <a:rPr lang="en-US" sz="2400" dirty="0" smtClean="0">
                <a:latin typeface="Arial Unicode MS" pitchFamily="34" charset="-128"/>
              </a:rPr>
              <a:t>	(last version: ICRP Publication 103, 2007)</a:t>
            </a:r>
          </a:p>
          <a:p>
            <a:pPr lvl="1" eaLnBrk="1" hangingPunct="1"/>
            <a:r>
              <a:rPr lang="en-US" sz="2400" dirty="0" smtClean="0">
                <a:latin typeface="Arial Unicode MS" pitchFamily="34" charset="-128"/>
              </a:rPr>
              <a:t>Based on epidemiological &amp; experimental data (e.g. atomic bomb survivors)</a:t>
            </a:r>
          </a:p>
          <a:p>
            <a:pPr lvl="1" eaLnBrk="1" hangingPunct="1"/>
            <a:r>
              <a:rPr lang="en-US" sz="2400" dirty="0" smtClean="0">
                <a:latin typeface="Arial Unicode MS" pitchFamily="34" charset="-128"/>
              </a:rPr>
              <a:t>A higher </a:t>
            </a:r>
            <a:r>
              <a:rPr lang="en-US" i="1" dirty="0" err="1" smtClean="0">
                <a:latin typeface="Cambria" panose="02040503050406030204" pitchFamily="18" charset="0"/>
              </a:rPr>
              <a:t>w</a:t>
            </a:r>
            <a:r>
              <a:rPr lang="en-US" baseline="-25000" dirty="0" err="1" smtClean="0">
                <a:latin typeface="Cambria" panose="02040503050406030204" pitchFamily="18" charset="0"/>
              </a:rPr>
              <a:t>T</a:t>
            </a:r>
            <a:r>
              <a:rPr lang="en-US" sz="2400" baseline="-25000" dirty="0" smtClean="0">
                <a:latin typeface="Arial Unicode MS" pitchFamily="34" charset="-128"/>
              </a:rPr>
              <a:t> </a:t>
            </a:r>
            <a:r>
              <a:rPr lang="en-US" sz="2400" dirty="0" smtClean="0">
                <a:latin typeface="Arial Unicode MS" pitchFamily="34" charset="-128"/>
              </a:rPr>
              <a:t>implies increased </a:t>
            </a:r>
            <a:r>
              <a:rPr lang="en-US" sz="2400" dirty="0" smtClean="0">
                <a:solidFill>
                  <a:srgbClr val="C00000"/>
                </a:solidFill>
                <a:latin typeface="Arial Unicode MS" pitchFamily="34" charset="-128"/>
              </a:rPr>
              <a:t>sensitivity</a:t>
            </a:r>
            <a:r>
              <a:rPr lang="en-US" sz="2400" dirty="0" smtClean="0">
                <a:latin typeface="Arial Unicode MS" pitchFamily="34" charset="-128"/>
              </a:rPr>
              <a:t> to radiation (higher probability of stochastic effects for that organ/tissue at a given equivalent dose)</a:t>
            </a:r>
          </a:p>
          <a:p>
            <a:pPr lvl="1" eaLnBrk="1" hangingPunct="1"/>
            <a:r>
              <a:rPr lang="en-US" sz="2400" dirty="0" smtClean="0">
                <a:latin typeface="Arial Unicode MS" pitchFamily="34" charset="-128"/>
              </a:rPr>
              <a:t>The sum of all </a:t>
            </a:r>
            <a:r>
              <a:rPr lang="en-US" i="1" dirty="0" err="1">
                <a:latin typeface="Cambria" panose="02040503050406030204" pitchFamily="18" charset="0"/>
              </a:rPr>
              <a:t>w</a:t>
            </a:r>
            <a:r>
              <a:rPr lang="en-US" baseline="-25000" dirty="0" err="1">
                <a:latin typeface="Cambria" panose="02040503050406030204" pitchFamily="18" charset="0"/>
              </a:rPr>
              <a:t>T</a:t>
            </a:r>
            <a:r>
              <a:rPr lang="en-US" dirty="0" smtClean="0">
                <a:latin typeface="Arial Unicode MS" pitchFamily="34" charset="-128"/>
              </a:rPr>
              <a:t> </a:t>
            </a:r>
            <a:r>
              <a:rPr lang="en-US" sz="2400" dirty="0" smtClean="0">
                <a:latin typeface="Arial Unicode MS" pitchFamily="34" charset="-128"/>
              </a:rPr>
              <a:t>is 1</a:t>
            </a:r>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buNone/>
            </a:pPr>
            <a:endParaRPr lang="en-US" sz="2800" dirty="0" smtClean="0">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pic>
        <p:nvPicPr>
          <p:cNvPr id="197634" name="Picture 2" descr="http://www.icrp.org/images/P103.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949818" y="2492896"/>
            <a:ext cx="1942662" cy="2806502"/>
          </a:xfrm>
          <a:prstGeom prst="rect">
            <a:avLst/>
          </a:prstGeom>
          <a:noFill/>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23</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Effective dose</a:t>
            </a: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
        <p:nvSpPr>
          <p:cNvPr id="10" name="TextBox 9"/>
          <p:cNvSpPr txBox="1"/>
          <p:nvPr/>
        </p:nvSpPr>
        <p:spPr>
          <a:xfrm>
            <a:off x="179512" y="5446965"/>
            <a:ext cx="8784976" cy="646331"/>
          </a:xfrm>
          <a:prstGeom prst="rect">
            <a:avLst/>
          </a:prstGeom>
          <a:noFill/>
          <a:ln w="12700">
            <a:noFill/>
          </a:ln>
        </p:spPr>
        <p:txBody>
          <a:bodyPr wrap="square" rtlCol="0">
            <a:spAutoFit/>
          </a:bodyPr>
          <a:lstStyle/>
          <a:p>
            <a:pPr algn="ctr"/>
            <a:r>
              <a:rPr lang="en-GB" sz="1800" baseline="30000" dirty="0" smtClean="0">
                <a:solidFill>
                  <a:schemeClr val="tx2"/>
                </a:solidFill>
                <a:latin typeface="Cambria" pitchFamily="18" charset="0"/>
              </a:rPr>
              <a:t>*</a:t>
            </a:r>
            <a:r>
              <a:rPr lang="en-GB" sz="1800" dirty="0" smtClean="0">
                <a:solidFill>
                  <a:schemeClr val="tx2"/>
                </a:solidFill>
                <a:latin typeface="Cambria" pitchFamily="18" charset="0"/>
              </a:rPr>
              <a:t>Adrenals, </a:t>
            </a:r>
            <a:r>
              <a:rPr lang="en-GB" sz="1800" dirty="0" err="1" smtClean="0">
                <a:solidFill>
                  <a:srgbClr val="C00000"/>
                </a:solidFill>
                <a:latin typeface="Cambria" pitchFamily="18" charset="0"/>
              </a:rPr>
              <a:t>Extrathoracic</a:t>
            </a:r>
            <a:r>
              <a:rPr lang="en-GB" sz="1800" dirty="0" smtClean="0">
                <a:solidFill>
                  <a:srgbClr val="C00000"/>
                </a:solidFill>
                <a:latin typeface="Cambria" pitchFamily="18" charset="0"/>
              </a:rPr>
              <a:t> region</a:t>
            </a:r>
            <a:r>
              <a:rPr lang="en-GB" sz="1800" dirty="0" smtClean="0">
                <a:solidFill>
                  <a:srgbClr val="FF0000"/>
                </a:solidFill>
                <a:latin typeface="Cambria" pitchFamily="18" charset="0"/>
              </a:rPr>
              <a:t>, </a:t>
            </a:r>
            <a:r>
              <a:rPr lang="en-GB" sz="1800" dirty="0" smtClean="0">
                <a:solidFill>
                  <a:schemeClr val="tx2"/>
                </a:solidFill>
                <a:latin typeface="Cambria" pitchFamily="18" charset="0"/>
              </a:rPr>
              <a:t>Gall bladder, Heart, Kidneys</a:t>
            </a:r>
            <a:r>
              <a:rPr lang="en-GB" sz="1800" dirty="0" smtClean="0">
                <a:latin typeface="Cambria" pitchFamily="18" charset="0"/>
              </a:rPr>
              <a:t>, </a:t>
            </a:r>
            <a:r>
              <a:rPr lang="en-GB" sz="1800" dirty="0" smtClean="0">
                <a:solidFill>
                  <a:srgbClr val="C00000"/>
                </a:solidFill>
                <a:latin typeface="Cambria" pitchFamily="18" charset="0"/>
              </a:rPr>
              <a:t>Lymphatic nodes, Muscle, Oral mucosa</a:t>
            </a:r>
            <a:r>
              <a:rPr lang="en-GB" sz="1800" dirty="0" smtClean="0">
                <a:latin typeface="Cambria" pitchFamily="18" charset="0"/>
              </a:rPr>
              <a:t>, </a:t>
            </a:r>
            <a:r>
              <a:rPr lang="en-GB" sz="1800" dirty="0" smtClean="0">
                <a:solidFill>
                  <a:schemeClr val="tx2"/>
                </a:solidFill>
                <a:latin typeface="Cambria" pitchFamily="18" charset="0"/>
              </a:rPr>
              <a:t>Pancreas, Prostate, Small intestine, Spleen, Thymus, Uterus/cervix</a:t>
            </a:r>
            <a:endParaRPr lang="en-GB" sz="1800" dirty="0">
              <a:solidFill>
                <a:schemeClr val="tx2"/>
              </a:solidFill>
              <a:latin typeface="Cambria" pitchFamily="18" charset="0"/>
            </a:endParaRPr>
          </a:p>
        </p:txBody>
      </p:sp>
      <p:sp>
        <p:nvSpPr>
          <p:cNvPr id="11" name="Rectangle 3"/>
          <p:cNvSpPr>
            <a:spLocks noGrp="1" noChangeArrowheads="1"/>
          </p:cNvSpPr>
          <p:nvPr>
            <p:ph type="body" sz="half" idx="1"/>
          </p:nvPr>
        </p:nvSpPr>
        <p:spPr>
          <a:xfrm>
            <a:off x="466849" y="1124744"/>
            <a:ext cx="8353623" cy="864096"/>
          </a:xfrm>
        </p:spPr>
        <p:txBody>
          <a:bodyPr/>
          <a:lstStyle/>
          <a:p>
            <a:pPr eaLnBrk="1" hangingPunct="1">
              <a:buNone/>
            </a:pPr>
            <a:r>
              <a:rPr lang="en-US" sz="2800" dirty="0" smtClean="0">
                <a:latin typeface="Arial Unicode MS" pitchFamily="34" charset="-128"/>
              </a:rPr>
              <a:t>Organs of interest for dental exams are </a:t>
            </a:r>
            <a:r>
              <a:rPr lang="en-US" sz="2800" dirty="0" smtClean="0">
                <a:solidFill>
                  <a:srgbClr val="C00000"/>
                </a:solidFill>
                <a:latin typeface="Arial Unicode MS" pitchFamily="34" charset="-128"/>
              </a:rPr>
              <a:t>highlighted</a:t>
            </a:r>
            <a:endParaRPr lang="en-US" sz="2400" dirty="0" smtClean="0">
              <a:solidFill>
                <a:srgbClr val="C00000"/>
              </a:solidFill>
              <a:latin typeface="Arial Unicode MS" pitchFamily="34" charset="-128"/>
            </a:endParaRPr>
          </a:p>
          <a:p>
            <a:pPr eaLnBrk="1" hangingPunct="1">
              <a:buNone/>
            </a:pPr>
            <a:endParaRPr lang="en-US" sz="2800" dirty="0" smtClean="0">
              <a:latin typeface="Arial Unicode MS" pitchFamily="34" charset="-128"/>
            </a:endParaRPr>
          </a:p>
        </p:txBody>
      </p:sp>
      <p:pic>
        <p:nvPicPr>
          <p:cNvPr id="1249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1988" y="1659037"/>
            <a:ext cx="8572500" cy="378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24</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Effective dose</a:t>
            </a:r>
          </a:p>
        </p:txBody>
      </p:sp>
      <p:sp>
        <p:nvSpPr>
          <p:cNvPr id="20483" name="Rectangle 3"/>
          <p:cNvSpPr>
            <a:spLocks noGrp="1" noChangeArrowheads="1"/>
          </p:cNvSpPr>
          <p:nvPr>
            <p:ph type="body" sz="half" idx="1"/>
          </p:nvPr>
        </p:nvSpPr>
        <p:spPr>
          <a:xfrm>
            <a:off x="251520" y="1196752"/>
            <a:ext cx="8353623" cy="4114800"/>
          </a:xfrm>
        </p:spPr>
        <p:txBody>
          <a:bodyPr/>
          <a:lstStyle/>
          <a:p>
            <a:pPr eaLnBrk="1" hangingPunct="1"/>
            <a:r>
              <a:rPr lang="en-US" sz="2800" dirty="0" smtClean="0">
                <a:latin typeface="Arial Unicode MS" pitchFamily="34" charset="-128"/>
              </a:rPr>
              <a:t>Calculation of effective dose:</a:t>
            </a:r>
            <a:endParaRPr lang="en-US" sz="2400" dirty="0" smtClean="0">
              <a:latin typeface="Arial Unicode MS" pitchFamily="34" charset="-128"/>
            </a:endParaRPr>
          </a:p>
          <a:p>
            <a:pPr eaLnBrk="1" hangingPunct="1">
              <a:buNone/>
            </a:pPr>
            <a:endParaRPr lang="en-US" sz="2800" dirty="0" smtClean="0">
              <a:latin typeface="Arial Unicode MS" pitchFamily="34" charset="-128"/>
            </a:endParaRPr>
          </a:p>
          <a:p>
            <a:pPr eaLnBrk="1" hangingPunct="1">
              <a:buNone/>
            </a:pPr>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buNone/>
            </a:pPr>
            <a:endParaRPr lang="en-US" sz="2800" dirty="0" smtClean="0">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
        <p:nvSpPr>
          <p:cNvPr id="11" name="Text Box 5"/>
          <p:cNvSpPr txBox="1">
            <a:spLocks noChangeArrowheads="1"/>
          </p:cNvSpPr>
          <p:nvPr/>
        </p:nvSpPr>
        <p:spPr bwMode="auto">
          <a:xfrm>
            <a:off x="1907704" y="1901190"/>
            <a:ext cx="5760640" cy="3600986"/>
          </a:xfrm>
          <a:prstGeom prst="rect">
            <a:avLst/>
          </a:prstGeom>
          <a:solidFill>
            <a:schemeClr val="tx2">
              <a:lumMod val="20000"/>
              <a:lumOff val="80000"/>
            </a:schemeClr>
          </a:solidFill>
          <a:ln w="25400">
            <a:solidFill>
              <a:schemeClr val="tx2"/>
            </a:solidFill>
            <a:miter lim="800000"/>
            <a:headEnd/>
            <a:tailEnd/>
          </a:ln>
        </p:spPr>
        <p:txBody>
          <a:bodyPr wrap="square">
            <a:spAutoFit/>
          </a:bodyPr>
          <a:lstStyle/>
          <a:p>
            <a:pPr>
              <a:lnSpc>
                <a:spcPct val="90000"/>
              </a:lnSpc>
              <a:spcBef>
                <a:spcPct val="20000"/>
              </a:spcBef>
            </a:pPr>
            <a:r>
              <a:rPr lang="en-GB" dirty="0" smtClean="0">
                <a:solidFill>
                  <a:schemeClr val="tx2"/>
                </a:solidFill>
                <a:latin typeface="Arial Unicode MS" pitchFamily="34" charset="-128"/>
              </a:rPr>
              <a:t>Equivalent</a:t>
            </a:r>
            <a:r>
              <a:rPr lang="en-GB" dirty="0" smtClean="0">
                <a:solidFill>
                  <a:srgbClr val="FF0000"/>
                </a:solidFill>
                <a:latin typeface="Arial Unicode MS" pitchFamily="34" charset="-128"/>
              </a:rPr>
              <a:t> </a:t>
            </a:r>
            <a:r>
              <a:rPr lang="en-GB" dirty="0" smtClean="0">
                <a:solidFill>
                  <a:schemeClr val="tx2"/>
                </a:solidFill>
                <a:latin typeface="Arial Unicode MS" pitchFamily="34" charset="-128"/>
              </a:rPr>
              <a:t>dose </a:t>
            </a:r>
            <a:r>
              <a:rPr lang="en-GB" dirty="0">
                <a:solidFill>
                  <a:schemeClr val="tx2"/>
                </a:solidFill>
                <a:latin typeface="Arial Unicode MS" pitchFamily="34" charset="-128"/>
              </a:rPr>
              <a:t>to brain tissue </a:t>
            </a:r>
            <a:r>
              <a:rPr lang="en-GB" dirty="0" smtClean="0">
                <a:solidFill>
                  <a:schemeClr val="tx2"/>
                </a:solidFill>
                <a:latin typeface="Arial Unicode MS" pitchFamily="34" charset="-128"/>
              </a:rPr>
              <a:t>* 0.01</a:t>
            </a:r>
            <a:r>
              <a:rPr lang="en-GB" dirty="0">
                <a:solidFill>
                  <a:schemeClr val="tx2"/>
                </a:solidFill>
                <a:latin typeface="Arial Unicode MS" pitchFamily="34" charset="-128"/>
              </a:rPr>
              <a:t>	</a:t>
            </a:r>
            <a:endParaRPr lang="en-GB" dirty="0" smtClean="0">
              <a:solidFill>
                <a:schemeClr val="tx2"/>
              </a:solidFill>
              <a:latin typeface="Arial Unicode MS" pitchFamily="34" charset="-128"/>
            </a:endParaRPr>
          </a:p>
          <a:p>
            <a:pPr>
              <a:lnSpc>
                <a:spcPct val="90000"/>
              </a:lnSpc>
              <a:spcBef>
                <a:spcPct val="20000"/>
              </a:spcBef>
            </a:pPr>
            <a:r>
              <a:rPr lang="en-GB" dirty="0" smtClean="0">
                <a:solidFill>
                  <a:schemeClr val="tx2"/>
                </a:solidFill>
                <a:latin typeface="Arial Unicode MS" pitchFamily="34" charset="-128"/>
              </a:rPr>
              <a:t>		+</a:t>
            </a:r>
            <a:endParaRPr lang="en-GB" dirty="0">
              <a:solidFill>
                <a:schemeClr val="tx2"/>
              </a:solidFill>
              <a:latin typeface="Arial Unicode MS" pitchFamily="34" charset="-128"/>
            </a:endParaRPr>
          </a:p>
          <a:p>
            <a:pPr>
              <a:lnSpc>
                <a:spcPct val="90000"/>
              </a:lnSpc>
              <a:spcBef>
                <a:spcPct val="20000"/>
              </a:spcBef>
            </a:pPr>
            <a:r>
              <a:rPr lang="en-GB" dirty="0" smtClean="0">
                <a:solidFill>
                  <a:schemeClr val="tx2"/>
                </a:solidFill>
                <a:latin typeface="Arial Unicode MS" pitchFamily="34" charset="-128"/>
              </a:rPr>
              <a:t>Equivalent dose </a:t>
            </a:r>
            <a:r>
              <a:rPr lang="en-GB" dirty="0">
                <a:solidFill>
                  <a:schemeClr val="tx2"/>
                </a:solidFill>
                <a:latin typeface="Arial Unicode MS" pitchFamily="34" charset="-128"/>
              </a:rPr>
              <a:t>to thyroid </a:t>
            </a:r>
            <a:r>
              <a:rPr lang="en-GB" dirty="0" smtClean="0">
                <a:solidFill>
                  <a:schemeClr val="tx2"/>
                </a:solidFill>
                <a:latin typeface="Arial Unicode MS" pitchFamily="34" charset="-128"/>
              </a:rPr>
              <a:t>* 0.04        			+</a:t>
            </a:r>
            <a:endParaRPr lang="en-GB" dirty="0">
              <a:solidFill>
                <a:schemeClr val="tx2"/>
              </a:solidFill>
              <a:latin typeface="Arial Unicode MS" pitchFamily="34" charset="-128"/>
            </a:endParaRPr>
          </a:p>
          <a:p>
            <a:pPr>
              <a:lnSpc>
                <a:spcPct val="90000"/>
              </a:lnSpc>
              <a:spcBef>
                <a:spcPct val="20000"/>
              </a:spcBef>
            </a:pPr>
            <a:r>
              <a:rPr lang="en-GB" dirty="0" smtClean="0">
                <a:solidFill>
                  <a:schemeClr val="tx2"/>
                </a:solidFill>
                <a:latin typeface="Arial Unicode MS" pitchFamily="34" charset="-128"/>
              </a:rPr>
              <a:t>Equivalent dose </a:t>
            </a:r>
            <a:r>
              <a:rPr lang="en-GB" dirty="0">
                <a:solidFill>
                  <a:schemeClr val="tx2"/>
                </a:solidFill>
                <a:latin typeface="Arial Unicode MS" pitchFamily="34" charset="-128"/>
              </a:rPr>
              <a:t>to bone marrow </a:t>
            </a:r>
            <a:r>
              <a:rPr lang="en-GB" dirty="0" smtClean="0">
                <a:solidFill>
                  <a:schemeClr val="tx2"/>
                </a:solidFill>
                <a:latin typeface="Arial Unicode MS" pitchFamily="34" charset="-128"/>
              </a:rPr>
              <a:t>* 0.12</a:t>
            </a:r>
            <a:r>
              <a:rPr lang="en-GB" dirty="0">
                <a:solidFill>
                  <a:schemeClr val="tx2"/>
                </a:solidFill>
                <a:latin typeface="Arial Unicode MS" pitchFamily="34" charset="-128"/>
              </a:rPr>
              <a:t>	</a:t>
            </a:r>
            <a:endParaRPr lang="en-GB" dirty="0" smtClean="0">
              <a:solidFill>
                <a:schemeClr val="tx2"/>
              </a:solidFill>
              <a:latin typeface="Arial Unicode MS" pitchFamily="34" charset="-128"/>
            </a:endParaRPr>
          </a:p>
          <a:p>
            <a:pPr>
              <a:lnSpc>
                <a:spcPct val="90000"/>
              </a:lnSpc>
              <a:spcBef>
                <a:spcPct val="20000"/>
              </a:spcBef>
            </a:pPr>
            <a:r>
              <a:rPr lang="en-GB" dirty="0" smtClean="0">
                <a:solidFill>
                  <a:schemeClr val="tx2"/>
                </a:solidFill>
                <a:latin typeface="Arial Unicode MS" pitchFamily="34" charset="-128"/>
              </a:rPr>
              <a:t>		+</a:t>
            </a:r>
            <a:endParaRPr lang="en-GB" dirty="0">
              <a:solidFill>
                <a:schemeClr val="tx2"/>
              </a:solidFill>
              <a:latin typeface="Arial Unicode MS" pitchFamily="34" charset="-128"/>
            </a:endParaRPr>
          </a:p>
          <a:p>
            <a:pPr>
              <a:lnSpc>
                <a:spcPct val="90000"/>
              </a:lnSpc>
              <a:spcBef>
                <a:spcPct val="20000"/>
              </a:spcBef>
            </a:pPr>
            <a:r>
              <a:rPr lang="en-GB" dirty="0" smtClean="0">
                <a:solidFill>
                  <a:schemeClr val="tx2"/>
                </a:solidFill>
                <a:latin typeface="Arial Unicode MS" pitchFamily="34" charset="-128"/>
              </a:rPr>
              <a:t>Equivalent dose </a:t>
            </a:r>
            <a:r>
              <a:rPr lang="en-GB" dirty="0">
                <a:solidFill>
                  <a:schemeClr val="tx2"/>
                </a:solidFill>
                <a:latin typeface="Arial Unicode MS" pitchFamily="34" charset="-128"/>
              </a:rPr>
              <a:t>to salivary </a:t>
            </a:r>
            <a:r>
              <a:rPr lang="en-GB" dirty="0" smtClean="0">
                <a:solidFill>
                  <a:schemeClr val="tx2"/>
                </a:solidFill>
                <a:latin typeface="Arial Unicode MS" pitchFamily="34" charset="-128"/>
              </a:rPr>
              <a:t>glands * 0.01</a:t>
            </a:r>
            <a:endParaRPr lang="en-GB" dirty="0">
              <a:solidFill>
                <a:schemeClr val="tx2"/>
              </a:solidFill>
              <a:latin typeface="Arial Unicode MS" pitchFamily="34" charset="-128"/>
            </a:endParaRPr>
          </a:p>
          <a:p>
            <a:pPr>
              <a:lnSpc>
                <a:spcPct val="90000"/>
              </a:lnSpc>
              <a:spcBef>
                <a:spcPct val="20000"/>
              </a:spcBef>
            </a:pPr>
            <a:r>
              <a:rPr lang="en-GB" dirty="0">
                <a:solidFill>
                  <a:schemeClr val="tx2"/>
                </a:solidFill>
                <a:latin typeface="Arial Unicode MS" pitchFamily="34" charset="-128"/>
              </a:rPr>
              <a:t>	</a:t>
            </a:r>
            <a:r>
              <a:rPr lang="en-GB" dirty="0" smtClean="0">
                <a:solidFill>
                  <a:schemeClr val="tx2"/>
                </a:solidFill>
                <a:latin typeface="Arial Unicode MS" pitchFamily="34" charset="-128"/>
              </a:rPr>
              <a:t>	+</a:t>
            </a:r>
          </a:p>
          <a:p>
            <a:pPr>
              <a:lnSpc>
                <a:spcPct val="90000"/>
              </a:lnSpc>
              <a:spcBef>
                <a:spcPct val="20000"/>
              </a:spcBef>
            </a:pPr>
            <a:r>
              <a:rPr lang="en-GB" dirty="0" smtClean="0">
                <a:solidFill>
                  <a:schemeClr val="tx2"/>
                </a:solidFill>
                <a:latin typeface="Arial Unicode MS" pitchFamily="34" charset="-128"/>
              </a:rPr>
              <a:t>Etc. (for all exposed organs/tissues)</a:t>
            </a:r>
            <a:endParaRPr lang="en-GB" dirty="0">
              <a:solidFill>
                <a:schemeClr val="tx2"/>
              </a:solidFill>
              <a:latin typeface="Arial Unicode MS" pitchFamily="34" charset="-128"/>
            </a:endParaRPr>
          </a:p>
        </p:txBody>
      </p:sp>
      <p:sp>
        <p:nvSpPr>
          <p:cNvPr id="12" name="Line 6"/>
          <p:cNvSpPr>
            <a:spLocks noChangeShapeType="1"/>
          </p:cNvSpPr>
          <p:nvPr/>
        </p:nvSpPr>
        <p:spPr bwMode="auto">
          <a:xfrm>
            <a:off x="1834182" y="5646192"/>
            <a:ext cx="5906170" cy="0"/>
          </a:xfrm>
          <a:prstGeom prst="line">
            <a:avLst/>
          </a:prstGeom>
          <a:noFill/>
          <a:ln w="28575">
            <a:solidFill>
              <a:schemeClr val="tx2"/>
            </a:solidFill>
            <a:round/>
            <a:headEnd/>
            <a:tailEnd/>
          </a:ln>
        </p:spPr>
        <p:txBody>
          <a:bodyPr/>
          <a:lstStyle/>
          <a:p>
            <a:endParaRPr lang="nl-BE">
              <a:solidFill>
                <a:schemeClr val="tx2">
                  <a:lumMod val="75000"/>
                </a:schemeClr>
              </a:solidFill>
            </a:endParaRPr>
          </a:p>
        </p:txBody>
      </p:sp>
      <p:sp>
        <p:nvSpPr>
          <p:cNvPr id="13" name="Text Box 7"/>
          <p:cNvSpPr txBox="1">
            <a:spLocks noChangeArrowheads="1"/>
          </p:cNvSpPr>
          <p:nvPr/>
        </p:nvSpPr>
        <p:spPr bwMode="auto">
          <a:xfrm>
            <a:off x="2051372" y="5646192"/>
            <a:ext cx="6769100" cy="519112"/>
          </a:xfrm>
          <a:prstGeom prst="rect">
            <a:avLst/>
          </a:prstGeom>
          <a:noFill/>
          <a:ln w="9525">
            <a:noFill/>
            <a:miter lim="800000"/>
            <a:headEnd/>
            <a:tailEnd/>
          </a:ln>
        </p:spPr>
        <p:txBody>
          <a:bodyPr>
            <a:spAutoFit/>
          </a:bodyPr>
          <a:lstStyle/>
          <a:p>
            <a:pPr>
              <a:spcBef>
                <a:spcPct val="50000"/>
              </a:spcBef>
            </a:pPr>
            <a:r>
              <a:rPr lang="en-GB" sz="2800" b="1" dirty="0">
                <a:solidFill>
                  <a:schemeClr val="tx2"/>
                </a:solidFill>
                <a:latin typeface="Arial Unicode MS" pitchFamily="34" charset="-128"/>
              </a:rPr>
              <a:t>Sum of these = Effective dose (</a:t>
            </a:r>
            <a:r>
              <a:rPr lang="en-GB" sz="2800" b="1" dirty="0" err="1">
                <a:solidFill>
                  <a:schemeClr val="tx2"/>
                </a:solidFill>
                <a:latin typeface="Arial Unicode MS" pitchFamily="34" charset="-128"/>
              </a:rPr>
              <a:t>Sv</a:t>
            </a:r>
            <a:r>
              <a:rPr lang="en-GB" sz="2800" b="1" dirty="0">
                <a:solidFill>
                  <a:schemeClr val="tx2"/>
                </a:solidFill>
                <a:latin typeface="Arial Unicode MS" pitchFamily="34" charset="-128"/>
              </a:rPr>
              <a:t>)</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25</a:t>
            </a:fld>
            <a:endParaRPr lang="en-GB" smtClean="0"/>
          </a:p>
        </p:txBody>
      </p:sp>
      <p:sp>
        <p:nvSpPr>
          <p:cNvPr id="20483" name="Rectangle 3"/>
          <p:cNvSpPr>
            <a:spLocks noGrp="1" noChangeArrowheads="1"/>
          </p:cNvSpPr>
          <p:nvPr>
            <p:ph type="body" sz="half" idx="1"/>
          </p:nvPr>
        </p:nvSpPr>
        <p:spPr>
          <a:xfrm>
            <a:off x="179512" y="1268760"/>
            <a:ext cx="8713664" cy="4114800"/>
          </a:xfrm>
        </p:spPr>
        <p:txBody>
          <a:bodyPr/>
          <a:lstStyle/>
          <a:p>
            <a:r>
              <a:rPr lang="en-GB" sz="2400" dirty="0" smtClean="0">
                <a:latin typeface="Arial Unicode MS" pitchFamily="34" charset="-128"/>
              </a:rPr>
              <a:t>Note: tissue </a:t>
            </a:r>
            <a:r>
              <a:rPr lang="en-GB" sz="2400" dirty="0" smtClean="0">
                <a:solidFill>
                  <a:srgbClr val="C00000"/>
                </a:solidFill>
                <a:latin typeface="Arial Unicode MS" pitchFamily="34" charset="-128"/>
              </a:rPr>
              <a:t>weighting factors (</a:t>
            </a:r>
            <a:r>
              <a:rPr lang="en-US" sz="2400" i="1" dirty="0" err="1">
                <a:solidFill>
                  <a:srgbClr val="C00000"/>
                </a:solidFill>
                <a:latin typeface="Cambria" panose="02040503050406030204" pitchFamily="18" charset="0"/>
              </a:rPr>
              <a:t>w</a:t>
            </a:r>
            <a:r>
              <a:rPr lang="en-US" sz="2400" baseline="-25000" dirty="0" err="1">
                <a:solidFill>
                  <a:srgbClr val="C00000"/>
                </a:solidFill>
                <a:latin typeface="Cambria" panose="02040503050406030204" pitchFamily="18" charset="0"/>
              </a:rPr>
              <a:t>T</a:t>
            </a:r>
            <a:r>
              <a:rPr lang="en-GB" sz="2400" dirty="0" smtClean="0">
                <a:solidFill>
                  <a:srgbClr val="C00000"/>
                </a:solidFill>
                <a:latin typeface="Arial Unicode MS" pitchFamily="34" charset="-128"/>
              </a:rPr>
              <a:t>) </a:t>
            </a:r>
            <a:r>
              <a:rPr lang="en-GB" sz="2400" dirty="0" smtClean="0">
                <a:latin typeface="Arial Unicode MS" pitchFamily="34" charset="-128"/>
              </a:rPr>
              <a:t>are updated by the ICRP when new evidence is available regarding dose vs. risk</a:t>
            </a:r>
          </a:p>
          <a:p>
            <a:r>
              <a:rPr lang="en-GB" sz="2400" dirty="0" smtClean="0">
                <a:latin typeface="Arial Unicode MS" pitchFamily="34" charset="-128"/>
              </a:rPr>
              <a:t>Older (pre-2007) literature uses </a:t>
            </a:r>
            <a:r>
              <a:rPr lang="en-US" sz="2400" i="1" dirty="0" err="1">
                <a:latin typeface="Cambria" panose="02040503050406030204" pitchFamily="18" charset="0"/>
              </a:rPr>
              <a:t>w</a:t>
            </a:r>
            <a:r>
              <a:rPr lang="en-US" sz="2400" baseline="-25000" dirty="0" err="1">
                <a:latin typeface="Cambria" panose="02040503050406030204" pitchFamily="18" charset="0"/>
              </a:rPr>
              <a:t>T</a:t>
            </a:r>
            <a:r>
              <a:rPr lang="en-GB" sz="2400" dirty="0" smtClean="0">
                <a:latin typeface="Arial Unicode MS" pitchFamily="34" charset="-128"/>
              </a:rPr>
              <a:t> from </a:t>
            </a:r>
            <a:r>
              <a:rPr lang="en-GB" sz="2400" dirty="0" smtClean="0">
                <a:solidFill>
                  <a:srgbClr val="C00000"/>
                </a:solidFill>
                <a:latin typeface="Arial Unicode MS" pitchFamily="34" charset="-128"/>
              </a:rPr>
              <a:t>ICRP Publication 60 </a:t>
            </a:r>
            <a:r>
              <a:rPr lang="en-GB" sz="2400" dirty="0" smtClean="0">
                <a:latin typeface="Arial Unicode MS" pitchFamily="34" charset="-128"/>
              </a:rPr>
              <a:t>to calculate effective dose</a:t>
            </a:r>
          </a:p>
          <a:p>
            <a:r>
              <a:rPr lang="en-GB" sz="2400" dirty="0" smtClean="0">
                <a:latin typeface="Arial Unicode MS" pitchFamily="34" charset="-128"/>
              </a:rPr>
              <a:t>More recent literature uses </a:t>
            </a:r>
            <a:r>
              <a:rPr lang="en-US" sz="2400" i="1" dirty="0" err="1">
                <a:latin typeface="Cambria" panose="02040503050406030204" pitchFamily="18" charset="0"/>
              </a:rPr>
              <a:t>w</a:t>
            </a:r>
            <a:r>
              <a:rPr lang="en-US" sz="2400" baseline="-25000" dirty="0" err="1">
                <a:latin typeface="Cambria" panose="02040503050406030204" pitchFamily="18" charset="0"/>
              </a:rPr>
              <a:t>T</a:t>
            </a:r>
            <a:r>
              <a:rPr lang="en-GB" sz="2400" baseline="-25000" dirty="0" smtClean="0">
                <a:latin typeface="Arial Unicode MS" pitchFamily="34" charset="-128"/>
              </a:rPr>
              <a:t> </a:t>
            </a:r>
            <a:r>
              <a:rPr lang="en-GB" sz="2400" dirty="0" smtClean="0">
                <a:latin typeface="Arial Unicode MS" pitchFamily="34" charset="-128"/>
              </a:rPr>
              <a:t>from </a:t>
            </a:r>
            <a:r>
              <a:rPr lang="en-GB" sz="2400" dirty="0" smtClean="0">
                <a:solidFill>
                  <a:srgbClr val="C00000"/>
                </a:solidFill>
                <a:latin typeface="Arial Unicode MS" pitchFamily="34" charset="-128"/>
              </a:rPr>
              <a:t>ICRP Publication 103 </a:t>
            </a:r>
          </a:p>
          <a:p>
            <a:pPr>
              <a:buNone/>
            </a:pPr>
            <a:r>
              <a:rPr lang="en-GB" sz="2400" dirty="0" smtClean="0">
                <a:solidFill>
                  <a:schemeClr val="accent2"/>
                </a:solidFill>
                <a:latin typeface="Arial Unicode MS" pitchFamily="34" charset="-128"/>
              </a:rPr>
              <a:t>	</a:t>
            </a:r>
            <a:r>
              <a:rPr lang="en-GB" sz="2400" dirty="0" smtClean="0">
                <a:latin typeface="Arial Unicode MS" pitchFamily="34" charset="-128"/>
              </a:rPr>
              <a:t>Notable changes for dental exposures: </a:t>
            </a:r>
            <a:r>
              <a:rPr lang="en-US" sz="2400" i="1" dirty="0" err="1">
                <a:latin typeface="Cambria" panose="02040503050406030204" pitchFamily="18" charset="0"/>
              </a:rPr>
              <a:t>w</a:t>
            </a:r>
            <a:r>
              <a:rPr lang="en-US" sz="2400" baseline="-25000" dirty="0" err="1">
                <a:latin typeface="Cambria" panose="02040503050406030204" pitchFamily="18" charset="0"/>
              </a:rPr>
              <a:t>T</a:t>
            </a:r>
            <a:r>
              <a:rPr lang="en-GB" sz="2400" baseline="-25000" dirty="0" smtClean="0">
                <a:latin typeface="Arial Unicode MS" pitchFamily="34" charset="-128"/>
              </a:rPr>
              <a:t> </a:t>
            </a:r>
            <a:r>
              <a:rPr lang="en-GB" sz="2400" dirty="0" smtClean="0">
                <a:latin typeface="Arial Unicode MS" pitchFamily="34" charset="-128"/>
              </a:rPr>
              <a:t>for </a:t>
            </a:r>
            <a:r>
              <a:rPr lang="en-GB" sz="2400" dirty="0" smtClean="0">
                <a:solidFill>
                  <a:srgbClr val="C00000"/>
                </a:solidFill>
                <a:latin typeface="Arial Unicode MS" pitchFamily="34" charset="-128"/>
              </a:rPr>
              <a:t>salivary glands </a:t>
            </a:r>
            <a:r>
              <a:rPr lang="en-GB" sz="2400" dirty="0" smtClean="0">
                <a:latin typeface="Arial Unicode MS" pitchFamily="34" charset="-128"/>
              </a:rPr>
              <a:t>introduced (i.e. 0.01), </a:t>
            </a:r>
            <a:r>
              <a:rPr lang="en-GB" sz="2400" dirty="0" smtClean="0">
                <a:solidFill>
                  <a:srgbClr val="C00000"/>
                </a:solidFill>
                <a:latin typeface="Arial Unicode MS" pitchFamily="34" charset="-128"/>
              </a:rPr>
              <a:t>thyroid</a:t>
            </a:r>
            <a:r>
              <a:rPr lang="en-GB" sz="2400" dirty="0" smtClean="0">
                <a:solidFill>
                  <a:schemeClr val="accent2"/>
                </a:solidFill>
                <a:latin typeface="Arial Unicode MS" pitchFamily="34" charset="-128"/>
              </a:rPr>
              <a:t> </a:t>
            </a:r>
            <a:r>
              <a:rPr lang="en-US" sz="2400" i="1" dirty="0" err="1">
                <a:latin typeface="Cambria" panose="02040503050406030204" pitchFamily="18" charset="0"/>
              </a:rPr>
              <a:t>w</a:t>
            </a:r>
            <a:r>
              <a:rPr lang="en-US" sz="2400" baseline="-25000" dirty="0" err="1">
                <a:latin typeface="Cambria" panose="02040503050406030204" pitchFamily="18" charset="0"/>
              </a:rPr>
              <a:t>T</a:t>
            </a:r>
            <a:r>
              <a:rPr lang="en-GB" sz="2400" dirty="0" smtClean="0">
                <a:solidFill>
                  <a:schemeClr val="accent2"/>
                </a:solidFill>
                <a:latin typeface="Arial Unicode MS" pitchFamily="34" charset="-128"/>
              </a:rPr>
              <a:t> </a:t>
            </a:r>
            <a:r>
              <a:rPr lang="en-GB" sz="2400" dirty="0" smtClean="0">
                <a:solidFill>
                  <a:srgbClr val="C00000"/>
                </a:solidFill>
                <a:latin typeface="Arial Unicode MS" pitchFamily="34" charset="-128"/>
              </a:rPr>
              <a:t>lowered</a:t>
            </a:r>
            <a:r>
              <a:rPr lang="en-GB" sz="2400" dirty="0" smtClean="0">
                <a:solidFill>
                  <a:schemeClr val="accent2"/>
                </a:solidFill>
                <a:latin typeface="Arial Unicode MS" pitchFamily="34" charset="-128"/>
              </a:rPr>
              <a:t> </a:t>
            </a:r>
            <a:r>
              <a:rPr lang="en-GB" sz="2400" dirty="0" smtClean="0">
                <a:latin typeface="Arial Unicode MS" pitchFamily="34" charset="-128"/>
              </a:rPr>
              <a:t>from 0.05 to 0.04</a:t>
            </a:r>
          </a:p>
          <a:p>
            <a:r>
              <a:rPr lang="en-GB" sz="2400" dirty="0" smtClean="0">
                <a:latin typeface="Arial Unicode MS" pitchFamily="34" charset="-128"/>
              </a:rPr>
              <a:t>On average, doses for dental exposures estimated using </a:t>
            </a:r>
            <a:r>
              <a:rPr lang="en-GB" sz="2400" dirty="0" smtClean="0">
                <a:solidFill>
                  <a:srgbClr val="C00000"/>
                </a:solidFill>
                <a:latin typeface="Arial Unicode MS" pitchFamily="34" charset="-128"/>
              </a:rPr>
              <a:t>ICRP 103 </a:t>
            </a:r>
            <a:r>
              <a:rPr lang="en-GB" sz="2400" dirty="0" smtClean="0">
                <a:latin typeface="Arial Unicode MS" pitchFamily="34" charset="-128"/>
              </a:rPr>
              <a:t>factors have been estimated to be </a:t>
            </a:r>
            <a:r>
              <a:rPr lang="en-GB" sz="2400" dirty="0" smtClean="0">
                <a:solidFill>
                  <a:srgbClr val="C00000"/>
                </a:solidFill>
                <a:latin typeface="Arial Unicode MS" pitchFamily="34" charset="-128"/>
              </a:rPr>
              <a:t>32-422% higher </a:t>
            </a:r>
            <a:r>
              <a:rPr lang="en-GB" sz="2400" dirty="0" smtClean="0">
                <a:latin typeface="Arial Unicode MS" pitchFamily="34" charset="-128"/>
              </a:rPr>
              <a:t>than those using ICRP 60 factors (Ludlow et al. 2008)</a:t>
            </a:r>
          </a:p>
          <a:p>
            <a:pPr lvl="0">
              <a:buNone/>
            </a:pPr>
            <a:endParaRPr lang="en-GB" sz="2400" dirty="0" smtClean="0">
              <a:latin typeface="Arial Unicode MS" pitchFamily="34" charset="-128"/>
            </a:endParaRPr>
          </a:p>
        </p:txBody>
      </p:sp>
      <p:sp>
        <p:nvSpPr>
          <p:cNvPr id="7"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
        <p:nvSpPr>
          <p:cNvPr id="9" name="Rectangle 2"/>
          <p:cNvSpPr>
            <a:spLocks noGrp="1" noChangeArrowheads="1"/>
          </p:cNvSpPr>
          <p:nvPr>
            <p:ph type="title"/>
          </p:nvPr>
        </p:nvSpPr>
        <p:spPr>
          <a:xfrm>
            <a:off x="282575" y="98425"/>
            <a:ext cx="8534400" cy="762000"/>
          </a:xfrm>
        </p:spPr>
        <p:txBody>
          <a:bodyPr/>
          <a:lstStyle/>
          <a:p>
            <a:pPr eaLnBrk="1" hangingPunct="1"/>
            <a:r>
              <a:rPr lang="en-US" b="0" dirty="0" smtClean="0">
                <a:latin typeface="Arial Unicode MS" pitchFamily="34" charset="-128"/>
              </a:rPr>
              <a:t>Effective dose</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26</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Estimation of patient dose (1)</a:t>
            </a:r>
          </a:p>
        </p:txBody>
      </p:sp>
      <p:sp>
        <p:nvSpPr>
          <p:cNvPr id="20483" name="Rectangle 3"/>
          <p:cNvSpPr>
            <a:spLocks noGrp="1" noChangeArrowheads="1"/>
          </p:cNvSpPr>
          <p:nvPr>
            <p:ph type="body" sz="half" idx="1"/>
          </p:nvPr>
        </p:nvSpPr>
        <p:spPr>
          <a:xfrm>
            <a:off x="251520" y="1268760"/>
            <a:ext cx="8713664" cy="4896544"/>
          </a:xfrm>
        </p:spPr>
        <p:txBody>
          <a:bodyPr/>
          <a:lstStyle/>
          <a:p>
            <a:pPr lvl="0"/>
            <a:r>
              <a:rPr lang="en-GB" sz="2800" dirty="0" smtClean="0">
                <a:solidFill>
                  <a:srgbClr val="C00000"/>
                </a:solidFill>
                <a:latin typeface="Arial Unicode MS" pitchFamily="34" charset="-128"/>
              </a:rPr>
              <a:t>Anthropomorphic phantoms</a:t>
            </a:r>
          </a:p>
          <a:p>
            <a:pPr lvl="1"/>
            <a:r>
              <a:rPr lang="en-GB" sz="2400" dirty="0" smtClean="0">
                <a:latin typeface="Arial Unicode MS" pitchFamily="34" charset="-128"/>
              </a:rPr>
              <a:t>Represent </a:t>
            </a:r>
            <a:r>
              <a:rPr lang="en-GB" sz="2400" dirty="0" smtClean="0">
                <a:solidFill>
                  <a:srgbClr val="C00000"/>
                </a:solidFill>
                <a:latin typeface="Arial Unicode MS" pitchFamily="34" charset="-128"/>
              </a:rPr>
              <a:t>‘standard’ patient </a:t>
            </a:r>
            <a:r>
              <a:rPr lang="en-GB" sz="2400" dirty="0" smtClean="0">
                <a:latin typeface="Arial Unicode MS" pitchFamily="34" charset="-128"/>
              </a:rPr>
              <a:t>(adult, </a:t>
            </a:r>
            <a:r>
              <a:rPr lang="en-GB" sz="2400" dirty="0" err="1" smtClean="0">
                <a:latin typeface="Arial Unicode MS" pitchFamily="34" charset="-128"/>
              </a:rPr>
              <a:t>pediatric</a:t>
            </a:r>
            <a:r>
              <a:rPr lang="en-GB" sz="2400" dirty="0" smtClean="0">
                <a:latin typeface="Arial Unicode MS" pitchFamily="34" charset="-128"/>
              </a:rPr>
              <a:t>, female, …)</a:t>
            </a:r>
          </a:p>
          <a:p>
            <a:pPr lvl="1"/>
            <a:r>
              <a:rPr lang="en-GB" sz="2400" dirty="0" smtClean="0">
                <a:latin typeface="Arial Unicode MS" pitchFamily="34" charset="-128"/>
              </a:rPr>
              <a:t>Point measurements inside phantom allow for estimation of absorbed </a:t>
            </a:r>
            <a:r>
              <a:rPr lang="en-GB" sz="2400" dirty="0" smtClean="0">
                <a:solidFill>
                  <a:srgbClr val="C00000"/>
                </a:solidFill>
                <a:latin typeface="Arial Unicode MS" pitchFamily="34" charset="-128"/>
              </a:rPr>
              <a:t>organ dose &amp; effective dose</a:t>
            </a:r>
          </a:p>
        </p:txBody>
      </p:sp>
      <p:pic>
        <p:nvPicPr>
          <p:cNvPr id="7" name="Picture 10" descr="Chris slices Combined"/>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75924" y="3429240"/>
            <a:ext cx="3087314" cy="2160000"/>
          </a:xfrm>
          <a:prstGeom prst="rect">
            <a:avLst/>
          </a:prstGeom>
          <a:noFill/>
          <a:ln w="28575">
            <a:noFill/>
            <a:miter lim="800000"/>
            <a:headEnd/>
            <a:tailEnd/>
          </a:ln>
        </p:spPr>
      </p:pic>
      <p:pic>
        <p:nvPicPr>
          <p:cNvPr id="8" name="Picture 7"/>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631708" y="3429000"/>
            <a:ext cx="1704120" cy="2160000"/>
          </a:xfrm>
          <a:prstGeom prst="rect">
            <a:avLst/>
          </a:prstGeom>
          <a:noFill/>
          <a:ln w="28575">
            <a:noFill/>
            <a:miter lim="800000"/>
            <a:headEnd/>
            <a:tailEnd/>
          </a:ln>
        </p:spPr>
      </p:pic>
      <p:sp>
        <p:nvSpPr>
          <p:cNvPr id="9"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27</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Estimation of patient dose (2)</a:t>
            </a:r>
          </a:p>
        </p:txBody>
      </p:sp>
      <p:sp>
        <p:nvSpPr>
          <p:cNvPr id="20483" name="Rectangle 3"/>
          <p:cNvSpPr>
            <a:spLocks noGrp="1" noChangeArrowheads="1"/>
          </p:cNvSpPr>
          <p:nvPr>
            <p:ph type="body" sz="half" idx="1"/>
          </p:nvPr>
        </p:nvSpPr>
        <p:spPr>
          <a:xfrm>
            <a:off x="251520" y="1268760"/>
            <a:ext cx="8713664" cy="4896544"/>
          </a:xfrm>
        </p:spPr>
        <p:txBody>
          <a:bodyPr/>
          <a:lstStyle/>
          <a:p>
            <a:r>
              <a:rPr lang="en-US" sz="2800" dirty="0" smtClean="0">
                <a:solidFill>
                  <a:srgbClr val="C00000"/>
                </a:solidFill>
                <a:latin typeface="Arial Unicode MS" pitchFamily="34" charset="-128"/>
              </a:rPr>
              <a:t>Simulation</a:t>
            </a:r>
            <a:r>
              <a:rPr lang="en-US" sz="2800" dirty="0" smtClean="0">
                <a:latin typeface="Arial Unicode MS" pitchFamily="34" charset="-128"/>
              </a:rPr>
              <a:t> (e.g. Monte Carlo)</a:t>
            </a:r>
          </a:p>
          <a:p>
            <a:pPr lvl="1"/>
            <a:r>
              <a:rPr lang="en-US" sz="2400" dirty="0" smtClean="0">
                <a:latin typeface="Arial Unicode MS" pitchFamily="34" charset="-128"/>
              </a:rPr>
              <a:t>Dose calculated based on </a:t>
            </a:r>
            <a:r>
              <a:rPr lang="en-US" sz="2400" dirty="0" smtClean="0">
                <a:solidFill>
                  <a:srgbClr val="C00000"/>
                </a:solidFill>
                <a:latin typeface="Arial Unicode MS" pitchFamily="34" charset="-128"/>
              </a:rPr>
              <a:t>computer</a:t>
            </a:r>
            <a:r>
              <a:rPr lang="en-US" sz="2400" dirty="0" smtClean="0">
                <a:latin typeface="Arial Unicode MS" pitchFamily="34" charset="-128"/>
              </a:rPr>
              <a:t> simulation of X ray source and X ray photon interactions</a:t>
            </a:r>
          </a:p>
          <a:p>
            <a:pPr lvl="1"/>
            <a:r>
              <a:rPr lang="en-US" sz="2400" dirty="0" smtClean="0">
                <a:latin typeface="Arial Unicode MS" pitchFamily="34" charset="-128"/>
              </a:rPr>
              <a:t>Simulated object can be real patient (e.g. radiation therapy planning) or phantom</a:t>
            </a:r>
          </a:p>
        </p:txBody>
      </p:sp>
      <p:pic>
        <p:nvPicPr>
          <p:cNvPr id="7"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43888" y="3789280"/>
            <a:ext cx="2053771" cy="2160000"/>
          </a:xfrm>
          <a:prstGeom prst="rect">
            <a:avLst/>
          </a:prstGeom>
          <a:noFill/>
          <a:ln w="9525">
            <a:noFill/>
            <a:miter lim="800000"/>
            <a:headEnd/>
            <a:tailEnd/>
          </a:ln>
        </p:spPr>
      </p:pic>
      <p:pic>
        <p:nvPicPr>
          <p:cNvPr id="8"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20152" y="3789280"/>
            <a:ext cx="2520000" cy="2160000"/>
          </a:xfrm>
          <a:prstGeom prst="rect">
            <a:avLst/>
          </a:prstGeom>
          <a:noFill/>
          <a:ln w="9525">
            <a:noFill/>
            <a:miter lim="800000"/>
            <a:headEnd/>
            <a:tailEnd/>
          </a:ln>
        </p:spPr>
      </p:pic>
      <p:sp>
        <p:nvSpPr>
          <p:cNvPr id="9"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
        <p:nvSpPr>
          <p:cNvPr id="10" name="Rectangle 9"/>
          <p:cNvSpPr/>
          <p:nvPr/>
        </p:nvSpPr>
        <p:spPr>
          <a:xfrm>
            <a:off x="5940152" y="5362084"/>
            <a:ext cx="2148345" cy="584775"/>
          </a:xfrm>
          <a:prstGeom prst="rect">
            <a:avLst/>
          </a:prstGeom>
        </p:spPr>
        <p:txBody>
          <a:bodyPr wrap="none">
            <a:spAutoFit/>
          </a:bodyPr>
          <a:lstStyle/>
          <a:p>
            <a:r>
              <a:rPr lang="en-US" sz="1600" i="1" dirty="0" smtClean="0">
                <a:solidFill>
                  <a:schemeClr val="accent1"/>
                </a:solidFill>
                <a:latin typeface="Arial Unicode MS" pitchFamily="34" charset="-128"/>
              </a:rPr>
              <a:t>Zhang et al. 2013 </a:t>
            </a:r>
          </a:p>
          <a:p>
            <a:r>
              <a:rPr lang="en-US" sz="1600" i="1" dirty="0" smtClean="0">
                <a:solidFill>
                  <a:schemeClr val="accent1"/>
                </a:solidFill>
                <a:latin typeface="Arial Unicode MS" pitchFamily="34" charset="-128"/>
              </a:rPr>
              <a:t>Courtesy of G. Zhang</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28</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Estimation of patient dose (3)</a:t>
            </a:r>
          </a:p>
        </p:txBody>
      </p:sp>
      <p:sp>
        <p:nvSpPr>
          <p:cNvPr id="20483" name="Rectangle 3"/>
          <p:cNvSpPr>
            <a:spLocks noGrp="1" noChangeArrowheads="1"/>
          </p:cNvSpPr>
          <p:nvPr>
            <p:ph type="body" sz="half" idx="1"/>
          </p:nvPr>
        </p:nvSpPr>
        <p:spPr>
          <a:xfrm>
            <a:off x="251520" y="1268760"/>
            <a:ext cx="8713664" cy="4896544"/>
          </a:xfrm>
        </p:spPr>
        <p:txBody>
          <a:bodyPr/>
          <a:lstStyle/>
          <a:p>
            <a:r>
              <a:rPr lang="en-US" sz="2800" dirty="0" smtClean="0">
                <a:solidFill>
                  <a:srgbClr val="C00000"/>
                </a:solidFill>
                <a:latin typeface="Arial Unicode MS" pitchFamily="34" charset="-128"/>
              </a:rPr>
              <a:t>Dose index &amp; conversion factors</a:t>
            </a:r>
          </a:p>
          <a:p>
            <a:pPr lvl="1"/>
            <a:r>
              <a:rPr lang="en-US" sz="2400" dirty="0" smtClean="0">
                <a:latin typeface="Arial Unicode MS" pitchFamily="34" charset="-128"/>
              </a:rPr>
              <a:t>Dose measurement in </a:t>
            </a:r>
            <a:r>
              <a:rPr lang="en-US" sz="2400" dirty="0" smtClean="0">
                <a:solidFill>
                  <a:srgbClr val="C00000"/>
                </a:solidFill>
                <a:latin typeface="Arial Unicode MS" pitchFamily="34" charset="-128"/>
              </a:rPr>
              <a:t>standardized</a:t>
            </a:r>
            <a:r>
              <a:rPr lang="en-US" sz="2400" dirty="0" smtClean="0">
                <a:latin typeface="Arial Unicode MS" pitchFamily="34" charset="-128"/>
              </a:rPr>
              <a:t> set-up</a:t>
            </a:r>
          </a:p>
          <a:p>
            <a:pPr lvl="1">
              <a:buNone/>
            </a:pPr>
            <a:r>
              <a:rPr lang="en-US" sz="2400" dirty="0" smtClean="0">
                <a:latin typeface="Arial Unicode MS" pitchFamily="34" charset="-128"/>
              </a:rPr>
              <a:t>	e.g. dose-area product </a:t>
            </a:r>
          </a:p>
          <a:p>
            <a:pPr lvl="1"/>
            <a:r>
              <a:rPr lang="en-US" sz="2400" dirty="0" smtClean="0">
                <a:latin typeface="Arial Unicode MS" pitchFamily="34" charset="-128"/>
              </a:rPr>
              <a:t>Conversion factors (e.g. to effective dose) determined through physical measurements and/or simulation</a:t>
            </a:r>
          </a:p>
        </p:txBody>
      </p:sp>
      <p:pic>
        <p:nvPicPr>
          <p:cNvPr id="7" name="Picture 4" descr="DI fantoom uitgeknipt"/>
          <p:cNvPicPr>
            <a:picLocks noChangeAspect="1" noChangeArrowheads="1"/>
          </p:cNvPicPr>
          <p:nvPr/>
        </p:nvPicPr>
        <p:blipFill>
          <a:blip r:embed="rId3" cstate="screen">
            <a:lum bright="40000"/>
            <a:grayscl/>
            <a:extLst>
              <a:ext uri="{28A0092B-C50C-407E-A947-70E740481C1C}">
                <a14:useLocalDpi xmlns:a14="http://schemas.microsoft.com/office/drawing/2010/main"/>
              </a:ext>
            </a:extLst>
          </a:blip>
          <a:srcRect/>
          <a:stretch>
            <a:fillRect/>
          </a:stretch>
        </p:blipFill>
        <p:spPr bwMode="auto">
          <a:xfrm>
            <a:off x="2020953" y="3789040"/>
            <a:ext cx="1766118" cy="2160000"/>
          </a:xfrm>
          <a:prstGeom prst="rect">
            <a:avLst/>
          </a:prstGeom>
          <a:noFill/>
          <a:ln w="9525">
            <a:noFill/>
            <a:miter lim="800000"/>
            <a:headEnd/>
            <a:tailEnd/>
          </a:ln>
        </p:spPr>
      </p:pic>
      <p:pic>
        <p:nvPicPr>
          <p:cNvPr id="8" name="Picture 5" descr="http://www.iba-dosimetry.com/sites/default/files/products/KermaX-plus-TinO-IDP.jpg?131728678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95936" y="3789040"/>
            <a:ext cx="3428267" cy="2160000"/>
          </a:xfrm>
          <a:prstGeom prst="rect">
            <a:avLst/>
          </a:prstGeom>
          <a:noFill/>
        </p:spPr>
      </p:pic>
      <p:sp>
        <p:nvSpPr>
          <p:cNvPr id="9"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29</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Radiation dose</a:t>
            </a:r>
          </a:p>
        </p:txBody>
      </p:sp>
      <p:sp>
        <p:nvSpPr>
          <p:cNvPr id="20483" name="Rectangle 3"/>
          <p:cNvSpPr>
            <a:spLocks noGrp="1" noChangeArrowheads="1"/>
          </p:cNvSpPr>
          <p:nvPr>
            <p:ph type="body" sz="half" idx="1"/>
          </p:nvPr>
        </p:nvSpPr>
        <p:spPr>
          <a:xfrm>
            <a:off x="250825" y="1268760"/>
            <a:ext cx="8353623" cy="4114800"/>
          </a:xfrm>
        </p:spPr>
        <p:txBody>
          <a:bodyPr/>
          <a:lstStyle/>
          <a:p>
            <a:pPr eaLnBrk="1" hangingPunct="1"/>
            <a:r>
              <a:rPr lang="en-US" sz="2800" dirty="0" smtClean="0">
                <a:latin typeface="Arial Unicode MS" pitchFamily="34" charset="-128"/>
              </a:rPr>
              <a:t>Effective doses from </a:t>
            </a:r>
            <a:r>
              <a:rPr lang="en-US" sz="2800" dirty="0" smtClean="0">
                <a:solidFill>
                  <a:srgbClr val="C00000"/>
                </a:solidFill>
                <a:latin typeface="Arial Unicode MS" pitchFamily="34" charset="-128"/>
              </a:rPr>
              <a:t>dental</a:t>
            </a:r>
            <a:r>
              <a:rPr lang="en-US" sz="2800" dirty="0" smtClean="0">
                <a:latin typeface="Arial Unicode MS" pitchFamily="34" charset="-128"/>
              </a:rPr>
              <a:t> examinations</a:t>
            </a:r>
          </a:p>
          <a:p>
            <a:pPr eaLnBrk="1" hangingPunct="1">
              <a:buNone/>
            </a:pPr>
            <a:r>
              <a:rPr lang="en-US" sz="2800" dirty="0" smtClean="0">
                <a:latin typeface="Arial Unicode MS" pitchFamily="34" charset="-128"/>
              </a:rPr>
              <a:t>	(For more details: see </a:t>
            </a:r>
            <a:r>
              <a:rPr lang="en-US" sz="2800" dirty="0" smtClean="0">
                <a:solidFill>
                  <a:srgbClr val="C00000"/>
                </a:solidFill>
                <a:latin typeface="Arial Unicode MS" pitchFamily="34" charset="-128"/>
              </a:rPr>
              <a:t>L09 &amp; L11</a:t>
            </a:r>
            <a:r>
              <a:rPr lang="en-US" sz="2800" dirty="0" smtClean="0">
                <a:latin typeface="Arial Unicode MS" pitchFamily="34" charset="-128"/>
              </a:rPr>
              <a:t>)</a:t>
            </a:r>
            <a:endParaRPr lang="en-US" sz="2800" dirty="0" smtClean="0">
              <a:solidFill>
                <a:srgbClr val="FF0000"/>
              </a:solidFill>
              <a:latin typeface="Arial Unicode MS" pitchFamily="34" charset="-128"/>
            </a:endParaRPr>
          </a:p>
          <a:p>
            <a:pPr eaLnBrk="1" hangingPunct="1">
              <a:buNone/>
            </a:pPr>
            <a:endParaRPr lang="en-US" sz="2800" dirty="0" smtClean="0">
              <a:solidFill>
                <a:srgbClr val="FF0000"/>
              </a:solidFill>
              <a:latin typeface="Arial Unicode MS" pitchFamily="34" charset="-128"/>
            </a:endParaRPr>
          </a:p>
          <a:p>
            <a:pPr eaLnBrk="1" hangingPunct="1"/>
            <a:endParaRPr lang="en-US" sz="2800" dirty="0" smtClean="0">
              <a:solidFill>
                <a:srgbClr val="FF0000"/>
              </a:solidFill>
              <a:latin typeface="Arial Unicode MS" pitchFamily="34" charset="-128"/>
            </a:endParaRPr>
          </a:p>
          <a:p>
            <a:pPr eaLnBrk="1" hangingPunct="1"/>
            <a:endParaRPr lang="en-US" sz="2800" dirty="0" smtClean="0">
              <a:solidFill>
                <a:srgbClr val="FF0000"/>
              </a:solidFill>
              <a:latin typeface="Arial Unicode MS" pitchFamily="34" charset="-128"/>
            </a:endParaRPr>
          </a:p>
          <a:p>
            <a:pPr eaLnBrk="1" hangingPunct="1"/>
            <a:endParaRPr lang="en-US" sz="2800" dirty="0" smtClean="0">
              <a:solidFill>
                <a:srgbClr val="FF0000"/>
              </a:solidFill>
              <a:latin typeface="Arial Unicode MS" pitchFamily="34" charset="-128"/>
            </a:endParaRPr>
          </a:p>
          <a:p>
            <a:pPr eaLnBrk="1" hangingPunct="1">
              <a:buNone/>
            </a:pPr>
            <a:endParaRPr lang="en-US" sz="2800" dirty="0" smtClean="0">
              <a:solidFill>
                <a:srgbClr val="FF0000"/>
              </a:solidFill>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
        <p:nvSpPr>
          <p:cNvPr id="7" name="Text Box 9"/>
          <p:cNvSpPr txBox="1">
            <a:spLocks noChangeArrowheads="1"/>
          </p:cNvSpPr>
          <p:nvPr/>
        </p:nvSpPr>
        <p:spPr bwMode="auto">
          <a:xfrm>
            <a:off x="755576" y="5223869"/>
            <a:ext cx="7776864" cy="338554"/>
          </a:xfrm>
          <a:prstGeom prst="rect">
            <a:avLst/>
          </a:prstGeom>
          <a:noFill/>
          <a:ln w="12700">
            <a:noFill/>
            <a:miter lim="800000"/>
            <a:headEnd type="none" w="sm" len="sm"/>
            <a:tailEnd type="none" w="sm" len="sm"/>
          </a:ln>
          <a:effectLst/>
        </p:spPr>
        <p:txBody>
          <a:bodyPr wrap="square">
            <a:spAutoFit/>
          </a:bodyPr>
          <a:lstStyle/>
          <a:p>
            <a:pPr algn="r"/>
            <a:r>
              <a:rPr lang="en-US" sz="1600" i="1" dirty="0" smtClean="0">
                <a:solidFill>
                  <a:schemeClr val="accent1"/>
                </a:solidFill>
                <a:latin typeface="Arial Unicode MS" pitchFamily="34" charset="-128"/>
              </a:rPr>
              <a:t>Adapted from: FGDP (UK), </a:t>
            </a:r>
            <a:r>
              <a:rPr lang="en-GB" sz="1600" i="1" dirty="0" smtClean="0">
                <a:solidFill>
                  <a:schemeClr val="accent1"/>
                </a:solidFill>
                <a:latin typeface="Arial Unicode MS" pitchFamily="34" charset="-128"/>
              </a:rPr>
              <a:t>Selection Criteria For Dental Radiography</a:t>
            </a:r>
            <a:endParaRPr lang="en-US" sz="1600" i="1" dirty="0">
              <a:solidFill>
                <a:schemeClr val="accent1"/>
              </a:solidFill>
              <a:latin typeface="Arial Unicode MS" pitchFamily="34" charset="-128"/>
            </a:endParaRPr>
          </a:p>
        </p:txBody>
      </p:sp>
      <p:pic>
        <p:nvPicPr>
          <p:cNvPr id="1239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7340" y="2348880"/>
            <a:ext cx="7785100" cy="291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6"/>
          <p:cNvSpPr>
            <a:spLocks noGrp="1"/>
          </p:cNvSpPr>
          <p:nvPr>
            <p:ph type="sldNum" sz="quarter" idx="12"/>
          </p:nvPr>
        </p:nvSpPr>
        <p:spPr>
          <a:noFill/>
          <a:ln>
            <a:miter lim="800000"/>
            <a:headEnd/>
            <a:tailEnd/>
          </a:ln>
        </p:spPr>
        <p:txBody>
          <a:bodyPr/>
          <a:lstStyle/>
          <a:p>
            <a:fld id="{75E21579-A3A3-49C1-9524-62F0133470E7}" type="slidenum">
              <a:rPr lang="en-GB" smtClean="0"/>
              <a:pPr/>
              <a:t>3</a:t>
            </a:fld>
            <a:endParaRPr lang="en-GB" dirty="0" smtClean="0"/>
          </a:p>
        </p:txBody>
      </p:sp>
      <p:sp>
        <p:nvSpPr>
          <p:cNvPr id="4099" name="Rectangle 2"/>
          <p:cNvSpPr>
            <a:spLocks noGrp="1" noChangeArrowheads="1"/>
          </p:cNvSpPr>
          <p:nvPr>
            <p:ph type="title"/>
          </p:nvPr>
        </p:nvSpPr>
        <p:spPr/>
        <p:txBody>
          <a:bodyPr/>
          <a:lstStyle/>
          <a:p>
            <a:pPr eaLnBrk="1" hangingPunct="1"/>
            <a:r>
              <a:rPr lang="en-GB" b="0" dirty="0" smtClean="0">
                <a:latin typeface="Arial Unicode MS" pitchFamily="34" charset="-128"/>
              </a:rPr>
              <a:t>Overview</a:t>
            </a:r>
            <a:endParaRPr lang="en-US" b="0" dirty="0" smtClean="0">
              <a:latin typeface="Arial Unicode MS" pitchFamily="34" charset="-128"/>
            </a:endParaRPr>
          </a:p>
        </p:txBody>
      </p:sp>
      <p:sp>
        <p:nvSpPr>
          <p:cNvPr id="18435" name="Rectangle 3"/>
          <p:cNvSpPr>
            <a:spLocks noGrp="1" noChangeArrowheads="1"/>
          </p:cNvSpPr>
          <p:nvPr>
            <p:ph type="body" sz="half" idx="1"/>
          </p:nvPr>
        </p:nvSpPr>
        <p:spPr>
          <a:xfrm>
            <a:off x="251520" y="2025352"/>
            <a:ext cx="8569076" cy="3347864"/>
          </a:xfrm>
        </p:spPr>
        <p:txBody>
          <a:bodyPr/>
          <a:lstStyle/>
          <a:p>
            <a:pPr eaLnBrk="1" hangingPunct="1">
              <a:buClr>
                <a:schemeClr val="tx2"/>
              </a:buClr>
              <a:buSzPct val="100000"/>
            </a:pPr>
            <a:r>
              <a:rPr lang="en-US" dirty="0" smtClean="0">
                <a:latin typeface="Arial Unicode MS" pitchFamily="34" charset="-128"/>
              </a:rPr>
              <a:t>Why radiation protection in dentistry?</a:t>
            </a:r>
          </a:p>
          <a:p>
            <a:pPr eaLnBrk="1" hangingPunct="1">
              <a:buClr>
                <a:schemeClr val="tx2"/>
              </a:buClr>
              <a:buSzPct val="100000"/>
            </a:pPr>
            <a:r>
              <a:rPr lang="en-US" dirty="0" smtClean="0">
                <a:latin typeface="Arial Unicode MS" pitchFamily="34" charset="-128"/>
              </a:rPr>
              <a:t>Ionizing radiation &amp; its biological effects</a:t>
            </a:r>
          </a:p>
          <a:p>
            <a:pPr eaLnBrk="1" hangingPunct="1">
              <a:buClr>
                <a:schemeClr val="tx2"/>
              </a:buClr>
              <a:buSzPct val="100000"/>
            </a:pPr>
            <a:r>
              <a:rPr lang="en-US" dirty="0" smtClean="0">
                <a:latin typeface="Arial Unicode MS" pitchFamily="34" charset="-128"/>
              </a:rPr>
              <a:t>Radiation dose</a:t>
            </a:r>
          </a:p>
          <a:p>
            <a:pPr eaLnBrk="1" hangingPunct="1">
              <a:buClr>
                <a:schemeClr val="tx2"/>
              </a:buClr>
              <a:buSzPct val="100000"/>
            </a:pPr>
            <a:r>
              <a:rPr lang="en-US" dirty="0" smtClean="0">
                <a:latin typeface="Arial Unicode MS" pitchFamily="34" charset="-128"/>
              </a:rPr>
              <a:t>Dose vs. risk</a:t>
            </a:r>
          </a:p>
          <a:p>
            <a:pPr eaLnBrk="1" hangingPunct="1">
              <a:buClr>
                <a:schemeClr val="tx2"/>
              </a:buClr>
              <a:buSzPct val="100000"/>
            </a:pPr>
            <a:r>
              <a:rPr lang="en-US" dirty="0" smtClean="0">
                <a:latin typeface="Arial Unicode MS" pitchFamily="34" charset="-128"/>
              </a:rPr>
              <a:t>General principles of radiation protection</a:t>
            </a:r>
          </a:p>
          <a:p>
            <a:pPr eaLnBrk="1" hangingPunct="1">
              <a:buClr>
                <a:schemeClr val="tx2"/>
              </a:buClr>
            </a:pPr>
            <a:endParaRPr lang="en-US" dirty="0" smtClean="0">
              <a:latin typeface="Arial Unicode MS" pitchFamily="34" charset="-128"/>
            </a:endParaRPr>
          </a:p>
          <a:p>
            <a:pPr eaLnBrk="1" hangingPunct="1">
              <a:buClr>
                <a:schemeClr val="tx2"/>
              </a:buClr>
            </a:pPr>
            <a:endParaRPr lang="en-US" dirty="0" smtClean="0">
              <a:latin typeface="Arial Unicode MS" pitchFamily="34" charset="-128"/>
            </a:endParaRPr>
          </a:p>
          <a:p>
            <a:pPr eaLnBrk="1" hangingPunct="1">
              <a:buClr>
                <a:schemeClr val="tx2"/>
              </a:buClr>
            </a:pPr>
            <a:endParaRPr lang="en-US" dirty="0" smtClean="0">
              <a:latin typeface="Arial Unicode MS" pitchFamily="34" charset="-128"/>
            </a:endParaRPr>
          </a:p>
          <a:p>
            <a:pPr eaLnBrk="1" hangingPunct="1">
              <a:buClr>
                <a:schemeClr val="tx2"/>
              </a:buClr>
            </a:pPr>
            <a:endParaRPr lang="en-US" dirty="0" smtClean="0"/>
          </a:p>
        </p:txBody>
      </p:sp>
      <p:sp>
        <p:nvSpPr>
          <p:cNvPr id="4102"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30</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Radiation dose</a:t>
            </a:r>
          </a:p>
        </p:txBody>
      </p:sp>
      <p:sp>
        <p:nvSpPr>
          <p:cNvPr id="20483" name="Rectangle 3"/>
          <p:cNvSpPr>
            <a:spLocks noGrp="1" noChangeArrowheads="1"/>
          </p:cNvSpPr>
          <p:nvPr>
            <p:ph type="body" sz="half" idx="1"/>
          </p:nvPr>
        </p:nvSpPr>
        <p:spPr>
          <a:xfrm>
            <a:off x="251520" y="1268760"/>
            <a:ext cx="8641655" cy="4114800"/>
          </a:xfrm>
        </p:spPr>
        <p:txBody>
          <a:bodyPr/>
          <a:lstStyle/>
          <a:p>
            <a:pPr eaLnBrk="1" hangingPunct="1"/>
            <a:r>
              <a:rPr lang="en-US" sz="2800" dirty="0" smtClean="0">
                <a:solidFill>
                  <a:srgbClr val="C00000"/>
                </a:solidFill>
                <a:latin typeface="Arial Unicode MS" pitchFamily="34" charset="-128"/>
              </a:rPr>
              <a:t>Effective doses </a:t>
            </a:r>
            <a:r>
              <a:rPr lang="en-US" sz="2800" dirty="0" smtClean="0">
                <a:latin typeface="Arial Unicode MS" pitchFamily="34" charset="-128"/>
              </a:rPr>
              <a:t>from </a:t>
            </a:r>
            <a:r>
              <a:rPr lang="en-US" sz="2800" dirty="0" smtClean="0">
                <a:solidFill>
                  <a:srgbClr val="C00000"/>
                </a:solidFill>
                <a:latin typeface="Arial Unicode MS" pitchFamily="34" charset="-128"/>
              </a:rPr>
              <a:t>dental</a:t>
            </a:r>
            <a:r>
              <a:rPr lang="en-US" sz="2800" dirty="0" smtClean="0">
                <a:latin typeface="Arial Unicode MS" pitchFamily="34" charset="-128"/>
              </a:rPr>
              <a:t> radiographic examinations are relatively </a:t>
            </a:r>
            <a:r>
              <a:rPr lang="en-US" sz="2800" dirty="0" smtClean="0">
                <a:solidFill>
                  <a:srgbClr val="C00000"/>
                </a:solidFill>
                <a:latin typeface="Arial Unicode MS" pitchFamily="34" charset="-128"/>
              </a:rPr>
              <a:t>low</a:t>
            </a:r>
          </a:p>
          <a:p>
            <a:pPr lvl="1" eaLnBrk="1" hangingPunct="1"/>
            <a:r>
              <a:rPr lang="en-US" dirty="0" smtClean="0">
                <a:latin typeface="Arial Unicode MS" pitchFamily="34" charset="-128"/>
              </a:rPr>
              <a:t>Many tissues/organs with high </a:t>
            </a:r>
            <a:r>
              <a:rPr lang="en-US" i="1" dirty="0" err="1" smtClean="0">
                <a:latin typeface="Cambria" panose="02040503050406030204" pitchFamily="18" charset="0"/>
              </a:rPr>
              <a:t>w</a:t>
            </a:r>
            <a:r>
              <a:rPr lang="en-US" baseline="-25000" dirty="0" err="1" smtClean="0">
                <a:latin typeface="Cambria" panose="02040503050406030204" pitchFamily="18" charset="0"/>
              </a:rPr>
              <a:t>T</a:t>
            </a:r>
            <a:r>
              <a:rPr lang="en-US" dirty="0" smtClean="0">
                <a:latin typeface="Arial Unicode MS" pitchFamily="34" charset="-128"/>
              </a:rPr>
              <a:t> receive no or negligible radiation </a:t>
            </a:r>
          </a:p>
          <a:p>
            <a:pPr lvl="1" eaLnBrk="1" hangingPunct="1">
              <a:buNone/>
            </a:pPr>
            <a:r>
              <a:rPr lang="en-US" dirty="0" smtClean="0">
                <a:latin typeface="Arial Unicode MS" pitchFamily="34" charset="-128"/>
              </a:rPr>
              <a:t>	e.g. </a:t>
            </a:r>
            <a:r>
              <a:rPr lang="en-US" dirty="0" smtClean="0">
                <a:solidFill>
                  <a:srgbClr val="C00000"/>
                </a:solidFill>
                <a:latin typeface="Arial Unicode MS" pitchFamily="34" charset="-128"/>
              </a:rPr>
              <a:t>colon-lung-stomach-breast</a:t>
            </a:r>
            <a:r>
              <a:rPr lang="en-US" dirty="0" smtClean="0">
                <a:latin typeface="Arial Unicode MS" pitchFamily="34" charset="-128"/>
              </a:rPr>
              <a:t> → combined contribution of 48% to effective dose, but receive </a:t>
            </a:r>
            <a:r>
              <a:rPr lang="en-US" dirty="0" smtClean="0">
                <a:solidFill>
                  <a:srgbClr val="C00000"/>
                </a:solidFill>
                <a:latin typeface="Arial Unicode MS" pitchFamily="34" charset="-128"/>
              </a:rPr>
              <a:t>no dose </a:t>
            </a:r>
            <a:r>
              <a:rPr lang="en-US" dirty="0" smtClean="0">
                <a:latin typeface="Arial Unicode MS" pitchFamily="34" charset="-128"/>
              </a:rPr>
              <a:t>for a typical dental examination</a:t>
            </a:r>
            <a:endParaRPr lang="en-US" sz="2800" dirty="0" smtClean="0">
              <a:solidFill>
                <a:srgbClr val="FF0000"/>
              </a:solidFill>
              <a:latin typeface="Arial Unicode MS" pitchFamily="34" charset="-128"/>
            </a:endParaRPr>
          </a:p>
          <a:p>
            <a:pPr eaLnBrk="1" hangingPunct="1"/>
            <a:endParaRPr lang="en-US" sz="2800" dirty="0" smtClean="0">
              <a:solidFill>
                <a:srgbClr val="FF0000"/>
              </a:solidFill>
              <a:latin typeface="Arial Unicode MS" pitchFamily="34" charset="-128"/>
            </a:endParaRPr>
          </a:p>
          <a:p>
            <a:pPr eaLnBrk="1" hangingPunct="1">
              <a:buNone/>
            </a:pPr>
            <a:endParaRPr lang="en-US" sz="2800" dirty="0" smtClean="0">
              <a:solidFill>
                <a:srgbClr val="FF0000"/>
              </a:solidFill>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4021"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l="-114000"/>
          <a:stretch>
            <a:fillRect/>
          </a:stretch>
        </p:blipFill>
        <p:spPr bwMode="auto">
          <a:xfrm>
            <a:off x="611560" y="3140968"/>
            <a:ext cx="7848872" cy="2714096"/>
          </a:xfrm>
          <a:prstGeom prst="rect">
            <a:avLst/>
          </a:prstGeom>
          <a:solidFill>
            <a:srgbClr val="FFFFFF"/>
          </a:solidFill>
          <a:ln w="9525">
            <a:noFill/>
            <a:miter lim="800000"/>
            <a:headEnd/>
            <a:tailEnd/>
          </a:ln>
          <a:effectLst/>
        </p:spPr>
      </p:pic>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31</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Radiation dose</a:t>
            </a:r>
          </a:p>
        </p:txBody>
      </p:sp>
      <p:sp>
        <p:nvSpPr>
          <p:cNvPr id="20483" name="Rectangle 3"/>
          <p:cNvSpPr>
            <a:spLocks noGrp="1" noChangeArrowheads="1"/>
          </p:cNvSpPr>
          <p:nvPr>
            <p:ph type="body" sz="half" idx="1"/>
          </p:nvPr>
        </p:nvSpPr>
        <p:spPr>
          <a:xfrm>
            <a:off x="245893" y="1268760"/>
            <a:ext cx="8353623" cy="4114800"/>
          </a:xfrm>
        </p:spPr>
        <p:txBody>
          <a:bodyPr/>
          <a:lstStyle/>
          <a:p>
            <a:pPr eaLnBrk="1" hangingPunct="1"/>
            <a:r>
              <a:rPr lang="en-US" sz="2800" dirty="0" smtClean="0">
                <a:solidFill>
                  <a:srgbClr val="C00000"/>
                </a:solidFill>
                <a:latin typeface="Arial Unicode MS" pitchFamily="34" charset="-128"/>
              </a:rPr>
              <a:t>Stochastic risks </a:t>
            </a:r>
            <a:r>
              <a:rPr lang="en-US" sz="2800" dirty="0" smtClean="0">
                <a:latin typeface="Arial Unicode MS" pitchFamily="34" charset="-128"/>
              </a:rPr>
              <a:t>from dental radiographs are limited to a </a:t>
            </a:r>
            <a:r>
              <a:rPr lang="en-US" sz="2800" dirty="0" smtClean="0">
                <a:solidFill>
                  <a:srgbClr val="C00000"/>
                </a:solidFill>
                <a:latin typeface="Arial Unicode MS" pitchFamily="34" charset="-128"/>
              </a:rPr>
              <a:t>few tissues</a:t>
            </a:r>
          </a:p>
          <a:p>
            <a:pPr lvl="1" eaLnBrk="1" hangingPunct="1"/>
            <a:r>
              <a:rPr lang="en-US" sz="2400" dirty="0" smtClean="0">
                <a:latin typeface="Arial Unicode MS" pitchFamily="34" charset="-128"/>
              </a:rPr>
              <a:t>Mostly salivary glands, thyroid gland, red bone marrow, oral mucosa, </a:t>
            </a:r>
            <a:r>
              <a:rPr lang="en-US" sz="2400" dirty="0" err="1" smtClean="0">
                <a:latin typeface="Arial Unicode MS" pitchFamily="34" charset="-128"/>
              </a:rPr>
              <a:t>extrathoracic</a:t>
            </a:r>
            <a:r>
              <a:rPr lang="en-US" sz="2400" dirty="0" smtClean="0">
                <a:latin typeface="Arial Unicode MS" pitchFamily="34" charset="-128"/>
              </a:rPr>
              <a:t> airways</a:t>
            </a:r>
          </a:p>
          <a:p>
            <a:pPr eaLnBrk="1" hangingPunct="1"/>
            <a:endParaRPr lang="en-US" sz="2800" dirty="0" smtClean="0">
              <a:solidFill>
                <a:srgbClr val="FF0000"/>
              </a:solidFill>
              <a:latin typeface="Arial Unicode MS" pitchFamily="34" charset="-128"/>
            </a:endParaRPr>
          </a:p>
          <a:p>
            <a:pPr eaLnBrk="1" hangingPunct="1"/>
            <a:endParaRPr lang="en-US" sz="2800" dirty="0" smtClean="0">
              <a:solidFill>
                <a:srgbClr val="FF0000"/>
              </a:solidFill>
              <a:latin typeface="Arial Unicode MS" pitchFamily="34" charset="-128"/>
            </a:endParaRPr>
          </a:p>
          <a:p>
            <a:pPr eaLnBrk="1" hangingPunct="1"/>
            <a:endParaRPr lang="en-US" sz="2800" dirty="0" smtClean="0">
              <a:solidFill>
                <a:srgbClr val="FF0000"/>
              </a:solidFill>
              <a:latin typeface="Arial Unicode MS" pitchFamily="34" charset="-128"/>
            </a:endParaRPr>
          </a:p>
          <a:p>
            <a:pPr eaLnBrk="1" hangingPunct="1">
              <a:buNone/>
            </a:pPr>
            <a:endParaRPr lang="en-US" sz="2800" dirty="0" smtClean="0">
              <a:solidFill>
                <a:srgbClr val="FF0000"/>
              </a:solidFill>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
        <p:nvSpPr>
          <p:cNvPr id="7" name="Rectangle 6"/>
          <p:cNvSpPr/>
          <p:nvPr/>
        </p:nvSpPr>
        <p:spPr>
          <a:xfrm>
            <a:off x="4636949" y="5878278"/>
            <a:ext cx="3823483" cy="338554"/>
          </a:xfrm>
          <a:prstGeom prst="rect">
            <a:avLst/>
          </a:prstGeom>
        </p:spPr>
        <p:txBody>
          <a:bodyPr wrap="none">
            <a:spAutoFit/>
          </a:bodyPr>
          <a:lstStyle/>
          <a:p>
            <a:r>
              <a:rPr lang="en-US" sz="1600" i="1" dirty="0" smtClean="0">
                <a:solidFill>
                  <a:schemeClr val="accent1"/>
                </a:solidFill>
                <a:latin typeface="Arial Unicode MS" pitchFamily="34" charset="-128"/>
              </a:rPr>
              <a:t>Based on data from </a:t>
            </a:r>
            <a:r>
              <a:rPr lang="en-US" sz="1600" i="1" dirty="0" err="1" smtClean="0">
                <a:solidFill>
                  <a:schemeClr val="accent1"/>
                </a:solidFill>
                <a:latin typeface="Arial Unicode MS" pitchFamily="34" charset="-128"/>
              </a:rPr>
              <a:t>Pauwels</a:t>
            </a:r>
            <a:r>
              <a:rPr lang="en-US" sz="1600" i="1" dirty="0" smtClean="0">
                <a:solidFill>
                  <a:schemeClr val="accent1"/>
                </a:solidFill>
                <a:latin typeface="Arial Unicode MS" pitchFamily="34" charset="-128"/>
              </a:rPr>
              <a:t> et al. 2014</a:t>
            </a:r>
            <a:endParaRPr lang="en-GB" sz="1600" dirty="0"/>
          </a:p>
        </p:txBody>
      </p:sp>
      <p:sp>
        <p:nvSpPr>
          <p:cNvPr id="10" name="TextBox 9"/>
          <p:cNvSpPr txBox="1"/>
          <p:nvPr/>
        </p:nvSpPr>
        <p:spPr>
          <a:xfrm>
            <a:off x="683568" y="3140968"/>
            <a:ext cx="4248472" cy="2677656"/>
          </a:xfrm>
          <a:prstGeom prst="rect">
            <a:avLst/>
          </a:prstGeom>
          <a:noFill/>
          <a:ln w="12700">
            <a:noFill/>
          </a:ln>
        </p:spPr>
        <p:txBody>
          <a:bodyPr wrap="square" rtlCol="0">
            <a:spAutoFit/>
          </a:bodyPr>
          <a:lstStyle/>
          <a:p>
            <a:r>
              <a:rPr lang="en-GB" dirty="0" smtClean="0">
                <a:latin typeface="Cambria" pitchFamily="18" charset="0"/>
              </a:rPr>
              <a:t>Relative contribution of organs/tissues to effective dose from dental CBCT examinations</a:t>
            </a:r>
          </a:p>
          <a:p>
            <a:endParaRPr lang="en-GB" dirty="0" smtClean="0">
              <a:latin typeface="Cambria" pitchFamily="18" charset="0"/>
            </a:endParaRPr>
          </a:p>
          <a:p>
            <a:endParaRPr lang="en-GB" dirty="0" smtClean="0">
              <a:latin typeface="Cambria" pitchFamily="18" charset="0"/>
            </a:endParaRPr>
          </a:p>
          <a:p>
            <a:r>
              <a:rPr lang="en-GB" sz="1800" dirty="0" smtClean="0">
                <a:latin typeface="Cambria" pitchFamily="18" charset="0"/>
              </a:rPr>
              <a:t>(RBM: red bone marrow)</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32</a:t>
            </a:fld>
            <a:endParaRPr lang="en-GB" smtClean="0"/>
          </a:p>
        </p:txBody>
      </p:sp>
      <p:sp>
        <p:nvSpPr>
          <p:cNvPr id="5123" name="Rectangle 2"/>
          <p:cNvSpPr>
            <a:spLocks noGrp="1" noChangeArrowheads="1"/>
          </p:cNvSpPr>
          <p:nvPr>
            <p:ph type="title"/>
          </p:nvPr>
        </p:nvSpPr>
        <p:spPr/>
        <p:txBody>
          <a:bodyPr/>
          <a:lstStyle/>
          <a:p>
            <a:pPr eaLnBrk="1" hangingPunct="1"/>
            <a:r>
              <a:rPr lang="en-US" b="0" smtClean="0">
                <a:latin typeface="Arial Unicode MS" pitchFamily="34" charset="-128"/>
              </a:rPr>
              <a:t>Radiation </a:t>
            </a:r>
            <a:r>
              <a:rPr lang="en-US" b="0" dirty="0" smtClean="0">
                <a:latin typeface="Arial Unicode MS" pitchFamily="34" charset="-128"/>
              </a:rPr>
              <a:t>dose</a:t>
            </a:r>
          </a:p>
        </p:txBody>
      </p:sp>
      <p:sp>
        <p:nvSpPr>
          <p:cNvPr id="20483" name="Rectangle 3"/>
          <p:cNvSpPr>
            <a:spLocks noGrp="1" noChangeArrowheads="1"/>
          </p:cNvSpPr>
          <p:nvPr>
            <p:ph type="body" sz="half" idx="1"/>
          </p:nvPr>
        </p:nvSpPr>
        <p:spPr>
          <a:xfrm>
            <a:off x="251520" y="1268760"/>
            <a:ext cx="8712968" cy="4114800"/>
          </a:xfrm>
        </p:spPr>
        <p:txBody>
          <a:bodyPr/>
          <a:lstStyle/>
          <a:p>
            <a:pPr eaLnBrk="1" hangingPunct="1"/>
            <a:r>
              <a:rPr lang="en-US" sz="2800" dirty="0" smtClean="0">
                <a:solidFill>
                  <a:srgbClr val="C00000"/>
                </a:solidFill>
                <a:latin typeface="Arial Unicode MS" pitchFamily="34" charset="-128"/>
              </a:rPr>
              <a:t>Frequencies</a:t>
            </a:r>
            <a:r>
              <a:rPr lang="en-US" sz="2800" dirty="0" smtClean="0">
                <a:latin typeface="Arial Unicode MS" pitchFamily="34" charset="-128"/>
              </a:rPr>
              <a:t> from </a:t>
            </a:r>
            <a:r>
              <a:rPr lang="en-US" sz="2800" dirty="0" smtClean="0">
                <a:solidFill>
                  <a:srgbClr val="C00000"/>
                </a:solidFill>
                <a:latin typeface="Arial Unicode MS" pitchFamily="34" charset="-128"/>
              </a:rPr>
              <a:t>dental </a:t>
            </a:r>
            <a:r>
              <a:rPr lang="en-US" sz="2800" dirty="0" smtClean="0">
                <a:latin typeface="Arial Unicode MS" pitchFamily="34" charset="-128"/>
              </a:rPr>
              <a:t>radiographic examinations are relatively </a:t>
            </a:r>
            <a:r>
              <a:rPr lang="en-US" sz="2800" dirty="0" smtClean="0">
                <a:solidFill>
                  <a:srgbClr val="C00000"/>
                </a:solidFill>
                <a:latin typeface="Arial Unicode MS" pitchFamily="34" charset="-128"/>
              </a:rPr>
              <a:t>high</a:t>
            </a:r>
          </a:p>
          <a:p>
            <a:pPr lvl="1" eaLnBrk="1" hangingPunct="1"/>
            <a:r>
              <a:rPr lang="en-US" sz="2400" dirty="0" smtClean="0">
                <a:latin typeface="Arial Unicode MS" pitchFamily="34" charset="-128"/>
              </a:rPr>
              <a:t>UNSCEAR (2008): </a:t>
            </a:r>
            <a:r>
              <a:rPr lang="en-US" sz="2400" dirty="0" smtClean="0">
                <a:solidFill>
                  <a:srgbClr val="C00000"/>
                </a:solidFill>
                <a:latin typeface="Arial Unicode MS" pitchFamily="34" charset="-128"/>
              </a:rPr>
              <a:t>17% </a:t>
            </a:r>
            <a:r>
              <a:rPr lang="en-US" sz="2400" dirty="0" smtClean="0">
                <a:latin typeface="Arial Unicode MS" pitchFamily="34" charset="-128"/>
              </a:rPr>
              <a:t>of all medical examinations in regions with health care level </a:t>
            </a:r>
            <a:r>
              <a:rPr lang="en-US" sz="2400" i="1" dirty="0" smtClean="0">
                <a:latin typeface="Cambria" panose="02040503050406030204" pitchFamily="18" charset="0"/>
              </a:rPr>
              <a:t>I</a:t>
            </a:r>
          </a:p>
          <a:p>
            <a:pPr lvl="1" eaLnBrk="1" hangingPunct="1"/>
            <a:r>
              <a:rPr lang="en-US" sz="2400" dirty="0" smtClean="0">
                <a:latin typeface="Arial Unicode MS" pitchFamily="34" charset="-128"/>
              </a:rPr>
              <a:t>EC (2014): </a:t>
            </a:r>
            <a:r>
              <a:rPr lang="en-US" sz="2400" dirty="0" smtClean="0">
                <a:solidFill>
                  <a:srgbClr val="C00000"/>
                </a:solidFill>
                <a:latin typeface="Arial Unicode MS" pitchFamily="34" charset="-128"/>
              </a:rPr>
              <a:t>32% </a:t>
            </a:r>
            <a:r>
              <a:rPr lang="en-US" sz="2400" dirty="0" smtClean="0">
                <a:latin typeface="Arial Unicode MS" pitchFamily="34" charset="-128"/>
              </a:rPr>
              <a:t>of all plain radiography in Europe </a:t>
            </a:r>
          </a:p>
          <a:p>
            <a:pPr eaLnBrk="1" hangingPunct="1"/>
            <a:r>
              <a:rPr lang="en-US" sz="2800" dirty="0" smtClean="0">
                <a:latin typeface="Arial Unicode MS" pitchFamily="34" charset="-128"/>
              </a:rPr>
              <a:t>In 2007, it was estimated that dental examinations account for </a:t>
            </a:r>
            <a:r>
              <a:rPr lang="en-US" sz="2800" dirty="0" smtClean="0">
                <a:solidFill>
                  <a:srgbClr val="C00000"/>
                </a:solidFill>
                <a:latin typeface="Arial Unicode MS" pitchFamily="34" charset="-128"/>
              </a:rPr>
              <a:t>less than 1% </a:t>
            </a:r>
            <a:r>
              <a:rPr lang="en-US" sz="2800" dirty="0" smtClean="0">
                <a:latin typeface="Arial Unicode MS" pitchFamily="34" charset="-128"/>
              </a:rPr>
              <a:t>of the </a:t>
            </a:r>
            <a:r>
              <a:rPr lang="en-US" sz="2800" dirty="0" smtClean="0">
                <a:solidFill>
                  <a:srgbClr val="C00000"/>
                </a:solidFill>
                <a:latin typeface="Arial Unicode MS" pitchFamily="34" charset="-128"/>
              </a:rPr>
              <a:t>‘collective dose’ </a:t>
            </a:r>
            <a:r>
              <a:rPr lang="en-US" sz="2800" dirty="0" smtClean="0">
                <a:latin typeface="Arial Unicode MS" pitchFamily="34" charset="-128"/>
              </a:rPr>
              <a:t>from medical exposures </a:t>
            </a:r>
            <a:endParaRPr lang="en-US" sz="2400" dirty="0" smtClean="0">
              <a:latin typeface="Arial Unicode MS" pitchFamily="34" charset="-128"/>
            </a:endParaRPr>
          </a:p>
          <a:p>
            <a:pPr lvl="1" eaLnBrk="1" hangingPunct="1"/>
            <a:r>
              <a:rPr lang="en-US" sz="2400" dirty="0" smtClean="0">
                <a:latin typeface="Arial Unicode MS" pitchFamily="34" charset="-128"/>
              </a:rPr>
              <a:t>Situation has likely </a:t>
            </a:r>
            <a:r>
              <a:rPr lang="en-US" sz="2400" dirty="0" smtClean="0">
                <a:solidFill>
                  <a:srgbClr val="C00000"/>
                </a:solidFill>
                <a:latin typeface="Arial Unicode MS" pitchFamily="34" charset="-128"/>
              </a:rPr>
              <a:t>changed</a:t>
            </a:r>
            <a:r>
              <a:rPr lang="en-US" sz="2400" dirty="0" smtClean="0">
                <a:latin typeface="Arial Unicode MS" pitchFamily="34" charset="-128"/>
              </a:rPr>
              <a:t> due to wide spread of </a:t>
            </a:r>
            <a:r>
              <a:rPr lang="en-US" sz="2400" dirty="0" smtClean="0">
                <a:solidFill>
                  <a:srgbClr val="C00000"/>
                </a:solidFill>
                <a:latin typeface="Arial Unicode MS" pitchFamily="34" charset="-128"/>
              </a:rPr>
              <a:t>CBCT</a:t>
            </a:r>
          </a:p>
          <a:p>
            <a:pPr lvl="1" eaLnBrk="1" hangingPunct="1"/>
            <a:r>
              <a:rPr lang="en-US" sz="2400" dirty="0" smtClean="0">
                <a:latin typeface="Arial Unicode MS" pitchFamily="34" charset="-128"/>
              </a:rPr>
              <a:t>Pivotal to </a:t>
            </a:r>
            <a:r>
              <a:rPr lang="en-US" sz="2400" dirty="0" smtClean="0">
                <a:solidFill>
                  <a:srgbClr val="C00000"/>
                </a:solidFill>
                <a:latin typeface="Arial Unicode MS" pitchFamily="34" charset="-128"/>
              </a:rPr>
              <a:t>keep radiation doses </a:t>
            </a:r>
            <a:r>
              <a:rPr lang="en-US" sz="2400" dirty="0" smtClean="0">
                <a:latin typeface="Arial Unicode MS" pitchFamily="34" charset="-128"/>
              </a:rPr>
              <a:t>from dental examinations </a:t>
            </a:r>
            <a:r>
              <a:rPr lang="en-US" sz="2400" dirty="0" smtClean="0">
                <a:solidFill>
                  <a:srgbClr val="C00000"/>
                </a:solidFill>
                <a:latin typeface="Arial Unicode MS" pitchFamily="34" charset="-128"/>
              </a:rPr>
              <a:t>low</a:t>
            </a:r>
            <a:r>
              <a:rPr lang="en-US" sz="2400" dirty="0" smtClean="0">
                <a:latin typeface="Arial Unicode MS" pitchFamily="34" charset="-128"/>
              </a:rPr>
              <a:t>, to avoid considerable effect on population dose</a:t>
            </a:r>
            <a:endParaRPr lang="en-US" sz="2800" dirty="0" smtClean="0">
              <a:solidFill>
                <a:srgbClr val="FF0000"/>
              </a:solidFill>
              <a:latin typeface="Arial Unicode MS" pitchFamily="34" charset="-128"/>
            </a:endParaRPr>
          </a:p>
          <a:p>
            <a:pPr eaLnBrk="1" hangingPunct="1"/>
            <a:endParaRPr lang="en-US" sz="2800" dirty="0" smtClean="0">
              <a:solidFill>
                <a:srgbClr val="FF0000"/>
              </a:solidFill>
              <a:latin typeface="Arial Unicode MS" pitchFamily="34" charset="-128"/>
            </a:endParaRPr>
          </a:p>
          <a:p>
            <a:pPr eaLnBrk="1" hangingPunct="1">
              <a:buNone/>
            </a:pPr>
            <a:endParaRPr lang="en-US" sz="2800" dirty="0" smtClean="0">
              <a:solidFill>
                <a:srgbClr val="FF0000"/>
              </a:solidFill>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6"/>
          <p:cNvSpPr>
            <a:spLocks noGrp="1"/>
          </p:cNvSpPr>
          <p:nvPr>
            <p:ph type="sldNum" sz="quarter" idx="12"/>
          </p:nvPr>
        </p:nvSpPr>
        <p:spPr>
          <a:noFill/>
          <a:ln>
            <a:miter lim="800000"/>
            <a:headEnd/>
            <a:tailEnd/>
          </a:ln>
        </p:spPr>
        <p:txBody>
          <a:bodyPr/>
          <a:lstStyle/>
          <a:p>
            <a:fld id="{75E21579-A3A3-49C1-9524-62F0133470E7}" type="slidenum">
              <a:rPr lang="en-GB" smtClean="0"/>
              <a:pPr/>
              <a:t>33</a:t>
            </a:fld>
            <a:endParaRPr lang="en-GB" dirty="0" smtClean="0"/>
          </a:p>
        </p:txBody>
      </p:sp>
      <p:sp>
        <p:nvSpPr>
          <p:cNvPr id="4099" name="Rectangle 2"/>
          <p:cNvSpPr>
            <a:spLocks noGrp="1" noChangeArrowheads="1"/>
          </p:cNvSpPr>
          <p:nvPr>
            <p:ph type="title"/>
          </p:nvPr>
        </p:nvSpPr>
        <p:spPr/>
        <p:txBody>
          <a:bodyPr/>
          <a:lstStyle/>
          <a:p>
            <a:pPr eaLnBrk="1" hangingPunct="1"/>
            <a:r>
              <a:rPr lang="en-GB" b="0" dirty="0" smtClean="0">
                <a:latin typeface="Arial Unicode MS" pitchFamily="34" charset="-128"/>
              </a:rPr>
              <a:t>Overview</a:t>
            </a:r>
            <a:endParaRPr lang="en-US" b="0" dirty="0" smtClean="0">
              <a:latin typeface="Arial Unicode MS" pitchFamily="34" charset="-128"/>
            </a:endParaRPr>
          </a:p>
        </p:txBody>
      </p:sp>
      <p:sp>
        <p:nvSpPr>
          <p:cNvPr id="18435" name="Rectangle 3"/>
          <p:cNvSpPr>
            <a:spLocks noGrp="1" noChangeArrowheads="1"/>
          </p:cNvSpPr>
          <p:nvPr>
            <p:ph type="body" sz="half" idx="1"/>
          </p:nvPr>
        </p:nvSpPr>
        <p:spPr>
          <a:xfrm>
            <a:off x="251520" y="2025352"/>
            <a:ext cx="8569076" cy="3347864"/>
          </a:xfrm>
        </p:spPr>
        <p:txBody>
          <a:bodyPr/>
          <a:lstStyle/>
          <a:p>
            <a:pPr eaLnBrk="1" hangingPunct="1">
              <a:buClr>
                <a:schemeClr val="tx2"/>
              </a:buClr>
              <a:buSzPct val="100000"/>
            </a:pPr>
            <a:r>
              <a:rPr lang="en-US" dirty="0" smtClean="0">
                <a:solidFill>
                  <a:schemeClr val="accent6">
                    <a:lumMod val="60000"/>
                    <a:lumOff val="40000"/>
                  </a:schemeClr>
                </a:solidFill>
                <a:latin typeface="Arial Unicode MS" pitchFamily="34" charset="-128"/>
              </a:rPr>
              <a:t>Why radiation protection in dentistry?</a:t>
            </a:r>
          </a:p>
          <a:p>
            <a:pPr eaLnBrk="1" hangingPunct="1">
              <a:buClr>
                <a:schemeClr val="tx2"/>
              </a:buClr>
              <a:buSzPct val="100000"/>
            </a:pPr>
            <a:r>
              <a:rPr lang="en-US" dirty="0" smtClean="0">
                <a:solidFill>
                  <a:schemeClr val="accent6">
                    <a:lumMod val="60000"/>
                    <a:lumOff val="40000"/>
                  </a:schemeClr>
                </a:solidFill>
                <a:latin typeface="Arial Unicode MS" pitchFamily="34" charset="-128"/>
              </a:rPr>
              <a:t>Ionizing radiation &amp; its biological effects</a:t>
            </a:r>
          </a:p>
          <a:p>
            <a:pPr eaLnBrk="1" hangingPunct="1">
              <a:buClr>
                <a:schemeClr val="tx2"/>
              </a:buClr>
              <a:buSzPct val="100000"/>
            </a:pPr>
            <a:r>
              <a:rPr lang="en-US" dirty="0" smtClean="0">
                <a:solidFill>
                  <a:schemeClr val="accent6">
                    <a:lumMod val="60000"/>
                    <a:lumOff val="40000"/>
                  </a:schemeClr>
                </a:solidFill>
                <a:latin typeface="Arial Unicode MS" pitchFamily="34" charset="-128"/>
              </a:rPr>
              <a:t>Radiation dose</a:t>
            </a:r>
          </a:p>
          <a:p>
            <a:pPr eaLnBrk="1" hangingPunct="1">
              <a:buClr>
                <a:schemeClr val="tx2"/>
              </a:buClr>
              <a:buSzPct val="100000"/>
            </a:pPr>
            <a:r>
              <a:rPr lang="en-US" dirty="0" smtClean="0">
                <a:latin typeface="Arial Unicode MS" pitchFamily="34" charset="-128"/>
              </a:rPr>
              <a:t>Dose vs. risk</a:t>
            </a:r>
          </a:p>
          <a:p>
            <a:pPr eaLnBrk="1" hangingPunct="1">
              <a:buClr>
                <a:schemeClr val="tx2"/>
              </a:buClr>
              <a:buSzPct val="100000"/>
            </a:pPr>
            <a:r>
              <a:rPr lang="en-US" dirty="0" smtClean="0">
                <a:solidFill>
                  <a:schemeClr val="accent6">
                    <a:lumMod val="60000"/>
                    <a:lumOff val="40000"/>
                  </a:schemeClr>
                </a:solidFill>
                <a:latin typeface="Arial Unicode MS" pitchFamily="34" charset="-128"/>
              </a:rPr>
              <a:t>General principles of radiation protection</a:t>
            </a:r>
          </a:p>
          <a:p>
            <a:pPr eaLnBrk="1" hangingPunct="1">
              <a:buClr>
                <a:schemeClr val="tx2"/>
              </a:buClr>
            </a:pPr>
            <a:endParaRPr lang="en-US" dirty="0" smtClean="0">
              <a:solidFill>
                <a:schemeClr val="accent6">
                  <a:lumMod val="60000"/>
                  <a:lumOff val="40000"/>
                </a:schemeClr>
              </a:solidFill>
              <a:latin typeface="Arial Unicode MS" pitchFamily="34" charset="-128"/>
            </a:endParaRPr>
          </a:p>
          <a:p>
            <a:pPr eaLnBrk="1" hangingPunct="1">
              <a:buClr>
                <a:schemeClr val="tx2"/>
              </a:buClr>
            </a:pPr>
            <a:endParaRPr lang="en-US" dirty="0" smtClean="0">
              <a:latin typeface="Arial Unicode MS" pitchFamily="34" charset="-128"/>
            </a:endParaRPr>
          </a:p>
          <a:p>
            <a:pPr eaLnBrk="1" hangingPunct="1">
              <a:buClr>
                <a:schemeClr val="tx2"/>
              </a:buClr>
            </a:pPr>
            <a:endParaRPr lang="en-US" dirty="0" smtClean="0">
              <a:latin typeface="Arial Unicode MS" pitchFamily="34" charset="-128"/>
            </a:endParaRPr>
          </a:p>
          <a:p>
            <a:pPr eaLnBrk="1" hangingPunct="1">
              <a:buClr>
                <a:schemeClr val="tx2"/>
              </a:buClr>
            </a:pPr>
            <a:endParaRPr lang="en-US" dirty="0" smtClean="0"/>
          </a:p>
        </p:txBody>
      </p:sp>
      <p:sp>
        <p:nvSpPr>
          <p:cNvPr id="4102"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34</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Radiation dose vs. risk</a:t>
            </a:r>
          </a:p>
        </p:txBody>
      </p:sp>
      <p:sp>
        <p:nvSpPr>
          <p:cNvPr id="20483" name="Rectangle 3"/>
          <p:cNvSpPr>
            <a:spLocks noGrp="1" noChangeArrowheads="1"/>
          </p:cNvSpPr>
          <p:nvPr>
            <p:ph type="body" sz="half" idx="1"/>
          </p:nvPr>
        </p:nvSpPr>
        <p:spPr>
          <a:xfrm>
            <a:off x="251520" y="1268760"/>
            <a:ext cx="8712968" cy="1080120"/>
          </a:xfrm>
        </p:spPr>
        <p:txBody>
          <a:bodyPr/>
          <a:lstStyle/>
          <a:p>
            <a:pPr eaLnBrk="1" hangingPunct="1"/>
            <a:r>
              <a:rPr lang="en-US" sz="2800" dirty="0" smtClean="0">
                <a:latin typeface="Arial Unicode MS" pitchFamily="34" charset="-128"/>
              </a:rPr>
              <a:t>How is ‘dose’ related to ‘</a:t>
            </a:r>
            <a:r>
              <a:rPr lang="en-US" sz="2800" dirty="0">
                <a:latin typeface="Arial Unicode MS" pitchFamily="34" charset="-128"/>
              </a:rPr>
              <a:t>e</a:t>
            </a:r>
            <a:r>
              <a:rPr lang="en-US" sz="2800" dirty="0" smtClean="0">
                <a:latin typeface="Arial Unicode MS" pitchFamily="34" charset="-128"/>
              </a:rPr>
              <a:t>ffect’?</a:t>
            </a:r>
            <a:endParaRPr lang="en-US" sz="2800" dirty="0" smtClean="0">
              <a:solidFill>
                <a:srgbClr val="FF0000"/>
              </a:solidFill>
              <a:latin typeface="Arial Unicode MS" pitchFamily="34" charset="-128"/>
            </a:endParaRPr>
          </a:p>
          <a:p>
            <a:pPr eaLnBrk="1" hangingPunct="1"/>
            <a:endParaRPr lang="en-US" sz="2800" dirty="0" smtClean="0">
              <a:solidFill>
                <a:srgbClr val="FF0000"/>
              </a:solidFill>
              <a:latin typeface="Arial Unicode MS" pitchFamily="34" charset="-128"/>
            </a:endParaRPr>
          </a:p>
          <a:p>
            <a:pPr eaLnBrk="1" hangingPunct="1"/>
            <a:endParaRPr lang="en-US" sz="2800" dirty="0" smtClean="0">
              <a:solidFill>
                <a:srgbClr val="FF0000"/>
              </a:solidFill>
              <a:latin typeface="Arial Unicode MS" pitchFamily="34" charset="-128"/>
            </a:endParaRPr>
          </a:p>
          <a:p>
            <a:pPr eaLnBrk="1" hangingPunct="1">
              <a:buNone/>
            </a:pPr>
            <a:endParaRPr lang="en-US" sz="2800" dirty="0" smtClean="0">
              <a:solidFill>
                <a:srgbClr val="FF0000"/>
              </a:solidFill>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pic>
        <p:nvPicPr>
          <p:cNvPr id="216066" name="Picture 2" descr="File:Spider-Man spider-bite.jpg"/>
          <p:cNvPicPr>
            <a:picLocks noChangeAspect="1" noChangeArrowheads="1"/>
          </p:cNvPicPr>
          <p:nvPr/>
        </p:nvPicPr>
        <p:blipFill>
          <a:blip r:embed="rId3" cstate="print"/>
          <a:srcRect/>
          <a:stretch>
            <a:fillRect/>
          </a:stretch>
        </p:blipFill>
        <p:spPr bwMode="auto">
          <a:xfrm>
            <a:off x="1043608" y="2132856"/>
            <a:ext cx="2311732" cy="3384376"/>
          </a:xfrm>
          <a:prstGeom prst="rect">
            <a:avLst/>
          </a:prstGeom>
          <a:noFill/>
        </p:spPr>
      </p:pic>
      <p:pic>
        <p:nvPicPr>
          <p:cNvPr id="216068" name="Picture 4" descr="File:Spiderman50.jpg"/>
          <p:cNvPicPr>
            <a:picLocks noChangeAspect="1" noChangeArrowheads="1"/>
          </p:cNvPicPr>
          <p:nvPr/>
        </p:nvPicPr>
        <p:blipFill>
          <a:blip r:embed="rId4" cstate="print"/>
          <a:srcRect/>
          <a:stretch>
            <a:fillRect/>
          </a:stretch>
        </p:blipFill>
        <p:spPr bwMode="auto">
          <a:xfrm>
            <a:off x="5436096" y="2132856"/>
            <a:ext cx="2232248" cy="3382194"/>
          </a:xfrm>
          <a:prstGeom prst="rect">
            <a:avLst/>
          </a:prstGeom>
          <a:noFill/>
        </p:spPr>
      </p:pic>
      <p:sp>
        <p:nvSpPr>
          <p:cNvPr id="9" name="Rectangle 8"/>
          <p:cNvSpPr/>
          <p:nvPr/>
        </p:nvSpPr>
        <p:spPr>
          <a:xfrm>
            <a:off x="5331636" y="5517232"/>
            <a:ext cx="2999539" cy="584775"/>
          </a:xfrm>
          <a:prstGeom prst="rect">
            <a:avLst/>
          </a:prstGeom>
        </p:spPr>
        <p:txBody>
          <a:bodyPr wrap="none">
            <a:spAutoFit/>
          </a:bodyPr>
          <a:lstStyle/>
          <a:p>
            <a:r>
              <a:rPr lang="en-GB" sz="1600" i="1" dirty="0" smtClean="0">
                <a:solidFill>
                  <a:schemeClr val="accent1"/>
                </a:solidFill>
                <a:latin typeface="Arial Unicode MS" pitchFamily="34" charset="-128"/>
              </a:rPr>
              <a:t>J. Scott Campbell &amp;</a:t>
            </a:r>
          </a:p>
          <a:p>
            <a:r>
              <a:rPr lang="en-GB" sz="1600" i="1" dirty="0" smtClean="0">
                <a:solidFill>
                  <a:schemeClr val="accent1"/>
                </a:solidFill>
                <a:latin typeface="Arial Unicode MS" pitchFamily="34" charset="-128"/>
              </a:rPr>
              <a:t>Tim Townsend, Marvel Comics</a:t>
            </a:r>
            <a:endParaRPr lang="en-GB" sz="1600" dirty="0"/>
          </a:p>
        </p:txBody>
      </p:sp>
      <p:sp>
        <p:nvSpPr>
          <p:cNvPr id="10" name="Rectangle 9"/>
          <p:cNvSpPr/>
          <p:nvPr/>
        </p:nvSpPr>
        <p:spPr>
          <a:xfrm>
            <a:off x="1814011" y="5478323"/>
            <a:ext cx="1540806" cy="584775"/>
          </a:xfrm>
          <a:prstGeom prst="rect">
            <a:avLst/>
          </a:prstGeom>
        </p:spPr>
        <p:txBody>
          <a:bodyPr wrap="none">
            <a:spAutoFit/>
          </a:bodyPr>
          <a:lstStyle/>
          <a:p>
            <a:r>
              <a:rPr lang="en-GB" sz="1600" i="1" dirty="0" smtClean="0">
                <a:solidFill>
                  <a:schemeClr val="accent1"/>
                </a:solidFill>
                <a:latin typeface="Arial Unicode MS" pitchFamily="34" charset="-128"/>
              </a:rPr>
              <a:t>Steve </a:t>
            </a:r>
            <a:r>
              <a:rPr lang="en-GB" sz="1600" i="1" dirty="0" err="1" smtClean="0">
                <a:solidFill>
                  <a:schemeClr val="accent1"/>
                </a:solidFill>
                <a:latin typeface="Arial Unicode MS" pitchFamily="34" charset="-128"/>
              </a:rPr>
              <a:t>Ditko</a:t>
            </a:r>
            <a:r>
              <a:rPr lang="en-GB" sz="1600" i="1" dirty="0" smtClean="0">
                <a:solidFill>
                  <a:schemeClr val="accent1"/>
                </a:solidFill>
                <a:latin typeface="Arial Unicode MS" pitchFamily="34" charset="-128"/>
              </a:rPr>
              <a:t>, </a:t>
            </a:r>
          </a:p>
          <a:p>
            <a:r>
              <a:rPr lang="en-GB" sz="1600" i="1" dirty="0" smtClean="0">
                <a:solidFill>
                  <a:schemeClr val="accent1"/>
                </a:solidFill>
                <a:latin typeface="Arial Unicode MS" pitchFamily="34" charset="-128"/>
              </a:rPr>
              <a:t>Marvel Comics</a:t>
            </a:r>
            <a:endParaRPr lang="en-GB" sz="1600" dirty="0"/>
          </a:p>
        </p:txBody>
      </p:sp>
      <p:sp>
        <p:nvSpPr>
          <p:cNvPr id="11" name="Right Arrow 10"/>
          <p:cNvSpPr/>
          <p:nvPr/>
        </p:nvSpPr>
        <p:spPr>
          <a:xfrm>
            <a:off x="3779912" y="3573016"/>
            <a:ext cx="1224136" cy="576064"/>
          </a:xfrm>
          <a:prstGeom prst="rightArrow">
            <a:avLst>
              <a:gd name="adj1" fmla="val 26852"/>
              <a:gd name="adj2" fmla="val 92990"/>
            </a:avLst>
          </a:prstGeom>
          <a:solidFill>
            <a:schemeClr val="tx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3995936" y="2537028"/>
            <a:ext cx="655949" cy="1107996"/>
          </a:xfrm>
          <a:prstGeom prst="rect">
            <a:avLst/>
          </a:prstGeom>
        </p:spPr>
        <p:txBody>
          <a:bodyPr wrap="none">
            <a:spAutoFit/>
          </a:bodyPr>
          <a:lstStyle/>
          <a:p>
            <a:r>
              <a:rPr lang="en-US" sz="6600" dirty="0" smtClean="0">
                <a:solidFill>
                  <a:schemeClr val="tx2"/>
                </a:solidFill>
                <a:latin typeface="Arial Unicode MS" pitchFamily="34" charset="-128"/>
              </a:rPr>
              <a:t>?</a:t>
            </a:r>
            <a:endParaRPr lang="en-GB" sz="6600" dirty="0">
              <a:solidFill>
                <a:schemeClr val="tx2"/>
              </a:solidFill>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35</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Dose-effect relationship</a:t>
            </a:r>
          </a:p>
        </p:txBody>
      </p:sp>
      <p:sp>
        <p:nvSpPr>
          <p:cNvPr id="20483" name="Rectangle 3"/>
          <p:cNvSpPr>
            <a:spLocks noGrp="1" noChangeArrowheads="1"/>
          </p:cNvSpPr>
          <p:nvPr>
            <p:ph type="body" sz="half" idx="1"/>
          </p:nvPr>
        </p:nvSpPr>
        <p:spPr>
          <a:xfrm>
            <a:off x="251520" y="1340768"/>
            <a:ext cx="8353623" cy="4114800"/>
          </a:xfrm>
        </p:spPr>
        <p:txBody>
          <a:bodyPr/>
          <a:lstStyle/>
          <a:p>
            <a:pPr eaLnBrk="1" hangingPunct="1"/>
            <a:r>
              <a:rPr lang="en-US" sz="2800" dirty="0" smtClean="0">
                <a:latin typeface="Arial Unicode MS" pitchFamily="34" charset="-128"/>
              </a:rPr>
              <a:t>For stochastic effects: </a:t>
            </a:r>
            <a:r>
              <a:rPr lang="en-US" sz="2800" dirty="0" smtClean="0">
                <a:solidFill>
                  <a:srgbClr val="C00000"/>
                </a:solidFill>
                <a:latin typeface="Arial Unicode MS" pitchFamily="34" charset="-128"/>
              </a:rPr>
              <a:t>linear-non-threshold model</a:t>
            </a:r>
          </a:p>
          <a:p>
            <a:pPr eaLnBrk="1" hangingPunct="1"/>
            <a:r>
              <a:rPr lang="en-US" sz="2800" dirty="0" smtClean="0">
                <a:latin typeface="Arial Unicode MS" pitchFamily="34" charset="-128"/>
              </a:rPr>
              <a:t>Supported by epidemiological data for doses &gt; 100 </a:t>
            </a:r>
            <a:r>
              <a:rPr lang="en-US" sz="2800" dirty="0" err="1" smtClean="0">
                <a:latin typeface="Arial Unicode MS" pitchFamily="34" charset="-128"/>
              </a:rPr>
              <a:t>mSv</a:t>
            </a:r>
            <a:r>
              <a:rPr lang="en-US" sz="2800" dirty="0">
                <a:latin typeface="Arial Unicode MS" pitchFamily="34" charset="-128"/>
              </a:rPr>
              <a:t> e.g. life span study on atomic bomb survivors </a:t>
            </a:r>
          </a:p>
          <a:p>
            <a:pPr eaLnBrk="1" hangingPunct="1"/>
            <a:r>
              <a:rPr lang="en-US" sz="2800" dirty="0" smtClean="0">
                <a:latin typeface="Arial Unicode MS" pitchFamily="34" charset="-128"/>
              </a:rPr>
              <a:t>Extrapolated for lower doses</a:t>
            </a: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buNone/>
            </a:pPr>
            <a:endParaRPr lang="en-US" sz="2800" dirty="0" smtClean="0">
              <a:latin typeface="Arial Unicode MS" pitchFamily="34" charset="-128"/>
            </a:endParaRPr>
          </a:p>
          <a:p>
            <a:pPr eaLnBrk="1" hangingPunct="1">
              <a:buNone/>
            </a:pPr>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buNone/>
            </a:pPr>
            <a:endParaRPr lang="en-US" sz="2800" dirty="0" smtClean="0">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pic>
        <p:nvPicPr>
          <p:cNvPr id="11981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83768" y="3774536"/>
            <a:ext cx="4248472" cy="260679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36</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Dose-effect relationship</a:t>
            </a:r>
          </a:p>
        </p:txBody>
      </p:sp>
      <p:sp>
        <p:nvSpPr>
          <p:cNvPr id="20483" name="Rectangle 3"/>
          <p:cNvSpPr>
            <a:spLocks noGrp="1" noChangeArrowheads="1"/>
          </p:cNvSpPr>
          <p:nvPr>
            <p:ph type="body" sz="half" idx="1"/>
          </p:nvPr>
        </p:nvSpPr>
        <p:spPr>
          <a:xfrm>
            <a:off x="251520" y="1340768"/>
            <a:ext cx="8641656" cy="4114800"/>
          </a:xfrm>
        </p:spPr>
        <p:txBody>
          <a:bodyPr/>
          <a:lstStyle/>
          <a:p>
            <a:pPr eaLnBrk="1" hangingPunct="1"/>
            <a:r>
              <a:rPr lang="en-US" sz="2800" dirty="0" smtClean="0">
                <a:latin typeface="Arial Unicode MS" pitchFamily="34" charset="-128"/>
              </a:rPr>
              <a:t>The </a:t>
            </a:r>
            <a:r>
              <a:rPr lang="en-US" sz="2800" dirty="0" smtClean="0">
                <a:solidFill>
                  <a:srgbClr val="C00000"/>
                </a:solidFill>
                <a:latin typeface="Arial Unicode MS" pitchFamily="34" charset="-128"/>
              </a:rPr>
              <a:t>cancer risk from radiation </a:t>
            </a:r>
            <a:r>
              <a:rPr lang="en-US" sz="2800" dirty="0" smtClean="0">
                <a:latin typeface="Arial Unicode MS" pitchFamily="34" charset="-128"/>
              </a:rPr>
              <a:t>depends on additional factors:</a:t>
            </a:r>
          </a:p>
          <a:p>
            <a:pPr lvl="1" eaLnBrk="1" hangingPunct="1"/>
            <a:r>
              <a:rPr lang="en-US" dirty="0" smtClean="0">
                <a:solidFill>
                  <a:srgbClr val="C00000"/>
                </a:solidFill>
                <a:latin typeface="Arial Unicode MS" pitchFamily="34" charset="-128"/>
                <a:ea typeface="+mn-ea"/>
                <a:cs typeface="+mn-cs"/>
              </a:rPr>
              <a:t>Age</a:t>
            </a:r>
            <a:r>
              <a:rPr lang="en-US" dirty="0" smtClean="0">
                <a:latin typeface="Arial Unicode MS" pitchFamily="34" charset="-128"/>
              </a:rPr>
              <a:t> (risk generally decreases with age; somewhat tissue-specific)</a:t>
            </a:r>
          </a:p>
          <a:p>
            <a:pPr lvl="1" eaLnBrk="1" hangingPunct="1"/>
            <a:r>
              <a:rPr lang="en-US" dirty="0" smtClean="0">
                <a:solidFill>
                  <a:srgbClr val="C00000"/>
                </a:solidFill>
                <a:latin typeface="Arial Unicode MS" pitchFamily="34" charset="-128"/>
                <a:ea typeface="+mn-ea"/>
                <a:cs typeface="+mn-cs"/>
              </a:rPr>
              <a:t>Gender</a:t>
            </a:r>
            <a:r>
              <a:rPr lang="en-US" i="1" dirty="0" smtClean="0">
                <a:solidFill>
                  <a:schemeClr val="accent2"/>
                </a:solidFill>
                <a:latin typeface="Arial Unicode MS" pitchFamily="34" charset="-128"/>
                <a:ea typeface="+mn-ea"/>
                <a:cs typeface="+mn-cs"/>
              </a:rPr>
              <a:t> </a:t>
            </a:r>
            <a:r>
              <a:rPr lang="en-US" dirty="0" smtClean="0">
                <a:latin typeface="Arial Unicode MS" pitchFamily="34" charset="-128"/>
              </a:rPr>
              <a:t>(overall cancer risk higher for females; highly tissue-specific)</a:t>
            </a:r>
          </a:p>
          <a:p>
            <a:pPr lvl="1" eaLnBrk="1" hangingPunct="1"/>
            <a:r>
              <a:rPr lang="en-US" dirty="0" smtClean="0">
                <a:solidFill>
                  <a:srgbClr val="C00000"/>
                </a:solidFill>
                <a:latin typeface="Arial Unicode MS" pitchFamily="34" charset="-128"/>
                <a:ea typeface="+mn-ea"/>
                <a:cs typeface="+mn-cs"/>
              </a:rPr>
              <a:t>Individual sensitivity, </a:t>
            </a:r>
            <a:r>
              <a:rPr lang="en-US" dirty="0" smtClean="0">
                <a:latin typeface="Arial Unicode MS" pitchFamily="34" charset="-128"/>
              </a:rPr>
              <a:t>presence of other </a:t>
            </a:r>
            <a:r>
              <a:rPr lang="en-US" dirty="0" smtClean="0">
                <a:solidFill>
                  <a:srgbClr val="C00000"/>
                </a:solidFill>
                <a:latin typeface="Arial Unicode MS" pitchFamily="34" charset="-128"/>
              </a:rPr>
              <a:t>risk factors</a:t>
            </a:r>
            <a:r>
              <a:rPr lang="en-US" dirty="0" smtClean="0">
                <a:latin typeface="Arial Unicode MS" pitchFamily="34" charset="-128"/>
              </a:rPr>
              <a:t> such as obesity, smoking which increase the susceptibility to radiation-induced cancer</a:t>
            </a:r>
          </a:p>
          <a:p>
            <a:pPr eaLnBrk="1" hangingPunct="1">
              <a:buNone/>
            </a:pPr>
            <a:endParaRPr lang="en-US" sz="2800" dirty="0" smtClean="0">
              <a:latin typeface="Arial Unicode MS" pitchFamily="34" charset="-128"/>
            </a:endParaRPr>
          </a:p>
          <a:p>
            <a:pPr eaLnBrk="1" hangingPunct="1">
              <a:buNone/>
            </a:pPr>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buNone/>
            </a:pPr>
            <a:endParaRPr lang="en-US" sz="2800" dirty="0" smtClean="0">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37</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Dose-effect relationship</a:t>
            </a: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pic>
        <p:nvPicPr>
          <p:cNvPr id="120834"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4621" y="1484784"/>
            <a:ext cx="7461715" cy="4288631"/>
          </a:xfrm>
          <a:prstGeom prst="rect">
            <a:avLst/>
          </a:prstGeom>
          <a:noFill/>
          <a:ln w="9525">
            <a:noFill/>
            <a:miter lim="800000"/>
            <a:headEnd/>
            <a:tailEnd/>
          </a:ln>
          <a:effectLst/>
        </p:spPr>
      </p:pic>
      <p:grpSp>
        <p:nvGrpSpPr>
          <p:cNvPr id="18" name="Group 17"/>
          <p:cNvGrpSpPr>
            <a:grpSpLocks noChangeAspect="1"/>
          </p:cNvGrpSpPr>
          <p:nvPr/>
        </p:nvGrpSpPr>
        <p:grpSpPr>
          <a:xfrm>
            <a:off x="2699792" y="2348880"/>
            <a:ext cx="1414836" cy="1055261"/>
            <a:chOff x="8053754" y="23035846"/>
            <a:chExt cx="4712677" cy="3587263"/>
          </a:xfrm>
        </p:grpSpPr>
        <p:pic>
          <p:nvPicPr>
            <p:cNvPr id="19"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053754" y="23035846"/>
              <a:ext cx="1809017" cy="3587263"/>
            </a:xfrm>
            <a:prstGeom prst="rect">
              <a:avLst/>
            </a:prstGeom>
            <a:noFill/>
            <a:ln w="9525">
              <a:noFill/>
              <a:miter lim="800000"/>
              <a:headEnd/>
              <a:tailEnd/>
            </a:ln>
          </p:spPr>
        </p:pic>
        <p:pic>
          <p:nvPicPr>
            <p:cNvPr id="2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777046" y="23088601"/>
              <a:ext cx="2989385" cy="3505199"/>
            </a:xfrm>
            <a:prstGeom prst="rect">
              <a:avLst/>
            </a:prstGeom>
            <a:noFill/>
            <a:ln w="9525">
              <a:noFill/>
              <a:miter lim="800000"/>
              <a:headEnd/>
              <a:tailEnd/>
            </a:ln>
          </p:spPr>
        </p:pic>
      </p:grpSp>
      <p:sp>
        <p:nvSpPr>
          <p:cNvPr id="21" name="Text Box 9"/>
          <p:cNvSpPr txBox="1">
            <a:spLocks noChangeArrowheads="1"/>
          </p:cNvSpPr>
          <p:nvPr/>
        </p:nvSpPr>
        <p:spPr bwMode="auto">
          <a:xfrm>
            <a:off x="899592" y="5787216"/>
            <a:ext cx="6696744" cy="338554"/>
          </a:xfrm>
          <a:prstGeom prst="rect">
            <a:avLst/>
          </a:prstGeom>
          <a:noFill/>
          <a:ln w="12700">
            <a:noFill/>
            <a:miter lim="800000"/>
            <a:headEnd type="none" w="sm" len="sm"/>
            <a:tailEnd type="none" w="sm" len="sm"/>
          </a:ln>
          <a:effectLst/>
        </p:spPr>
        <p:txBody>
          <a:bodyPr wrap="square">
            <a:spAutoFit/>
          </a:bodyPr>
          <a:lstStyle/>
          <a:p>
            <a:pPr algn="r"/>
            <a:r>
              <a:rPr lang="en-US" sz="1600" i="1" dirty="0" smtClean="0">
                <a:solidFill>
                  <a:schemeClr val="accent1"/>
                </a:solidFill>
                <a:latin typeface="Arial Unicode MS" pitchFamily="34" charset="-128"/>
              </a:rPr>
              <a:t>Based on data from BEIR VII (2006)</a:t>
            </a:r>
            <a:endParaRPr lang="en-US" sz="1600" i="1" dirty="0">
              <a:solidFill>
                <a:schemeClr val="accent1"/>
              </a:solidFill>
              <a:latin typeface="Arial Unicode MS" pitchFamily="34" charset="-128"/>
            </a:endParaRPr>
          </a:p>
        </p:txBody>
      </p:sp>
      <p:sp>
        <p:nvSpPr>
          <p:cNvPr id="10" name="Rectangle 3"/>
          <p:cNvSpPr>
            <a:spLocks noGrp="1" noChangeArrowheads="1"/>
          </p:cNvSpPr>
          <p:nvPr>
            <p:ph type="body" sz="half" idx="1"/>
          </p:nvPr>
        </p:nvSpPr>
        <p:spPr>
          <a:xfrm>
            <a:off x="4427984" y="1844824"/>
            <a:ext cx="4464496" cy="2376264"/>
          </a:xfrm>
          <a:solidFill>
            <a:srgbClr val="FFFFFF"/>
          </a:solidFill>
          <a:ln w="25400">
            <a:solidFill>
              <a:schemeClr val="tx2"/>
            </a:solidFill>
          </a:ln>
        </p:spPr>
        <p:txBody>
          <a:bodyPr/>
          <a:lstStyle/>
          <a:p>
            <a:pPr eaLnBrk="1" hangingPunct="1"/>
            <a:r>
              <a:rPr lang="en-US" sz="2400" dirty="0" smtClean="0">
                <a:latin typeface="Arial Unicode MS" pitchFamily="34" charset="-128"/>
              </a:rPr>
              <a:t>Overall higher risk for </a:t>
            </a:r>
            <a:r>
              <a:rPr lang="en-US" sz="2400" dirty="0" smtClean="0">
                <a:solidFill>
                  <a:srgbClr val="C00000"/>
                </a:solidFill>
                <a:latin typeface="Arial Unicode MS" pitchFamily="34" charset="-128"/>
              </a:rPr>
              <a:t>females</a:t>
            </a:r>
          </a:p>
          <a:p>
            <a:pPr eaLnBrk="1" hangingPunct="1"/>
            <a:r>
              <a:rPr lang="en-US" sz="2400" dirty="0" smtClean="0">
                <a:latin typeface="Arial Unicode MS" pitchFamily="34" charset="-128"/>
              </a:rPr>
              <a:t>Relative difference in risk between males and females is highest for children and decreases with age</a:t>
            </a:r>
            <a:endParaRPr lang="en-US" sz="2800" dirty="0" smtClean="0">
              <a:latin typeface="Arial Unicode MS" pitchFamily="34" charset="-128"/>
            </a:endParaRPr>
          </a:p>
          <a:p>
            <a:pPr marL="0" indent="0" eaLnBrk="1" hangingPunct="1">
              <a:buNone/>
            </a:pPr>
            <a:endParaRPr lang="en-US" sz="2800" dirty="0" smtClean="0">
              <a:latin typeface="Arial Unicode MS" pitchFamily="34" charset="-128"/>
            </a:endParaRPr>
          </a:p>
          <a:p>
            <a:pPr eaLnBrk="1" hangingPunct="1">
              <a:buNone/>
            </a:pPr>
            <a:endParaRPr lang="en-US" sz="2800" dirty="0" smtClean="0">
              <a:latin typeface="Arial Unicode MS" pitchFamily="34" charset="-128"/>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38</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Dose-effect relationship</a:t>
            </a: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pic>
        <p:nvPicPr>
          <p:cNvPr id="121858"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787" y="1310600"/>
            <a:ext cx="5832648" cy="4566672"/>
          </a:xfrm>
          <a:prstGeom prst="rect">
            <a:avLst/>
          </a:prstGeom>
          <a:noFill/>
          <a:ln w="9525">
            <a:noFill/>
            <a:miter lim="800000"/>
            <a:headEnd/>
            <a:tailEnd/>
          </a:ln>
          <a:effectLst/>
        </p:spPr>
      </p:pic>
      <p:sp>
        <p:nvSpPr>
          <p:cNvPr id="7" name="Text Box 9"/>
          <p:cNvSpPr txBox="1">
            <a:spLocks noChangeArrowheads="1"/>
          </p:cNvSpPr>
          <p:nvPr/>
        </p:nvSpPr>
        <p:spPr bwMode="auto">
          <a:xfrm>
            <a:off x="899592" y="5909210"/>
            <a:ext cx="5112568" cy="338554"/>
          </a:xfrm>
          <a:prstGeom prst="rect">
            <a:avLst/>
          </a:prstGeom>
          <a:noFill/>
          <a:ln w="12700">
            <a:noFill/>
            <a:miter lim="800000"/>
            <a:headEnd type="none" w="sm" len="sm"/>
            <a:tailEnd type="none" w="sm" len="sm"/>
          </a:ln>
          <a:effectLst/>
        </p:spPr>
        <p:txBody>
          <a:bodyPr wrap="square">
            <a:spAutoFit/>
          </a:bodyPr>
          <a:lstStyle/>
          <a:p>
            <a:pPr algn="r"/>
            <a:r>
              <a:rPr lang="en-US" sz="1600" i="1" dirty="0" smtClean="0">
                <a:solidFill>
                  <a:schemeClr val="accent1"/>
                </a:solidFill>
                <a:latin typeface="Arial Unicode MS" pitchFamily="34" charset="-128"/>
              </a:rPr>
              <a:t>Based on data from BEIR VII (2006)</a:t>
            </a:r>
            <a:endParaRPr lang="en-US" sz="1600" i="1" dirty="0">
              <a:solidFill>
                <a:schemeClr val="accent1"/>
              </a:solidFill>
              <a:latin typeface="Arial Unicode MS" pitchFamily="34" charset="-128"/>
            </a:endParaRPr>
          </a:p>
        </p:txBody>
      </p:sp>
      <p:sp>
        <p:nvSpPr>
          <p:cNvPr id="10" name="Rectangle 3"/>
          <p:cNvSpPr>
            <a:spLocks noGrp="1" noChangeArrowheads="1"/>
          </p:cNvSpPr>
          <p:nvPr>
            <p:ph type="body" sz="half" idx="1"/>
          </p:nvPr>
        </p:nvSpPr>
        <p:spPr>
          <a:xfrm>
            <a:off x="4283968" y="1988840"/>
            <a:ext cx="4608512" cy="1800200"/>
          </a:xfrm>
          <a:solidFill>
            <a:srgbClr val="FFFFFF"/>
          </a:solidFill>
          <a:ln w="25400">
            <a:solidFill>
              <a:schemeClr val="tx2"/>
            </a:solidFill>
          </a:ln>
        </p:spPr>
        <p:txBody>
          <a:bodyPr/>
          <a:lstStyle/>
          <a:p>
            <a:pPr eaLnBrk="1" hangingPunct="1">
              <a:buNone/>
            </a:pPr>
            <a:r>
              <a:rPr lang="en-US" sz="2400" dirty="0" smtClean="0">
                <a:solidFill>
                  <a:srgbClr val="C00000"/>
                </a:solidFill>
                <a:latin typeface="Arial Unicode MS" pitchFamily="34" charset="-128"/>
              </a:rPr>
              <a:t>Thyroid: </a:t>
            </a:r>
          </a:p>
          <a:p>
            <a:pPr eaLnBrk="1" hangingPunct="1"/>
            <a:r>
              <a:rPr lang="en-US" sz="2400" dirty="0" smtClean="0">
                <a:latin typeface="Arial Unicode MS" pitchFamily="34" charset="-128"/>
              </a:rPr>
              <a:t>Much higher risk for </a:t>
            </a:r>
            <a:r>
              <a:rPr lang="en-US" sz="2400" dirty="0" smtClean="0">
                <a:solidFill>
                  <a:srgbClr val="C00000"/>
                </a:solidFill>
                <a:latin typeface="Arial Unicode MS" pitchFamily="34" charset="-128"/>
              </a:rPr>
              <a:t>females</a:t>
            </a:r>
          </a:p>
          <a:p>
            <a:pPr eaLnBrk="1" hangingPunct="1"/>
            <a:r>
              <a:rPr lang="en-US" sz="2400" dirty="0" smtClean="0">
                <a:latin typeface="Arial Unicode MS" pitchFamily="34" charset="-128"/>
              </a:rPr>
              <a:t>Strong </a:t>
            </a:r>
            <a:r>
              <a:rPr lang="en-US" sz="2400" dirty="0" smtClean="0">
                <a:solidFill>
                  <a:srgbClr val="C00000"/>
                </a:solidFill>
                <a:latin typeface="Arial Unicode MS" pitchFamily="34" charset="-128"/>
              </a:rPr>
              <a:t>age-dependence</a:t>
            </a:r>
          </a:p>
          <a:p>
            <a:pPr eaLnBrk="1" hangingPunct="1">
              <a:buNone/>
            </a:pPr>
            <a:r>
              <a:rPr lang="en-US" sz="2400" dirty="0" smtClean="0">
                <a:latin typeface="Arial Unicode MS" pitchFamily="34" charset="-128"/>
              </a:rPr>
              <a:t>	(negligible risk &gt; 50 </a:t>
            </a:r>
            <a:r>
              <a:rPr lang="en-US" sz="2400" dirty="0" err="1" smtClean="0">
                <a:latin typeface="Arial Unicode MS" pitchFamily="34" charset="-128"/>
              </a:rPr>
              <a:t>y.o</a:t>
            </a:r>
            <a:r>
              <a:rPr lang="en-US" sz="2400" dirty="0" smtClean="0">
                <a:latin typeface="Arial Unicode MS" pitchFamily="34" charset="-128"/>
              </a:rPr>
              <a:t>.)</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39</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Dose-effect relationship</a:t>
            </a: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pic>
        <p:nvPicPr>
          <p:cNvPr id="122882"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9512" y="1340768"/>
            <a:ext cx="5965106" cy="4670239"/>
          </a:xfrm>
          <a:prstGeom prst="rect">
            <a:avLst/>
          </a:prstGeom>
          <a:noFill/>
          <a:ln w="9525">
            <a:noFill/>
            <a:miter lim="800000"/>
            <a:headEnd/>
            <a:tailEnd/>
          </a:ln>
          <a:effectLst/>
        </p:spPr>
      </p:pic>
      <p:sp>
        <p:nvSpPr>
          <p:cNvPr id="9" name="Text Box 9"/>
          <p:cNvSpPr txBox="1">
            <a:spLocks noChangeArrowheads="1"/>
          </p:cNvSpPr>
          <p:nvPr/>
        </p:nvSpPr>
        <p:spPr bwMode="auto">
          <a:xfrm>
            <a:off x="839142" y="6021288"/>
            <a:ext cx="5317034" cy="338554"/>
          </a:xfrm>
          <a:prstGeom prst="rect">
            <a:avLst/>
          </a:prstGeom>
          <a:noFill/>
          <a:ln w="12700">
            <a:noFill/>
            <a:miter lim="800000"/>
            <a:headEnd type="none" w="sm" len="sm"/>
            <a:tailEnd type="none" w="sm" len="sm"/>
          </a:ln>
          <a:effectLst/>
        </p:spPr>
        <p:txBody>
          <a:bodyPr wrap="square">
            <a:spAutoFit/>
          </a:bodyPr>
          <a:lstStyle/>
          <a:p>
            <a:pPr algn="r"/>
            <a:r>
              <a:rPr lang="en-US" sz="1600" i="1" dirty="0">
                <a:solidFill>
                  <a:schemeClr val="accent1"/>
                </a:solidFill>
                <a:latin typeface="Arial Unicode MS" pitchFamily="34" charset="-128"/>
              </a:rPr>
              <a:t>B</a:t>
            </a:r>
            <a:r>
              <a:rPr lang="en-US" sz="1600" i="1" dirty="0" smtClean="0">
                <a:solidFill>
                  <a:schemeClr val="accent1"/>
                </a:solidFill>
                <a:latin typeface="Arial Unicode MS" pitchFamily="34" charset="-128"/>
              </a:rPr>
              <a:t>ased on data from BEIR VII (2006)</a:t>
            </a:r>
            <a:endParaRPr lang="en-US" sz="1600" i="1" dirty="0">
              <a:solidFill>
                <a:schemeClr val="accent1"/>
              </a:solidFill>
              <a:latin typeface="Arial Unicode MS" pitchFamily="34" charset="-128"/>
            </a:endParaRPr>
          </a:p>
        </p:txBody>
      </p:sp>
      <p:sp>
        <p:nvSpPr>
          <p:cNvPr id="10" name="Rectangle 3"/>
          <p:cNvSpPr>
            <a:spLocks noGrp="1" noChangeArrowheads="1"/>
          </p:cNvSpPr>
          <p:nvPr>
            <p:ph type="body" sz="half" idx="1"/>
          </p:nvPr>
        </p:nvSpPr>
        <p:spPr>
          <a:xfrm>
            <a:off x="3923928" y="1844824"/>
            <a:ext cx="4968552" cy="2088232"/>
          </a:xfrm>
          <a:solidFill>
            <a:srgbClr val="FFFFFF"/>
          </a:solidFill>
          <a:ln w="25400">
            <a:solidFill>
              <a:schemeClr val="tx2"/>
            </a:solidFill>
          </a:ln>
        </p:spPr>
        <p:txBody>
          <a:bodyPr/>
          <a:lstStyle/>
          <a:p>
            <a:pPr eaLnBrk="1" hangingPunct="1">
              <a:buNone/>
            </a:pPr>
            <a:r>
              <a:rPr lang="en-US" sz="2400" dirty="0" smtClean="0">
                <a:solidFill>
                  <a:srgbClr val="C00000"/>
                </a:solidFill>
                <a:latin typeface="Arial Unicode MS" pitchFamily="34" charset="-128"/>
              </a:rPr>
              <a:t>Leukemia: </a:t>
            </a:r>
          </a:p>
          <a:p>
            <a:pPr eaLnBrk="1" hangingPunct="1"/>
            <a:r>
              <a:rPr lang="en-US" sz="2400" dirty="0" smtClean="0">
                <a:latin typeface="Arial Unicode MS" pitchFamily="34" charset="-128"/>
              </a:rPr>
              <a:t>Slightly higher risk for </a:t>
            </a:r>
            <a:r>
              <a:rPr lang="en-US" sz="2400" dirty="0" smtClean="0">
                <a:solidFill>
                  <a:srgbClr val="C00000"/>
                </a:solidFill>
                <a:latin typeface="Arial Unicode MS" pitchFamily="34" charset="-128"/>
              </a:rPr>
              <a:t>males</a:t>
            </a:r>
          </a:p>
          <a:p>
            <a:pPr eaLnBrk="1" hangingPunct="1"/>
            <a:r>
              <a:rPr lang="en-US" sz="2400" dirty="0" smtClean="0">
                <a:latin typeface="Arial Unicode MS" pitchFamily="34" charset="-128"/>
              </a:rPr>
              <a:t>Age-dependence similar to overall risk, but remains relatively </a:t>
            </a:r>
            <a:r>
              <a:rPr lang="en-US" sz="2400" dirty="0" smtClean="0">
                <a:solidFill>
                  <a:srgbClr val="C00000"/>
                </a:solidFill>
                <a:latin typeface="Arial Unicode MS" pitchFamily="34" charset="-128"/>
              </a:rPr>
              <a:t>high at old age</a:t>
            </a:r>
            <a:endParaRPr lang="en-US" sz="2800" dirty="0" smtClean="0">
              <a:solidFill>
                <a:srgbClr val="C00000"/>
              </a:solidFill>
              <a:latin typeface="Arial Unicode MS" pitchFamily="34" charset="-128"/>
            </a:endParaRPr>
          </a:p>
          <a:p>
            <a:pPr eaLnBrk="1" hangingPunct="1">
              <a:buNone/>
            </a:pPr>
            <a:endParaRPr lang="en-US" sz="2400" dirty="0" smtClean="0">
              <a:latin typeface="Arial Unicode MS" pitchFamily="34" charset="-128"/>
            </a:endParaRPr>
          </a:p>
          <a:p>
            <a:pPr eaLnBrk="1" hangingPunct="1"/>
            <a:endParaRPr lang="en-US" sz="2400" dirty="0" smtClean="0">
              <a:latin typeface="Arial Unicode MS" pitchFamily="34" charset="-128"/>
            </a:endParaRPr>
          </a:p>
          <a:p>
            <a:pPr eaLnBrk="1" hangingPunct="1"/>
            <a:endParaRPr lang="en-US" sz="2400" dirty="0" smtClean="0">
              <a:latin typeface="Arial Unicode MS" pitchFamily="34" charset="-128"/>
            </a:endParaRPr>
          </a:p>
          <a:p>
            <a:pPr eaLnBrk="1" hangingPunct="1"/>
            <a:endParaRPr lang="en-US" sz="2400" dirty="0" smtClean="0">
              <a:latin typeface="Arial Unicode MS" pitchFamily="34" charset="-128"/>
            </a:endParaRPr>
          </a:p>
          <a:p>
            <a:pPr eaLnBrk="1" hangingPunct="1">
              <a:buNone/>
            </a:pPr>
            <a:endParaRPr lang="en-US" sz="2400" dirty="0" smtClean="0">
              <a:latin typeface="Arial Unicode MS" pitchFamily="34" charset="-128"/>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6"/>
          <p:cNvSpPr>
            <a:spLocks noGrp="1"/>
          </p:cNvSpPr>
          <p:nvPr>
            <p:ph type="sldNum" sz="quarter" idx="12"/>
          </p:nvPr>
        </p:nvSpPr>
        <p:spPr>
          <a:noFill/>
          <a:ln>
            <a:miter lim="800000"/>
            <a:headEnd/>
            <a:tailEnd/>
          </a:ln>
        </p:spPr>
        <p:txBody>
          <a:bodyPr/>
          <a:lstStyle/>
          <a:p>
            <a:fld id="{75E21579-A3A3-49C1-9524-62F0133470E7}" type="slidenum">
              <a:rPr lang="en-GB" smtClean="0"/>
              <a:pPr/>
              <a:t>4</a:t>
            </a:fld>
            <a:endParaRPr lang="en-GB" dirty="0" smtClean="0"/>
          </a:p>
        </p:txBody>
      </p:sp>
      <p:sp>
        <p:nvSpPr>
          <p:cNvPr id="4099" name="Rectangle 2"/>
          <p:cNvSpPr>
            <a:spLocks noGrp="1" noChangeArrowheads="1"/>
          </p:cNvSpPr>
          <p:nvPr>
            <p:ph type="title"/>
          </p:nvPr>
        </p:nvSpPr>
        <p:spPr/>
        <p:txBody>
          <a:bodyPr/>
          <a:lstStyle/>
          <a:p>
            <a:pPr eaLnBrk="1" hangingPunct="1"/>
            <a:r>
              <a:rPr lang="en-GB" b="0" dirty="0" smtClean="0">
                <a:latin typeface="Arial Unicode MS" pitchFamily="34" charset="-128"/>
              </a:rPr>
              <a:t>Overview</a:t>
            </a:r>
            <a:endParaRPr lang="en-US" b="0" dirty="0" smtClean="0">
              <a:latin typeface="Arial Unicode MS" pitchFamily="34" charset="-128"/>
            </a:endParaRPr>
          </a:p>
        </p:txBody>
      </p:sp>
      <p:sp>
        <p:nvSpPr>
          <p:cNvPr id="18435" name="Rectangle 3"/>
          <p:cNvSpPr>
            <a:spLocks noGrp="1" noChangeArrowheads="1"/>
          </p:cNvSpPr>
          <p:nvPr>
            <p:ph type="body" sz="half" idx="1"/>
          </p:nvPr>
        </p:nvSpPr>
        <p:spPr>
          <a:xfrm>
            <a:off x="251520" y="2025352"/>
            <a:ext cx="8569076" cy="3347864"/>
          </a:xfrm>
        </p:spPr>
        <p:txBody>
          <a:bodyPr/>
          <a:lstStyle/>
          <a:p>
            <a:pPr eaLnBrk="1" hangingPunct="1">
              <a:buClr>
                <a:schemeClr val="tx2"/>
              </a:buClr>
              <a:buSzPct val="100000"/>
            </a:pPr>
            <a:r>
              <a:rPr lang="en-US" dirty="0" smtClean="0">
                <a:latin typeface="Arial Unicode MS" pitchFamily="34" charset="-128"/>
              </a:rPr>
              <a:t>Why radiation protection in dentistry?</a:t>
            </a:r>
          </a:p>
          <a:p>
            <a:pPr eaLnBrk="1" hangingPunct="1">
              <a:buClr>
                <a:schemeClr val="tx2"/>
              </a:buClr>
              <a:buSzPct val="100000"/>
            </a:pPr>
            <a:r>
              <a:rPr lang="en-US" dirty="0" smtClean="0">
                <a:solidFill>
                  <a:schemeClr val="accent6">
                    <a:lumMod val="60000"/>
                    <a:lumOff val="40000"/>
                  </a:schemeClr>
                </a:solidFill>
                <a:latin typeface="Arial Unicode MS" pitchFamily="34" charset="-128"/>
              </a:rPr>
              <a:t>Ionizing radiation &amp; its biological effects</a:t>
            </a:r>
          </a:p>
          <a:p>
            <a:pPr eaLnBrk="1" hangingPunct="1">
              <a:buClr>
                <a:schemeClr val="tx2"/>
              </a:buClr>
              <a:buSzPct val="100000"/>
            </a:pPr>
            <a:r>
              <a:rPr lang="en-US" dirty="0" smtClean="0">
                <a:solidFill>
                  <a:schemeClr val="accent6">
                    <a:lumMod val="60000"/>
                    <a:lumOff val="40000"/>
                  </a:schemeClr>
                </a:solidFill>
                <a:latin typeface="Arial Unicode MS" pitchFamily="34" charset="-128"/>
              </a:rPr>
              <a:t>Radiation dose</a:t>
            </a:r>
          </a:p>
          <a:p>
            <a:pPr eaLnBrk="1" hangingPunct="1">
              <a:buClr>
                <a:schemeClr val="tx2"/>
              </a:buClr>
              <a:buSzPct val="100000"/>
            </a:pPr>
            <a:r>
              <a:rPr lang="en-US" dirty="0" smtClean="0">
                <a:solidFill>
                  <a:schemeClr val="accent6">
                    <a:lumMod val="60000"/>
                    <a:lumOff val="40000"/>
                  </a:schemeClr>
                </a:solidFill>
                <a:latin typeface="Arial Unicode MS" pitchFamily="34" charset="-128"/>
              </a:rPr>
              <a:t>Dose vs. risk</a:t>
            </a:r>
          </a:p>
          <a:p>
            <a:pPr eaLnBrk="1" hangingPunct="1">
              <a:buClr>
                <a:schemeClr val="tx2"/>
              </a:buClr>
              <a:buSzPct val="100000"/>
            </a:pPr>
            <a:r>
              <a:rPr lang="en-US" dirty="0" smtClean="0">
                <a:solidFill>
                  <a:schemeClr val="accent6">
                    <a:lumMod val="60000"/>
                    <a:lumOff val="40000"/>
                  </a:schemeClr>
                </a:solidFill>
                <a:latin typeface="Arial Unicode MS" pitchFamily="34" charset="-128"/>
              </a:rPr>
              <a:t>General principles of radiation protection</a:t>
            </a:r>
          </a:p>
          <a:p>
            <a:pPr eaLnBrk="1" hangingPunct="1">
              <a:buClr>
                <a:schemeClr val="tx2"/>
              </a:buClr>
            </a:pPr>
            <a:endParaRPr lang="en-US" dirty="0" smtClean="0">
              <a:latin typeface="Arial Unicode MS" pitchFamily="34" charset="-128"/>
            </a:endParaRPr>
          </a:p>
          <a:p>
            <a:pPr eaLnBrk="1" hangingPunct="1">
              <a:buClr>
                <a:schemeClr val="tx2"/>
              </a:buClr>
            </a:pPr>
            <a:endParaRPr lang="en-US" dirty="0" smtClean="0">
              <a:latin typeface="Arial Unicode MS" pitchFamily="34" charset="-128"/>
            </a:endParaRPr>
          </a:p>
          <a:p>
            <a:pPr eaLnBrk="1" hangingPunct="1">
              <a:buClr>
                <a:schemeClr val="tx2"/>
              </a:buClr>
            </a:pPr>
            <a:endParaRPr lang="en-US" dirty="0" smtClean="0">
              <a:latin typeface="Arial Unicode MS" pitchFamily="34" charset="-128"/>
            </a:endParaRPr>
          </a:p>
          <a:p>
            <a:pPr eaLnBrk="1" hangingPunct="1">
              <a:buClr>
                <a:schemeClr val="tx2"/>
              </a:buClr>
            </a:pPr>
            <a:endParaRPr lang="en-US" dirty="0" smtClean="0"/>
          </a:p>
        </p:txBody>
      </p:sp>
      <p:sp>
        <p:nvSpPr>
          <p:cNvPr id="4102"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40</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Dose-effect relationship</a:t>
            </a: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pic>
        <p:nvPicPr>
          <p:cNvPr id="179201" name="Picture 1"/>
          <p:cNvPicPr>
            <a:picLocks noChangeAspect="1" noChangeArrowheads="1"/>
          </p:cNvPicPr>
          <p:nvPr/>
        </p:nvPicPr>
        <p:blipFill>
          <a:blip r:embed="rId3" cstate="print"/>
          <a:srcRect/>
          <a:stretch>
            <a:fillRect/>
          </a:stretch>
        </p:blipFill>
        <p:spPr bwMode="auto">
          <a:xfrm>
            <a:off x="755576" y="2276872"/>
            <a:ext cx="7663113" cy="3456384"/>
          </a:xfrm>
          <a:prstGeom prst="rect">
            <a:avLst/>
          </a:prstGeom>
          <a:noFill/>
          <a:ln w="9525">
            <a:noFill/>
            <a:miter lim="800000"/>
            <a:headEnd/>
            <a:tailEnd/>
          </a:ln>
          <a:effectLst/>
        </p:spPr>
      </p:pic>
      <p:cxnSp>
        <p:nvCxnSpPr>
          <p:cNvPr id="12" name="Straight Arrow Connector 11"/>
          <p:cNvCxnSpPr/>
          <p:nvPr/>
        </p:nvCxnSpPr>
        <p:spPr>
          <a:xfrm>
            <a:off x="3203848" y="4509120"/>
            <a:ext cx="0" cy="576064"/>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890756" y="3801234"/>
            <a:ext cx="2897268" cy="707886"/>
          </a:xfrm>
          <a:prstGeom prst="rect">
            <a:avLst/>
          </a:prstGeom>
        </p:spPr>
        <p:txBody>
          <a:bodyPr wrap="none">
            <a:spAutoFit/>
          </a:bodyPr>
          <a:lstStyle/>
          <a:p>
            <a:pPr algn="ctr"/>
            <a:r>
              <a:rPr lang="en-GB" sz="2000" dirty="0" smtClean="0">
                <a:latin typeface="Cambria" pitchFamily="18" charset="0"/>
              </a:rPr>
              <a:t>Threshold dose </a:t>
            </a:r>
          </a:p>
          <a:p>
            <a:pPr algn="ctr"/>
            <a:r>
              <a:rPr lang="en-GB" sz="2000" dirty="0" smtClean="0">
                <a:latin typeface="Cambria" pitchFamily="18" charset="0"/>
              </a:rPr>
              <a:t>(no risk below this dose)</a:t>
            </a:r>
          </a:p>
        </p:txBody>
      </p:sp>
      <p:sp>
        <p:nvSpPr>
          <p:cNvPr id="10" name="Rectangle 3"/>
          <p:cNvSpPr>
            <a:spLocks noGrp="1" noChangeArrowheads="1"/>
          </p:cNvSpPr>
          <p:nvPr>
            <p:ph type="body" sz="half" idx="1"/>
          </p:nvPr>
        </p:nvSpPr>
        <p:spPr>
          <a:xfrm>
            <a:off x="251520" y="1268760"/>
            <a:ext cx="8641656" cy="4114800"/>
          </a:xfrm>
        </p:spPr>
        <p:txBody>
          <a:bodyPr/>
          <a:lstStyle/>
          <a:p>
            <a:pPr eaLnBrk="1" hangingPunct="1"/>
            <a:r>
              <a:rPr lang="en-US" sz="2800" dirty="0" smtClean="0">
                <a:latin typeface="Arial Unicode MS" pitchFamily="34" charset="-128"/>
              </a:rPr>
              <a:t>For </a:t>
            </a:r>
            <a:r>
              <a:rPr lang="en-US" sz="2800" dirty="0" smtClean="0">
                <a:solidFill>
                  <a:srgbClr val="C00000"/>
                </a:solidFill>
                <a:latin typeface="Arial Unicode MS" pitchFamily="34" charset="-128"/>
              </a:rPr>
              <a:t>tissue reactions </a:t>
            </a:r>
            <a:r>
              <a:rPr lang="en-US" sz="2800" dirty="0" smtClean="0">
                <a:latin typeface="Arial Unicode MS" pitchFamily="34" charset="-128"/>
              </a:rPr>
              <a:t>(i.e. deterministic effects):</a:t>
            </a:r>
            <a:endParaRPr lang="en-US" sz="2400" dirty="0" smtClean="0">
              <a:latin typeface="Arial Unicode MS" pitchFamily="34" charset="-128"/>
            </a:endParaRPr>
          </a:p>
          <a:p>
            <a:pPr eaLnBrk="1" hangingPunct="1"/>
            <a:endParaRPr lang="en-US" sz="2400" dirty="0" smtClean="0">
              <a:latin typeface="Arial Unicode MS" pitchFamily="34" charset="-128"/>
            </a:endParaRPr>
          </a:p>
          <a:p>
            <a:pPr eaLnBrk="1" hangingPunct="1">
              <a:buNone/>
            </a:pPr>
            <a:endParaRPr lang="en-US" sz="2400" dirty="0" smtClean="0">
              <a:latin typeface="Arial Unicode MS" pitchFamily="34" charset="-128"/>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41</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Dose-effect relationship</a:t>
            </a:r>
          </a:p>
        </p:txBody>
      </p:sp>
      <p:sp>
        <p:nvSpPr>
          <p:cNvPr id="20483" name="Rectangle 3"/>
          <p:cNvSpPr>
            <a:spLocks noGrp="1" noChangeArrowheads="1"/>
          </p:cNvSpPr>
          <p:nvPr>
            <p:ph type="body" sz="half" idx="1"/>
          </p:nvPr>
        </p:nvSpPr>
        <p:spPr>
          <a:xfrm>
            <a:off x="251520" y="1268760"/>
            <a:ext cx="8641656" cy="4114800"/>
          </a:xfrm>
        </p:spPr>
        <p:txBody>
          <a:bodyPr/>
          <a:lstStyle/>
          <a:p>
            <a:pPr eaLnBrk="1" hangingPunct="1"/>
            <a:r>
              <a:rPr lang="en-US" sz="2800" dirty="0" smtClean="0">
                <a:latin typeface="Arial Unicode MS" pitchFamily="34" charset="-128"/>
              </a:rPr>
              <a:t>For </a:t>
            </a:r>
            <a:r>
              <a:rPr lang="en-US" sz="2800" dirty="0" smtClean="0">
                <a:solidFill>
                  <a:srgbClr val="C00000"/>
                </a:solidFill>
                <a:latin typeface="Arial Unicode MS" pitchFamily="34" charset="-128"/>
              </a:rPr>
              <a:t>tissue reactions </a:t>
            </a:r>
            <a:r>
              <a:rPr lang="en-US" sz="2800" dirty="0" smtClean="0">
                <a:latin typeface="Arial Unicode MS" pitchFamily="34" charset="-128"/>
              </a:rPr>
              <a:t>(i.e. deterministic effects):</a:t>
            </a:r>
          </a:p>
          <a:p>
            <a:pPr lvl="1" eaLnBrk="1" hangingPunct="1"/>
            <a:r>
              <a:rPr lang="en-US" dirty="0" smtClean="0">
                <a:solidFill>
                  <a:srgbClr val="C00000"/>
                </a:solidFill>
                <a:latin typeface="Arial Unicode MS" pitchFamily="34" charset="-128"/>
              </a:rPr>
              <a:t>Threshold value </a:t>
            </a:r>
            <a:r>
              <a:rPr lang="en-US" dirty="0" smtClean="0">
                <a:latin typeface="Arial Unicode MS" pitchFamily="34" charset="-128"/>
              </a:rPr>
              <a:t>is tissue-dependent</a:t>
            </a:r>
          </a:p>
          <a:p>
            <a:pPr lvl="2" eaLnBrk="1" hangingPunct="1"/>
            <a:r>
              <a:rPr lang="en-US" sz="2800" dirty="0" smtClean="0">
                <a:latin typeface="Arial Unicode MS" pitchFamily="34" charset="-128"/>
              </a:rPr>
              <a:t>Dose at which effects are seen for 1% of population</a:t>
            </a:r>
          </a:p>
          <a:p>
            <a:pPr lvl="2" eaLnBrk="1" hangingPunct="1"/>
            <a:r>
              <a:rPr lang="en-US" sz="2800" dirty="0" smtClean="0">
                <a:latin typeface="Arial Unicode MS" pitchFamily="34" charset="-128"/>
              </a:rPr>
              <a:t>e.g. </a:t>
            </a:r>
            <a:r>
              <a:rPr lang="en-US" sz="2800" dirty="0" smtClean="0">
                <a:solidFill>
                  <a:srgbClr val="C00000"/>
                </a:solidFill>
                <a:latin typeface="Arial Unicode MS" pitchFamily="34" charset="-128"/>
              </a:rPr>
              <a:t>eye lens: 0.5 </a:t>
            </a:r>
            <a:r>
              <a:rPr lang="en-US" sz="2800" dirty="0" err="1" smtClean="0">
                <a:solidFill>
                  <a:srgbClr val="C00000"/>
                </a:solidFill>
                <a:latin typeface="Arial Unicode MS" pitchFamily="34" charset="-128"/>
              </a:rPr>
              <a:t>Gy</a:t>
            </a:r>
            <a:r>
              <a:rPr lang="en-US" sz="2800" dirty="0" smtClean="0">
                <a:solidFill>
                  <a:srgbClr val="C00000"/>
                </a:solidFill>
                <a:latin typeface="Arial Unicode MS" pitchFamily="34" charset="-128"/>
              </a:rPr>
              <a:t> </a:t>
            </a:r>
            <a:r>
              <a:rPr lang="en-US" sz="2800" dirty="0" smtClean="0">
                <a:latin typeface="Arial Unicode MS" pitchFamily="34" charset="-128"/>
              </a:rPr>
              <a:t>for a single exposure</a:t>
            </a:r>
          </a:p>
          <a:p>
            <a:pPr lvl="2" eaLnBrk="1" hangingPunct="1"/>
            <a:r>
              <a:rPr lang="en-US" sz="2800" dirty="0" smtClean="0">
                <a:latin typeface="Arial Unicode MS" pitchFamily="34" charset="-128"/>
              </a:rPr>
              <a:t>At doses well below the threshold, tissue reactions are </a:t>
            </a:r>
            <a:r>
              <a:rPr lang="en-US" sz="2800" dirty="0" smtClean="0">
                <a:solidFill>
                  <a:srgbClr val="C00000"/>
                </a:solidFill>
                <a:latin typeface="Arial Unicode MS" pitchFamily="34" charset="-128"/>
              </a:rPr>
              <a:t>absent</a:t>
            </a:r>
          </a:p>
          <a:p>
            <a:pPr lvl="2" eaLnBrk="1" hangingPunct="1"/>
            <a:r>
              <a:rPr lang="en-US" sz="2800" dirty="0" smtClean="0">
                <a:latin typeface="Arial Unicode MS" pitchFamily="34" charset="-128"/>
              </a:rPr>
              <a:t>At doses above the threshold, the </a:t>
            </a:r>
            <a:r>
              <a:rPr lang="en-US" sz="2800" dirty="0" smtClean="0">
                <a:solidFill>
                  <a:srgbClr val="C00000"/>
                </a:solidFill>
                <a:latin typeface="Arial Unicode MS" pitchFamily="34" charset="-128"/>
              </a:rPr>
              <a:t>severity </a:t>
            </a:r>
            <a:r>
              <a:rPr lang="en-US" sz="2800" dirty="0" smtClean="0">
                <a:latin typeface="Arial Unicode MS" pitchFamily="34" charset="-128"/>
              </a:rPr>
              <a:t>of the effect increases </a:t>
            </a:r>
          </a:p>
          <a:p>
            <a:pPr eaLnBrk="1" hangingPunct="1"/>
            <a:endParaRPr lang="en-US" sz="2400" dirty="0" smtClean="0">
              <a:latin typeface="Arial Unicode MS" pitchFamily="34" charset="-128"/>
            </a:endParaRPr>
          </a:p>
          <a:p>
            <a:pPr eaLnBrk="1" hangingPunct="1">
              <a:buNone/>
            </a:pPr>
            <a:endParaRPr lang="en-US" sz="2400" dirty="0" smtClean="0">
              <a:latin typeface="Arial Unicode MS" pitchFamily="34" charset="-128"/>
            </a:endParaRPr>
          </a:p>
          <a:p>
            <a:pPr eaLnBrk="1" hangingPunct="1"/>
            <a:endParaRPr lang="en-US" sz="2400" dirty="0" smtClean="0">
              <a:latin typeface="Arial Unicode MS" pitchFamily="34" charset="-128"/>
            </a:endParaRPr>
          </a:p>
          <a:p>
            <a:pPr eaLnBrk="1" hangingPunct="1"/>
            <a:endParaRPr lang="en-US" sz="2400" dirty="0" smtClean="0">
              <a:latin typeface="Arial Unicode MS" pitchFamily="34" charset="-128"/>
            </a:endParaRPr>
          </a:p>
          <a:p>
            <a:pPr eaLnBrk="1" hangingPunct="1"/>
            <a:endParaRPr lang="en-US" sz="2400" dirty="0" smtClean="0">
              <a:latin typeface="Arial Unicode MS" pitchFamily="34" charset="-128"/>
            </a:endParaRPr>
          </a:p>
          <a:p>
            <a:pPr eaLnBrk="1" hangingPunct="1">
              <a:buNone/>
            </a:pPr>
            <a:endParaRPr lang="en-US" sz="2400" dirty="0" smtClean="0">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42</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Dose-effect relationship</a:t>
            </a:r>
          </a:p>
        </p:txBody>
      </p:sp>
      <p:sp>
        <p:nvSpPr>
          <p:cNvPr id="20483" name="Rectangle 3"/>
          <p:cNvSpPr>
            <a:spLocks noGrp="1" noChangeArrowheads="1"/>
          </p:cNvSpPr>
          <p:nvPr>
            <p:ph type="body" sz="half" idx="1"/>
          </p:nvPr>
        </p:nvSpPr>
        <p:spPr>
          <a:xfrm>
            <a:off x="179512" y="4149080"/>
            <a:ext cx="8641656" cy="1872208"/>
          </a:xfrm>
        </p:spPr>
        <p:txBody>
          <a:bodyPr/>
          <a:lstStyle/>
          <a:p>
            <a:pPr eaLnBrk="1" hangingPunct="1"/>
            <a:r>
              <a:rPr lang="en-US" sz="2400" dirty="0" smtClean="0">
                <a:latin typeface="Arial Unicode MS" pitchFamily="34" charset="-128"/>
              </a:rPr>
              <a:t>In </a:t>
            </a:r>
            <a:r>
              <a:rPr lang="en-US" sz="2400" dirty="0" smtClean="0">
                <a:solidFill>
                  <a:srgbClr val="C00000"/>
                </a:solidFill>
                <a:latin typeface="Arial Unicode MS" pitchFamily="34" charset="-128"/>
              </a:rPr>
              <a:t>dental </a:t>
            </a:r>
            <a:r>
              <a:rPr lang="en-US" sz="2400" dirty="0" smtClean="0">
                <a:latin typeface="Arial Unicode MS" pitchFamily="34" charset="-128"/>
              </a:rPr>
              <a:t>radiology: deterministic effects extremely </a:t>
            </a:r>
            <a:r>
              <a:rPr lang="en-US" sz="2400" dirty="0" smtClean="0">
                <a:solidFill>
                  <a:srgbClr val="C00000"/>
                </a:solidFill>
                <a:latin typeface="Arial Unicode MS" pitchFamily="34" charset="-128"/>
              </a:rPr>
              <a:t>unlikely</a:t>
            </a:r>
            <a:r>
              <a:rPr lang="en-US" sz="2400" i="1" dirty="0" smtClean="0">
                <a:solidFill>
                  <a:schemeClr val="accent2"/>
                </a:solidFill>
                <a:latin typeface="Arial Unicode MS" pitchFamily="34" charset="-128"/>
              </a:rPr>
              <a:t> </a:t>
            </a:r>
            <a:r>
              <a:rPr lang="en-US" sz="2400" dirty="0" smtClean="0">
                <a:latin typeface="Arial Unicode MS" pitchFamily="34" charset="-128"/>
              </a:rPr>
              <a:t>(even for repeated and/or over-exposures)</a:t>
            </a:r>
          </a:p>
          <a:p>
            <a:pPr lvl="1" eaLnBrk="1" hangingPunct="1"/>
            <a:r>
              <a:rPr lang="en-US" sz="2400" dirty="0" smtClean="0">
                <a:latin typeface="Arial Unicode MS" pitchFamily="34" charset="-128"/>
              </a:rPr>
              <a:t>e.g. high-dose CBCT scan: ~0.01 </a:t>
            </a:r>
            <a:r>
              <a:rPr lang="en-US" sz="2400" dirty="0" err="1" smtClean="0">
                <a:latin typeface="Arial Unicode MS" pitchFamily="34" charset="-128"/>
              </a:rPr>
              <a:t>Gy</a:t>
            </a:r>
            <a:r>
              <a:rPr lang="en-US" sz="2400" dirty="0" smtClean="0">
                <a:latin typeface="Arial Unicode MS" pitchFamily="34" charset="-128"/>
              </a:rPr>
              <a:t> locally at skin level</a:t>
            </a:r>
          </a:p>
          <a:p>
            <a:pPr lvl="2" eaLnBrk="1" hangingPunct="1">
              <a:buNone/>
            </a:pPr>
            <a:r>
              <a:rPr lang="en-US" sz="1800" dirty="0" smtClean="0">
                <a:latin typeface="Arial Unicode MS" pitchFamily="34" charset="-128"/>
              </a:rPr>
              <a:t>	  </a:t>
            </a:r>
            <a:r>
              <a:rPr lang="en-US" dirty="0" smtClean="0">
                <a:latin typeface="Arial Unicode MS" pitchFamily="34" charset="-128"/>
              </a:rPr>
              <a:t>intra-oral radiograph: typically 0.002-0.003 </a:t>
            </a:r>
            <a:r>
              <a:rPr lang="en-US" dirty="0" err="1" smtClean="0">
                <a:latin typeface="Arial Unicode MS" pitchFamily="34" charset="-128"/>
              </a:rPr>
              <a:t>Gy</a:t>
            </a:r>
            <a:r>
              <a:rPr lang="en-US" dirty="0" smtClean="0">
                <a:latin typeface="Arial Unicode MS" pitchFamily="34" charset="-128"/>
              </a:rPr>
              <a:t> at skin</a:t>
            </a:r>
          </a:p>
          <a:p>
            <a:pPr eaLnBrk="1" hangingPunct="1"/>
            <a:endParaRPr lang="en-US" sz="2400" dirty="0" smtClean="0">
              <a:latin typeface="Arial Unicode MS" pitchFamily="34" charset="-128"/>
            </a:endParaRPr>
          </a:p>
          <a:p>
            <a:pPr eaLnBrk="1" hangingPunct="1">
              <a:buNone/>
            </a:pPr>
            <a:endParaRPr lang="en-US" sz="2400" dirty="0" smtClean="0">
              <a:latin typeface="Arial Unicode MS" pitchFamily="34" charset="-128"/>
            </a:endParaRPr>
          </a:p>
          <a:p>
            <a:pPr eaLnBrk="1" hangingPunct="1"/>
            <a:endParaRPr lang="en-US" sz="2400" dirty="0" smtClean="0">
              <a:latin typeface="Arial Unicode MS" pitchFamily="34" charset="-128"/>
            </a:endParaRPr>
          </a:p>
          <a:p>
            <a:pPr eaLnBrk="1" hangingPunct="1"/>
            <a:endParaRPr lang="en-US" sz="2400" dirty="0" smtClean="0">
              <a:latin typeface="Arial Unicode MS" pitchFamily="34" charset="-128"/>
            </a:endParaRPr>
          </a:p>
          <a:p>
            <a:pPr eaLnBrk="1" hangingPunct="1"/>
            <a:endParaRPr lang="en-US" sz="2400" dirty="0" smtClean="0">
              <a:latin typeface="Arial Unicode MS" pitchFamily="34" charset="-128"/>
            </a:endParaRPr>
          </a:p>
          <a:p>
            <a:pPr eaLnBrk="1" hangingPunct="1">
              <a:buNone/>
            </a:pPr>
            <a:endParaRPr lang="en-US" sz="2400" dirty="0" smtClean="0">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graphicFrame>
        <p:nvGraphicFramePr>
          <p:cNvPr id="11" name="Table 10"/>
          <p:cNvGraphicFramePr>
            <a:graphicFrameLocks noGrp="1"/>
          </p:cNvGraphicFramePr>
          <p:nvPr/>
        </p:nvGraphicFramePr>
        <p:xfrm>
          <a:off x="251520" y="1700808"/>
          <a:ext cx="8640960" cy="2103120"/>
        </p:xfrm>
        <a:graphic>
          <a:graphicData uri="http://schemas.openxmlformats.org/drawingml/2006/table">
            <a:tbl>
              <a:tblPr firstRow="1" bandRow="1">
                <a:tableStyleId>{5940675A-B579-460E-94D1-54222C63F5DA}</a:tableStyleId>
              </a:tblPr>
              <a:tblGrid>
                <a:gridCol w="3350575"/>
                <a:gridCol w="2410065"/>
                <a:gridCol w="2880320"/>
              </a:tblGrid>
              <a:tr h="267078">
                <a:tc>
                  <a:txBody>
                    <a:bodyPr/>
                    <a:lstStyle/>
                    <a:p>
                      <a:endParaRPr lang="en-GB" sz="2000" dirty="0">
                        <a:solidFill>
                          <a:schemeClr val="tx2"/>
                        </a:solidFill>
                        <a:latin typeface="Cambria" pitchFamily="18" charset="0"/>
                      </a:endParaRPr>
                    </a:p>
                  </a:txBody>
                  <a:tcPr>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a:r>
                        <a:rPr lang="en-GB" sz="2000" b="1" dirty="0" smtClean="0">
                          <a:solidFill>
                            <a:schemeClr val="tx2"/>
                          </a:solidFill>
                          <a:latin typeface="Cambria" pitchFamily="18" charset="0"/>
                        </a:rPr>
                        <a:t>Stochastic</a:t>
                      </a:r>
                      <a:r>
                        <a:rPr lang="en-GB" sz="2000" b="1" baseline="0" dirty="0" smtClean="0">
                          <a:solidFill>
                            <a:schemeClr val="tx2"/>
                          </a:solidFill>
                          <a:latin typeface="Cambria" pitchFamily="18" charset="0"/>
                        </a:rPr>
                        <a:t> effects</a:t>
                      </a:r>
                      <a:endParaRPr lang="en-GB" sz="2000" b="1" dirty="0">
                        <a:solidFill>
                          <a:schemeClr val="tx2"/>
                        </a:solidFill>
                        <a:latin typeface="Cambria" pitchFamily="18" charset="0"/>
                      </a:endParaRPr>
                    </a:p>
                  </a:txBody>
                  <a:tcPr>
                    <a:lnL w="12700" cmpd="sng">
                      <a:noFill/>
                    </a:lnL>
                    <a:lnR w="12700"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a:r>
                        <a:rPr lang="en-GB" sz="2000" b="1" dirty="0" smtClean="0">
                          <a:solidFill>
                            <a:schemeClr val="tx2"/>
                          </a:solidFill>
                          <a:latin typeface="Cambria" pitchFamily="18" charset="0"/>
                        </a:rPr>
                        <a:t>Tissue reactions</a:t>
                      </a:r>
                      <a:endParaRPr lang="en-GB" sz="2000" b="1" dirty="0">
                        <a:solidFill>
                          <a:schemeClr val="tx2"/>
                        </a:solidFill>
                        <a:latin typeface="Cambria" pitchFamily="18" charset="0"/>
                      </a:endParaRPr>
                    </a:p>
                  </a:txBody>
                  <a:tcPr>
                    <a:lnL w="12700" cap="flat" cmpd="sng" algn="ctr">
                      <a:noFill/>
                      <a:prstDash val="solid"/>
                      <a:round/>
                      <a:headEnd type="none" w="med" len="med"/>
                      <a:tailEnd type="none" w="med" len="med"/>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658549">
                <a:tc>
                  <a:txBody>
                    <a:bodyPr/>
                    <a:lstStyle/>
                    <a:p>
                      <a:r>
                        <a:rPr lang="en-GB" sz="2000" b="1" dirty="0" smtClean="0">
                          <a:solidFill>
                            <a:schemeClr val="tx2"/>
                          </a:solidFill>
                          <a:latin typeface="Cambria" pitchFamily="18" charset="0"/>
                        </a:rPr>
                        <a:t>Low dose </a:t>
                      </a:r>
                    </a:p>
                    <a:p>
                      <a:r>
                        <a:rPr lang="en-GB" sz="2000" dirty="0" smtClean="0">
                          <a:solidFill>
                            <a:schemeClr val="tx2"/>
                          </a:solidFill>
                          <a:latin typeface="Cambria" pitchFamily="18" charset="0"/>
                        </a:rPr>
                        <a:t>(e.g.</a:t>
                      </a:r>
                      <a:r>
                        <a:rPr lang="en-GB" sz="2000" baseline="0" dirty="0" smtClean="0">
                          <a:solidFill>
                            <a:schemeClr val="tx2"/>
                          </a:solidFill>
                          <a:latin typeface="Cambria" pitchFamily="18" charset="0"/>
                        </a:rPr>
                        <a:t> medical exposure)</a:t>
                      </a:r>
                      <a:endParaRPr lang="en-GB" sz="2000" dirty="0">
                        <a:solidFill>
                          <a:schemeClr val="tx2"/>
                        </a:solidFill>
                        <a:latin typeface="Cambria" pitchFamily="18" charset="0"/>
                      </a:endParaRPr>
                    </a:p>
                  </a:txBody>
                  <a:tcPr>
                    <a:lnL w="12700" cmpd="sng">
                      <a:noFill/>
                    </a:lnL>
                    <a:lnR w="12700" cmpd="sng">
                      <a:noFill/>
                    </a:lnR>
                    <a:lnT w="12700" cap="flat" cmpd="sng" algn="ctr">
                      <a:solidFill>
                        <a:schemeClr val="tx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a:r>
                        <a:rPr lang="en-GB" sz="2000" dirty="0" smtClean="0">
                          <a:solidFill>
                            <a:schemeClr val="tx2"/>
                          </a:solidFill>
                          <a:latin typeface="Cambria" pitchFamily="18" charset="0"/>
                        </a:rPr>
                        <a:t>Low probability</a:t>
                      </a:r>
                      <a:endParaRPr lang="en-GB" sz="2000" dirty="0">
                        <a:solidFill>
                          <a:schemeClr val="tx2"/>
                        </a:solidFill>
                        <a:latin typeface="Cambria" pitchFamily="18" charset="0"/>
                      </a:endParaRPr>
                    </a:p>
                  </a:txBody>
                  <a:tcPr>
                    <a:lnL w="12700" cmpd="sng">
                      <a:noFill/>
                    </a:lnL>
                    <a:lnR w="12700"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a:r>
                        <a:rPr lang="en-GB" sz="2000" dirty="0" smtClean="0">
                          <a:solidFill>
                            <a:schemeClr val="tx2"/>
                          </a:solidFill>
                          <a:latin typeface="Cambria" pitchFamily="18" charset="0"/>
                        </a:rPr>
                        <a:t>Will not occur</a:t>
                      </a:r>
                      <a:endParaRPr lang="en-GB" sz="2000" dirty="0">
                        <a:solidFill>
                          <a:schemeClr val="tx2"/>
                        </a:solidFill>
                        <a:latin typeface="Cambria" pitchFamily="18" charset="0"/>
                      </a:endParaRPr>
                    </a:p>
                  </a:txBody>
                  <a:tcPr>
                    <a:lnL w="12700" cap="flat" cmpd="sng" algn="ctr">
                      <a:noFill/>
                      <a:prstDash val="solid"/>
                      <a:round/>
                      <a:headEnd type="none" w="med" len="med"/>
                      <a:tailEnd type="none" w="med" len="med"/>
                    </a:lnL>
                    <a:lnR w="12700" cmpd="sng">
                      <a:noFill/>
                    </a:lnR>
                    <a:lnT w="12700" cap="flat" cmpd="sng" algn="ctr">
                      <a:solidFill>
                        <a:schemeClr val="tx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658549">
                <a:tc>
                  <a:txBody>
                    <a:bodyPr/>
                    <a:lstStyle/>
                    <a:p>
                      <a:r>
                        <a:rPr lang="en-GB" sz="2000" b="1" dirty="0" smtClean="0">
                          <a:solidFill>
                            <a:schemeClr val="tx2"/>
                          </a:solidFill>
                          <a:latin typeface="Cambria" pitchFamily="18" charset="0"/>
                        </a:rPr>
                        <a:t>High dose</a:t>
                      </a:r>
                    </a:p>
                    <a:p>
                      <a:r>
                        <a:rPr lang="en-GB" sz="2000" dirty="0" smtClean="0">
                          <a:solidFill>
                            <a:schemeClr val="tx2"/>
                          </a:solidFill>
                          <a:latin typeface="Cambria" pitchFamily="18" charset="0"/>
                        </a:rPr>
                        <a:t>(e.g.</a:t>
                      </a:r>
                      <a:r>
                        <a:rPr lang="en-GB" sz="2000" baseline="0" dirty="0" smtClean="0">
                          <a:solidFill>
                            <a:schemeClr val="tx2"/>
                          </a:solidFill>
                          <a:latin typeface="Cambria" pitchFamily="18" charset="0"/>
                        </a:rPr>
                        <a:t> radiation therapy, accidents)</a:t>
                      </a:r>
                      <a:endParaRPr lang="en-GB" sz="2000" dirty="0">
                        <a:solidFill>
                          <a:schemeClr val="tx2"/>
                        </a:solidFill>
                        <a:latin typeface="Cambria" pitchFamily="18" charset="0"/>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a:r>
                        <a:rPr lang="en-GB" sz="2000" dirty="0" smtClean="0">
                          <a:solidFill>
                            <a:schemeClr val="tx2"/>
                          </a:solidFill>
                          <a:latin typeface="Cambria" pitchFamily="18" charset="0"/>
                        </a:rPr>
                        <a:t>High probability</a:t>
                      </a:r>
                      <a:endParaRPr lang="en-GB" sz="2000" dirty="0">
                        <a:solidFill>
                          <a:schemeClr val="tx2"/>
                        </a:solidFill>
                        <a:latin typeface="Cambria" pitchFamily="18" charset="0"/>
                      </a:endParaRPr>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a:r>
                        <a:rPr lang="en-GB" sz="2000" dirty="0" smtClean="0">
                          <a:solidFill>
                            <a:schemeClr val="tx2"/>
                          </a:solidFill>
                          <a:latin typeface="Cambria" pitchFamily="18" charset="0"/>
                        </a:rPr>
                        <a:t>Will</a:t>
                      </a:r>
                      <a:r>
                        <a:rPr lang="en-GB" sz="2000" baseline="0" dirty="0" smtClean="0">
                          <a:solidFill>
                            <a:schemeClr val="tx2"/>
                          </a:solidFill>
                          <a:latin typeface="Cambria" pitchFamily="18" charset="0"/>
                        </a:rPr>
                        <a:t> occur </a:t>
                      </a:r>
                    </a:p>
                    <a:p>
                      <a:pPr algn="ctr"/>
                      <a:r>
                        <a:rPr lang="en-GB" sz="2000" baseline="0" dirty="0" smtClean="0">
                          <a:solidFill>
                            <a:schemeClr val="tx2"/>
                          </a:solidFill>
                          <a:latin typeface="Cambria" pitchFamily="18" charset="0"/>
                        </a:rPr>
                        <a:t>(if dose above threshold)</a:t>
                      </a:r>
                      <a:endParaRPr lang="en-GB" sz="2000" dirty="0">
                        <a:solidFill>
                          <a:schemeClr val="tx2"/>
                        </a:solidFill>
                        <a:latin typeface="Cambria" pitchFamily="18" charset="0"/>
                      </a:endParaRPr>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bl>
          </a:graphicData>
        </a:graphic>
      </p:graphicFrame>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43</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Dose-effect relationship</a:t>
            </a:r>
          </a:p>
        </p:txBody>
      </p:sp>
      <p:sp>
        <p:nvSpPr>
          <p:cNvPr id="20483" name="Rectangle 3"/>
          <p:cNvSpPr>
            <a:spLocks noGrp="1" noChangeArrowheads="1"/>
          </p:cNvSpPr>
          <p:nvPr>
            <p:ph type="body" sz="half" idx="1"/>
          </p:nvPr>
        </p:nvSpPr>
        <p:spPr>
          <a:xfrm>
            <a:off x="251520" y="1340768"/>
            <a:ext cx="8641656" cy="1872208"/>
          </a:xfrm>
        </p:spPr>
        <p:txBody>
          <a:bodyPr/>
          <a:lstStyle/>
          <a:p>
            <a:pPr eaLnBrk="1" hangingPunct="1"/>
            <a:r>
              <a:rPr lang="en-US" sz="2800" dirty="0" smtClean="0">
                <a:latin typeface="Arial Unicode MS" pitchFamily="34" charset="-128"/>
              </a:rPr>
              <a:t>What if I had many </a:t>
            </a:r>
            <a:r>
              <a:rPr lang="en-US" sz="2800" dirty="0" smtClean="0">
                <a:solidFill>
                  <a:srgbClr val="C00000"/>
                </a:solidFill>
                <a:latin typeface="Arial Unicode MS" pitchFamily="34" charset="-128"/>
              </a:rPr>
              <a:t>repeated (low-dose) exposures </a:t>
            </a:r>
            <a:r>
              <a:rPr lang="en-US" sz="2800" dirty="0" smtClean="0">
                <a:latin typeface="Arial Unicode MS" pitchFamily="34" charset="-128"/>
              </a:rPr>
              <a:t>over my lifetime: will I experience tissue reactions?</a:t>
            </a:r>
          </a:p>
          <a:p>
            <a:pPr lvl="1" eaLnBrk="1" hangingPunct="1"/>
            <a:r>
              <a:rPr lang="en-US" sz="2400" dirty="0" smtClean="0">
                <a:latin typeface="Arial Unicode MS" pitchFamily="34" charset="-128"/>
              </a:rPr>
              <a:t>Apart from the dose, the </a:t>
            </a:r>
            <a:r>
              <a:rPr lang="en-US" sz="2400" dirty="0" smtClean="0">
                <a:solidFill>
                  <a:srgbClr val="C00000"/>
                </a:solidFill>
                <a:latin typeface="Arial Unicode MS" pitchFamily="34" charset="-128"/>
              </a:rPr>
              <a:t>dose rate </a:t>
            </a:r>
            <a:r>
              <a:rPr lang="en-US" sz="2400" dirty="0" smtClean="0">
                <a:latin typeface="Arial Unicode MS" pitchFamily="34" charset="-128"/>
              </a:rPr>
              <a:t>also determines the risk for radiation-induced effects</a:t>
            </a:r>
          </a:p>
          <a:p>
            <a:pPr lvl="1" eaLnBrk="1" hangingPunct="1"/>
            <a:r>
              <a:rPr lang="en-US" sz="2400" dirty="0" smtClean="0">
                <a:latin typeface="Arial Unicode MS" pitchFamily="34" charset="-128"/>
              </a:rPr>
              <a:t>A </a:t>
            </a:r>
            <a:r>
              <a:rPr lang="en-US" sz="2400" dirty="0" smtClean="0">
                <a:solidFill>
                  <a:srgbClr val="C00000"/>
                </a:solidFill>
                <a:latin typeface="Arial Unicode MS" pitchFamily="34" charset="-128"/>
              </a:rPr>
              <a:t>lower dose rate </a:t>
            </a:r>
            <a:r>
              <a:rPr lang="en-US" sz="2400" dirty="0" smtClean="0">
                <a:latin typeface="Arial Unicode MS" pitchFamily="34" charset="-128"/>
              </a:rPr>
              <a:t>allows cells/tissues to </a:t>
            </a:r>
            <a:r>
              <a:rPr lang="en-US" sz="2400" dirty="0" smtClean="0">
                <a:solidFill>
                  <a:srgbClr val="C00000"/>
                </a:solidFill>
                <a:latin typeface="Arial Unicode MS" pitchFamily="34" charset="-128"/>
              </a:rPr>
              <a:t>repair/heal</a:t>
            </a:r>
            <a:r>
              <a:rPr lang="en-US" sz="2400" dirty="0" smtClean="0">
                <a:latin typeface="Arial Unicode MS" pitchFamily="34" charset="-128"/>
              </a:rPr>
              <a:t> between exposures</a:t>
            </a:r>
          </a:p>
          <a:p>
            <a:pPr lvl="2" eaLnBrk="1" hangingPunct="1"/>
            <a:r>
              <a:rPr lang="en-US" dirty="0" smtClean="0">
                <a:latin typeface="Arial Unicode MS" pitchFamily="34" charset="-128"/>
              </a:rPr>
              <a:t>A single exposure of 1 </a:t>
            </a:r>
            <a:r>
              <a:rPr lang="en-US" dirty="0" err="1" smtClean="0">
                <a:latin typeface="Arial Unicode MS" pitchFamily="34" charset="-128"/>
              </a:rPr>
              <a:t>Gy</a:t>
            </a:r>
            <a:r>
              <a:rPr lang="en-US" dirty="0" smtClean="0">
                <a:latin typeface="Arial Unicode MS" pitchFamily="34" charset="-128"/>
              </a:rPr>
              <a:t> is worse than 1000 exposures of 1 </a:t>
            </a:r>
            <a:r>
              <a:rPr lang="en-US" dirty="0" err="1" smtClean="0">
                <a:latin typeface="Arial Unicode MS" pitchFamily="34" charset="-128"/>
              </a:rPr>
              <a:t>mGy</a:t>
            </a:r>
            <a:r>
              <a:rPr lang="en-US" dirty="0" smtClean="0">
                <a:latin typeface="Arial Unicode MS" pitchFamily="34" charset="-128"/>
              </a:rPr>
              <a:t> over a prolonged period</a:t>
            </a:r>
          </a:p>
          <a:p>
            <a:pPr lvl="1" eaLnBrk="1" hangingPunct="1"/>
            <a:r>
              <a:rPr lang="en-US" sz="2400" dirty="0" smtClean="0">
                <a:latin typeface="Arial Unicode MS" pitchFamily="34" charset="-128"/>
              </a:rPr>
              <a:t>For tissue reactions in particular, thresholds are highly dependent on dose rate</a:t>
            </a:r>
          </a:p>
          <a:p>
            <a:pPr eaLnBrk="1" hangingPunct="1"/>
            <a:endParaRPr lang="en-US" sz="2800" dirty="0" smtClean="0">
              <a:latin typeface="Arial Unicode MS" pitchFamily="34" charset="-128"/>
            </a:endParaRPr>
          </a:p>
          <a:p>
            <a:pPr eaLnBrk="1" hangingPunct="1">
              <a:buNone/>
            </a:pPr>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buNone/>
            </a:pPr>
            <a:endParaRPr lang="en-US" sz="2800" dirty="0" smtClean="0">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44</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Dose-effect relationship</a:t>
            </a:r>
          </a:p>
        </p:txBody>
      </p:sp>
      <p:sp>
        <p:nvSpPr>
          <p:cNvPr id="20483" name="Rectangle 3"/>
          <p:cNvSpPr>
            <a:spLocks noGrp="1" noChangeArrowheads="1"/>
          </p:cNvSpPr>
          <p:nvPr>
            <p:ph type="body" sz="half" idx="1"/>
          </p:nvPr>
        </p:nvSpPr>
        <p:spPr>
          <a:xfrm>
            <a:off x="251520" y="1340768"/>
            <a:ext cx="8641656" cy="4114800"/>
          </a:xfrm>
        </p:spPr>
        <p:txBody>
          <a:bodyPr/>
          <a:lstStyle/>
          <a:p>
            <a:pPr eaLnBrk="1" hangingPunct="1"/>
            <a:r>
              <a:rPr lang="en-US" sz="2800" dirty="0" smtClean="0">
                <a:latin typeface="Arial Unicode MS" pitchFamily="34" charset="-128"/>
              </a:rPr>
              <a:t>Effects of radiation on the </a:t>
            </a:r>
            <a:r>
              <a:rPr lang="en-US" sz="2800" dirty="0" err="1" smtClean="0">
                <a:solidFill>
                  <a:srgbClr val="C00000"/>
                </a:solidFill>
                <a:latin typeface="Arial Unicode MS" pitchFamily="34" charset="-128"/>
              </a:rPr>
              <a:t>foetus</a:t>
            </a:r>
            <a:endParaRPr lang="en-US" sz="2800" dirty="0" smtClean="0">
              <a:solidFill>
                <a:srgbClr val="C00000"/>
              </a:solidFill>
              <a:latin typeface="Arial Unicode MS" pitchFamily="34" charset="-128"/>
            </a:endParaRPr>
          </a:p>
          <a:p>
            <a:pPr lvl="1" eaLnBrk="1" hangingPunct="1"/>
            <a:r>
              <a:rPr lang="en-US" dirty="0" smtClean="0">
                <a:latin typeface="Arial Unicode MS" pitchFamily="34" charset="-128"/>
              </a:rPr>
              <a:t>Both stochastic effects (cancer, leukemia) and tissue reactions (early death, congenital malformations, mental retardation)</a:t>
            </a:r>
          </a:p>
          <a:p>
            <a:pPr lvl="1" eaLnBrk="1" hangingPunct="1"/>
            <a:r>
              <a:rPr lang="en-US" dirty="0" smtClean="0">
                <a:latin typeface="Arial Unicode MS" pitchFamily="34" charset="-128"/>
              </a:rPr>
              <a:t>Effects depend on absorbed </a:t>
            </a:r>
            <a:r>
              <a:rPr lang="en-US" dirty="0" smtClean="0">
                <a:solidFill>
                  <a:srgbClr val="C00000"/>
                </a:solidFill>
                <a:latin typeface="Arial Unicode MS" pitchFamily="34" charset="-128"/>
              </a:rPr>
              <a:t>dose</a:t>
            </a:r>
            <a:r>
              <a:rPr lang="en-US" dirty="0" smtClean="0">
                <a:latin typeface="Arial Unicode MS" pitchFamily="34" charset="-128"/>
              </a:rPr>
              <a:t> and </a:t>
            </a:r>
            <a:r>
              <a:rPr lang="en-US" dirty="0" smtClean="0">
                <a:solidFill>
                  <a:srgbClr val="C00000"/>
                </a:solidFill>
                <a:latin typeface="Arial Unicode MS" pitchFamily="34" charset="-128"/>
              </a:rPr>
              <a:t>stage of pregnancy</a:t>
            </a:r>
          </a:p>
          <a:p>
            <a:pPr eaLnBrk="1" hangingPunct="1"/>
            <a:endParaRPr lang="en-US" sz="2800" dirty="0" smtClean="0">
              <a:latin typeface="Arial Unicode MS" pitchFamily="34" charset="-128"/>
            </a:endParaRPr>
          </a:p>
          <a:p>
            <a:pPr eaLnBrk="1" hangingPunct="1">
              <a:buNone/>
            </a:pPr>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buNone/>
            </a:pPr>
            <a:endParaRPr lang="en-US" sz="2800" dirty="0" smtClean="0">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45</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Dose-effect relationship</a:t>
            </a:r>
          </a:p>
        </p:txBody>
      </p:sp>
      <p:sp>
        <p:nvSpPr>
          <p:cNvPr id="20483" name="Rectangle 3"/>
          <p:cNvSpPr>
            <a:spLocks noGrp="1" noChangeArrowheads="1"/>
          </p:cNvSpPr>
          <p:nvPr>
            <p:ph type="body" sz="half" idx="1"/>
          </p:nvPr>
        </p:nvSpPr>
        <p:spPr>
          <a:xfrm>
            <a:off x="250824" y="1268760"/>
            <a:ext cx="8641656" cy="4114800"/>
          </a:xfrm>
        </p:spPr>
        <p:txBody>
          <a:bodyPr/>
          <a:lstStyle/>
          <a:p>
            <a:pPr eaLnBrk="1" hangingPunct="1"/>
            <a:r>
              <a:rPr lang="en-US" sz="2400" dirty="0" smtClean="0">
                <a:latin typeface="Arial Unicode MS" pitchFamily="34" charset="-128"/>
              </a:rPr>
              <a:t>Radiation risk highest during </a:t>
            </a:r>
            <a:r>
              <a:rPr lang="en-US" sz="2400" dirty="0" smtClean="0">
                <a:solidFill>
                  <a:srgbClr val="C00000"/>
                </a:solidFill>
                <a:latin typeface="Arial Unicode MS" pitchFamily="34" charset="-128"/>
              </a:rPr>
              <a:t>organogenesis</a:t>
            </a:r>
            <a:r>
              <a:rPr lang="en-US" sz="2400" dirty="0" smtClean="0">
                <a:latin typeface="Arial Unicode MS" pitchFamily="34" charset="-128"/>
              </a:rPr>
              <a:t> and in the early </a:t>
            </a:r>
            <a:r>
              <a:rPr lang="en-US" sz="2400" dirty="0" err="1" smtClean="0">
                <a:latin typeface="Arial Unicode MS" pitchFamily="34" charset="-128"/>
              </a:rPr>
              <a:t>foetal</a:t>
            </a:r>
            <a:r>
              <a:rPr lang="en-US" sz="2400" dirty="0" smtClean="0">
                <a:latin typeface="Arial Unicode MS" pitchFamily="34" charset="-128"/>
              </a:rPr>
              <a:t> period (</a:t>
            </a:r>
            <a:r>
              <a:rPr lang="en-US" sz="2400" dirty="0" smtClean="0">
                <a:solidFill>
                  <a:srgbClr val="C00000"/>
                </a:solidFill>
                <a:latin typeface="Arial Unicode MS" pitchFamily="34" charset="-128"/>
              </a:rPr>
              <a:t>1</a:t>
            </a:r>
            <a:r>
              <a:rPr lang="en-US" sz="2400" baseline="30000" dirty="0" smtClean="0">
                <a:solidFill>
                  <a:srgbClr val="C00000"/>
                </a:solidFill>
                <a:latin typeface="Arial Unicode MS" pitchFamily="34" charset="-128"/>
              </a:rPr>
              <a:t>st</a:t>
            </a:r>
            <a:r>
              <a:rPr lang="en-US" sz="2400" dirty="0" smtClean="0">
                <a:solidFill>
                  <a:srgbClr val="C00000"/>
                </a:solidFill>
                <a:latin typeface="Arial Unicode MS" pitchFamily="34" charset="-128"/>
              </a:rPr>
              <a:t> trimester</a:t>
            </a:r>
            <a:r>
              <a:rPr lang="en-US" sz="2400" dirty="0" smtClean="0">
                <a:latin typeface="Arial Unicode MS" pitchFamily="34" charset="-128"/>
              </a:rPr>
              <a:t>), somewhat less in the 2</a:t>
            </a:r>
            <a:r>
              <a:rPr lang="en-US" sz="2400" baseline="30000" dirty="0" smtClean="0">
                <a:latin typeface="Arial Unicode MS" pitchFamily="34" charset="-128"/>
              </a:rPr>
              <a:t>nd</a:t>
            </a:r>
            <a:r>
              <a:rPr lang="en-US" sz="2400" dirty="0" smtClean="0">
                <a:latin typeface="Arial Unicode MS" pitchFamily="34" charset="-128"/>
              </a:rPr>
              <a:t> trimester, and least in the 3</a:t>
            </a:r>
            <a:r>
              <a:rPr lang="en-US" sz="2400" baseline="30000" dirty="0" smtClean="0">
                <a:latin typeface="Arial Unicode MS" pitchFamily="34" charset="-128"/>
              </a:rPr>
              <a:t>rd</a:t>
            </a:r>
            <a:r>
              <a:rPr lang="en-US" sz="2400" dirty="0" smtClean="0">
                <a:latin typeface="Arial Unicode MS" pitchFamily="34" charset="-128"/>
              </a:rPr>
              <a:t> trimester (ICRP 2000)</a:t>
            </a:r>
          </a:p>
          <a:p>
            <a:pPr eaLnBrk="1" hangingPunct="1"/>
            <a:r>
              <a:rPr lang="en-US" sz="2400" dirty="0" smtClean="0">
                <a:latin typeface="Arial Unicode MS" pitchFamily="34" charset="-128"/>
              </a:rPr>
              <a:t>Effects on central nervous system (&gt;100 </a:t>
            </a:r>
            <a:r>
              <a:rPr lang="en-US" sz="2400" dirty="0" err="1" smtClean="0">
                <a:latin typeface="Arial Unicode MS" pitchFamily="34" charset="-128"/>
              </a:rPr>
              <a:t>mGy</a:t>
            </a:r>
            <a:r>
              <a:rPr lang="en-US" sz="2400" dirty="0" smtClean="0">
                <a:latin typeface="Arial Unicode MS" pitchFamily="34" charset="-128"/>
              </a:rPr>
              <a:t>) particularly during week 8-15 </a:t>
            </a:r>
          </a:p>
          <a:p>
            <a:pPr eaLnBrk="1" hangingPunct="1">
              <a:buNone/>
            </a:pPr>
            <a:endParaRPr lang="en-US" sz="2400" dirty="0" smtClean="0">
              <a:latin typeface="Arial Unicode MS" pitchFamily="34" charset="-128"/>
            </a:endParaRPr>
          </a:p>
          <a:p>
            <a:pPr eaLnBrk="1" hangingPunct="1"/>
            <a:endParaRPr lang="en-US" sz="2400" dirty="0" smtClean="0">
              <a:latin typeface="Arial Unicode MS" pitchFamily="34" charset="-128"/>
            </a:endParaRPr>
          </a:p>
          <a:p>
            <a:pPr eaLnBrk="1" hangingPunct="1"/>
            <a:endParaRPr lang="en-US" sz="2400" dirty="0" smtClean="0">
              <a:latin typeface="Arial Unicode MS" pitchFamily="34" charset="-128"/>
            </a:endParaRPr>
          </a:p>
          <a:p>
            <a:pPr eaLnBrk="1" hangingPunct="1"/>
            <a:endParaRPr lang="en-US" sz="2400" dirty="0" smtClean="0">
              <a:latin typeface="Arial Unicode MS" pitchFamily="34" charset="-128"/>
            </a:endParaRPr>
          </a:p>
          <a:p>
            <a:pPr eaLnBrk="1" hangingPunct="1">
              <a:buNone/>
            </a:pPr>
            <a:endParaRPr lang="en-US" sz="2400" dirty="0" smtClean="0">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pic>
        <p:nvPicPr>
          <p:cNvPr id="6" name="Picture 4" descr="prg01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171242" y="3412537"/>
            <a:ext cx="1981200" cy="134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descr="prg013"/>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742992" y="3769724"/>
            <a:ext cx="1497013" cy="158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prg014"/>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814680" y="4269787"/>
            <a:ext cx="2057400"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9"/>
          <p:cNvSpPr txBox="1">
            <a:spLocks noChangeArrowheads="1"/>
          </p:cNvSpPr>
          <p:nvPr/>
        </p:nvSpPr>
        <p:spPr bwMode="auto">
          <a:xfrm>
            <a:off x="4827732" y="5377884"/>
            <a:ext cx="1357312" cy="400110"/>
          </a:xfrm>
          <a:prstGeom prst="rect">
            <a:avLst/>
          </a:prstGeom>
          <a:noFill/>
          <a:ln w="9525">
            <a:noFill/>
            <a:miter lim="800000"/>
            <a:headEnd/>
            <a:tailEnd/>
          </a:ln>
        </p:spPr>
        <p:txBody>
          <a:bodyPr>
            <a:spAutoFit/>
          </a:bodyPr>
          <a:lstStyle/>
          <a:p>
            <a:pPr algn="ctr">
              <a:spcBef>
                <a:spcPct val="50000"/>
              </a:spcBef>
              <a:defRPr/>
            </a:pPr>
            <a:r>
              <a:rPr lang="en-GB" sz="2000" b="1" dirty="0" smtClean="0">
                <a:latin typeface="Calibri" panose="020F0502020204030204" pitchFamily="34" charset="0"/>
              </a:rPr>
              <a:t>Less risk</a:t>
            </a:r>
            <a:endParaRPr lang="en-US" sz="2000" b="1" dirty="0">
              <a:latin typeface="Calibri" panose="020F0502020204030204" pitchFamily="34" charset="0"/>
            </a:endParaRPr>
          </a:p>
        </p:txBody>
      </p:sp>
      <p:sp>
        <p:nvSpPr>
          <p:cNvPr id="11" name="Text Box 10"/>
          <p:cNvSpPr txBox="1">
            <a:spLocks noChangeArrowheads="1"/>
          </p:cNvSpPr>
          <p:nvPr/>
        </p:nvSpPr>
        <p:spPr bwMode="auto">
          <a:xfrm>
            <a:off x="6923359" y="5765194"/>
            <a:ext cx="1857375" cy="400110"/>
          </a:xfrm>
          <a:prstGeom prst="rect">
            <a:avLst/>
          </a:prstGeom>
          <a:noFill/>
          <a:ln w="9525">
            <a:noFill/>
            <a:miter lim="800000"/>
            <a:headEnd/>
            <a:tailEnd/>
          </a:ln>
        </p:spPr>
        <p:txBody>
          <a:bodyPr>
            <a:spAutoFit/>
          </a:bodyPr>
          <a:lstStyle/>
          <a:p>
            <a:pPr algn="ctr">
              <a:spcBef>
                <a:spcPct val="50000"/>
              </a:spcBef>
              <a:defRPr/>
            </a:pPr>
            <a:r>
              <a:rPr lang="en-GB" sz="2000" b="1" dirty="0" smtClean="0">
                <a:latin typeface="Calibri" panose="020F0502020204030204" pitchFamily="34" charset="0"/>
              </a:rPr>
              <a:t>Least risk</a:t>
            </a:r>
            <a:endParaRPr lang="en-US" sz="2000" b="1" dirty="0">
              <a:latin typeface="Calibri" panose="020F0502020204030204" pitchFamily="34" charset="0"/>
            </a:endParaRPr>
          </a:p>
        </p:txBody>
      </p:sp>
      <p:sp>
        <p:nvSpPr>
          <p:cNvPr id="12" name="Text Box 11"/>
          <p:cNvSpPr txBox="1">
            <a:spLocks noChangeArrowheads="1"/>
          </p:cNvSpPr>
          <p:nvPr/>
        </p:nvSpPr>
        <p:spPr bwMode="auto">
          <a:xfrm>
            <a:off x="2197435" y="4761912"/>
            <a:ext cx="2329655" cy="400110"/>
          </a:xfrm>
          <a:prstGeom prst="rect">
            <a:avLst/>
          </a:prstGeom>
          <a:noFill/>
          <a:ln w="9525">
            <a:noFill/>
            <a:miter lim="800000"/>
            <a:headEnd/>
            <a:tailEnd/>
          </a:ln>
        </p:spPr>
        <p:txBody>
          <a:bodyPr wrap="square">
            <a:spAutoFit/>
          </a:bodyPr>
          <a:lstStyle/>
          <a:p>
            <a:pPr algn="ctr">
              <a:spcBef>
                <a:spcPts val="0"/>
              </a:spcBef>
              <a:defRPr/>
            </a:pPr>
            <a:r>
              <a:rPr lang="en-GB" sz="2000" b="1" dirty="0" smtClean="0">
                <a:latin typeface="Calibri" panose="020F0502020204030204" pitchFamily="34" charset="0"/>
              </a:rPr>
              <a:t>Most risk</a:t>
            </a:r>
          </a:p>
        </p:txBody>
      </p:sp>
      <p:pic>
        <p:nvPicPr>
          <p:cNvPr id="13" name="Picture 2" descr="http://www.reprod.ru/img/clipart/2a723c1abe0d83deb8872bd401fa7b6a.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85305" y="4126912"/>
            <a:ext cx="1252537"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11"/>
          <p:cNvSpPr txBox="1">
            <a:spLocks noChangeArrowheads="1"/>
          </p:cNvSpPr>
          <p:nvPr/>
        </p:nvSpPr>
        <p:spPr bwMode="auto">
          <a:xfrm>
            <a:off x="35496" y="5416482"/>
            <a:ext cx="2376264" cy="707886"/>
          </a:xfrm>
          <a:prstGeom prst="rect">
            <a:avLst/>
          </a:prstGeom>
          <a:noFill/>
          <a:ln w="9525">
            <a:noFill/>
            <a:miter lim="800000"/>
            <a:headEnd/>
            <a:tailEnd/>
          </a:ln>
        </p:spPr>
        <p:txBody>
          <a:bodyPr wrap="square">
            <a:spAutoFit/>
          </a:bodyPr>
          <a:lstStyle/>
          <a:p>
            <a:pPr>
              <a:spcBef>
                <a:spcPct val="50000"/>
              </a:spcBef>
              <a:defRPr/>
            </a:pPr>
            <a:r>
              <a:rPr lang="en-GB" sz="2000" dirty="0" smtClean="0">
                <a:latin typeface="Calibri" panose="020F0502020204030204" pitchFamily="34" charset="0"/>
              </a:rPr>
              <a:t>“All or nothing”</a:t>
            </a:r>
            <a:br>
              <a:rPr lang="en-GB" sz="2000" dirty="0" smtClean="0">
                <a:latin typeface="Calibri" panose="020F0502020204030204" pitchFamily="34" charset="0"/>
              </a:rPr>
            </a:br>
            <a:r>
              <a:rPr lang="en-GB" sz="2000" dirty="0" smtClean="0">
                <a:latin typeface="Calibri" panose="020F0502020204030204" pitchFamily="34" charset="0"/>
              </a:rPr>
              <a:t>no malformations</a:t>
            </a:r>
            <a:endParaRPr lang="en-US" sz="2000" dirty="0">
              <a:latin typeface="Calibri" panose="020F0502020204030204" pitchFamily="34" charset="0"/>
            </a:endParaRPr>
          </a:p>
        </p:txBody>
      </p:sp>
      <p:sp>
        <p:nvSpPr>
          <p:cNvPr id="21" name="TextBox 17"/>
          <p:cNvSpPr txBox="1">
            <a:spLocks noChangeArrowheads="1"/>
          </p:cNvSpPr>
          <p:nvPr/>
        </p:nvSpPr>
        <p:spPr bwMode="auto">
          <a:xfrm>
            <a:off x="338932" y="3743529"/>
            <a:ext cx="19288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7A0627"/>
              </a:buClr>
              <a:buSzPct val="50000"/>
              <a:buFont typeface="Wingdings" pitchFamily="2" charset="2"/>
              <a:buBlip>
                <a:blip r:embed="rId7"/>
              </a:buBlip>
              <a:defRPr sz="3000">
                <a:solidFill>
                  <a:schemeClr val="tx1"/>
                </a:solidFill>
                <a:latin typeface="Book Antiqua" pitchFamily="18" charset="0"/>
              </a:defRPr>
            </a:lvl1pPr>
            <a:lvl2pPr marL="742950" indent="-285750" eaLnBrk="0" hangingPunct="0">
              <a:spcBef>
                <a:spcPct val="20000"/>
              </a:spcBef>
              <a:buClr>
                <a:schemeClr val="tx1"/>
              </a:buClr>
              <a:buFont typeface="Century725 BdCn BT" pitchFamily="18" charset="0"/>
              <a:buChar char="-"/>
              <a:defRPr sz="2800">
                <a:solidFill>
                  <a:schemeClr val="tx1"/>
                </a:solidFill>
                <a:latin typeface="Book Antiqua" pitchFamily="18" charset="0"/>
              </a:defRPr>
            </a:lvl2pPr>
            <a:lvl3pPr marL="1143000" indent="-228600" eaLnBrk="0" hangingPunct="0">
              <a:spcBef>
                <a:spcPct val="20000"/>
              </a:spcBef>
              <a:buClr>
                <a:srgbClr val="FFCCFF"/>
              </a:buClr>
              <a:buSzPct val="55000"/>
              <a:buBlip>
                <a:blip r:embed="rId8"/>
              </a:buBlip>
              <a:defRPr sz="2400">
                <a:solidFill>
                  <a:schemeClr val="tx1"/>
                </a:solidFill>
                <a:latin typeface="Book Antiqua" pitchFamily="18" charset="0"/>
              </a:defRPr>
            </a:lvl3pPr>
            <a:lvl4pPr marL="1600200" indent="-228600" eaLnBrk="0" hangingPunct="0">
              <a:spcBef>
                <a:spcPct val="20000"/>
              </a:spcBef>
              <a:buClr>
                <a:schemeClr val="tx1"/>
              </a:buClr>
              <a:buFont typeface="Wingdings 2" pitchFamily="18" charset="2"/>
              <a:buChar char="¬"/>
              <a:defRPr sz="2400">
                <a:solidFill>
                  <a:schemeClr val="tx1"/>
                </a:solidFill>
                <a:latin typeface="Book Antiqua" pitchFamily="18" charset="0"/>
              </a:defRPr>
            </a:lvl4pPr>
            <a:lvl5pPr marL="2057400" indent="-228600" eaLnBrk="0" hangingPunct="0">
              <a:spcBef>
                <a:spcPct val="20000"/>
              </a:spcBef>
              <a:buClr>
                <a:schemeClr val="accent1"/>
              </a:buClr>
              <a:buSzPct val="100000"/>
              <a:buFont typeface="Monotype Sorts" pitchFamily="2" charset="2"/>
              <a:buChar char="è"/>
              <a:defRPr sz="2400">
                <a:solidFill>
                  <a:schemeClr val="tx1"/>
                </a:solidFill>
                <a:latin typeface="AG_Souvenir" pitchFamily="34" charset="0"/>
              </a:defRPr>
            </a:lvl5pPr>
            <a:lvl6pPr marL="2514600" indent="-228600" eaLnBrk="0" fontAlgn="base" hangingPunct="0">
              <a:spcBef>
                <a:spcPct val="20000"/>
              </a:spcBef>
              <a:spcAft>
                <a:spcPct val="0"/>
              </a:spcAft>
              <a:buClr>
                <a:schemeClr val="accent1"/>
              </a:buClr>
              <a:buSzPct val="100000"/>
              <a:buFont typeface="Monotype Sorts" pitchFamily="2" charset="2"/>
              <a:buChar char="è"/>
              <a:defRPr sz="2400">
                <a:solidFill>
                  <a:schemeClr val="tx1"/>
                </a:solidFill>
                <a:latin typeface="AG_Souvenir" pitchFamily="34" charset="0"/>
              </a:defRPr>
            </a:lvl6pPr>
            <a:lvl7pPr marL="2971800" indent="-228600" eaLnBrk="0" fontAlgn="base" hangingPunct="0">
              <a:spcBef>
                <a:spcPct val="20000"/>
              </a:spcBef>
              <a:spcAft>
                <a:spcPct val="0"/>
              </a:spcAft>
              <a:buClr>
                <a:schemeClr val="accent1"/>
              </a:buClr>
              <a:buSzPct val="100000"/>
              <a:buFont typeface="Monotype Sorts" pitchFamily="2" charset="2"/>
              <a:buChar char="è"/>
              <a:defRPr sz="2400">
                <a:solidFill>
                  <a:schemeClr val="tx1"/>
                </a:solidFill>
                <a:latin typeface="AG_Souvenir" pitchFamily="34" charset="0"/>
              </a:defRPr>
            </a:lvl7pPr>
            <a:lvl8pPr marL="3429000" indent="-228600" eaLnBrk="0" fontAlgn="base" hangingPunct="0">
              <a:spcBef>
                <a:spcPct val="20000"/>
              </a:spcBef>
              <a:spcAft>
                <a:spcPct val="0"/>
              </a:spcAft>
              <a:buClr>
                <a:schemeClr val="accent1"/>
              </a:buClr>
              <a:buSzPct val="100000"/>
              <a:buFont typeface="Monotype Sorts" pitchFamily="2" charset="2"/>
              <a:buChar char="è"/>
              <a:defRPr sz="2400">
                <a:solidFill>
                  <a:schemeClr val="tx1"/>
                </a:solidFill>
                <a:latin typeface="AG_Souvenir" pitchFamily="34" charset="0"/>
              </a:defRPr>
            </a:lvl8pPr>
            <a:lvl9pPr marL="3886200" indent="-228600" eaLnBrk="0" fontAlgn="base" hangingPunct="0">
              <a:spcBef>
                <a:spcPct val="20000"/>
              </a:spcBef>
              <a:spcAft>
                <a:spcPct val="0"/>
              </a:spcAft>
              <a:buClr>
                <a:schemeClr val="accent1"/>
              </a:buClr>
              <a:buSzPct val="100000"/>
              <a:buFont typeface="Monotype Sorts" pitchFamily="2" charset="2"/>
              <a:buChar char="è"/>
              <a:defRPr sz="2400">
                <a:solidFill>
                  <a:schemeClr val="tx1"/>
                </a:solidFill>
                <a:latin typeface="AG_Souvenir" pitchFamily="34" charset="0"/>
              </a:defRPr>
            </a:lvl9pPr>
          </a:lstStyle>
          <a:p>
            <a:pPr eaLnBrk="1" hangingPunct="1">
              <a:spcBef>
                <a:spcPct val="0"/>
              </a:spcBef>
              <a:buClrTx/>
              <a:buSzTx/>
              <a:buFontTx/>
              <a:buNone/>
            </a:pPr>
            <a:r>
              <a:rPr lang="bg-BG" altLang="en-US" sz="2000" dirty="0">
                <a:latin typeface="Calibri" panose="020F0502020204030204" pitchFamily="34" charset="0"/>
              </a:rPr>
              <a:t>1 – 2 </a:t>
            </a:r>
            <a:r>
              <a:rPr lang="en-GB" altLang="en-US" sz="2000" dirty="0" smtClean="0">
                <a:latin typeface="Calibri" panose="020F0502020204030204" pitchFamily="34" charset="0"/>
              </a:rPr>
              <a:t>weeks</a:t>
            </a:r>
            <a:endParaRPr lang="ru-RU" altLang="en-US" sz="2000" dirty="0">
              <a:latin typeface="Calibri" panose="020F0502020204030204" pitchFamily="34" charset="0"/>
            </a:endParaRPr>
          </a:p>
        </p:txBody>
      </p:sp>
      <p:cxnSp>
        <p:nvCxnSpPr>
          <p:cNvPr id="23" name="Straight Arrow Connector 22"/>
          <p:cNvCxnSpPr/>
          <p:nvPr/>
        </p:nvCxnSpPr>
        <p:spPr>
          <a:xfrm flipV="1">
            <a:off x="1691680" y="4095370"/>
            <a:ext cx="432048" cy="720080"/>
          </a:xfrm>
          <a:prstGeom prst="straightConnector1">
            <a:avLst/>
          </a:prstGeom>
          <a:ln w="381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4211960" y="4023362"/>
            <a:ext cx="504056" cy="504056"/>
          </a:xfrm>
          <a:prstGeom prst="straightConnector1">
            <a:avLst/>
          </a:prstGeom>
          <a:ln w="381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6300192" y="4671434"/>
            <a:ext cx="432048" cy="432048"/>
          </a:xfrm>
          <a:prstGeom prst="straightConnector1">
            <a:avLst/>
          </a:prstGeom>
          <a:ln w="381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6"/>
          <p:cNvSpPr>
            <a:spLocks noGrp="1"/>
          </p:cNvSpPr>
          <p:nvPr>
            <p:ph type="sldNum" sz="quarter" idx="12"/>
          </p:nvPr>
        </p:nvSpPr>
        <p:spPr>
          <a:noFill/>
          <a:ln>
            <a:miter lim="800000"/>
            <a:headEnd/>
            <a:tailEnd/>
          </a:ln>
        </p:spPr>
        <p:txBody>
          <a:bodyPr/>
          <a:lstStyle/>
          <a:p>
            <a:fld id="{75E21579-A3A3-49C1-9524-62F0133470E7}" type="slidenum">
              <a:rPr lang="en-GB" smtClean="0"/>
              <a:pPr/>
              <a:t>46</a:t>
            </a:fld>
            <a:endParaRPr lang="en-GB" dirty="0" smtClean="0"/>
          </a:p>
        </p:txBody>
      </p:sp>
      <p:sp>
        <p:nvSpPr>
          <p:cNvPr id="4099" name="Rectangle 2"/>
          <p:cNvSpPr>
            <a:spLocks noGrp="1" noChangeArrowheads="1"/>
          </p:cNvSpPr>
          <p:nvPr>
            <p:ph type="title"/>
          </p:nvPr>
        </p:nvSpPr>
        <p:spPr/>
        <p:txBody>
          <a:bodyPr/>
          <a:lstStyle/>
          <a:p>
            <a:pPr eaLnBrk="1" hangingPunct="1"/>
            <a:r>
              <a:rPr lang="en-GB" b="0" dirty="0" smtClean="0">
                <a:latin typeface="Arial Unicode MS" pitchFamily="34" charset="-128"/>
              </a:rPr>
              <a:t>Overview</a:t>
            </a:r>
            <a:endParaRPr lang="en-US" b="0" dirty="0" smtClean="0">
              <a:latin typeface="Arial Unicode MS" pitchFamily="34" charset="-128"/>
            </a:endParaRPr>
          </a:p>
        </p:txBody>
      </p:sp>
      <p:sp>
        <p:nvSpPr>
          <p:cNvPr id="18435" name="Rectangle 3"/>
          <p:cNvSpPr>
            <a:spLocks noGrp="1" noChangeArrowheads="1"/>
          </p:cNvSpPr>
          <p:nvPr>
            <p:ph type="body" sz="half" idx="1"/>
          </p:nvPr>
        </p:nvSpPr>
        <p:spPr>
          <a:xfrm>
            <a:off x="251520" y="2025352"/>
            <a:ext cx="8569076" cy="3347864"/>
          </a:xfrm>
        </p:spPr>
        <p:txBody>
          <a:bodyPr/>
          <a:lstStyle/>
          <a:p>
            <a:pPr eaLnBrk="1" hangingPunct="1">
              <a:buClr>
                <a:schemeClr val="tx2"/>
              </a:buClr>
              <a:buSzPct val="100000"/>
            </a:pPr>
            <a:r>
              <a:rPr lang="en-US" dirty="0" smtClean="0">
                <a:solidFill>
                  <a:schemeClr val="accent6">
                    <a:lumMod val="60000"/>
                    <a:lumOff val="40000"/>
                  </a:schemeClr>
                </a:solidFill>
                <a:latin typeface="Arial Unicode MS" pitchFamily="34" charset="-128"/>
              </a:rPr>
              <a:t>Why radiation protection in dentistry?</a:t>
            </a:r>
          </a:p>
          <a:p>
            <a:pPr eaLnBrk="1" hangingPunct="1">
              <a:buClr>
                <a:schemeClr val="tx2"/>
              </a:buClr>
              <a:buSzPct val="100000"/>
            </a:pPr>
            <a:r>
              <a:rPr lang="en-US" dirty="0" smtClean="0">
                <a:solidFill>
                  <a:schemeClr val="accent6">
                    <a:lumMod val="60000"/>
                    <a:lumOff val="40000"/>
                  </a:schemeClr>
                </a:solidFill>
                <a:latin typeface="Arial Unicode MS" pitchFamily="34" charset="-128"/>
              </a:rPr>
              <a:t>Ionizing radiation &amp; its biological effects</a:t>
            </a:r>
          </a:p>
          <a:p>
            <a:pPr eaLnBrk="1" hangingPunct="1">
              <a:buClr>
                <a:schemeClr val="tx2"/>
              </a:buClr>
              <a:buSzPct val="100000"/>
            </a:pPr>
            <a:r>
              <a:rPr lang="en-US" dirty="0" smtClean="0">
                <a:solidFill>
                  <a:schemeClr val="accent6">
                    <a:lumMod val="60000"/>
                    <a:lumOff val="40000"/>
                  </a:schemeClr>
                </a:solidFill>
                <a:latin typeface="Arial Unicode MS" pitchFamily="34" charset="-128"/>
              </a:rPr>
              <a:t>Radiation dose</a:t>
            </a:r>
          </a:p>
          <a:p>
            <a:pPr eaLnBrk="1" hangingPunct="1">
              <a:buClr>
                <a:schemeClr val="tx2"/>
              </a:buClr>
              <a:buSzPct val="100000"/>
            </a:pPr>
            <a:r>
              <a:rPr lang="en-US" dirty="0" smtClean="0">
                <a:solidFill>
                  <a:schemeClr val="accent6">
                    <a:lumMod val="60000"/>
                    <a:lumOff val="40000"/>
                  </a:schemeClr>
                </a:solidFill>
                <a:latin typeface="Arial Unicode MS" pitchFamily="34" charset="-128"/>
              </a:rPr>
              <a:t>Dose vs. risk</a:t>
            </a:r>
          </a:p>
          <a:p>
            <a:pPr eaLnBrk="1" hangingPunct="1">
              <a:buClr>
                <a:schemeClr val="tx2"/>
              </a:buClr>
              <a:buSzPct val="100000"/>
            </a:pPr>
            <a:r>
              <a:rPr lang="en-US" dirty="0" smtClean="0">
                <a:latin typeface="Arial Unicode MS" pitchFamily="34" charset="-128"/>
              </a:rPr>
              <a:t>General principles of radiation protection</a:t>
            </a:r>
          </a:p>
          <a:p>
            <a:pPr eaLnBrk="1" hangingPunct="1">
              <a:buClr>
                <a:schemeClr val="tx2"/>
              </a:buClr>
            </a:pPr>
            <a:endParaRPr lang="en-US" dirty="0" smtClean="0">
              <a:latin typeface="Arial Unicode MS" pitchFamily="34" charset="-128"/>
            </a:endParaRPr>
          </a:p>
          <a:p>
            <a:pPr eaLnBrk="1" hangingPunct="1">
              <a:buClr>
                <a:schemeClr val="tx2"/>
              </a:buClr>
            </a:pPr>
            <a:endParaRPr lang="en-US" dirty="0" smtClean="0">
              <a:latin typeface="Arial Unicode MS" pitchFamily="34" charset="-128"/>
            </a:endParaRPr>
          </a:p>
          <a:p>
            <a:pPr eaLnBrk="1" hangingPunct="1">
              <a:buClr>
                <a:schemeClr val="tx2"/>
              </a:buClr>
            </a:pPr>
            <a:endParaRPr lang="en-US" dirty="0" smtClean="0">
              <a:latin typeface="Arial Unicode MS" pitchFamily="34" charset="-128"/>
            </a:endParaRPr>
          </a:p>
          <a:p>
            <a:pPr eaLnBrk="1" hangingPunct="1">
              <a:buClr>
                <a:schemeClr val="tx2"/>
              </a:buClr>
            </a:pPr>
            <a:endParaRPr lang="en-US" dirty="0" smtClean="0"/>
          </a:p>
        </p:txBody>
      </p:sp>
      <p:sp>
        <p:nvSpPr>
          <p:cNvPr id="4102"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47</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Radiation protection: history</a:t>
            </a:r>
          </a:p>
        </p:txBody>
      </p:sp>
      <p:sp>
        <p:nvSpPr>
          <p:cNvPr id="20483" name="Rectangle 3"/>
          <p:cNvSpPr>
            <a:spLocks noGrp="1" noChangeArrowheads="1"/>
          </p:cNvSpPr>
          <p:nvPr>
            <p:ph type="body" sz="half" idx="1"/>
          </p:nvPr>
        </p:nvSpPr>
        <p:spPr>
          <a:xfrm>
            <a:off x="250824" y="1196752"/>
            <a:ext cx="8641656" cy="4114800"/>
          </a:xfrm>
        </p:spPr>
        <p:txBody>
          <a:bodyPr/>
          <a:lstStyle/>
          <a:p>
            <a:pPr eaLnBrk="1" hangingPunct="1"/>
            <a:r>
              <a:rPr lang="en-US" sz="2800" dirty="0" smtClean="0">
                <a:latin typeface="Arial Unicode MS" pitchFamily="34" charset="-128"/>
              </a:rPr>
              <a:t>At discovery of X rays (1895): </a:t>
            </a:r>
            <a:r>
              <a:rPr lang="en-US" sz="2800" dirty="0" smtClean="0">
                <a:solidFill>
                  <a:srgbClr val="C00000"/>
                </a:solidFill>
                <a:latin typeface="Arial Unicode MS" pitchFamily="34" charset="-128"/>
              </a:rPr>
              <a:t>effects unknown</a:t>
            </a:r>
          </a:p>
          <a:p>
            <a:pPr eaLnBrk="1" hangingPunct="1"/>
            <a:r>
              <a:rPr lang="en-US" sz="2800" dirty="0" smtClean="0">
                <a:latin typeface="Arial Unicode MS" pitchFamily="34" charset="-128"/>
              </a:rPr>
              <a:t>Soon after application of X rays: early and late deterministic/stochastic effects became obvious</a:t>
            </a: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buNone/>
            </a:pPr>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buNone/>
            </a:pPr>
            <a:endParaRPr lang="en-US" sz="2800" dirty="0" smtClean="0">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pic>
        <p:nvPicPr>
          <p:cNvPr id="124930" name="Picture 2" descr="https://www.awesomestories.com/images/user/966567ccbc.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88024" y="2852936"/>
            <a:ext cx="4182465" cy="2952328"/>
          </a:xfrm>
          <a:prstGeom prst="rect">
            <a:avLst/>
          </a:prstGeom>
          <a:noFill/>
        </p:spPr>
      </p:pic>
      <p:pic>
        <p:nvPicPr>
          <p:cNvPr id="12" name="Picture 4" descr="http://blog.agfahealthcare.com/wp-content/uploads/2012/04/2012-04-27_16223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7504" y="2852936"/>
            <a:ext cx="4510501" cy="2952328"/>
          </a:xfrm>
          <a:prstGeom prst="rect">
            <a:avLst/>
          </a:prstGeom>
          <a:noFill/>
        </p:spPr>
      </p:pic>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48</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Radiation protection: history</a:t>
            </a:r>
          </a:p>
        </p:txBody>
      </p:sp>
      <p:sp>
        <p:nvSpPr>
          <p:cNvPr id="20483" name="Rectangle 3"/>
          <p:cNvSpPr>
            <a:spLocks noGrp="1" noChangeArrowheads="1"/>
          </p:cNvSpPr>
          <p:nvPr>
            <p:ph type="body" sz="half" idx="1"/>
          </p:nvPr>
        </p:nvSpPr>
        <p:spPr>
          <a:xfrm>
            <a:off x="250824" y="1268760"/>
            <a:ext cx="8641656" cy="5256584"/>
          </a:xfrm>
        </p:spPr>
        <p:txBody>
          <a:bodyPr/>
          <a:lstStyle/>
          <a:p>
            <a:pPr eaLnBrk="1" hangingPunct="1"/>
            <a:r>
              <a:rPr lang="en-US" sz="2400" dirty="0" smtClean="0">
                <a:latin typeface="Arial Unicode MS" pitchFamily="34" charset="-128"/>
              </a:rPr>
              <a:t>Early development of radiation protection was slow, with a few pioneers</a:t>
            </a:r>
          </a:p>
          <a:p>
            <a:pPr lvl="1" eaLnBrk="1" hangingPunct="1"/>
            <a:r>
              <a:rPr lang="en-US" sz="2400" dirty="0" smtClean="0">
                <a:latin typeface="Arial Unicode MS" pitchFamily="34" charset="-128"/>
              </a:rPr>
              <a:t>William Rollins (dentist): leaded tube housing, collimation</a:t>
            </a:r>
          </a:p>
          <a:p>
            <a:pPr eaLnBrk="1" hangingPunct="1"/>
            <a:r>
              <a:rPr lang="en-GB" sz="2400" dirty="0" smtClean="0">
                <a:latin typeface="Arial Unicode MS" pitchFamily="34" charset="-128"/>
              </a:rPr>
              <a:t>Recommendations by British Roentgen Society (1915) and American Roentgen Ray Society (1922)</a:t>
            </a:r>
          </a:p>
          <a:p>
            <a:pPr eaLnBrk="1" hangingPunct="1"/>
            <a:r>
              <a:rPr lang="en-GB" sz="2400" dirty="0" smtClean="0">
                <a:latin typeface="Arial Unicode MS" pitchFamily="34" charset="-128"/>
              </a:rPr>
              <a:t>1925: first tolerance doses reported </a:t>
            </a:r>
          </a:p>
          <a:p>
            <a:pPr eaLnBrk="1" hangingPunct="1"/>
            <a:r>
              <a:rPr lang="en-GB" sz="2400" dirty="0" smtClean="0">
                <a:latin typeface="Arial Unicode MS" pitchFamily="34" charset="-128"/>
              </a:rPr>
              <a:t>1928: Roentgen unit for measuring radiation</a:t>
            </a:r>
          </a:p>
          <a:p>
            <a:pPr eaLnBrk="1" hangingPunct="1"/>
            <a:r>
              <a:rPr lang="en-GB" sz="2400" dirty="0" smtClean="0">
                <a:latin typeface="Arial Unicode MS" pitchFamily="34" charset="-128"/>
              </a:rPr>
              <a:t>1928: </a:t>
            </a:r>
            <a:r>
              <a:rPr lang="en-GB" sz="2400" dirty="0" smtClean="0">
                <a:solidFill>
                  <a:srgbClr val="C00000"/>
                </a:solidFill>
                <a:latin typeface="Arial Unicode MS" pitchFamily="34" charset="-128"/>
              </a:rPr>
              <a:t>International Commission on Radiological Protection (ICRP ) </a:t>
            </a:r>
            <a:r>
              <a:rPr lang="en-GB" sz="2400" dirty="0" smtClean="0">
                <a:latin typeface="Arial Unicode MS" pitchFamily="34" charset="-128"/>
              </a:rPr>
              <a:t>established (ICRU: 1925)</a:t>
            </a:r>
            <a:r>
              <a:rPr lang="en-GB" sz="2800" dirty="0" smtClean="0">
                <a:latin typeface="Arial Unicode MS" pitchFamily="34" charset="-128"/>
              </a:rPr>
              <a:t> </a:t>
            </a:r>
          </a:p>
          <a:p>
            <a:pPr eaLnBrk="1" hangingPunct="1"/>
            <a:r>
              <a:rPr lang="en-GB" sz="2400" dirty="0" smtClean="0">
                <a:latin typeface="Arial Unicode MS" pitchFamily="34" charset="-128"/>
              </a:rPr>
              <a:t>1957: </a:t>
            </a:r>
            <a:r>
              <a:rPr lang="en-GB" sz="2400" dirty="0" smtClean="0">
                <a:solidFill>
                  <a:srgbClr val="C00000"/>
                </a:solidFill>
                <a:latin typeface="Arial Unicode MS" pitchFamily="34" charset="-128"/>
              </a:rPr>
              <a:t>International Atomic Energy Agency (IAEA) </a:t>
            </a:r>
            <a:r>
              <a:rPr lang="en-GB" sz="2400" dirty="0" smtClean="0">
                <a:latin typeface="Arial Unicode MS" pitchFamily="34" charset="-128"/>
              </a:rPr>
              <a:t>established</a:t>
            </a:r>
          </a:p>
          <a:p>
            <a:pPr eaLnBrk="1" hangingPunct="1"/>
            <a:endParaRPr lang="en-US" sz="2800" dirty="0" smtClean="0">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txBox="1">
            <a:spLocks noGrp="1" noChangeArrowheads="1"/>
          </p:cNvSpPr>
          <p:nvPr/>
        </p:nvSpPr>
        <p:spPr bwMode="white">
          <a:xfrm>
            <a:off x="6294438" y="6369050"/>
            <a:ext cx="26241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folHlink"/>
              </a:buClr>
              <a:buSzPct val="110000"/>
              <a:buChar char="•"/>
              <a:defRPr sz="3200">
                <a:solidFill>
                  <a:schemeClr val="tx2"/>
                </a:solidFill>
                <a:latin typeface="Arial" charset="0"/>
              </a:defRPr>
            </a:lvl1pPr>
            <a:lvl2pPr marL="742950" indent="-285750" eaLnBrk="0" hangingPunct="0">
              <a:spcBef>
                <a:spcPct val="20000"/>
              </a:spcBef>
              <a:buClr>
                <a:schemeClr val="folHlink"/>
              </a:buClr>
              <a:buSzPct val="110000"/>
              <a:buChar char="•"/>
              <a:defRPr sz="2800">
                <a:solidFill>
                  <a:schemeClr val="tx2"/>
                </a:solidFill>
                <a:latin typeface="Arial" charset="0"/>
              </a:defRPr>
            </a:lvl2pPr>
            <a:lvl3pPr marL="1143000" indent="-228600" eaLnBrk="0" hangingPunct="0">
              <a:spcBef>
                <a:spcPct val="20000"/>
              </a:spcBef>
              <a:buClr>
                <a:schemeClr val="folHlink"/>
              </a:buClr>
              <a:buSzPct val="110000"/>
              <a:buChar char="•"/>
              <a:defRPr sz="2400">
                <a:solidFill>
                  <a:schemeClr val="tx2"/>
                </a:solidFill>
                <a:latin typeface="Arial" charset="0"/>
              </a:defRPr>
            </a:lvl3pPr>
            <a:lvl4pPr marL="1600200" indent="-228600" eaLnBrk="0" hangingPunct="0">
              <a:spcBef>
                <a:spcPct val="20000"/>
              </a:spcBef>
              <a:buClr>
                <a:schemeClr val="folHlink"/>
              </a:buClr>
              <a:buSzPct val="110000"/>
              <a:buChar char="•"/>
              <a:defRPr sz="2400">
                <a:solidFill>
                  <a:schemeClr val="tx2"/>
                </a:solidFill>
                <a:latin typeface="Arial" charset="0"/>
              </a:defRPr>
            </a:lvl4pPr>
            <a:lvl5pPr marL="2057400" indent="-228600" eaLnBrk="0" hangingPunct="0">
              <a:spcBef>
                <a:spcPct val="20000"/>
              </a:spcBef>
              <a:buClr>
                <a:schemeClr val="folHlink"/>
              </a:buClr>
              <a:buSzPct val="110000"/>
              <a:buChar char="•"/>
              <a:defRPr sz="2400">
                <a:solidFill>
                  <a:schemeClr val="tx2"/>
                </a:solidFill>
                <a:latin typeface="Arial"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9pPr>
          </a:lstStyle>
          <a:p>
            <a:pPr algn="r" eaLnBrk="1" hangingPunct="1">
              <a:spcBef>
                <a:spcPct val="0"/>
              </a:spcBef>
              <a:buClrTx/>
              <a:buSzTx/>
              <a:buFontTx/>
              <a:buNone/>
            </a:pPr>
            <a:endParaRPr lang="en-US" altLang="en-US" sz="1000">
              <a:solidFill>
                <a:srgbClr val="D5D7D8"/>
              </a:solidFill>
              <a:latin typeface="Calibri" panose="020F0502020204030204" pitchFamily="34" charset="0"/>
              <a:cs typeface="Calibri" panose="020F0502020204030204" pitchFamily="34" charset="0"/>
            </a:endParaRPr>
          </a:p>
        </p:txBody>
      </p:sp>
      <p:sp>
        <p:nvSpPr>
          <p:cNvPr id="3" name="AutoShape 3"/>
          <p:cNvSpPr>
            <a:spLocks noChangeArrowheads="1"/>
          </p:cNvSpPr>
          <p:nvPr/>
        </p:nvSpPr>
        <p:spPr bwMode="auto">
          <a:xfrm>
            <a:off x="2746648" y="3068960"/>
            <a:ext cx="457200" cy="330200"/>
          </a:xfrm>
          <a:prstGeom prst="rightArrow">
            <a:avLst>
              <a:gd name="adj1" fmla="val 50000"/>
              <a:gd name="adj2" fmla="val 34615"/>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lvl1pPr eaLnBrk="0" hangingPunct="0">
              <a:spcBef>
                <a:spcPct val="20000"/>
              </a:spcBef>
              <a:buClr>
                <a:schemeClr val="folHlink"/>
              </a:buClr>
              <a:buSzPct val="110000"/>
              <a:buChar char="•"/>
              <a:defRPr sz="3200">
                <a:solidFill>
                  <a:schemeClr val="tx2"/>
                </a:solidFill>
                <a:latin typeface="Arial" charset="0"/>
              </a:defRPr>
            </a:lvl1pPr>
            <a:lvl2pPr marL="742950" indent="-285750" eaLnBrk="0" hangingPunct="0">
              <a:spcBef>
                <a:spcPct val="20000"/>
              </a:spcBef>
              <a:buClr>
                <a:schemeClr val="folHlink"/>
              </a:buClr>
              <a:buSzPct val="110000"/>
              <a:buChar char="•"/>
              <a:defRPr sz="2800">
                <a:solidFill>
                  <a:schemeClr val="tx2"/>
                </a:solidFill>
                <a:latin typeface="Arial" charset="0"/>
              </a:defRPr>
            </a:lvl2pPr>
            <a:lvl3pPr marL="1143000" indent="-228600" eaLnBrk="0" hangingPunct="0">
              <a:spcBef>
                <a:spcPct val="20000"/>
              </a:spcBef>
              <a:buClr>
                <a:schemeClr val="folHlink"/>
              </a:buClr>
              <a:buSzPct val="110000"/>
              <a:buChar char="•"/>
              <a:defRPr sz="2400">
                <a:solidFill>
                  <a:schemeClr val="tx2"/>
                </a:solidFill>
                <a:latin typeface="Arial" charset="0"/>
              </a:defRPr>
            </a:lvl3pPr>
            <a:lvl4pPr marL="1600200" indent="-228600" eaLnBrk="0" hangingPunct="0">
              <a:spcBef>
                <a:spcPct val="20000"/>
              </a:spcBef>
              <a:buClr>
                <a:schemeClr val="folHlink"/>
              </a:buClr>
              <a:buSzPct val="110000"/>
              <a:buChar char="•"/>
              <a:defRPr sz="2400">
                <a:solidFill>
                  <a:schemeClr val="tx2"/>
                </a:solidFill>
                <a:latin typeface="Arial" charset="0"/>
              </a:defRPr>
            </a:lvl4pPr>
            <a:lvl5pPr marL="2057400" indent="-228600" eaLnBrk="0" hangingPunct="0">
              <a:spcBef>
                <a:spcPct val="20000"/>
              </a:spcBef>
              <a:buClr>
                <a:schemeClr val="folHlink"/>
              </a:buClr>
              <a:buSzPct val="110000"/>
              <a:buChar char="•"/>
              <a:defRPr sz="2400">
                <a:solidFill>
                  <a:schemeClr val="tx2"/>
                </a:solidFill>
                <a:latin typeface="Arial"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9pPr>
          </a:lstStyle>
          <a:p>
            <a:pPr eaLnBrk="1" hangingPunct="1">
              <a:spcBef>
                <a:spcPct val="0"/>
              </a:spcBef>
              <a:buClrTx/>
              <a:buSzTx/>
              <a:buFontTx/>
              <a:buNone/>
            </a:pPr>
            <a:endParaRPr lang="en-AU" altLang="en-US" sz="2400">
              <a:solidFill>
                <a:schemeClr val="tx1"/>
              </a:solidFill>
              <a:latin typeface="Calibri" panose="020F0502020204030204" pitchFamily="34" charset="0"/>
              <a:cs typeface="Calibri" panose="020F0502020204030204" pitchFamily="34" charset="0"/>
            </a:endParaRPr>
          </a:p>
        </p:txBody>
      </p:sp>
      <p:sp>
        <p:nvSpPr>
          <p:cNvPr id="5" name="AutoShape 13"/>
          <p:cNvSpPr>
            <a:spLocks noChangeArrowheads="1"/>
          </p:cNvSpPr>
          <p:nvPr/>
        </p:nvSpPr>
        <p:spPr bwMode="auto">
          <a:xfrm>
            <a:off x="5842992" y="3068960"/>
            <a:ext cx="457200" cy="330200"/>
          </a:xfrm>
          <a:prstGeom prst="rightArrow">
            <a:avLst>
              <a:gd name="adj1" fmla="val 50000"/>
              <a:gd name="adj2" fmla="val 34615"/>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lvl1pPr eaLnBrk="0" hangingPunct="0">
              <a:spcBef>
                <a:spcPct val="20000"/>
              </a:spcBef>
              <a:buClr>
                <a:schemeClr val="folHlink"/>
              </a:buClr>
              <a:buSzPct val="110000"/>
              <a:buChar char="•"/>
              <a:defRPr sz="3200">
                <a:solidFill>
                  <a:schemeClr val="tx2"/>
                </a:solidFill>
                <a:latin typeface="Arial" charset="0"/>
              </a:defRPr>
            </a:lvl1pPr>
            <a:lvl2pPr marL="742950" indent="-285750" eaLnBrk="0" hangingPunct="0">
              <a:spcBef>
                <a:spcPct val="20000"/>
              </a:spcBef>
              <a:buClr>
                <a:schemeClr val="folHlink"/>
              </a:buClr>
              <a:buSzPct val="110000"/>
              <a:buChar char="•"/>
              <a:defRPr sz="2800">
                <a:solidFill>
                  <a:schemeClr val="tx2"/>
                </a:solidFill>
                <a:latin typeface="Arial" charset="0"/>
              </a:defRPr>
            </a:lvl2pPr>
            <a:lvl3pPr marL="1143000" indent="-228600" eaLnBrk="0" hangingPunct="0">
              <a:spcBef>
                <a:spcPct val="20000"/>
              </a:spcBef>
              <a:buClr>
                <a:schemeClr val="folHlink"/>
              </a:buClr>
              <a:buSzPct val="110000"/>
              <a:buChar char="•"/>
              <a:defRPr sz="2400">
                <a:solidFill>
                  <a:schemeClr val="tx2"/>
                </a:solidFill>
                <a:latin typeface="Arial" charset="0"/>
              </a:defRPr>
            </a:lvl3pPr>
            <a:lvl4pPr marL="1600200" indent="-228600" eaLnBrk="0" hangingPunct="0">
              <a:spcBef>
                <a:spcPct val="20000"/>
              </a:spcBef>
              <a:buClr>
                <a:schemeClr val="folHlink"/>
              </a:buClr>
              <a:buSzPct val="110000"/>
              <a:buChar char="•"/>
              <a:defRPr sz="2400">
                <a:solidFill>
                  <a:schemeClr val="tx2"/>
                </a:solidFill>
                <a:latin typeface="Arial" charset="0"/>
              </a:defRPr>
            </a:lvl4pPr>
            <a:lvl5pPr marL="2057400" indent="-228600" eaLnBrk="0" hangingPunct="0">
              <a:spcBef>
                <a:spcPct val="20000"/>
              </a:spcBef>
              <a:buClr>
                <a:schemeClr val="folHlink"/>
              </a:buClr>
              <a:buSzPct val="110000"/>
              <a:buChar char="•"/>
              <a:defRPr sz="2400">
                <a:solidFill>
                  <a:schemeClr val="tx2"/>
                </a:solidFill>
                <a:latin typeface="Arial"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9pPr>
          </a:lstStyle>
          <a:p>
            <a:pPr eaLnBrk="1" hangingPunct="1">
              <a:spcBef>
                <a:spcPct val="0"/>
              </a:spcBef>
              <a:buClrTx/>
              <a:buSzTx/>
              <a:buFontTx/>
              <a:buNone/>
            </a:pPr>
            <a:endParaRPr lang="en-AU" altLang="en-US" sz="2400">
              <a:solidFill>
                <a:schemeClr val="tx1"/>
              </a:solidFill>
              <a:latin typeface="Calibri" panose="020F0502020204030204" pitchFamily="34" charset="0"/>
              <a:cs typeface="Calibri" panose="020F0502020204030204" pitchFamily="34" charset="0"/>
            </a:endParaRPr>
          </a:p>
        </p:txBody>
      </p:sp>
      <p:pic>
        <p:nvPicPr>
          <p:cNvPr id="7" name="Picture 15" descr="UNSCEA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6401" y="1366052"/>
            <a:ext cx="2422565" cy="34311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5"/>
          <p:cNvSpPr txBox="1">
            <a:spLocks noChangeArrowheads="1"/>
          </p:cNvSpPr>
          <p:nvPr/>
        </p:nvSpPr>
        <p:spPr bwMode="auto">
          <a:xfrm>
            <a:off x="179512" y="4941168"/>
            <a:ext cx="2592412" cy="727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folHlink"/>
              </a:buClr>
              <a:buSzPct val="110000"/>
              <a:buChar char="•"/>
              <a:defRPr sz="3200">
                <a:solidFill>
                  <a:schemeClr val="tx2"/>
                </a:solidFill>
                <a:latin typeface="Arial" charset="0"/>
              </a:defRPr>
            </a:lvl1pPr>
            <a:lvl2pPr marL="742950" indent="-285750" eaLnBrk="0" hangingPunct="0">
              <a:spcBef>
                <a:spcPct val="20000"/>
              </a:spcBef>
              <a:buClr>
                <a:schemeClr val="folHlink"/>
              </a:buClr>
              <a:buSzPct val="110000"/>
              <a:buChar char="•"/>
              <a:defRPr sz="2800">
                <a:solidFill>
                  <a:schemeClr val="tx2"/>
                </a:solidFill>
                <a:latin typeface="Arial" charset="0"/>
              </a:defRPr>
            </a:lvl2pPr>
            <a:lvl3pPr marL="1143000" indent="-228600" eaLnBrk="0" hangingPunct="0">
              <a:spcBef>
                <a:spcPct val="20000"/>
              </a:spcBef>
              <a:buClr>
                <a:schemeClr val="folHlink"/>
              </a:buClr>
              <a:buSzPct val="110000"/>
              <a:buChar char="•"/>
              <a:defRPr sz="2400">
                <a:solidFill>
                  <a:schemeClr val="tx2"/>
                </a:solidFill>
                <a:latin typeface="Arial" charset="0"/>
              </a:defRPr>
            </a:lvl3pPr>
            <a:lvl4pPr marL="1600200" indent="-228600" eaLnBrk="0" hangingPunct="0">
              <a:spcBef>
                <a:spcPct val="20000"/>
              </a:spcBef>
              <a:buClr>
                <a:schemeClr val="folHlink"/>
              </a:buClr>
              <a:buSzPct val="110000"/>
              <a:buChar char="•"/>
              <a:defRPr sz="2400">
                <a:solidFill>
                  <a:schemeClr val="tx2"/>
                </a:solidFill>
                <a:latin typeface="Arial" charset="0"/>
              </a:defRPr>
            </a:lvl4pPr>
            <a:lvl5pPr marL="2057400" indent="-228600" eaLnBrk="0" hangingPunct="0">
              <a:spcBef>
                <a:spcPct val="20000"/>
              </a:spcBef>
              <a:buClr>
                <a:schemeClr val="folHlink"/>
              </a:buClr>
              <a:buSzPct val="110000"/>
              <a:buChar char="•"/>
              <a:defRPr sz="2400">
                <a:solidFill>
                  <a:schemeClr val="tx2"/>
                </a:solidFill>
                <a:latin typeface="Arial"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9pPr>
          </a:lstStyle>
          <a:p>
            <a:pPr algn="ctr" eaLnBrk="1" hangingPunct="1">
              <a:lnSpc>
                <a:spcPct val="85000"/>
              </a:lnSpc>
              <a:spcBef>
                <a:spcPct val="0"/>
              </a:spcBef>
              <a:buClr>
                <a:srgbClr val="99CCFF"/>
              </a:buClr>
              <a:buNone/>
            </a:pPr>
            <a:r>
              <a:rPr lang="en-US" altLang="en-US" sz="2800" b="1" dirty="0">
                <a:solidFill>
                  <a:srgbClr val="B60000"/>
                </a:solidFill>
                <a:latin typeface="Calibri" panose="020F0502020204030204" pitchFamily="34" charset="0"/>
                <a:cs typeface="Calibri" panose="020F0502020204030204" pitchFamily="34" charset="0"/>
              </a:rPr>
              <a:t>UNSCEAR</a:t>
            </a:r>
          </a:p>
          <a:p>
            <a:pPr algn="ctr" eaLnBrk="1" hangingPunct="1">
              <a:lnSpc>
                <a:spcPct val="85000"/>
              </a:lnSpc>
              <a:spcBef>
                <a:spcPct val="0"/>
              </a:spcBef>
              <a:buClr>
                <a:srgbClr val="99CCFF"/>
              </a:buClr>
              <a:buFontTx/>
              <a:buNone/>
            </a:pPr>
            <a:r>
              <a:rPr lang="en-US" altLang="en-US" sz="2000" dirty="0" smtClean="0">
                <a:solidFill>
                  <a:srgbClr val="0648B2"/>
                </a:solidFill>
                <a:latin typeface="Calibri" panose="020F0502020204030204" pitchFamily="34" charset="0"/>
                <a:cs typeface="Calibri" panose="020F0502020204030204" pitchFamily="34" charset="0"/>
              </a:rPr>
              <a:t>Effects </a:t>
            </a:r>
            <a:r>
              <a:rPr lang="en-US" altLang="en-US" sz="2000" dirty="0">
                <a:solidFill>
                  <a:srgbClr val="0648B2"/>
                </a:solidFill>
                <a:latin typeface="Calibri" panose="020F0502020204030204" pitchFamily="34" charset="0"/>
                <a:cs typeface="Calibri" panose="020F0502020204030204" pitchFamily="34" charset="0"/>
              </a:rPr>
              <a:t>of </a:t>
            </a:r>
            <a:r>
              <a:rPr lang="en-US" altLang="en-US" sz="2000" dirty="0" smtClean="0">
                <a:solidFill>
                  <a:srgbClr val="0648B2"/>
                </a:solidFill>
                <a:latin typeface="Calibri" panose="020F0502020204030204" pitchFamily="34" charset="0"/>
                <a:cs typeface="Calibri" panose="020F0502020204030204" pitchFamily="34" charset="0"/>
              </a:rPr>
              <a:t>radiation</a:t>
            </a:r>
            <a:endParaRPr lang="en-US" altLang="en-US" sz="2000" dirty="0" smtClean="0">
              <a:solidFill>
                <a:schemeClr val="tx1">
                  <a:lumMod val="75000"/>
                  <a:lumOff val="25000"/>
                </a:schemeClr>
              </a:solidFill>
              <a:latin typeface="Calibri" panose="020F0502020204030204" pitchFamily="34" charset="0"/>
              <a:cs typeface="Calibri" panose="020F0502020204030204" pitchFamily="34" charset="0"/>
            </a:endParaRPr>
          </a:p>
        </p:txBody>
      </p:sp>
      <p:sp>
        <p:nvSpPr>
          <p:cNvPr id="18" name="Text Box 6"/>
          <p:cNvSpPr txBox="1">
            <a:spLocks noChangeArrowheads="1"/>
          </p:cNvSpPr>
          <p:nvPr/>
        </p:nvSpPr>
        <p:spPr bwMode="auto">
          <a:xfrm>
            <a:off x="3298428" y="4869160"/>
            <a:ext cx="2425700" cy="989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110000"/>
              <a:buChar char="•"/>
              <a:defRPr sz="3200">
                <a:solidFill>
                  <a:schemeClr val="tx2"/>
                </a:solidFill>
                <a:latin typeface="Arial" charset="0"/>
              </a:defRPr>
            </a:lvl1pPr>
            <a:lvl2pPr marL="742950" indent="-285750" eaLnBrk="0" hangingPunct="0">
              <a:spcBef>
                <a:spcPct val="20000"/>
              </a:spcBef>
              <a:buClr>
                <a:schemeClr val="folHlink"/>
              </a:buClr>
              <a:buSzPct val="110000"/>
              <a:buChar char="•"/>
              <a:defRPr sz="2800">
                <a:solidFill>
                  <a:schemeClr val="tx2"/>
                </a:solidFill>
                <a:latin typeface="Arial" charset="0"/>
              </a:defRPr>
            </a:lvl2pPr>
            <a:lvl3pPr marL="1143000" indent="-228600" eaLnBrk="0" hangingPunct="0">
              <a:spcBef>
                <a:spcPct val="20000"/>
              </a:spcBef>
              <a:buClr>
                <a:schemeClr val="folHlink"/>
              </a:buClr>
              <a:buSzPct val="110000"/>
              <a:buChar char="•"/>
              <a:defRPr sz="2400">
                <a:solidFill>
                  <a:schemeClr val="tx2"/>
                </a:solidFill>
                <a:latin typeface="Arial" charset="0"/>
              </a:defRPr>
            </a:lvl3pPr>
            <a:lvl4pPr marL="1600200" indent="-228600" eaLnBrk="0" hangingPunct="0">
              <a:spcBef>
                <a:spcPct val="20000"/>
              </a:spcBef>
              <a:buClr>
                <a:schemeClr val="folHlink"/>
              </a:buClr>
              <a:buSzPct val="110000"/>
              <a:buChar char="•"/>
              <a:defRPr sz="2400">
                <a:solidFill>
                  <a:schemeClr val="tx2"/>
                </a:solidFill>
                <a:latin typeface="Arial" charset="0"/>
              </a:defRPr>
            </a:lvl4pPr>
            <a:lvl5pPr marL="2057400" indent="-228600" eaLnBrk="0" hangingPunct="0">
              <a:spcBef>
                <a:spcPct val="20000"/>
              </a:spcBef>
              <a:buClr>
                <a:schemeClr val="folHlink"/>
              </a:buClr>
              <a:buSzPct val="110000"/>
              <a:buChar char="•"/>
              <a:defRPr sz="2400">
                <a:solidFill>
                  <a:schemeClr val="tx2"/>
                </a:solidFill>
                <a:latin typeface="Arial"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9pPr>
          </a:lstStyle>
          <a:p>
            <a:pPr algn="ctr" eaLnBrk="1" hangingPunct="1">
              <a:lnSpc>
                <a:spcPct val="85000"/>
              </a:lnSpc>
              <a:spcBef>
                <a:spcPct val="0"/>
              </a:spcBef>
              <a:buClr>
                <a:srgbClr val="99CCFF"/>
              </a:buClr>
              <a:buNone/>
            </a:pPr>
            <a:r>
              <a:rPr lang="en-US" altLang="en-US" sz="2800" b="1" dirty="0">
                <a:solidFill>
                  <a:srgbClr val="B60000"/>
                </a:solidFill>
                <a:latin typeface="Calibri" panose="020F0502020204030204" pitchFamily="34" charset="0"/>
                <a:cs typeface="Calibri" panose="020F0502020204030204" pitchFamily="34" charset="0"/>
              </a:rPr>
              <a:t>ICRP</a:t>
            </a:r>
          </a:p>
          <a:p>
            <a:pPr algn="ctr" eaLnBrk="1" hangingPunct="1">
              <a:lnSpc>
                <a:spcPct val="85000"/>
              </a:lnSpc>
              <a:spcBef>
                <a:spcPct val="0"/>
              </a:spcBef>
              <a:buClr>
                <a:srgbClr val="99CCFF"/>
              </a:buClr>
              <a:buFontTx/>
              <a:buNone/>
            </a:pPr>
            <a:r>
              <a:rPr lang="en-US" altLang="en-US" sz="2000" dirty="0" smtClean="0">
                <a:solidFill>
                  <a:srgbClr val="0648B2"/>
                </a:solidFill>
                <a:latin typeface="Calibri" panose="020F0502020204030204" pitchFamily="34" charset="0"/>
                <a:cs typeface="Calibri" panose="020F0502020204030204" pitchFamily="34" charset="0"/>
              </a:rPr>
              <a:t>Recommendations </a:t>
            </a:r>
            <a:r>
              <a:rPr lang="en-US" altLang="en-US" sz="2000" dirty="0">
                <a:solidFill>
                  <a:srgbClr val="0648B2"/>
                </a:solidFill>
                <a:latin typeface="Calibri" panose="020F0502020204030204" pitchFamily="34" charset="0"/>
                <a:cs typeface="Calibri" panose="020F0502020204030204" pitchFamily="34" charset="0"/>
              </a:rPr>
              <a:t>for </a:t>
            </a:r>
            <a:r>
              <a:rPr lang="en-US" altLang="en-US" sz="2000" dirty="0" smtClean="0">
                <a:solidFill>
                  <a:srgbClr val="0648B2"/>
                </a:solidFill>
                <a:latin typeface="Calibri" panose="020F0502020204030204" pitchFamily="34" charset="0"/>
                <a:cs typeface="Calibri" panose="020F0502020204030204" pitchFamily="34" charset="0"/>
              </a:rPr>
              <a:t>protection</a:t>
            </a:r>
          </a:p>
        </p:txBody>
      </p:sp>
      <p:sp>
        <p:nvSpPr>
          <p:cNvPr id="25" name="Text Box 31"/>
          <p:cNvSpPr txBox="1">
            <a:spLocks noChangeArrowheads="1"/>
          </p:cNvSpPr>
          <p:nvPr/>
        </p:nvSpPr>
        <p:spPr bwMode="auto">
          <a:xfrm>
            <a:off x="5975647" y="4941168"/>
            <a:ext cx="3168353" cy="962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folHlink"/>
              </a:buClr>
              <a:buSzPct val="110000"/>
              <a:buChar char="•"/>
              <a:defRPr sz="3200">
                <a:solidFill>
                  <a:schemeClr val="tx2"/>
                </a:solidFill>
                <a:latin typeface="Arial" charset="0"/>
              </a:defRPr>
            </a:lvl1pPr>
            <a:lvl2pPr marL="742950" indent="-285750" eaLnBrk="0" hangingPunct="0">
              <a:spcBef>
                <a:spcPct val="20000"/>
              </a:spcBef>
              <a:buClr>
                <a:schemeClr val="folHlink"/>
              </a:buClr>
              <a:buSzPct val="110000"/>
              <a:buChar char="•"/>
              <a:defRPr sz="2800">
                <a:solidFill>
                  <a:schemeClr val="tx2"/>
                </a:solidFill>
                <a:latin typeface="Arial" charset="0"/>
              </a:defRPr>
            </a:lvl2pPr>
            <a:lvl3pPr marL="1143000" indent="-228600" eaLnBrk="0" hangingPunct="0">
              <a:spcBef>
                <a:spcPct val="20000"/>
              </a:spcBef>
              <a:buClr>
                <a:schemeClr val="folHlink"/>
              </a:buClr>
              <a:buSzPct val="110000"/>
              <a:buChar char="•"/>
              <a:defRPr sz="2400">
                <a:solidFill>
                  <a:schemeClr val="tx2"/>
                </a:solidFill>
                <a:latin typeface="Arial" charset="0"/>
              </a:defRPr>
            </a:lvl3pPr>
            <a:lvl4pPr marL="1600200" indent="-228600" eaLnBrk="0" hangingPunct="0">
              <a:spcBef>
                <a:spcPct val="20000"/>
              </a:spcBef>
              <a:buClr>
                <a:schemeClr val="folHlink"/>
              </a:buClr>
              <a:buSzPct val="110000"/>
              <a:buChar char="•"/>
              <a:defRPr sz="2400">
                <a:solidFill>
                  <a:schemeClr val="tx2"/>
                </a:solidFill>
                <a:latin typeface="Arial" charset="0"/>
              </a:defRPr>
            </a:lvl4pPr>
            <a:lvl5pPr marL="2057400" indent="-228600" eaLnBrk="0" hangingPunct="0">
              <a:spcBef>
                <a:spcPct val="20000"/>
              </a:spcBef>
              <a:buClr>
                <a:schemeClr val="folHlink"/>
              </a:buClr>
              <a:buSzPct val="110000"/>
              <a:buChar char="•"/>
              <a:defRPr sz="2400">
                <a:solidFill>
                  <a:schemeClr val="tx2"/>
                </a:solidFill>
                <a:latin typeface="Arial"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Arial" charset="0"/>
              </a:defRPr>
            </a:lvl9pPr>
          </a:lstStyle>
          <a:p>
            <a:pPr algn="ctr" eaLnBrk="1" hangingPunct="1">
              <a:lnSpc>
                <a:spcPct val="85000"/>
              </a:lnSpc>
              <a:spcBef>
                <a:spcPct val="0"/>
              </a:spcBef>
              <a:spcAft>
                <a:spcPts val="0"/>
              </a:spcAft>
              <a:buClr>
                <a:srgbClr val="99CCFF"/>
              </a:buClr>
              <a:buNone/>
            </a:pPr>
            <a:r>
              <a:rPr lang="en-AU" sz="2800" b="1" dirty="0">
                <a:solidFill>
                  <a:srgbClr val="A10000"/>
                </a:solidFill>
                <a:latin typeface="Calibri" panose="020F0502020204030204" pitchFamily="34" charset="0"/>
                <a:cs typeface="Calibri" panose="020F0502020204030204" pitchFamily="34" charset="0"/>
              </a:rPr>
              <a:t>IAEA </a:t>
            </a:r>
            <a:endParaRPr lang="en-AU" sz="2000" dirty="0">
              <a:latin typeface="Calibri" panose="020F0502020204030204" pitchFamily="34" charset="0"/>
              <a:cs typeface="Calibri" panose="020F0502020204030204" pitchFamily="34" charset="0"/>
            </a:endParaRPr>
          </a:p>
          <a:p>
            <a:pPr algn="ctr" eaLnBrk="1" hangingPunct="1">
              <a:lnSpc>
                <a:spcPct val="85000"/>
              </a:lnSpc>
              <a:spcBef>
                <a:spcPct val="0"/>
              </a:spcBef>
              <a:spcAft>
                <a:spcPts val="0"/>
              </a:spcAft>
              <a:buClr>
                <a:srgbClr val="99CCFF"/>
              </a:buClr>
              <a:buFontTx/>
              <a:buNone/>
            </a:pPr>
            <a:r>
              <a:rPr lang="en-GB" altLang="en-US" sz="2000" dirty="0" smtClean="0">
                <a:solidFill>
                  <a:srgbClr val="0648B2"/>
                </a:solidFill>
                <a:latin typeface="Calibri" panose="020F0502020204030204" pitchFamily="34" charset="0"/>
                <a:cs typeface="Calibri" panose="020F0502020204030204" pitchFamily="34" charset="0"/>
              </a:rPr>
              <a:t>Essential </a:t>
            </a:r>
            <a:r>
              <a:rPr lang="en-GB" altLang="en-US" sz="2000" dirty="0">
                <a:solidFill>
                  <a:srgbClr val="0648B2"/>
                </a:solidFill>
                <a:latin typeface="Calibri" panose="020F0502020204030204" pitchFamily="34" charset="0"/>
                <a:cs typeface="Calibri" panose="020F0502020204030204" pitchFamily="34" charset="0"/>
              </a:rPr>
              <a:t>requirements</a:t>
            </a:r>
          </a:p>
          <a:p>
            <a:pPr algn="ctr" eaLnBrk="1" hangingPunct="1">
              <a:lnSpc>
                <a:spcPct val="85000"/>
              </a:lnSpc>
              <a:spcBef>
                <a:spcPct val="0"/>
              </a:spcBef>
              <a:spcAft>
                <a:spcPts val="0"/>
              </a:spcAft>
              <a:buClr>
                <a:srgbClr val="99CCFF"/>
              </a:buClr>
              <a:buFontTx/>
              <a:buNone/>
            </a:pPr>
            <a:r>
              <a:rPr lang="en-GB" altLang="en-US" sz="1800" dirty="0">
                <a:solidFill>
                  <a:srgbClr val="0648B2"/>
                </a:solidFill>
                <a:latin typeface="Calibri" panose="020F0502020204030204" pitchFamily="34" charset="0"/>
                <a:cs typeface="Calibri" panose="020F0502020204030204" pitchFamily="34" charset="0"/>
              </a:rPr>
              <a:t>(</a:t>
            </a:r>
            <a:r>
              <a:rPr lang="en-GB" altLang="en-US" sz="1800" i="1" dirty="0">
                <a:solidFill>
                  <a:srgbClr val="0648B2"/>
                </a:solidFill>
                <a:latin typeface="Calibri" panose="020F0502020204030204" pitchFamily="34" charset="0"/>
                <a:cs typeface="Calibri" panose="020F0502020204030204" pitchFamily="34" charset="0"/>
              </a:rPr>
              <a:t>legal obligation</a:t>
            </a:r>
            <a:r>
              <a:rPr lang="es-ES" altLang="en-US" sz="1800" dirty="0">
                <a:solidFill>
                  <a:srgbClr val="0648B2"/>
                </a:solidFill>
                <a:latin typeface="Calibri" panose="020F0502020204030204" pitchFamily="34" charset="0"/>
                <a:cs typeface="Calibri" panose="020F0502020204030204" pitchFamily="34" charset="0"/>
              </a:rPr>
              <a:t>)</a:t>
            </a:r>
            <a:endParaRPr lang="en-US" altLang="en-US" sz="1800" dirty="0">
              <a:solidFill>
                <a:srgbClr val="0648B2"/>
              </a:solidFill>
              <a:latin typeface="Calibri" panose="020F0502020204030204" pitchFamily="34" charset="0"/>
              <a:cs typeface="Calibri" panose="020F0502020204030204" pitchFamily="34" charset="0"/>
            </a:endParaRPr>
          </a:p>
        </p:txBody>
      </p:sp>
      <p:pic>
        <p:nvPicPr>
          <p:cNvPr id="6146" name="Picture 2" descr="http://www.icrp.org/images/P103.JPG">
            <a:hlinkClick r:id="rId4"/>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347864" y="1340768"/>
            <a:ext cx="2390590" cy="345771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8" name="Title 7"/>
          <p:cNvSpPr>
            <a:spLocks noGrp="1"/>
          </p:cNvSpPr>
          <p:nvPr>
            <p:ph type="title"/>
          </p:nvPr>
        </p:nvSpPr>
        <p:spPr/>
        <p:txBody>
          <a:bodyPr>
            <a:normAutofit/>
          </a:bodyPr>
          <a:lstStyle/>
          <a:p>
            <a:pPr eaLnBrk="1" hangingPunct="1"/>
            <a:r>
              <a:rPr lang="en-GB" b="0" dirty="0">
                <a:latin typeface="Arial Unicode MS" pitchFamily="34" charset="-128"/>
              </a:rPr>
              <a:t>International </a:t>
            </a:r>
            <a:r>
              <a:rPr lang="en-GB" b="0" dirty="0" smtClean="0">
                <a:latin typeface="Arial Unicode MS" pitchFamily="34" charset="-128"/>
              </a:rPr>
              <a:t>standards</a:t>
            </a:r>
            <a:endParaRPr lang="en-GB" b="0" dirty="0">
              <a:latin typeface="Arial Unicode MS" pitchFamily="34" charset="-128"/>
            </a:endParaRPr>
          </a:p>
        </p:txBody>
      </p:sp>
      <p:pic>
        <p:nvPicPr>
          <p:cNvPr id="20" name="Picture 10" descr="http://image.slidesharecdn.com/pub1578web-57265295-140724095130-phpapp01/95/radiation-protection-and-safety-of-radiation-sources-international-basic-safety-standards-1-638.jpg?cb=1406214247">
            <a:hlinkClick r:id="rId6"/>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424988" y="1340768"/>
            <a:ext cx="2323476" cy="348221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2"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
        <p:nvSpPr>
          <p:cNvPr id="13" name="Slide Number Placeholder 4"/>
          <p:cNvSpPr>
            <a:spLocks noGrp="1"/>
          </p:cNvSpPr>
          <p:nvPr>
            <p:ph type="sldNum" sz="quarter" idx="12"/>
          </p:nvPr>
        </p:nvSpPr>
        <p:spPr>
          <a:xfrm>
            <a:off x="8472488" y="6369050"/>
            <a:ext cx="509587" cy="293688"/>
          </a:xfrm>
        </p:spPr>
        <p:txBody>
          <a:bodyPr/>
          <a:lstStyle/>
          <a:p>
            <a:pPr>
              <a:defRPr/>
            </a:pPr>
            <a:fld id="{7B80A1D1-8282-4298-A140-364EBD78DD5F}" type="slidenum">
              <a:rPr lang="en-GB" smtClean="0"/>
              <a:pPr>
                <a:defRPr/>
              </a:pPr>
              <a:t>49</a:t>
            </a:fld>
            <a:endParaRPr lang="en-GB"/>
          </a:p>
        </p:txBody>
      </p:sp>
    </p:spTree>
    <p:extLst>
      <p:ext uri="{BB962C8B-B14F-4D97-AF65-F5344CB8AC3E}">
        <p14:creationId xmlns:p14="http://schemas.microsoft.com/office/powerpoint/2010/main" val="36774694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5</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Why radiation protection in dentistry?</a:t>
            </a: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
        <p:nvSpPr>
          <p:cNvPr id="7" name="Rectangle 3"/>
          <p:cNvSpPr txBox="1">
            <a:spLocks noChangeArrowheads="1"/>
          </p:cNvSpPr>
          <p:nvPr/>
        </p:nvSpPr>
        <p:spPr bwMode="gray">
          <a:xfrm>
            <a:off x="251520" y="1268760"/>
            <a:ext cx="8712968"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folHlink"/>
              </a:buClr>
              <a:buSzPct val="110000"/>
              <a:buFontTx/>
              <a:buChar char="•"/>
              <a:tabLst/>
              <a:defRPr/>
            </a:pPr>
            <a:r>
              <a:rPr kumimoji="0" lang="en-US" sz="2800" b="0" i="0" u="none" strike="noStrike" kern="0" cap="none" spc="0" normalizeH="0" baseline="0" noProof="0" dirty="0" smtClean="0">
                <a:ln>
                  <a:noFill/>
                </a:ln>
                <a:solidFill>
                  <a:schemeClr val="tx2"/>
                </a:solidFill>
                <a:effectLst/>
                <a:uLnTx/>
                <a:uFillTx/>
                <a:latin typeface="Arial Unicode MS" pitchFamily="34" charset="-128"/>
                <a:ea typeface="+mn-ea"/>
                <a:cs typeface="+mn-cs"/>
              </a:rPr>
              <a:t>Modern dental office:</a:t>
            </a:r>
          </a:p>
          <a:p>
            <a:pPr marL="914400" lvl="1" indent="-457200">
              <a:spcBef>
                <a:spcPct val="20000"/>
              </a:spcBef>
              <a:buClr>
                <a:schemeClr val="tx2"/>
              </a:buClr>
              <a:buSzPct val="100000"/>
              <a:buFont typeface="+mj-lt"/>
              <a:buAutoNum type="arabicPeriod"/>
              <a:defRPr/>
            </a:pPr>
            <a:r>
              <a:rPr lang="en-US" sz="2800" kern="0" dirty="0" smtClean="0">
                <a:solidFill>
                  <a:schemeClr val="tx2"/>
                </a:solidFill>
                <a:latin typeface="Arial Unicode MS" pitchFamily="34" charset="-128"/>
              </a:rPr>
              <a:t>Variety of radiographic </a:t>
            </a:r>
            <a:r>
              <a:rPr lang="en-US" sz="2800" kern="0" dirty="0" smtClean="0">
                <a:solidFill>
                  <a:srgbClr val="C00000"/>
                </a:solidFill>
                <a:latin typeface="Arial Unicode MS" pitchFamily="34" charset="-128"/>
              </a:rPr>
              <a:t>equipment</a:t>
            </a:r>
          </a:p>
          <a:p>
            <a:pPr marL="1257300" lvl="2" indent="-342900">
              <a:spcBef>
                <a:spcPct val="20000"/>
              </a:spcBef>
              <a:buClr>
                <a:schemeClr val="folHlink"/>
              </a:buClr>
              <a:buSzPct val="110000"/>
              <a:buFontTx/>
              <a:buChar char="•"/>
              <a:defRPr/>
            </a:pPr>
            <a:r>
              <a:rPr lang="en-US" sz="2800" kern="0" dirty="0" smtClean="0">
                <a:solidFill>
                  <a:schemeClr val="tx2"/>
                </a:solidFill>
                <a:latin typeface="Arial Unicode MS" pitchFamily="34" charset="-128"/>
              </a:rPr>
              <a:t>Intra-oral, panoramic, </a:t>
            </a:r>
            <a:r>
              <a:rPr lang="en-US" sz="2800" kern="0" dirty="0" err="1" smtClean="0">
                <a:solidFill>
                  <a:schemeClr val="tx2"/>
                </a:solidFill>
                <a:latin typeface="Arial Unicode MS" pitchFamily="34" charset="-128"/>
              </a:rPr>
              <a:t>cephalometric</a:t>
            </a:r>
            <a:r>
              <a:rPr lang="en-US" sz="2800" kern="0" dirty="0" smtClean="0">
                <a:solidFill>
                  <a:schemeClr val="tx2"/>
                </a:solidFill>
                <a:latin typeface="Arial Unicode MS" pitchFamily="34" charset="-128"/>
              </a:rPr>
              <a:t>, cone-beam CT, ….</a:t>
            </a:r>
          </a:p>
          <a:p>
            <a:pPr marL="914400" lvl="1" indent="-457200">
              <a:spcBef>
                <a:spcPct val="20000"/>
              </a:spcBef>
              <a:buClr>
                <a:schemeClr val="tx2"/>
              </a:buClr>
              <a:buSzPct val="100000"/>
              <a:buFont typeface="+mj-lt"/>
              <a:buAutoNum type="arabicPeriod"/>
              <a:defRPr/>
            </a:pPr>
            <a:r>
              <a:rPr lang="en-US" sz="2800" kern="0" dirty="0" smtClean="0">
                <a:solidFill>
                  <a:srgbClr val="C00000"/>
                </a:solidFill>
                <a:latin typeface="Arial Unicode MS" pitchFamily="34" charset="-128"/>
              </a:rPr>
              <a:t>Several people </a:t>
            </a:r>
            <a:r>
              <a:rPr lang="en-US" sz="2800" kern="0" dirty="0" smtClean="0">
                <a:solidFill>
                  <a:schemeClr val="tx2"/>
                </a:solidFill>
                <a:latin typeface="Arial Unicode MS" pitchFamily="34" charset="-128"/>
              </a:rPr>
              <a:t>prone to radiation exposure</a:t>
            </a:r>
          </a:p>
          <a:p>
            <a:pPr marL="1371600" lvl="2" indent="-457200">
              <a:spcBef>
                <a:spcPct val="20000"/>
              </a:spcBef>
              <a:buClr>
                <a:schemeClr val="folHlink"/>
              </a:buClr>
              <a:buSzPct val="110000"/>
              <a:buFont typeface="Arial" pitchFamily="34" charset="0"/>
              <a:buChar char="•"/>
              <a:defRPr/>
            </a:pPr>
            <a:r>
              <a:rPr lang="en-US" sz="2800" kern="0" dirty="0" smtClean="0">
                <a:solidFill>
                  <a:schemeClr val="tx2"/>
                </a:solidFill>
                <a:latin typeface="Arial Unicode MS" pitchFamily="34" charset="-128"/>
              </a:rPr>
              <a:t>Patient being imaged, other patients, dentist, other dental workers, …</a:t>
            </a:r>
          </a:p>
          <a:p>
            <a:pPr marL="800100" lvl="1" indent="-342900">
              <a:spcBef>
                <a:spcPct val="20000"/>
              </a:spcBef>
              <a:buClr>
                <a:schemeClr val="folHlink"/>
              </a:buClr>
              <a:buSzPct val="110000"/>
              <a:buFontTx/>
              <a:buChar char="•"/>
            </a:pPr>
            <a:endParaRPr kumimoji="0" lang="en-US" sz="2800" b="0" i="0" u="none" strike="noStrike" kern="0" cap="none" spc="0" normalizeH="0" baseline="0" noProof="0" dirty="0" smtClean="0">
              <a:ln>
                <a:noFill/>
              </a:ln>
              <a:solidFill>
                <a:schemeClr val="tx2"/>
              </a:solidFill>
              <a:effectLst/>
              <a:uLnTx/>
              <a:uFillTx/>
              <a:latin typeface="Arial Unicode MS" pitchFamily="34" charset="-128"/>
              <a:ea typeface="+mn-ea"/>
              <a:cs typeface="+mn-cs"/>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lstStyle/>
          <a:p>
            <a:pPr eaLnBrk="1" hangingPunct="1"/>
            <a:r>
              <a:rPr lang="en-US" b="0" dirty="0" smtClean="0">
                <a:latin typeface="Arial Unicode MS" pitchFamily="34" charset="-128"/>
              </a:rPr>
              <a:t>International Basic Safety Standards</a:t>
            </a:r>
          </a:p>
        </p:txBody>
      </p:sp>
      <p:sp>
        <p:nvSpPr>
          <p:cNvPr id="7" name="Content Placeholder 6"/>
          <p:cNvSpPr>
            <a:spLocks noGrp="1"/>
          </p:cNvSpPr>
          <p:nvPr>
            <p:ph idx="1"/>
          </p:nvPr>
        </p:nvSpPr>
        <p:spPr>
          <a:xfrm>
            <a:off x="274638" y="1338064"/>
            <a:ext cx="8401817" cy="4899248"/>
          </a:xfrm>
        </p:spPr>
        <p:txBody>
          <a:bodyPr/>
          <a:lstStyle/>
          <a:p>
            <a:r>
              <a:rPr lang="en-GB" sz="2800" dirty="0" smtClean="0">
                <a:latin typeface="Arial Unicode MS" pitchFamily="34" charset="-128"/>
              </a:rPr>
              <a:t>Published by the IAEA in 2014</a:t>
            </a:r>
          </a:p>
          <a:p>
            <a:r>
              <a:rPr lang="en-GB" sz="2800" dirty="0" smtClean="0">
                <a:latin typeface="Arial Unicode MS" pitchFamily="34" charset="-128"/>
              </a:rPr>
              <a:t>Jointly sponsored by eight</a:t>
            </a:r>
            <a:br>
              <a:rPr lang="en-GB" sz="2800" dirty="0" smtClean="0">
                <a:latin typeface="Arial Unicode MS" pitchFamily="34" charset="-128"/>
              </a:rPr>
            </a:br>
            <a:r>
              <a:rPr lang="en-GB" sz="2800" dirty="0" smtClean="0">
                <a:latin typeface="Arial Unicode MS" pitchFamily="34" charset="-128"/>
              </a:rPr>
              <a:t>international organizations</a:t>
            </a:r>
          </a:p>
          <a:p>
            <a:r>
              <a:rPr lang="en-GB" altLang="en-US" sz="2800" dirty="0" smtClean="0">
                <a:solidFill>
                  <a:srgbClr val="C00000"/>
                </a:solidFill>
                <a:latin typeface="Arial Unicode MS" pitchFamily="34" charset="-128"/>
              </a:rPr>
              <a:t>Essential </a:t>
            </a:r>
            <a:r>
              <a:rPr lang="en-GB" altLang="en-US" sz="2800" dirty="0">
                <a:solidFill>
                  <a:srgbClr val="C00000"/>
                </a:solidFill>
                <a:latin typeface="Arial Unicode MS" pitchFamily="34" charset="-128"/>
              </a:rPr>
              <a:t>requirements </a:t>
            </a:r>
            <a:r>
              <a:rPr lang="en-GB" sz="2800" dirty="0" smtClean="0">
                <a:latin typeface="Arial Unicode MS" pitchFamily="34" charset="-128"/>
              </a:rPr>
              <a:t>that </a:t>
            </a:r>
            <a:r>
              <a:rPr lang="en-GB" sz="2800" dirty="0">
                <a:latin typeface="Arial Unicode MS" pitchFamily="34" charset="-128"/>
              </a:rPr>
              <a:t>must </a:t>
            </a:r>
            <a:r>
              <a:rPr lang="en-GB" sz="2800" dirty="0" smtClean="0">
                <a:latin typeface="Arial Unicode MS" pitchFamily="34" charset="-128"/>
              </a:rPr>
              <a:t>be</a:t>
            </a:r>
            <a:br>
              <a:rPr lang="en-GB" sz="2800" dirty="0" smtClean="0">
                <a:latin typeface="Arial Unicode MS" pitchFamily="34" charset="-128"/>
              </a:rPr>
            </a:br>
            <a:r>
              <a:rPr lang="en-GB" sz="2800" dirty="0" smtClean="0">
                <a:latin typeface="Arial Unicode MS" pitchFamily="34" charset="-128"/>
              </a:rPr>
              <a:t>met </a:t>
            </a:r>
            <a:r>
              <a:rPr lang="en-GB" sz="2800" dirty="0">
                <a:latin typeface="Arial Unicode MS" pitchFamily="34" charset="-128"/>
              </a:rPr>
              <a:t>to ensure </a:t>
            </a:r>
            <a:r>
              <a:rPr lang="en-GB" sz="2800" dirty="0" smtClean="0">
                <a:latin typeface="Arial Unicode MS" pitchFamily="34" charset="-128"/>
              </a:rPr>
              <a:t>safety of radiation </a:t>
            </a:r>
            <a:br>
              <a:rPr lang="en-GB" sz="2800" dirty="0" smtClean="0">
                <a:latin typeface="Arial Unicode MS" pitchFamily="34" charset="-128"/>
              </a:rPr>
            </a:br>
            <a:r>
              <a:rPr lang="en-GB" sz="2800" dirty="0" smtClean="0">
                <a:latin typeface="Arial Unicode MS" pitchFamily="34" charset="-128"/>
              </a:rPr>
              <a:t>sources and protection </a:t>
            </a:r>
            <a:r>
              <a:rPr lang="en-GB" sz="2800" dirty="0">
                <a:latin typeface="Arial Unicode MS" pitchFamily="34" charset="-128"/>
              </a:rPr>
              <a:t>of </a:t>
            </a:r>
            <a:r>
              <a:rPr lang="en-GB" sz="2800" dirty="0" smtClean="0">
                <a:latin typeface="Arial Unicode MS" pitchFamily="34" charset="-128"/>
              </a:rPr>
              <a:t>people</a:t>
            </a:r>
          </a:p>
          <a:p>
            <a:r>
              <a:rPr lang="en-GB" sz="2800" dirty="0" smtClean="0">
                <a:latin typeface="Arial Unicode MS" pitchFamily="34" charset="-128"/>
              </a:rPr>
              <a:t>Based on the ICRP principles </a:t>
            </a:r>
            <a:br>
              <a:rPr lang="en-GB" sz="2800" dirty="0" smtClean="0">
                <a:latin typeface="Arial Unicode MS" pitchFamily="34" charset="-128"/>
              </a:rPr>
            </a:br>
            <a:r>
              <a:rPr lang="en-GB" sz="2800" dirty="0" smtClean="0">
                <a:latin typeface="Arial Unicode MS" pitchFamily="34" charset="-128"/>
              </a:rPr>
              <a:t>of radiation protection</a:t>
            </a:r>
          </a:p>
          <a:p>
            <a:r>
              <a:rPr lang="en-GB" sz="2800" dirty="0" smtClean="0">
                <a:latin typeface="Arial Unicode MS" pitchFamily="34" charset="-128"/>
              </a:rPr>
              <a:t>Used as template for </a:t>
            </a:r>
            <a:r>
              <a:rPr lang="en-GB" sz="2800" dirty="0" smtClean="0">
                <a:solidFill>
                  <a:srgbClr val="C00000"/>
                </a:solidFill>
                <a:latin typeface="Arial Unicode MS" pitchFamily="34" charset="-128"/>
              </a:rPr>
              <a:t>national regulations</a:t>
            </a:r>
            <a:endParaRPr lang="en-GB" sz="2800" dirty="0">
              <a:solidFill>
                <a:srgbClr val="C00000"/>
              </a:solidFill>
              <a:latin typeface="Arial Unicode MS" pitchFamily="34" charset="-128"/>
            </a:endParaRPr>
          </a:p>
        </p:txBody>
      </p:sp>
      <p:sp>
        <p:nvSpPr>
          <p:cNvPr id="5" name="Slide Number Placeholder 4"/>
          <p:cNvSpPr>
            <a:spLocks noGrp="1"/>
          </p:cNvSpPr>
          <p:nvPr>
            <p:ph type="sldNum" sz="quarter" idx="12"/>
          </p:nvPr>
        </p:nvSpPr>
        <p:spPr/>
        <p:txBody>
          <a:bodyPr/>
          <a:lstStyle/>
          <a:p>
            <a:pPr>
              <a:defRPr/>
            </a:pPr>
            <a:fld id="{7B80A1D1-8282-4298-A140-364EBD78DD5F}" type="slidenum">
              <a:rPr lang="en-GB" smtClean="0"/>
              <a:pPr>
                <a:defRPr/>
              </a:pPr>
              <a:t>50</a:t>
            </a:fld>
            <a:endParaRPr lang="en-GB"/>
          </a:p>
        </p:txBody>
      </p:sp>
      <p:pic>
        <p:nvPicPr>
          <p:cNvPr id="8" name="Picture 10" descr="http://image.slidesharecdn.com/pub1578web-57265295-140724095130-phpapp01/95/radiation-protection-and-safety-of-radiation-sources-international-basic-safety-standards-1-638.jpg?cb=1406214247">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516216" y="1268760"/>
            <a:ext cx="2323476" cy="348221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9"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extLst>
      <p:ext uri="{BB962C8B-B14F-4D97-AF65-F5344CB8AC3E}">
        <p14:creationId xmlns:p14="http://schemas.microsoft.com/office/powerpoint/2010/main" val="211616306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51</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Radiation protection: principles</a:t>
            </a:r>
          </a:p>
        </p:txBody>
      </p:sp>
      <p:sp>
        <p:nvSpPr>
          <p:cNvPr id="20483" name="Rectangle 3"/>
          <p:cNvSpPr>
            <a:spLocks noGrp="1" noChangeArrowheads="1"/>
          </p:cNvSpPr>
          <p:nvPr>
            <p:ph type="body" sz="half" idx="1"/>
          </p:nvPr>
        </p:nvSpPr>
        <p:spPr>
          <a:xfrm>
            <a:off x="251520" y="1258416"/>
            <a:ext cx="8641656" cy="3250704"/>
          </a:xfrm>
        </p:spPr>
        <p:txBody>
          <a:bodyPr/>
          <a:lstStyle/>
          <a:p>
            <a:pPr eaLnBrk="1" hangingPunct="1"/>
            <a:r>
              <a:rPr lang="en-US" sz="2800" dirty="0" smtClean="0">
                <a:latin typeface="Arial Unicode MS" pitchFamily="34" charset="-128"/>
              </a:rPr>
              <a:t>ICRP defined </a:t>
            </a:r>
            <a:r>
              <a:rPr lang="en-US" sz="2800" dirty="0" smtClean="0">
                <a:solidFill>
                  <a:srgbClr val="C00000"/>
                </a:solidFill>
                <a:latin typeface="Arial Unicode MS" pitchFamily="34" charset="-128"/>
              </a:rPr>
              <a:t>three fundamental principles </a:t>
            </a:r>
            <a:r>
              <a:rPr lang="en-US" sz="2800" dirty="0" smtClean="0">
                <a:latin typeface="Arial Unicode MS" pitchFamily="34" charset="-128"/>
              </a:rPr>
              <a:t>of radiation protection</a:t>
            </a: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buNone/>
            </a:pPr>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buNone/>
            </a:pPr>
            <a:endParaRPr lang="en-US" sz="2800" dirty="0" smtClean="0">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
        <p:nvSpPr>
          <p:cNvPr id="6" name="Cloud Callout 5"/>
          <p:cNvSpPr/>
          <p:nvPr/>
        </p:nvSpPr>
        <p:spPr>
          <a:xfrm>
            <a:off x="2843808" y="2420888"/>
            <a:ext cx="3240360" cy="1584176"/>
          </a:xfrm>
          <a:prstGeom prst="cloudCallout">
            <a:avLst>
              <a:gd name="adj1" fmla="val 7895"/>
              <a:gd name="adj2" fmla="val 93181"/>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2"/>
                </a:solidFill>
                <a:latin typeface="Cambria" pitchFamily="18" charset="0"/>
              </a:rPr>
              <a:t>Justification of Practices</a:t>
            </a:r>
            <a:endParaRPr lang="en-GB" dirty="0">
              <a:solidFill>
                <a:schemeClr val="tx2"/>
              </a:solidFill>
              <a:latin typeface="Cambria" pitchFamily="18" charset="0"/>
            </a:endParaRPr>
          </a:p>
        </p:txBody>
      </p:sp>
      <p:sp>
        <p:nvSpPr>
          <p:cNvPr id="7" name="Cloud Callout 6"/>
          <p:cNvSpPr/>
          <p:nvPr/>
        </p:nvSpPr>
        <p:spPr>
          <a:xfrm>
            <a:off x="251520" y="3861048"/>
            <a:ext cx="3240360" cy="1584176"/>
          </a:xfrm>
          <a:prstGeom prst="cloudCallout">
            <a:avLst>
              <a:gd name="adj1" fmla="val 60520"/>
              <a:gd name="adj2" fmla="val 52620"/>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2"/>
                </a:solidFill>
                <a:latin typeface="Cambria" pitchFamily="18" charset="0"/>
              </a:rPr>
              <a:t>Optimization</a:t>
            </a:r>
          </a:p>
          <a:p>
            <a:pPr algn="ctr"/>
            <a:r>
              <a:rPr lang="en-GB" dirty="0" smtClean="0">
                <a:solidFill>
                  <a:schemeClr val="tx2"/>
                </a:solidFill>
                <a:latin typeface="Cambria" pitchFamily="18" charset="0"/>
              </a:rPr>
              <a:t>of Protection</a:t>
            </a:r>
            <a:endParaRPr lang="en-GB" dirty="0">
              <a:solidFill>
                <a:schemeClr val="tx2"/>
              </a:solidFill>
              <a:latin typeface="Cambria" pitchFamily="18" charset="0"/>
            </a:endParaRPr>
          </a:p>
        </p:txBody>
      </p:sp>
      <p:sp>
        <p:nvSpPr>
          <p:cNvPr id="9" name="Cloud Callout 8"/>
          <p:cNvSpPr/>
          <p:nvPr/>
        </p:nvSpPr>
        <p:spPr>
          <a:xfrm>
            <a:off x="5508104" y="3717032"/>
            <a:ext cx="3240360" cy="1584176"/>
          </a:xfrm>
          <a:prstGeom prst="cloudCallout">
            <a:avLst>
              <a:gd name="adj1" fmla="val -39900"/>
              <a:gd name="adj2" fmla="val 77580"/>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2"/>
                </a:solidFill>
                <a:latin typeface="Cambria" pitchFamily="18" charset="0"/>
              </a:rPr>
              <a:t>Application of </a:t>
            </a:r>
          </a:p>
          <a:p>
            <a:pPr algn="ctr"/>
            <a:r>
              <a:rPr lang="en-GB" dirty="0" smtClean="0">
                <a:solidFill>
                  <a:schemeClr val="tx2"/>
                </a:solidFill>
                <a:latin typeface="Cambria" pitchFamily="18" charset="0"/>
              </a:rPr>
              <a:t>Dose Limits</a:t>
            </a:r>
            <a:endParaRPr lang="en-GB" dirty="0">
              <a:solidFill>
                <a:schemeClr val="tx2"/>
              </a:solidFill>
              <a:latin typeface="Cambria" pitchFamily="18" charset="0"/>
            </a:endParaRPr>
          </a:p>
        </p:txBody>
      </p:sp>
      <p:pic>
        <p:nvPicPr>
          <p:cNvPr id="10" name="Picture 8" descr="Radioactivity"/>
          <p:cNvPicPr>
            <a:picLocks noChangeAspect="1" noChangeArrowheads="1"/>
          </p:cNvPicPr>
          <p:nvPr/>
        </p:nvPicPr>
        <p:blipFill>
          <a:blip r:embed="rId3" cstate="print"/>
          <a:srcRect/>
          <a:stretch>
            <a:fillRect/>
          </a:stretch>
        </p:blipFill>
        <p:spPr bwMode="auto">
          <a:xfrm>
            <a:off x="4067944" y="5013176"/>
            <a:ext cx="1440160" cy="1440160"/>
          </a:xfrm>
          <a:prstGeom prst="rect">
            <a:avLst/>
          </a:prstGeom>
          <a:noFill/>
        </p:spPr>
      </p:pic>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775"/>
        <p:cNvGrpSpPr/>
        <p:nvPr/>
      </p:nvGrpSpPr>
      <p:grpSpPr>
        <a:xfrm>
          <a:off x="0" y="0"/>
          <a:ext cx="0" cy="0"/>
          <a:chOff x="0" y="0"/>
          <a:chExt cx="0" cy="0"/>
        </a:xfrm>
      </p:grpSpPr>
      <p:sp>
        <p:nvSpPr>
          <p:cNvPr id="776" name="Shape 776"/>
          <p:cNvSpPr txBox="1">
            <a:spLocks noGrp="1"/>
          </p:cNvSpPr>
          <p:nvPr>
            <p:ph type="sldNum" idx="12"/>
          </p:nvPr>
        </p:nvSpPr>
        <p:spPr>
          <a:xfrm>
            <a:off x="8472488" y="6369050"/>
            <a:ext cx="509700" cy="293700"/>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en-GB" sz="1000">
                <a:solidFill>
                  <a:schemeClr val="lt2"/>
                </a:solidFill>
                <a:latin typeface="Arial"/>
                <a:ea typeface="Arial"/>
                <a:cs typeface="Arial"/>
                <a:sym typeface="Arial"/>
              </a:rPr>
              <a:t>52</a:t>
            </a:fld>
            <a:endParaRPr lang="en-GB" sz="1000">
              <a:solidFill>
                <a:schemeClr val="lt2"/>
              </a:solidFill>
              <a:latin typeface="Arial"/>
              <a:ea typeface="Arial"/>
              <a:cs typeface="Arial"/>
              <a:sym typeface="Arial"/>
            </a:endParaRPr>
          </a:p>
        </p:txBody>
      </p:sp>
      <p:sp>
        <p:nvSpPr>
          <p:cNvPr id="777" name="Shape 777"/>
          <p:cNvSpPr txBox="1">
            <a:spLocks noGrp="1"/>
          </p:cNvSpPr>
          <p:nvPr>
            <p:ph type="title"/>
          </p:nvPr>
        </p:nvSpPr>
        <p:spPr>
          <a:xfrm>
            <a:off x="282575" y="98425"/>
            <a:ext cx="8534400" cy="762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n-GB" sz="3600" b="0" i="0" u="none" strike="noStrike" cap="none">
                <a:solidFill>
                  <a:schemeClr val="dk2"/>
                </a:solidFill>
                <a:latin typeface="Arimo"/>
                <a:ea typeface="Arimo"/>
                <a:cs typeface="Arimo"/>
                <a:sym typeface="Arimo"/>
              </a:rPr>
              <a:t>Radiation protection: principles</a:t>
            </a:r>
          </a:p>
        </p:txBody>
      </p:sp>
      <p:sp>
        <p:nvSpPr>
          <p:cNvPr id="778" name="Shape 778"/>
          <p:cNvSpPr txBox="1"/>
          <p:nvPr/>
        </p:nvSpPr>
        <p:spPr>
          <a:xfrm>
            <a:off x="2770188" y="6497637"/>
            <a:ext cx="5473800" cy="244500"/>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en-GB" sz="1000">
                <a:solidFill>
                  <a:schemeClr val="dk1"/>
                </a:solidFill>
                <a:latin typeface="Times New Roman"/>
                <a:ea typeface="Times New Roman"/>
                <a:cs typeface="Times New Roman"/>
                <a:sym typeface="Times New Roman"/>
              </a:rPr>
              <a:t>Radiation Protection in Dental Radiology              </a:t>
            </a:r>
            <a:r>
              <a:rPr lang="en-GB" sz="1000" i="1">
                <a:solidFill>
                  <a:schemeClr val="dk1"/>
                </a:solidFill>
                <a:latin typeface="Times New Roman"/>
                <a:ea typeface="Times New Roman"/>
                <a:cs typeface="Times New Roman"/>
                <a:sym typeface="Times New Roman"/>
              </a:rPr>
              <a:t>L01 General Principles of Radiation Protection</a:t>
            </a:r>
          </a:p>
        </p:txBody>
      </p:sp>
      <p:sp>
        <p:nvSpPr>
          <p:cNvPr id="779" name="Shape 779"/>
          <p:cNvSpPr txBox="1"/>
          <p:nvPr/>
        </p:nvSpPr>
        <p:spPr>
          <a:xfrm>
            <a:off x="257453" y="1196752"/>
            <a:ext cx="8920500" cy="4824536"/>
          </a:xfrm>
          <a:prstGeom prst="rect">
            <a:avLst/>
          </a:prstGeom>
          <a:noFill/>
          <a:ln>
            <a:noFill/>
          </a:ln>
        </p:spPr>
        <p:txBody>
          <a:bodyPr lIns="91425" tIns="91425" rIns="91425" bIns="91425" anchor="t" anchorCtr="0">
            <a:noAutofit/>
          </a:bodyPr>
          <a:lstStyle/>
          <a:p>
            <a:pPr marL="357188" lvl="0" indent="-357188" rtl="0">
              <a:lnSpc>
                <a:spcPct val="115000"/>
              </a:lnSpc>
              <a:spcBef>
                <a:spcPts val="600"/>
              </a:spcBef>
              <a:buFont typeface="Arial" panose="020B0604020202020204" pitchFamily="34" charset="0"/>
              <a:buChar char="•"/>
            </a:pPr>
            <a:r>
              <a:rPr lang="en-GB" sz="2800" dirty="0" smtClean="0">
                <a:solidFill>
                  <a:schemeClr val="tx2"/>
                </a:solidFill>
                <a:latin typeface="Arial Unicode MS" pitchFamily="34" charset="-128"/>
                <a:sym typeface="Arimo"/>
              </a:rPr>
              <a:t>ICRP </a:t>
            </a:r>
            <a:r>
              <a:rPr lang="en-GB" sz="2800" dirty="0">
                <a:solidFill>
                  <a:schemeClr val="tx2"/>
                </a:solidFill>
                <a:latin typeface="Arial Unicode MS" pitchFamily="34" charset="-128"/>
                <a:sym typeface="Arimo"/>
              </a:rPr>
              <a:t>defined </a:t>
            </a:r>
            <a:r>
              <a:rPr lang="en-GB" sz="2800" dirty="0">
                <a:solidFill>
                  <a:srgbClr val="C00000"/>
                </a:solidFill>
                <a:latin typeface="Arial" panose="020B0604020202020204" pitchFamily="34" charset="0"/>
                <a:ea typeface="Arimo"/>
                <a:cs typeface="Arial" panose="020B0604020202020204" pitchFamily="34" charset="0"/>
                <a:sym typeface="Arimo"/>
              </a:rPr>
              <a:t>three </a:t>
            </a:r>
            <a:r>
              <a:rPr lang="en-GB" sz="2800" dirty="0">
                <a:solidFill>
                  <a:srgbClr val="C00000"/>
                </a:solidFill>
                <a:latin typeface="Arial" panose="020B0604020202020204" pitchFamily="34" charset="0"/>
                <a:cs typeface="Arial" panose="020B0604020202020204" pitchFamily="34" charset="0"/>
              </a:rPr>
              <a:t>categories of </a:t>
            </a:r>
            <a:r>
              <a:rPr lang="en-GB" sz="2800" dirty="0" smtClean="0">
                <a:solidFill>
                  <a:srgbClr val="C00000"/>
                </a:solidFill>
                <a:latin typeface="Arial" panose="020B0604020202020204" pitchFamily="34" charset="0"/>
                <a:cs typeface="Arial" panose="020B0604020202020204" pitchFamily="34" charset="0"/>
              </a:rPr>
              <a:t>exposure</a:t>
            </a:r>
            <a:r>
              <a:rPr lang="en-GB" sz="2800" dirty="0" smtClean="0">
                <a:solidFill>
                  <a:schemeClr val="dk2"/>
                </a:solidFill>
                <a:latin typeface="Arial" panose="020B0604020202020204" pitchFamily="34" charset="0"/>
                <a:cs typeface="Arial" panose="020B0604020202020204" pitchFamily="34" charset="0"/>
              </a:rPr>
              <a:t>:</a:t>
            </a:r>
          </a:p>
          <a:p>
            <a:pPr marL="814388" lvl="1" indent="-357188">
              <a:lnSpc>
                <a:spcPct val="115000"/>
              </a:lnSpc>
              <a:spcBef>
                <a:spcPts val="600"/>
              </a:spcBef>
              <a:buFont typeface="Arial" panose="020B0604020202020204" pitchFamily="34" charset="0"/>
              <a:buChar char="•"/>
            </a:pPr>
            <a:r>
              <a:rPr lang="en-GB" dirty="0" smtClean="0">
                <a:solidFill>
                  <a:srgbClr val="C00000"/>
                </a:solidFill>
                <a:latin typeface="Arial" panose="020B0604020202020204" pitchFamily="34" charset="0"/>
                <a:cs typeface="Arial" panose="020B0604020202020204" pitchFamily="34" charset="0"/>
              </a:rPr>
              <a:t>Medical exposure</a:t>
            </a:r>
            <a:r>
              <a:rPr lang="en-GB" dirty="0" smtClean="0">
                <a:solidFill>
                  <a:schemeClr val="dk2"/>
                </a:solidFill>
                <a:latin typeface="Arial" panose="020B0604020202020204" pitchFamily="34" charset="0"/>
                <a:cs typeface="Arial" panose="020B0604020202020204" pitchFamily="34" charset="0"/>
              </a:rPr>
              <a:t>: exposure </a:t>
            </a:r>
            <a:r>
              <a:rPr lang="en-GB" dirty="0">
                <a:solidFill>
                  <a:schemeClr val="dk2"/>
                </a:solidFill>
                <a:latin typeface="Arial" panose="020B0604020202020204" pitchFamily="34" charset="0"/>
                <a:cs typeface="Arial" panose="020B0604020202020204" pitchFamily="34" charset="0"/>
              </a:rPr>
              <a:t>of patients for the purpose of medical or dental diagnosis or treatment; carers and comforters; volunteers in a programme of biomedical research involving their </a:t>
            </a:r>
            <a:r>
              <a:rPr lang="en-GB" dirty="0" smtClean="0">
                <a:solidFill>
                  <a:schemeClr val="dk2"/>
                </a:solidFill>
                <a:latin typeface="Arial" panose="020B0604020202020204" pitchFamily="34" charset="0"/>
                <a:cs typeface="Arial" panose="020B0604020202020204" pitchFamily="34" charset="0"/>
              </a:rPr>
              <a:t>exposure</a:t>
            </a:r>
          </a:p>
          <a:p>
            <a:pPr marL="814388" lvl="1" indent="-357188">
              <a:lnSpc>
                <a:spcPct val="115000"/>
              </a:lnSpc>
              <a:spcBef>
                <a:spcPts val="600"/>
              </a:spcBef>
              <a:buFont typeface="Arial" panose="020B0604020202020204" pitchFamily="34" charset="0"/>
              <a:buChar char="•"/>
            </a:pPr>
            <a:r>
              <a:rPr lang="en-GB" sz="2400" dirty="0" smtClean="0">
                <a:solidFill>
                  <a:srgbClr val="C00000"/>
                </a:solidFill>
                <a:latin typeface="Arial" panose="020B0604020202020204" pitchFamily="34" charset="0"/>
                <a:cs typeface="Arial" panose="020B0604020202020204" pitchFamily="34" charset="0"/>
              </a:rPr>
              <a:t>Occupational exposure</a:t>
            </a:r>
            <a:r>
              <a:rPr lang="en-GB" sz="2400" dirty="0" smtClean="0">
                <a:solidFill>
                  <a:schemeClr val="dk2"/>
                </a:solidFill>
                <a:latin typeface="Arial" panose="020B0604020202020204" pitchFamily="34" charset="0"/>
                <a:cs typeface="Arial" panose="020B0604020202020204" pitchFamily="34" charset="0"/>
              </a:rPr>
              <a:t>: exposure </a:t>
            </a:r>
            <a:r>
              <a:rPr lang="en-GB" sz="2400" dirty="0">
                <a:solidFill>
                  <a:schemeClr val="dk2"/>
                </a:solidFill>
                <a:latin typeface="Arial" panose="020B0604020202020204" pitchFamily="34" charset="0"/>
                <a:cs typeface="Arial" panose="020B0604020202020204" pitchFamily="34" charset="0"/>
              </a:rPr>
              <a:t>of workers incurred in the course of their </a:t>
            </a:r>
            <a:r>
              <a:rPr lang="en-GB" sz="2400" dirty="0" smtClean="0">
                <a:solidFill>
                  <a:schemeClr val="dk2"/>
                </a:solidFill>
                <a:latin typeface="Arial" panose="020B0604020202020204" pitchFamily="34" charset="0"/>
                <a:cs typeface="Arial" panose="020B0604020202020204" pitchFamily="34" charset="0"/>
              </a:rPr>
              <a:t>work</a:t>
            </a:r>
          </a:p>
          <a:p>
            <a:pPr marL="814388" lvl="1" indent="-357188">
              <a:lnSpc>
                <a:spcPct val="115000"/>
              </a:lnSpc>
              <a:spcBef>
                <a:spcPts val="600"/>
              </a:spcBef>
              <a:buFont typeface="Arial" panose="020B0604020202020204" pitchFamily="34" charset="0"/>
              <a:buChar char="•"/>
            </a:pPr>
            <a:r>
              <a:rPr lang="en-GB" sz="2400" dirty="0" smtClean="0">
                <a:solidFill>
                  <a:srgbClr val="C00000"/>
                </a:solidFill>
                <a:latin typeface="Arial" panose="020B0604020202020204" pitchFamily="34" charset="0"/>
                <a:cs typeface="Arial" panose="020B0604020202020204" pitchFamily="34" charset="0"/>
              </a:rPr>
              <a:t>Public exposure</a:t>
            </a:r>
            <a:r>
              <a:rPr lang="en-GB" dirty="0" smtClean="0">
                <a:solidFill>
                  <a:schemeClr val="dk2"/>
                </a:solidFill>
                <a:latin typeface="Arial" panose="020B0604020202020204" pitchFamily="34" charset="0"/>
                <a:cs typeface="Arial" panose="020B0604020202020204" pitchFamily="34" charset="0"/>
              </a:rPr>
              <a:t>: </a:t>
            </a:r>
            <a:r>
              <a:rPr lang="en-GB" sz="2400" dirty="0" smtClean="0">
                <a:solidFill>
                  <a:schemeClr val="dk2"/>
                </a:solidFill>
                <a:latin typeface="Arial" panose="020B0604020202020204" pitchFamily="34" charset="0"/>
                <a:cs typeface="Arial" panose="020B0604020202020204" pitchFamily="34" charset="0"/>
              </a:rPr>
              <a:t>exposure </a:t>
            </a:r>
            <a:r>
              <a:rPr lang="en-GB" sz="2400" dirty="0">
                <a:solidFill>
                  <a:schemeClr val="dk2"/>
                </a:solidFill>
                <a:latin typeface="Arial" panose="020B0604020202020204" pitchFamily="34" charset="0"/>
                <a:cs typeface="Arial" panose="020B0604020202020204" pitchFamily="34" charset="0"/>
              </a:rPr>
              <a:t>of members of the public, excluding any occupational exposure or medical </a:t>
            </a:r>
            <a:r>
              <a:rPr lang="en-GB" sz="2400" dirty="0" smtClean="0">
                <a:solidFill>
                  <a:schemeClr val="dk2"/>
                </a:solidFill>
                <a:latin typeface="Arial" panose="020B0604020202020204" pitchFamily="34" charset="0"/>
                <a:cs typeface="Arial" panose="020B0604020202020204" pitchFamily="34" charset="0"/>
              </a:rPr>
              <a:t>exposure</a:t>
            </a:r>
            <a:endParaRPr lang="en-GB" sz="2400" dirty="0">
              <a:solidFill>
                <a:schemeClr val="dk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599167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784"/>
        <p:cNvGrpSpPr/>
        <p:nvPr/>
      </p:nvGrpSpPr>
      <p:grpSpPr>
        <a:xfrm>
          <a:off x="0" y="0"/>
          <a:ext cx="0" cy="0"/>
          <a:chOff x="0" y="0"/>
          <a:chExt cx="0" cy="0"/>
        </a:xfrm>
      </p:grpSpPr>
      <p:sp>
        <p:nvSpPr>
          <p:cNvPr id="785" name="Shape 785"/>
          <p:cNvSpPr txBox="1">
            <a:spLocks noGrp="1"/>
          </p:cNvSpPr>
          <p:nvPr>
            <p:ph type="sldNum" idx="12"/>
          </p:nvPr>
        </p:nvSpPr>
        <p:spPr>
          <a:xfrm>
            <a:off x="8472488" y="6369050"/>
            <a:ext cx="509700" cy="293700"/>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en-GB" sz="1000">
                <a:solidFill>
                  <a:schemeClr val="lt2"/>
                </a:solidFill>
                <a:latin typeface="Arial"/>
                <a:ea typeface="Arial"/>
                <a:cs typeface="Arial"/>
                <a:sym typeface="Arial"/>
              </a:rPr>
              <a:t>53</a:t>
            </a:fld>
            <a:endParaRPr lang="en-GB" sz="1000">
              <a:solidFill>
                <a:schemeClr val="lt2"/>
              </a:solidFill>
              <a:latin typeface="Arial"/>
              <a:ea typeface="Arial"/>
              <a:cs typeface="Arial"/>
              <a:sym typeface="Arial"/>
            </a:endParaRPr>
          </a:p>
        </p:txBody>
      </p:sp>
      <p:sp>
        <p:nvSpPr>
          <p:cNvPr id="786" name="Shape 786"/>
          <p:cNvSpPr txBox="1">
            <a:spLocks noGrp="1"/>
          </p:cNvSpPr>
          <p:nvPr>
            <p:ph type="title"/>
          </p:nvPr>
        </p:nvSpPr>
        <p:spPr>
          <a:xfrm>
            <a:off x="282575" y="98425"/>
            <a:ext cx="8534400" cy="762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n-GB" sz="3600" b="0" i="0" u="none" strike="noStrike" cap="none">
                <a:solidFill>
                  <a:schemeClr val="dk2"/>
                </a:solidFill>
                <a:latin typeface="Arimo"/>
                <a:ea typeface="Arimo"/>
                <a:cs typeface="Arimo"/>
                <a:sym typeface="Arimo"/>
              </a:rPr>
              <a:t>Radiation protection: principles</a:t>
            </a:r>
          </a:p>
        </p:txBody>
      </p:sp>
      <p:sp>
        <p:nvSpPr>
          <p:cNvPr id="787" name="Shape 787"/>
          <p:cNvSpPr txBox="1"/>
          <p:nvPr/>
        </p:nvSpPr>
        <p:spPr>
          <a:xfrm>
            <a:off x="2770188" y="6497637"/>
            <a:ext cx="5473800" cy="244500"/>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en-GB" sz="1000">
                <a:solidFill>
                  <a:schemeClr val="dk1"/>
                </a:solidFill>
                <a:latin typeface="Times New Roman"/>
                <a:ea typeface="Times New Roman"/>
                <a:cs typeface="Times New Roman"/>
                <a:sym typeface="Times New Roman"/>
              </a:rPr>
              <a:t>Radiation Protection in Dental Radiology              </a:t>
            </a:r>
            <a:r>
              <a:rPr lang="en-GB" sz="1000" i="1">
                <a:solidFill>
                  <a:schemeClr val="dk1"/>
                </a:solidFill>
                <a:latin typeface="Times New Roman"/>
                <a:ea typeface="Times New Roman"/>
                <a:cs typeface="Times New Roman"/>
                <a:sym typeface="Times New Roman"/>
              </a:rPr>
              <a:t>L01 General Principles of Radiation Protection</a:t>
            </a:r>
          </a:p>
        </p:txBody>
      </p:sp>
      <p:graphicFrame>
        <p:nvGraphicFramePr>
          <p:cNvPr id="788" name="Shape 788"/>
          <p:cNvGraphicFramePr/>
          <p:nvPr>
            <p:extLst>
              <p:ext uri="{D42A27DB-BD31-4B8C-83A1-F6EECF244321}">
                <p14:modId xmlns:p14="http://schemas.microsoft.com/office/powerpoint/2010/main" val="2448046989"/>
              </p:ext>
            </p:extLst>
          </p:nvPr>
        </p:nvGraphicFramePr>
        <p:xfrm>
          <a:off x="467544" y="1412776"/>
          <a:ext cx="8064896" cy="4248472"/>
        </p:xfrm>
        <a:graphic>
          <a:graphicData uri="http://schemas.openxmlformats.org/drawingml/2006/table">
            <a:tbl>
              <a:tblPr>
                <a:tableStyleId>{69CF1AB2-1976-4502-BF36-3FF5EA218861}</a:tableStyleId>
              </a:tblPr>
              <a:tblGrid>
                <a:gridCol w="2016224"/>
                <a:gridCol w="1944216"/>
                <a:gridCol w="2096069"/>
                <a:gridCol w="2008387"/>
              </a:tblGrid>
              <a:tr h="1099883">
                <a:tc>
                  <a:txBody>
                    <a:bodyPr/>
                    <a:lstStyle/>
                    <a:p>
                      <a:pPr lvl="0" rtl="0">
                        <a:lnSpc>
                          <a:spcPct val="100000"/>
                        </a:lnSpc>
                        <a:spcBef>
                          <a:spcPts val="0"/>
                        </a:spcBef>
                        <a:buNone/>
                      </a:pPr>
                      <a:r>
                        <a:rPr lang="en-GB" sz="2400" dirty="0">
                          <a:solidFill>
                            <a:schemeClr val="tx2"/>
                          </a:solidFill>
                          <a:latin typeface="Cambria" panose="02040503050406030204" pitchFamily="18" charset="0"/>
                        </a:rPr>
                        <a:t> </a:t>
                      </a:r>
                      <a:endParaRPr lang="en-GB" sz="2400" dirty="0">
                        <a:solidFill>
                          <a:schemeClr val="tx2"/>
                        </a:solidFill>
                        <a:latin typeface="Cambria" panose="02040503050406030204" pitchFamily="18" charset="0"/>
                        <a:ea typeface="Arial Unicode MS" panose="020B0604020202020204" pitchFamily="34" charset="-128"/>
                        <a:cs typeface="Arial Unicode MS" panose="020B0604020202020204" pitchFamily="34" charset="-128"/>
                      </a:endParaRPr>
                    </a:p>
                  </a:txBody>
                  <a:tcPr marL="68575" marR="68575" marT="91425" marB="91425">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accent5"/>
                    </a:solidFill>
                  </a:tcPr>
                </a:tc>
                <a:tc>
                  <a:txBody>
                    <a:bodyPr/>
                    <a:lstStyle/>
                    <a:p>
                      <a:pPr lvl="0" algn="ctr" rtl="0">
                        <a:lnSpc>
                          <a:spcPct val="100000"/>
                        </a:lnSpc>
                        <a:spcBef>
                          <a:spcPts val="0"/>
                        </a:spcBef>
                        <a:buNone/>
                      </a:pPr>
                      <a:r>
                        <a:rPr lang="en-GB" sz="2400" dirty="0">
                          <a:solidFill>
                            <a:schemeClr val="tx2"/>
                          </a:solidFill>
                          <a:latin typeface="Cambria" panose="02040503050406030204" pitchFamily="18" charset="0"/>
                        </a:rPr>
                        <a:t>Occupational exposure</a:t>
                      </a:r>
                      <a:endParaRPr lang="en-GB" sz="2400" dirty="0">
                        <a:solidFill>
                          <a:schemeClr val="tx2"/>
                        </a:solidFill>
                        <a:latin typeface="Cambria" panose="02040503050406030204" pitchFamily="18" charset="0"/>
                        <a:ea typeface="Arial Unicode MS" panose="020B0604020202020204" pitchFamily="34" charset="-128"/>
                        <a:cs typeface="Arial Unicode MS" panose="020B0604020202020204" pitchFamily="34" charset="-128"/>
                      </a:endParaRPr>
                    </a:p>
                  </a:txBody>
                  <a:tcPr marL="68575" marR="68575" marT="91425" marB="91425"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accent5"/>
                    </a:solidFill>
                  </a:tcPr>
                </a:tc>
                <a:tc>
                  <a:txBody>
                    <a:bodyPr/>
                    <a:lstStyle/>
                    <a:p>
                      <a:pPr lvl="0" algn="ctr" rtl="0">
                        <a:lnSpc>
                          <a:spcPct val="100000"/>
                        </a:lnSpc>
                        <a:spcBef>
                          <a:spcPts val="0"/>
                        </a:spcBef>
                        <a:buNone/>
                      </a:pPr>
                      <a:r>
                        <a:rPr lang="en-GB" sz="2400" dirty="0">
                          <a:solidFill>
                            <a:schemeClr val="tx2"/>
                          </a:solidFill>
                          <a:latin typeface="Cambria" panose="02040503050406030204" pitchFamily="18" charset="0"/>
                        </a:rPr>
                        <a:t> Public exposure</a:t>
                      </a:r>
                      <a:endParaRPr lang="en-GB" sz="2400" dirty="0">
                        <a:solidFill>
                          <a:schemeClr val="tx2"/>
                        </a:solidFill>
                        <a:latin typeface="Cambria" panose="02040503050406030204" pitchFamily="18" charset="0"/>
                        <a:ea typeface="Arial Unicode MS" panose="020B0604020202020204" pitchFamily="34" charset="-128"/>
                        <a:cs typeface="Arial Unicode MS" panose="020B0604020202020204" pitchFamily="34" charset="-128"/>
                      </a:endParaRPr>
                    </a:p>
                  </a:txBody>
                  <a:tcPr marL="68575" marR="68575" marT="91425" marB="91425"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accent5"/>
                    </a:solidFill>
                  </a:tcPr>
                </a:tc>
                <a:tc>
                  <a:txBody>
                    <a:bodyPr/>
                    <a:lstStyle/>
                    <a:p>
                      <a:pPr lvl="0" algn="ctr" rtl="0">
                        <a:lnSpc>
                          <a:spcPct val="100000"/>
                        </a:lnSpc>
                        <a:spcBef>
                          <a:spcPts val="0"/>
                        </a:spcBef>
                        <a:buNone/>
                      </a:pPr>
                      <a:r>
                        <a:rPr lang="en-GB" sz="2400" dirty="0">
                          <a:solidFill>
                            <a:schemeClr val="tx2"/>
                          </a:solidFill>
                          <a:latin typeface="Cambria" panose="02040503050406030204" pitchFamily="18" charset="0"/>
                        </a:rPr>
                        <a:t>Medical exposure</a:t>
                      </a:r>
                      <a:endParaRPr lang="en-GB" sz="2400" dirty="0">
                        <a:solidFill>
                          <a:schemeClr val="tx2"/>
                        </a:solidFill>
                        <a:latin typeface="Cambria" panose="02040503050406030204" pitchFamily="18" charset="0"/>
                        <a:ea typeface="Arial Unicode MS" panose="020B0604020202020204" pitchFamily="34" charset="-128"/>
                        <a:cs typeface="Arial Unicode MS" panose="020B0604020202020204" pitchFamily="34" charset="-128"/>
                      </a:endParaRPr>
                    </a:p>
                  </a:txBody>
                  <a:tcPr marL="68575" marR="68575" marT="91425" marB="91425"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accent5"/>
                    </a:solidFill>
                  </a:tcPr>
                </a:tc>
              </a:tr>
              <a:tr h="1099883">
                <a:tc>
                  <a:txBody>
                    <a:bodyPr/>
                    <a:lstStyle/>
                    <a:p>
                      <a:pPr lvl="0" algn="ctr" rtl="0">
                        <a:lnSpc>
                          <a:spcPct val="100000"/>
                        </a:lnSpc>
                        <a:spcBef>
                          <a:spcPts val="0"/>
                        </a:spcBef>
                        <a:buNone/>
                      </a:pPr>
                      <a:r>
                        <a:rPr lang="en-GB" sz="2400" dirty="0" smtClean="0">
                          <a:solidFill>
                            <a:schemeClr val="tx2"/>
                          </a:solidFill>
                          <a:latin typeface="Cambria" panose="02040503050406030204" pitchFamily="18" charset="0"/>
                        </a:rPr>
                        <a:t>Justification of practices</a:t>
                      </a:r>
                      <a:endParaRPr lang="en-GB" sz="2400" dirty="0">
                        <a:solidFill>
                          <a:schemeClr val="tx2"/>
                        </a:solidFill>
                        <a:latin typeface="Cambria" panose="02040503050406030204" pitchFamily="18" charset="0"/>
                        <a:ea typeface="Arial Unicode MS" panose="020B0604020202020204" pitchFamily="34" charset="-128"/>
                        <a:cs typeface="Arial Unicode MS" panose="020B0604020202020204" pitchFamily="34" charset="-128"/>
                      </a:endParaRPr>
                    </a:p>
                  </a:txBody>
                  <a:tcPr marL="68575" marR="68575" marT="91425" marB="91425"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accent5"/>
                    </a:solidFill>
                  </a:tcPr>
                </a:tc>
                <a:tc>
                  <a:txBody>
                    <a:bodyPr/>
                    <a:lstStyle/>
                    <a:p>
                      <a:pPr lvl="0" algn="ctr" rtl="0">
                        <a:lnSpc>
                          <a:spcPct val="100000"/>
                        </a:lnSpc>
                        <a:spcBef>
                          <a:spcPts val="0"/>
                        </a:spcBef>
                        <a:buNone/>
                      </a:pPr>
                      <a:r>
                        <a:rPr lang="en-GB" sz="2400" dirty="0">
                          <a:solidFill>
                            <a:schemeClr val="tx2"/>
                          </a:solidFill>
                          <a:latin typeface="Cambria" panose="02040503050406030204" pitchFamily="18" charset="0"/>
                        </a:rPr>
                        <a:t>Apply</a:t>
                      </a:r>
                      <a:endParaRPr lang="en-GB" sz="2400" dirty="0">
                        <a:solidFill>
                          <a:schemeClr val="tx2"/>
                        </a:solidFill>
                        <a:latin typeface="Cambria" panose="02040503050406030204" pitchFamily="18" charset="0"/>
                        <a:ea typeface="Arial Unicode MS" panose="020B0604020202020204" pitchFamily="34" charset="-128"/>
                        <a:cs typeface="Arial Unicode MS" panose="020B0604020202020204" pitchFamily="34" charset="-128"/>
                      </a:endParaRPr>
                    </a:p>
                  </a:txBody>
                  <a:tcPr marL="68575" marR="68575" marT="91425" marB="91425"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accent5"/>
                    </a:solidFill>
                  </a:tcPr>
                </a:tc>
                <a:tc>
                  <a:txBody>
                    <a:bodyPr/>
                    <a:lstStyle/>
                    <a:p>
                      <a:pPr lvl="0" algn="ctr" rtl="0">
                        <a:lnSpc>
                          <a:spcPct val="100000"/>
                        </a:lnSpc>
                        <a:spcBef>
                          <a:spcPts val="0"/>
                        </a:spcBef>
                        <a:buNone/>
                      </a:pPr>
                      <a:r>
                        <a:rPr lang="en-GB" sz="2400" dirty="0">
                          <a:solidFill>
                            <a:schemeClr val="tx2"/>
                          </a:solidFill>
                          <a:latin typeface="Cambria" panose="02040503050406030204" pitchFamily="18" charset="0"/>
                        </a:rPr>
                        <a:t> Apply</a:t>
                      </a:r>
                      <a:endParaRPr lang="en-GB" sz="2400" dirty="0">
                        <a:solidFill>
                          <a:schemeClr val="tx2"/>
                        </a:solidFill>
                        <a:latin typeface="Cambria" panose="02040503050406030204" pitchFamily="18" charset="0"/>
                        <a:ea typeface="Arial Unicode MS" panose="020B0604020202020204" pitchFamily="34" charset="-128"/>
                        <a:cs typeface="Arial Unicode MS" panose="020B0604020202020204" pitchFamily="34" charset="-128"/>
                      </a:endParaRPr>
                    </a:p>
                  </a:txBody>
                  <a:tcPr marL="68575" marR="68575" marT="91425" marB="91425"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accent5"/>
                    </a:solidFill>
                  </a:tcPr>
                </a:tc>
                <a:tc>
                  <a:txBody>
                    <a:bodyPr/>
                    <a:lstStyle/>
                    <a:p>
                      <a:pPr lvl="0" algn="ctr" rtl="0">
                        <a:lnSpc>
                          <a:spcPct val="100000"/>
                        </a:lnSpc>
                        <a:spcBef>
                          <a:spcPts val="0"/>
                        </a:spcBef>
                        <a:buNone/>
                      </a:pPr>
                      <a:r>
                        <a:rPr lang="en-GB" sz="2400" dirty="0">
                          <a:solidFill>
                            <a:schemeClr val="tx2"/>
                          </a:solidFill>
                          <a:latin typeface="Cambria" panose="02040503050406030204" pitchFamily="18" charset="0"/>
                        </a:rPr>
                        <a:t> Apply</a:t>
                      </a:r>
                    </a:p>
                    <a:p>
                      <a:pPr lvl="0" algn="ctr" rtl="0">
                        <a:lnSpc>
                          <a:spcPct val="100000"/>
                        </a:lnSpc>
                        <a:spcBef>
                          <a:spcPts val="0"/>
                        </a:spcBef>
                        <a:buNone/>
                      </a:pPr>
                      <a:endParaRPr sz="2400" dirty="0">
                        <a:solidFill>
                          <a:schemeClr val="tx2"/>
                        </a:solidFill>
                        <a:latin typeface="Cambria" panose="02040503050406030204" pitchFamily="18" charset="0"/>
                        <a:ea typeface="Arial Unicode MS" panose="020B0604020202020204" pitchFamily="34" charset="-128"/>
                        <a:cs typeface="Arial Unicode MS" panose="020B0604020202020204" pitchFamily="34" charset="-128"/>
                      </a:endParaRPr>
                    </a:p>
                  </a:txBody>
                  <a:tcPr marL="68575" marR="68575" marT="91425" marB="91425"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accent5"/>
                    </a:solidFill>
                  </a:tcPr>
                </a:tc>
              </a:tr>
              <a:tr h="1074346">
                <a:tc>
                  <a:txBody>
                    <a:bodyPr/>
                    <a:lstStyle/>
                    <a:p>
                      <a:pPr lvl="0" algn="ctr" rtl="0">
                        <a:lnSpc>
                          <a:spcPct val="100000"/>
                        </a:lnSpc>
                        <a:spcBef>
                          <a:spcPts val="0"/>
                        </a:spcBef>
                        <a:buNone/>
                      </a:pPr>
                      <a:r>
                        <a:rPr lang="en-GB" sz="2400" dirty="0" smtClean="0">
                          <a:solidFill>
                            <a:schemeClr val="tx2"/>
                          </a:solidFill>
                          <a:latin typeface="Cambria" panose="02040503050406030204" pitchFamily="18" charset="0"/>
                        </a:rPr>
                        <a:t>Optimisation of protection</a:t>
                      </a:r>
                      <a:endParaRPr lang="en-GB" sz="2400" dirty="0">
                        <a:solidFill>
                          <a:schemeClr val="tx2"/>
                        </a:solidFill>
                        <a:latin typeface="Cambria" panose="02040503050406030204" pitchFamily="18" charset="0"/>
                        <a:ea typeface="Arial Unicode MS" panose="020B0604020202020204" pitchFamily="34" charset="-128"/>
                        <a:cs typeface="Arial Unicode MS" panose="020B0604020202020204" pitchFamily="34" charset="-128"/>
                      </a:endParaRPr>
                    </a:p>
                  </a:txBody>
                  <a:tcPr marL="68575" marR="68575" marT="91425" marB="91425"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accent5"/>
                    </a:solidFill>
                  </a:tcPr>
                </a:tc>
                <a:tc>
                  <a:txBody>
                    <a:bodyPr/>
                    <a:lstStyle/>
                    <a:p>
                      <a:pPr lvl="0" algn="ctr" rtl="0">
                        <a:lnSpc>
                          <a:spcPct val="100000"/>
                        </a:lnSpc>
                        <a:spcBef>
                          <a:spcPts val="0"/>
                        </a:spcBef>
                        <a:buNone/>
                      </a:pPr>
                      <a:r>
                        <a:rPr lang="en-GB" sz="2400" dirty="0">
                          <a:solidFill>
                            <a:schemeClr val="tx2"/>
                          </a:solidFill>
                          <a:latin typeface="Cambria" panose="02040503050406030204" pitchFamily="18" charset="0"/>
                        </a:rPr>
                        <a:t> Apply</a:t>
                      </a:r>
                      <a:endParaRPr lang="en-GB" sz="2400" dirty="0">
                        <a:solidFill>
                          <a:schemeClr val="tx2"/>
                        </a:solidFill>
                        <a:latin typeface="Cambria" panose="02040503050406030204" pitchFamily="18" charset="0"/>
                        <a:ea typeface="Arial Unicode MS" panose="020B0604020202020204" pitchFamily="34" charset="-128"/>
                        <a:cs typeface="Arial Unicode MS" panose="020B0604020202020204" pitchFamily="34" charset="-128"/>
                      </a:endParaRPr>
                    </a:p>
                  </a:txBody>
                  <a:tcPr marL="68575" marR="68575" marT="91425" marB="91425"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accent5"/>
                    </a:solidFill>
                  </a:tcPr>
                </a:tc>
                <a:tc>
                  <a:txBody>
                    <a:bodyPr/>
                    <a:lstStyle/>
                    <a:p>
                      <a:pPr lvl="0" algn="ctr" rtl="0">
                        <a:lnSpc>
                          <a:spcPct val="100000"/>
                        </a:lnSpc>
                        <a:spcBef>
                          <a:spcPts val="0"/>
                        </a:spcBef>
                        <a:buNone/>
                      </a:pPr>
                      <a:r>
                        <a:rPr lang="en-GB" sz="2400" dirty="0">
                          <a:solidFill>
                            <a:schemeClr val="tx2"/>
                          </a:solidFill>
                          <a:latin typeface="Cambria" panose="02040503050406030204" pitchFamily="18" charset="0"/>
                        </a:rPr>
                        <a:t> Apply</a:t>
                      </a:r>
                      <a:endParaRPr lang="en-GB" sz="2400" dirty="0">
                        <a:solidFill>
                          <a:schemeClr val="tx2"/>
                        </a:solidFill>
                        <a:latin typeface="Cambria" panose="02040503050406030204" pitchFamily="18" charset="0"/>
                        <a:ea typeface="Arial Unicode MS" panose="020B0604020202020204" pitchFamily="34" charset="-128"/>
                        <a:cs typeface="Arial Unicode MS" panose="020B0604020202020204" pitchFamily="34" charset="-128"/>
                      </a:endParaRPr>
                    </a:p>
                  </a:txBody>
                  <a:tcPr marL="68575" marR="68575" marT="91425" marB="91425"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accent5"/>
                    </a:solidFill>
                  </a:tcPr>
                </a:tc>
                <a:tc>
                  <a:txBody>
                    <a:bodyPr/>
                    <a:lstStyle/>
                    <a:p>
                      <a:pPr lvl="0" algn="ctr" rtl="0">
                        <a:lnSpc>
                          <a:spcPct val="100000"/>
                        </a:lnSpc>
                        <a:spcBef>
                          <a:spcPts val="0"/>
                        </a:spcBef>
                        <a:buNone/>
                      </a:pPr>
                      <a:r>
                        <a:rPr lang="en-GB" sz="2400" dirty="0">
                          <a:solidFill>
                            <a:schemeClr val="tx2"/>
                          </a:solidFill>
                          <a:latin typeface="Cambria" panose="02040503050406030204" pitchFamily="18" charset="0"/>
                        </a:rPr>
                        <a:t> Apply</a:t>
                      </a:r>
                      <a:endParaRPr lang="en-GB" sz="2400" dirty="0">
                        <a:solidFill>
                          <a:schemeClr val="tx2"/>
                        </a:solidFill>
                        <a:latin typeface="Cambria" panose="02040503050406030204" pitchFamily="18" charset="0"/>
                        <a:ea typeface="Arial Unicode MS" panose="020B0604020202020204" pitchFamily="34" charset="-128"/>
                        <a:cs typeface="Arial Unicode MS" panose="020B0604020202020204" pitchFamily="34" charset="-128"/>
                      </a:endParaRPr>
                    </a:p>
                  </a:txBody>
                  <a:tcPr marL="68575" marR="68575" marT="91425" marB="91425"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accent5"/>
                    </a:solidFill>
                  </a:tcPr>
                </a:tc>
              </a:tr>
              <a:tr h="974360">
                <a:tc>
                  <a:txBody>
                    <a:bodyPr/>
                    <a:lstStyle/>
                    <a:p>
                      <a:pPr lvl="0" algn="ctr" rtl="0">
                        <a:lnSpc>
                          <a:spcPct val="100000"/>
                        </a:lnSpc>
                        <a:spcBef>
                          <a:spcPts val="0"/>
                        </a:spcBef>
                        <a:buNone/>
                      </a:pPr>
                      <a:r>
                        <a:rPr lang="en-GB" sz="2400" dirty="0">
                          <a:solidFill>
                            <a:schemeClr val="tx2"/>
                          </a:solidFill>
                          <a:latin typeface="Cambria" panose="02040503050406030204" pitchFamily="18" charset="0"/>
                        </a:rPr>
                        <a:t>Dose limits</a:t>
                      </a:r>
                      <a:endParaRPr lang="en-GB" sz="2400" dirty="0">
                        <a:solidFill>
                          <a:schemeClr val="tx2"/>
                        </a:solidFill>
                        <a:latin typeface="Cambria" panose="02040503050406030204" pitchFamily="18" charset="0"/>
                        <a:ea typeface="Arial Unicode MS" panose="020B0604020202020204" pitchFamily="34" charset="-128"/>
                        <a:cs typeface="Arial Unicode MS" panose="020B0604020202020204" pitchFamily="34" charset="-128"/>
                      </a:endParaRPr>
                    </a:p>
                  </a:txBody>
                  <a:tcPr marL="68575" marR="68575" marT="91425" marB="91425"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accent5"/>
                    </a:solidFill>
                  </a:tcPr>
                </a:tc>
                <a:tc>
                  <a:txBody>
                    <a:bodyPr/>
                    <a:lstStyle/>
                    <a:p>
                      <a:pPr lvl="0" algn="ctr" rtl="0">
                        <a:lnSpc>
                          <a:spcPct val="100000"/>
                        </a:lnSpc>
                        <a:spcBef>
                          <a:spcPts val="0"/>
                        </a:spcBef>
                        <a:buNone/>
                      </a:pPr>
                      <a:r>
                        <a:rPr lang="en-GB" sz="2400" dirty="0">
                          <a:solidFill>
                            <a:schemeClr val="tx2"/>
                          </a:solidFill>
                          <a:latin typeface="Cambria" panose="02040503050406030204" pitchFamily="18" charset="0"/>
                        </a:rPr>
                        <a:t> Apply</a:t>
                      </a:r>
                      <a:endParaRPr lang="en-GB" sz="2400" dirty="0">
                        <a:solidFill>
                          <a:schemeClr val="tx2"/>
                        </a:solidFill>
                        <a:latin typeface="Cambria" panose="02040503050406030204" pitchFamily="18" charset="0"/>
                        <a:ea typeface="Arial Unicode MS" panose="020B0604020202020204" pitchFamily="34" charset="-128"/>
                        <a:cs typeface="Arial Unicode MS" panose="020B0604020202020204" pitchFamily="34" charset="-128"/>
                      </a:endParaRPr>
                    </a:p>
                  </a:txBody>
                  <a:tcPr marL="68575" marR="68575" marT="91425" marB="91425"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accent5"/>
                    </a:solidFill>
                  </a:tcPr>
                </a:tc>
                <a:tc>
                  <a:txBody>
                    <a:bodyPr/>
                    <a:lstStyle/>
                    <a:p>
                      <a:pPr lvl="0" algn="ctr" rtl="0">
                        <a:lnSpc>
                          <a:spcPct val="100000"/>
                        </a:lnSpc>
                        <a:spcBef>
                          <a:spcPts val="0"/>
                        </a:spcBef>
                        <a:buNone/>
                      </a:pPr>
                      <a:r>
                        <a:rPr lang="en-GB" sz="2400" dirty="0">
                          <a:solidFill>
                            <a:schemeClr val="tx2"/>
                          </a:solidFill>
                          <a:latin typeface="Cambria" panose="02040503050406030204" pitchFamily="18" charset="0"/>
                        </a:rPr>
                        <a:t> Apply</a:t>
                      </a:r>
                      <a:endParaRPr lang="en-GB" sz="2400" dirty="0">
                        <a:solidFill>
                          <a:schemeClr val="tx2"/>
                        </a:solidFill>
                        <a:latin typeface="Cambria" panose="02040503050406030204" pitchFamily="18" charset="0"/>
                        <a:ea typeface="Arial Unicode MS" panose="020B0604020202020204" pitchFamily="34" charset="-128"/>
                        <a:cs typeface="Arial Unicode MS" panose="020B0604020202020204" pitchFamily="34" charset="-128"/>
                      </a:endParaRPr>
                    </a:p>
                  </a:txBody>
                  <a:tcPr marL="68575" marR="68575" marT="91425" marB="91425"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accent5"/>
                    </a:solidFill>
                  </a:tcPr>
                </a:tc>
                <a:tc>
                  <a:txBody>
                    <a:bodyPr/>
                    <a:lstStyle/>
                    <a:p>
                      <a:pPr lvl="0" algn="ctr" rtl="0">
                        <a:lnSpc>
                          <a:spcPct val="100000"/>
                        </a:lnSpc>
                        <a:spcBef>
                          <a:spcPts val="0"/>
                        </a:spcBef>
                        <a:buNone/>
                      </a:pPr>
                      <a:r>
                        <a:rPr lang="en-GB" sz="2400" dirty="0">
                          <a:solidFill>
                            <a:schemeClr val="tx2"/>
                          </a:solidFill>
                          <a:latin typeface="Cambria" panose="02040503050406030204" pitchFamily="18" charset="0"/>
                        </a:rPr>
                        <a:t> </a:t>
                      </a:r>
                      <a:r>
                        <a:rPr lang="en-GB" sz="2400" dirty="0">
                          <a:solidFill>
                            <a:srgbClr val="C00000"/>
                          </a:solidFill>
                          <a:latin typeface="Cambria" panose="02040503050406030204" pitchFamily="18" charset="0"/>
                        </a:rPr>
                        <a:t>Do not apply</a:t>
                      </a:r>
                      <a:endParaRPr lang="en-GB" sz="2400" dirty="0">
                        <a:solidFill>
                          <a:srgbClr val="C00000"/>
                        </a:solidFill>
                        <a:latin typeface="Cambria" panose="02040503050406030204" pitchFamily="18" charset="0"/>
                        <a:ea typeface="Arial Unicode MS" panose="020B0604020202020204" pitchFamily="34" charset="-128"/>
                        <a:cs typeface="Arial Unicode MS" panose="020B0604020202020204" pitchFamily="34" charset="-128"/>
                      </a:endParaRPr>
                    </a:p>
                  </a:txBody>
                  <a:tcPr marL="68575" marR="68575" marT="91425" marB="91425"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accent5"/>
                    </a:solidFill>
                  </a:tcPr>
                </a:tc>
              </a:tr>
            </a:tbl>
          </a:graphicData>
        </a:graphic>
      </p:graphicFrame>
    </p:spTree>
    <p:extLst>
      <p:ext uri="{BB962C8B-B14F-4D97-AF65-F5344CB8AC3E}">
        <p14:creationId xmlns:p14="http://schemas.microsoft.com/office/powerpoint/2010/main" val="335900407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54</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Radiation protection: justification</a:t>
            </a:r>
          </a:p>
        </p:txBody>
      </p:sp>
      <p:sp>
        <p:nvSpPr>
          <p:cNvPr id="20483" name="Rectangle 3"/>
          <p:cNvSpPr>
            <a:spLocks noGrp="1" noChangeArrowheads="1"/>
          </p:cNvSpPr>
          <p:nvPr>
            <p:ph type="body" sz="half" idx="1"/>
          </p:nvPr>
        </p:nvSpPr>
        <p:spPr>
          <a:xfrm>
            <a:off x="215168" y="1170775"/>
            <a:ext cx="8641656" cy="1322121"/>
          </a:xfrm>
        </p:spPr>
        <p:txBody>
          <a:bodyPr/>
          <a:lstStyle/>
          <a:p>
            <a:pPr marL="514350" indent="-514350">
              <a:buClr>
                <a:schemeClr val="tx2"/>
              </a:buClr>
              <a:buSzPct val="100000"/>
              <a:buFont typeface="+mj-lt"/>
              <a:buAutoNum type="arabicPeriod"/>
            </a:pPr>
            <a:r>
              <a:rPr lang="en-GB" sz="2800" dirty="0" smtClean="0">
                <a:latin typeface="Arial Unicode MS" pitchFamily="34" charset="-128"/>
              </a:rPr>
              <a:t>The principle of </a:t>
            </a:r>
            <a:r>
              <a:rPr lang="en-GB" sz="2800" dirty="0" smtClean="0">
                <a:solidFill>
                  <a:srgbClr val="C00000"/>
                </a:solidFill>
                <a:latin typeface="Arial Unicode MS" pitchFamily="34" charset="-128"/>
              </a:rPr>
              <a:t>justification</a:t>
            </a:r>
            <a:r>
              <a:rPr lang="en-GB" sz="2800" dirty="0" smtClean="0">
                <a:latin typeface="Arial Unicode MS" pitchFamily="34" charset="-128"/>
              </a:rPr>
              <a:t>: </a:t>
            </a:r>
            <a:br>
              <a:rPr lang="en-GB" sz="2800" dirty="0" smtClean="0">
                <a:latin typeface="Arial Unicode MS" pitchFamily="34" charset="-128"/>
              </a:rPr>
            </a:br>
            <a:r>
              <a:rPr lang="en-GB" sz="2400" dirty="0" smtClean="0">
                <a:latin typeface="Arial Unicode MS" pitchFamily="34" charset="-128"/>
              </a:rPr>
              <a:t>Any decision that alters the radiation exposure situation should do </a:t>
            </a:r>
            <a:r>
              <a:rPr lang="en-GB" sz="2400" dirty="0" smtClean="0">
                <a:solidFill>
                  <a:srgbClr val="C00000"/>
                </a:solidFill>
                <a:latin typeface="Arial Unicode MS" pitchFamily="34" charset="-128"/>
              </a:rPr>
              <a:t>more good than harm</a:t>
            </a:r>
            <a:r>
              <a:rPr lang="en-GB" sz="2400" dirty="0" smtClean="0">
                <a:latin typeface="Arial Unicode MS" pitchFamily="34" charset="-128"/>
              </a:rPr>
              <a:t> (see </a:t>
            </a:r>
            <a:r>
              <a:rPr lang="en-GB" sz="2400" dirty="0" smtClean="0">
                <a:solidFill>
                  <a:srgbClr val="C00000"/>
                </a:solidFill>
                <a:latin typeface="Arial Unicode MS" pitchFamily="34" charset="-128"/>
              </a:rPr>
              <a:t>L09</a:t>
            </a:r>
            <a:r>
              <a:rPr lang="en-GB" sz="2400" dirty="0" smtClean="0">
                <a:latin typeface="Arial Unicode MS" pitchFamily="34" charset="-128"/>
              </a:rPr>
              <a:t>)</a:t>
            </a:r>
            <a:endParaRPr lang="en-US" sz="2800" dirty="0" smtClean="0">
              <a:latin typeface="Arial Unicode MS" pitchFamily="34" charset="-128"/>
            </a:endParaRPr>
          </a:p>
          <a:p>
            <a:pPr lvl="1" eaLnBrk="1" hangingPunct="1"/>
            <a:r>
              <a:rPr lang="en-US" sz="2400" dirty="0" smtClean="0">
                <a:latin typeface="Arial Unicode MS" pitchFamily="34" charset="-128"/>
              </a:rPr>
              <a:t>3 levels of justification of medical exposure:</a:t>
            </a: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buNone/>
            </a:pPr>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buNone/>
            </a:pPr>
            <a:endParaRPr lang="en-US" sz="2800" dirty="0" smtClean="0">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pic>
        <p:nvPicPr>
          <p:cNvPr id="124931"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71600" y="2853362"/>
            <a:ext cx="6120680" cy="3405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55</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Radiation protection: justification</a:t>
            </a:r>
          </a:p>
        </p:txBody>
      </p:sp>
      <p:sp>
        <p:nvSpPr>
          <p:cNvPr id="20483" name="Rectangle 3"/>
          <p:cNvSpPr>
            <a:spLocks noGrp="1" noChangeArrowheads="1"/>
          </p:cNvSpPr>
          <p:nvPr>
            <p:ph type="body" sz="half" idx="1"/>
          </p:nvPr>
        </p:nvSpPr>
        <p:spPr>
          <a:xfrm>
            <a:off x="251520" y="1196752"/>
            <a:ext cx="8641656" cy="4906888"/>
          </a:xfrm>
        </p:spPr>
        <p:txBody>
          <a:bodyPr/>
          <a:lstStyle/>
          <a:p>
            <a:pPr eaLnBrk="1" hangingPunct="1"/>
            <a:r>
              <a:rPr lang="en-GB" altLang="en-US" sz="2700" dirty="0" smtClean="0">
                <a:latin typeface="Arial Unicode MS" pitchFamily="34" charset="-128"/>
              </a:rPr>
              <a:t>What needs to be considered?</a:t>
            </a:r>
          </a:p>
          <a:p>
            <a:pPr lvl="1" eaLnBrk="1" hangingPunct="1"/>
            <a:r>
              <a:rPr lang="en-GB" altLang="en-US" sz="2400" dirty="0" smtClean="0">
                <a:solidFill>
                  <a:srgbClr val="C00000"/>
                </a:solidFill>
                <a:latin typeface="Arial Unicode MS" pitchFamily="34" charset="-128"/>
                <a:ea typeface="+mn-ea"/>
                <a:cs typeface="+mn-cs"/>
              </a:rPr>
              <a:t>Appropriateness</a:t>
            </a:r>
            <a:r>
              <a:rPr lang="en-GB" altLang="en-US" sz="2400" dirty="0" smtClean="0">
                <a:latin typeface="Arial Unicode MS" pitchFamily="34" charset="-128"/>
                <a:ea typeface="+mn-ea"/>
                <a:cs typeface="+mn-cs"/>
              </a:rPr>
              <a:t> of the request</a:t>
            </a:r>
          </a:p>
          <a:p>
            <a:pPr lvl="1" eaLnBrk="1" hangingPunct="1"/>
            <a:r>
              <a:rPr lang="en-GB" altLang="en-US" sz="2400" dirty="0" smtClean="0">
                <a:solidFill>
                  <a:srgbClr val="C00000"/>
                </a:solidFill>
                <a:latin typeface="Arial Unicode MS" pitchFamily="34" charset="-128"/>
                <a:ea typeface="+mn-ea"/>
                <a:cs typeface="+mn-cs"/>
              </a:rPr>
              <a:t>Urgency</a:t>
            </a:r>
            <a:r>
              <a:rPr lang="en-GB" altLang="en-US" sz="2400" dirty="0" smtClean="0">
                <a:latin typeface="Arial Unicode MS" pitchFamily="34" charset="-128"/>
                <a:ea typeface="+mn-ea"/>
                <a:cs typeface="+mn-cs"/>
              </a:rPr>
              <a:t> of the procedure</a:t>
            </a:r>
          </a:p>
          <a:p>
            <a:pPr lvl="1" eaLnBrk="1" hangingPunct="1"/>
            <a:r>
              <a:rPr lang="en-GB" altLang="en-US" sz="2400" dirty="0" smtClean="0">
                <a:latin typeface="Arial Unicode MS" pitchFamily="34" charset="-128"/>
                <a:ea typeface="+mn-ea"/>
                <a:cs typeface="+mn-cs"/>
              </a:rPr>
              <a:t>Characteristics of the </a:t>
            </a:r>
            <a:r>
              <a:rPr lang="en-GB" altLang="en-US" sz="2400" dirty="0" smtClean="0">
                <a:solidFill>
                  <a:srgbClr val="C00000"/>
                </a:solidFill>
                <a:latin typeface="Arial Unicode MS" pitchFamily="34" charset="-128"/>
                <a:ea typeface="+mn-ea"/>
                <a:cs typeface="+mn-cs"/>
              </a:rPr>
              <a:t>exposure</a:t>
            </a:r>
          </a:p>
          <a:p>
            <a:pPr lvl="1" eaLnBrk="1" hangingPunct="1"/>
            <a:r>
              <a:rPr lang="en-GB" altLang="en-US" sz="2400" dirty="0" smtClean="0">
                <a:latin typeface="Arial Unicode MS" pitchFamily="34" charset="-128"/>
                <a:ea typeface="+mn-ea"/>
                <a:cs typeface="+mn-cs"/>
              </a:rPr>
              <a:t>Characteristics of the </a:t>
            </a:r>
            <a:r>
              <a:rPr lang="en-GB" altLang="en-US" sz="2400" dirty="0" smtClean="0">
                <a:solidFill>
                  <a:srgbClr val="C00000"/>
                </a:solidFill>
                <a:latin typeface="Arial Unicode MS" pitchFamily="34" charset="-128"/>
                <a:ea typeface="+mn-ea"/>
                <a:cs typeface="+mn-cs"/>
              </a:rPr>
              <a:t>individual patient</a:t>
            </a:r>
          </a:p>
          <a:p>
            <a:pPr lvl="2" eaLnBrk="1" hangingPunct="1"/>
            <a:r>
              <a:rPr lang="en-GB" altLang="en-US" dirty="0" smtClean="0">
                <a:latin typeface="Arial Unicode MS" pitchFamily="34" charset="-128"/>
                <a:ea typeface="+mn-ea"/>
                <a:cs typeface="+mn-cs"/>
              </a:rPr>
              <a:t>Special considerations for </a:t>
            </a:r>
            <a:r>
              <a:rPr lang="en-GB" altLang="en-US" dirty="0" smtClean="0">
                <a:solidFill>
                  <a:srgbClr val="C00000"/>
                </a:solidFill>
                <a:latin typeface="Arial Unicode MS" pitchFamily="34" charset="-128"/>
                <a:ea typeface="+mn-ea"/>
                <a:cs typeface="+mn-cs"/>
              </a:rPr>
              <a:t>children, pregnant &amp; breastfeeding patients</a:t>
            </a:r>
          </a:p>
          <a:p>
            <a:pPr lvl="1" eaLnBrk="1" hangingPunct="1"/>
            <a:r>
              <a:rPr lang="en-GB" altLang="en-US" sz="2400" dirty="0" smtClean="0">
                <a:latin typeface="Arial Unicode MS" pitchFamily="34" charset="-128"/>
                <a:ea typeface="+mn-ea"/>
                <a:cs typeface="+mn-cs"/>
              </a:rPr>
              <a:t>Relevant information from </a:t>
            </a:r>
            <a:r>
              <a:rPr lang="en-GB" altLang="en-US" sz="2400" dirty="0" smtClean="0">
                <a:solidFill>
                  <a:srgbClr val="C00000"/>
                </a:solidFill>
                <a:latin typeface="Arial Unicode MS" pitchFamily="34" charset="-128"/>
                <a:ea typeface="+mn-ea"/>
                <a:cs typeface="+mn-cs"/>
              </a:rPr>
              <a:t>previous radiological procedures</a:t>
            </a:r>
          </a:p>
          <a:p>
            <a:pPr eaLnBrk="1" hangingPunct="1"/>
            <a:r>
              <a:rPr lang="en-GB" altLang="en-US" sz="2700" dirty="0" smtClean="0">
                <a:latin typeface="Arial Unicode MS" pitchFamily="34" charset="-128"/>
              </a:rPr>
              <a:t>Relevant national or international referral </a:t>
            </a:r>
            <a:r>
              <a:rPr lang="en-GB" altLang="en-US" sz="2700" dirty="0" smtClean="0">
                <a:solidFill>
                  <a:srgbClr val="C00000"/>
                </a:solidFill>
                <a:latin typeface="Arial Unicode MS" pitchFamily="34" charset="-128"/>
              </a:rPr>
              <a:t>guidelines </a:t>
            </a:r>
            <a:r>
              <a:rPr lang="en-GB" altLang="en-US" sz="2700" dirty="0" smtClean="0">
                <a:latin typeface="Arial Unicode MS" pitchFamily="34" charset="-128"/>
              </a:rPr>
              <a:t>to be taken into account</a:t>
            </a:r>
          </a:p>
          <a:p>
            <a:pPr marL="514350" indent="-514350">
              <a:buNone/>
            </a:pPr>
            <a:endParaRPr lang="en-US" dirty="0" smtClean="0">
              <a:latin typeface="Arial Unicode MS" pitchFamily="34" charset="-128"/>
            </a:endParaRPr>
          </a:p>
          <a:p>
            <a:pPr eaLnBrk="1" hangingPunct="1"/>
            <a:endParaRPr lang="en-US" dirty="0" smtClean="0">
              <a:latin typeface="Arial Unicode MS" pitchFamily="34" charset="-128"/>
            </a:endParaRPr>
          </a:p>
          <a:p>
            <a:pPr eaLnBrk="1" hangingPunct="1"/>
            <a:endParaRPr lang="en-US" dirty="0" smtClean="0">
              <a:latin typeface="Arial Unicode MS" pitchFamily="34" charset="-128"/>
            </a:endParaRPr>
          </a:p>
          <a:p>
            <a:pPr eaLnBrk="1" hangingPunct="1"/>
            <a:endParaRPr lang="en-US" dirty="0" smtClean="0">
              <a:latin typeface="Arial Unicode MS" pitchFamily="34" charset="-128"/>
            </a:endParaRPr>
          </a:p>
          <a:p>
            <a:pPr eaLnBrk="1" hangingPunct="1">
              <a:buNone/>
            </a:pPr>
            <a:endParaRPr lang="en-US" dirty="0" smtClean="0">
              <a:latin typeface="Arial Unicode MS" pitchFamily="34" charset="-128"/>
            </a:endParaRPr>
          </a:p>
          <a:p>
            <a:pPr eaLnBrk="1" hangingPunct="1"/>
            <a:endParaRPr lang="en-US" dirty="0" smtClean="0">
              <a:latin typeface="Arial Unicode MS" pitchFamily="34" charset="-128"/>
            </a:endParaRPr>
          </a:p>
          <a:p>
            <a:pPr eaLnBrk="1" hangingPunct="1"/>
            <a:endParaRPr lang="en-US" dirty="0" smtClean="0">
              <a:latin typeface="Arial Unicode MS" pitchFamily="34" charset="-128"/>
            </a:endParaRPr>
          </a:p>
          <a:p>
            <a:pPr eaLnBrk="1" hangingPunct="1"/>
            <a:endParaRPr lang="en-US" dirty="0" smtClean="0">
              <a:latin typeface="Arial Unicode MS" pitchFamily="34" charset="-128"/>
            </a:endParaRPr>
          </a:p>
          <a:p>
            <a:pPr eaLnBrk="1" hangingPunct="1">
              <a:buNone/>
            </a:pPr>
            <a:endParaRPr lang="en-US" dirty="0" smtClean="0">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56</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Radiation protection: optimization</a:t>
            </a:r>
          </a:p>
        </p:txBody>
      </p:sp>
      <p:sp>
        <p:nvSpPr>
          <p:cNvPr id="20483" name="Rectangle 3"/>
          <p:cNvSpPr>
            <a:spLocks noGrp="1" noChangeArrowheads="1"/>
          </p:cNvSpPr>
          <p:nvPr>
            <p:ph type="body" sz="half" idx="1"/>
          </p:nvPr>
        </p:nvSpPr>
        <p:spPr>
          <a:xfrm>
            <a:off x="250824" y="1186408"/>
            <a:ext cx="8641656" cy="5122912"/>
          </a:xfrm>
        </p:spPr>
        <p:txBody>
          <a:bodyPr/>
          <a:lstStyle/>
          <a:p>
            <a:pPr marL="514350" indent="-514350">
              <a:buClr>
                <a:schemeClr val="tx2"/>
              </a:buClr>
              <a:buSzPct val="100000"/>
              <a:buFont typeface="+mj-lt"/>
              <a:buAutoNum type="arabicPeriod" startAt="2"/>
            </a:pPr>
            <a:r>
              <a:rPr lang="en-GB" sz="2800" dirty="0" smtClean="0">
                <a:latin typeface="Arial Unicode MS" pitchFamily="34" charset="-128"/>
              </a:rPr>
              <a:t>The principle of </a:t>
            </a:r>
            <a:r>
              <a:rPr lang="en-GB" sz="2800" dirty="0" smtClean="0">
                <a:solidFill>
                  <a:srgbClr val="C00000"/>
                </a:solidFill>
                <a:latin typeface="Arial Unicode MS" pitchFamily="34" charset="-128"/>
              </a:rPr>
              <a:t>optimization of protection</a:t>
            </a:r>
            <a:r>
              <a:rPr lang="en-GB" sz="2800" dirty="0" smtClean="0">
                <a:latin typeface="Arial Unicode MS" pitchFamily="34" charset="-128"/>
              </a:rPr>
              <a:t>: </a:t>
            </a:r>
            <a:br>
              <a:rPr lang="en-GB" sz="2800" dirty="0" smtClean="0">
                <a:latin typeface="Arial Unicode MS" pitchFamily="34" charset="-128"/>
              </a:rPr>
            </a:br>
            <a:r>
              <a:rPr lang="en-GB" sz="2400" dirty="0" smtClean="0">
                <a:latin typeface="Arial Unicode MS" pitchFamily="34" charset="-128"/>
              </a:rPr>
              <a:t>the likelihood of incurring exposures, the number of people exposed, and the magnitude of their individual doses should all be kept </a:t>
            </a:r>
            <a:r>
              <a:rPr lang="en-GB" sz="2400" dirty="0" smtClean="0">
                <a:solidFill>
                  <a:srgbClr val="C00000"/>
                </a:solidFill>
                <a:latin typeface="Arial Unicode MS" pitchFamily="34" charset="-128"/>
              </a:rPr>
              <a:t>as low as reasonably achievable</a:t>
            </a:r>
            <a:r>
              <a:rPr lang="en-GB" sz="2400" dirty="0" smtClean="0">
                <a:latin typeface="Arial Unicode MS" pitchFamily="34" charset="-128"/>
              </a:rPr>
              <a:t>, taking into account economic and societal factors (see L</a:t>
            </a:r>
            <a:r>
              <a:rPr lang="en-GB" sz="2400" dirty="0" smtClean="0">
                <a:solidFill>
                  <a:srgbClr val="C00000"/>
                </a:solidFill>
                <a:latin typeface="Arial Unicode MS" pitchFamily="34" charset="-128"/>
              </a:rPr>
              <a:t>11</a:t>
            </a:r>
            <a:r>
              <a:rPr lang="en-GB" sz="2400" dirty="0" smtClean="0">
                <a:latin typeface="Arial Unicode MS" pitchFamily="34" charset="-128"/>
              </a:rPr>
              <a:t>)</a:t>
            </a:r>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buNone/>
            </a:pPr>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endParaRPr lang="en-US" sz="2800" dirty="0" smtClean="0">
              <a:latin typeface="Arial Unicode MS" pitchFamily="34" charset="-128"/>
            </a:endParaRPr>
          </a:p>
          <a:p>
            <a:pPr eaLnBrk="1" hangingPunct="1">
              <a:buNone/>
            </a:pPr>
            <a:endParaRPr lang="en-US" sz="2800" dirty="0" smtClean="0">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pic>
        <p:nvPicPr>
          <p:cNvPr id="6" name="Picture 2"/>
          <p:cNvPicPr>
            <a:picLocks noChangeAspect="1" noChangeArrowheads="1"/>
          </p:cNvPicPr>
          <p:nvPr/>
        </p:nvPicPr>
        <p:blipFill>
          <a:blip r:embed="rId3" cstate="print"/>
          <a:srcRect/>
          <a:stretch>
            <a:fillRect/>
          </a:stretch>
        </p:blipFill>
        <p:spPr bwMode="auto">
          <a:xfrm>
            <a:off x="3347864" y="3212976"/>
            <a:ext cx="2622384" cy="2160000"/>
          </a:xfrm>
          <a:prstGeom prst="rect">
            <a:avLst/>
          </a:prstGeom>
          <a:noFill/>
          <a:ln w="9525">
            <a:noFill/>
            <a:miter lim="800000"/>
            <a:headEnd/>
            <a:tailEnd/>
          </a:ln>
        </p:spPr>
      </p:pic>
      <p:pic>
        <p:nvPicPr>
          <p:cNvPr id="7" name="Picture 3" descr="C:\Users\Ruben\Dropbox\Screenshots\Screenshot 2014-11-05 18.26.08.png"/>
          <p:cNvPicPr>
            <a:picLocks noChangeAspect="1" noChangeArrowheads="1"/>
          </p:cNvPicPr>
          <p:nvPr/>
        </p:nvPicPr>
        <p:blipFill>
          <a:blip r:embed="rId4" cstate="print"/>
          <a:srcRect/>
          <a:stretch>
            <a:fillRect/>
          </a:stretch>
        </p:blipFill>
        <p:spPr bwMode="auto">
          <a:xfrm>
            <a:off x="6300192" y="3212976"/>
            <a:ext cx="2622397" cy="2160000"/>
          </a:xfrm>
          <a:prstGeom prst="rect">
            <a:avLst/>
          </a:prstGeom>
          <a:noFill/>
        </p:spPr>
      </p:pic>
      <p:pic>
        <p:nvPicPr>
          <p:cNvPr id="9" name="Picture 2"/>
          <p:cNvPicPr>
            <a:picLocks noChangeAspect="1" noChangeArrowheads="1"/>
          </p:cNvPicPr>
          <p:nvPr/>
        </p:nvPicPr>
        <p:blipFill>
          <a:blip r:embed="rId5" cstate="print"/>
          <a:srcRect/>
          <a:stretch>
            <a:fillRect/>
          </a:stretch>
        </p:blipFill>
        <p:spPr bwMode="auto">
          <a:xfrm>
            <a:off x="467544" y="3212976"/>
            <a:ext cx="2622363" cy="2160000"/>
          </a:xfrm>
          <a:prstGeom prst="rect">
            <a:avLst/>
          </a:prstGeom>
          <a:noFill/>
          <a:ln w="9525">
            <a:noFill/>
            <a:miter lim="800000"/>
            <a:headEnd/>
            <a:tailEnd/>
          </a:ln>
        </p:spPr>
      </p:pic>
      <p:sp>
        <p:nvSpPr>
          <p:cNvPr id="10" name="Rectangle 3"/>
          <p:cNvSpPr txBox="1">
            <a:spLocks noChangeArrowheads="1"/>
          </p:cNvSpPr>
          <p:nvPr/>
        </p:nvSpPr>
        <p:spPr bwMode="gray">
          <a:xfrm>
            <a:off x="467544" y="5373216"/>
            <a:ext cx="2592288" cy="12241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
                <a:schemeClr val="folHlink"/>
              </a:buClr>
              <a:buSzPct val="110000"/>
              <a:buFontTx/>
              <a:buNone/>
              <a:tabLst/>
              <a:defRPr/>
            </a:pPr>
            <a:r>
              <a:rPr kumimoji="0" lang="en-GB" sz="2000" b="0" u="none" strike="noStrike" kern="0" cap="none" spc="0" normalizeH="0" baseline="0" noProof="0" dirty="0" smtClean="0">
                <a:ln>
                  <a:noFill/>
                </a:ln>
                <a:effectLst/>
                <a:uLnTx/>
                <a:uFillTx/>
                <a:latin typeface="Arial Unicode MS" pitchFamily="34" charset="-128"/>
                <a:ea typeface="+mn-ea"/>
                <a:cs typeface="+mn-cs"/>
              </a:rPr>
              <a:t>Underexposure</a:t>
            </a:r>
          </a:p>
          <a:p>
            <a:pPr marL="342900" marR="0" lvl="0" indent="-342900" algn="ctr" defTabSz="914400" rtl="0" eaLnBrk="1" fontAlgn="base" latinLnBrk="0" hangingPunct="1">
              <a:lnSpc>
                <a:spcPct val="100000"/>
              </a:lnSpc>
              <a:spcBef>
                <a:spcPct val="20000"/>
              </a:spcBef>
              <a:spcAft>
                <a:spcPct val="0"/>
              </a:spcAft>
              <a:buClr>
                <a:schemeClr val="folHlink"/>
              </a:buClr>
              <a:buSzPct val="110000"/>
              <a:buFontTx/>
              <a:buNone/>
              <a:tabLst/>
              <a:defRPr/>
            </a:pPr>
            <a:r>
              <a:rPr lang="en-GB" sz="2000" kern="0" dirty="0" smtClean="0">
                <a:latin typeface="Arial Unicode MS" pitchFamily="34" charset="-128"/>
              </a:rPr>
              <a:t>(high noise)</a:t>
            </a:r>
            <a:endParaRPr kumimoji="0" lang="en-US" sz="2000" b="0" u="none" strike="noStrike" kern="0" cap="none" spc="0" normalizeH="0" baseline="0" noProof="0" dirty="0" smtClean="0">
              <a:ln>
                <a:noFill/>
              </a:ln>
              <a:effectLst/>
              <a:uLnTx/>
              <a:uFillTx/>
              <a:latin typeface="Arial Unicode MS" pitchFamily="34" charset="-128"/>
              <a:ea typeface="+mn-ea"/>
              <a:cs typeface="+mn-cs"/>
            </a:endParaRPr>
          </a:p>
        </p:txBody>
      </p:sp>
      <p:sp>
        <p:nvSpPr>
          <p:cNvPr id="11" name="Rectangle 3"/>
          <p:cNvSpPr txBox="1">
            <a:spLocks noChangeArrowheads="1"/>
          </p:cNvSpPr>
          <p:nvPr/>
        </p:nvSpPr>
        <p:spPr bwMode="gray">
          <a:xfrm>
            <a:off x="3347864" y="5373216"/>
            <a:ext cx="2592288" cy="12241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
                <a:schemeClr val="folHlink"/>
              </a:buClr>
              <a:buSzPct val="110000"/>
              <a:buFontTx/>
              <a:buNone/>
              <a:tabLst/>
              <a:defRPr/>
            </a:pPr>
            <a:r>
              <a:rPr kumimoji="0" lang="en-GB" sz="2000" b="0" u="none" strike="noStrike" kern="0" cap="none" spc="0" normalizeH="0" baseline="0" noProof="0" dirty="0" smtClean="0">
                <a:ln>
                  <a:noFill/>
                </a:ln>
                <a:effectLst/>
                <a:uLnTx/>
                <a:uFillTx/>
                <a:latin typeface="Arial Unicode MS" pitchFamily="34" charset="-128"/>
                <a:ea typeface="+mn-ea"/>
                <a:cs typeface="+mn-cs"/>
              </a:rPr>
              <a:t> </a:t>
            </a:r>
            <a:r>
              <a:rPr lang="en-GB" sz="2000" kern="0" dirty="0" smtClean="0">
                <a:latin typeface="Arial Unicode MS" pitchFamily="34" charset="-128"/>
              </a:rPr>
              <a:t>Optimized </a:t>
            </a:r>
            <a:r>
              <a:rPr kumimoji="0" lang="en-GB" sz="2000" b="0" u="none" strike="noStrike" kern="0" cap="none" spc="0" normalizeH="0" baseline="0" noProof="0" dirty="0" smtClean="0">
                <a:ln>
                  <a:noFill/>
                </a:ln>
                <a:effectLst/>
                <a:uLnTx/>
                <a:uFillTx/>
                <a:latin typeface="Arial Unicode MS" pitchFamily="34" charset="-128"/>
                <a:ea typeface="+mn-ea"/>
                <a:cs typeface="+mn-cs"/>
              </a:rPr>
              <a:t>exposure</a:t>
            </a:r>
          </a:p>
          <a:p>
            <a:pPr marL="342900" marR="0" lvl="0" indent="-342900" algn="ctr" defTabSz="914400" rtl="0" eaLnBrk="1" fontAlgn="base" latinLnBrk="0" hangingPunct="1">
              <a:lnSpc>
                <a:spcPct val="100000"/>
              </a:lnSpc>
              <a:spcBef>
                <a:spcPct val="20000"/>
              </a:spcBef>
              <a:spcAft>
                <a:spcPct val="0"/>
              </a:spcAft>
              <a:buClr>
                <a:schemeClr val="folHlink"/>
              </a:buClr>
              <a:buSzPct val="110000"/>
              <a:buFontTx/>
              <a:buNone/>
              <a:tabLst/>
              <a:defRPr/>
            </a:pPr>
            <a:r>
              <a:rPr lang="en-GB" sz="2000" kern="0" dirty="0" smtClean="0">
                <a:latin typeface="Arial Unicode MS" pitchFamily="34" charset="-128"/>
              </a:rPr>
              <a:t>(adequate image quality)</a:t>
            </a:r>
            <a:endParaRPr kumimoji="0" lang="en-GB" sz="2000" b="0" u="none" strike="noStrike" kern="0" cap="none" spc="0" normalizeH="0" baseline="0" noProof="0" dirty="0" smtClean="0">
              <a:ln>
                <a:noFill/>
              </a:ln>
              <a:effectLst/>
              <a:uLnTx/>
              <a:uFillTx/>
              <a:latin typeface="Arial Unicode MS" pitchFamily="34" charset="-128"/>
              <a:ea typeface="+mn-ea"/>
              <a:cs typeface="+mn-cs"/>
            </a:endParaRPr>
          </a:p>
        </p:txBody>
      </p:sp>
      <p:sp>
        <p:nvSpPr>
          <p:cNvPr id="12" name="Rectangle 3"/>
          <p:cNvSpPr txBox="1">
            <a:spLocks noChangeArrowheads="1"/>
          </p:cNvSpPr>
          <p:nvPr/>
        </p:nvSpPr>
        <p:spPr bwMode="gray">
          <a:xfrm>
            <a:off x="6300192" y="5373216"/>
            <a:ext cx="2592288" cy="12241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
                <a:schemeClr val="folHlink"/>
              </a:buClr>
              <a:buSzPct val="110000"/>
              <a:buFontTx/>
              <a:buNone/>
              <a:tabLst/>
              <a:defRPr/>
            </a:pPr>
            <a:r>
              <a:rPr kumimoji="0" lang="en-GB" sz="2000" b="0" u="none" strike="noStrike" kern="0" cap="none" spc="0" normalizeH="0" baseline="0" noProof="0" dirty="0" smtClean="0">
                <a:ln>
                  <a:noFill/>
                </a:ln>
                <a:effectLst/>
                <a:uLnTx/>
                <a:uFillTx/>
                <a:latin typeface="Arial Unicode MS" pitchFamily="34" charset="-128"/>
                <a:ea typeface="+mn-ea"/>
                <a:cs typeface="+mn-cs"/>
              </a:rPr>
              <a:t>Overexposure</a:t>
            </a:r>
          </a:p>
          <a:p>
            <a:pPr marL="342900" marR="0" lvl="0" indent="-342900" algn="ctr" defTabSz="914400" rtl="0" eaLnBrk="1" fontAlgn="base" latinLnBrk="0" hangingPunct="1">
              <a:lnSpc>
                <a:spcPct val="100000"/>
              </a:lnSpc>
              <a:spcBef>
                <a:spcPct val="20000"/>
              </a:spcBef>
              <a:spcAft>
                <a:spcPct val="0"/>
              </a:spcAft>
              <a:buClr>
                <a:schemeClr val="folHlink"/>
              </a:buClr>
              <a:buSzPct val="110000"/>
              <a:buFontTx/>
              <a:buNone/>
              <a:tabLst/>
              <a:defRPr/>
            </a:pPr>
            <a:r>
              <a:rPr lang="en-GB" sz="2000" kern="0" dirty="0" smtClean="0">
                <a:latin typeface="Arial Unicode MS" pitchFamily="34" charset="-128"/>
              </a:rPr>
              <a:t>(high image quality, but high dose)</a:t>
            </a:r>
            <a:endParaRPr kumimoji="0" lang="en-GB" sz="2000" b="0" u="none" strike="noStrike" kern="0" cap="none" spc="0" normalizeH="0" baseline="0" noProof="0" dirty="0" smtClean="0">
              <a:ln>
                <a:noFill/>
              </a:ln>
              <a:effectLst/>
              <a:uLnTx/>
              <a:uFillTx/>
              <a:latin typeface="Arial Unicode MS" pitchFamily="34" charset="-128"/>
              <a:ea typeface="+mn-ea"/>
              <a:cs typeface="+mn-cs"/>
            </a:endParaRPr>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57</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Radiation protection: optimization</a:t>
            </a:r>
          </a:p>
        </p:txBody>
      </p:sp>
      <p:sp>
        <p:nvSpPr>
          <p:cNvPr id="20483" name="Rectangle 3"/>
          <p:cNvSpPr>
            <a:spLocks noGrp="1" noChangeArrowheads="1"/>
          </p:cNvSpPr>
          <p:nvPr>
            <p:ph type="body" sz="half" idx="1"/>
          </p:nvPr>
        </p:nvSpPr>
        <p:spPr>
          <a:xfrm>
            <a:off x="251520" y="1196752"/>
            <a:ext cx="8641656" cy="5122912"/>
          </a:xfrm>
        </p:spPr>
        <p:txBody>
          <a:bodyPr/>
          <a:lstStyle/>
          <a:p>
            <a:pPr marL="357188" indent="-357188"/>
            <a:r>
              <a:rPr lang="en-GB" sz="2800" dirty="0" smtClean="0">
                <a:latin typeface="Arial Unicode MS" pitchFamily="34" charset="-128"/>
              </a:rPr>
              <a:t>Factors to consider in optimization</a:t>
            </a:r>
          </a:p>
          <a:p>
            <a:pPr lvl="1"/>
            <a:r>
              <a:rPr lang="en-GB" altLang="en-US" dirty="0" smtClean="0">
                <a:solidFill>
                  <a:srgbClr val="C00000"/>
                </a:solidFill>
                <a:latin typeface="Arial Unicode MS" pitchFamily="34" charset="-128"/>
                <a:ea typeface="Arial Unicode MS" pitchFamily="34" charset="-128"/>
                <a:cs typeface="Arial Unicode MS" pitchFamily="34" charset="-128"/>
              </a:rPr>
              <a:t>Design</a:t>
            </a:r>
            <a:r>
              <a:rPr lang="en-GB" altLang="en-US" dirty="0" smtClean="0">
                <a:latin typeface="Arial Unicode MS" pitchFamily="34" charset="-128"/>
                <a:ea typeface="Arial Unicode MS" pitchFamily="34" charset="-128"/>
                <a:cs typeface="Arial Unicode MS" pitchFamily="34" charset="-128"/>
              </a:rPr>
              <a:t> considerations for equipment</a:t>
            </a:r>
          </a:p>
          <a:p>
            <a:pPr lvl="1"/>
            <a:r>
              <a:rPr lang="en-GB" altLang="en-US" dirty="0" smtClean="0">
                <a:solidFill>
                  <a:srgbClr val="C00000"/>
                </a:solidFill>
                <a:latin typeface="Arial Unicode MS" pitchFamily="34" charset="-128"/>
                <a:ea typeface="Arial Unicode MS" pitchFamily="34" charset="-128"/>
                <a:cs typeface="Arial Unicode MS" pitchFamily="34" charset="-128"/>
              </a:rPr>
              <a:t>Operational </a:t>
            </a:r>
            <a:r>
              <a:rPr lang="en-GB" altLang="en-US" dirty="0" smtClean="0">
                <a:latin typeface="Arial Unicode MS" pitchFamily="34" charset="-128"/>
                <a:ea typeface="Arial Unicode MS" pitchFamily="34" charset="-128"/>
                <a:cs typeface="Arial Unicode MS" pitchFamily="34" charset="-128"/>
              </a:rPr>
              <a:t>considerations</a:t>
            </a:r>
          </a:p>
          <a:p>
            <a:pPr lvl="1"/>
            <a:r>
              <a:rPr lang="en-GB" altLang="en-US" dirty="0" smtClean="0">
                <a:solidFill>
                  <a:srgbClr val="C00000"/>
                </a:solidFill>
                <a:latin typeface="Arial Unicode MS" pitchFamily="34" charset="-128"/>
                <a:ea typeface="Arial Unicode MS" pitchFamily="34" charset="-128"/>
                <a:cs typeface="Arial Unicode MS" pitchFamily="34" charset="-128"/>
              </a:rPr>
              <a:t>Calibration</a:t>
            </a:r>
          </a:p>
          <a:p>
            <a:pPr lvl="1"/>
            <a:r>
              <a:rPr lang="en-GB" altLang="en-US" dirty="0" err="1" smtClean="0">
                <a:solidFill>
                  <a:srgbClr val="C00000"/>
                </a:solidFill>
                <a:latin typeface="Arial Unicode MS" pitchFamily="34" charset="-128"/>
                <a:ea typeface="Arial Unicode MS" pitchFamily="34" charset="-128"/>
                <a:cs typeface="Arial Unicode MS" pitchFamily="34" charset="-128"/>
              </a:rPr>
              <a:t>Dosimetry</a:t>
            </a:r>
            <a:r>
              <a:rPr lang="en-GB" altLang="en-US" dirty="0" smtClean="0">
                <a:latin typeface="Arial Unicode MS" pitchFamily="34" charset="-128"/>
                <a:ea typeface="Arial Unicode MS" pitchFamily="34" charset="-128"/>
                <a:cs typeface="Arial Unicode MS" pitchFamily="34" charset="-128"/>
              </a:rPr>
              <a:t> of patients</a:t>
            </a:r>
          </a:p>
          <a:p>
            <a:pPr lvl="1"/>
            <a:r>
              <a:rPr lang="en-GB" altLang="en-US" dirty="0" smtClean="0">
                <a:solidFill>
                  <a:srgbClr val="C00000"/>
                </a:solidFill>
                <a:latin typeface="Arial Unicode MS" pitchFamily="34" charset="-128"/>
                <a:ea typeface="Arial Unicode MS" pitchFamily="34" charset="-128"/>
                <a:cs typeface="Arial Unicode MS" pitchFamily="34" charset="-128"/>
              </a:rPr>
              <a:t>Diagnostic Reference Levels </a:t>
            </a:r>
            <a:r>
              <a:rPr lang="en-GB" altLang="en-US" dirty="0" smtClean="0">
                <a:latin typeface="Arial Unicode MS" pitchFamily="34" charset="-128"/>
                <a:ea typeface="Arial Unicode MS" pitchFamily="34" charset="-128"/>
                <a:cs typeface="Arial Unicode MS" pitchFamily="34" charset="-128"/>
              </a:rPr>
              <a:t>(DRLs)</a:t>
            </a:r>
          </a:p>
          <a:p>
            <a:pPr lvl="1"/>
            <a:r>
              <a:rPr lang="en-GB" altLang="en-US" dirty="0" smtClean="0">
                <a:solidFill>
                  <a:srgbClr val="C00000"/>
                </a:solidFill>
                <a:latin typeface="Arial Unicode MS" pitchFamily="34" charset="-128"/>
                <a:ea typeface="Arial Unicode MS" pitchFamily="34" charset="-128"/>
                <a:cs typeface="Arial Unicode MS" pitchFamily="34" charset="-128"/>
              </a:rPr>
              <a:t>Quality assurance</a:t>
            </a:r>
          </a:p>
          <a:p>
            <a:pPr lvl="1"/>
            <a:r>
              <a:rPr lang="en-GB" altLang="en-US" dirty="0" smtClean="0">
                <a:solidFill>
                  <a:srgbClr val="C00000"/>
                </a:solidFill>
                <a:latin typeface="Arial Unicode MS" pitchFamily="34" charset="-128"/>
                <a:ea typeface="Arial Unicode MS" pitchFamily="34" charset="-128"/>
                <a:cs typeface="Arial Unicode MS" pitchFamily="34" charset="-128"/>
              </a:rPr>
              <a:t>Dose constraints</a:t>
            </a:r>
          </a:p>
          <a:p>
            <a:pPr marL="914400" lvl="1" indent="-514350"/>
            <a:endParaRPr lang="en-US" dirty="0" smtClean="0">
              <a:latin typeface="Arial Unicode MS" pitchFamily="34" charset="-128"/>
            </a:endParaRPr>
          </a:p>
          <a:p>
            <a:pPr eaLnBrk="1" hangingPunct="1"/>
            <a:endParaRPr lang="en-US" dirty="0" smtClean="0">
              <a:latin typeface="Arial Unicode MS" pitchFamily="34" charset="-128"/>
            </a:endParaRPr>
          </a:p>
          <a:p>
            <a:pPr eaLnBrk="1" hangingPunct="1"/>
            <a:endParaRPr lang="en-US" dirty="0" smtClean="0">
              <a:latin typeface="Arial Unicode MS" pitchFamily="34" charset="-128"/>
            </a:endParaRPr>
          </a:p>
          <a:p>
            <a:pPr eaLnBrk="1" hangingPunct="1"/>
            <a:endParaRPr lang="en-US" dirty="0" smtClean="0">
              <a:latin typeface="Arial Unicode MS" pitchFamily="34" charset="-128"/>
            </a:endParaRPr>
          </a:p>
          <a:p>
            <a:pPr eaLnBrk="1" hangingPunct="1"/>
            <a:endParaRPr lang="en-US" dirty="0" smtClean="0">
              <a:latin typeface="Arial Unicode MS" pitchFamily="34" charset="-128"/>
            </a:endParaRPr>
          </a:p>
          <a:p>
            <a:pPr eaLnBrk="1" hangingPunct="1">
              <a:buNone/>
            </a:pPr>
            <a:endParaRPr lang="en-US" dirty="0" smtClean="0">
              <a:latin typeface="Arial Unicode MS" pitchFamily="34" charset="-128"/>
            </a:endParaRPr>
          </a:p>
          <a:p>
            <a:pPr eaLnBrk="1" hangingPunct="1"/>
            <a:endParaRPr lang="en-US" dirty="0" smtClean="0">
              <a:latin typeface="Arial Unicode MS" pitchFamily="34" charset="-128"/>
            </a:endParaRPr>
          </a:p>
          <a:p>
            <a:pPr eaLnBrk="1" hangingPunct="1"/>
            <a:endParaRPr lang="en-US" dirty="0" smtClean="0">
              <a:latin typeface="Arial Unicode MS" pitchFamily="34" charset="-128"/>
            </a:endParaRPr>
          </a:p>
          <a:p>
            <a:pPr eaLnBrk="1" hangingPunct="1"/>
            <a:endParaRPr lang="en-US" dirty="0" smtClean="0">
              <a:latin typeface="Arial Unicode MS" pitchFamily="34" charset="-128"/>
            </a:endParaRPr>
          </a:p>
          <a:p>
            <a:pPr eaLnBrk="1" hangingPunct="1">
              <a:buNone/>
            </a:pPr>
            <a:endParaRPr lang="en-US" dirty="0" smtClean="0">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58</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Radiation protection: dose limits</a:t>
            </a:r>
          </a:p>
        </p:txBody>
      </p:sp>
      <p:sp>
        <p:nvSpPr>
          <p:cNvPr id="20483" name="Rectangle 3"/>
          <p:cNvSpPr>
            <a:spLocks noGrp="1" noChangeArrowheads="1"/>
          </p:cNvSpPr>
          <p:nvPr>
            <p:ph type="body" sz="half" idx="1"/>
          </p:nvPr>
        </p:nvSpPr>
        <p:spPr>
          <a:xfrm>
            <a:off x="251172" y="1196752"/>
            <a:ext cx="8641656" cy="4114800"/>
          </a:xfrm>
        </p:spPr>
        <p:txBody>
          <a:bodyPr/>
          <a:lstStyle/>
          <a:p>
            <a:pPr marL="457200" indent="-457200" eaLnBrk="1" hangingPunct="1">
              <a:buClr>
                <a:schemeClr val="tx2"/>
              </a:buClr>
              <a:buSzPct val="100000"/>
              <a:buFont typeface="+mj-lt"/>
              <a:buAutoNum type="arabicPeriod" startAt="3"/>
            </a:pPr>
            <a:r>
              <a:rPr lang="en-GB" sz="2800" dirty="0" smtClean="0">
                <a:latin typeface="Arial Unicode MS" pitchFamily="34" charset="-128"/>
              </a:rPr>
              <a:t>The principle of </a:t>
            </a:r>
            <a:r>
              <a:rPr lang="en-GB" sz="2800" dirty="0" smtClean="0">
                <a:solidFill>
                  <a:srgbClr val="C00000"/>
                </a:solidFill>
                <a:latin typeface="Arial Unicode MS" pitchFamily="34" charset="-128"/>
              </a:rPr>
              <a:t>application of dose limits</a:t>
            </a:r>
            <a:r>
              <a:rPr lang="en-GB" sz="2800" dirty="0" smtClean="0">
                <a:latin typeface="Arial Unicode MS" pitchFamily="34" charset="-128"/>
              </a:rPr>
              <a:t>: </a:t>
            </a:r>
            <a:br>
              <a:rPr lang="en-GB" sz="2800" dirty="0" smtClean="0">
                <a:latin typeface="Arial Unicode MS" pitchFamily="34" charset="-128"/>
              </a:rPr>
            </a:br>
            <a:r>
              <a:rPr lang="en-GB" sz="2400" dirty="0" smtClean="0">
                <a:latin typeface="Arial Unicode MS" pitchFamily="34" charset="-128"/>
              </a:rPr>
              <a:t>the </a:t>
            </a:r>
            <a:r>
              <a:rPr lang="en-GB" sz="2400" dirty="0" smtClean="0">
                <a:solidFill>
                  <a:srgbClr val="C00000"/>
                </a:solidFill>
                <a:latin typeface="Arial Unicode MS" pitchFamily="34" charset="-128"/>
              </a:rPr>
              <a:t>total dose</a:t>
            </a:r>
            <a:r>
              <a:rPr lang="en-GB" sz="2400" dirty="0" smtClean="0">
                <a:latin typeface="Arial Unicode MS" pitchFamily="34" charset="-128"/>
              </a:rPr>
              <a:t> to any individual from regulated sources in planned exposure situations </a:t>
            </a:r>
            <a:r>
              <a:rPr lang="en-GB" sz="2400" dirty="0" smtClean="0">
                <a:solidFill>
                  <a:srgbClr val="C00000"/>
                </a:solidFill>
                <a:latin typeface="Arial Unicode MS" pitchFamily="34" charset="-128"/>
              </a:rPr>
              <a:t>other than medical exposure </a:t>
            </a:r>
            <a:r>
              <a:rPr lang="en-GB" sz="2400" dirty="0" smtClean="0">
                <a:latin typeface="Arial Unicode MS" pitchFamily="34" charset="-128"/>
              </a:rPr>
              <a:t>of patients should not exceed the appropriate </a:t>
            </a:r>
            <a:r>
              <a:rPr lang="en-GB" sz="2400" dirty="0" smtClean="0">
                <a:solidFill>
                  <a:srgbClr val="C00000"/>
                </a:solidFill>
                <a:latin typeface="Arial Unicode MS" pitchFamily="34" charset="-128"/>
              </a:rPr>
              <a:t>limits recommended by the ICRP </a:t>
            </a:r>
            <a:r>
              <a:rPr lang="en-GB" sz="2400" dirty="0" smtClean="0">
                <a:latin typeface="Arial Unicode MS" pitchFamily="34" charset="-128"/>
              </a:rPr>
              <a:t>(see </a:t>
            </a:r>
            <a:r>
              <a:rPr lang="en-GB" sz="2400" dirty="0" smtClean="0">
                <a:solidFill>
                  <a:srgbClr val="C00000"/>
                </a:solidFill>
                <a:latin typeface="Arial Unicode MS" pitchFamily="34" charset="-128"/>
              </a:rPr>
              <a:t>L12</a:t>
            </a:r>
            <a:r>
              <a:rPr lang="en-GB" sz="2400" dirty="0" smtClean="0">
                <a:latin typeface="Arial Unicode MS" pitchFamily="34" charset="-128"/>
              </a:rPr>
              <a:t>).</a:t>
            </a:r>
            <a:endParaRPr lang="en-US" sz="2000" dirty="0" smtClean="0">
              <a:latin typeface="Arial Unicode MS" pitchFamily="34" charset="-128"/>
            </a:endParaRPr>
          </a:p>
          <a:p>
            <a:pPr marL="514350" indent="-514350" eaLnBrk="1" hangingPunct="1">
              <a:buFont typeface="+mj-lt"/>
              <a:buAutoNum type="arabicPeriod" startAt="3"/>
            </a:pPr>
            <a:endParaRPr lang="en-US" sz="2800" dirty="0" smtClean="0">
              <a:latin typeface="Arial Unicode MS" pitchFamily="34" charset="-128"/>
            </a:endParaRPr>
          </a:p>
          <a:p>
            <a:pPr marL="514350" indent="-514350" eaLnBrk="1" hangingPunct="1">
              <a:buFont typeface="+mj-lt"/>
              <a:buAutoNum type="arabicPeriod" startAt="3"/>
            </a:pPr>
            <a:endParaRPr lang="en-US" sz="2800" dirty="0" smtClean="0">
              <a:latin typeface="Arial Unicode MS" pitchFamily="34" charset="-128"/>
            </a:endParaRPr>
          </a:p>
          <a:p>
            <a:pPr marL="514350" indent="-514350" eaLnBrk="1" hangingPunct="1">
              <a:buFont typeface="+mj-lt"/>
              <a:buAutoNum type="arabicPeriod" startAt="3"/>
            </a:pPr>
            <a:endParaRPr lang="en-US" sz="2800" dirty="0" smtClean="0">
              <a:latin typeface="Arial Unicode MS" pitchFamily="34" charset="-128"/>
            </a:endParaRPr>
          </a:p>
          <a:p>
            <a:pPr marL="514350" indent="-514350" eaLnBrk="1" hangingPunct="1">
              <a:buFont typeface="+mj-lt"/>
              <a:buAutoNum type="arabicPeriod" startAt="3"/>
            </a:pPr>
            <a:endParaRPr lang="en-US" sz="2800" dirty="0" smtClean="0">
              <a:latin typeface="Arial Unicode MS" pitchFamily="34" charset="-128"/>
            </a:endParaRPr>
          </a:p>
          <a:p>
            <a:pPr marL="514350" indent="-514350" eaLnBrk="1" hangingPunct="1">
              <a:buFont typeface="+mj-lt"/>
              <a:buAutoNum type="arabicPeriod" startAt="3"/>
            </a:pPr>
            <a:endParaRPr lang="en-US" sz="2800" dirty="0" smtClean="0">
              <a:latin typeface="Arial Unicode MS" pitchFamily="34" charset="-128"/>
            </a:endParaRPr>
          </a:p>
          <a:p>
            <a:pPr marL="514350" indent="-514350" eaLnBrk="1" hangingPunct="1">
              <a:buFont typeface="+mj-lt"/>
              <a:buAutoNum type="arabicPeriod" startAt="3"/>
            </a:pPr>
            <a:endParaRPr lang="en-US" sz="2800" dirty="0" smtClean="0">
              <a:latin typeface="Arial Unicode MS" pitchFamily="34" charset="-128"/>
            </a:endParaRPr>
          </a:p>
          <a:p>
            <a:pPr marL="514350" indent="-514350" eaLnBrk="1" hangingPunct="1">
              <a:buFont typeface="+mj-lt"/>
              <a:buAutoNum type="arabicPeriod" startAt="3"/>
            </a:pPr>
            <a:endParaRPr lang="en-US" sz="2800" dirty="0" smtClean="0">
              <a:latin typeface="Arial Unicode MS" pitchFamily="34" charset="-128"/>
            </a:endParaRPr>
          </a:p>
          <a:p>
            <a:pPr marL="514350" indent="-514350" eaLnBrk="1" hangingPunct="1">
              <a:buFont typeface="+mj-lt"/>
              <a:buAutoNum type="arabicPeriod" startAt="3"/>
            </a:pPr>
            <a:endParaRPr lang="en-US" sz="2800" dirty="0" smtClean="0">
              <a:latin typeface="Arial Unicode MS" pitchFamily="34" charset="-128"/>
            </a:endParaRPr>
          </a:p>
          <a:p>
            <a:pPr marL="514350" indent="-514350" eaLnBrk="1" hangingPunct="1">
              <a:buFont typeface="+mj-lt"/>
              <a:buAutoNum type="arabicPeriod" startAt="3"/>
            </a:pPr>
            <a:endParaRPr lang="en-US" sz="2800" dirty="0" smtClean="0">
              <a:latin typeface="Arial Unicode MS" pitchFamily="34" charset="-128"/>
            </a:endParaRPr>
          </a:p>
          <a:p>
            <a:pPr marL="514350" indent="-514350" eaLnBrk="1" hangingPunct="1">
              <a:buFont typeface="+mj-lt"/>
              <a:buAutoNum type="arabicPeriod" startAt="3"/>
            </a:pPr>
            <a:endParaRPr lang="en-US" sz="2800" dirty="0" smtClean="0">
              <a:latin typeface="Arial Unicode MS" pitchFamily="34" charset="-128"/>
            </a:endParaRP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graphicFrame>
        <p:nvGraphicFramePr>
          <p:cNvPr id="6" name="Table 5"/>
          <p:cNvGraphicFramePr>
            <a:graphicFrameLocks noGrp="1"/>
          </p:cNvGraphicFramePr>
          <p:nvPr>
            <p:extLst>
              <p:ext uri="{D42A27DB-BD31-4B8C-83A1-F6EECF244321}">
                <p14:modId xmlns:p14="http://schemas.microsoft.com/office/powerpoint/2010/main" val="1898754285"/>
              </p:ext>
            </p:extLst>
          </p:nvPr>
        </p:nvGraphicFramePr>
        <p:xfrm>
          <a:off x="287523" y="4013776"/>
          <a:ext cx="8568954" cy="2079522"/>
        </p:xfrm>
        <a:graphic>
          <a:graphicData uri="http://schemas.openxmlformats.org/drawingml/2006/table">
            <a:tbl>
              <a:tblPr/>
              <a:tblGrid>
                <a:gridCol w="2856318"/>
                <a:gridCol w="2856318"/>
                <a:gridCol w="2856318"/>
              </a:tblGrid>
              <a:tr h="346587">
                <a:tc>
                  <a:txBody>
                    <a:bodyPr/>
                    <a:lstStyle/>
                    <a:p>
                      <a:pPr indent="151130" algn="ctr" hangingPunct="0">
                        <a:lnSpc>
                          <a:spcPts val="1200"/>
                        </a:lnSpc>
                        <a:spcAft>
                          <a:spcPts val="0"/>
                        </a:spcAft>
                      </a:pPr>
                      <a:r>
                        <a:rPr lang="en-US" sz="1600" b="1" dirty="0">
                          <a:solidFill>
                            <a:schemeClr val="tx2"/>
                          </a:solidFill>
                          <a:latin typeface="Cambria" panose="02040503050406030204" pitchFamily="18" charset="0"/>
                          <a:ea typeface="Arial Unicode MS" pitchFamily="34" charset="-128"/>
                          <a:cs typeface="Arial Unicode MS" pitchFamily="34" charset="-128"/>
                        </a:rPr>
                        <a:t>Type of limit</a:t>
                      </a:r>
                      <a:endParaRPr lang="en-GB" sz="1600" dirty="0">
                        <a:solidFill>
                          <a:schemeClr val="tx2"/>
                        </a:solidFill>
                        <a:latin typeface="Cambria" panose="02040503050406030204" pitchFamily="18" charset="0"/>
                        <a:ea typeface="Arial Unicode MS" pitchFamily="34" charset="-128"/>
                        <a:cs typeface="Arial Unicode MS" pitchFamily="34" charset="-128"/>
                      </a:endParaRPr>
                    </a:p>
                  </a:txBody>
                  <a:tcPr marL="68580" marR="68580" marT="0" marB="0" anchor="ctr">
                    <a:lnL>
                      <a:noFill/>
                    </a:lnL>
                    <a:lnR>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indent="151130" algn="ctr" hangingPunct="0">
                        <a:lnSpc>
                          <a:spcPts val="1200"/>
                        </a:lnSpc>
                        <a:spcAft>
                          <a:spcPts val="0"/>
                        </a:spcAft>
                      </a:pPr>
                      <a:r>
                        <a:rPr lang="en-US" sz="1600" b="1" dirty="0">
                          <a:solidFill>
                            <a:schemeClr val="tx2"/>
                          </a:solidFill>
                          <a:latin typeface="Cambria" panose="02040503050406030204" pitchFamily="18" charset="0"/>
                          <a:ea typeface="Arial Unicode MS" pitchFamily="34" charset="-128"/>
                          <a:cs typeface="Arial Unicode MS" pitchFamily="34" charset="-128"/>
                        </a:rPr>
                        <a:t>Occupational</a:t>
                      </a:r>
                      <a:endParaRPr lang="en-GB" sz="1600" dirty="0">
                        <a:solidFill>
                          <a:schemeClr val="tx2"/>
                        </a:solidFill>
                        <a:latin typeface="Cambria" panose="02040503050406030204" pitchFamily="18" charset="0"/>
                        <a:ea typeface="Arial Unicode MS" pitchFamily="34" charset="-128"/>
                        <a:cs typeface="Arial Unicode MS" pitchFamily="34" charset="-128"/>
                      </a:endParaRPr>
                    </a:p>
                  </a:txBody>
                  <a:tcPr marL="68580" marR="68580" marT="0" marB="0" anchor="ctr">
                    <a:lnL>
                      <a:noFill/>
                    </a:lnL>
                    <a:lnR>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indent="151130" algn="ctr" hangingPunct="0">
                        <a:lnSpc>
                          <a:spcPts val="1200"/>
                        </a:lnSpc>
                        <a:spcAft>
                          <a:spcPts val="0"/>
                        </a:spcAft>
                      </a:pPr>
                      <a:r>
                        <a:rPr lang="en-US" sz="1600" b="1" dirty="0">
                          <a:solidFill>
                            <a:schemeClr val="tx2"/>
                          </a:solidFill>
                          <a:latin typeface="Cambria" panose="02040503050406030204" pitchFamily="18" charset="0"/>
                          <a:ea typeface="Arial Unicode MS" pitchFamily="34" charset="-128"/>
                          <a:cs typeface="Arial Unicode MS" pitchFamily="34" charset="-128"/>
                        </a:rPr>
                        <a:t>Public</a:t>
                      </a:r>
                      <a:endParaRPr lang="en-GB" sz="1600" dirty="0">
                        <a:solidFill>
                          <a:schemeClr val="tx2"/>
                        </a:solidFill>
                        <a:latin typeface="Cambria" panose="02040503050406030204" pitchFamily="18" charset="0"/>
                        <a:ea typeface="Arial Unicode MS" pitchFamily="34" charset="-128"/>
                        <a:cs typeface="Arial Unicode MS" pitchFamily="34" charset="-128"/>
                      </a:endParaRPr>
                    </a:p>
                  </a:txBody>
                  <a:tcPr marL="68580" marR="68580" marT="0" marB="0" anchor="ctr">
                    <a:lnL>
                      <a:noFill/>
                    </a:lnL>
                    <a:lnR>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346587">
                <a:tc>
                  <a:txBody>
                    <a:bodyPr/>
                    <a:lstStyle/>
                    <a:p>
                      <a:pPr indent="151130" algn="ctr" hangingPunct="0">
                        <a:lnSpc>
                          <a:spcPts val="1200"/>
                        </a:lnSpc>
                        <a:spcAft>
                          <a:spcPts val="0"/>
                        </a:spcAft>
                      </a:pPr>
                      <a:r>
                        <a:rPr lang="en-US" sz="1600" b="1" dirty="0">
                          <a:solidFill>
                            <a:schemeClr val="tx2"/>
                          </a:solidFill>
                          <a:latin typeface="Cambria" panose="02040503050406030204" pitchFamily="18" charset="0"/>
                          <a:ea typeface="Arial Unicode MS" pitchFamily="34" charset="-128"/>
                          <a:cs typeface="Arial Unicode MS" pitchFamily="34" charset="-128"/>
                        </a:rPr>
                        <a:t>Annual effective dose</a:t>
                      </a:r>
                      <a:endParaRPr lang="en-GB" sz="1600" dirty="0">
                        <a:solidFill>
                          <a:schemeClr val="tx2"/>
                        </a:solidFill>
                        <a:latin typeface="Cambria" panose="02040503050406030204" pitchFamily="18" charset="0"/>
                        <a:ea typeface="Arial Unicode MS" pitchFamily="34" charset="-128"/>
                        <a:cs typeface="Arial Unicode MS" pitchFamily="34" charset="-128"/>
                      </a:endParaRPr>
                    </a:p>
                  </a:txBody>
                  <a:tcPr marL="68580" marR="68580" marT="0" marB="0" anchor="ctr">
                    <a:lnL>
                      <a:noFill/>
                    </a:lnL>
                    <a:lnR>
                      <a:noFill/>
                    </a:lnR>
                    <a:lnT w="12700" cap="flat" cmpd="sng" algn="ctr">
                      <a:solidFill>
                        <a:schemeClr val="tx2"/>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indent="151130" algn="ctr" hangingPunct="0">
                        <a:lnSpc>
                          <a:spcPts val="1200"/>
                        </a:lnSpc>
                        <a:spcAft>
                          <a:spcPts val="0"/>
                        </a:spcAft>
                      </a:pPr>
                      <a:r>
                        <a:rPr lang="en-US" sz="1600" dirty="0">
                          <a:solidFill>
                            <a:schemeClr val="tx2"/>
                          </a:solidFill>
                          <a:latin typeface="Cambria" panose="02040503050406030204" pitchFamily="18" charset="0"/>
                          <a:ea typeface="Arial Unicode MS" pitchFamily="34" charset="-128"/>
                          <a:cs typeface="Arial Unicode MS" pitchFamily="34" charset="-128"/>
                        </a:rPr>
                        <a:t>20 </a:t>
                      </a:r>
                      <a:r>
                        <a:rPr lang="en-US" sz="1600" dirty="0" err="1" smtClean="0">
                          <a:solidFill>
                            <a:schemeClr val="tx2"/>
                          </a:solidFill>
                          <a:latin typeface="Cambria" panose="02040503050406030204" pitchFamily="18" charset="0"/>
                          <a:ea typeface="Arial Unicode MS" pitchFamily="34" charset="-128"/>
                          <a:cs typeface="Arial Unicode MS" pitchFamily="34" charset="-128"/>
                        </a:rPr>
                        <a:t>mSv</a:t>
                      </a:r>
                      <a:r>
                        <a:rPr lang="en-US" sz="1600" dirty="0" smtClean="0">
                          <a:solidFill>
                            <a:schemeClr val="tx2"/>
                          </a:solidFill>
                          <a:latin typeface="Cambria" panose="02040503050406030204" pitchFamily="18" charset="0"/>
                          <a:ea typeface="Arial Unicode MS" pitchFamily="34" charset="-128"/>
                          <a:cs typeface="Arial Unicode MS" pitchFamily="34" charset="-128"/>
                        </a:rPr>
                        <a:t> (100</a:t>
                      </a:r>
                      <a:r>
                        <a:rPr lang="en-US" sz="1600" baseline="0" dirty="0" smtClean="0">
                          <a:solidFill>
                            <a:schemeClr val="tx2"/>
                          </a:solidFill>
                          <a:latin typeface="Cambria" panose="02040503050406030204" pitchFamily="18" charset="0"/>
                          <a:ea typeface="Arial Unicode MS" pitchFamily="34" charset="-128"/>
                          <a:cs typeface="Arial Unicode MS" pitchFamily="34" charset="-128"/>
                        </a:rPr>
                        <a:t> </a:t>
                      </a:r>
                      <a:r>
                        <a:rPr lang="en-US" sz="1600" baseline="0" dirty="0" err="1" smtClean="0">
                          <a:solidFill>
                            <a:schemeClr val="tx2"/>
                          </a:solidFill>
                          <a:latin typeface="Cambria" panose="02040503050406030204" pitchFamily="18" charset="0"/>
                          <a:ea typeface="Arial Unicode MS" pitchFamily="34" charset="-128"/>
                          <a:cs typeface="Arial Unicode MS" pitchFamily="34" charset="-128"/>
                        </a:rPr>
                        <a:t>mSv</a:t>
                      </a:r>
                      <a:r>
                        <a:rPr lang="en-US" sz="1600" baseline="0" dirty="0" smtClean="0">
                          <a:solidFill>
                            <a:schemeClr val="tx2"/>
                          </a:solidFill>
                          <a:latin typeface="Cambria" panose="02040503050406030204" pitchFamily="18" charset="0"/>
                          <a:ea typeface="Arial Unicode MS" pitchFamily="34" charset="-128"/>
                          <a:cs typeface="Arial Unicode MS" pitchFamily="34" charset="-128"/>
                        </a:rPr>
                        <a:t> in 5 years)</a:t>
                      </a:r>
                      <a:endParaRPr lang="en-GB" sz="1600" dirty="0">
                        <a:solidFill>
                          <a:schemeClr val="tx2"/>
                        </a:solidFill>
                        <a:latin typeface="Cambria" panose="02040503050406030204" pitchFamily="18" charset="0"/>
                        <a:ea typeface="Arial Unicode MS" pitchFamily="34" charset="-128"/>
                        <a:cs typeface="Arial Unicode MS" pitchFamily="34" charset="-128"/>
                      </a:endParaRPr>
                    </a:p>
                  </a:txBody>
                  <a:tcPr marL="68580" marR="68580" marT="0" marB="0" anchor="ctr">
                    <a:lnL>
                      <a:noFill/>
                    </a:lnL>
                    <a:lnR>
                      <a:noFill/>
                    </a:lnR>
                    <a:lnT w="12700" cap="flat" cmpd="sng" algn="ctr">
                      <a:solidFill>
                        <a:schemeClr val="tx2"/>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indent="151130" algn="ctr" hangingPunct="0">
                        <a:lnSpc>
                          <a:spcPts val="1200"/>
                        </a:lnSpc>
                        <a:spcAft>
                          <a:spcPts val="0"/>
                        </a:spcAft>
                      </a:pPr>
                      <a:r>
                        <a:rPr lang="en-US" sz="1600" dirty="0">
                          <a:solidFill>
                            <a:schemeClr val="tx2"/>
                          </a:solidFill>
                          <a:latin typeface="Cambria" panose="02040503050406030204" pitchFamily="18" charset="0"/>
                          <a:ea typeface="Arial Unicode MS" pitchFamily="34" charset="-128"/>
                          <a:cs typeface="Arial Unicode MS" pitchFamily="34" charset="-128"/>
                        </a:rPr>
                        <a:t>1 </a:t>
                      </a:r>
                      <a:r>
                        <a:rPr lang="en-US" sz="1600" dirty="0" err="1" smtClean="0">
                          <a:solidFill>
                            <a:schemeClr val="tx2"/>
                          </a:solidFill>
                          <a:latin typeface="Cambria" panose="02040503050406030204" pitchFamily="18" charset="0"/>
                          <a:ea typeface="Arial Unicode MS" pitchFamily="34" charset="-128"/>
                          <a:cs typeface="Arial Unicode MS" pitchFamily="34" charset="-128"/>
                        </a:rPr>
                        <a:t>mSv</a:t>
                      </a:r>
                      <a:endParaRPr lang="en-GB" sz="1600" dirty="0">
                        <a:solidFill>
                          <a:schemeClr val="tx2"/>
                        </a:solidFill>
                        <a:latin typeface="Cambria" panose="02040503050406030204" pitchFamily="18" charset="0"/>
                        <a:ea typeface="Arial Unicode MS" pitchFamily="34" charset="-128"/>
                        <a:cs typeface="Arial Unicode MS" pitchFamily="34" charset="-128"/>
                      </a:endParaRPr>
                    </a:p>
                  </a:txBody>
                  <a:tcPr marL="68580" marR="68580" marT="0" marB="0" anchor="ctr">
                    <a:lnL>
                      <a:noFill/>
                    </a:lnL>
                    <a:lnR>
                      <a:noFill/>
                    </a:lnR>
                    <a:lnT w="12700" cap="flat" cmpd="sng" algn="ctr">
                      <a:solidFill>
                        <a:schemeClr val="tx2"/>
                      </a:solid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r>
              <a:tr h="346587">
                <a:tc>
                  <a:txBody>
                    <a:bodyPr/>
                    <a:lstStyle/>
                    <a:p>
                      <a:pPr indent="151130" algn="ctr" hangingPunct="0">
                        <a:lnSpc>
                          <a:spcPts val="1200"/>
                        </a:lnSpc>
                        <a:spcAft>
                          <a:spcPts val="0"/>
                        </a:spcAft>
                      </a:pPr>
                      <a:r>
                        <a:rPr lang="en-US" sz="1600" b="1" dirty="0">
                          <a:solidFill>
                            <a:schemeClr val="tx2"/>
                          </a:solidFill>
                          <a:latin typeface="Cambria" panose="02040503050406030204" pitchFamily="18" charset="0"/>
                          <a:ea typeface="Arial Unicode MS" pitchFamily="34" charset="-128"/>
                          <a:cs typeface="Arial Unicode MS" pitchFamily="34" charset="-128"/>
                        </a:rPr>
                        <a:t>Annual equivalent dose to:</a:t>
                      </a:r>
                      <a:endParaRPr lang="en-GB" sz="1600" dirty="0">
                        <a:solidFill>
                          <a:schemeClr val="tx2"/>
                        </a:solidFill>
                        <a:latin typeface="Cambria" panose="02040503050406030204" pitchFamily="18" charset="0"/>
                        <a:ea typeface="Arial Unicode MS" pitchFamily="34" charset="-128"/>
                        <a:cs typeface="Arial Unicode MS" pitchFamily="34" charset="-128"/>
                      </a:endParaRPr>
                    </a:p>
                  </a:txBody>
                  <a:tcPr marL="68580" marR="6858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indent="151130" algn="ctr" hangingPunct="0">
                        <a:lnSpc>
                          <a:spcPts val="1200"/>
                        </a:lnSpc>
                        <a:spcAft>
                          <a:spcPts val="0"/>
                        </a:spcAft>
                      </a:pPr>
                      <a:endParaRPr lang="en-US" sz="1600" dirty="0">
                        <a:solidFill>
                          <a:schemeClr val="tx2"/>
                        </a:solidFill>
                        <a:latin typeface="Cambria" panose="02040503050406030204" pitchFamily="18" charset="0"/>
                        <a:ea typeface="Arial Unicode MS" pitchFamily="34" charset="-128"/>
                        <a:cs typeface="Arial Unicode MS" pitchFamily="34" charset="-128"/>
                      </a:endParaRPr>
                    </a:p>
                  </a:txBody>
                  <a:tcPr marL="68580" marR="6858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indent="151130" algn="ctr" hangingPunct="0">
                        <a:lnSpc>
                          <a:spcPts val="1200"/>
                        </a:lnSpc>
                        <a:spcAft>
                          <a:spcPts val="0"/>
                        </a:spcAft>
                      </a:pPr>
                      <a:endParaRPr lang="en-US" sz="1600">
                        <a:solidFill>
                          <a:schemeClr val="tx2"/>
                        </a:solidFill>
                        <a:latin typeface="Cambria" panose="02040503050406030204" pitchFamily="18" charset="0"/>
                        <a:ea typeface="Arial Unicode MS" pitchFamily="34" charset="-128"/>
                        <a:cs typeface="Arial Unicode MS" pitchFamily="34" charset="-128"/>
                      </a:endParaRPr>
                    </a:p>
                  </a:txBody>
                  <a:tcPr marL="68580" marR="68580" marT="0" marB="0" anchor="ctr">
                    <a:lnL>
                      <a:noFill/>
                    </a:lnL>
                    <a:lnR>
                      <a:noFill/>
                    </a:lnR>
                    <a:lnT>
                      <a:noFill/>
                    </a:lnT>
                    <a:lnB>
                      <a:noFill/>
                    </a:lnB>
                    <a:lnTlToBr w="12700" cmpd="sng">
                      <a:noFill/>
                      <a:prstDash val="solid"/>
                    </a:lnTlToBr>
                    <a:lnBlToTr w="12700" cmpd="sng">
                      <a:noFill/>
                      <a:prstDash val="solid"/>
                    </a:lnBlToTr>
                    <a:solidFill>
                      <a:srgbClr val="FFFFFF"/>
                    </a:solidFill>
                  </a:tcPr>
                </a:tc>
              </a:tr>
              <a:tr h="346587">
                <a:tc>
                  <a:txBody>
                    <a:bodyPr/>
                    <a:lstStyle/>
                    <a:p>
                      <a:pPr indent="151130" algn="ctr" hangingPunct="0">
                        <a:lnSpc>
                          <a:spcPts val="1200"/>
                        </a:lnSpc>
                        <a:spcAft>
                          <a:spcPts val="0"/>
                        </a:spcAft>
                      </a:pPr>
                      <a:r>
                        <a:rPr lang="en-US" sz="1600" dirty="0">
                          <a:solidFill>
                            <a:schemeClr val="tx2"/>
                          </a:solidFill>
                          <a:latin typeface="Cambria" panose="02040503050406030204" pitchFamily="18" charset="0"/>
                          <a:ea typeface="Arial Unicode MS" pitchFamily="34" charset="-128"/>
                          <a:cs typeface="Arial Unicode MS" pitchFamily="34" charset="-128"/>
                        </a:rPr>
                        <a:t>Eye lens</a:t>
                      </a:r>
                      <a:endParaRPr lang="en-GB" sz="1600" dirty="0">
                        <a:solidFill>
                          <a:schemeClr val="tx2"/>
                        </a:solidFill>
                        <a:latin typeface="Cambria" panose="02040503050406030204" pitchFamily="18" charset="0"/>
                        <a:ea typeface="Arial Unicode MS" pitchFamily="34" charset="-128"/>
                        <a:cs typeface="Arial Unicode MS" pitchFamily="34" charset="-128"/>
                      </a:endParaRPr>
                    </a:p>
                  </a:txBody>
                  <a:tcPr marL="68580" marR="6858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indent="151130" algn="ctr" hangingPunct="0">
                        <a:lnSpc>
                          <a:spcPts val="1200"/>
                        </a:lnSpc>
                        <a:spcAft>
                          <a:spcPts val="0"/>
                        </a:spcAft>
                      </a:pPr>
                      <a:r>
                        <a:rPr lang="en-US" sz="1600" dirty="0">
                          <a:solidFill>
                            <a:schemeClr val="tx2"/>
                          </a:solidFill>
                          <a:latin typeface="Cambria" panose="02040503050406030204" pitchFamily="18" charset="0"/>
                          <a:ea typeface="Arial Unicode MS" pitchFamily="34" charset="-128"/>
                          <a:cs typeface="Arial Unicode MS" pitchFamily="34" charset="-128"/>
                        </a:rPr>
                        <a:t>20 </a:t>
                      </a:r>
                      <a:r>
                        <a:rPr lang="en-US" sz="1600" dirty="0" err="1" smtClean="0">
                          <a:solidFill>
                            <a:schemeClr val="tx2"/>
                          </a:solidFill>
                          <a:latin typeface="Cambria" panose="02040503050406030204" pitchFamily="18" charset="0"/>
                          <a:ea typeface="Arial Unicode MS" pitchFamily="34" charset="-128"/>
                          <a:cs typeface="Arial Unicode MS" pitchFamily="34" charset="-128"/>
                        </a:rPr>
                        <a:t>mSv</a:t>
                      </a:r>
                      <a:r>
                        <a:rPr lang="en-US" sz="1600" dirty="0" smtClean="0">
                          <a:solidFill>
                            <a:schemeClr val="tx2"/>
                          </a:solidFill>
                          <a:latin typeface="Cambria" panose="02040503050406030204" pitchFamily="18" charset="0"/>
                          <a:ea typeface="Arial Unicode MS" pitchFamily="34" charset="-128"/>
                          <a:cs typeface="Arial Unicode MS" pitchFamily="34" charset="-128"/>
                        </a:rPr>
                        <a:t> (100 </a:t>
                      </a:r>
                      <a:r>
                        <a:rPr lang="en-US" sz="1600" dirty="0" err="1" smtClean="0">
                          <a:solidFill>
                            <a:schemeClr val="tx2"/>
                          </a:solidFill>
                          <a:latin typeface="Cambria" panose="02040503050406030204" pitchFamily="18" charset="0"/>
                          <a:ea typeface="Arial Unicode MS" pitchFamily="34" charset="-128"/>
                          <a:cs typeface="Arial Unicode MS" pitchFamily="34" charset="-128"/>
                        </a:rPr>
                        <a:t>mSv</a:t>
                      </a:r>
                      <a:r>
                        <a:rPr lang="en-US" sz="1600" dirty="0" smtClean="0">
                          <a:solidFill>
                            <a:schemeClr val="tx2"/>
                          </a:solidFill>
                          <a:latin typeface="Cambria" panose="02040503050406030204" pitchFamily="18" charset="0"/>
                          <a:ea typeface="Arial Unicode MS" pitchFamily="34" charset="-128"/>
                          <a:cs typeface="Arial Unicode MS" pitchFamily="34" charset="-128"/>
                        </a:rPr>
                        <a:t> in 5 years)</a:t>
                      </a:r>
                      <a:endParaRPr lang="en-GB" sz="1600" dirty="0">
                        <a:solidFill>
                          <a:schemeClr val="tx2"/>
                        </a:solidFill>
                        <a:latin typeface="Cambria" panose="02040503050406030204" pitchFamily="18" charset="0"/>
                        <a:ea typeface="Arial Unicode MS" pitchFamily="34" charset="-128"/>
                        <a:cs typeface="Arial Unicode MS" pitchFamily="34" charset="-128"/>
                      </a:endParaRPr>
                    </a:p>
                  </a:txBody>
                  <a:tcPr marL="68580" marR="6858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indent="151130" algn="ctr" hangingPunct="0">
                        <a:lnSpc>
                          <a:spcPts val="1200"/>
                        </a:lnSpc>
                        <a:spcAft>
                          <a:spcPts val="0"/>
                        </a:spcAft>
                      </a:pPr>
                      <a:r>
                        <a:rPr lang="en-US" sz="1600" dirty="0">
                          <a:solidFill>
                            <a:schemeClr val="tx2"/>
                          </a:solidFill>
                          <a:latin typeface="Cambria" panose="02040503050406030204" pitchFamily="18" charset="0"/>
                          <a:ea typeface="Arial Unicode MS" pitchFamily="34" charset="-128"/>
                          <a:cs typeface="Arial Unicode MS" pitchFamily="34" charset="-128"/>
                        </a:rPr>
                        <a:t>15 </a:t>
                      </a:r>
                      <a:r>
                        <a:rPr lang="en-US" sz="1600" dirty="0" err="1">
                          <a:solidFill>
                            <a:schemeClr val="tx2"/>
                          </a:solidFill>
                          <a:latin typeface="Cambria" panose="02040503050406030204" pitchFamily="18" charset="0"/>
                          <a:ea typeface="Arial Unicode MS" pitchFamily="34" charset="-128"/>
                          <a:cs typeface="Arial Unicode MS" pitchFamily="34" charset="-128"/>
                        </a:rPr>
                        <a:t>mSv</a:t>
                      </a:r>
                      <a:endParaRPr lang="en-GB" sz="1600" dirty="0">
                        <a:solidFill>
                          <a:schemeClr val="tx2"/>
                        </a:solidFill>
                        <a:latin typeface="Cambria" panose="02040503050406030204" pitchFamily="18" charset="0"/>
                        <a:ea typeface="Arial Unicode MS" pitchFamily="34" charset="-128"/>
                        <a:cs typeface="Arial Unicode MS" pitchFamily="34" charset="-128"/>
                      </a:endParaRPr>
                    </a:p>
                  </a:txBody>
                  <a:tcPr marL="68580" marR="68580" marT="0" marB="0" anchor="ctr">
                    <a:lnL>
                      <a:noFill/>
                    </a:lnL>
                    <a:lnR>
                      <a:noFill/>
                    </a:lnR>
                    <a:lnT>
                      <a:noFill/>
                    </a:lnT>
                    <a:lnB>
                      <a:noFill/>
                    </a:lnB>
                    <a:lnTlToBr w="12700" cmpd="sng">
                      <a:noFill/>
                      <a:prstDash val="solid"/>
                    </a:lnTlToBr>
                    <a:lnBlToTr w="12700" cmpd="sng">
                      <a:noFill/>
                      <a:prstDash val="solid"/>
                    </a:lnBlToTr>
                    <a:solidFill>
                      <a:srgbClr val="FFFFFF"/>
                    </a:solidFill>
                  </a:tcPr>
                </a:tc>
              </a:tr>
              <a:tr h="346587">
                <a:tc>
                  <a:txBody>
                    <a:bodyPr/>
                    <a:lstStyle/>
                    <a:p>
                      <a:pPr indent="151130" algn="ctr" hangingPunct="0">
                        <a:lnSpc>
                          <a:spcPts val="1200"/>
                        </a:lnSpc>
                        <a:spcAft>
                          <a:spcPts val="0"/>
                        </a:spcAft>
                      </a:pPr>
                      <a:r>
                        <a:rPr lang="en-US" sz="1600" dirty="0" smtClean="0">
                          <a:solidFill>
                            <a:schemeClr val="tx2"/>
                          </a:solidFill>
                          <a:latin typeface="Cambria" panose="02040503050406030204" pitchFamily="18" charset="0"/>
                          <a:ea typeface="Arial Unicode MS" pitchFamily="34" charset="-128"/>
                          <a:cs typeface="Arial Unicode MS" pitchFamily="34" charset="-128"/>
                        </a:rPr>
                        <a:t>Skin</a:t>
                      </a:r>
                      <a:endParaRPr lang="en-GB" sz="1600" dirty="0">
                        <a:solidFill>
                          <a:schemeClr val="tx2"/>
                        </a:solidFill>
                        <a:latin typeface="Cambria" panose="02040503050406030204" pitchFamily="18" charset="0"/>
                        <a:ea typeface="Arial Unicode MS" pitchFamily="34" charset="-128"/>
                        <a:cs typeface="Arial Unicode MS" pitchFamily="34" charset="-128"/>
                      </a:endParaRPr>
                    </a:p>
                  </a:txBody>
                  <a:tcPr marL="68580" marR="6858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indent="151130" algn="ctr" hangingPunct="0">
                        <a:lnSpc>
                          <a:spcPts val="1200"/>
                        </a:lnSpc>
                        <a:spcAft>
                          <a:spcPts val="0"/>
                        </a:spcAft>
                      </a:pPr>
                      <a:r>
                        <a:rPr lang="en-US" sz="1600">
                          <a:solidFill>
                            <a:schemeClr val="tx2"/>
                          </a:solidFill>
                          <a:latin typeface="Cambria" panose="02040503050406030204" pitchFamily="18" charset="0"/>
                          <a:ea typeface="Arial Unicode MS" pitchFamily="34" charset="-128"/>
                          <a:cs typeface="Arial Unicode MS" pitchFamily="34" charset="-128"/>
                        </a:rPr>
                        <a:t>500 mSv</a:t>
                      </a:r>
                      <a:endParaRPr lang="en-GB" sz="1600">
                        <a:solidFill>
                          <a:schemeClr val="tx2"/>
                        </a:solidFill>
                        <a:latin typeface="Cambria" panose="02040503050406030204" pitchFamily="18" charset="0"/>
                        <a:ea typeface="Arial Unicode MS" pitchFamily="34" charset="-128"/>
                        <a:cs typeface="Arial Unicode MS" pitchFamily="34" charset="-128"/>
                      </a:endParaRPr>
                    </a:p>
                  </a:txBody>
                  <a:tcPr marL="68580" marR="68580" marT="0"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indent="151130" algn="ctr" hangingPunct="0">
                        <a:lnSpc>
                          <a:spcPts val="1200"/>
                        </a:lnSpc>
                        <a:spcAft>
                          <a:spcPts val="0"/>
                        </a:spcAft>
                      </a:pPr>
                      <a:r>
                        <a:rPr lang="en-US" sz="1600" dirty="0">
                          <a:solidFill>
                            <a:schemeClr val="tx2"/>
                          </a:solidFill>
                          <a:latin typeface="Cambria" panose="02040503050406030204" pitchFamily="18" charset="0"/>
                          <a:ea typeface="Arial Unicode MS" pitchFamily="34" charset="-128"/>
                          <a:cs typeface="Arial Unicode MS" pitchFamily="34" charset="-128"/>
                        </a:rPr>
                        <a:t>50 </a:t>
                      </a:r>
                      <a:r>
                        <a:rPr lang="en-US" sz="1600" dirty="0" err="1">
                          <a:solidFill>
                            <a:schemeClr val="tx2"/>
                          </a:solidFill>
                          <a:latin typeface="Cambria" panose="02040503050406030204" pitchFamily="18" charset="0"/>
                          <a:ea typeface="Arial Unicode MS" pitchFamily="34" charset="-128"/>
                          <a:cs typeface="Arial Unicode MS" pitchFamily="34" charset="-128"/>
                        </a:rPr>
                        <a:t>mSv</a:t>
                      </a:r>
                      <a:endParaRPr lang="en-GB" sz="1600" dirty="0">
                        <a:solidFill>
                          <a:schemeClr val="tx2"/>
                        </a:solidFill>
                        <a:latin typeface="Cambria" panose="02040503050406030204" pitchFamily="18" charset="0"/>
                        <a:ea typeface="Arial Unicode MS" pitchFamily="34" charset="-128"/>
                        <a:cs typeface="Arial Unicode MS" pitchFamily="34" charset="-128"/>
                      </a:endParaRPr>
                    </a:p>
                  </a:txBody>
                  <a:tcPr marL="68580" marR="68580" marT="0" marB="0" anchor="ctr">
                    <a:lnL>
                      <a:noFill/>
                    </a:lnL>
                    <a:lnR>
                      <a:noFill/>
                    </a:lnR>
                    <a:lnT>
                      <a:noFill/>
                    </a:lnT>
                    <a:lnB>
                      <a:noFill/>
                    </a:lnB>
                    <a:lnTlToBr w="12700" cmpd="sng">
                      <a:noFill/>
                      <a:prstDash val="solid"/>
                    </a:lnTlToBr>
                    <a:lnBlToTr w="12700" cmpd="sng">
                      <a:noFill/>
                      <a:prstDash val="solid"/>
                    </a:lnBlToTr>
                    <a:solidFill>
                      <a:srgbClr val="FFFFFF"/>
                    </a:solidFill>
                  </a:tcPr>
                </a:tc>
              </a:tr>
              <a:tr h="346587">
                <a:tc>
                  <a:txBody>
                    <a:bodyPr/>
                    <a:lstStyle/>
                    <a:p>
                      <a:pPr indent="151130" algn="ctr" hangingPunct="0">
                        <a:lnSpc>
                          <a:spcPts val="1200"/>
                        </a:lnSpc>
                        <a:spcAft>
                          <a:spcPts val="0"/>
                        </a:spcAft>
                      </a:pPr>
                      <a:r>
                        <a:rPr lang="en-US" sz="1600">
                          <a:solidFill>
                            <a:schemeClr val="tx2"/>
                          </a:solidFill>
                          <a:latin typeface="Cambria" panose="02040503050406030204" pitchFamily="18" charset="0"/>
                          <a:ea typeface="Arial Unicode MS" pitchFamily="34" charset="-128"/>
                          <a:cs typeface="Arial Unicode MS" pitchFamily="34" charset="-128"/>
                        </a:rPr>
                        <a:t>Hands and feet</a:t>
                      </a:r>
                      <a:endParaRPr lang="en-GB" sz="1600">
                        <a:solidFill>
                          <a:schemeClr val="tx2"/>
                        </a:solidFill>
                        <a:latin typeface="Cambria" panose="02040503050406030204" pitchFamily="18" charset="0"/>
                        <a:ea typeface="Arial Unicode MS" pitchFamily="34" charset="-128"/>
                        <a:cs typeface="Arial Unicode MS" pitchFamily="34" charset="-128"/>
                      </a:endParaRPr>
                    </a:p>
                  </a:txBody>
                  <a:tcPr marL="68580" marR="68580" marT="0" marB="0" anchor="ctr">
                    <a:lnL>
                      <a:noFill/>
                    </a:lnL>
                    <a:lnR>
                      <a:noFill/>
                    </a:lnR>
                    <a:lnT>
                      <a:noFill/>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indent="151130" algn="ctr" hangingPunct="0">
                        <a:lnSpc>
                          <a:spcPts val="1200"/>
                        </a:lnSpc>
                        <a:spcAft>
                          <a:spcPts val="0"/>
                        </a:spcAft>
                      </a:pPr>
                      <a:r>
                        <a:rPr lang="en-US" sz="1600">
                          <a:solidFill>
                            <a:schemeClr val="tx2"/>
                          </a:solidFill>
                          <a:latin typeface="Cambria" panose="02040503050406030204" pitchFamily="18" charset="0"/>
                          <a:ea typeface="Arial Unicode MS" pitchFamily="34" charset="-128"/>
                          <a:cs typeface="Arial Unicode MS" pitchFamily="34" charset="-128"/>
                        </a:rPr>
                        <a:t>500 mSv</a:t>
                      </a:r>
                      <a:endParaRPr lang="en-GB" sz="1600">
                        <a:solidFill>
                          <a:schemeClr val="tx2"/>
                        </a:solidFill>
                        <a:latin typeface="Cambria" panose="02040503050406030204" pitchFamily="18" charset="0"/>
                        <a:ea typeface="Arial Unicode MS" pitchFamily="34" charset="-128"/>
                        <a:cs typeface="Arial Unicode MS" pitchFamily="34" charset="-128"/>
                      </a:endParaRPr>
                    </a:p>
                  </a:txBody>
                  <a:tcPr marL="68580" marR="68580" marT="0" marB="0" anchor="ctr">
                    <a:lnL>
                      <a:noFill/>
                    </a:lnL>
                    <a:lnR>
                      <a:noFill/>
                    </a:lnR>
                    <a:lnT>
                      <a:noFill/>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indent="151130" algn="ctr" hangingPunct="0">
                        <a:lnSpc>
                          <a:spcPts val="1200"/>
                        </a:lnSpc>
                        <a:spcAft>
                          <a:spcPts val="0"/>
                        </a:spcAft>
                      </a:pPr>
                      <a:r>
                        <a:rPr lang="en-US" sz="1600" dirty="0">
                          <a:solidFill>
                            <a:schemeClr val="tx2"/>
                          </a:solidFill>
                          <a:latin typeface="Cambria" panose="02040503050406030204" pitchFamily="18" charset="0"/>
                          <a:ea typeface="Arial Unicode MS" pitchFamily="34" charset="-128"/>
                          <a:cs typeface="Arial Unicode MS" pitchFamily="34" charset="-128"/>
                        </a:rPr>
                        <a:t>-</a:t>
                      </a:r>
                      <a:endParaRPr lang="en-GB" sz="1600" dirty="0">
                        <a:solidFill>
                          <a:schemeClr val="tx2"/>
                        </a:solidFill>
                        <a:latin typeface="Cambria" panose="02040503050406030204" pitchFamily="18" charset="0"/>
                        <a:ea typeface="Arial Unicode MS" pitchFamily="34" charset="-128"/>
                        <a:cs typeface="Arial Unicode MS" pitchFamily="34" charset="-128"/>
                      </a:endParaRPr>
                    </a:p>
                  </a:txBody>
                  <a:tcPr marL="68580" marR="68580" marT="0" marB="0" anchor="ctr">
                    <a:lnL>
                      <a:noFill/>
                    </a:lnL>
                    <a:lnR>
                      <a:noFill/>
                    </a:lnR>
                    <a:lnT>
                      <a:noFill/>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bl>
          </a:graphicData>
        </a:graphic>
      </p:graphicFrame>
      <p:sp>
        <p:nvSpPr>
          <p:cNvPr id="7" name="Rectangle 1"/>
          <p:cNvSpPr>
            <a:spLocks noChangeArrowheads="1"/>
          </p:cNvSpPr>
          <p:nvPr/>
        </p:nvSpPr>
        <p:spPr bwMode="auto">
          <a:xfrm>
            <a:off x="179512" y="3358733"/>
            <a:ext cx="871296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0813"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tx2"/>
                </a:solidFill>
                <a:effectLst/>
                <a:latin typeface="Arial Unicode MS" pitchFamily="34" charset="-128"/>
                <a:ea typeface="Arial Unicode MS" pitchFamily="34" charset="-128"/>
                <a:cs typeface="Arial Unicode MS" pitchFamily="34" charset="-128"/>
              </a:rPr>
              <a:t>Dose limits for occupational and public exposure, according to the current ICRP recommendations and International Basic Safety Standards (2014)</a:t>
            </a:r>
            <a:endParaRPr kumimoji="0" lang="en-GB" sz="1400" i="0" u="none" strike="noStrike" cap="none" normalizeH="0" baseline="0" dirty="0" smtClean="0">
              <a:ln>
                <a:noFill/>
              </a:ln>
              <a:solidFill>
                <a:schemeClr val="tx2"/>
              </a:solidFill>
              <a:effectLst/>
              <a:latin typeface="Arial Unicode MS" pitchFamily="34" charset="-128"/>
              <a:ea typeface="Arial Unicode MS" pitchFamily="34" charset="-128"/>
              <a:cs typeface="Arial Unicode MS" pitchFamily="34" charset="-128"/>
            </a:endParaRP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
        <p:nvSpPr>
          <p:cNvPr id="6" name="Rectangle 2"/>
          <p:cNvSpPr>
            <a:spLocks noGrp="1" noChangeArrowheads="1"/>
          </p:cNvSpPr>
          <p:nvPr>
            <p:ph type="title"/>
          </p:nvPr>
        </p:nvSpPr>
        <p:spPr/>
        <p:txBody>
          <a:bodyPr/>
          <a:lstStyle/>
          <a:p>
            <a:pPr eaLnBrk="1" hangingPunct="1"/>
            <a:r>
              <a:rPr lang="en-US" b="0" dirty="0" smtClean="0">
                <a:latin typeface="Arial Unicode MS" pitchFamily="34" charset="-128"/>
              </a:rPr>
              <a:t>International Basic Safety Standards</a:t>
            </a:r>
          </a:p>
        </p:txBody>
      </p:sp>
      <p:sp>
        <p:nvSpPr>
          <p:cNvPr id="7" name="Content Placeholder 6"/>
          <p:cNvSpPr>
            <a:spLocks noGrp="1"/>
          </p:cNvSpPr>
          <p:nvPr>
            <p:ph idx="1"/>
          </p:nvPr>
        </p:nvSpPr>
        <p:spPr>
          <a:xfrm>
            <a:off x="130759" y="1295784"/>
            <a:ext cx="8496943" cy="4899248"/>
          </a:xfrm>
        </p:spPr>
        <p:txBody>
          <a:bodyPr/>
          <a:lstStyle/>
          <a:p>
            <a:r>
              <a:rPr lang="en-GB" sz="2800" dirty="0" smtClean="0">
                <a:solidFill>
                  <a:srgbClr val="C00000"/>
                </a:solidFill>
                <a:latin typeface="Arial Unicode MS" pitchFamily="34" charset="-128"/>
              </a:rPr>
              <a:t>Crucial roles </a:t>
            </a:r>
            <a:r>
              <a:rPr lang="en-GB" sz="2800" dirty="0" smtClean="0">
                <a:latin typeface="Arial Unicode MS" pitchFamily="34" charset="-128"/>
              </a:rPr>
              <a:t>in radiation protection for medical exposures:</a:t>
            </a:r>
          </a:p>
          <a:p>
            <a:pPr lvl="1"/>
            <a:r>
              <a:rPr lang="en-GB" sz="2400" dirty="0" smtClean="0">
                <a:latin typeface="Arial Unicode MS" pitchFamily="34" charset="-128"/>
              </a:rPr>
              <a:t>Radiological medical practitioner (incl. dentistry)</a:t>
            </a:r>
          </a:p>
          <a:p>
            <a:pPr lvl="1"/>
            <a:r>
              <a:rPr lang="en-GB" sz="2400" dirty="0" smtClean="0">
                <a:latin typeface="Arial Unicode MS" pitchFamily="34" charset="-128"/>
              </a:rPr>
              <a:t>Medical physicist</a:t>
            </a:r>
          </a:p>
          <a:p>
            <a:pPr lvl="1"/>
            <a:r>
              <a:rPr lang="en-GB" sz="2400" dirty="0" smtClean="0">
                <a:latin typeface="Arial Unicode MS" pitchFamily="34" charset="-128"/>
              </a:rPr>
              <a:t>Medical radiation technologist</a:t>
            </a:r>
          </a:p>
          <a:p>
            <a:pPr lvl="1"/>
            <a:r>
              <a:rPr lang="en-GB" sz="2400" dirty="0" err="1" smtClean="0">
                <a:latin typeface="Arial Unicode MS" pitchFamily="34" charset="-128"/>
              </a:rPr>
              <a:t>Radiopharmacist</a:t>
            </a:r>
            <a:r>
              <a:rPr lang="en-GB" sz="2400" dirty="0" smtClean="0">
                <a:latin typeface="Arial Unicode MS" pitchFamily="34" charset="-128"/>
              </a:rPr>
              <a:t> (nuclear medicine)</a:t>
            </a:r>
          </a:p>
          <a:p>
            <a:pPr lvl="1"/>
            <a:endParaRPr lang="en-GB" sz="2400" dirty="0">
              <a:latin typeface="Arial Unicode MS" pitchFamily="34" charset="-128"/>
            </a:endParaRPr>
          </a:p>
        </p:txBody>
      </p:sp>
      <p:sp>
        <p:nvSpPr>
          <p:cNvPr id="5" name="Slide Number Placeholder 4"/>
          <p:cNvSpPr>
            <a:spLocks noGrp="1"/>
          </p:cNvSpPr>
          <p:nvPr>
            <p:ph type="sldNum" sz="quarter" idx="12"/>
          </p:nvPr>
        </p:nvSpPr>
        <p:spPr/>
        <p:txBody>
          <a:bodyPr/>
          <a:lstStyle/>
          <a:p>
            <a:pPr>
              <a:defRPr/>
            </a:pPr>
            <a:fld id="{7B80A1D1-8282-4298-A140-364EBD78DD5F}" type="slidenum">
              <a:rPr lang="en-GB" smtClean="0"/>
              <a:pPr>
                <a:defRPr/>
              </a:pPr>
              <a:t>59</a:t>
            </a:fld>
            <a:endParaRPr lang="en-GB"/>
          </a:p>
        </p:txBody>
      </p:sp>
      <p:pic>
        <p:nvPicPr>
          <p:cNvPr id="9" name="Picture 8" descr="http://www.medicalnewstoday.com/images/articles/248735-radiologist.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7504" y="4437112"/>
            <a:ext cx="2278976" cy="1512168"/>
          </a:xfrm>
          <a:prstGeom prst="rect">
            <a:avLst/>
          </a:prstGeom>
          <a:ln>
            <a:noFill/>
          </a:ln>
          <a:effectLst/>
          <a:extLst>
            <a:ext uri="{909E8E84-426E-40DD-AFC4-6F175D3DCCD1}">
              <a14:hiddenFill xmlns:a14="http://schemas.microsoft.com/office/drawing/2010/main">
                <a:solidFill>
                  <a:srgbClr val="FFFFFF"/>
                </a:solidFill>
              </a14:hiddenFill>
            </a:ext>
          </a:extLst>
        </p:spPr>
      </p:pic>
      <p:pic>
        <p:nvPicPr>
          <p:cNvPr id="165890" name="Picture 2" descr="http://www.hopkinsmedicine.org/sebin/b/v/WONG_SMITH.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27784" y="4005065"/>
            <a:ext cx="1317189" cy="1944215"/>
          </a:xfrm>
          <a:prstGeom prst="rect">
            <a:avLst/>
          </a:prstGeom>
          <a:noFill/>
        </p:spPr>
      </p:pic>
      <p:sp>
        <p:nvSpPr>
          <p:cNvPr id="10" name="Text Box 9"/>
          <p:cNvSpPr txBox="1">
            <a:spLocks noChangeArrowheads="1"/>
          </p:cNvSpPr>
          <p:nvPr/>
        </p:nvSpPr>
        <p:spPr bwMode="auto">
          <a:xfrm>
            <a:off x="1619672" y="5889466"/>
            <a:ext cx="2592288" cy="584775"/>
          </a:xfrm>
          <a:prstGeom prst="rect">
            <a:avLst/>
          </a:prstGeom>
          <a:noFill/>
          <a:ln w="12700">
            <a:noFill/>
            <a:miter lim="800000"/>
            <a:headEnd type="none" w="sm" len="sm"/>
            <a:tailEnd type="none" w="sm" len="sm"/>
          </a:ln>
          <a:effectLst/>
        </p:spPr>
        <p:txBody>
          <a:bodyPr wrap="square">
            <a:spAutoFit/>
          </a:bodyPr>
          <a:lstStyle/>
          <a:p>
            <a:pPr algn="r"/>
            <a:r>
              <a:rPr lang="en-US" sz="1600" i="1" dirty="0" smtClean="0">
                <a:solidFill>
                  <a:schemeClr val="accent1"/>
                </a:solidFill>
                <a:latin typeface="Arial Unicode MS" pitchFamily="34" charset="-128"/>
              </a:rPr>
              <a:t>John Wong,</a:t>
            </a:r>
          </a:p>
          <a:p>
            <a:pPr algn="r"/>
            <a:r>
              <a:rPr lang="en-US" sz="1600" i="1" dirty="0" smtClean="0">
                <a:solidFill>
                  <a:schemeClr val="accent1"/>
                </a:solidFill>
                <a:latin typeface="Arial Unicode MS" pitchFamily="34" charset="-128"/>
              </a:rPr>
              <a:t>John Hopkins Medicine</a:t>
            </a:r>
            <a:endParaRPr lang="en-US" sz="1600" i="1" dirty="0">
              <a:solidFill>
                <a:schemeClr val="accent1"/>
              </a:solidFill>
              <a:latin typeface="Arial Unicode MS" pitchFamily="34" charset="-128"/>
            </a:endParaRPr>
          </a:p>
        </p:txBody>
      </p:sp>
      <p:pic>
        <p:nvPicPr>
          <p:cNvPr id="165892" name="Picture 4" descr="USMC-120301-M-CH233-01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79231" y="4081167"/>
            <a:ext cx="1779155" cy="1868113"/>
          </a:xfrm>
          <a:prstGeom prst="rect">
            <a:avLst/>
          </a:prstGeom>
          <a:noFill/>
        </p:spPr>
      </p:pic>
      <p:sp>
        <p:nvSpPr>
          <p:cNvPr id="11" name="Text Box 9"/>
          <p:cNvSpPr txBox="1">
            <a:spLocks noChangeArrowheads="1"/>
          </p:cNvSpPr>
          <p:nvPr/>
        </p:nvSpPr>
        <p:spPr bwMode="auto">
          <a:xfrm>
            <a:off x="3635896" y="5909210"/>
            <a:ext cx="2522490" cy="338554"/>
          </a:xfrm>
          <a:prstGeom prst="rect">
            <a:avLst/>
          </a:prstGeom>
          <a:noFill/>
          <a:ln w="12700">
            <a:noFill/>
            <a:miter lim="800000"/>
            <a:headEnd type="none" w="sm" len="sm"/>
            <a:tailEnd type="none" w="sm" len="sm"/>
          </a:ln>
          <a:effectLst/>
        </p:spPr>
        <p:txBody>
          <a:bodyPr wrap="square">
            <a:spAutoFit/>
          </a:bodyPr>
          <a:lstStyle/>
          <a:p>
            <a:pPr algn="r"/>
            <a:r>
              <a:rPr lang="en-US" sz="1600" i="1" dirty="0" smtClean="0">
                <a:solidFill>
                  <a:schemeClr val="accent1"/>
                </a:solidFill>
                <a:latin typeface="Arial Unicode MS" pitchFamily="34" charset="-128"/>
              </a:rPr>
              <a:t>US Marine Corps</a:t>
            </a:r>
            <a:endParaRPr lang="en-US" sz="1600" i="1" dirty="0">
              <a:solidFill>
                <a:schemeClr val="accent1"/>
              </a:solidFill>
              <a:latin typeface="Arial Unicode MS" pitchFamily="34" charset="-128"/>
            </a:endParaRPr>
          </a:p>
        </p:txBody>
      </p:sp>
      <p:pic>
        <p:nvPicPr>
          <p:cNvPr id="165894" name="Picture 6" descr="http://www3.gehealthcare.in/~/media/images/india/pet-radiopharmacy/fastlab_technician-categorylanding.jpg?h=360&amp;w=99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443947" y="4252077"/>
            <a:ext cx="2592288" cy="1691478"/>
          </a:xfrm>
          <a:prstGeom prst="rect">
            <a:avLst/>
          </a:prstGeom>
          <a:noFill/>
        </p:spPr>
      </p:pic>
      <p:sp>
        <p:nvSpPr>
          <p:cNvPr id="12" name="Text Box 9"/>
          <p:cNvSpPr txBox="1">
            <a:spLocks noChangeArrowheads="1"/>
          </p:cNvSpPr>
          <p:nvPr/>
        </p:nvSpPr>
        <p:spPr bwMode="auto">
          <a:xfrm>
            <a:off x="6443947" y="5909210"/>
            <a:ext cx="2592288" cy="338554"/>
          </a:xfrm>
          <a:prstGeom prst="rect">
            <a:avLst/>
          </a:prstGeom>
          <a:noFill/>
          <a:ln w="12700">
            <a:noFill/>
            <a:miter lim="800000"/>
            <a:headEnd type="none" w="sm" len="sm"/>
            <a:tailEnd type="none" w="sm" len="sm"/>
          </a:ln>
          <a:effectLst/>
        </p:spPr>
        <p:txBody>
          <a:bodyPr wrap="square">
            <a:spAutoFit/>
          </a:bodyPr>
          <a:lstStyle/>
          <a:p>
            <a:pPr algn="r"/>
            <a:r>
              <a:rPr lang="en-US" sz="1600" i="1" dirty="0" smtClean="0">
                <a:solidFill>
                  <a:schemeClr val="accent1"/>
                </a:solidFill>
                <a:latin typeface="Arial Unicode MS" pitchFamily="34" charset="-128"/>
              </a:rPr>
              <a:t>GE Healthcare</a:t>
            </a:r>
            <a:endParaRPr lang="en-US" sz="1600" i="1" dirty="0">
              <a:solidFill>
                <a:schemeClr val="accent1"/>
              </a:solidFill>
              <a:latin typeface="Arial Unicode MS" pitchFamily="34" charset="-128"/>
            </a:endParaRPr>
          </a:p>
        </p:txBody>
      </p:sp>
    </p:spTree>
    <p:extLst>
      <p:ext uri="{BB962C8B-B14F-4D97-AF65-F5344CB8AC3E}">
        <p14:creationId xmlns:p14="http://schemas.microsoft.com/office/powerpoint/2010/main" val="10433428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6</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Why radiation protection in dentistry?</a:t>
            </a: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
        <p:nvSpPr>
          <p:cNvPr id="6" name="Rectangle 3"/>
          <p:cNvSpPr txBox="1">
            <a:spLocks noChangeArrowheads="1"/>
          </p:cNvSpPr>
          <p:nvPr/>
        </p:nvSpPr>
        <p:spPr bwMode="gray">
          <a:xfrm>
            <a:off x="251519" y="1268760"/>
            <a:ext cx="8353623"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folHlink"/>
              </a:buClr>
              <a:buSzPct val="110000"/>
              <a:buFontTx/>
              <a:buChar char="•"/>
              <a:tabLst/>
              <a:defRPr/>
            </a:pPr>
            <a:r>
              <a:rPr kumimoji="0" lang="en-US" sz="2800" b="0" i="0" u="none" strike="noStrike" kern="0" cap="none" spc="0" normalizeH="0" baseline="0" noProof="0" dirty="0" smtClean="0">
                <a:ln>
                  <a:noFill/>
                </a:ln>
                <a:solidFill>
                  <a:schemeClr val="tx2"/>
                </a:solidFill>
                <a:effectLst/>
                <a:uLnTx/>
                <a:uFillTx/>
                <a:latin typeface="Arial Unicode MS" pitchFamily="34" charset="-128"/>
                <a:ea typeface="+mn-ea"/>
                <a:cs typeface="+mn-cs"/>
              </a:rPr>
              <a:t>High </a:t>
            </a:r>
            <a:r>
              <a:rPr kumimoji="0" lang="en-US" sz="2800" b="0" i="0" u="none" strike="noStrike" kern="0" cap="none" spc="0" normalizeH="0" baseline="0" noProof="0" dirty="0" smtClean="0">
                <a:ln>
                  <a:noFill/>
                </a:ln>
                <a:solidFill>
                  <a:srgbClr val="C00000"/>
                </a:solidFill>
                <a:effectLst/>
                <a:uLnTx/>
                <a:uFillTx/>
                <a:latin typeface="Arial Unicode MS" pitchFamily="34" charset="-128"/>
                <a:ea typeface="+mn-ea"/>
                <a:cs typeface="+mn-cs"/>
              </a:rPr>
              <a:t>frequency</a:t>
            </a:r>
            <a:r>
              <a:rPr kumimoji="0" lang="en-US" sz="2800" b="0" i="0" u="none" strike="noStrike" kern="0" cap="none" spc="0" normalizeH="0" baseline="0" noProof="0" dirty="0" smtClean="0">
                <a:ln>
                  <a:noFill/>
                </a:ln>
                <a:solidFill>
                  <a:schemeClr val="tx2"/>
                </a:solidFill>
                <a:effectLst/>
                <a:uLnTx/>
                <a:uFillTx/>
                <a:latin typeface="Arial Unicode MS" pitchFamily="34" charset="-128"/>
                <a:ea typeface="+mn-ea"/>
                <a:cs typeface="+mn-cs"/>
              </a:rPr>
              <a:t> of dental radiographs</a:t>
            </a:r>
            <a:r>
              <a:rPr kumimoji="0" lang="en-US" sz="2800" b="0" i="0" u="none" strike="noStrike" kern="0" cap="none" spc="0" normalizeH="0" noProof="0" dirty="0" smtClean="0">
                <a:ln>
                  <a:noFill/>
                </a:ln>
                <a:solidFill>
                  <a:schemeClr val="tx2"/>
                </a:solidFill>
                <a:effectLst/>
                <a:uLnTx/>
                <a:uFillTx/>
                <a:latin typeface="Arial Unicode MS" pitchFamily="34" charset="-128"/>
                <a:ea typeface="+mn-ea"/>
                <a:cs typeface="+mn-cs"/>
              </a:rPr>
              <a:t> performed </a:t>
            </a:r>
            <a:r>
              <a:rPr lang="en-US" sz="2800" kern="0" dirty="0">
                <a:solidFill>
                  <a:schemeClr val="tx2"/>
                </a:solidFill>
                <a:latin typeface="Arial Unicode MS" pitchFamily="34" charset="-128"/>
              </a:rPr>
              <a:t>worldwide: conservative estimate &gt;1.5 billion / year (EC </a:t>
            </a:r>
            <a:r>
              <a:rPr lang="en-US" sz="2800" kern="0" dirty="0" smtClean="0">
                <a:solidFill>
                  <a:schemeClr val="tx2"/>
                </a:solidFill>
                <a:latin typeface="Arial Unicode MS" pitchFamily="34" charset="-128"/>
              </a:rPr>
              <a:t>2014, Farris </a:t>
            </a:r>
            <a:r>
              <a:rPr lang="en-US" sz="2800" kern="0" dirty="0">
                <a:solidFill>
                  <a:schemeClr val="tx2"/>
                </a:solidFill>
                <a:latin typeface="Arial Unicode MS" pitchFamily="34" charset="-128"/>
              </a:rPr>
              <a:t>&amp; </a:t>
            </a:r>
            <a:r>
              <a:rPr lang="en-US" sz="2800" kern="0" dirty="0" err="1">
                <a:solidFill>
                  <a:schemeClr val="tx2"/>
                </a:solidFill>
                <a:latin typeface="Arial Unicode MS" pitchFamily="34" charset="-128"/>
              </a:rPr>
              <a:t>Spelic</a:t>
            </a:r>
            <a:r>
              <a:rPr lang="en-US" sz="2800" kern="0" dirty="0">
                <a:solidFill>
                  <a:schemeClr val="tx2"/>
                </a:solidFill>
                <a:latin typeface="Arial Unicode MS" pitchFamily="34" charset="-128"/>
              </a:rPr>
              <a:t> 2015)</a:t>
            </a:r>
          </a:p>
          <a:p>
            <a:pPr marL="800100" lvl="1" indent="-342900">
              <a:spcBef>
                <a:spcPct val="20000"/>
              </a:spcBef>
              <a:buClr>
                <a:schemeClr val="folHlink"/>
              </a:buClr>
              <a:buSzPct val="110000"/>
              <a:buFontTx/>
              <a:buChar char="•"/>
            </a:pPr>
            <a:endParaRPr kumimoji="0" lang="en-US" sz="2800" b="0" i="0" u="none" strike="noStrike" kern="0" cap="none" spc="0" normalizeH="0" baseline="0" noProof="0" dirty="0" smtClean="0">
              <a:ln>
                <a:noFill/>
              </a:ln>
              <a:solidFill>
                <a:schemeClr val="tx2"/>
              </a:solidFill>
              <a:effectLst/>
              <a:uLnTx/>
              <a:uFillTx/>
              <a:latin typeface="Arial Unicode MS" pitchFamily="34" charset="-128"/>
              <a:ea typeface="+mn-ea"/>
              <a:cs typeface="+mn-cs"/>
            </a:endParaRPr>
          </a:p>
        </p:txBody>
      </p:sp>
      <p:sp>
        <p:nvSpPr>
          <p:cNvPr id="14" name="Text Box 9"/>
          <p:cNvSpPr txBox="1">
            <a:spLocks noChangeArrowheads="1"/>
          </p:cNvSpPr>
          <p:nvPr/>
        </p:nvSpPr>
        <p:spPr bwMode="auto">
          <a:xfrm>
            <a:off x="1403648" y="6021288"/>
            <a:ext cx="6050284" cy="338554"/>
          </a:xfrm>
          <a:prstGeom prst="rect">
            <a:avLst/>
          </a:prstGeom>
          <a:noFill/>
          <a:ln w="12700">
            <a:noFill/>
            <a:miter lim="800000"/>
            <a:headEnd type="none" w="sm" len="sm"/>
            <a:tailEnd type="none" w="sm" len="sm"/>
          </a:ln>
          <a:effectLst/>
        </p:spPr>
        <p:txBody>
          <a:bodyPr wrap="square">
            <a:spAutoFit/>
          </a:bodyPr>
          <a:lstStyle/>
          <a:p>
            <a:pPr algn="r"/>
            <a:r>
              <a:rPr lang="en-US" sz="1600" i="1" dirty="0" smtClean="0">
                <a:solidFill>
                  <a:schemeClr val="accent1"/>
                </a:solidFill>
                <a:latin typeface="Arial Unicode MS" pitchFamily="34" charset="-128"/>
              </a:rPr>
              <a:t>Source: UNSCEAR, 2008</a:t>
            </a:r>
            <a:endParaRPr lang="en-US" sz="1600" i="1" dirty="0">
              <a:solidFill>
                <a:schemeClr val="accent1"/>
              </a:solidFill>
              <a:latin typeface="Arial Unicode MS" pitchFamily="34" charset="-128"/>
            </a:endParaRPr>
          </a:p>
        </p:txBody>
      </p:sp>
      <p:sp>
        <p:nvSpPr>
          <p:cNvPr id="15" name="Rectangle 3"/>
          <p:cNvSpPr txBox="1">
            <a:spLocks noChangeArrowheads="1"/>
          </p:cNvSpPr>
          <p:nvPr/>
        </p:nvSpPr>
        <p:spPr bwMode="gray">
          <a:xfrm>
            <a:off x="3491880" y="3212976"/>
            <a:ext cx="5328592" cy="12241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folHlink"/>
              </a:buClr>
              <a:buSzPct val="110000"/>
              <a:buFontTx/>
              <a:buChar char="•"/>
              <a:tabLst/>
              <a:defRPr/>
            </a:pPr>
            <a:endParaRPr kumimoji="0" lang="en-US" sz="2800" b="0" i="0" u="none" strike="noStrike" kern="0" cap="none" spc="0" normalizeH="0" baseline="0" noProof="0" dirty="0" smtClean="0">
              <a:ln>
                <a:noFill/>
              </a:ln>
              <a:solidFill>
                <a:schemeClr val="tx2"/>
              </a:solidFill>
              <a:effectLst/>
              <a:uLnTx/>
              <a:uFillTx/>
              <a:latin typeface="Arial Unicode MS" pitchFamily="34" charset="-128"/>
              <a:ea typeface="+mn-ea"/>
              <a:cs typeface="+mn-cs"/>
            </a:endParaRPr>
          </a:p>
        </p:txBody>
      </p:sp>
      <p:pic>
        <p:nvPicPr>
          <p:cNvPr id="121861"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39752" y="3068960"/>
            <a:ext cx="5114180" cy="2945409"/>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lstStyle/>
          <a:p>
            <a:pPr eaLnBrk="1" hangingPunct="1"/>
            <a:r>
              <a:rPr lang="en-US" b="0" dirty="0" smtClean="0">
                <a:latin typeface="Arial Unicode MS" pitchFamily="34" charset="-128"/>
              </a:rPr>
              <a:t>International Basic Safety Standards</a:t>
            </a:r>
          </a:p>
        </p:txBody>
      </p:sp>
      <p:sp>
        <p:nvSpPr>
          <p:cNvPr id="5" name="Slide Number Placeholder 4"/>
          <p:cNvSpPr>
            <a:spLocks noGrp="1"/>
          </p:cNvSpPr>
          <p:nvPr>
            <p:ph type="sldNum" sz="quarter" idx="12"/>
          </p:nvPr>
        </p:nvSpPr>
        <p:spPr/>
        <p:txBody>
          <a:bodyPr/>
          <a:lstStyle/>
          <a:p>
            <a:pPr>
              <a:defRPr/>
            </a:pPr>
            <a:fld id="{7B80A1D1-8282-4298-A140-364EBD78DD5F}" type="slidenum">
              <a:rPr lang="en-GB" smtClean="0"/>
              <a:pPr>
                <a:defRPr/>
              </a:pPr>
              <a:t>60</a:t>
            </a:fld>
            <a:endParaRPr lang="en-GB"/>
          </a:p>
        </p:txBody>
      </p:sp>
      <p:sp>
        <p:nvSpPr>
          <p:cNvPr id="8" name="Rectangle 3"/>
          <p:cNvSpPr txBox="1">
            <a:spLocks noChangeArrowheads="1"/>
          </p:cNvSpPr>
          <p:nvPr/>
        </p:nvSpPr>
        <p:spPr bwMode="gray">
          <a:xfrm>
            <a:off x="178659" y="1373967"/>
            <a:ext cx="8797354" cy="54721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271463" marR="0" lvl="1" indent="-271463" algn="l" defTabSz="914400" rtl="0" eaLnBrk="0" fontAlgn="base" latinLnBrk="0" hangingPunct="0">
              <a:lnSpc>
                <a:spcPct val="90000"/>
              </a:lnSpc>
              <a:spcBef>
                <a:spcPct val="20000"/>
              </a:spcBef>
              <a:spcAft>
                <a:spcPct val="0"/>
              </a:spcAft>
              <a:buClr>
                <a:schemeClr val="folHlink"/>
              </a:buClr>
              <a:buSzPct val="110000"/>
              <a:buFontTx/>
              <a:buChar char="•"/>
              <a:tabLst/>
              <a:defRPr/>
            </a:pPr>
            <a:r>
              <a:rPr kumimoji="0" lang="en-GB" altLang="en-US" sz="2800" b="1" i="0" u="none" strike="noStrike" kern="0" cap="none" spc="0" normalizeH="0" baseline="0" noProof="0" dirty="0" smtClean="0">
                <a:ln>
                  <a:noFill/>
                </a:ln>
                <a:solidFill>
                  <a:srgbClr val="C00000"/>
                </a:solidFill>
                <a:effectLst/>
                <a:uLnTx/>
                <a:uFillTx/>
                <a:latin typeface="+mn-lt"/>
              </a:rPr>
              <a:t> </a:t>
            </a:r>
            <a:r>
              <a:rPr lang="en-GB" altLang="en-US" sz="2800" dirty="0" smtClean="0">
                <a:solidFill>
                  <a:srgbClr val="C00000"/>
                </a:solidFill>
                <a:latin typeface="Arial Unicode MS" pitchFamily="34" charset="-128"/>
              </a:rPr>
              <a:t>Radiological medical practitioner</a:t>
            </a:r>
            <a:r>
              <a:rPr lang="en-GB" altLang="en-US" sz="2800" dirty="0" smtClean="0">
                <a:solidFill>
                  <a:schemeClr val="tx2"/>
                </a:solidFill>
                <a:latin typeface="Arial Unicode MS" pitchFamily="34" charset="-128"/>
              </a:rPr>
              <a:t>:</a:t>
            </a:r>
          </a:p>
          <a:p>
            <a:pPr marL="177800" marR="0" lvl="1" indent="-177800" algn="l" defTabSz="914400" rtl="0" eaLnBrk="0" fontAlgn="base" latinLnBrk="0" hangingPunct="0">
              <a:lnSpc>
                <a:spcPts val="2880"/>
              </a:lnSpc>
              <a:spcBef>
                <a:spcPct val="20000"/>
              </a:spcBef>
              <a:spcAft>
                <a:spcPct val="0"/>
              </a:spcAft>
              <a:buClr>
                <a:schemeClr val="folHlink"/>
              </a:buClr>
              <a:buSzPct val="110000"/>
              <a:tabLst/>
              <a:defRPr/>
            </a:pPr>
            <a:r>
              <a:rPr lang="en-GB" altLang="en-US" sz="2800" dirty="0" smtClean="0">
                <a:solidFill>
                  <a:schemeClr val="tx2"/>
                </a:solidFill>
                <a:latin typeface="Arial Unicode MS" pitchFamily="34" charset="-128"/>
              </a:rPr>
              <a:t/>
            </a:r>
            <a:br>
              <a:rPr lang="en-GB" altLang="en-US" sz="2800" dirty="0" smtClean="0">
                <a:solidFill>
                  <a:schemeClr val="tx2"/>
                </a:solidFill>
                <a:latin typeface="Arial Unicode MS" pitchFamily="34" charset="-128"/>
              </a:rPr>
            </a:br>
            <a:r>
              <a:rPr lang="en-GB" altLang="en-US" dirty="0" smtClean="0">
                <a:solidFill>
                  <a:schemeClr val="tx2"/>
                </a:solidFill>
                <a:latin typeface="Arial Unicode MS" pitchFamily="34" charset="-128"/>
              </a:rPr>
              <a:t>“A health professional with </a:t>
            </a:r>
            <a:r>
              <a:rPr lang="en-GB" altLang="en-US" dirty="0" smtClean="0">
                <a:solidFill>
                  <a:srgbClr val="C00000"/>
                </a:solidFill>
                <a:latin typeface="Arial Unicode MS" pitchFamily="34" charset="-128"/>
              </a:rPr>
              <a:t>specialist education and training </a:t>
            </a:r>
            <a:r>
              <a:rPr lang="en-GB" altLang="en-US" dirty="0" smtClean="0">
                <a:solidFill>
                  <a:schemeClr val="tx2"/>
                </a:solidFill>
                <a:latin typeface="Arial Unicode MS" pitchFamily="34" charset="-128"/>
              </a:rPr>
              <a:t>in the medical uses of radiation, who is </a:t>
            </a:r>
            <a:r>
              <a:rPr lang="en-GB" altLang="en-US" dirty="0" smtClean="0">
                <a:solidFill>
                  <a:srgbClr val="C00000"/>
                </a:solidFill>
                <a:latin typeface="Arial Unicode MS" pitchFamily="34" charset="-128"/>
              </a:rPr>
              <a:t>competent</a:t>
            </a:r>
            <a:r>
              <a:rPr lang="en-GB" altLang="en-US" dirty="0" smtClean="0">
                <a:solidFill>
                  <a:schemeClr val="tx2"/>
                </a:solidFill>
                <a:latin typeface="Arial Unicode MS" pitchFamily="34" charset="-128"/>
              </a:rPr>
              <a:t> to perform independently or to oversee radiological procedures in a given specialty (e.g. radiology, radiation therapy, nuclear medicine, </a:t>
            </a:r>
            <a:r>
              <a:rPr lang="en-GB" altLang="en-US" dirty="0" smtClean="0">
                <a:solidFill>
                  <a:srgbClr val="C00000"/>
                </a:solidFill>
                <a:latin typeface="Arial Unicode MS" pitchFamily="34" charset="-128"/>
              </a:rPr>
              <a:t>dentistry</a:t>
            </a:r>
            <a:r>
              <a:rPr lang="en-GB" altLang="en-US" dirty="0" smtClean="0">
                <a:solidFill>
                  <a:schemeClr val="tx2"/>
                </a:solidFill>
                <a:latin typeface="Arial Unicode MS" pitchFamily="34" charset="-128"/>
              </a:rPr>
              <a:t>, cardiology).”</a:t>
            </a:r>
          </a:p>
        </p:txBody>
      </p:sp>
      <p:sp>
        <p:nvSpPr>
          <p:cNvPr id="7"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extLst>
      <p:ext uri="{BB962C8B-B14F-4D97-AF65-F5344CB8AC3E}">
        <p14:creationId xmlns:p14="http://schemas.microsoft.com/office/powerpoint/2010/main" val="104334281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lstStyle/>
          <a:p>
            <a:pPr eaLnBrk="1" hangingPunct="1"/>
            <a:r>
              <a:rPr lang="en-US" b="0" dirty="0" smtClean="0">
                <a:latin typeface="Arial Unicode MS" pitchFamily="34" charset="-128"/>
              </a:rPr>
              <a:t>International Basic Safety Standards</a:t>
            </a:r>
          </a:p>
        </p:txBody>
      </p:sp>
      <p:sp>
        <p:nvSpPr>
          <p:cNvPr id="5" name="Slide Number Placeholder 4"/>
          <p:cNvSpPr>
            <a:spLocks noGrp="1"/>
          </p:cNvSpPr>
          <p:nvPr>
            <p:ph type="sldNum" sz="quarter" idx="12"/>
          </p:nvPr>
        </p:nvSpPr>
        <p:spPr/>
        <p:txBody>
          <a:bodyPr/>
          <a:lstStyle/>
          <a:p>
            <a:pPr>
              <a:defRPr/>
            </a:pPr>
            <a:fld id="{7B80A1D1-8282-4298-A140-364EBD78DD5F}" type="slidenum">
              <a:rPr lang="en-GB" smtClean="0"/>
              <a:pPr>
                <a:defRPr/>
              </a:pPr>
              <a:t>61</a:t>
            </a:fld>
            <a:endParaRPr lang="en-GB"/>
          </a:p>
        </p:txBody>
      </p:sp>
      <p:sp>
        <p:nvSpPr>
          <p:cNvPr id="8" name="Rectangle 3"/>
          <p:cNvSpPr txBox="1">
            <a:spLocks noChangeArrowheads="1"/>
          </p:cNvSpPr>
          <p:nvPr/>
        </p:nvSpPr>
        <p:spPr bwMode="gray">
          <a:xfrm>
            <a:off x="179512" y="1556792"/>
            <a:ext cx="8869362" cy="39604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1" algn="l" defTabSz="914400" rtl="0" eaLnBrk="0" fontAlgn="base" latinLnBrk="0" hangingPunct="0">
              <a:lnSpc>
                <a:spcPts val="2880"/>
              </a:lnSpc>
              <a:spcBef>
                <a:spcPts val="0"/>
              </a:spcBef>
              <a:spcAft>
                <a:spcPct val="0"/>
              </a:spcAft>
              <a:buClr>
                <a:schemeClr val="folHlink"/>
              </a:buClr>
              <a:buSzPct val="110000"/>
              <a:tabLst/>
              <a:defRPr/>
            </a:pPr>
            <a:r>
              <a:rPr lang="en-GB" altLang="en-US" dirty="0" smtClean="0">
                <a:solidFill>
                  <a:schemeClr val="tx2"/>
                </a:solidFill>
                <a:latin typeface="Arial Unicode MS" pitchFamily="34" charset="-128"/>
              </a:rPr>
              <a:t>“</a:t>
            </a:r>
            <a:r>
              <a:rPr lang="en-GB" altLang="en-US" dirty="0" smtClean="0">
                <a:solidFill>
                  <a:srgbClr val="C00000"/>
                </a:solidFill>
                <a:latin typeface="Arial Unicode MS" pitchFamily="34" charset="-128"/>
              </a:rPr>
              <a:t>Competence</a:t>
            </a:r>
            <a:r>
              <a:rPr lang="en-GB" altLang="en-US" dirty="0" smtClean="0">
                <a:solidFill>
                  <a:schemeClr val="tx2"/>
                </a:solidFill>
                <a:latin typeface="Arial Unicode MS" pitchFamily="34" charset="-128"/>
              </a:rPr>
              <a:t> of persons is normally assessed by the </a:t>
            </a:r>
            <a:r>
              <a:rPr lang="en-GB" altLang="en-US" dirty="0" smtClean="0">
                <a:solidFill>
                  <a:srgbClr val="C00000"/>
                </a:solidFill>
                <a:latin typeface="Arial Unicode MS" pitchFamily="34" charset="-128"/>
              </a:rPr>
              <a:t>State</a:t>
            </a:r>
            <a:r>
              <a:rPr lang="en-GB" altLang="en-US" dirty="0" smtClean="0">
                <a:solidFill>
                  <a:schemeClr val="tx2"/>
                </a:solidFill>
                <a:latin typeface="Arial Unicode MS" pitchFamily="34" charset="-128"/>
              </a:rPr>
              <a:t> by having a formal mechanism for </a:t>
            </a:r>
            <a:r>
              <a:rPr lang="en-GB" altLang="en-US" dirty="0" smtClean="0">
                <a:solidFill>
                  <a:srgbClr val="C00000"/>
                </a:solidFill>
                <a:latin typeface="Arial Unicode MS" pitchFamily="34" charset="-128"/>
              </a:rPr>
              <a:t>registration, accreditation or certification</a:t>
            </a:r>
            <a:r>
              <a:rPr lang="en-GB" altLang="en-US" dirty="0" smtClean="0">
                <a:solidFill>
                  <a:schemeClr val="accent2"/>
                </a:solidFill>
                <a:latin typeface="Arial Unicode MS" pitchFamily="34" charset="-128"/>
              </a:rPr>
              <a:t> </a:t>
            </a:r>
            <a:r>
              <a:rPr lang="en-GB" altLang="en-US" dirty="0" smtClean="0">
                <a:solidFill>
                  <a:schemeClr val="tx2"/>
                </a:solidFill>
                <a:latin typeface="Arial Unicode MS" pitchFamily="34" charset="-128"/>
              </a:rPr>
              <a:t>of radiological medical practitioners in the given specialty. States that have yet to develop such a mechanism need to assess the education, training and competence of any individual and to decide whether such an individual could undertake the functions of a radiological medical practitioner, within the required specialty.”</a:t>
            </a:r>
            <a:endParaRPr lang="en-GB" altLang="en-US" dirty="0">
              <a:solidFill>
                <a:schemeClr val="tx2"/>
              </a:solidFill>
              <a:latin typeface="Arial Unicode MS" pitchFamily="34" charset="-128"/>
            </a:endParaRPr>
          </a:p>
        </p:txBody>
      </p:sp>
      <p:sp>
        <p:nvSpPr>
          <p:cNvPr id="7"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extLst>
      <p:ext uri="{BB962C8B-B14F-4D97-AF65-F5344CB8AC3E}">
        <p14:creationId xmlns:p14="http://schemas.microsoft.com/office/powerpoint/2010/main" val="104334281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5"/>
          <p:cNvSpPr>
            <a:spLocks noGrp="1"/>
          </p:cNvSpPr>
          <p:nvPr>
            <p:ph type="sldNum" sz="quarter" idx="12"/>
          </p:nvPr>
        </p:nvSpPr>
        <p:spPr>
          <a:noFill/>
          <a:ln>
            <a:miter lim="800000"/>
            <a:headEnd/>
            <a:tailEnd/>
          </a:ln>
        </p:spPr>
        <p:txBody>
          <a:bodyPr/>
          <a:lstStyle/>
          <a:p>
            <a:fld id="{944667B7-5553-4D45-94C1-B677DB6F3253}" type="slidenum">
              <a:rPr lang="en-GB" smtClean="0"/>
              <a:pPr/>
              <a:t>62</a:t>
            </a:fld>
            <a:endParaRPr lang="en-GB" smtClean="0"/>
          </a:p>
        </p:txBody>
      </p:sp>
      <p:sp>
        <p:nvSpPr>
          <p:cNvPr id="47107" name="Rectangle 2"/>
          <p:cNvSpPr>
            <a:spLocks noGrp="1" noChangeArrowheads="1"/>
          </p:cNvSpPr>
          <p:nvPr>
            <p:ph type="title"/>
          </p:nvPr>
        </p:nvSpPr>
        <p:spPr/>
        <p:txBody>
          <a:bodyPr/>
          <a:lstStyle/>
          <a:p>
            <a:pPr eaLnBrk="1" hangingPunct="1"/>
            <a:r>
              <a:rPr lang="en-GB" b="0" dirty="0" smtClean="0">
                <a:latin typeface="Arial Unicode MS" pitchFamily="34" charset="-128"/>
                <a:ea typeface="Arial Unicode MS" pitchFamily="34" charset="-128"/>
                <a:cs typeface="Arial Unicode MS" pitchFamily="34" charset="-128"/>
              </a:rPr>
              <a:t>References</a:t>
            </a:r>
          </a:p>
        </p:txBody>
      </p:sp>
      <p:sp>
        <p:nvSpPr>
          <p:cNvPr id="47108" name="Rectangle 3"/>
          <p:cNvSpPr>
            <a:spLocks noGrp="1" noChangeArrowheads="1"/>
          </p:cNvSpPr>
          <p:nvPr>
            <p:ph type="body" idx="1"/>
          </p:nvPr>
        </p:nvSpPr>
        <p:spPr>
          <a:xfrm>
            <a:off x="25741" y="1124744"/>
            <a:ext cx="9144000" cy="4572000"/>
          </a:xfrm>
        </p:spPr>
        <p:txBody>
          <a:bodyPr/>
          <a:lstStyle/>
          <a:p>
            <a:pPr marL="177800" indent="-177800">
              <a:spcBef>
                <a:spcPts val="600"/>
              </a:spcBef>
            </a:pPr>
            <a:r>
              <a:rPr lang="en-GB" sz="1900" b="1" dirty="0" smtClean="0">
                <a:latin typeface="Arial Unicode MS" pitchFamily="34" charset="-128"/>
                <a:ea typeface="Arial Unicode MS" pitchFamily="34" charset="-128"/>
                <a:cs typeface="Arial Unicode MS" pitchFamily="34" charset="-128"/>
              </a:rPr>
              <a:t>EC, </a:t>
            </a:r>
            <a:r>
              <a:rPr lang="en-GB" sz="1900" dirty="0" smtClean="0">
                <a:latin typeface="Arial Unicode MS" pitchFamily="34" charset="-128"/>
                <a:ea typeface="Arial Unicode MS" pitchFamily="34" charset="-128"/>
                <a:cs typeface="Arial Unicode MS" pitchFamily="34" charset="-128"/>
              </a:rPr>
              <a:t>European Commission (2014) Medical Radiation Exposure of the European Population</a:t>
            </a:r>
          </a:p>
          <a:p>
            <a:pPr marL="177800" indent="-177800">
              <a:spcBef>
                <a:spcPts val="600"/>
              </a:spcBef>
            </a:pPr>
            <a:r>
              <a:rPr lang="en-GB" sz="1900" b="1" dirty="0">
                <a:latin typeface="Arial Unicode MS" pitchFamily="34" charset="-128"/>
                <a:ea typeface="Arial Unicode MS" pitchFamily="34" charset="-128"/>
                <a:cs typeface="Arial Unicode MS" pitchFamily="34" charset="-128"/>
              </a:rPr>
              <a:t>Farman AG</a:t>
            </a:r>
            <a:r>
              <a:rPr lang="en-GB" sz="1900" dirty="0">
                <a:latin typeface="Arial Unicode MS" pitchFamily="34" charset="-128"/>
                <a:ea typeface="Arial Unicode MS" pitchFamily="34" charset="-128"/>
                <a:cs typeface="Arial Unicode MS" pitchFamily="34" charset="-128"/>
              </a:rPr>
              <a:t>. (2009) Self-referral: an ethical concern with respect to multidimensional imaging in dentistry? J </a:t>
            </a:r>
            <a:r>
              <a:rPr lang="en-GB" sz="1900" dirty="0" err="1">
                <a:latin typeface="Arial Unicode MS" pitchFamily="34" charset="-128"/>
                <a:ea typeface="Arial Unicode MS" pitchFamily="34" charset="-128"/>
                <a:cs typeface="Arial Unicode MS" pitchFamily="34" charset="-128"/>
              </a:rPr>
              <a:t>Appl</a:t>
            </a:r>
            <a:r>
              <a:rPr lang="en-GB" sz="1900" dirty="0">
                <a:latin typeface="Arial Unicode MS" pitchFamily="34" charset="-128"/>
                <a:ea typeface="Arial Unicode MS" pitchFamily="34" charset="-128"/>
                <a:cs typeface="Arial Unicode MS" pitchFamily="34" charset="-128"/>
              </a:rPr>
              <a:t> Oral Sci. 17(5). </a:t>
            </a:r>
          </a:p>
          <a:p>
            <a:pPr marL="177800" indent="-177800">
              <a:spcBef>
                <a:spcPts val="600"/>
              </a:spcBef>
            </a:pPr>
            <a:r>
              <a:rPr lang="en-US" sz="1900" b="1" dirty="0" smtClean="0">
                <a:latin typeface="Arial Unicode MS" pitchFamily="34" charset="-128"/>
                <a:ea typeface="Arial Unicode MS" pitchFamily="34" charset="-128"/>
                <a:cs typeface="Arial Unicode MS" pitchFamily="34" charset="-128"/>
              </a:rPr>
              <a:t>Farris K &amp; </a:t>
            </a:r>
            <a:r>
              <a:rPr lang="en-US" sz="1900" b="1" dirty="0" err="1" smtClean="0">
                <a:latin typeface="Arial Unicode MS" pitchFamily="34" charset="-128"/>
                <a:ea typeface="Arial Unicode MS" pitchFamily="34" charset="-128"/>
                <a:cs typeface="Arial Unicode MS" pitchFamily="34" charset="-128"/>
              </a:rPr>
              <a:t>Spelic</a:t>
            </a:r>
            <a:r>
              <a:rPr lang="en-US" sz="1900" b="1" dirty="0" smtClean="0">
                <a:latin typeface="Arial Unicode MS" pitchFamily="34" charset="-128"/>
                <a:ea typeface="Arial Unicode MS" pitchFamily="34" charset="-128"/>
                <a:cs typeface="Arial Unicode MS" pitchFamily="34" charset="-128"/>
              </a:rPr>
              <a:t> D </a:t>
            </a:r>
            <a:r>
              <a:rPr lang="en-US" sz="1900" dirty="0" smtClean="0">
                <a:latin typeface="Arial Unicode MS" pitchFamily="34" charset="-128"/>
                <a:ea typeface="Arial Unicode MS" pitchFamily="34" charset="-128"/>
                <a:cs typeface="Arial Unicode MS" pitchFamily="34" charset="-128"/>
              </a:rPr>
              <a:t>(2015) </a:t>
            </a:r>
            <a:r>
              <a:rPr lang="en-US" sz="1900" dirty="0">
                <a:latin typeface="Arial Unicode MS" pitchFamily="34" charset="-128"/>
                <a:ea typeface="Arial Unicode MS" pitchFamily="34" charset="-128"/>
                <a:cs typeface="Arial Unicode MS" pitchFamily="34" charset="-128"/>
              </a:rPr>
              <a:t>Nationwide Evaluation of X‐Ray Trends: Highlights of the 2014‐15 NEXT Dental Survey.  Proceedings of the 47th National Conference on Radiation Control. CRCPD Publication:  E-15-4, August 2015.</a:t>
            </a:r>
            <a:endParaRPr lang="en-GB" sz="1900" dirty="0" smtClean="0">
              <a:latin typeface="Arial Unicode MS" pitchFamily="34" charset="-128"/>
              <a:ea typeface="Arial Unicode MS" pitchFamily="34" charset="-128"/>
              <a:cs typeface="Arial Unicode MS" pitchFamily="34" charset="-128"/>
            </a:endParaRPr>
          </a:p>
          <a:p>
            <a:pPr marL="177800" indent="-177800">
              <a:spcBef>
                <a:spcPts val="600"/>
              </a:spcBef>
            </a:pPr>
            <a:r>
              <a:rPr lang="en-GB" sz="1900" b="1" dirty="0" smtClean="0">
                <a:latin typeface="Arial Unicode MS" pitchFamily="34" charset="-128"/>
                <a:ea typeface="Arial Unicode MS" pitchFamily="34" charset="-128"/>
                <a:cs typeface="Arial Unicode MS" pitchFamily="34" charset="-128"/>
              </a:rPr>
              <a:t>IAEA</a:t>
            </a:r>
            <a:r>
              <a:rPr lang="en-GB" sz="1900" dirty="0" smtClean="0">
                <a:latin typeface="Arial Unicode MS" pitchFamily="34" charset="-128"/>
                <a:ea typeface="Arial Unicode MS" pitchFamily="34" charset="-128"/>
                <a:cs typeface="Arial Unicode MS" pitchFamily="34" charset="-128"/>
              </a:rPr>
              <a:t>, International Atomic Energy Agency (2014). Radiation Protection and Safety of Radiation Sources: International Basic Safety Standards. General Safety Requirements Part 3. </a:t>
            </a:r>
          </a:p>
          <a:p>
            <a:pPr marL="177800" indent="-177800">
              <a:spcBef>
                <a:spcPts val="600"/>
              </a:spcBef>
            </a:pPr>
            <a:r>
              <a:rPr lang="en-GB" sz="1900" b="1" dirty="0">
                <a:latin typeface="Arial Unicode MS" pitchFamily="34" charset="-128"/>
                <a:ea typeface="Arial Unicode MS" pitchFamily="34" charset="-128"/>
                <a:cs typeface="Arial Unicode MS" pitchFamily="34" charset="-128"/>
              </a:rPr>
              <a:t>ICRP</a:t>
            </a:r>
            <a:r>
              <a:rPr lang="en-GB" sz="1900" dirty="0">
                <a:latin typeface="Arial Unicode MS" pitchFamily="34" charset="-128"/>
                <a:ea typeface="Arial Unicode MS" pitchFamily="34" charset="-128"/>
                <a:cs typeface="Arial Unicode MS" pitchFamily="34" charset="-128"/>
              </a:rPr>
              <a:t>, International Commission on Radiological Protection (</a:t>
            </a:r>
            <a:r>
              <a:rPr lang="en-GB" sz="1900" dirty="0" smtClean="0">
                <a:latin typeface="Arial Unicode MS" pitchFamily="34" charset="-128"/>
                <a:ea typeface="Arial Unicode MS" pitchFamily="34" charset="-128"/>
                <a:cs typeface="Arial Unicode MS" pitchFamily="34" charset="-128"/>
              </a:rPr>
              <a:t>2000) Pregnancy and Medical Radiation. ICRP Publication 84, Ann ICRP 30,</a:t>
            </a:r>
          </a:p>
          <a:p>
            <a:pPr marL="177800" indent="-177800">
              <a:spcBef>
                <a:spcPts val="600"/>
              </a:spcBef>
            </a:pPr>
            <a:r>
              <a:rPr lang="en-GB" sz="1900" b="1" dirty="0" smtClean="0">
                <a:latin typeface="Arial Unicode MS" pitchFamily="34" charset="-128"/>
                <a:ea typeface="Arial Unicode MS" pitchFamily="34" charset="-128"/>
                <a:cs typeface="Arial Unicode MS" pitchFamily="34" charset="-128"/>
              </a:rPr>
              <a:t>ICRP</a:t>
            </a:r>
            <a:r>
              <a:rPr lang="en-GB" sz="1900" dirty="0" smtClean="0">
                <a:latin typeface="Arial Unicode MS" pitchFamily="34" charset="-128"/>
                <a:ea typeface="Arial Unicode MS" pitchFamily="34" charset="-128"/>
                <a:cs typeface="Arial Unicode MS" pitchFamily="34" charset="-128"/>
              </a:rPr>
              <a:t>, International Commission on Radiological Protection (2007) The 2007 Recommendations of the International Commission on Radiological Protection. ICRP Publication 103. Oxford: </a:t>
            </a:r>
            <a:r>
              <a:rPr lang="en-GB" sz="1900" dirty="0" err="1" smtClean="0">
                <a:latin typeface="Arial Unicode MS" pitchFamily="34" charset="-128"/>
                <a:ea typeface="Arial Unicode MS" pitchFamily="34" charset="-128"/>
                <a:cs typeface="Arial Unicode MS" pitchFamily="34" charset="-128"/>
              </a:rPr>
              <a:t>Pergamon</a:t>
            </a:r>
            <a:r>
              <a:rPr lang="en-GB" sz="1900" dirty="0" smtClean="0">
                <a:latin typeface="Arial Unicode MS" pitchFamily="34" charset="-128"/>
                <a:ea typeface="Arial Unicode MS" pitchFamily="34" charset="-128"/>
                <a:cs typeface="Arial Unicode MS" pitchFamily="34" charset="-128"/>
              </a:rPr>
              <a:t>.</a:t>
            </a:r>
          </a:p>
          <a:p>
            <a:pPr marL="177800" indent="-177800">
              <a:spcBef>
                <a:spcPts val="600"/>
              </a:spcBef>
            </a:pPr>
            <a:endParaRPr lang="en-US" sz="1900" dirty="0" smtClean="0">
              <a:latin typeface="Arial Unicode MS" pitchFamily="34" charset="-128"/>
              <a:ea typeface="Arial Unicode MS" pitchFamily="34" charset="-128"/>
              <a:cs typeface="Arial Unicode MS" pitchFamily="34" charset="-128"/>
            </a:endParaRPr>
          </a:p>
          <a:p>
            <a:pPr>
              <a:spcBef>
                <a:spcPts val="600"/>
              </a:spcBef>
            </a:pPr>
            <a:endParaRPr lang="en-GB" sz="1900" dirty="0" smtClean="0">
              <a:latin typeface="Arial Unicode MS" pitchFamily="34" charset="-128"/>
              <a:ea typeface="Arial Unicode MS" pitchFamily="34" charset="-128"/>
              <a:cs typeface="Arial Unicode MS" pitchFamily="34" charset="-128"/>
            </a:endParaRPr>
          </a:p>
          <a:p>
            <a:pPr>
              <a:spcBef>
                <a:spcPts val="600"/>
              </a:spcBef>
            </a:pPr>
            <a:endParaRPr lang="en-GB" sz="1900" dirty="0">
              <a:solidFill>
                <a:srgbClr val="FF0000"/>
              </a:solidFill>
              <a:latin typeface="Arial Unicode MS" pitchFamily="34" charset="-128"/>
              <a:ea typeface="Arial Unicode MS" pitchFamily="34" charset="-128"/>
              <a:cs typeface="Arial Unicode MS" pitchFamily="34" charset="-128"/>
            </a:endParaRPr>
          </a:p>
        </p:txBody>
      </p:sp>
      <p:sp>
        <p:nvSpPr>
          <p:cNvPr id="6"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5"/>
          <p:cNvSpPr>
            <a:spLocks noGrp="1"/>
          </p:cNvSpPr>
          <p:nvPr>
            <p:ph type="sldNum" sz="quarter" idx="12"/>
          </p:nvPr>
        </p:nvSpPr>
        <p:spPr>
          <a:noFill/>
          <a:ln>
            <a:miter lim="800000"/>
            <a:headEnd/>
            <a:tailEnd/>
          </a:ln>
        </p:spPr>
        <p:txBody>
          <a:bodyPr/>
          <a:lstStyle/>
          <a:p>
            <a:fld id="{944667B7-5553-4D45-94C1-B677DB6F3253}" type="slidenum">
              <a:rPr lang="en-GB" smtClean="0"/>
              <a:pPr/>
              <a:t>63</a:t>
            </a:fld>
            <a:endParaRPr lang="en-GB" smtClean="0"/>
          </a:p>
        </p:txBody>
      </p:sp>
      <p:sp>
        <p:nvSpPr>
          <p:cNvPr id="47107" name="Rectangle 2"/>
          <p:cNvSpPr>
            <a:spLocks noGrp="1" noChangeArrowheads="1"/>
          </p:cNvSpPr>
          <p:nvPr>
            <p:ph type="title"/>
          </p:nvPr>
        </p:nvSpPr>
        <p:spPr/>
        <p:txBody>
          <a:bodyPr/>
          <a:lstStyle/>
          <a:p>
            <a:pPr eaLnBrk="1" hangingPunct="1"/>
            <a:r>
              <a:rPr lang="en-GB" b="0" dirty="0" smtClean="0">
                <a:latin typeface="Arial Unicode MS" pitchFamily="34" charset="-128"/>
                <a:ea typeface="Arial Unicode MS" pitchFamily="34" charset="-128"/>
                <a:cs typeface="Arial Unicode MS" pitchFamily="34" charset="-128"/>
              </a:rPr>
              <a:t>References</a:t>
            </a:r>
          </a:p>
        </p:txBody>
      </p:sp>
      <p:sp>
        <p:nvSpPr>
          <p:cNvPr id="47108" name="Rectangle 3"/>
          <p:cNvSpPr>
            <a:spLocks noGrp="1" noChangeArrowheads="1"/>
          </p:cNvSpPr>
          <p:nvPr>
            <p:ph type="body" idx="1"/>
          </p:nvPr>
        </p:nvSpPr>
        <p:spPr>
          <a:xfrm>
            <a:off x="0" y="1124744"/>
            <a:ext cx="9144000" cy="4572000"/>
          </a:xfrm>
        </p:spPr>
        <p:txBody>
          <a:bodyPr/>
          <a:lstStyle/>
          <a:p>
            <a:pPr marL="177800" indent="-177800"/>
            <a:r>
              <a:rPr lang="en-US" sz="1900" b="1" dirty="0">
                <a:latin typeface="Arial Unicode MS" pitchFamily="34" charset="-128"/>
                <a:ea typeface="Arial Unicode MS" pitchFamily="34" charset="-128"/>
                <a:cs typeface="Arial Unicode MS" pitchFamily="34" charset="-128"/>
              </a:rPr>
              <a:t>ICRP</a:t>
            </a:r>
            <a:r>
              <a:rPr lang="en-US" sz="1900" dirty="0">
                <a:latin typeface="Arial Unicode MS" pitchFamily="34" charset="-128"/>
                <a:ea typeface="Arial Unicode MS" pitchFamily="34" charset="-128"/>
                <a:cs typeface="Arial Unicode MS" pitchFamily="34" charset="-128"/>
              </a:rPr>
              <a:t>, International Commission on Radiological Protection (2012) ICRP statement on tissue reactions and early and late effects of radiation in normal tissues and organs - threshold doses for tissue reactions in a radiation protection context. ICRP publication 118. Ann ICRP 2012;41:1-322</a:t>
            </a:r>
            <a:r>
              <a:rPr lang="en-US" sz="1900" dirty="0" smtClean="0">
                <a:latin typeface="Arial Unicode MS" pitchFamily="34" charset="-128"/>
                <a:ea typeface="Arial Unicode MS" pitchFamily="34" charset="-128"/>
                <a:cs typeface="Arial Unicode MS" pitchFamily="34" charset="-128"/>
              </a:rPr>
              <a:t>.</a:t>
            </a:r>
            <a:endParaRPr lang="en-GB" sz="1900" b="1" dirty="0" smtClean="0">
              <a:latin typeface="Arial Unicode MS" pitchFamily="34" charset="-128"/>
              <a:ea typeface="Arial Unicode MS" pitchFamily="34" charset="-128"/>
              <a:cs typeface="Arial Unicode MS" pitchFamily="34" charset="-128"/>
            </a:endParaRPr>
          </a:p>
          <a:p>
            <a:pPr marL="177800" indent="-177800"/>
            <a:r>
              <a:rPr lang="en-GB" sz="1900" b="1" dirty="0" smtClean="0">
                <a:latin typeface="Arial Unicode MS" pitchFamily="34" charset="-128"/>
                <a:ea typeface="Arial Unicode MS" pitchFamily="34" charset="-128"/>
                <a:cs typeface="Arial Unicode MS" pitchFamily="34" charset="-128"/>
              </a:rPr>
              <a:t>National </a:t>
            </a:r>
            <a:r>
              <a:rPr lang="en-GB" sz="1900" b="1" dirty="0">
                <a:latin typeface="Arial Unicode MS" pitchFamily="34" charset="-128"/>
                <a:ea typeface="Arial Unicode MS" pitchFamily="34" charset="-128"/>
                <a:cs typeface="Arial Unicode MS" pitchFamily="34" charset="-128"/>
              </a:rPr>
              <a:t>Research Council of the National Academies </a:t>
            </a:r>
            <a:r>
              <a:rPr lang="en-GB" sz="1900" dirty="0">
                <a:latin typeface="Arial Unicode MS" pitchFamily="34" charset="-128"/>
                <a:ea typeface="Arial Unicode MS" pitchFamily="34" charset="-128"/>
                <a:cs typeface="Arial Unicode MS" pitchFamily="34" charset="-128"/>
              </a:rPr>
              <a:t>(2006) Health Risks from Exposure to Low Levels of Ionizing Radiation: BEIR VII. Washington, DC: The National Academies Press</a:t>
            </a:r>
            <a:r>
              <a:rPr lang="en-GB" sz="1900" dirty="0" smtClean="0">
                <a:latin typeface="Arial Unicode MS" pitchFamily="34" charset="-128"/>
                <a:ea typeface="Arial Unicode MS" pitchFamily="34" charset="-128"/>
                <a:cs typeface="Arial Unicode MS" pitchFamily="34" charset="-128"/>
              </a:rPr>
              <a:t>.</a:t>
            </a:r>
            <a:endParaRPr lang="en-GB" sz="1900" b="1" dirty="0" smtClean="0">
              <a:latin typeface="Arial Unicode MS" pitchFamily="34" charset="-128"/>
              <a:ea typeface="Arial Unicode MS" pitchFamily="34" charset="-128"/>
              <a:cs typeface="Arial Unicode MS" pitchFamily="34" charset="-128"/>
            </a:endParaRPr>
          </a:p>
          <a:p>
            <a:pPr marL="177800" indent="-177800"/>
            <a:r>
              <a:rPr lang="en-GB" sz="1900" b="1" dirty="0" smtClean="0">
                <a:latin typeface="Arial Unicode MS" pitchFamily="34" charset="-128"/>
                <a:ea typeface="Arial Unicode MS" pitchFamily="34" charset="-128"/>
                <a:cs typeface="Arial Unicode MS" pitchFamily="34" charset="-128"/>
              </a:rPr>
              <a:t>Pantos et al </a:t>
            </a:r>
            <a:r>
              <a:rPr lang="en-GB" sz="1900" dirty="0" smtClean="0">
                <a:latin typeface="Arial Unicode MS" pitchFamily="34" charset="-128"/>
                <a:ea typeface="Arial Unicode MS" pitchFamily="34" charset="-128"/>
                <a:cs typeface="Arial Unicode MS" pitchFamily="34" charset="-128"/>
              </a:rPr>
              <a:t>(2011) Adult patient radiation doses from non-cardiac CT examinations: a review of published results. Br J </a:t>
            </a:r>
            <a:r>
              <a:rPr lang="en-GB" sz="1900" dirty="0" err="1" smtClean="0">
                <a:latin typeface="Arial Unicode MS" pitchFamily="34" charset="-128"/>
                <a:ea typeface="Arial Unicode MS" pitchFamily="34" charset="-128"/>
                <a:cs typeface="Arial Unicode MS" pitchFamily="34" charset="-128"/>
              </a:rPr>
              <a:t>Radiol</a:t>
            </a:r>
            <a:r>
              <a:rPr lang="en-GB" sz="1900" dirty="0" smtClean="0">
                <a:latin typeface="Arial Unicode MS" pitchFamily="34" charset="-128"/>
                <a:ea typeface="Arial Unicode MS" pitchFamily="34" charset="-128"/>
                <a:cs typeface="Arial Unicode MS" pitchFamily="34" charset="-128"/>
              </a:rPr>
              <a:t>. 84:293-303.</a:t>
            </a:r>
          </a:p>
          <a:p>
            <a:pPr marL="177800" indent="-177800"/>
            <a:r>
              <a:rPr lang="en-GB" sz="1900" b="1" dirty="0" err="1" smtClean="0">
                <a:latin typeface="Arial Unicode MS" pitchFamily="34" charset="-128"/>
                <a:ea typeface="Arial Unicode MS" pitchFamily="34" charset="-128"/>
                <a:cs typeface="Arial Unicode MS" pitchFamily="34" charset="-128"/>
              </a:rPr>
              <a:t>Pauwels</a:t>
            </a:r>
            <a:r>
              <a:rPr lang="en-GB" sz="1900" b="1" dirty="0" smtClean="0">
                <a:latin typeface="Arial Unicode MS" pitchFamily="34" charset="-128"/>
                <a:ea typeface="Arial Unicode MS" pitchFamily="34" charset="-128"/>
                <a:cs typeface="Arial Unicode MS" pitchFamily="34" charset="-128"/>
              </a:rPr>
              <a:t> et al </a:t>
            </a:r>
            <a:r>
              <a:rPr lang="en-GB" sz="1900" dirty="0" smtClean="0">
                <a:latin typeface="Arial Unicode MS" pitchFamily="34" charset="-128"/>
                <a:ea typeface="Arial Unicode MS" pitchFamily="34" charset="-128"/>
                <a:cs typeface="Arial Unicode MS" pitchFamily="34" charset="-128"/>
              </a:rPr>
              <a:t>(2014) Effective radiation dose and eye lens dose in dental cone beam CT: effect of field of view and angle of rotation. Br J </a:t>
            </a:r>
            <a:r>
              <a:rPr lang="en-GB" sz="1900" dirty="0" err="1" smtClean="0">
                <a:latin typeface="Arial Unicode MS" pitchFamily="34" charset="-128"/>
                <a:ea typeface="Arial Unicode MS" pitchFamily="34" charset="-128"/>
                <a:cs typeface="Arial Unicode MS" pitchFamily="34" charset="-128"/>
              </a:rPr>
              <a:t>Radiol</a:t>
            </a:r>
            <a:r>
              <a:rPr lang="en-GB" sz="1900" dirty="0" smtClean="0">
                <a:latin typeface="Arial Unicode MS" pitchFamily="34" charset="-128"/>
                <a:ea typeface="Arial Unicode MS" pitchFamily="34" charset="-128"/>
                <a:cs typeface="Arial Unicode MS" pitchFamily="34" charset="-128"/>
              </a:rPr>
              <a:t> 87:20130654.</a:t>
            </a:r>
            <a:r>
              <a:rPr lang="en-GB" sz="1900" b="1" dirty="0" smtClean="0">
                <a:latin typeface="Arial Unicode MS" pitchFamily="34" charset="-128"/>
                <a:ea typeface="Arial Unicode MS" pitchFamily="34" charset="-128"/>
                <a:cs typeface="Arial Unicode MS" pitchFamily="34" charset="-128"/>
              </a:rPr>
              <a:t> </a:t>
            </a:r>
          </a:p>
          <a:p>
            <a:pPr marL="177800" indent="-177800"/>
            <a:r>
              <a:rPr lang="en-GB" sz="1900" b="1" dirty="0" smtClean="0">
                <a:latin typeface="Arial Unicode MS" pitchFamily="34" charset="-128"/>
                <a:ea typeface="Arial Unicode MS" pitchFamily="34" charset="-128"/>
                <a:cs typeface="Arial Unicode MS" pitchFamily="34" charset="-128"/>
              </a:rPr>
              <a:t>UNSCEAR</a:t>
            </a:r>
            <a:r>
              <a:rPr lang="en-GB" sz="1900" dirty="0" smtClean="0">
                <a:latin typeface="Arial Unicode MS" pitchFamily="34" charset="-128"/>
                <a:ea typeface="Arial Unicode MS" pitchFamily="34" charset="-128"/>
                <a:cs typeface="Arial Unicode MS" pitchFamily="34" charset="-128"/>
              </a:rPr>
              <a:t>, United Nations Scientific Committee on the Effects of Atomic Radiation (2008) Sources and Effects of Ionizing Radiation: Report to the General Assembly.</a:t>
            </a:r>
          </a:p>
          <a:p>
            <a:pPr marL="177800" indent="-177800"/>
            <a:r>
              <a:rPr lang="en-GB" sz="1900" b="1" dirty="0" smtClean="0">
                <a:latin typeface="Arial Unicode MS" pitchFamily="34" charset="-128"/>
                <a:ea typeface="Arial Unicode MS" pitchFamily="34" charset="-128"/>
                <a:cs typeface="Arial Unicode MS" pitchFamily="34" charset="-128"/>
              </a:rPr>
              <a:t>Zhang et al </a:t>
            </a:r>
            <a:r>
              <a:rPr lang="en-GB" sz="1900" dirty="0" smtClean="0">
                <a:latin typeface="Arial Unicode MS" pitchFamily="34" charset="-128"/>
                <a:ea typeface="Arial Unicode MS" pitchFamily="34" charset="-128"/>
                <a:cs typeface="Arial Unicode MS" pitchFamily="34" charset="-128"/>
              </a:rPr>
              <a:t>(2013) Monte Carlo </a:t>
            </a:r>
            <a:r>
              <a:rPr lang="en-GB" sz="1900" dirty="0" err="1" smtClean="0">
                <a:latin typeface="Arial Unicode MS" pitchFamily="34" charset="-128"/>
                <a:ea typeface="Arial Unicode MS" pitchFamily="34" charset="-128"/>
                <a:cs typeface="Arial Unicode MS" pitchFamily="34" charset="-128"/>
              </a:rPr>
              <a:t>modeling</a:t>
            </a:r>
            <a:r>
              <a:rPr lang="en-GB" sz="1900" dirty="0" smtClean="0">
                <a:latin typeface="Arial Unicode MS" pitchFamily="34" charset="-128"/>
                <a:ea typeface="Arial Unicode MS" pitchFamily="34" charset="-128"/>
                <a:cs typeface="Arial Unicode MS" pitchFamily="34" charset="-128"/>
              </a:rPr>
              <a:t> for dose assessment in cone beam CT for oral and maxillofacial applications. Med Phys. 40:072103.</a:t>
            </a:r>
          </a:p>
          <a:p>
            <a:endParaRPr lang="en-GB" sz="1900" dirty="0" smtClean="0">
              <a:latin typeface="Arial Unicode MS" pitchFamily="34" charset="-128"/>
              <a:ea typeface="Arial Unicode MS" pitchFamily="34" charset="-128"/>
              <a:cs typeface="Arial Unicode MS" pitchFamily="34" charset="-128"/>
            </a:endParaRPr>
          </a:p>
          <a:p>
            <a:endParaRPr lang="en-GB" sz="1900" dirty="0" smtClean="0">
              <a:latin typeface="Arial Unicode MS" pitchFamily="34" charset="-128"/>
              <a:ea typeface="Arial Unicode MS" pitchFamily="34" charset="-128"/>
              <a:cs typeface="Arial Unicode MS" pitchFamily="34" charset="-128"/>
            </a:endParaRPr>
          </a:p>
          <a:p>
            <a:endParaRPr lang="en-GB" sz="1900" dirty="0" smtClean="0">
              <a:latin typeface="Arial Unicode MS" pitchFamily="34" charset="-128"/>
              <a:ea typeface="Arial Unicode MS" pitchFamily="34" charset="-128"/>
              <a:cs typeface="Arial Unicode MS" pitchFamily="34" charset="-128"/>
            </a:endParaRPr>
          </a:p>
          <a:p>
            <a:endParaRPr lang="en-GB" sz="1900" dirty="0">
              <a:solidFill>
                <a:srgbClr val="FF0000"/>
              </a:solidFill>
              <a:latin typeface="Arial Unicode MS" pitchFamily="34" charset="-128"/>
              <a:ea typeface="Arial Unicode MS" pitchFamily="34" charset="-128"/>
              <a:cs typeface="Arial Unicode MS" pitchFamily="34" charset="-128"/>
            </a:endParaRPr>
          </a:p>
        </p:txBody>
      </p:sp>
      <p:sp>
        <p:nvSpPr>
          <p:cNvPr id="6"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7</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Why radiation protection in dentistry?</a:t>
            </a: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
        <p:nvSpPr>
          <p:cNvPr id="6" name="Rectangle 3"/>
          <p:cNvSpPr txBox="1">
            <a:spLocks noChangeArrowheads="1"/>
          </p:cNvSpPr>
          <p:nvPr/>
        </p:nvSpPr>
        <p:spPr bwMode="gray">
          <a:xfrm>
            <a:off x="251520" y="1268760"/>
            <a:ext cx="8353623"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folHlink"/>
              </a:buClr>
              <a:buSzPct val="110000"/>
              <a:buFontTx/>
              <a:buChar char="•"/>
              <a:tabLst/>
              <a:defRPr/>
            </a:pPr>
            <a:r>
              <a:rPr kumimoji="0" lang="en-US" sz="2800" b="0" i="0" u="none" strike="noStrike" kern="0" cap="none" spc="0" normalizeH="0" noProof="0" dirty="0" smtClean="0">
                <a:ln>
                  <a:noFill/>
                </a:ln>
                <a:solidFill>
                  <a:schemeClr val="tx2"/>
                </a:solidFill>
                <a:effectLst/>
                <a:uLnTx/>
                <a:uFillTx/>
                <a:latin typeface="Arial Unicode MS" pitchFamily="34" charset="-128"/>
                <a:ea typeface="+mn-ea"/>
                <a:cs typeface="+mn-cs"/>
              </a:rPr>
              <a:t>Use of </a:t>
            </a:r>
            <a:r>
              <a:rPr kumimoji="0" lang="en-US" sz="2800" b="0" i="0" u="none" strike="noStrike" kern="0" cap="none" spc="0" normalizeH="0" noProof="0" dirty="0" smtClean="0">
                <a:ln>
                  <a:noFill/>
                </a:ln>
                <a:solidFill>
                  <a:srgbClr val="C00000"/>
                </a:solidFill>
                <a:effectLst/>
                <a:uLnTx/>
                <a:uFillTx/>
                <a:latin typeface="Arial Unicode MS" pitchFamily="34" charset="-128"/>
                <a:ea typeface="+mn-ea"/>
                <a:cs typeface="+mn-cs"/>
              </a:rPr>
              <a:t>cone-beam CT </a:t>
            </a:r>
            <a:r>
              <a:rPr kumimoji="0" lang="en-US" sz="2800" b="0" i="0" u="none" strike="noStrike" kern="0" cap="none" spc="0" normalizeH="0" noProof="0" dirty="0" smtClean="0">
                <a:ln>
                  <a:noFill/>
                </a:ln>
                <a:solidFill>
                  <a:schemeClr val="tx2"/>
                </a:solidFill>
                <a:effectLst/>
                <a:uLnTx/>
                <a:uFillTx/>
                <a:latin typeface="Arial Unicode MS" pitchFamily="34" charset="-128"/>
                <a:ea typeface="+mn-ea"/>
                <a:cs typeface="+mn-cs"/>
              </a:rPr>
              <a:t>in dental practice</a:t>
            </a:r>
          </a:p>
          <a:p>
            <a:pPr marL="800100" lvl="1" indent="-342900">
              <a:spcBef>
                <a:spcPct val="20000"/>
              </a:spcBef>
              <a:buClr>
                <a:schemeClr val="folHlink"/>
              </a:buClr>
              <a:buSzPct val="110000"/>
              <a:buFontTx/>
              <a:buChar char="•"/>
            </a:pPr>
            <a:r>
              <a:rPr lang="en-US" kern="0" dirty="0" smtClean="0">
                <a:solidFill>
                  <a:schemeClr val="tx2"/>
                </a:solidFill>
                <a:latin typeface="Arial Unicode MS" pitchFamily="34" charset="-128"/>
              </a:rPr>
              <a:t>Higher patient radiation dose than 2D radiography and panoramic radiography (see </a:t>
            </a:r>
            <a:r>
              <a:rPr lang="en-US" kern="0" dirty="0" smtClean="0">
                <a:solidFill>
                  <a:srgbClr val="C00000"/>
                </a:solidFill>
                <a:latin typeface="Arial Unicode MS" pitchFamily="34" charset="-128"/>
              </a:rPr>
              <a:t>L09</a:t>
            </a:r>
            <a:r>
              <a:rPr lang="en-US" kern="0" dirty="0" smtClean="0">
                <a:solidFill>
                  <a:schemeClr val="tx2"/>
                </a:solidFill>
                <a:latin typeface="Arial Unicode MS" pitchFamily="34" charset="-128"/>
              </a:rPr>
              <a:t>)</a:t>
            </a:r>
          </a:p>
          <a:p>
            <a:pPr marL="800100" lvl="1" indent="-342900">
              <a:spcBef>
                <a:spcPct val="20000"/>
              </a:spcBef>
              <a:buClr>
                <a:schemeClr val="folHlink"/>
              </a:buClr>
              <a:buSzPct val="110000"/>
              <a:buFontTx/>
              <a:buChar char="•"/>
            </a:pPr>
            <a:r>
              <a:rPr lang="en-US" kern="0" dirty="0" smtClean="0">
                <a:solidFill>
                  <a:schemeClr val="tx2"/>
                </a:solidFill>
                <a:latin typeface="Arial Unicode MS" pitchFamily="34" charset="-128"/>
              </a:rPr>
              <a:t>Increased </a:t>
            </a:r>
            <a:r>
              <a:rPr lang="en-US" kern="0" dirty="0" smtClean="0">
                <a:solidFill>
                  <a:srgbClr val="C00000"/>
                </a:solidFill>
                <a:latin typeface="Arial Unicode MS" pitchFamily="34" charset="-128"/>
              </a:rPr>
              <a:t>availability</a:t>
            </a:r>
            <a:r>
              <a:rPr lang="en-US" kern="0" dirty="0" smtClean="0">
                <a:solidFill>
                  <a:schemeClr val="tx2"/>
                </a:solidFill>
                <a:latin typeface="Arial Unicode MS" pitchFamily="34" charset="-128"/>
              </a:rPr>
              <a:t> &amp; </a:t>
            </a:r>
            <a:r>
              <a:rPr lang="en-US" kern="0" dirty="0" smtClean="0">
                <a:solidFill>
                  <a:srgbClr val="C00000"/>
                </a:solidFill>
                <a:latin typeface="Arial Unicode MS" pitchFamily="34" charset="-128"/>
              </a:rPr>
              <a:t>frequency</a:t>
            </a:r>
            <a:r>
              <a:rPr lang="en-US" kern="0" dirty="0" smtClean="0">
                <a:solidFill>
                  <a:schemeClr val="tx2"/>
                </a:solidFill>
                <a:latin typeface="Arial Unicode MS" pitchFamily="34" charset="-128"/>
              </a:rPr>
              <a:t> of use</a:t>
            </a:r>
          </a:p>
          <a:p>
            <a:pPr marL="800100" lvl="1" indent="-342900">
              <a:spcBef>
                <a:spcPct val="20000"/>
              </a:spcBef>
              <a:buClr>
                <a:schemeClr val="folHlink"/>
              </a:buClr>
              <a:buSzPct val="110000"/>
              <a:buFontTx/>
              <a:buChar char="•"/>
            </a:pPr>
            <a:endParaRPr kumimoji="0" lang="en-US" sz="2800" b="0" i="0" u="none" strike="noStrike" kern="0" cap="none" spc="0" normalizeH="0" baseline="0" noProof="0" dirty="0" smtClean="0">
              <a:ln>
                <a:noFill/>
              </a:ln>
              <a:solidFill>
                <a:schemeClr val="tx2"/>
              </a:solidFill>
              <a:effectLst/>
              <a:uLnTx/>
              <a:uFillTx/>
              <a:latin typeface="Arial Unicode MS" pitchFamily="34" charset="-128"/>
              <a:ea typeface="+mn-ea"/>
              <a:cs typeface="+mn-cs"/>
            </a:endParaRPr>
          </a:p>
        </p:txBody>
      </p:sp>
      <p:sp>
        <p:nvSpPr>
          <p:cNvPr id="15" name="Rectangle 3"/>
          <p:cNvSpPr txBox="1">
            <a:spLocks noChangeArrowheads="1"/>
          </p:cNvSpPr>
          <p:nvPr/>
        </p:nvSpPr>
        <p:spPr bwMode="gray">
          <a:xfrm>
            <a:off x="3491880" y="3606269"/>
            <a:ext cx="5328592" cy="12241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folHlink"/>
              </a:buClr>
              <a:buSzPct val="110000"/>
              <a:buFontTx/>
              <a:buChar char="•"/>
              <a:tabLst/>
              <a:defRPr/>
            </a:pPr>
            <a:endParaRPr kumimoji="0" lang="en-US" sz="2800" b="0" i="0" u="none" strike="noStrike" kern="0" cap="none" spc="0" normalizeH="0" baseline="0" noProof="0" dirty="0" smtClean="0">
              <a:ln>
                <a:noFill/>
              </a:ln>
              <a:solidFill>
                <a:schemeClr val="tx2"/>
              </a:solidFill>
              <a:effectLst/>
              <a:uLnTx/>
              <a:uFillTx/>
              <a:latin typeface="Arial Unicode MS" pitchFamily="34" charset="-128"/>
              <a:ea typeface="+mn-ea"/>
              <a:cs typeface="+mn-cs"/>
            </a:endParaRPr>
          </a:p>
        </p:txBody>
      </p:sp>
      <p:pic>
        <p:nvPicPr>
          <p:cNvPr id="9" name="Picture 2" descr="C:\Users\Ruben\Google Drive\DMFR - Technical aspects CBCT\7. Figures\4. CBCT gantries\Figure 4 17.5cm.tif"/>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5536" y="3284984"/>
            <a:ext cx="4320480" cy="2634566"/>
          </a:xfrm>
          <a:prstGeom prst="rect">
            <a:avLst/>
          </a:prstGeom>
          <a:noFill/>
        </p:spPr>
      </p:pic>
      <p:pic>
        <p:nvPicPr>
          <p:cNvPr id="135169" name="Picture 1" descr="C:\Users\Ruben\Google Drive\Active work\_Research\IAEA training material\FIgure pixels-bit depth\512x512.tif"/>
          <p:cNvPicPr>
            <a:picLocks noChangeAspect="1" noChangeArrowheads="1"/>
          </p:cNvPicPr>
          <p:nvPr/>
        </p:nvPicPr>
        <p:blipFill>
          <a:blip r:embed="rId4" cstate="print"/>
          <a:srcRect/>
          <a:stretch>
            <a:fillRect/>
          </a:stretch>
        </p:blipFill>
        <p:spPr bwMode="auto">
          <a:xfrm>
            <a:off x="5148064" y="3284984"/>
            <a:ext cx="3672408" cy="2704266"/>
          </a:xfrm>
          <a:prstGeom prst="rect">
            <a:avLst/>
          </a:prstGeom>
          <a:noFill/>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8</a:t>
            </a:fld>
            <a:endParaRPr lang="en-GB" smtClean="0"/>
          </a:p>
        </p:txBody>
      </p:sp>
      <p:sp>
        <p:nvSpPr>
          <p:cNvPr id="5123" name="Rectangle 2"/>
          <p:cNvSpPr>
            <a:spLocks noGrp="1" noChangeArrowheads="1"/>
          </p:cNvSpPr>
          <p:nvPr>
            <p:ph type="title"/>
          </p:nvPr>
        </p:nvSpPr>
        <p:spPr/>
        <p:txBody>
          <a:bodyPr/>
          <a:lstStyle/>
          <a:p>
            <a:pPr eaLnBrk="1" hangingPunct="1"/>
            <a:r>
              <a:rPr lang="en-US" b="0" dirty="0" smtClean="0">
                <a:latin typeface="Arial Unicode MS" pitchFamily="34" charset="-128"/>
              </a:rPr>
              <a:t>Why radiation protection in dentistry?</a:t>
            </a: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
        <p:nvSpPr>
          <p:cNvPr id="6" name="Rectangle 3"/>
          <p:cNvSpPr txBox="1">
            <a:spLocks noChangeArrowheads="1"/>
          </p:cNvSpPr>
          <p:nvPr/>
        </p:nvSpPr>
        <p:spPr bwMode="gray">
          <a:xfrm>
            <a:off x="251520" y="1268760"/>
            <a:ext cx="8353623"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folHlink"/>
              </a:buClr>
              <a:buSzPct val="110000"/>
              <a:buFontTx/>
              <a:buChar char="•"/>
              <a:tabLst/>
              <a:defRPr/>
            </a:pPr>
            <a:r>
              <a:rPr kumimoji="0" lang="en-US" sz="2800" b="0" i="0" u="none" strike="noStrike" kern="0" cap="none" spc="0" normalizeH="0" baseline="0" noProof="0" dirty="0" smtClean="0">
                <a:ln>
                  <a:noFill/>
                </a:ln>
                <a:solidFill>
                  <a:schemeClr val="tx2"/>
                </a:solidFill>
                <a:effectLst/>
                <a:uLnTx/>
                <a:uFillTx/>
                <a:latin typeface="Arial Unicode MS" pitchFamily="34" charset="-128"/>
                <a:ea typeface="+mn-ea"/>
                <a:cs typeface="+mn-cs"/>
              </a:rPr>
              <a:t>Relatively high % of </a:t>
            </a:r>
            <a:r>
              <a:rPr kumimoji="0" lang="en-US" sz="2800" b="0" i="0" u="none" strike="noStrike" kern="0" cap="none" spc="0" normalizeH="0" baseline="0" noProof="0" dirty="0" smtClean="0">
                <a:ln>
                  <a:noFill/>
                </a:ln>
                <a:solidFill>
                  <a:srgbClr val="C00000"/>
                </a:solidFill>
                <a:effectLst/>
                <a:uLnTx/>
                <a:uFillTx/>
                <a:latin typeface="Arial Unicode MS" pitchFamily="34" charset="-128"/>
                <a:ea typeface="+mn-ea"/>
                <a:cs typeface="+mn-cs"/>
              </a:rPr>
              <a:t>pediatric radiographs </a:t>
            </a:r>
            <a:r>
              <a:rPr kumimoji="0" lang="en-US" sz="2800" b="0" i="0" u="none" strike="noStrike" kern="0" cap="none" spc="0" normalizeH="0" baseline="0" noProof="0" dirty="0" smtClean="0">
                <a:ln>
                  <a:noFill/>
                </a:ln>
                <a:solidFill>
                  <a:schemeClr val="tx2"/>
                </a:solidFill>
                <a:effectLst/>
                <a:uLnTx/>
                <a:uFillTx/>
                <a:latin typeface="Arial Unicode MS" pitchFamily="34" charset="-128"/>
                <a:ea typeface="+mn-ea"/>
                <a:cs typeface="+mn-cs"/>
              </a:rPr>
              <a:t>in dentistry, e.g. for:</a:t>
            </a:r>
          </a:p>
          <a:p>
            <a:pPr marL="800100" lvl="1" indent="-342900">
              <a:spcBef>
                <a:spcPct val="20000"/>
              </a:spcBef>
              <a:buClr>
                <a:schemeClr val="folHlink"/>
              </a:buClr>
              <a:buSzPct val="110000"/>
              <a:buFontTx/>
              <a:buChar char="•"/>
            </a:pPr>
            <a:r>
              <a:rPr lang="en-US" kern="0" dirty="0" smtClean="0">
                <a:solidFill>
                  <a:schemeClr val="tx2"/>
                </a:solidFill>
                <a:latin typeface="Arial Unicode MS" pitchFamily="34" charset="-128"/>
              </a:rPr>
              <a:t>Caries assessment</a:t>
            </a:r>
          </a:p>
          <a:p>
            <a:pPr marL="800100" lvl="1" indent="-342900">
              <a:spcBef>
                <a:spcPct val="20000"/>
              </a:spcBef>
              <a:buClr>
                <a:schemeClr val="folHlink"/>
              </a:buClr>
              <a:buSzPct val="110000"/>
              <a:buFontTx/>
              <a:buChar char="•"/>
            </a:pPr>
            <a:r>
              <a:rPr lang="en-US" kern="0" dirty="0" smtClean="0">
                <a:solidFill>
                  <a:schemeClr val="tx2"/>
                </a:solidFill>
                <a:latin typeface="Arial Unicode MS" pitchFamily="34" charset="-128"/>
              </a:rPr>
              <a:t>Orthodontic planning</a:t>
            </a:r>
          </a:p>
          <a:p>
            <a:pPr marL="800100" lvl="1" indent="-342900">
              <a:spcBef>
                <a:spcPct val="20000"/>
              </a:spcBef>
              <a:buClr>
                <a:schemeClr val="folHlink"/>
              </a:buClr>
              <a:buSzPct val="110000"/>
              <a:buFontTx/>
              <a:buChar char="•"/>
            </a:pPr>
            <a:r>
              <a:rPr lang="en-US" kern="0" dirty="0" smtClean="0">
                <a:solidFill>
                  <a:schemeClr val="tx2"/>
                </a:solidFill>
                <a:latin typeface="Arial Unicode MS" pitchFamily="34" charset="-128"/>
              </a:rPr>
              <a:t>Developmental disorders (e.g. cleft palate)</a:t>
            </a:r>
          </a:p>
          <a:p>
            <a:pPr lvl="1">
              <a:spcBef>
                <a:spcPct val="20000"/>
              </a:spcBef>
              <a:buClr>
                <a:schemeClr val="folHlink"/>
              </a:buClr>
              <a:buSzPct val="110000"/>
            </a:pPr>
            <a:endParaRPr lang="en-US" kern="0" dirty="0" smtClean="0">
              <a:solidFill>
                <a:schemeClr val="tx2"/>
              </a:solidFill>
              <a:latin typeface="Arial Unicode MS" pitchFamily="34" charset="-128"/>
            </a:endParaRPr>
          </a:p>
          <a:p>
            <a:pPr marL="342900" indent="-342900">
              <a:spcBef>
                <a:spcPct val="20000"/>
              </a:spcBef>
              <a:buClr>
                <a:schemeClr val="folHlink"/>
              </a:buClr>
              <a:buSzPct val="110000"/>
              <a:buFontTx/>
              <a:buChar char="•"/>
            </a:pPr>
            <a:r>
              <a:rPr lang="en-US" sz="2800" kern="0" dirty="0" smtClean="0">
                <a:solidFill>
                  <a:schemeClr val="tx2"/>
                </a:solidFill>
                <a:latin typeface="Arial Unicode MS" pitchFamily="34" charset="-128"/>
              </a:rPr>
              <a:t>See </a:t>
            </a:r>
            <a:r>
              <a:rPr lang="en-US" sz="2800" kern="0" dirty="0" smtClean="0">
                <a:solidFill>
                  <a:srgbClr val="C00000"/>
                </a:solidFill>
                <a:latin typeface="Arial Unicode MS" pitchFamily="34" charset="-128"/>
              </a:rPr>
              <a:t>L02</a:t>
            </a:r>
            <a:r>
              <a:rPr lang="en-US" sz="2800" kern="0" dirty="0" smtClean="0">
                <a:solidFill>
                  <a:schemeClr val="tx2"/>
                </a:solidFill>
                <a:latin typeface="Arial Unicode MS" pitchFamily="34" charset="-128"/>
              </a:rPr>
              <a:t> for general radiation protection considerations for children</a:t>
            </a:r>
          </a:p>
          <a:p>
            <a:pPr marL="800100" lvl="1" indent="-342900">
              <a:spcBef>
                <a:spcPct val="20000"/>
              </a:spcBef>
              <a:buClr>
                <a:schemeClr val="folHlink"/>
              </a:buClr>
              <a:buSzPct val="110000"/>
              <a:buFontTx/>
              <a:buChar char="•"/>
            </a:pPr>
            <a:endParaRPr kumimoji="0" lang="en-US" sz="3200" b="0" i="0" u="none" strike="noStrike" kern="0" cap="none" spc="0" normalizeH="0" baseline="0" noProof="0" dirty="0" smtClean="0">
              <a:ln>
                <a:noFill/>
              </a:ln>
              <a:solidFill>
                <a:schemeClr val="tx2"/>
              </a:solidFill>
              <a:effectLst/>
              <a:uLnTx/>
              <a:uFillTx/>
              <a:latin typeface="Arial Unicode MS" pitchFamily="34" charset="-128"/>
              <a:ea typeface="+mn-ea"/>
              <a:cs typeface="+mn-cs"/>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9</a:t>
            </a:fld>
            <a:endParaRPr lang="en-GB" smtClean="0"/>
          </a:p>
        </p:txBody>
      </p:sp>
      <p:sp>
        <p:nvSpPr>
          <p:cNvPr id="20483" name="Rectangle 3"/>
          <p:cNvSpPr>
            <a:spLocks noGrp="1" noChangeArrowheads="1"/>
          </p:cNvSpPr>
          <p:nvPr>
            <p:ph type="body" sz="half" idx="1"/>
          </p:nvPr>
        </p:nvSpPr>
        <p:spPr>
          <a:xfrm>
            <a:off x="251520" y="1268760"/>
            <a:ext cx="8892480" cy="4680520"/>
          </a:xfrm>
        </p:spPr>
        <p:txBody>
          <a:bodyPr/>
          <a:lstStyle/>
          <a:p>
            <a:r>
              <a:rPr lang="en-GB" sz="2800" dirty="0" smtClean="0">
                <a:latin typeface="Arial Unicode MS" pitchFamily="34" charset="-128"/>
              </a:rPr>
              <a:t>Self-referral issue in dentistry (Farman 2009)</a:t>
            </a:r>
          </a:p>
          <a:p>
            <a:pPr lvl="1"/>
            <a:r>
              <a:rPr lang="en-GB" sz="2400" smtClean="0">
                <a:latin typeface="Arial Unicode MS" pitchFamily="34" charset="-128"/>
              </a:rPr>
              <a:t>May </a:t>
            </a:r>
            <a:r>
              <a:rPr lang="en-GB" sz="2400" smtClean="0">
                <a:solidFill>
                  <a:srgbClr val="C00000"/>
                </a:solidFill>
                <a:latin typeface="Arial Unicode MS" pitchFamily="34" charset="-128"/>
              </a:rPr>
              <a:t>increase </a:t>
            </a:r>
            <a:r>
              <a:rPr lang="en-GB" sz="2400" dirty="0" smtClean="0">
                <a:solidFill>
                  <a:srgbClr val="C00000"/>
                </a:solidFill>
                <a:latin typeface="Arial Unicode MS" pitchFamily="34" charset="-128"/>
              </a:rPr>
              <a:t>the frequency </a:t>
            </a:r>
            <a:r>
              <a:rPr lang="en-GB" sz="2400" dirty="0" smtClean="0">
                <a:latin typeface="Arial Unicode MS" pitchFamily="34" charset="-128"/>
              </a:rPr>
              <a:t>of imaging examinations compared with referral to a radiologist</a:t>
            </a:r>
          </a:p>
          <a:p>
            <a:pPr lvl="1"/>
            <a:r>
              <a:rPr lang="en-GB" sz="2400" dirty="0" smtClean="0">
                <a:latin typeface="Arial Unicode MS" pitchFamily="34" charset="-128"/>
              </a:rPr>
              <a:t>Issue is compounded due to the introduction of </a:t>
            </a:r>
            <a:r>
              <a:rPr lang="en-GB" sz="2400" dirty="0" smtClean="0">
                <a:solidFill>
                  <a:srgbClr val="C00000"/>
                </a:solidFill>
                <a:latin typeface="Arial Unicode MS" pitchFamily="34" charset="-128"/>
              </a:rPr>
              <a:t>CBCT</a:t>
            </a:r>
            <a:r>
              <a:rPr lang="en-GB" sz="2400" dirty="0" smtClean="0">
                <a:latin typeface="Arial Unicode MS" pitchFamily="34" charset="-128"/>
              </a:rPr>
              <a:t> in dentistry</a:t>
            </a:r>
          </a:p>
          <a:p>
            <a:pPr lvl="2"/>
            <a:r>
              <a:rPr lang="en-GB" dirty="0" smtClean="0">
                <a:solidFill>
                  <a:srgbClr val="C00000"/>
                </a:solidFill>
                <a:latin typeface="Arial Unicode MS" pitchFamily="34" charset="-128"/>
              </a:rPr>
              <a:t>Economical</a:t>
            </a:r>
            <a:r>
              <a:rPr lang="en-GB" dirty="0" smtClean="0">
                <a:latin typeface="Arial Unicode MS" pitchFamily="34" charset="-128"/>
              </a:rPr>
              <a:t> considerations</a:t>
            </a:r>
          </a:p>
          <a:p>
            <a:pPr lvl="2"/>
            <a:r>
              <a:rPr lang="en-GB" dirty="0" smtClean="0">
                <a:solidFill>
                  <a:srgbClr val="C00000"/>
                </a:solidFill>
                <a:latin typeface="Arial Unicode MS" pitchFamily="34" charset="-128"/>
              </a:rPr>
              <a:t>Legal </a:t>
            </a:r>
            <a:r>
              <a:rPr lang="en-GB" dirty="0" smtClean="0">
                <a:latin typeface="Arial Unicode MS" pitchFamily="34" charset="-128"/>
              </a:rPr>
              <a:t>considerations (“protective imaging” is not in line with the justification principle and should be avoided)</a:t>
            </a:r>
          </a:p>
          <a:p>
            <a:pPr lvl="2"/>
            <a:r>
              <a:rPr lang="en-GB" dirty="0" smtClean="0">
                <a:solidFill>
                  <a:srgbClr val="C00000"/>
                </a:solidFill>
                <a:latin typeface="Arial Unicode MS" pitchFamily="34" charset="-128"/>
              </a:rPr>
              <a:t>Training and expertise </a:t>
            </a:r>
            <a:r>
              <a:rPr lang="en-GB" dirty="0" smtClean="0">
                <a:latin typeface="Arial Unicode MS" pitchFamily="34" charset="-128"/>
              </a:rPr>
              <a:t>to interpret CBCT images</a:t>
            </a:r>
          </a:p>
          <a:p>
            <a:pPr lvl="1"/>
            <a:endParaRPr lang="en-US" sz="2400" dirty="0" smtClean="0">
              <a:latin typeface="Arial Unicode MS" pitchFamily="34" charset="-128"/>
            </a:endParaRPr>
          </a:p>
        </p:txBody>
      </p:sp>
      <p:sp>
        <p:nvSpPr>
          <p:cNvPr id="7" name="Rectangle 2"/>
          <p:cNvSpPr>
            <a:spLocks noGrp="1" noChangeArrowheads="1"/>
          </p:cNvSpPr>
          <p:nvPr>
            <p:ph type="title"/>
          </p:nvPr>
        </p:nvSpPr>
        <p:spPr>
          <a:xfrm>
            <a:off x="282575" y="98425"/>
            <a:ext cx="8534400" cy="762000"/>
          </a:xfrm>
        </p:spPr>
        <p:txBody>
          <a:bodyPr/>
          <a:lstStyle/>
          <a:p>
            <a:pPr eaLnBrk="1" hangingPunct="1"/>
            <a:r>
              <a:rPr lang="en-US" b="0" dirty="0" smtClean="0">
                <a:latin typeface="Arial Unicode MS" pitchFamily="34" charset="-128"/>
              </a:rPr>
              <a:t>Why radiation protection in dentistry?</a:t>
            </a:r>
          </a:p>
        </p:txBody>
      </p:sp>
      <p:sp>
        <p:nvSpPr>
          <p:cNvPr id="8" name="Text Box 5"/>
          <p:cNvSpPr txBox="1">
            <a:spLocks noChangeArrowheads="1"/>
          </p:cNvSpPr>
          <p:nvPr/>
        </p:nvSpPr>
        <p:spPr bwMode="auto">
          <a:xfrm>
            <a:off x="2770188" y="6497638"/>
            <a:ext cx="5473700" cy="244475"/>
          </a:xfrm>
          <a:prstGeom prst="rect">
            <a:avLst/>
          </a:prstGeom>
          <a:noFill/>
          <a:ln w="9525">
            <a:noFill/>
            <a:miter lim="800000"/>
            <a:headEnd/>
            <a:tailEnd/>
          </a:ln>
          <a:effectLst/>
        </p:spPr>
        <p:txBody>
          <a:bodyPr>
            <a:spAutoFit/>
          </a:bodyPr>
          <a:lstStyle/>
          <a:p>
            <a:pPr algn="ctr">
              <a:spcBef>
                <a:spcPct val="50000"/>
              </a:spcBef>
            </a:pPr>
            <a:r>
              <a:rPr lang="en-GB" sz="1000" dirty="0"/>
              <a:t>Radiation Protection in </a:t>
            </a:r>
            <a:r>
              <a:rPr lang="en-GB" sz="1000" dirty="0" smtClean="0"/>
              <a:t>Dental </a:t>
            </a:r>
            <a:r>
              <a:rPr lang="en-GB" sz="1000" dirty="0"/>
              <a:t>Radiology              </a:t>
            </a:r>
            <a:r>
              <a:rPr lang="en-GB" sz="1000" i="1" dirty="0"/>
              <a:t>L01 </a:t>
            </a:r>
            <a:r>
              <a:rPr lang="en-GB" sz="1000" i="1" dirty="0" smtClean="0"/>
              <a:t>General Principles of Radiation Protection</a:t>
            </a:r>
            <a:endParaRPr lang="en-GB" sz="1000" i="1" dirty="0"/>
          </a:p>
        </p:txBody>
      </p:sp>
    </p:spTree>
    <p:extLst>
      <p:ext uri="{BB962C8B-B14F-4D97-AF65-F5344CB8AC3E}">
        <p14:creationId xmlns:p14="http://schemas.microsoft.com/office/powerpoint/2010/main" val="525361832"/>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IAEA Light TN">
  <a:themeElements>
    <a:clrScheme name="">
      <a:dk1>
        <a:srgbClr val="000000"/>
      </a:dk1>
      <a:lt1>
        <a:srgbClr val="F9F0DF"/>
      </a:lt1>
      <a:dk2>
        <a:srgbClr val="003399"/>
      </a:dk2>
      <a:lt2>
        <a:srgbClr val="000000"/>
      </a:lt2>
      <a:accent1>
        <a:srgbClr val="99CCFF"/>
      </a:accent1>
      <a:accent2>
        <a:srgbClr val="8681B8"/>
      </a:accent2>
      <a:accent3>
        <a:srgbClr val="FBF6EC"/>
      </a:accent3>
      <a:accent4>
        <a:srgbClr val="000000"/>
      </a:accent4>
      <a:accent5>
        <a:srgbClr val="CAE2FF"/>
      </a:accent5>
      <a:accent6>
        <a:srgbClr val="7974A6"/>
      </a:accent6>
      <a:hlink>
        <a:srgbClr val="FCD3C1"/>
      </a:hlink>
      <a:folHlink>
        <a:srgbClr val="3366CC"/>
      </a:folHlink>
    </a:clrScheme>
    <a:fontScheme name="IAEA Light T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AEA Light T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AEA Light T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AEA Light T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AEA Light T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AEA Light T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AEA Light T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AEA Light T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IAEA Light TN</Template>
  <TotalTime>0</TotalTime>
  <Words>3800</Words>
  <Application>Microsoft Office PowerPoint</Application>
  <PresentationFormat>On-screen Show (4:3)</PresentationFormat>
  <Paragraphs>749</Paragraphs>
  <Slides>63</Slides>
  <Notes>57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63</vt:i4>
      </vt:variant>
    </vt:vector>
  </HeadingPairs>
  <TitlesOfParts>
    <vt:vector size="65" baseType="lpstr">
      <vt:lpstr>IAEA Light TN</vt:lpstr>
      <vt:lpstr>Photo Editor Photo</vt:lpstr>
      <vt:lpstr>Radiation Protection in Dental Radiology</vt:lpstr>
      <vt:lpstr>Educational Objectives</vt:lpstr>
      <vt:lpstr>Overview</vt:lpstr>
      <vt:lpstr>Overview</vt:lpstr>
      <vt:lpstr>Why radiation protection in dentistry?</vt:lpstr>
      <vt:lpstr>Why radiation protection in dentistry?</vt:lpstr>
      <vt:lpstr>Why radiation protection in dentistry?</vt:lpstr>
      <vt:lpstr>Why radiation protection in dentistry?</vt:lpstr>
      <vt:lpstr>Why radiation protection in dentistry?</vt:lpstr>
      <vt:lpstr>Overview</vt:lpstr>
      <vt:lpstr>What is radiation?</vt:lpstr>
      <vt:lpstr>The electromagnetic spectrum</vt:lpstr>
      <vt:lpstr>Biological effects of ionizing radiation</vt:lpstr>
      <vt:lpstr>Biological effects of ionizing radiation</vt:lpstr>
      <vt:lpstr>Overview</vt:lpstr>
      <vt:lpstr>Radiation dose</vt:lpstr>
      <vt:lpstr>Absorbed dose</vt:lpstr>
      <vt:lpstr>Absorbed dose</vt:lpstr>
      <vt:lpstr>Equivalent dose</vt:lpstr>
      <vt:lpstr>Equivalent dose</vt:lpstr>
      <vt:lpstr>Effective dose</vt:lpstr>
      <vt:lpstr>Effective dose</vt:lpstr>
      <vt:lpstr>Effective dose</vt:lpstr>
      <vt:lpstr>Effective dose</vt:lpstr>
      <vt:lpstr>Effective dose</vt:lpstr>
      <vt:lpstr>Estimation of patient dose (1)</vt:lpstr>
      <vt:lpstr>Estimation of patient dose (2)</vt:lpstr>
      <vt:lpstr>Estimation of patient dose (3)</vt:lpstr>
      <vt:lpstr>Radiation dose</vt:lpstr>
      <vt:lpstr>Radiation dose</vt:lpstr>
      <vt:lpstr>Radiation dose</vt:lpstr>
      <vt:lpstr>Radiation dose</vt:lpstr>
      <vt:lpstr>Overview</vt:lpstr>
      <vt:lpstr>Radiation dose vs. risk</vt:lpstr>
      <vt:lpstr>Dose-effect relationship</vt:lpstr>
      <vt:lpstr>Dose-effect relationship</vt:lpstr>
      <vt:lpstr>Dose-effect relationship</vt:lpstr>
      <vt:lpstr>Dose-effect relationship</vt:lpstr>
      <vt:lpstr>Dose-effect relationship</vt:lpstr>
      <vt:lpstr>Dose-effect relationship</vt:lpstr>
      <vt:lpstr>Dose-effect relationship</vt:lpstr>
      <vt:lpstr>Dose-effect relationship</vt:lpstr>
      <vt:lpstr>Dose-effect relationship</vt:lpstr>
      <vt:lpstr>Dose-effect relationship</vt:lpstr>
      <vt:lpstr>Dose-effect relationship</vt:lpstr>
      <vt:lpstr>Overview</vt:lpstr>
      <vt:lpstr>Radiation protection: history</vt:lpstr>
      <vt:lpstr>Radiation protection: history</vt:lpstr>
      <vt:lpstr>International standards</vt:lpstr>
      <vt:lpstr>International Basic Safety Standards</vt:lpstr>
      <vt:lpstr>Radiation protection: principles</vt:lpstr>
      <vt:lpstr>Radiation protection: principles</vt:lpstr>
      <vt:lpstr>Radiation protection: principles</vt:lpstr>
      <vt:lpstr>Radiation protection: justification</vt:lpstr>
      <vt:lpstr>Radiation protection: justification</vt:lpstr>
      <vt:lpstr>Radiation protection: optimization</vt:lpstr>
      <vt:lpstr>Radiation protection: optimization</vt:lpstr>
      <vt:lpstr>Radiation protection: dose limits</vt:lpstr>
      <vt:lpstr>International Basic Safety Standards</vt:lpstr>
      <vt:lpstr>International Basic Safety Standards</vt:lpstr>
      <vt:lpstr>International Basic Safety Standards</vt:lpstr>
      <vt:lpstr>References</vt:lpstr>
      <vt:lpstr>References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2017-08-17T09:35:20Z</dcterms:created>
  <dcterms:modified xsi:type="dcterms:W3CDTF">2017-10-16T12:10:57Z</dcterms:modified>
</cp:coreProperties>
</file>