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</p:sldMasterIdLst>
  <p:notesMasterIdLst>
    <p:notesMasterId r:id="rId61"/>
  </p:notesMasterIdLst>
  <p:sldIdLst>
    <p:sldId id="256" r:id="rId2"/>
    <p:sldId id="261" r:id="rId3"/>
    <p:sldId id="262" r:id="rId4"/>
    <p:sldId id="345" r:id="rId5"/>
    <p:sldId id="346" r:id="rId6"/>
    <p:sldId id="316" r:id="rId7"/>
    <p:sldId id="317" r:id="rId8"/>
    <p:sldId id="328" r:id="rId9"/>
    <p:sldId id="347" r:id="rId10"/>
    <p:sldId id="264" r:id="rId11"/>
    <p:sldId id="337" r:id="rId12"/>
    <p:sldId id="338" r:id="rId13"/>
    <p:sldId id="341" r:id="rId14"/>
    <p:sldId id="348" r:id="rId15"/>
    <p:sldId id="263" r:id="rId16"/>
    <p:sldId id="330" r:id="rId17"/>
    <p:sldId id="311" r:id="rId18"/>
    <p:sldId id="360" r:id="rId19"/>
    <p:sldId id="288" r:id="rId20"/>
    <p:sldId id="265" r:id="rId21"/>
    <p:sldId id="290" r:id="rId22"/>
    <p:sldId id="287" r:id="rId23"/>
    <p:sldId id="266" r:id="rId24"/>
    <p:sldId id="291" r:id="rId25"/>
    <p:sldId id="349" r:id="rId26"/>
    <p:sldId id="339" r:id="rId27"/>
    <p:sldId id="293" r:id="rId28"/>
    <p:sldId id="342" r:id="rId29"/>
    <p:sldId id="343" r:id="rId30"/>
    <p:sldId id="296" r:id="rId31"/>
    <p:sldId id="297" r:id="rId32"/>
    <p:sldId id="344" r:id="rId33"/>
    <p:sldId id="298" r:id="rId34"/>
    <p:sldId id="299" r:id="rId35"/>
    <p:sldId id="321" r:id="rId36"/>
    <p:sldId id="322" r:id="rId37"/>
    <p:sldId id="307" r:id="rId38"/>
    <p:sldId id="350" r:id="rId39"/>
    <p:sldId id="354" r:id="rId40"/>
    <p:sldId id="308" r:id="rId41"/>
    <p:sldId id="300" r:id="rId42"/>
    <p:sldId id="312" r:id="rId43"/>
    <p:sldId id="319" r:id="rId44"/>
    <p:sldId id="356" r:id="rId45"/>
    <p:sldId id="357" r:id="rId46"/>
    <p:sldId id="358" r:id="rId47"/>
    <p:sldId id="323" r:id="rId48"/>
    <p:sldId id="359" r:id="rId49"/>
    <p:sldId id="315" r:id="rId50"/>
    <p:sldId id="324" r:id="rId51"/>
    <p:sldId id="286" r:id="rId52"/>
    <p:sldId id="306" r:id="rId53"/>
    <p:sldId id="301" r:id="rId54"/>
    <p:sldId id="340" r:id="rId55"/>
    <p:sldId id="303" r:id="rId56"/>
    <p:sldId id="302" r:id="rId57"/>
    <p:sldId id="304" r:id="rId58"/>
    <p:sldId id="327" r:id="rId59"/>
    <p:sldId id="361" r:id="rId60"/>
  </p:sldIdLst>
  <p:sldSz cx="9144000" cy="6858000" type="screen4x3"/>
  <p:notesSz cx="6669088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9797"/>
    <a:srgbClr val="FFFFFF"/>
    <a:srgbClr val="D5D5D5"/>
    <a:srgbClr val="5A5A5A"/>
    <a:srgbClr val="FF3300"/>
    <a:srgbClr val="7CBE9A"/>
    <a:srgbClr val="000099"/>
    <a:srgbClr val="F9F0D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974" autoAdjust="0"/>
    <p:restoredTop sz="94660"/>
  </p:normalViewPr>
  <p:slideViewPr>
    <p:cSldViewPr>
      <p:cViewPr>
        <p:scale>
          <a:sx n="100" d="100"/>
          <a:sy n="100" d="100"/>
        </p:scale>
        <p:origin x="-2718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7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D89C78E-B11A-4BC1-BAF6-89FE11AEE0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6899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9DB32A-E6C9-4FA6-AD2D-3D1F6CB6CB8F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1106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18872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15470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12</a:t>
            </a:fld>
            <a:endParaRPr lang="en-GB" dirty="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0596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13</a:t>
            </a:fld>
            <a:endParaRPr lang="en-GB" dirty="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95862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14</a:t>
            </a:fld>
            <a:endParaRPr lang="en-GB" dirty="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445489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15</a:t>
            </a:fld>
            <a:endParaRPr lang="en-GB" dirty="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864720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16</a:t>
            </a:fld>
            <a:endParaRPr lang="en-GB" dirty="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77738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17</a:t>
            </a:fld>
            <a:endParaRPr lang="en-GB" dirty="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4057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18</a:t>
            </a:fld>
            <a:endParaRPr lang="en-GB" dirty="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90427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87298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2327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39660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42952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350965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51710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04437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221043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350474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289431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968648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39217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735511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538330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072142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941883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925528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574398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717052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033975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080884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95381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49602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698992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7301846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5787751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4856717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3256138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9378794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8607726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5925921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3847319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9525053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38471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0444333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3065849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3612816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6088780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8619489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865436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301627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281714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89579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08275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59684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73460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60129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black">
          <a:xfrm>
            <a:off x="3505200" y="6019800"/>
            <a:ext cx="22098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GB" sz="900" b="1" smtClean="0">
                <a:solidFill>
                  <a:srgbClr val="FFFFFF"/>
                </a:solidFill>
                <a:latin typeface="Arial" charset="0"/>
              </a:rPr>
              <a:t>International Atomic Energy Agency</a:t>
            </a:r>
          </a:p>
        </p:txBody>
      </p:sp>
      <p:pic>
        <p:nvPicPr>
          <p:cNvPr id="5" name="Picture 10" descr="IAEAlogo_Blac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4114800" y="5105400"/>
            <a:ext cx="1050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1000125"/>
            <a:ext cx="9144000" cy="17716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9BC31-5718-4187-AF0C-1A927F083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19888" y="98425"/>
            <a:ext cx="2147887" cy="5997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638" y="98425"/>
            <a:ext cx="6292850" cy="5997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17A34-5B99-44C9-BD8D-1F819EFF32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72248-E255-44EE-A39B-6E1E82A634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0A1D1-8282-4298-A140-364EBD78DD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C1919-B342-4F38-997F-F1ABF20EB9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193A9-65FE-4FC8-8087-288178EA5E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CDF28-2947-4F43-BB72-0567656AA4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AAF31-1D83-4115-BC62-A2ECD26854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E40E0-B8BE-43AA-8D54-50091478E2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AD7B3-F036-47B1-B10D-D67B44CA39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954B7-7C35-4554-AC25-D77269FCFB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4566A-6C51-46C9-BB5C-7A37DE3DB8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888B9-E81B-4DC7-8C63-B12CAE9C40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IAEAlogo_Blac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304800" y="6110288"/>
            <a:ext cx="6858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Text Box 11"/>
          <p:cNvSpPr txBox="1">
            <a:spLocks noChangeArrowheads="1"/>
          </p:cNvSpPr>
          <p:nvPr/>
        </p:nvSpPr>
        <p:spPr bwMode="black">
          <a:xfrm>
            <a:off x="990600" y="6202363"/>
            <a:ext cx="9144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GB" sz="2200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</p:txBody>
      </p:sp>
      <p:pic>
        <p:nvPicPr>
          <p:cNvPr id="1028" name="Picture 9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title"/>
          </p:nvPr>
        </p:nvSpPr>
        <p:spPr bwMode="black">
          <a:xfrm>
            <a:off x="282575" y="984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274638" y="1524000"/>
            <a:ext cx="85931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fld id="{3D7DCC0B-8DFB-4A14-A996-DC7C7786F5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hf hdr="0" ftr="0" dt="0"/>
  <p:txStyles>
    <p:titleStyle>
      <a:lvl1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gif"/><Relationship Id="rId4" Type="http://schemas.openxmlformats.org/officeDocument/2006/relationships/image" Target="../media/image5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6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26988"/>
            <a:ext cx="9144000" cy="1771651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rgbClr val="0070C0"/>
                </a:solidFill>
                <a:latin typeface="Arial Unicode MS" pitchFamily="34" charset="-128"/>
              </a:rPr>
              <a:t>Radiation Protection in Dental Radiology</a:t>
            </a:r>
            <a:r>
              <a:rPr lang="en-GB" dirty="0" smtClean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sz="3600" dirty="0" smtClean="0">
                <a:latin typeface="Arial Unicode MS" pitchFamily="34" charset="-128"/>
              </a:rPr>
              <a:t>Fundamentals of Intraoral Radiography</a:t>
            </a:r>
            <a:endParaRPr lang="en-GB" sz="3600" dirty="0" smtClean="0"/>
          </a:p>
          <a:p>
            <a:pPr eaLnBrk="1" hangingPunct="1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L05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1169457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Training material developed by the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International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Atomic Energy Agency </a:t>
            </a:r>
            <a:endParaRPr lang="en-GB" sz="1600" dirty="0" smtClean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algn="ctr"/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collaboration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with: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World Health Organization</a:t>
            </a:r>
            <a:r>
              <a:rPr lang="en-GB" sz="1600" i="1">
                <a:solidFill>
                  <a:srgbClr val="0070C0"/>
                </a:solidFill>
                <a:latin typeface="Cambria" panose="02040503050406030204" pitchFamily="18" charset="0"/>
              </a:rPr>
              <a:t>, </a:t>
            </a:r>
            <a:r>
              <a:rPr lang="en-GB" sz="1600" i="1" smtClean="0">
                <a:solidFill>
                  <a:srgbClr val="0070C0"/>
                </a:solidFill>
                <a:latin typeface="Cambria" panose="02040503050406030204" pitchFamily="18" charset="0"/>
              </a:rPr>
              <a:t>FDI World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Dental Federation, International Association of </a:t>
            </a:r>
            <a:r>
              <a:rPr lang="en-GB" sz="1600" i="1" dirty="0" err="1">
                <a:solidFill>
                  <a:srgbClr val="0070C0"/>
                </a:solidFill>
                <a:latin typeface="Cambria" panose="02040503050406030204" pitchFamily="18" charset="0"/>
              </a:rPr>
              <a:t>Dento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-Maxillofacial Radiology, International Organization for Medical Physics, and Image Gently Alliance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receptors in IOR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4210744"/>
            <a:ext cx="8353623" cy="1882552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Analogue (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film</a:t>
            </a:r>
            <a:r>
              <a:rPr lang="en-GB" sz="2800" dirty="0" smtClean="0">
                <a:latin typeface="Arial Unicode MS" pitchFamily="34" charset="-128"/>
              </a:rPr>
              <a:t>)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Digital receptors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Phosphor plate (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PSP</a:t>
            </a:r>
            <a:r>
              <a:rPr lang="en-GB" sz="2400" dirty="0" smtClean="0">
                <a:latin typeface="Arial Unicode MS" pitchFamily="34" charset="-128"/>
              </a:rPr>
              <a:t>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Rigid (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CCD, CMOS</a:t>
            </a:r>
            <a:r>
              <a:rPr lang="en-GB" sz="2400" dirty="0" smtClean="0">
                <a:latin typeface="Arial Unicode MS" pitchFamily="34" charset="-128"/>
              </a:rPr>
              <a:t>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6" name="Rectangle 15"/>
          <p:cNvSpPr/>
          <p:nvPr/>
        </p:nvSpPr>
        <p:spPr>
          <a:xfrm>
            <a:off x="7394564" y="3044568"/>
            <a:ext cx="14727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(top left)</a:t>
            </a:r>
          </a:p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Schulze</a:t>
            </a:r>
          </a:p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(others)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gray">
          <a:xfrm>
            <a:off x="4138389" y="4221088"/>
            <a:ext cx="446605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3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4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4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4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4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4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Char char="•"/>
              <a:defRPr sz="2400">
                <a:solidFill>
                  <a:schemeClr val="tx2"/>
                </a:solidFill>
                <a:latin typeface="+mn-lt"/>
              </a:defRPr>
            </a:lvl9pPr>
          </a:lstStyle>
          <a:p>
            <a:pPr eaLnBrk="1" hangingPunct="1">
              <a:buClr>
                <a:schemeClr val="tx2"/>
              </a:buClr>
            </a:pPr>
            <a:r>
              <a:rPr lang="en-GB" sz="2800" kern="0" dirty="0" smtClean="0">
                <a:latin typeface="Arial Unicode MS" pitchFamily="34" charset="-128"/>
              </a:rPr>
              <a:t>See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L04</a:t>
            </a:r>
            <a:r>
              <a:rPr lang="en-GB" sz="2800" kern="0" dirty="0" smtClean="0">
                <a:latin typeface="Arial Unicode MS" pitchFamily="34" charset="-128"/>
              </a:rPr>
              <a:t> for more details </a:t>
            </a:r>
            <a:endParaRPr lang="en-GB" sz="2400" kern="0" dirty="0" smtClean="0">
              <a:latin typeface="Arial Unicode MS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6926" y="2768305"/>
            <a:ext cx="1637122" cy="13534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63660" y="2466293"/>
            <a:ext cx="1353478" cy="19575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263" y="1241464"/>
            <a:ext cx="2106504" cy="2880319"/>
          </a:xfrm>
          <a:prstGeom prst="rect">
            <a:avLst/>
          </a:prstGeom>
        </p:spPr>
      </p:pic>
      <p:pic>
        <p:nvPicPr>
          <p:cNvPr id="18" name="Picture 5" descr="Film"/>
          <p:cNvPicPr>
            <a:picLocks noChangeAspect="1" noChangeArrowheads="1"/>
          </p:cNvPicPr>
          <p:nvPr/>
        </p:nvPicPr>
        <p:blipFill>
          <a:blip r:embed="rId6" cstate="screen">
            <a:lum bright="6000"/>
          </a:blip>
          <a:srcRect/>
          <a:stretch>
            <a:fillRect/>
          </a:stretch>
        </p:blipFill>
        <p:spPr bwMode="auto">
          <a:xfrm>
            <a:off x="684437" y="1241465"/>
            <a:ext cx="4462457" cy="1449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receptors used in IOR: film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78497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Film is wrapped in paper/plastic for protection against physical damage &amp; moisture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Lead foil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used as backing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Tx/>
              <a:buChar char="•"/>
            </a:pPr>
            <a:r>
              <a:rPr lang="en-GB" kern="0" baseline="0" dirty="0" smtClean="0">
                <a:solidFill>
                  <a:schemeClr val="tx2"/>
                </a:solidFill>
                <a:latin typeface="Arial Unicode MS" pitchFamily="34" charset="-128"/>
              </a:rPr>
              <a:t>Protection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of film from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backscatter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Tx/>
              <a:buChar char="•"/>
            </a:pPr>
            <a:r>
              <a:rPr kumimoji="0" lang="en-GB" b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Reduce patient </a:t>
            </a:r>
            <a:r>
              <a:rPr kumimoji="0" lang="en-GB" b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8"/>
              </a:rPr>
              <a:t>exposure 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Tx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Embossed with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pattern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: if visible on image, indicates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backward placement 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(i.e. R-L is reversed) </a:t>
            </a:r>
            <a:endParaRPr kumimoji="0" lang="en-GB" sz="2000" b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pic>
        <p:nvPicPr>
          <p:cNvPr id="9" name="Picture 6" descr="reverse2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  <a:grayscl/>
          </a:blip>
          <a:srcRect/>
          <a:stretch>
            <a:fillRect/>
          </a:stretch>
        </p:blipFill>
        <p:spPr bwMode="auto">
          <a:xfrm>
            <a:off x="3316799" y="4542769"/>
            <a:ext cx="2510402" cy="1826281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5868144" y="5877391"/>
            <a:ext cx="13226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receptors used in IOR: film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Different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sizes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of film used in IOR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Tx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Periapical: </a:t>
            </a:r>
          </a:p>
          <a:p>
            <a:pPr lvl="2">
              <a:spcBef>
                <a:spcPct val="20000"/>
              </a:spcBef>
              <a:buClr>
                <a:schemeClr val="tx2"/>
              </a:buClr>
              <a:buSzPct val="110000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Size 0 (small children): 22x35 mm</a:t>
            </a:r>
          </a:p>
          <a:p>
            <a:pPr lvl="2">
              <a:spcBef>
                <a:spcPct val="20000"/>
              </a:spcBef>
              <a:buClr>
                <a:schemeClr val="tx2"/>
              </a:buClr>
              <a:buSzPct val="110000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Size 1 (anterior teeth): 24x40 mm</a:t>
            </a:r>
          </a:p>
          <a:p>
            <a:pPr lvl="2">
              <a:spcBef>
                <a:spcPct val="20000"/>
              </a:spcBef>
              <a:buClr>
                <a:schemeClr val="tx2"/>
              </a:buClr>
              <a:buSzPct val="110000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Size 2 (adults): 30.5x40.5 mm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Tx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Bitewing:</a:t>
            </a:r>
          </a:p>
          <a:p>
            <a:pPr lvl="2">
              <a:spcBef>
                <a:spcPct val="20000"/>
              </a:spcBef>
              <a:buClr>
                <a:schemeClr val="tx2"/>
              </a:buClr>
              <a:buSzPct val="110000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Size 2 for adults, size 1 (0) for small children</a:t>
            </a:r>
          </a:p>
          <a:p>
            <a:pPr lvl="2">
              <a:spcBef>
                <a:spcPct val="20000"/>
              </a:spcBef>
              <a:buClr>
                <a:schemeClr val="tx2"/>
              </a:buClr>
              <a:buSzPct val="110000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Size 3 (extended bitewing, covers more teeth): 27x54mm</a:t>
            </a:r>
          </a:p>
          <a:p>
            <a:pPr marL="800100" lvl="1" indent="-342900">
              <a:spcBef>
                <a:spcPct val="20000"/>
              </a:spcBef>
              <a:buClr>
                <a:schemeClr val="tx2"/>
              </a:buClr>
              <a:buSzPct val="110000"/>
              <a:buFontTx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Occlusal:</a:t>
            </a:r>
          </a:p>
          <a:p>
            <a:pPr lvl="2">
              <a:spcBef>
                <a:spcPct val="20000"/>
              </a:spcBef>
              <a:buClr>
                <a:schemeClr val="tx2"/>
              </a:buClr>
              <a:buSzPct val="110000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Size 4: 57x76mm</a:t>
            </a: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0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13</a:t>
            </a:fld>
            <a:endParaRPr lang="en-GB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receptors used in IOR: film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pic>
        <p:nvPicPr>
          <p:cNvPr id="7" name="Picture 3" descr="C:\Users\Ruben\AppData\Local\Temp\7zE33F.tmp\Lateral.tif"/>
          <p:cNvPicPr>
            <a:picLocks noChangeAspect="1" noChangeArrowheads="1"/>
          </p:cNvPicPr>
          <p:nvPr/>
        </p:nvPicPr>
        <p:blipFill rotWithShape="1">
          <a:blip r:embed="rId3" cstate="print">
            <a:lum contras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7504" y="1412776"/>
            <a:ext cx="5785700" cy="4644348"/>
          </a:xfrm>
          <a:prstGeom prst="rect">
            <a:avLst/>
          </a:prstGeom>
          <a:noFill/>
        </p:spPr>
      </p:pic>
      <p:sp>
        <p:nvSpPr>
          <p:cNvPr id="9" name="Rechthoek 8"/>
          <p:cNvSpPr/>
          <p:nvPr/>
        </p:nvSpPr>
        <p:spPr>
          <a:xfrm>
            <a:off x="6178463" y="1412776"/>
            <a:ext cx="1260000" cy="792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>
                <a:solidFill>
                  <a:srgbClr val="FFFFFF"/>
                </a:solidFill>
              </a:rPr>
              <a:t>0</a:t>
            </a:r>
            <a:endParaRPr lang="nl-BE" dirty="0">
              <a:solidFill>
                <a:srgbClr val="FFFFFF"/>
              </a:solidFill>
            </a:endParaRPr>
          </a:p>
        </p:txBody>
      </p:sp>
      <p:sp>
        <p:nvSpPr>
          <p:cNvPr id="10" name="Rechthoek 9"/>
          <p:cNvSpPr/>
          <p:nvPr/>
        </p:nvSpPr>
        <p:spPr>
          <a:xfrm>
            <a:off x="6161281" y="2271612"/>
            <a:ext cx="864000" cy="1440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>
                <a:solidFill>
                  <a:srgbClr val="FFFFFF"/>
                </a:solidFill>
              </a:rPr>
              <a:t>1</a:t>
            </a:r>
            <a:endParaRPr lang="nl-BE" dirty="0">
              <a:solidFill>
                <a:srgbClr val="FFFFFF"/>
              </a:solidFill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7595800" y="1413004"/>
            <a:ext cx="1440000" cy="1080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>
                <a:solidFill>
                  <a:srgbClr val="FFFFFF"/>
                </a:solidFill>
              </a:rPr>
              <a:t>2</a:t>
            </a:r>
            <a:endParaRPr lang="nl-BE" dirty="0">
              <a:solidFill>
                <a:srgbClr val="FFFFFF"/>
              </a:solidFill>
            </a:endParaRPr>
          </a:p>
        </p:txBody>
      </p:sp>
      <p:sp>
        <p:nvSpPr>
          <p:cNvPr id="12" name="Rechthoek 11"/>
          <p:cNvSpPr/>
          <p:nvPr/>
        </p:nvSpPr>
        <p:spPr>
          <a:xfrm>
            <a:off x="7092280" y="2708860"/>
            <a:ext cx="1944000" cy="972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>
                <a:solidFill>
                  <a:srgbClr val="FFFFFF"/>
                </a:solidFill>
              </a:rPr>
              <a:t>3</a:t>
            </a:r>
            <a:endParaRPr lang="nl-BE" dirty="0">
              <a:solidFill>
                <a:srgbClr val="FFFFFF"/>
              </a:solidFill>
            </a:endParaRPr>
          </a:p>
        </p:txBody>
      </p:sp>
      <p:sp>
        <p:nvSpPr>
          <p:cNvPr id="13" name="Rechthoek 12"/>
          <p:cNvSpPr/>
          <p:nvPr/>
        </p:nvSpPr>
        <p:spPr>
          <a:xfrm>
            <a:off x="6156176" y="3789100"/>
            <a:ext cx="2736000" cy="2052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>
                <a:solidFill>
                  <a:srgbClr val="FFFFFF"/>
                </a:solidFill>
              </a:rPr>
              <a:t>4</a:t>
            </a:r>
            <a:endParaRPr lang="nl-BE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9313" y="5918587"/>
            <a:ext cx="1710000" cy="17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828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14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Intraoral X ray tubes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Intraoral image receptors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Types of intraoral projections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Causes of faulty intraoral radiographs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6563987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15</a:t>
            </a:fld>
            <a:endParaRPr lang="en-GB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Types of intra-oral projections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4378244"/>
            <a:ext cx="2674459" cy="19150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" name="Picture 4" descr="CE02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3888" y="1677333"/>
            <a:ext cx="2669440" cy="1966955"/>
          </a:xfrm>
        </p:spPr>
      </p:pic>
      <p:pic>
        <p:nvPicPr>
          <p:cNvPr id="9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6851" y="4382813"/>
            <a:ext cx="2846041" cy="191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hoek 9"/>
          <p:cNvSpPr/>
          <p:nvPr/>
        </p:nvSpPr>
        <p:spPr>
          <a:xfrm>
            <a:off x="3923928" y="1105191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sz="3200" dirty="0">
                <a:solidFill>
                  <a:schemeClr val="tx2"/>
                </a:solidFill>
                <a:latin typeface="Arial Unicode MS" pitchFamily="34" charset="-128"/>
              </a:rPr>
              <a:t>Periapical</a:t>
            </a:r>
          </a:p>
        </p:txBody>
      </p:sp>
      <p:sp>
        <p:nvSpPr>
          <p:cNvPr id="15" name="Rechthoek 14"/>
          <p:cNvSpPr/>
          <p:nvPr/>
        </p:nvSpPr>
        <p:spPr>
          <a:xfrm>
            <a:off x="2427451" y="3831178"/>
            <a:ext cx="1734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sz="3200" dirty="0" smtClean="0">
                <a:solidFill>
                  <a:schemeClr val="tx2"/>
                </a:solidFill>
                <a:latin typeface="Arial Unicode MS" pitchFamily="34" charset="-128"/>
              </a:rPr>
              <a:t>Bitewing</a:t>
            </a:r>
            <a:endParaRPr lang="en-US" sz="3200" dirty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16" name="Rechthoek 15"/>
          <p:cNvSpPr/>
          <p:nvPr/>
        </p:nvSpPr>
        <p:spPr>
          <a:xfrm>
            <a:off x="5473892" y="3843986"/>
            <a:ext cx="1757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sz="3200" dirty="0" smtClean="0">
                <a:solidFill>
                  <a:schemeClr val="tx2"/>
                </a:solidFill>
                <a:latin typeface="Arial Unicode MS" pitchFamily="34" charset="-128"/>
              </a:rPr>
              <a:t>Occlusal</a:t>
            </a:r>
            <a:endParaRPr lang="en-US" sz="3200" dirty="0">
              <a:solidFill>
                <a:schemeClr val="tx2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16</a:t>
            </a:fld>
            <a:endParaRPr lang="en-GB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Periapical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196752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Aimed at visualizing the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root</a:t>
            </a:r>
            <a:r>
              <a:rPr lang="en-US" sz="2800" dirty="0" smtClean="0">
                <a:latin typeface="Arial Unicode MS" pitchFamily="34" charset="-128"/>
              </a:rPr>
              <a:t> (apex) of the tooth and surrounding structures </a:t>
            </a:r>
          </a:p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Two distinct techniques for placing the film are available: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Paralleling</a:t>
            </a:r>
            <a:r>
              <a:rPr lang="en-US" dirty="0" smtClean="0">
                <a:latin typeface="Arial Unicode MS" pitchFamily="34" charset="-128"/>
              </a:rPr>
              <a:t> technique</a:t>
            </a:r>
          </a:p>
          <a:p>
            <a:pPr lvl="1" eaLnBrk="1" hangingPunct="1">
              <a:buClr>
                <a:schemeClr val="tx2"/>
              </a:buClr>
            </a:pP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Bisecting-angle</a:t>
            </a:r>
            <a:r>
              <a:rPr lang="en-US" dirty="0" smtClean="0">
                <a:latin typeface="Arial Unicode MS" pitchFamily="34" charset="-128"/>
              </a:rPr>
              <a:t> technique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17</a:t>
            </a:fld>
            <a:endParaRPr lang="en-GB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Periapical radiography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grpSp>
        <p:nvGrpSpPr>
          <p:cNvPr id="30" name="Groep 29"/>
          <p:cNvGrpSpPr/>
          <p:nvPr/>
        </p:nvGrpSpPr>
        <p:grpSpPr>
          <a:xfrm>
            <a:off x="251520" y="3266182"/>
            <a:ext cx="3708412" cy="2683098"/>
            <a:chOff x="683568" y="2627712"/>
            <a:chExt cx="3708412" cy="2683098"/>
          </a:xfrm>
        </p:grpSpPr>
        <p:sp>
          <p:nvSpPr>
            <p:cNvPr id="16" name="Rechthoek 15"/>
            <p:cNvSpPr/>
            <p:nvPr/>
          </p:nvSpPr>
          <p:spPr>
            <a:xfrm>
              <a:off x="683568" y="2627712"/>
              <a:ext cx="3600400" cy="26830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10" name="Rechte verbindingslijn 9"/>
            <p:cNvCxnSpPr/>
            <p:nvPr/>
          </p:nvCxnSpPr>
          <p:spPr>
            <a:xfrm flipH="1">
              <a:off x="2183884" y="3078562"/>
              <a:ext cx="864096" cy="21602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Vrije vorm 16"/>
            <p:cNvSpPr/>
            <p:nvPr/>
          </p:nvSpPr>
          <p:spPr>
            <a:xfrm>
              <a:off x="2271152" y="3306006"/>
              <a:ext cx="160020" cy="891540"/>
            </a:xfrm>
            <a:custGeom>
              <a:avLst/>
              <a:gdLst>
                <a:gd name="connsiteX0" fmla="*/ 160020 w 160020"/>
                <a:gd name="connsiteY0" fmla="*/ 891540 h 891540"/>
                <a:gd name="connsiteX1" fmla="*/ 121920 w 160020"/>
                <a:gd name="connsiteY1" fmla="*/ 807720 h 891540"/>
                <a:gd name="connsiteX2" fmla="*/ 144780 w 160020"/>
                <a:gd name="connsiteY2" fmla="*/ 388620 h 891540"/>
                <a:gd name="connsiteX3" fmla="*/ 99060 w 160020"/>
                <a:gd name="connsiteY3" fmla="*/ 167640 h 891540"/>
                <a:gd name="connsiteX4" fmla="*/ 0 w 160020"/>
                <a:gd name="connsiteY4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0" h="891540">
                  <a:moveTo>
                    <a:pt x="160020" y="891540"/>
                  </a:moveTo>
                  <a:cubicBezTo>
                    <a:pt x="142240" y="891540"/>
                    <a:pt x="124460" y="891540"/>
                    <a:pt x="121920" y="807720"/>
                  </a:cubicBezTo>
                  <a:cubicBezTo>
                    <a:pt x="119380" y="723900"/>
                    <a:pt x="148590" y="495300"/>
                    <a:pt x="144780" y="388620"/>
                  </a:cubicBezTo>
                  <a:cubicBezTo>
                    <a:pt x="140970" y="281940"/>
                    <a:pt x="123190" y="232410"/>
                    <a:pt x="99060" y="167640"/>
                  </a:cubicBezTo>
                  <a:cubicBezTo>
                    <a:pt x="74930" y="102870"/>
                    <a:pt x="37465" y="51435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18" name="Vrije vorm 17"/>
            <p:cNvSpPr/>
            <p:nvPr/>
          </p:nvSpPr>
          <p:spPr>
            <a:xfrm>
              <a:off x="2338566" y="3633812"/>
              <a:ext cx="529394" cy="1170330"/>
            </a:xfrm>
            <a:custGeom>
              <a:avLst/>
              <a:gdLst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239606 w 529394"/>
                <a:gd name="connsiteY17" fmla="*/ 29988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32926 w 529394"/>
                <a:gd name="connsiteY17" fmla="*/ 50562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10066 w 529394"/>
                <a:gd name="connsiteY17" fmla="*/ 543721 h 117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394" h="1170330">
                  <a:moveTo>
                    <a:pt x="125306" y="513241"/>
                  </a:moveTo>
                  <a:cubicBezTo>
                    <a:pt x="93556" y="565311"/>
                    <a:pt x="61806" y="617381"/>
                    <a:pt x="41486" y="680881"/>
                  </a:cubicBezTo>
                  <a:cubicBezTo>
                    <a:pt x="21166" y="744381"/>
                    <a:pt x="9736" y="835821"/>
                    <a:pt x="3386" y="894241"/>
                  </a:cubicBezTo>
                  <a:cubicBezTo>
                    <a:pt x="-2964" y="952661"/>
                    <a:pt x="3386" y="1031401"/>
                    <a:pt x="3386" y="1031401"/>
                  </a:cubicBezTo>
                  <a:cubicBezTo>
                    <a:pt x="3386" y="1074581"/>
                    <a:pt x="-4234" y="1130461"/>
                    <a:pt x="3386" y="1153321"/>
                  </a:cubicBezTo>
                  <a:cubicBezTo>
                    <a:pt x="11006" y="1176181"/>
                    <a:pt x="36406" y="1169831"/>
                    <a:pt x="49106" y="1168561"/>
                  </a:cubicBezTo>
                  <a:cubicBezTo>
                    <a:pt x="61806" y="1167291"/>
                    <a:pt x="69426" y="1160941"/>
                    <a:pt x="79586" y="1145701"/>
                  </a:cubicBezTo>
                  <a:cubicBezTo>
                    <a:pt x="89746" y="1130461"/>
                    <a:pt x="87206" y="1115221"/>
                    <a:pt x="110066" y="1077121"/>
                  </a:cubicBezTo>
                  <a:cubicBezTo>
                    <a:pt x="132926" y="1039021"/>
                    <a:pt x="179916" y="961551"/>
                    <a:pt x="216746" y="917101"/>
                  </a:cubicBezTo>
                  <a:cubicBezTo>
                    <a:pt x="253576" y="872651"/>
                    <a:pt x="305646" y="838361"/>
                    <a:pt x="331046" y="810421"/>
                  </a:cubicBezTo>
                  <a:cubicBezTo>
                    <a:pt x="356446" y="782481"/>
                    <a:pt x="356446" y="793911"/>
                    <a:pt x="369146" y="749461"/>
                  </a:cubicBezTo>
                  <a:cubicBezTo>
                    <a:pt x="381846" y="705011"/>
                    <a:pt x="389466" y="614841"/>
                    <a:pt x="407246" y="543721"/>
                  </a:cubicBezTo>
                  <a:cubicBezTo>
                    <a:pt x="425026" y="472601"/>
                    <a:pt x="455506" y="393861"/>
                    <a:pt x="475826" y="322741"/>
                  </a:cubicBezTo>
                  <a:cubicBezTo>
                    <a:pt x="496146" y="251621"/>
                    <a:pt x="526626" y="170341"/>
                    <a:pt x="529166" y="117001"/>
                  </a:cubicBezTo>
                  <a:cubicBezTo>
                    <a:pt x="531706" y="63661"/>
                    <a:pt x="512656" y="14131"/>
                    <a:pt x="491066" y="2701"/>
                  </a:cubicBezTo>
                  <a:cubicBezTo>
                    <a:pt x="469476" y="-8729"/>
                    <a:pt x="432646" y="17941"/>
                    <a:pt x="399626" y="48421"/>
                  </a:cubicBezTo>
                  <a:cubicBezTo>
                    <a:pt x="366606" y="78901"/>
                    <a:pt x="341206" y="103031"/>
                    <a:pt x="292946" y="185581"/>
                  </a:cubicBezTo>
                  <a:cubicBezTo>
                    <a:pt x="244686" y="268131"/>
                    <a:pt x="123401" y="507526"/>
                    <a:pt x="110066" y="54372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22" name="Vrije vorm 21"/>
            <p:cNvSpPr/>
            <p:nvPr/>
          </p:nvSpPr>
          <p:spPr>
            <a:xfrm>
              <a:off x="2728352" y="3526986"/>
              <a:ext cx="1051560" cy="716280"/>
            </a:xfrm>
            <a:custGeom>
              <a:avLst/>
              <a:gdLst>
                <a:gd name="connsiteX0" fmla="*/ 0 w 1051560"/>
                <a:gd name="connsiteY0" fmla="*/ 716280 h 716280"/>
                <a:gd name="connsiteX1" fmla="*/ 121920 w 1051560"/>
                <a:gd name="connsiteY1" fmla="*/ 685800 h 716280"/>
                <a:gd name="connsiteX2" fmla="*/ 198120 w 1051560"/>
                <a:gd name="connsiteY2" fmla="*/ 579120 h 716280"/>
                <a:gd name="connsiteX3" fmla="*/ 373380 w 1051560"/>
                <a:gd name="connsiteY3" fmla="*/ 251460 h 716280"/>
                <a:gd name="connsiteX4" fmla="*/ 647700 w 1051560"/>
                <a:gd name="connsiteY4" fmla="*/ 68580 h 716280"/>
                <a:gd name="connsiteX5" fmla="*/ 1051560 w 1051560"/>
                <a:gd name="connsiteY5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1560" h="716280">
                  <a:moveTo>
                    <a:pt x="0" y="716280"/>
                  </a:moveTo>
                  <a:cubicBezTo>
                    <a:pt x="44450" y="712470"/>
                    <a:pt x="88900" y="708660"/>
                    <a:pt x="121920" y="685800"/>
                  </a:cubicBezTo>
                  <a:cubicBezTo>
                    <a:pt x="154940" y="662940"/>
                    <a:pt x="156210" y="651510"/>
                    <a:pt x="198120" y="579120"/>
                  </a:cubicBezTo>
                  <a:cubicBezTo>
                    <a:pt x="240030" y="506730"/>
                    <a:pt x="298450" y="336550"/>
                    <a:pt x="373380" y="251460"/>
                  </a:cubicBezTo>
                  <a:cubicBezTo>
                    <a:pt x="448310" y="166370"/>
                    <a:pt x="534670" y="110490"/>
                    <a:pt x="647700" y="68580"/>
                  </a:cubicBezTo>
                  <a:cubicBezTo>
                    <a:pt x="760730" y="26670"/>
                    <a:pt x="906145" y="13335"/>
                    <a:pt x="105156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23" name="Tekstvak 22"/>
            <p:cNvSpPr txBox="1"/>
            <p:nvPr/>
          </p:nvSpPr>
          <p:spPr>
            <a:xfrm>
              <a:off x="2543664" y="2627712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LONG AXIS OF TOOTH</a:t>
              </a:r>
              <a:endParaRPr lang="nl-BE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echthoek 23"/>
            <p:cNvSpPr/>
            <p:nvPr/>
          </p:nvSpPr>
          <p:spPr>
            <a:xfrm rot="1311926">
              <a:off x="3061133" y="3910160"/>
              <a:ext cx="77676" cy="1077479"/>
            </a:xfrm>
            <a:prstGeom prst="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29" name="Tekstvak 28"/>
            <p:cNvSpPr txBox="1"/>
            <p:nvPr/>
          </p:nvSpPr>
          <p:spPr>
            <a:xfrm>
              <a:off x="3167844" y="4329146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IMAGE</a:t>
              </a:r>
            </a:p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RECEPTOR</a:t>
              </a:r>
              <a:endParaRPr lang="nl-BE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hthoek 30"/>
            <p:cNvSpPr/>
            <p:nvPr/>
          </p:nvSpPr>
          <p:spPr>
            <a:xfrm rot="1311926">
              <a:off x="947876" y="3271068"/>
              <a:ext cx="934956" cy="1077479"/>
            </a:xfrm>
            <a:prstGeom prst="rect">
              <a:avLst/>
            </a:prstGeom>
            <a:solidFill>
              <a:srgbClr val="D5D5D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 RAY TUBE</a:t>
              </a:r>
              <a:endParaRPr lang="nl-BE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7" name="Rechte verbindingslijn met pijl 26"/>
            <p:cNvCxnSpPr>
              <a:stCxn id="31" idx="3"/>
            </p:cNvCxnSpPr>
            <p:nvPr/>
          </p:nvCxnSpPr>
          <p:spPr>
            <a:xfrm>
              <a:off x="1849202" y="3983910"/>
              <a:ext cx="1198778" cy="462804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kstvak 33"/>
          <p:cNvSpPr txBox="1"/>
          <p:nvPr/>
        </p:nvSpPr>
        <p:spPr>
          <a:xfrm>
            <a:off x="2987824" y="3872081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PALATE</a:t>
            </a:r>
            <a:endParaRPr lang="nl-B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hthoek 31"/>
          <p:cNvSpPr/>
          <p:nvPr/>
        </p:nvSpPr>
        <p:spPr>
          <a:xfrm>
            <a:off x="-396551" y="1223078"/>
            <a:ext cx="45365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1" hangingPunct="1"/>
            <a:r>
              <a:rPr lang="en-US" dirty="0">
                <a:solidFill>
                  <a:srgbClr val="C00000"/>
                </a:solidFill>
                <a:latin typeface="Arial Unicode MS" pitchFamily="34" charset="-128"/>
              </a:rPr>
              <a:t>Paralleling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 technique: image receptor is placed parallel to the </a:t>
            </a:r>
            <a:r>
              <a:rPr lang="en-US" dirty="0">
                <a:solidFill>
                  <a:srgbClr val="C00000"/>
                </a:solidFill>
                <a:latin typeface="Arial Unicode MS" pitchFamily="34" charset="-128"/>
              </a:rPr>
              <a:t>l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ong axis 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of the tooth, </a:t>
            </a:r>
            <a:r>
              <a:rPr lang="en-US" dirty="0">
                <a:solidFill>
                  <a:srgbClr val="C00000"/>
                </a:solidFill>
                <a:latin typeface="Arial Unicode MS" pitchFamily="34" charset="-128"/>
              </a:rPr>
              <a:t>beam is perpendicular 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to </a:t>
            </a:r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receptor</a:t>
            </a:r>
            <a:endParaRPr lang="en-US" dirty="0">
              <a:solidFill>
                <a:schemeClr val="tx2"/>
              </a:solidFill>
              <a:latin typeface="Arial Unicode MS" pitchFamily="34" charset="-128"/>
            </a:endParaRPr>
          </a:p>
        </p:txBody>
      </p:sp>
      <p:grpSp>
        <p:nvGrpSpPr>
          <p:cNvPr id="53" name="Groep 52"/>
          <p:cNvGrpSpPr/>
          <p:nvPr/>
        </p:nvGrpSpPr>
        <p:grpSpPr>
          <a:xfrm>
            <a:off x="4535996" y="3266182"/>
            <a:ext cx="3708412" cy="2683098"/>
            <a:chOff x="2263775" y="2995073"/>
            <a:chExt cx="3708412" cy="2683098"/>
          </a:xfrm>
        </p:grpSpPr>
        <p:grpSp>
          <p:nvGrpSpPr>
            <p:cNvPr id="38" name="Groep 37"/>
            <p:cNvGrpSpPr/>
            <p:nvPr/>
          </p:nvGrpSpPr>
          <p:grpSpPr>
            <a:xfrm>
              <a:off x="2263775" y="2995073"/>
              <a:ext cx="3708412" cy="2683098"/>
              <a:chOff x="683568" y="2627712"/>
              <a:chExt cx="3708412" cy="2683098"/>
            </a:xfrm>
          </p:grpSpPr>
          <p:sp>
            <p:nvSpPr>
              <p:cNvPr id="39" name="Rechthoek 38"/>
              <p:cNvSpPr/>
              <p:nvPr/>
            </p:nvSpPr>
            <p:spPr>
              <a:xfrm>
                <a:off x="683568" y="2627712"/>
                <a:ext cx="3600400" cy="26830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BE"/>
              </a:p>
            </p:txBody>
          </p:sp>
          <p:cxnSp>
            <p:nvCxnSpPr>
              <p:cNvPr id="40" name="Rechte verbindingslijn 39"/>
              <p:cNvCxnSpPr/>
              <p:nvPr/>
            </p:nvCxnSpPr>
            <p:spPr>
              <a:xfrm flipH="1">
                <a:off x="2183884" y="3078562"/>
                <a:ext cx="864096" cy="216024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Vrije vorm 40"/>
              <p:cNvSpPr/>
              <p:nvPr/>
            </p:nvSpPr>
            <p:spPr>
              <a:xfrm>
                <a:off x="2271152" y="3306006"/>
                <a:ext cx="160020" cy="891540"/>
              </a:xfrm>
              <a:custGeom>
                <a:avLst/>
                <a:gdLst>
                  <a:gd name="connsiteX0" fmla="*/ 160020 w 160020"/>
                  <a:gd name="connsiteY0" fmla="*/ 891540 h 891540"/>
                  <a:gd name="connsiteX1" fmla="*/ 121920 w 160020"/>
                  <a:gd name="connsiteY1" fmla="*/ 807720 h 891540"/>
                  <a:gd name="connsiteX2" fmla="*/ 144780 w 160020"/>
                  <a:gd name="connsiteY2" fmla="*/ 388620 h 891540"/>
                  <a:gd name="connsiteX3" fmla="*/ 99060 w 160020"/>
                  <a:gd name="connsiteY3" fmla="*/ 167640 h 891540"/>
                  <a:gd name="connsiteX4" fmla="*/ 0 w 160020"/>
                  <a:gd name="connsiteY4" fmla="*/ 0 h 891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020" h="891540">
                    <a:moveTo>
                      <a:pt x="160020" y="891540"/>
                    </a:moveTo>
                    <a:cubicBezTo>
                      <a:pt x="142240" y="891540"/>
                      <a:pt x="124460" y="891540"/>
                      <a:pt x="121920" y="807720"/>
                    </a:cubicBezTo>
                    <a:cubicBezTo>
                      <a:pt x="119380" y="723900"/>
                      <a:pt x="148590" y="495300"/>
                      <a:pt x="144780" y="388620"/>
                    </a:cubicBezTo>
                    <a:cubicBezTo>
                      <a:pt x="140970" y="281940"/>
                      <a:pt x="123190" y="232410"/>
                      <a:pt x="99060" y="167640"/>
                    </a:cubicBezTo>
                    <a:cubicBezTo>
                      <a:pt x="74930" y="102870"/>
                      <a:pt x="37465" y="51435"/>
                      <a:pt x="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BE"/>
              </a:p>
            </p:txBody>
          </p:sp>
          <p:sp>
            <p:nvSpPr>
              <p:cNvPr id="42" name="Vrije vorm 41"/>
              <p:cNvSpPr/>
              <p:nvPr/>
            </p:nvSpPr>
            <p:spPr>
              <a:xfrm>
                <a:off x="2338566" y="3633812"/>
                <a:ext cx="529394" cy="1170330"/>
              </a:xfrm>
              <a:custGeom>
                <a:avLst/>
                <a:gdLst>
                  <a:gd name="connsiteX0" fmla="*/ 125306 w 529394"/>
                  <a:gd name="connsiteY0" fmla="*/ 513241 h 1170330"/>
                  <a:gd name="connsiteX1" fmla="*/ 41486 w 529394"/>
                  <a:gd name="connsiteY1" fmla="*/ 680881 h 1170330"/>
                  <a:gd name="connsiteX2" fmla="*/ 3386 w 529394"/>
                  <a:gd name="connsiteY2" fmla="*/ 894241 h 1170330"/>
                  <a:gd name="connsiteX3" fmla="*/ 3386 w 529394"/>
                  <a:gd name="connsiteY3" fmla="*/ 1031401 h 1170330"/>
                  <a:gd name="connsiteX4" fmla="*/ 3386 w 529394"/>
                  <a:gd name="connsiteY4" fmla="*/ 1153321 h 1170330"/>
                  <a:gd name="connsiteX5" fmla="*/ 49106 w 529394"/>
                  <a:gd name="connsiteY5" fmla="*/ 1168561 h 1170330"/>
                  <a:gd name="connsiteX6" fmla="*/ 79586 w 529394"/>
                  <a:gd name="connsiteY6" fmla="*/ 1145701 h 1170330"/>
                  <a:gd name="connsiteX7" fmla="*/ 110066 w 529394"/>
                  <a:gd name="connsiteY7" fmla="*/ 1077121 h 1170330"/>
                  <a:gd name="connsiteX8" fmla="*/ 216746 w 529394"/>
                  <a:gd name="connsiteY8" fmla="*/ 917101 h 1170330"/>
                  <a:gd name="connsiteX9" fmla="*/ 331046 w 529394"/>
                  <a:gd name="connsiteY9" fmla="*/ 810421 h 1170330"/>
                  <a:gd name="connsiteX10" fmla="*/ 369146 w 529394"/>
                  <a:gd name="connsiteY10" fmla="*/ 749461 h 1170330"/>
                  <a:gd name="connsiteX11" fmla="*/ 407246 w 529394"/>
                  <a:gd name="connsiteY11" fmla="*/ 543721 h 1170330"/>
                  <a:gd name="connsiteX12" fmla="*/ 475826 w 529394"/>
                  <a:gd name="connsiteY12" fmla="*/ 322741 h 1170330"/>
                  <a:gd name="connsiteX13" fmla="*/ 529166 w 529394"/>
                  <a:gd name="connsiteY13" fmla="*/ 117001 h 1170330"/>
                  <a:gd name="connsiteX14" fmla="*/ 491066 w 529394"/>
                  <a:gd name="connsiteY14" fmla="*/ 2701 h 1170330"/>
                  <a:gd name="connsiteX15" fmla="*/ 399626 w 529394"/>
                  <a:gd name="connsiteY15" fmla="*/ 48421 h 1170330"/>
                  <a:gd name="connsiteX16" fmla="*/ 292946 w 529394"/>
                  <a:gd name="connsiteY16" fmla="*/ 185581 h 1170330"/>
                  <a:gd name="connsiteX17" fmla="*/ 239606 w 529394"/>
                  <a:gd name="connsiteY17" fmla="*/ 299881 h 1170330"/>
                  <a:gd name="connsiteX0" fmla="*/ 125306 w 529394"/>
                  <a:gd name="connsiteY0" fmla="*/ 513241 h 1170330"/>
                  <a:gd name="connsiteX1" fmla="*/ 41486 w 529394"/>
                  <a:gd name="connsiteY1" fmla="*/ 680881 h 1170330"/>
                  <a:gd name="connsiteX2" fmla="*/ 3386 w 529394"/>
                  <a:gd name="connsiteY2" fmla="*/ 894241 h 1170330"/>
                  <a:gd name="connsiteX3" fmla="*/ 3386 w 529394"/>
                  <a:gd name="connsiteY3" fmla="*/ 1031401 h 1170330"/>
                  <a:gd name="connsiteX4" fmla="*/ 3386 w 529394"/>
                  <a:gd name="connsiteY4" fmla="*/ 1153321 h 1170330"/>
                  <a:gd name="connsiteX5" fmla="*/ 49106 w 529394"/>
                  <a:gd name="connsiteY5" fmla="*/ 1168561 h 1170330"/>
                  <a:gd name="connsiteX6" fmla="*/ 79586 w 529394"/>
                  <a:gd name="connsiteY6" fmla="*/ 1145701 h 1170330"/>
                  <a:gd name="connsiteX7" fmla="*/ 110066 w 529394"/>
                  <a:gd name="connsiteY7" fmla="*/ 1077121 h 1170330"/>
                  <a:gd name="connsiteX8" fmla="*/ 216746 w 529394"/>
                  <a:gd name="connsiteY8" fmla="*/ 917101 h 1170330"/>
                  <a:gd name="connsiteX9" fmla="*/ 331046 w 529394"/>
                  <a:gd name="connsiteY9" fmla="*/ 810421 h 1170330"/>
                  <a:gd name="connsiteX10" fmla="*/ 369146 w 529394"/>
                  <a:gd name="connsiteY10" fmla="*/ 749461 h 1170330"/>
                  <a:gd name="connsiteX11" fmla="*/ 407246 w 529394"/>
                  <a:gd name="connsiteY11" fmla="*/ 543721 h 1170330"/>
                  <a:gd name="connsiteX12" fmla="*/ 475826 w 529394"/>
                  <a:gd name="connsiteY12" fmla="*/ 322741 h 1170330"/>
                  <a:gd name="connsiteX13" fmla="*/ 529166 w 529394"/>
                  <a:gd name="connsiteY13" fmla="*/ 117001 h 1170330"/>
                  <a:gd name="connsiteX14" fmla="*/ 491066 w 529394"/>
                  <a:gd name="connsiteY14" fmla="*/ 2701 h 1170330"/>
                  <a:gd name="connsiteX15" fmla="*/ 399626 w 529394"/>
                  <a:gd name="connsiteY15" fmla="*/ 48421 h 1170330"/>
                  <a:gd name="connsiteX16" fmla="*/ 292946 w 529394"/>
                  <a:gd name="connsiteY16" fmla="*/ 185581 h 1170330"/>
                  <a:gd name="connsiteX17" fmla="*/ 132926 w 529394"/>
                  <a:gd name="connsiteY17" fmla="*/ 505621 h 1170330"/>
                  <a:gd name="connsiteX0" fmla="*/ 125306 w 529394"/>
                  <a:gd name="connsiteY0" fmla="*/ 513241 h 1170330"/>
                  <a:gd name="connsiteX1" fmla="*/ 41486 w 529394"/>
                  <a:gd name="connsiteY1" fmla="*/ 680881 h 1170330"/>
                  <a:gd name="connsiteX2" fmla="*/ 3386 w 529394"/>
                  <a:gd name="connsiteY2" fmla="*/ 894241 h 1170330"/>
                  <a:gd name="connsiteX3" fmla="*/ 3386 w 529394"/>
                  <a:gd name="connsiteY3" fmla="*/ 1031401 h 1170330"/>
                  <a:gd name="connsiteX4" fmla="*/ 3386 w 529394"/>
                  <a:gd name="connsiteY4" fmla="*/ 1153321 h 1170330"/>
                  <a:gd name="connsiteX5" fmla="*/ 49106 w 529394"/>
                  <a:gd name="connsiteY5" fmla="*/ 1168561 h 1170330"/>
                  <a:gd name="connsiteX6" fmla="*/ 79586 w 529394"/>
                  <a:gd name="connsiteY6" fmla="*/ 1145701 h 1170330"/>
                  <a:gd name="connsiteX7" fmla="*/ 110066 w 529394"/>
                  <a:gd name="connsiteY7" fmla="*/ 1077121 h 1170330"/>
                  <a:gd name="connsiteX8" fmla="*/ 216746 w 529394"/>
                  <a:gd name="connsiteY8" fmla="*/ 917101 h 1170330"/>
                  <a:gd name="connsiteX9" fmla="*/ 331046 w 529394"/>
                  <a:gd name="connsiteY9" fmla="*/ 810421 h 1170330"/>
                  <a:gd name="connsiteX10" fmla="*/ 369146 w 529394"/>
                  <a:gd name="connsiteY10" fmla="*/ 749461 h 1170330"/>
                  <a:gd name="connsiteX11" fmla="*/ 407246 w 529394"/>
                  <a:gd name="connsiteY11" fmla="*/ 543721 h 1170330"/>
                  <a:gd name="connsiteX12" fmla="*/ 475826 w 529394"/>
                  <a:gd name="connsiteY12" fmla="*/ 322741 h 1170330"/>
                  <a:gd name="connsiteX13" fmla="*/ 529166 w 529394"/>
                  <a:gd name="connsiteY13" fmla="*/ 117001 h 1170330"/>
                  <a:gd name="connsiteX14" fmla="*/ 491066 w 529394"/>
                  <a:gd name="connsiteY14" fmla="*/ 2701 h 1170330"/>
                  <a:gd name="connsiteX15" fmla="*/ 399626 w 529394"/>
                  <a:gd name="connsiteY15" fmla="*/ 48421 h 1170330"/>
                  <a:gd name="connsiteX16" fmla="*/ 292946 w 529394"/>
                  <a:gd name="connsiteY16" fmla="*/ 185581 h 1170330"/>
                  <a:gd name="connsiteX17" fmla="*/ 110066 w 529394"/>
                  <a:gd name="connsiteY17" fmla="*/ 543721 h 117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29394" h="1170330">
                    <a:moveTo>
                      <a:pt x="125306" y="513241"/>
                    </a:moveTo>
                    <a:cubicBezTo>
                      <a:pt x="93556" y="565311"/>
                      <a:pt x="61806" y="617381"/>
                      <a:pt x="41486" y="680881"/>
                    </a:cubicBezTo>
                    <a:cubicBezTo>
                      <a:pt x="21166" y="744381"/>
                      <a:pt x="9736" y="835821"/>
                      <a:pt x="3386" y="894241"/>
                    </a:cubicBezTo>
                    <a:cubicBezTo>
                      <a:pt x="-2964" y="952661"/>
                      <a:pt x="3386" y="1031401"/>
                      <a:pt x="3386" y="1031401"/>
                    </a:cubicBezTo>
                    <a:cubicBezTo>
                      <a:pt x="3386" y="1074581"/>
                      <a:pt x="-4234" y="1130461"/>
                      <a:pt x="3386" y="1153321"/>
                    </a:cubicBezTo>
                    <a:cubicBezTo>
                      <a:pt x="11006" y="1176181"/>
                      <a:pt x="36406" y="1169831"/>
                      <a:pt x="49106" y="1168561"/>
                    </a:cubicBezTo>
                    <a:cubicBezTo>
                      <a:pt x="61806" y="1167291"/>
                      <a:pt x="69426" y="1160941"/>
                      <a:pt x="79586" y="1145701"/>
                    </a:cubicBezTo>
                    <a:cubicBezTo>
                      <a:pt x="89746" y="1130461"/>
                      <a:pt x="87206" y="1115221"/>
                      <a:pt x="110066" y="1077121"/>
                    </a:cubicBezTo>
                    <a:cubicBezTo>
                      <a:pt x="132926" y="1039021"/>
                      <a:pt x="179916" y="961551"/>
                      <a:pt x="216746" y="917101"/>
                    </a:cubicBezTo>
                    <a:cubicBezTo>
                      <a:pt x="253576" y="872651"/>
                      <a:pt x="305646" y="838361"/>
                      <a:pt x="331046" y="810421"/>
                    </a:cubicBezTo>
                    <a:cubicBezTo>
                      <a:pt x="356446" y="782481"/>
                      <a:pt x="356446" y="793911"/>
                      <a:pt x="369146" y="749461"/>
                    </a:cubicBezTo>
                    <a:cubicBezTo>
                      <a:pt x="381846" y="705011"/>
                      <a:pt x="389466" y="614841"/>
                      <a:pt x="407246" y="543721"/>
                    </a:cubicBezTo>
                    <a:cubicBezTo>
                      <a:pt x="425026" y="472601"/>
                      <a:pt x="455506" y="393861"/>
                      <a:pt x="475826" y="322741"/>
                    </a:cubicBezTo>
                    <a:cubicBezTo>
                      <a:pt x="496146" y="251621"/>
                      <a:pt x="526626" y="170341"/>
                      <a:pt x="529166" y="117001"/>
                    </a:cubicBezTo>
                    <a:cubicBezTo>
                      <a:pt x="531706" y="63661"/>
                      <a:pt x="512656" y="14131"/>
                      <a:pt x="491066" y="2701"/>
                    </a:cubicBezTo>
                    <a:cubicBezTo>
                      <a:pt x="469476" y="-8729"/>
                      <a:pt x="432646" y="17941"/>
                      <a:pt x="399626" y="48421"/>
                    </a:cubicBezTo>
                    <a:cubicBezTo>
                      <a:pt x="366606" y="78901"/>
                      <a:pt x="341206" y="103031"/>
                      <a:pt x="292946" y="185581"/>
                    </a:cubicBezTo>
                    <a:cubicBezTo>
                      <a:pt x="244686" y="268131"/>
                      <a:pt x="123401" y="507526"/>
                      <a:pt x="110066" y="543721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BE"/>
              </a:p>
            </p:txBody>
          </p:sp>
          <p:sp>
            <p:nvSpPr>
              <p:cNvPr id="43" name="Vrije vorm 42"/>
              <p:cNvSpPr/>
              <p:nvPr/>
            </p:nvSpPr>
            <p:spPr>
              <a:xfrm>
                <a:off x="2728352" y="3526986"/>
                <a:ext cx="1051560" cy="716280"/>
              </a:xfrm>
              <a:custGeom>
                <a:avLst/>
                <a:gdLst>
                  <a:gd name="connsiteX0" fmla="*/ 0 w 1051560"/>
                  <a:gd name="connsiteY0" fmla="*/ 716280 h 716280"/>
                  <a:gd name="connsiteX1" fmla="*/ 121920 w 1051560"/>
                  <a:gd name="connsiteY1" fmla="*/ 685800 h 716280"/>
                  <a:gd name="connsiteX2" fmla="*/ 198120 w 1051560"/>
                  <a:gd name="connsiteY2" fmla="*/ 579120 h 716280"/>
                  <a:gd name="connsiteX3" fmla="*/ 373380 w 1051560"/>
                  <a:gd name="connsiteY3" fmla="*/ 251460 h 716280"/>
                  <a:gd name="connsiteX4" fmla="*/ 647700 w 1051560"/>
                  <a:gd name="connsiteY4" fmla="*/ 68580 h 716280"/>
                  <a:gd name="connsiteX5" fmla="*/ 1051560 w 1051560"/>
                  <a:gd name="connsiteY5" fmla="*/ 0 h 716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1560" h="716280">
                    <a:moveTo>
                      <a:pt x="0" y="716280"/>
                    </a:moveTo>
                    <a:cubicBezTo>
                      <a:pt x="44450" y="712470"/>
                      <a:pt x="88900" y="708660"/>
                      <a:pt x="121920" y="685800"/>
                    </a:cubicBezTo>
                    <a:cubicBezTo>
                      <a:pt x="154940" y="662940"/>
                      <a:pt x="156210" y="651510"/>
                      <a:pt x="198120" y="579120"/>
                    </a:cubicBezTo>
                    <a:cubicBezTo>
                      <a:pt x="240030" y="506730"/>
                      <a:pt x="298450" y="336550"/>
                      <a:pt x="373380" y="251460"/>
                    </a:cubicBezTo>
                    <a:cubicBezTo>
                      <a:pt x="448310" y="166370"/>
                      <a:pt x="534670" y="110490"/>
                      <a:pt x="647700" y="68580"/>
                    </a:cubicBezTo>
                    <a:cubicBezTo>
                      <a:pt x="760730" y="26670"/>
                      <a:pt x="906145" y="13335"/>
                      <a:pt x="105156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BE"/>
              </a:p>
            </p:txBody>
          </p:sp>
          <p:sp>
            <p:nvSpPr>
              <p:cNvPr id="44" name="Tekstvak 43"/>
              <p:cNvSpPr txBox="1"/>
              <p:nvPr/>
            </p:nvSpPr>
            <p:spPr>
              <a:xfrm>
                <a:off x="2055689" y="2845615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LONG AXIS OF TOOTH</a:t>
                </a:r>
                <a:endParaRPr lang="nl-BE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Rechthoek 44"/>
              <p:cNvSpPr/>
              <p:nvPr/>
            </p:nvSpPr>
            <p:spPr>
              <a:xfrm rot="2130935">
                <a:off x="2738057" y="3867332"/>
                <a:ext cx="79200" cy="1077479"/>
              </a:xfrm>
              <a:prstGeom prst="rect">
                <a:avLst/>
              </a:prstGeom>
              <a:solidFill>
                <a:schemeClr val="bg2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BE"/>
              </a:p>
            </p:txBody>
          </p:sp>
          <p:sp>
            <p:nvSpPr>
              <p:cNvPr id="46" name="Tekstvak 45"/>
              <p:cNvSpPr txBox="1"/>
              <p:nvPr/>
            </p:nvSpPr>
            <p:spPr>
              <a:xfrm>
                <a:off x="3167844" y="4329146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IMAGE</a:t>
                </a:r>
              </a:p>
              <a:p>
                <a:r>
                  <a:rPr lang="en-US" sz="1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RECEPTOR</a:t>
                </a:r>
                <a:endParaRPr lang="nl-BE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Rechthoek 46"/>
              <p:cNvSpPr/>
              <p:nvPr/>
            </p:nvSpPr>
            <p:spPr>
              <a:xfrm rot="1757359">
                <a:off x="1017944" y="3140766"/>
                <a:ext cx="934956" cy="1077479"/>
              </a:xfrm>
              <a:prstGeom prst="rect">
                <a:avLst/>
              </a:prstGeom>
              <a:solidFill>
                <a:srgbClr val="D5D5D5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RAY TUBE</a:t>
                </a:r>
                <a:endParaRPr lang="nl-BE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8" name="Rechte verbindingslijn met pijl 47"/>
              <p:cNvCxnSpPr/>
              <p:nvPr/>
            </p:nvCxnSpPr>
            <p:spPr>
              <a:xfrm>
                <a:off x="1902719" y="3879757"/>
                <a:ext cx="756000" cy="43200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Rechte verbindingslijn 49"/>
            <p:cNvCxnSpPr/>
            <p:nvPr/>
          </p:nvCxnSpPr>
          <p:spPr>
            <a:xfrm flipH="1">
              <a:off x="3817783" y="3560850"/>
              <a:ext cx="1414700" cy="195048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Rechte verbindingslijn 54"/>
            <p:cNvCxnSpPr/>
            <p:nvPr/>
          </p:nvCxnSpPr>
          <p:spPr>
            <a:xfrm flipH="1">
              <a:off x="3779223" y="3497014"/>
              <a:ext cx="1137641" cy="2076924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  <a:head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kstvak 56"/>
            <p:cNvSpPr txBox="1"/>
            <p:nvPr/>
          </p:nvSpPr>
          <p:spPr>
            <a:xfrm>
              <a:off x="4582501" y="3220624"/>
              <a:ext cx="12241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BISECTOR</a:t>
              </a:r>
              <a:endParaRPr lang="nl-BE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Rechthoek 57"/>
          <p:cNvSpPr/>
          <p:nvPr/>
        </p:nvSpPr>
        <p:spPr>
          <a:xfrm>
            <a:off x="3934919" y="1235900"/>
            <a:ext cx="52068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1" hangingPunct="1"/>
            <a:r>
              <a:rPr lang="en-US" dirty="0">
                <a:solidFill>
                  <a:srgbClr val="C00000"/>
                </a:solidFill>
                <a:latin typeface="Arial Unicode MS" pitchFamily="34" charset="-128"/>
              </a:rPr>
              <a:t>Bisecting-angle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 technique: image </a:t>
            </a:r>
            <a:r>
              <a:rPr lang="en-US" dirty="0">
                <a:solidFill>
                  <a:srgbClr val="C00000"/>
                </a:solidFill>
                <a:latin typeface="Arial Unicode MS" pitchFamily="34" charset="-128"/>
              </a:rPr>
              <a:t>receptor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 is placed at an</a:t>
            </a:r>
            <a:r>
              <a:rPr lang="en-US" dirty="0">
                <a:solidFill>
                  <a:srgbClr val="C00000"/>
                </a:solidFill>
                <a:latin typeface="Arial Unicode MS" pitchFamily="34" charset="-128"/>
              </a:rPr>
              <a:t> angle 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to the </a:t>
            </a:r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tooth,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beam</a:t>
            </a:r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 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is perpendicular to the </a:t>
            </a:r>
            <a:r>
              <a:rPr lang="en-US" dirty="0">
                <a:solidFill>
                  <a:srgbClr val="C00000"/>
                </a:solidFill>
                <a:latin typeface="Arial Unicode MS" pitchFamily="34" charset="-128"/>
              </a:rPr>
              <a:t>plane bisecting 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the tooth and the receptor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18</a:t>
            </a:fld>
            <a:endParaRPr lang="en-GB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Periapical radiography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32" name="Rechthoek 31"/>
          <p:cNvSpPr/>
          <p:nvPr/>
        </p:nvSpPr>
        <p:spPr>
          <a:xfrm>
            <a:off x="107504" y="1223078"/>
            <a:ext cx="87094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lvl="1" eaLnBrk="1" hangingPunct="1"/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For </a:t>
            </a:r>
            <a:r>
              <a:rPr lang="en-US" dirty="0">
                <a:solidFill>
                  <a:srgbClr val="C00000"/>
                </a:solidFill>
                <a:latin typeface="Arial Unicode MS" pitchFamily="34" charset="-128"/>
              </a:rPr>
              <a:t>solid state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</a:rPr>
              <a:t>receptors</a:t>
            </a:r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, 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a parallel position to the </a:t>
            </a:r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tooth‘s 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main axis in the maxilla will mostly not  be  feasible  </a:t>
            </a:r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(Roeder  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et  al.  </a:t>
            </a:r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2011); a  </a:t>
            </a:r>
            <a:r>
              <a:rPr lang="en-US" dirty="0">
                <a:solidFill>
                  <a:srgbClr val="C00000"/>
                </a:solidFill>
                <a:latin typeface="Arial Unicode MS" pitchFamily="34" charset="-128"/>
              </a:rPr>
              <a:t>'rectangular  technique' </a:t>
            </a:r>
            <a:r>
              <a:rPr lang="en-US" dirty="0">
                <a:solidFill>
                  <a:schemeClr val="tx2"/>
                </a:solidFill>
                <a:latin typeface="Arial Unicode MS" pitchFamily="34" charset="-128"/>
              </a:rPr>
              <a:t>is  a  good  compromise.  The  image receptor by means of an aiming device is oriented perpendicular to the central x-ray, whilst no specific requirements apply to the angle between tooth and receptor.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3821145"/>
            <a:ext cx="4861248" cy="23441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tangle 34"/>
          <p:cNvSpPr/>
          <p:nvPr/>
        </p:nvSpPr>
        <p:spPr>
          <a:xfrm>
            <a:off x="6984976" y="5573826"/>
            <a:ext cx="1491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Schulze</a:t>
            </a:r>
          </a:p>
        </p:txBody>
      </p:sp>
    </p:spTree>
    <p:extLst>
      <p:ext uri="{BB962C8B-B14F-4D97-AF65-F5344CB8AC3E}">
        <p14:creationId xmlns:p14="http://schemas.microsoft.com/office/powerpoint/2010/main" val="3670505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19</a:t>
            </a:fld>
            <a:endParaRPr lang="en-GB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Periapical radiography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pic>
        <p:nvPicPr>
          <p:cNvPr id="8" name="Picture 4" descr="CE02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504" y="2564904"/>
            <a:ext cx="8937720" cy="2880320"/>
          </a:xfrm>
        </p:spPr>
      </p:pic>
      <p:sp>
        <p:nvSpPr>
          <p:cNvPr id="9" name="Rectangle 8"/>
          <p:cNvSpPr/>
          <p:nvPr/>
        </p:nvSpPr>
        <p:spPr>
          <a:xfrm>
            <a:off x="7117451" y="5485953"/>
            <a:ext cx="15840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P.Sinpitaksakul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269430" y="1218417"/>
            <a:ext cx="887457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eaLnBrk="1" hangingPunct="1"/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Series of 6 anterior and 8 posterior periapical radiographs </a:t>
            </a:r>
            <a:b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</a:br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</a:rPr>
              <a:t>(note different orientation of receptor</a:t>
            </a:r>
            <a:r>
              <a:rPr lang="en-US" sz="2800" dirty="0" smtClean="0">
                <a:solidFill>
                  <a:schemeClr val="tx2"/>
                </a:solidFill>
                <a:latin typeface="Arial Unicode MS" pitchFamily="34" charset="-128"/>
              </a:rPr>
              <a:t>)</a:t>
            </a:r>
            <a:endParaRPr lang="en-US" sz="2800" dirty="0">
              <a:solidFill>
                <a:schemeClr val="tx2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smtClean="0">
                <a:latin typeface="Arial Unicode MS" pitchFamily="34" charset="-128"/>
              </a:rPr>
              <a:t>Educational Objectives</a:t>
            </a:r>
            <a:endParaRPr lang="en-US" sz="320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12776"/>
            <a:ext cx="8569076" cy="4572000"/>
          </a:xfrm>
        </p:spPr>
        <p:txBody>
          <a:bodyPr/>
          <a:lstStyle/>
          <a:p>
            <a:pPr lvl="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Be familiar with the different types of intraoral radiography</a:t>
            </a:r>
          </a:p>
          <a:p>
            <a:pPr lvl="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Understand the difference between (film-based and digital) image receptors used in intraoral radiography</a:t>
            </a:r>
          </a:p>
          <a:p>
            <a:pPr lvl="0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Recognize and avoid faulty radiographs (position, under/overexposure, film handling and development, etc.)</a:t>
            </a:r>
          </a:p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Know when and how to use handheld intraoral radiography machines</a:t>
            </a:r>
            <a:endParaRPr lang="en-US" sz="2400" dirty="0" smtClean="0">
              <a:latin typeface="Arial Unicode MS" pitchFamily="34" charset="-128"/>
            </a:endParaRPr>
          </a:p>
          <a:p>
            <a:pPr eaLnBrk="1" hangingPunct="1"/>
            <a:endParaRPr lang="en-US" sz="2400" dirty="0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/>
          <p:cNvSpPr/>
          <p:nvPr/>
        </p:nvSpPr>
        <p:spPr>
          <a:xfrm>
            <a:off x="2415257" y="3501008"/>
            <a:ext cx="4028951" cy="29523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Bitewing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86408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Aimed at visualizing the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crown</a:t>
            </a:r>
            <a:r>
              <a:rPr lang="en-US" sz="2800" dirty="0" smtClean="0">
                <a:solidFill>
                  <a:srgbClr val="FF0000"/>
                </a:solidFill>
                <a:latin typeface="Arial Unicode MS" pitchFamily="34" charset="-128"/>
              </a:rPr>
              <a:t> </a:t>
            </a:r>
            <a:r>
              <a:rPr lang="en-US" sz="2800" dirty="0" smtClean="0">
                <a:latin typeface="Arial Unicode MS" pitchFamily="34" charset="-128"/>
              </a:rPr>
              <a:t>of the tooth and </a:t>
            </a:r>
            <a:r>
              <a:rPr lang="en-US" sz="2800" dirty="0" err="1" smtClean="0">
                <a:solidFill>
                  <a:srgbClr val="C00000"/>
                </a:solidFill>
                <a:latin typeface="Arial Unicode MS" pitchFamily="34" charset="-128"/>
              </a:rPr>
              <a:t>interproximal</a:t>
            </a:r>
            <a:r>
              <a:rPr lang="en-US" sz="28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US" sz="2800" dirty="0" smtClean="0">
                <a:latin typeface="Arial Unicode MS" pitchFamily="34" charset="-128"/>
              </a:rPr>
              <a:t>surfaces</a:t>
            </a:r>
          </a:p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Orientation of receptor: </a:t>
            </a:r>
            <a:r>
              <a:rPr lang="en-US" sz="2800" dirty="0" err="1" smtClean="0">
                <a:latin typeface="Arial Unicode MS" pitchFamily="34" charset="-128"/>
              </a:rPr>
              <a:t>cfr</a:t>
            </a:r>
            <a:r>
              <a:rPr lang="en-US" sz="2800" dirty="0" smtClean="0">
                <a:latin typeface="Arial Unicode MS" pitchFamily="34" charset="-128"/>
              </a:rPr>
              <a:t>. paralleling technique</a:t>
            </a:r>
          </a:p>
          <a:p>
            <a:pPr lvl="1" eaLnBrk="1" hangingPunct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</a:rPr>
              <a:t>With slight beam angle e.g. 5-10° (coinciding with occlusal plane angle)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2" name="Vrije vorm 1"/>
          <p:cNvSpPr/>
          <p:nvPr/>
        </p:nvSpPr>
        <p:spPr>
          <a:xfrm>
            <a:off x="4435971" y="4003886"/>
            <a:ext cx="679585" cy="1044858"/>
          </a:xfrm>
          <a:custGeom>
            <a:avLst/>
            <a:gdLst>
              <a:gd name="connsiteX0" fmla="*/ 67137 w 679585"/>
              <a:gd name="connsiteY0" fmla="*/ 583406 h 1044858"/>
              <a:gd name="connsiteX1" fmla="*/ 67137 w 679585"/>
              <a:gd name="connsiteY1" fmla="*/ 431006 h 1044858"/>
              <a:gd name="connsiteX2" fmla="*/ 462 w 679585"/>
              <a:gd name="connsiteY2" fmla="*/ 173831 h 1044858"/>
              <a:gd name="connsiteX3" fmla="*/ 38562 w 679585"/>
              <a:gd name="connsiteY3" fmla="*/ 40481 h 1044858"/>
              <a:gd name="connsiteX4" fmla="*/ 57612 w 679585"/>
              <a:gd name="connsiteY4" fmla="*/ 2381 h 1044858"/>
              <a:gd name="connsiteX5" fmla="*/ 143337 w 679585"/>
              <a:gd name="connsiteY5" fmla="*/ 30956 h 1044858"/>
              <a:gd name="connsiteX6" fmla="*/ 210012 w 679585"/>
              <a:gd name="connsiteY6" fmla="*/ 135731 h 1044858"/>
              <a:gd name="connsiteX7" fmla="*/ 305262 w 679585"/>
              <a:gd name="connsiteY7" fmla="*/ 364331 h 1044858"/>
              <a:gd name="connsiteX8" fmla="*/ 381462 w 679585"/>
              <a:gd name="connsiteY8" fmla="*/ 469106 h 1044858"/>
              <a:gd name="connsiteX9" fmla="*/ 429087 w 679585"/>
              <a:gd name="connsiteY9" fmla="*/ 469106 h 1044858"/>
              <a:gd name="connsiteX10" fmla="*/ 476712 w 679585"/>
              <a:gd name="connsiteY10" fmla="*/ 364331 h 1044858"/>
              <a:gd name="connsiteX11" fmla="*/ 505287 w 679585"/>
              <a:gd name="connsiteY11" fmla="*/ 116681 h 1044858"/>
              <a:gd name="connsiteX12" fmla="*/ 533862 w 679585"/>
              <a:gd name="connsiteY12" fmla="*/ 21431 h 1044858"/>
              <a:gd name="connsiteX13" fmla="*/ 610062 w 679585"/>
              <a:gd name="connsiteY13" fmla="*/ 2381 h 1044858"/>
              <a:gd name="connsiteX14" fmla="*/ 638637 w 679585"/>
              <a:gd name="connsiteY14" fmla="*/ 59531 h 1044858"/>
              <a:gd name="connsiteX15" fmla="*/ 667212 w 679585"/>
              <a:gd name="connsiteY15" fmla="*/ 202406 h 1044858"/>
              <a:gd name="connsiteX16" fmla="*/ 648162 w 679585"/>
              <a:gd name="connsiteY16" fmla="*/ 364331 h 1044858"/>
              <a:gd name="connsiteX17" fmla="*/ 638637 w 679585"/>
              <a:gd name="connsiteY17" fmla="*/ 507206 h 1044858"/>
              <a:gd name="connsiteX18" fmla="*/ 638637 w 679585"/>
              <a:gd name="connsiteY18" fmla="*/ 583406 h 1044858"/>
              <a:gd name="connsiteX19" fmla="*/ 676737 w 679585"/>
              <a:gd name="connsiteY19" fmla="*/ 859631 h 1044858"/>
              <a:gd name="connsiteX20" fmla="*/ 667212 w 679585"/>
              <a:gd name="connsiteY20" fmla="*/ 954881 h 1044858"/>
              <a:gd name="connsiteX21" fmla="*/ 591012 w 679585"/>
              <a:gd name="connsiteY21" fmla="*/ 1031081 h 1044858"/>
              <a:gd name="connsiteX22" fmla="*/ 524337 w 679585"/>
              <a:gd name="connsiteY22" fmla="*/ 1040606 h 1044858"/>
              <a:gd name="connsiteX23" fmla="*/ 467187 w 679585"/>
              <a:gd name="connsiteY23" fmla="*/ 983456 h 1044858"/>
              <a:gd name="connsiteX24" fmla="*/ 410037 w 679585"/>
              <a:gd name="connsiteY24" fmla="*/ 945356 h 1044858"/>
              <a:gd name="connsiteX25" fmla="*/ 352887 w 679585"/>
              <a:gd name="connsiteY25" fmla="*/ 983456 h 1044858"/>
              <a:gd name="connsiteX26" fmla="*/ 305262 w 679585"/>
              <a:gd name="connsiteY26" fmla="*/ 1012031 h 1044858"/>
              <a:gd name="connsiteX27" fmla="*/ 238587 w 679585"/>
              <a:gd name="connsiteY27" fmla="*/ 1012031 h 1044858"/>
              <a:gd name="connsiteX28" fmla="*/ 171912 w 679585"/>
              <a:gd name="connsiteY28" fmla="*/ 945356 h 1044858"/>
              <a:gd name="connsiteX29" fmla="*/ 124287 w 679585"/>
              <a:gd name="connsiteY29" fmla="*/ 869156 h 1044858"/>
              <a:gd name="connsiteX30" fmla="*/ 48087 w 679585"/>
              <a:gd name="connsiteY30" fmla="*/ 735806 h 1044858"/>
              <a:gd name="connsiteX31" fmla="*/ 67137 w 679585"/>
              <a:gd name="connsiteY31" fmla="*/ 583406 h 104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79585" h="1044858">
                <a:moveTo>
                  <a:pt x="67137" y="583406"/>
                </a:moveTo>
                <a:cubicBezTo>
                  <a:pt x="70312" y="532606"/>
                  <a:pt x="78249" y="499268"/>
                  <a:pt x="67137" y="431006"/>
                </a:cubicBezTo>
                <a:cubicBezTo>
                  <a:pt x="56025" y="362744"/>
                  <a:pt x="5224" y="238918"/>
                  <a:pt x="462" y="173831"/>
                </a:cubicBezTo>
                <a:cubicBezTo>
                  <a:pt x="-4300" y="108744"/>
                  <a:pt x="29037" y="69056"/>
                  <a:pt x="38562" y="40481"/>
                </a:cubicBezTo>
                <a:cubicBezTo>
                  <a:pt x="48087" y="11906"/>
                  <a:pt x="40150" y="3968"/>
                  <a:pt x="57612" y="2381"/>
                </a:cubicBezTo>
                <a:cubicBezTo>
                  <a:pt x="75074" y="794"/>
                  <a:pt x="117937" y="8731"/>
                  <a:pt x="143337" y="30956"/>
                </a:cubicBezTo>
                <a:cubicBezTo>
                  <a:pt x="168737" y="53181"/>
                  <a:pt x="183025" y="80169"/>
                  <a:pt x="210012" y="135731"/>
                </a:cubicBezTo>
                <a:cubicBezTo>
                  <a:pt x="236999" y="191293"/>
                  <a:pt x="276687" y="308768"/>
                  <a:pt x="305262" y="364331"/>
                </a:cubicBezTo>
                <a:cubicBezTo>
                  <a:pt x="333837" y="419893"/>
                  <a:pt x="360825" y="451644"/>
                  <a:pt x="381462" y="469106"/>
                </a:cubicBezTo>
                <a:cubicBezTo>
                  <a:pt x="402099" y="486568"/>
                  <a:pt x="413212" y="486568"/>
                  <a:pt x="429087" y="469106"/>
                </a:cubicBezTo>
                <a:cubicBezTo>
                  <a:pt x="444962" y="451644"/>
                  <a:pt x="464012" y="423068"/>
                  <a:pt x="476712" y="364331"/>
                </a:cubicBezTo>
                <a:cubicBezTo>
                  <a:pt x="489412" y="305593"/>
                  <a:pt x="495762" y="173831"/>
                  <a:pt x="505287" y="116681"/>
                </a:cubicBezTo>
                <a:cubicBezTo>
                  <a:pt x="514812" y="59531"/>
                  <a:pt x="516400" y="40481"/>
                  <a:pt x="533862" y="21431"/>
                </a:cubicBezTo>
                <a:cubicBezTo>
                  <a:pt x="551324" y="2381"/>
                  <a:pt x="592600" y="-3969"/>
                  <a:pt x="610062" y="2381"/>
                </a:cubicBezTo>
                <a:cubicBezTo>
                  <a:pt x="627524" y="8731"/>
                  <a:pt x="629112" y="26193"/>
                  <a:pt x="638637" y="59531"/>
                </a:cubicBezTo>
                <a:cubicBezTo>
                  <a:pt x="648162" y="92868"/>
                  <a:pt x="665625" y="151606"/>
                  <a:pt x="667212" y="202406"/>
                </a:cubicBezTo>
                <a:cubicBezTo>
                  <a:pt x="668800" y="253206"/>
                  <a:pt x="652924" y="313531"/>
                  <a:pt x="648162" y="364331"/>
                </a:cubicBezTo>
                <a:cubicBezTo>
                  <a:pt x="643400" y="415131"/>
                  <a:pt x="640224" y="470694"/>
                  <a:pt x="638637" y="507206"/>
                </a:cubicBezTo>
                <a:cubicBezTo>
                  <a:pt x="637050" y="543718"/>
                  <a:pt x="632287" y="524669"/>
                  <a:pt x="638637" y="583406"/>
                </a:cubicBezTo>
                <a:cubicBezTo>
                  <a:pt x="644987" y="642143"/>
                  <a:pt x="671975" y="797719"/>
                  <a:pt x="676737" y="859631"/>
                </a:cubicBezTo>
                <a:cubicBezTo>
                  <a:pt x="681500" y="921544"/>
                  <a:pt x="681499" y="926306"/>
                  <a:pt x="667212" y="954881"/>
                </a:cubicBezTo>
                <a:cubicBezTo>
                  <a:pt x="652925" y="983456"/>
                  <a:pt x="614824" y="1016794"/>
                  <a:pt x="591012" y="1031081"/>
                </a:cubicBezTo>
                <a:cubicBezTo>
                  <a:pt x="567200" y="1045368"/>
                  <a:pt x="544975" y="1048544"/>
                  <a:pt x="524337" y="1040606"/>
                </a:cubicBezTo>
                <a:cubicBezTo>
                  <a:pt x="503700" y="1032669"/>
                  <a:pt x="486237" y="999331"/>
                  <a:pt x="467187" y="983456"/>
                </a:cubicBezTo>
                <a:cubicBezTo>
                  <a:pt x="448137" y="967581"/>
                  <a:pt x="429087" y="945356"/>
                  <a:pt x="410037" y="945356"/>
                </a:cubicBezTo>
                <a:cubicBezTo>
                  <a:pt x="390987" y="945356"/>
                  <a:pt x="370349" y="972344"/>
                  <a:pt x="352887" y="983456"/>
                </a:cubicBezTo>
                <a:cubicBezTo>
                  <a:pt x="335425" y="994568"/>
                  <a:pt x="324312" y="1007269"/>
                  <a:pt x="305262" y="1012031"/>
                </a:cubicBezTo>
                <a:cubicBezTo>
                  <a:pt x="286212" y="1016793"/>
                  <a:pt x="260812" y="1023143"/>
                  <a:pt x="238587" y="1012031"/>
                </a:cubicBezTo>
                <a:cubicBezTo>
                  <a:pt x="216362" y="1000919"/>
                  <a:pt x="190962" y="969168"/>
                  <a:pt x="171912" y="945356"/>
                </a:cubicBezTo>
                <a:cubicBezTo>
                  <a:pt x="152862" y="921544"/>
                  <a:pt x="144925" y="904081"/>
                  <a:pt x="124287" y="869156"/>
                </a:cubicBezTo>
                <a:cubicBezTo>
                  <a:pt x="103649" y="834231"/>
                  <a:pt x="57612" y="777081"/>
                  <a:pt x="48087" y="735806"/>
                </a:cubicBezTo>
                <a:cubicBezTo>
                  <a:pt x="38562" y="694531"/>
                  <a:pt x="63962" y="634206"/>
                  <a:pt x="67137" y="583406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Vrije vorm 3"/>
          <p:cNvSpPr/>
          <p:nvPr/>
        </p:nvSpPr>
        <p:spPr>
          <a:xfrm>
            <a:off x="4589254" y="5108344"/>
            <a:ext cx="526302" cy="1047188"/>
          </a:xfrm>
          <a:custGeom>
            <a:avLst/>
            <a:gdLst>
              <a:gd name="connsiteX0" fmla="*/ 247696 w 526302"/>
              <a:gd name="connsiteY0" fmla="*/ 1041290 h 1047188"/>
              <a:gd name="connsiteX1" fmla="*/ 76246 w 526302"/>
              <a:gd name="connsiteY1" fmla="*/ 860315 h 1047188"/>
              <a:gd name="connsiteX2" fmla="*/ 57196 w 526302"/>
              <a:gd name="connsiteY2" fmla="*/ 631715 h 1047188"/>
              <a:gd name="connsiteX3" fmla="*/ 57196 w 526302"/>
              <a:gd name="connsiteY3" fmla="*/ 441215 h 1047188"/>
              <a:gd name="connsiteX4" fmla="*/ 47671 w 526302"/>
              <a:gd name="connsiteY4" fmla="*/ 336440 h 1047188"/>
              <a:gd name="connsiteX5" fmla="*/ 46 w 526302"/>
              <a:gd name="connsiteY5" fmla="*/ 269765 h 1047188"/>
              <a:gd name="connsiteX6" fmla="*/ 57196 w 526302"/>
              <a:gd name="connsiteY6" fmla="*/ 107840 h 1047188"/>
              <a:gd name="connsiteX7" fmla="*/ 104821 w 526302"/>
              <a:gd name="connsiteY7" fmla="*/ 3065 h 1047188"/>
              <a:gd name="connsiteX8" fmla="*/ 228646 w 526302"/>
              <a:gd name="connsiteY8" fmla="*/ 31640 h 1047188"/>
              <a:gd name="connsiteX9" fmla="*/ 304846 w 526302"/>
              <a:gd name="connsiteY9" fmla="*/ 69740 h 1047188"/>
              <a:gd name="connsiteX10" fmla="*/ 409621 w 526302"/>
              <a:gd name="connsiteY10" fmla="*/ 41165 h 1047188"/>
              <a:gd name="connsiteX11" fmla="*/ 504871 w 526302"/>
              <a:gd name="connsiteY11" fmla="*/ 69740 h 1047188"/>
              <a:gd name="connsiteX12" fmla="*/ 523921 w 526302"/>
              <a:gd name="connsiteY12" fmla="*/ 269765 h 1047188"/>
              <a:gd name="connsiteX13" fmla="*/ 466771 w 526302"/>
              <a:gd name="connsiteY13" fmla="*/ 412640 h 1047188"/>
              <a:gd name="connsiteX14" fmla="*/ 428671 w 526302"/>
              <a:gd name="connsiteY14" fmla="*/ 498365 h 1047188"/>
              <a:gd name="connsiteX15" fmla="*/ 400096 w 526302"/>
              <a:gd name="connsiteY15" fmla="*/ 612665 h 1047188"/>
              <a:gd name="connsiteX16" fmla="*/ 400096 w 526302"/>
              <a:gd name="connsiteY16" fmla="*/ 755540 h 1047188"/>
              <a:gd name="connsiteX17" fmla="*/ 381046 w 526302"/>
              <a:gd name="connsiteY17" fmla="*/ 898415 h 1047188"/>
              <a:gd name="connsiteX18" fmla="*/ 314371 w 526302"/>
              <a:gd name="connsiteY18" fmla="*/ 993665 h 1047188"/>
              <a:gd name="connsiteX19" fmla="*/ 247696 w 526302"/>
              <a:gd name="connsiteY19" fmla="*/ 1041290 h 104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26302" h="1047188">
                <a:moveTo>
                  <a:pt x="247696" y="1041290"/>
                </a:moveTo>
                <a:cubicBezTo>
                  <a:pt x="208009" y="1019065"/>
                  <a:pt x="107996" y="928577"/>
                  <a:pt x="76246" y="860315"/>
                </a:cubicBezTo>
                <a:cubicBezTo>
                  <a:pt x="44496" y="792052"/>
                  <a:pt x="60371" y="701565"/>
                  <a:pt x="57196" y="631715"/>
                </a:cubicBezTo>
                <a:cubicBezTo>
                  <a:pt x="54021" y="561865"/>
                  <a:pt x="58783" y="490427"/>
                  <a:pt x="57196" y="441215"/>
                </a:cubicBezTo>
                <a:cubicBezTo>
                  <a:pt x="55609" y="392003"/>
                  <a:pt x="57196" y="365015"/>
                  <a:pt x="47671" y="336440"/>
                </a:cubicBezTo>
                <a:cubicBezTo>
                  <a:pt x="38146" y="307865"/>
                  <a:pt x="-1542" y="307865"/>
                  <a:pt x="46" y="269765"/>
                </a:cubicBezTo>
                <a:cubicBezTo>
                  <a:pt x="1634" y="231665"/>
                  <a:pt x="39734" y="152290"/>
                  <a:pt x="57196" y="107840"/>
                </a:cubicBezTo>
                <a:cubicBezTo>
                  <a:pt x="74658" y="63390"/>
                  <a:pt x="76246" y="15765"/>
                  <a:pt x="104821" y="3065"/>
                </a:cubicBezTo>
                <a:cubicBezTo>
                  <a:pt x="133396" y="-9635"/>
                  <a:pt x="195309" y="20528"/>
                  <a:pt x="228646" y="31640"/>
                </a:cubicBezTo>
                <a:cubicBezTo>
                  <a:pt x="261983" y="42752"/>
                  <a:pt x="274684" y="68153"/>
                  <a:pt x="304846" y="69740"/>
                </a:cubicBezTo>
                <a:cubicBezTo>
                  <a:pt x="335008" y="71327"/>
                  <a:pt x="376284" y="41165"/>
                  <a:pt x="409621" y="41165"/>
                </a:cubicBezTo>
                <a:cubicBezTo>
                  <a:pt x="442958" y="41165"/>
                  <a:pt x="485821" y="31640"/>
                  <a:pt x="504871" y="69740"/>
                </a:cubicBezTo>
                <a:cubicBezTo>
                  <a:pt x="523921" y="107840"/>
                  <a:pt x="530271" y="212615"/>
                  <a:pt x="523921" y="269765"/>
                </a:cubicBezTo>
                <a:cubicBezTo>
                  <a:pt x="517571" y="326915"/>
                  <a:pt x="482646" y="374540"/>
                  <a:pt x="466771" y="412640"/>
                </a:cubicBezTo>
                <a:cubicBezTo>
                  <a:pt x="450896" y="450740"/>
                  <a:pt x="439783" y="465028"/>
                  <a:pt x="428671" y="498365"/>
                </a:cubicBezTo>
                <a:cubicBezTo>
                  <a:pt x="417559" y="531702"/>
                  <a:pt x="404859" y="569802"/>
                  <a:pt x="400096" y="612665"/>
                </a:cubicBezTo>
                <a:cubicBezTo>
                  <a:pt x="395334" y="655527"/>
                  <a:pt x="403271" y="707915"/>
                  <a:pt x="400096" y="755540"/>
                </a:cubicBezTo>
                <a:cubicBezTo>
                  <a:pt x="396921" y="803165"/>
                  <a:pt x="395333" y="858728"/>
                  <a:pt x="381046" y="898415"/>
                </a:cubicBezTo>
                <a:cubicBezTo>
                  <a:pt x="366759" y="938102"/>
                  <a:pt x="333421" y="969853"/>
                  <a:pt x="314371" y="993665"/>
                </a:cubicBezTo>
                <a:cubicBezTo>
                  <a:pt x="295321" y="1017477"/>
                  <a:pt x="287383" y="1063515"/>
                  <a:pt x="247696" y="104129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8" name="Rechte verbindingslijn 7"/>
          <p:cNvCxnSpPr/>
          <p:nvPr/>
        </p:nvCxnSpPr>
        <p:spPr>
          <a:xfrm>
            <a:off x="4067944" y="5011113"/>
            <a:ext cx="1152000" cy="1080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/>
          <p:cNvCxnSpPr/>
          <p:nvPr/>
        </p:nvCxnSpPr>
        <p:spPr>
          <a:xfrm flipH="1">
            <a:off x="5223569" y="4369840"/>
            <a:ext cx="82457" cy="72008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17"/>
          <p:cNvCxnSpPr/>
          <p:nvPr/>
        </p:nvCxnSpPr>
        <p:spPr>
          <a:xfrm flipH="1">
            <a:off x="5198133" y="5089920"/>
            <a:ext cx="25436" cy="90448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Vrije vorm 20"/>
          <p:cNvSpPr/>
          <p:nvPr/>
        </p:nvSpPr>
        <p:spPr>
          <a:xfrm>
            <a:off x="3970883" y="3643261"/>
            <a:ext cx="523875" cy="1042862"/>
          </a:xfrm>
          <a:custGeom>
            <a:avLst/>
            <a:gdLst>
              <a:gd name="connsiteX0" fmla="*/ 523875 w 523875"/>
              <a:gd name="connsiteY0" fmla="*/ 1038225 h 1042862"/>
              <a:gd name="connsiteX1" fmla="*/ 428625 w 523875"/>
              <a:gd name="connsiteY1" fmla="*/ 1009650 h 1042862"/>
              <a:gd name="connsiteX2" fmla="*/ 352425 w 523875"/>
              <a:gd name="connsiteY2" fmla="*/ 790575 h 1042862"/>
              <a:gd name="connsiteX3" fmla="*/ 257175 w 523875"/>
              <a:gd name="connsiteY3" fmla="*/ 257175 h 1042862"/>
              <a:gd name="connsiteX4" fmla="*/ 0 w 523875"/>
              <a:gd name="connsiteY4" fmla="*/ 0 h 1042862"/>
              <a:gd name="connsiteX5" fmla="*/ 0 w 523875"/>
              <a:gd name="connsiteY5" fmla="*/ 0 h 104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3875" h="1042862">
                <a:moveTo>
                  <a:pt x="523875" y="1038225"/>
                </a:moveTo>
                <a:cubicBezTo>
                  <a:pt x="490537" y="1044575"/>
                  <a:pt x="457200" y="1050925"/>
                  <a:pt x="428625" y="1009650"/>
                </a:cubicBezTo>
                <a:cubicBezTo>
                  <a:pt x="400050" y="968375"/>
                  <a:pt x="381000" y="915987"/>
                  <a:pt x="352425" y="790575"/>
                </a:cubicBezTo>
                <a:cubicBezTo>
                  <a:pt x="323850" y="665162"/>
                  <a:pt x="315912" y="388937"/>
                  <a:pt x="257175" y="257175"/>
                </a:cubicBezTo>
                <a:cubicBezTo>
                  <a:pt x="198438" y="125413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2" name="Vrije vorm 21"/>
          <p:cNvSpPr/>
          <p:nvPr/>
        </p:nvSpPr>
        <p:spPr>
          <a:xfrm>
            <a:off x="5075783" y="4090936"/>
            <a:ext cx="685800" cy="606061"/>
          </a:xfrm>
          <a:custGeom>
            <a:avLst/>
            <a:gdLst>
              <a:gd name="connsiteX0" fmla="*/ 0 w 685800"/>
              <a:gd name="connsiteY0" fmla="*/ 600075 h 606061"/>
              <a:gd name="connsiteX1" fmla="*/ 133350 w 685800"/>
              <a:gd name="connsiteY1" fmla="*/ 590550 h 606061"/>
              <a:gd name="connsiteX2" fmla="*/ 180975 w 685800"/>
              <a:gd name="connsiteY2" fmla="*/ 466725 h 606061"/>
              <a:gd name="connsiteX3" fmla="*/ 247650 w 685800"/>
              <a:gd name="connsiteY3" fmla="*/ 114300 h 606061"/>
              <a:gd name="connsiteX4" fmla="*/ 495300 w 685800"/>
              <a:gd name="connsiteY4" fmla="*/ 28575 h 606061"/>
              <a:gd name="connsiteX5" fmla="*/ 685800 w 685800"/>
              <a:gd name="connsiteY5" fmla="*/ 0 h 60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" h="606061">
                <a:moveTo>
                  <a:pt x="0" y="600075"/>
                </a:moveTo>
                <a:cubicBezTo>
                  <a:pt x="51594" y="606425"/>
                  <a:pt x="103188" y="612775"/>
                  <a:pt x="133350" y="590550"/>
                </a:cubicBezTo>
                <a:cubicBezTo>
                  <a:pt x="163512" y="568325"/>
                  <a:pt x="161925" y="546100"/>
                  <a:pt x="180975" y="466725"/>
                </a:cubicBezTo>
                <a:cubicBezTo>
                  <a:pt x="200025" y="387350"/>
                  <a:pt x="195263" y="187325"/>
                  <a:pt x="247650" y="114300"/>
                </a:cubicBezTo>
                <a:cubicBezTo>
                  <a:pt x="300037" y="41275"/>
                  <a:pt x="422275" y="47625"/>
                  <a:pt x="495300" y="28575"/>
                </a:cubicBezTo>
                <a:cubicBezTo>
                  <a:pt x="568325" y="9525"/>
                  <a:pt x="627062" y="4762"/>
                  <a:pt x="68580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3" name="Vrije vorm 22"/>
          <p:cNvSpPr/>
          <p:nvPr/>
        </p:nvSpPr>
        <p:spPr>
          <a:xfrm>
            <a:off x="4466183" y="5414911"/>
            <a:ext cx="142875" cy="942975"/>
          </a:xfrm>
          <a:custGeom>
            <a:avLst/>
            <a:gdLst>
              <a:gd name="connsiteX0" fmla="*/ 142875 w 142875"/>
              <a:gd name="connsiteY0" fmla="*/ 0 h 942975"/>
              <a:gd name="connsiteX1" fmla="*/ 95250 w 142875"/>
              <a:gd name="connsiteY1" fmla="*/ 219075 h 942975"/>
              <a:gd name="connsiteX2" fmla="*/ 28575 w 142875"/>
              <a:gd name="connsiteY2" fmla="*/ 371475 h 942975"/>
              <a:gd name="connsiteX3" fmla="*/ 0 w 142875"/>
              <a:gd name="connsiteY3" fmla="*/ 533400 h 942975"/>
              <a:gd name="connsiteX4" fmla="*/ 28575 w 142875"/>
              <a:gd name="connsiteY4" fmla="*/ 942975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942975">
                <a:moveTo>
                  <a:pt x="142875" y="0"/>
                </a:moveTo>
                <a:cubicBezTo>
                  <a:pt x="128587" y="78581"/>
                  <a:pt x="114300" y="157162"/>
                  <a:pt x="95250" y="219075"/>
                </a:cubicBezTo>
                <a:cubicBezTo>
                  <a:pt x="76200" y="280988"/>
                  <a:pt x="44450" y="319088"/>
                  <a:pt x="28575" y="371475"/>
                </a:cubicBezTo>
                <a:cubicBezTo>
                  <a:pt x="12700" y="423862"/>
                  <a:pt x="0" y="438150"/>
                  <a:pt x="0" y="533400"/>
                </a:cubicBezTo>
                <a:cubicBezTo>
                  <a:pt x="0" y="628650"/>
                  <a:pt x="14287" y="785812"/>
                  <a:pt x="28575" y="94297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4" name="Vrije vorm 23"/>
          <p:cNvSpPr/>
          <p:nvPr/>
        </p:nvSpPr>
        <p:spPr>
          <a:xfrm>
            <a:off x="5066258" y="5500636"/>
            <a:ext cx="114300" cy="809625"/>
          </a:xfrm>
          <a:custGeom>
            <a:avLst/>
            <a:gdLst>
              <a:gd name="connsiteX0" fmla="*/ 0 w 114300"/>
              <a:gd name="connsiteY0" fmla="*/ 0 h 809625"/>
              <a:gd name="connsiteX1" fmla="*/ 85725 w 114300"/>
              <a:gd name="connsiteY1" fmla="*/ 257175 h 809625"/>
              <a:gd name="connsiteX2" fmla="*/ 95250 w 114300"/>
              <a:gd name="connsiteY2" fmla="*/ 666750 h 809625"/>
              <a:gd name="connsiteX3" fmla="*/ 114300 w 114300"/>
              <a:gd name="connsiteY3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" h="809625">
                <a:moveTo>
                  <a:pt x="0" y="0"/>
                </a:moveTo>
                <a:cubicBezTo>
                  <a:pt x="34925" y="73025"/>
                  <a:pt x="69850" y="146050"/>
                  <a:pt x="85725" y="257175"/>
                </a:cubicBezTo>
                <a:cubicBezTo>
                  <a:pt x="101600" y="368300"/>
                  <a:pt x="90488" y="574675"/>
                  <a:pt x="95250" y="666750"/>
                </a:cubicBezTo>
                <a:cubicBezTo>
                  <a:pt x="100012" y="758825"/>
                  <a:pt x="107156" y="784225"/>
                  <a:pt x="114300" y="80962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0" name="Rechthoek 29"/>
          <p:cNvSpPr/>
          <p:nvPr/>
        </p:nvSpPr>
        <p:spPr>
          <a:xfrm rot="361776">
            <a:off x="2806917" y="4249933"/>
            <a:ext cx="934956" cy="1077479"/>
          </a:xfrm>
          <a:prstGeom prst="rect">
            <a:avLst/>
          </a:prstGeom>
          <a:solidFill>
            <a:srgbClr val="D5D5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RAY TUBE</a:t>
            </a:r>
            <a:endParaRPr lang="nl-B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Rechte verbindingslijn met pijl 30"/>
          <p:cNvCxnSpPr>
            <a:stCxn id="30" idx="3"/>
          </p:cNvCxnSpPr>
          <p:nvPr/>
        </p:nvCxnSpPr>
        <p:spPr>
          <a:xfrm>
            <a:off x="3739287" y="4837778"/>
            <a:ext cx="1441271" cy="14400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Bitewing radiography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772816"/>
            <a:ext cx="599266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652120" y="5805264"/>
            <a:ext cx="15840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P.Sinpitaksakul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Holding / positioning devices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772816"/>
            <a:ext cx="422446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86408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err="1" smtClean="0">
                <a:latin typeface="Arial Unicode MS" pitchFamily="34" charset="-128"/>
              </a:rPr>
              <a:t>Periapical</a:t>
            </a: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sz="2800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Bitewing</a:t>
            </a:r>
            <a:endParaRPr lang="en-US" sz="2400" dirty="0" smtClean="0">
              <a:latin typeface="Arial Unicode MS" pitchFamily="34" charset="-128"/>
            </a:endParaRPr>
          </a:p>
        </p:txBody>
      </p:sp>
      <p:pic>
        <p:nvPicPr>
          <p:cNvPr id="12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8740" y="4365104"/>
            <a:ext cx="5377556" cy="159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5658657" y="5949280"/>
            <a:ext cx="15840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P.Sinpitaksakul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904305" y="3645024"/>
            <a:ext cx="15840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P.Sinpitaksakul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hthoek 21"/>
          <p:cNvSpPr/>
          <p:nvPr/>
        </p:nvSpPr>
        <p:spPr>
          <a:xfrm>
            <a:off x="2051720" y="3173860"/>
            <a:ext cx="5328591" cy="3279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err="1" smtClean="0">
                <a:latin typeface="Arial Unicode MS" pitchFamily="34" charset="-128"/>
              </a:rPr>
              <a:t>Occlusal</a:t>
            </a:r>
            <a:r>
              <a:rPr lang="en-US" b="0" dirty="0" smtClean="0">
                <a:latin typeface="Arial Unicode MS" pitchFamily="34" charset="-128"/>
              </a:rPr>
              <a:t>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96752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To visualize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floor of mouth or palate</a:t>
            </a:r>
          </a:p>
          <a:p>
            <a:pPr eaLnBrk="1" hangingPunct="1">
              <a:buClr>
                <a:schemeClr val="tx2"/>
              </a:buClr>
            </a:pPr>
            <a:r>
              <a:rPr lang="en-US" sz="2800" dirty="0" smtClean="0">
                <a:latin typeface="Arial Unicode MS" pitchFamily="34" charset="-128"/>
              </a:rPr>
              <a:t>Image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receptor</a:t>
            </a:r>
            <a:r>
              <a:rPr lang="en-US" sz="2800" dirty="0" smtClean="0">
                <a:latin typeface="Arial Unicode MS" pitchFamily="34" charset="-128"/>
              </a:rPr>
              <a:t> in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</a:rPr>
              <a:t>occlusal plane </a:t>
            </a:r>
            <a:r>
              <a:rPr lang="en-US" sz="2800" dirty="0" smtClean="0">
                <a:latin typeface="Arial Unicode MS" pitchFamily="34" charset="-128"/>
              </a:rPr>
              <a:t>(between upper and lower teeth), tube at steep upward or downward angle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pic>
        <p:nvPicPr>
          <p:cNvPr id="8" name="Picture 3" descr="C:\Users\Ruben\AppData\Local\Temp\7zE33F.tmp\Lateral.tif"/>
          <p:cNvPicPr>
            <a:picLocks noChangeAspect="1" noChangeArrowheads="1"/>
          </p:cNvPicPr>
          <p:nvPr/>
        </p:nvPicPr>
        <p:blipFill>
          <a:blip r:embed="rId3" cstate="print">
            <a:lum contras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388293" y="4149799"/>
            <a:ext cx="1435599" cy="2286035"/>
          </a:xfrm>
          <a:prstGeom prst="rect">
            <a:avLst/>
          </a:prstGeom>
          <a:noFill/>
        </p:spPr>
      </p:pic>
      <p:pic>
        <p:nvPicPr>
          <p:cNvPr id="12" name="Picture 2" descr="C:\Users\Ruben\AppData\Local\Temp\7zE33F.tmp\Front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4131228"/>
            <a:ext cx="1247349" cy="2291368"/>
          </a:xfrm>
          <a:prstGeom prst="rect">
            <a:avLst/>
          </a:prstGeom>
          <a:noFill/>
        </p:spPr>
      </p:pic>
      <p:sp>
        <p:nvSpPr>
          <p:cNvPr id="5" name="Vrije vorm 4"/>
          <p:cNvSpPr/>
          <p:nvPr/>
        </p:nvSpPr>
        <p:spPr>
          <a:xfrm>
            <a:off x="3563888" y="3275062"/>
            <a:ext cx="809625" cy="1162050"/>
          </a:xfrm>
          <a:custGeom>
            <a:avLst/>
            <a:gdLst>
              <a:gd name="connsiteX0" fmla="*/ 0 w 809625"/>
              <a:gd name="connsiteY0" fmla="*/ 1047750 h 1162050"/>
              <a:gd name="connsiteX1" fmla="*/ 171450 w 809625"/>
              <a:gd name="connsiteY1" fmla="*/ 600075 h 1162050"/>
              <a:gd name="connsiteX2" fmla="*/ 85725 w 809625"/>
              <a:gd name="connsiteY2" fmla="*/ 352425 h 1162050"/>
              <a:gd name="connsiteX3" fmla="*/ 209550 w 809625"/>
              <a:gd name="connsiteY3" fmla="*/ 0 h 1162050"/>
              <a:gd name="connsiteX4" fmla="*/ 809625 w 809625"/>
              <a:gd name="connsiteY4" fmla="*/ 171450 h 1162050"/>
              <a:gd name="connsiteX5" fmla="*/ 714375 w 809625"/>
              <a:gd name="connsiteY5" fmla="*/ 561975 h 1162050"/>
              <a:gd name="connsiteX6" fmla="*/ 447675 w 809625"/>
              <a:gd name="connsiteY6" fmla="*/ 685800 h 1162050"/>
              <a:gd name="connsiteX7" fmla="*/ 295275 w 809625"/>
              <a:gd name="connsiteY7" fmla="*/ 1162050 h 1162050"/>
              <a:gd name="connsiteX8" fmla="*/ 0 w 809625"/>
              <a:gd name="connsiteY8" fmla="*/ 10477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625" h="1162050">
                <a:moveTo>
                  <a:pt x="0" y="1047750"/>
                </a:moveTo>
                <a:lnTo>
                  <a:pt x="171450" y="600075"/>
                </a:lnTo>
                <a:lnTo>
                  <a:pt x="85725" y="352425"/>
                </a:lnTo>
                <a:lnTo>
                  <a:pt x="209550" y="0"/>
                </a:lnTo>
                <a:lnTo>
                  <a:pt x="809625" y="171450"/>
                </a:lnTo>
                <a:lnTo>
                  <a:pt x="714375" y="561975"/>
                </a:lnTo>
                <a:lnTo>
                  <a:pt x="447675" y="685800"/>
                </a:lnTo>
                <a:lnTo>
                  <a:pt x="295275" y="1162050"/>
                </a:lnTo>
                <a:lnTo>
                  <a:pt x="0" y="1047750"/>
                </a:lnTo>
                <a:close/>
              </a:path>
            </a:pathLst>
          </a:custGeom>
          <a:solidFill>
            <a:srgbClr val="D5D5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/>
          <p:cNvSpPr/>
          <p:nvPr/>
        </p:nvSpPr>
        <p:spPr>
          <a:xfrm>
            <a:off x="3106092" y="5357247"/>
            <a:ext cx="541744" cy="87977"/>
          </a:xfrm>
          <a:prstGeom prst="rect">
            <a:avLst/>
          </a:prstGeom>
          <a:solidFill>
            <a:schemeClr val="bg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1" name="Rechte verbindingslijn met pijl 10"/>
          <p:cNvCxnSpPr/>
          <p:nvPr/>
        </p:nvCxnSpPr>
        <p:spPr>
          <a:xfrm flipH="1">
            <a:off x="3376964" y="4380945"/>
            <a:ext cx="330940" cy="958867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Vrije vorm 22"/>
          <p:cNvSpPr/>
          <p:nvPr/>
        </p:nvSpPr>
        <p:spPr>
          <a:xfrm rot="20496673">
            <a:off x="5510057" y="3270513"/>
            <a:ext cx="797606" cy="1141954"/>
          </a:xfrm>
          <a:custGeom>
            <a:avLst/>
            <a:gdLst>
              <a:gd name="connsiteX0" fmla="*/ 0 w 809625"/>
              <a:gd name="connsiteY0" fmla="*/ 1047750 h 1162050"/>
              <a:gd name="connsiteX1" fmla="*/ 171450 w 809625"/>
              <a:gd name="connsiteY1" fmla="*/ 600075 h 1162050"/>
              <a:gd name="connsiteX2" fmla="*/ 85725 w 809625"/>
              <a:gd name="connsiteY2" fmla="*/ 352425 h 1162050"/>
              <a:gd name="connsiteX3" fmla="*/ 209550 w 809625"/>
              <a:gd name="connsiteY3" fmla="*/ 0 h 1162050"/>
              <a:gd name="connsiteX4" fmla="*/ 809625 w 809625"/>
              <a:gd name="connsiteY4" fmla="*/ 171450 h 1162050"/>
              <a:gd name="connsiteX5" fmla="*/ 714375 w 809625"/>
              <a:gd name="connsiteY5" fmla="*/ 561975 h 1162050"/>
              <a:gd name="connsiteX6" fmla="*/ 447675 w 809625"/>
              <a:gd name="connsiteY6" fmla="*/ 685800 h 1162050"/>
              <a:gd name="connsiteX7" fmla="*/ 295275 w 809625"/>
              <a:gd name="connsiteY7" fmla="*/ 1162050 h 1162050"/>
              <a:gd name="connsiteX8" fmla="*/ 0 w 809625"/>
              <a:gd name="connsiteY8" fmla="*/ 1047750 h 1162050"/>
              <a:gd name="connsiteX0" fmla="*/ 0 w 797606"/>
              <a:gd name="connsiteY0" fmla="*/ 1047750 h 1162050"/>
              <a:gd name="connsiteX1" fmla="*/ 171450 w 797606"/>
              <a:gd name="connsiteY1" fmla="*/ 600075 h 1162050"/>
              <a:gd name="connsiteX2" fmla="*/ 85725 w 797606"/>
              <a:gd name="connsiteY2" fmla="*/ 352425 h 1162050"/>
              <a:gd name="connsiteX3" fmla="*/ 209550 w 797606"/>
              <a:gd name="connsiteY3" fmla="*/ 0 h 1162050"/>
              <a:gd name="connsiteX4" fmla="*/ 797606 w 797606"/>
              <a:gd name="connsiteY4" fmla="*/ 207605 h 1162050"/>
              <a:gd name="connsiteX5" fmla="*/ 714375 w 797606"/>
              <a:gd name="connsiteY5" fmla="*/ 561975 h 1162050"/>
              <a:gd name="connsiteX6" fmla="*/ 447675 w 797606"/>
              <a:gd name="connsiteY6" fmla="*/ 685800 h 1162050"/>
              <a:gd name="connsiteX7" fmla="*/ 295275 w 797606"/>
              <a:gd name="connsiteY7" fmla="*/ 1162050 h 1162050"/>
              <a:gd name="connsiteX8" fmla="*/ 0 w 797606"/>
              <a:gd name="connsiteY8" fmla="*/ 1047750 h 1162050"/>
              <a:gd name="connsiteX0" fmla="*/ 0 w 797606"/>
              <a:gd name="connsiteY0" fmla="*/ 1047750 h 1141954"/>
              <a:gd name="connsiteX1" fmla="*/ 171450 w 797606"/>
              <a:gd name="connsiteY1" fmla="*/ 600075 h 1141954"/>
              <a:gd name="connsiteX2" fmla="*/ 85725 w 797606"/>
              <a:gd name="connsiteY2" fmla="*/ 352425 h 1141954"/>
              <a:gd name="connsiteX3" fmla="*/ 209550 w 797606"/>
              <a:gd name="connsiteY3" fmla="*/ 0 h 1141954"/>
              <a:gd name="connsiteX4" fmla="*/ 797606 w 797606"/>
              <a:gd name="connsiteY4" fmla="*/ 207605 h 1141954"/>
              <a:gd name="connsiteX5" fmla="*/ 714375 w 797606"/>
              <a:gd name="connsiteY5" fmla="*/ 561975 h 1141954"/>
              <a:gd name="connsiteX6" fmla="*/ 447675 w 797606"/>
              <a:gd name="connsiteY6" fmla="*/ 685800 h 1141954"/>
              <a:gd name="connsiteX7" fmla="*/ 315339 w 797606"/>
              <a:gd name="connsiteY7" fmla="*/ 1141954 h 1141954"/>
              <a:gd name="connsiteX8" fmla="*/ 0 w 797606"/>
              <a:gd name="connsiteY8" fmla="*/ 1047750 h 1141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7606" h="1141954">
                <a:moveTo>
                  <a:pt x="0" y="1047750"/>
                </a:moveTo>
                <a:lnTo>
                  <a:pt x="171450" y="600075"/>
                </a:lnTo>
                <a:lnTo>
                  <a:pt x="85725" y="352425"/>
                </a:lnTo>
                <a:lnTo>
                  <a:pt x="209550" y="0"/>
                </a:lnTo>
                <a:lnTo>
                  <a:pt x="797606" y="207605"/>
                </a:lnTo>
                <a:lnTo>
                  <a:pt x="714375" y="561975"/>
                </a:lnTo>
                <a:lnTo>
                  <a:pt x="447675" y="685800"/>
                </a:lnTo>
                <a:lnTo>
                  <a:pt x="315339" y="1141954"/>
                </a:lnTo>
                <a:lnTo>
                  <a:pt x="0" y="1047750"/>
                </a:lnTo>
                <a:close/>
              </a:path>
            </a:pathLst>
          </a:custGeom>
          <a:solidFill>
            <a:srgbClr val="D5D5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4" name="Rechthoek 23"/>
          <p:cNvSpPr/>
          <p:nvPr/>
        </p:nvSpPr>
        <p:spPr>
          <a:xfrm>
            <a:off x="5572874" y="5372617"/>
            <a:ext cx="541744" cy="87977"/>
          </a:xfrm>
          <a:prstGeom prst="rect">
            <a:avLst/>
          </a:prstGeom>
          <a:solidFill>
            <a:schemeClr val="bg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25" name="Rechte verbindingslijn met pijl 24"/>
          <p:cNvCxnSpPr/>
          <p:nvPr/>
        </p:nvCxnSpPr>
        <p:spPr>
          <a:xfrm flipH="1">
            <a:off x="5844813" y="4402335"/>
            <a:ext cx="0" cy="983092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kstvak 18"/>
          <p:cNvSpPr txBox="1"/>
          <p:nvPr/>
        </p:nvSpPr>
        <p:spPr>
          <a:xfrm>
            <a:off x="3823892" y="4595813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65°</a:t>
            </a:r>
            <a:endParaRPr lang="nl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kstvak 27"/>
          <p:cNvSpPr txBox="1"/>
          <p:nvPr/>
        </p:nvSpPr>
        <p:spPr>
          <a:xfrm>
            <a:off x="6527822" y="4595812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90°</a:t>
            </a:r>
            <a:endParaRPr lang="nl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err="1" smtClean="0">
                <a:latin typeface="Arial Unicode MS" pitchFamily="34" charset="-128"/>
              </a:rPr>
              <a:t>Occlusal</a:t>
            </a:r>
            <a:r>
              <a:rPr lang="en-US" b="0" dirty="0" smtClean="0">
                <a:latin typeface="Arial Unicode MS" pitchFamily="34" charset="-128"/>
              </a:rPr>
              <a:t> radiography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72816"/>
            <a:ext cx="308229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772816"/>
            <a:ext cx="5485684" cy="39281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7020272" y="5733256"/>
            <a:ext cx="15840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P.Sinpitaksakul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25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Intraoral X ray tubes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Intraoral image receptors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Types of intraoral projections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Causes of faulty intraoral radiographs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19296073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5575" y="1196752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There are different possible image quality aberrations in IOR, each of which with a variety of causes (White &amp; </a:t>
            </a:r>
            <a:r>
              <a:rPr lang="en-GB" sz="2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Pharoah</a:t>
            </a: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2014)</a:t>
            </a:r>
          </a:p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IOR, the following issues may cause faulty radiographs: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Film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development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issues 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Over- or underexposure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Image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receptor artefacts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(e.g. due to damage)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Improper film or X ray tube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positioning</a:t>
            </a:r>
          </a:p>
          <a:p>
            <a:pPr lvl="1">
              <a:buClr>
                <a:schemeClr val="tx2"/>
              </a:buClr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Other</a:t>
            </a:r>
          </a:p>
          <a:p>
            <a:pPr lvl="1"/>
            <a:endParaRPr lang="en-GB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 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268760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Film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too bright: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Processing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errors</a:t>
            </a:r>
          </a:p>
          <a:p>
            <a:pPr lvl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Underdevelopment  (too low temperature or time)</a:t>
            </a:r>
          </a:p>
          <a:p>
            <a:pPr lvl="1">
              <a:buClr>
                <a:schemeClr val="tx2"/>
              </a:buClr>
            </a:pPr>
            <a:r>
              <a:rPr lang="en-US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Depleted/diluted/contaminated developer</a:t>
            </a:r>
          </a:p>
          <a:p>
            <a:pPr lvl="1">
              <a:buClr>
                <a:schemeClr val="tx2"/>
              </a:buClr>
            </a:pPr>
            <a:r>
              <a:rPr lang="en-US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Excessive fixation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Underexposure</a:t>
            </a:r>
            <a:endParaRPr lang="en-US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Clr>
                <a:schemeClr val="tx2"/>
              </a:buClr>
            </a:pPr>
            <a:r>
              <a:rPr lang="en-US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kV, </a:t>
            </a:r>
            <a:r>
              <a:rPr lang="en-US" sz="2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</a:t>
            </a:r>
            <a:r>
              <a:rPr lang="en-US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and/or exposure time too low</a:t>
            </a:r>
          </a:p>
          <a:p>
            <a:pPr lvl="1">
              <a:buClr>
                <a:schemeClr val="tx2"/>
              </a:buClr>
            </a:pPr>
            <a:r>
              <a:rPr lang="en-US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Source-receptor distance too long</a:t>
            </a:r>
          </a:p>
          <a:p>
            <a:pPr lvl="1">
              <a:buClr>
                <a:schemeClr val="tx2"/>
              </a:buClr>
            </a:pPr>
            <a:r>
              <a:rPr lang="en-US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Film packet placed inside out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9" name="Picture 2" descr="https://rpop.iaea.org/RPOP/RPoP/Content/InformationFor/HealthProfessionals/6_OtherClinicalSpecialities/Dental/fig7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096174"/>
            <a:ext cx="2764184" cy="20691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 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258416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Film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too dark: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Processing</a:t>
            </a: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errors</a:t>
            </a:r>
          </a:p>
          <a:p>
            <a:pPr lvl="1"/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Overdevelopment (too high temperature/time)</a:t>
            </a:r>
          </a:p>
          <a:p>
            <a:pPr lvl="1"/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Developer </a:t>
            </a:r>
            <a:r>
              <a:rPr lang="en-GB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concentration too high</a:t>
            </a:r>
          </a:p>
          <a:p>
            <a:pPr lvl="1"/>
            <a:r>
              <a:rPr lang="en-GB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Time in fixer too short</a:t>
            </a:r>
          </a:p>
          <a:p>
            <a:pPr lvl="1"/>
            <a:r>
              <a:rPr lang="en-GB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Exposure to light (any type of IOR)</a:t>
            </a:r>
          </a:p>
          <a:p>
            <a:pPr lvl="1"/>
            <a:r>
              <a:rPr lang="en-US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Improper storage (e.g. no shielding, temperature too high)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Overexposure</a:t>
            </a:r>
            <a:endParaRPr lang="en-US" sz="2400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/>
            <a:r>
              <a:rPr lang="en-US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kV, mA and/or exposure time too high</a:t>
            </a:r>
          </a:p>
          <a:p>
            <a:pPr lvl="1"/>
            <a:r>
              <a:rPr lang="en-US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Source-receptor distance too short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2" descr="https://rpop.iaea.org/RPOP/RPoP/Content/InformationFor/HealthProfessionals/6_OtherClinicalSpecialities/Dental/fig7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168179"/>
            <a:ext cx="2615977" cy="19632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3083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 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258416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Poor </a:t>
            </a:r>
            <a:r>
              <a:rPr lang="en-GB" sz="28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image contrast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Can be caused by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both under- and over-development and -exposure </a:t>
            </a: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(for the latter, esp. too high 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kVp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Film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fogging</a:t>
            </a: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(see further)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457959" y="5345755"/>
            <a:ext cx="62905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Simulated image quality aberrations; original image </a:t>
            </a:r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P.Sinpitaksakul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pic>
        <p:nvPicPr>
          <p:cNvPr id="12" name="Picture 3"/>
          <p:cNvPicPr>
            <a:picLocks noChangeAspect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3203848" y="3501008"/>
            <a:ext cx="2736304" cy="184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3" cstate="print">
            <a:lum contrast="-75000"/>
          </a:blip>
          <a:srcRect/>
          <a:stretch>
            <a:fillRect/>
          </a:stretch>
        </p:blipFill>
        <p:spPr bwMode="auto">
          <a:xfrm>
            <a:off x="6012160" y="3501008"/>
            <a:ext cx="2736304" cy="184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395536" y="3501008"/>
            <a:ext cx="2736304" cy="184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45089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What is intraoral radiography (IOR)?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268760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IOR: a group name for different types of dental exposures, in which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image receptor </a:t>
            </a:r>
            <a:r>
              <a:rPr lang="en-GB" sz="2800" dirty="0" smtClean="0">
                <a:latin typeface="Arial Unicode MS" pitchFamily="34" charset="-128"/>
              </a:rPr>
              <a:t>is placed in the patient’s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mouth:</a:t>
            </a:r>
            <a:r>
              <a:rPr lang="en-GB" sz="2800" dirty="0" smtClean="0">
                <a:latin typeface="Arial Unicode MS" pitchFamily="34" charset="-128"/>
              </a:rPr>
              <a:t> 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Periapical</a:t>
            </a:r>
            <a:r>
              <a:rPr lang="en-GB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dirty="0" smtClean="0">
                <a:latin typeface="Arial Unicode MS" pitchFamily="34" charset="-128"/>
              </a:rPr>
              <a:t>radiography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Bitewing</a:t>
            </a:r>
            <a:r>
              <a:rPr lang="en-GB" dirty="0" smtClean="0">
                <a:latin typeface="Arial Unicode MS" pitchFamily="34" charset="-128"/>
              </a:rPr>
              <a:t> radiography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Occlusal</a:t>
            </a:r>
            <a:r>
              <a:rPr lang="en-GB" dirty="0" smtClean="0">
                <a:latin typeface="Arial Unicode MS" pitchFamily="34" charset="-128"/>
              </a:rPr>
              <a:t> radiography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All IOR make use of the same X-ray tube, with different receptor sizes and positioning devices being used depending on the type of IOR</a:t>
            </a:r>
            <a:endParaRPr lang="en-US" sz="28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FOGGING02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185680"/>
            <a:ext cx="288032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 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96752"/>
            <a:ext cx="8353623" cy="252028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Fogging: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Exposure to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light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(incl. improper safelight)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Overdevelopment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Contaminated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solutions (e.g. developer ↔ fixer)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Improper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storage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802732" y="5799968"/>
            <a:ext cx="3960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pic>
        <p:nvPicPr>
          <p:cNvPr id="11" name="Picture 3" descr="COIN"/>
          <p:cNvPicPr>
            <a:picLocks noChangeAspect="1" noChangeArrowheads="1"/>
          </p:cNvPicPr>
          <p:nvPr/>
        </p:nvPicPr>
        <p:blipFill>
          <a:blip r:embed="rId4" cstate="print">
            <a:lum bright="24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5093434"/>
            <a:ext cx="3124200" cy="71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FOG"/>
          <p:cNvPicPr>
            <a:picLocks noChangeAspect="1" noChangeArrowheads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3717032"/>
            <a:ext cx="1945887" cy="129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 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96752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Local darkening: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Fingerprints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Wrapping paper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stuck to film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Contact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with tank/other film during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fixation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Contaminated by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developer before processing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Excessive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bending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Static discharge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film before processing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Excessive roller pressure (automatic processing)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Dirty rollers (automatic processing)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LED from developer (or other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local lighting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</a:t>
            </a:r>
            <a:r>
              <a:rPr lang="en-US" b="0" dirty="0">
                <a:latin typeface="Arial Unicode MS" pitchFamily="34" charset="-128"/>
              </a:rPr>
              <a:t> </a:t>
            </a:r>
            <a:r>
              <a:rPr lang="en-US" b="0" dirty="0" smtClean="0">
                <a:latin typeface="Arial Unicode MS" pitchFamily="34" charset="-128"/>
              </a:rPr>
              <a:t>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86408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Local darkening:</a:t>
            </a:r>
          </a:p>
          <a:p>
            <a:pPr marL="0" indent="0">
              <a:buClr>
                <a:schemeClr val="tx2"/>
              </a:buClr>
              <a:buNone/>
            </a:pPr>
            <a:endParaRPr lang="en-GB" sz="27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3" descr="pres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5962" y="2130703"/>
            <a:ext cx="2536227" cy="3258022"/>
          </a:xfrm>
          <a:prstGeom prst="rect">
            <a:avLst/>
          </a:prstGeom>
          <a:noFill/>
        </p:spPr>
      </p:pic>
      <p:pic>
        <p:nvPicPr>
          <p:cNvPr id="9" name="Picture 5" descr="FINGERPRINT04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282" y="2416925"/>
            <a:ext cx="2660650" cy="2971800"/>
          </a:xfrm>
          <a:prstGeom prst="rect">
            <a:avLst/>
          </a:prstGeom>
          <a:noFill/>
        </p:spPr>
      </p:pic>
      <p:pic>
        <p:nvPicPr>
          <p:cNvPr id="10" name="Picture 3" descr="DEV"/>
          <p:cNvPicPr>
            <a:picLocks noChangeAspect="1" noChangeArrowheads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9219" y="3105900"/>
            <a:ext cx="3124200" cy="2282825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7732299" y="5388725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</p:spTree>
    <p:extLst>
      <p:ext uri="{BB962C8B-B14F-4D97-AF65-F5344CB8AC3E}">
        <p14:creationId xmlns:p14="http://schemas.microsoft.com/office/powerpoint/2010/main" val="19822060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 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96752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Local brightening: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Contamination with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fixer before processing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Contact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with tank/other film during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development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Excessive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bending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development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123728" y="5642992"/>
            <a:ext cx="40324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pic>
        <p:nvPicPr>
          <p:cNvPr id="10" name="Picture 4" descr="FIXERSPLASH01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2124" y="3356992"/>
            <a:ext cx="3509963" cy="2286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</a:t>
            </a:r>
            <a:r>
              <a:rPr lang="en-US" b="0" dirty="0">
                <a:latin typeface="Arial Unicode MS" pitchFamily="34" charset="-128"/>
              </a:rPr>
              <a:t> </a:t>
            </a:r>
            <a:r>
              <a:rPr lang="en-US" b="0" dirty="0" smtClean="0">
                <a:latin typeface="Arial Unicode MS" pitchFamily="34" charset="-128"/>
              </a:rPr>
              <a:t>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96752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Staining: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Depleted/contaminated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developer/fixer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Insufficient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washing</a:t>
            </a:r>
          </a:p>
          <a:p>
            <a:endParaRPr lang="en-GB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4805032" y="5589240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pic>
        <p:nvPicPr>
          <p:cNvPr id="10" name="Picture 2" descr="Picture81 300x234 Radiographic Faults and Artifacts Part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7784" y="3068960"/>
            <a:ext cx="3312368" cy="25202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</a:t>
            </a:r>
            <a:r>
              <a:rPr lang="en-US" b="0" dirty="0">
                <a:latin typeface="Arial Unicode MS" pitchFamily="34" charset="-128"/>
              </a:rPr>
              <a:t> </a:t>
            </a:r>
            <a:r>
              <a:rPr lang="en-US" b="0" dirty="0" smtClean="0">
                <a:latin typeface="Arial Unicode MS" pitchFamily="34" charset="-128"/>
              </a:rPr>
              <a:t>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96752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Partial image: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Film not entirely immersed in developer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Also: misalignment of X-ray beam and image receptor (see further, ‘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mispositioning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’)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32098" name="Picture 2" descr="https://rpop.iaea.org/RPOP/RPoP/Content/InformationFor/HealthProfessionals/6_OtherClinicalSpecialities/Dental/fig7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2057" y="3212976"/>
            <a:ext cx="3699992" cy="28054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 (film)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752"/>
            <a:ext cx="8353623" cy="1368152"/>
          </a:xfrm>
        </p:spPr>
        <p:txBody>
          <a:bodyPr anchor="ctr"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Emulsion peel</a:t>
            </a: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Abrasion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film during processing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Excessive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washing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time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</a:t>
            </a:r>
            <a:r>
              <a:rPr lang="en-US" b="0" dirty="0">
                <a:latin typeface="Arial Unicode MS" pitchFamily="34" charset="-128"/>
              </a:rPr>
              <a:t> </a:t>
            </a:r>
            <a:r>
              <a:rPr lang="en-US" b="0" dirty="0" smtClean="0">
                <a:latin typeface="Arial Unicode MS" pitchFamily="34" charset="-128"/>
              </a:rPr>
              <a:t>(digital)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86408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 image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noise: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Digital imaging: overall brightness not affected by exposure (↔ film);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underexposure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will manifest itself as an increase in image noise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Excessive exposure to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light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can also cause a noisy appearance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899592" y="3645024"/>
            <a:ext cx="1853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Underexposed</a:t>
            </a:r>
            <a:endParaRPr lang="en-GB" sz="2000" dirty="0"/>
          </a:p>
        </p:txBody>
      </p:sp>
      <p:sp>
        <p:nvSpPr>
          <p:cNvPr id="10" name="Rectangle 9"/>
          <p:cNvSpPr/>
          <p:nvPr/>
        </p:nvSpPr>
        <p:spPr>
          <a:xfrm>
            <a:off x="3923928" y="3648329"/>
            <a:ext cx="21804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Properly exposed</a:t>
            </a:r>
            <a:endParaRPr lang="en-GB" sz="2000" dirty="0"/>
          </a:p>
        </p:txBody>
      </p:sp>
      <p:sp>
        <p:nvSpPr>
          <p:cNvPr id="11" name="Rectangle 10"/>
          <p:cNvSpPr/>
          <p:nvPr/>
        </p:nvSpPr>
        <p:spPr>
          <a:xfrm>
            <a:off x="4860032" y="6053226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￩￪ K. Horner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44797" y="3645024"/>
            <a:ext cx="27638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Exposed to light (PSP)</a:t>
            </a:r>
            <a:endParaRPr lang="en-GB" sz="2000" dirty="0"/>
          </a:p>
        </p:txBody>
      </p:sp>
      <p:pic>
        <p:nvPicPr>
          <p:cNvPr id="15" name="Picture 3" descr="correct exposure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466" y="4045134"/>
            <a:ext cx="1794337" cy="2339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a bit underexposed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1809" y="4046218"/>
            <a:ext cx="1836248" cy="233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underexposed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4055676"/>
            <a:ext cx="1807032" cy="232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 descr="fading by ligh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4055676"/>
            <a:ext cx="2403193" cy="199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</a:t>
            </a:r>
            <a:r>
              <a:rPr lang="en-US" b="0" dirty="0">
                <a:latin typeface="Arial Unicode MS" pitchFamily="34" charset="-128"/>
              </a:rPr>
              <a:t> </a:t>
            </a:r>
            <a:r>
              <a:rPr lang="en-US" b="0" dirty="0" smtClean="0">
                <a:latin typeface="Arial Unicode MS" pitchFamily="34" charset="-128"/>
              </a:rPr>
              <a:t>(digital)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86408"/>
            <a:ext cx="8713664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Receptor artefacts: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Scratched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surface (or other damage) of PSP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Excessive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bending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can cause permanent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damage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 startAt="3"/>
            </a:pP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Disinfectant </a:t>
            </a: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solution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 startAt="3"/>
            </a:pP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Surface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contamination </a:t>
            </a: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(PSP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  <a:endParaRPr lang="en-GB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buClr>
                <a:schemeClr val="tx2"/>
              </a:buClr>
              <a:buNone/>
            </a:pPr>
            <a:endParaRPr lang="en-GB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en-GB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5" descr="7-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3573016"/>
            <a:ext cx="2437923" cy="260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scratched pla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214" y="3573016"/>
            <a:ext cx="3046279" cy="259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553149" y="6178343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</p:spTree>
    <p:extLst>
      <p:ext uri="{BB962C8B-B14F-4D97-AF65-F5344CB8AC3E}">
        <p14:creationId xmlns:p14="http://schemas.microsoft.com/office/powerpoint/2010/main" val="28668972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</a:t>
            </a:r>
            <a:r>
              <a:rPr lang="en-US" b="0" dirty="0">
                <a:latin typeface="Arial Unicode MS" pitchFamily="34" charset="-128"/>
              </a:rPr>
              <a:t> </a:t>
            </a:r>
            <a:r>
              <a:rPr lang="en-US" b="0" dirty="0" smtClean="0">
                <a:latin typeface="Arial Unicode MS" pitchFamily="34" charset="-128"/>
              </a:rPr>
              <a:t>(digital)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196752"/>
            <a:ext cx="8713664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Receptor artefacts: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 startAt="5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Damaged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CCD/CMOS sensor (e.g. dropped) or cable</a:t>
            </a:r>
          </a:p>
          <a:p>
            <a:endParaRPr lang="en-GB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2852936"/>
            <a:ext cx="3100358" cy="22425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852936"/>
            <a:ext cx="3100358" cy="22425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427984" y="5127179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Schulze</a:t>
            </a:r>
          </a:p>
        </p:txBody>
      </p:sp>
    </p:spTree>
    <p:extLst>
      <p:ext uri="{BB962C8B-B14F-4D97-AF65-F5344CB8AC3E}">
        <p14:creationId xmlns:p14="http://schemas.microsoft.com/office/powerpoint/2010/main" val="1430535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4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Intraoral X ray tubes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Intraoral image receptors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Types of intraoral projections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Causes of faulty intraoral radiographs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4001779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 (film &amp; digital)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752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Partial exposure to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light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4" descr="FOG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471737"/>
            <a:ext cx="3429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500481" y="4757737"/>
            <a:ext cx="15563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 (film &amp; digital)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0963" y="1235555"/>
            <a:ext cx="8736904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Blurring:</a:t>
            </a:r>
          </a:p>
          <a:p>
            <a:pPr marL="514350" indent="-5143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Movement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patient or X ray tube during exposure</a:t>
            </a:r>
          </a:p>
          <a:p>
            <a:pPr marL="514350" indent="-5143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Double </a:t>
            </a:r>
            <a:r>
              <a:rPr lang="en-GB" sz="24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exposure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(or: </a:t>
            </a: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incomplete erasure of PSP )</a:t>
            </a:r>
          </a:p>
          <a:p>
            <a:endParaRPr lang="en-GB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098" name="Picture 2" descr="Image: Radiograph showing double exposure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449" y="3140968"/>
            <a:ext cx="3137331" cy="220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double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3" y="3140969"/>
            <a:ext cx="2747980" cy="220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98776" y="5350356"/>
            <a:ext cx="4461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www.dentalcare.com</a:t>
            </a:r>
          </a:p>
          <a:p>
            <a:pPr algn="ctr"/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Permission 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granted by </a:t>
            </a:r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Crest + Oral-B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724128" y="5350355"/>
            <a:ext cx="18838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</a:t>
            </a:r>
            <a:r>
              <a:rPr lang="en-US" b="0" dirty="0">
                <a:latin typeface="Arial Unicode MS" pitchFamily="34" charset="-128"/>
              </a:rPr>
              <a:t> </a:t>
            </a:r>
            <a:r>
              <a:rPr lang="en-US" b="0" dirty="0" smtClean="0">
                <a:latin typeface="Arial Unicode MS" pitchFamily="34" charset="-128"/>
              </a:rPr>
              <a:t>(film &amp; PSP)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258416"/>
            <a:ext cx="8353623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Distortion:</a:t>
            </a:r>
          </a:p>
          <a:p>
            <a:pPr marL="361950" indent="-361950">
              <a:buClr>
                <a:schemeClr val="tx2"/>
              </a:buClr>
              <a:buSzPct val="100000"/>
              <a:buFont typeface="+mj-lt"/>
              <a:buAutoNum type="arabicPeriod"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Moderate/severe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bending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film/PSP during placement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50" name="Picture 2" descr="Image: Radiograph of receptor bending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2802" y="2852936"/>
            <a:ext cx="1859172" cy="260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411760" y="5500385"/>
            <a:ext cx="4461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www.dentalcare.com</a:t>
            </a:r>
          </a:p>
          <a:p>
            <a:pPr algn="ctr"/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Permission 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granted by </a:t>
            </a:r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Crest + Oral-B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radiographs: </a:t>
            </a:r>
            <a:r>
              <a:rPr lang="en-US" b="0" dirty="0" err="1" smtClean="0">
                <a:latin typeface="Arial Unicode MS" pitchFamily="34" charset="-128"/>
              </a:rPr>
              <a:t>mispositioning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5575" y="1268760"/>
            <a:ext cx="8712968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IOR,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proper alignment </a:t>
            </a: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between X-ray beam and image receptor is the responsibility of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operator</a:t>
            </a:r>
          </a:p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Proper use of receptor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holders </a:t>
            </a: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beam aiming </a:t>
            </a: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devices should avoid excessive reject frequencies</a:t>
            </a:r>
          </a:p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Even if alignment is OK, misplacement of the receptor holder/sensor or beam can result in missing or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poorly visualized areas </a:t>
            </a: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diagnostic interest, or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elongation/foreshortening</a:t>
            </a:r>
          </a:p>
          <a:p>
            <a:pPr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Bending: see ‘distortion’ and ‘local brightening’ </a:t>
            </a:r>
          </a:p>
          <a:p>
            <a:endParaRPr lang="en-GB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hoek 15"/>
          <p:cNvSpPr/>
          <p:nvPr/>
        </p:nvSpPr>
        <p:spPr>
          <a:xfrm flipV="1">
            <a:off x="4644008" y="4040731"/>
            <a:ext cx="4355976" cy="23405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Parallelogram 1"/>
          <p:cNvSpPr/>
          <p:nvPr/>
        </p:nvSpPr>
        <p:spPr>
          <a:xfrm rot="5400000">
            <a:off x="7560330" y="4403782"/>
            <a:ext cx="1656185" cy="1144755"/>
          </a:xfrm>
          <a:prstGeom prst="parallelogram">
            <a:avLst/>
          </a:prstGeom>
          <a:solidFill>
            <a:schemeClr val="bg1">
              <a:lumMod val="9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4860032" y="5216101"/>
            <a:ext cx="342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radiographs: </a:t>
            </a:r>
            <a:r>
              <a:rPr lang="en-US" b="0" dirty="0" err="1" smtClean="0">
                <a:latin typeface="Arial Unicode MS" pitchFamily="34" charset="-128"/>
              </a:rPr>
              <a:t>mispositioning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2" name="Group 41"/>
          <p:cNvGrpSpPr/>
          <p:nvPr/>
        </p:nvGrpSpPr>
        <p:grpSpPr>
          <a:xfrm>
            <a:off x="6939880" y="4976323"/>
            <a:ext cx="294531" cy="620288"/>
            <a:chOff x="7083896" y="4689304"/>
            <a:chExt cx="294531" cy="620288"/>
          </a:xfrm>
          <a:solidFill>
            <a:srgbClr val="D5D5D5"/>
          </a:solidFill>
        </p:grpSpPr>
        <p:sp>
          <p:nvSpPr>
            <p:cNvPr id="7" name="Oval 6"/>
            <p:cNvSpPr/>
            <p:nvPr/>
          </p:nvSpPr>
          <p:spPr>
            <a:xfrm>
              <a:off x="7143750" y="4689304"/>
              <a:ext cx="164554" cy="179856"/>
            </a:xfrm>
            <a:prstGeom prst="ellipse">
              <a:avLst/>
            </a:prstGeom>
            <a:grpFill/>
            <a:ln>
              <a:solidFill>
                <a:srgbClr val="9797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>
              <a:stCxn id="7" idx="4"/>
            </p:cNvCxnSpPr>
            <p:nvPr/>
          </p:nvCxnSpPr>
          <p:spPr>
            <a:xfrm>
              <a:off x="7226027" y="4869160"/>
              <a:ext cx="0" cy="288032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7226027" y="5157192"/>
              <a:ext cx="152400" cy="152400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7083896" y="5157192"/>
              <a:ext cx="152400" cy="152400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7092280" y="4929082"/>
              <a:ext cx="252000" cy="0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7-Point Star 39"/>
          <p:cNvSpPr/>
          <p:nvPr/>
        </p:nvSpPr>
        <p:spPr>
          <a:xfrm>
            <a:off x="4721883" y="5020253"/>
            <a:ext cx="360040" cy="374928"/>
          </a:xfrm>
          <a:prstGeom prst="star7">
            <a:avLst>
              <a:gd name="adj" fmla="val 22071"/>
              <a:gd name="hf" fmla="val 102572"/>
              <a:gd name="vf" fmla="val 10521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5004048" y="5214420"/>
            <a:ext cx="504068" cy="0"/>
          </a:xfrm>
          <a:prstGeom prst="straightConnector1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8237909" y="4967939"/>
            <a:ext cx="294531" cy="620288"/>
            <a:chOff x="7083896" y="4689304"/>
            <a:chExt cx="294531" cy="620288"/>
          </a:xfrm>
          <a:solidFill>
            <a:schemeClr val="tx1"/>
          </a:solidFill>
        </p:grpSpPr>
        <p:sp>
          <p:nvSpPr>
            <p:cNvPr id="20" name="Oval 19"/>
            <p:cNvSpPr/>
            <p:nvPr/>
          </p:nvSpPr>
          <p:spPr>
            <a:xfrm>
              <a:off x="7143750" y="4689304"/>
              <a:ext cx="164554" cy="17985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20" idx="4"/>
            </p:cNvCxnSpPr>
            <p:nvPr/>
          </p:nvCxnSpPr>
          <p:spPr>
            <a:xfrm>
              <a:off x="7226027" y="4869160"/>
              <a:ext cx="0" cy="288032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226027" y="5157192"/>
              <a:ext cx="152400" cy="152400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7083896" y="5157192"/>
              <a:ext cx="152400" cy="152400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7092280" y="4929082"/>
              <a:ext cx="252000" cy="0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ep 29"/>
          <p:cNvGrpSpPr/>
          <p:nvPr/>
        </p:nvGrpSpPr>
        <p:grpSpPr>
          <a:xfrm>
            <a:off x="5134944" y="1221813"/>
            <a:ext cx="3708412" cy="2683098"/>
            <a:chOff x="683568" y="2627712"/>
            <a:chExt cx="3708412" cy="2683098"/>
          </a:xfrm>
        </p:grpSpPr>
        <p:sp>
          <p:nvSpPr>
            <p:cNvPr id="29" name="Rechthoek 15"/>
            <p:cNvSpPr/>
            <p:nvPr/>
          </p:nvSpPr>
          <p:spPr>
            <a:xfrm>
              <a:off x="683568" y="2627712"/>
              <a:ext cx="3600400" cy="26830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30" name="Rechte verbindingslijn 9"/>
            <p:cNvCxnSpPr/>
            <p:nvPr/>
          </p:nvCxnSpPr>
          <p:spPr>
            <a:xfrm flipH="1">
              <a:off x="2183884" y="3078562"/>
              <a:ext cx="864096" cy="21602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Vrije vorm 16"/>
            <p:cNvSpPr/>
            <p:nvPr/>
          </p:nvSpPr>
          <p:spPr>
            <a:xfrm>
              <a:off x="2271152" y="3306006"/>
              <a:ext cx="160020" cy="891540"/>
            </a:xfrm>
            <a:custGeom>
              <a:avLst/>
              <a:gdLst>
                <a:gd name="connsiteX0" fmla="*/ 160020 w 160020"/>
                <a:gd name="connsiteY0" fmla="*/ 891540 h 891540"/>
                <a:gd name="connsiteX1" fmla="*/ 121920 w 160020"/>
                <a:gd name="connsiteY1" fmla="*/ 807720 h 891540"/>
                <a:gd name="connsiteX2" fmla="*/ 144780 w 160020"/>
                <a:gd name="connsiteY2" fmla="*/ 388620 h 891540"/>
                <a:gd name="connsiteX3" fmla="*/ 99060 w 160020"/>
                <a:gd name="connsiteY3" fmla="*/ 167640 h 891540"/>
                <a:gd name="connsiteX4" fmla="*/ 0 w 160020"/>
                <a:gd name="connsiteY4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0" h="891540">
                  <a:moveTo>
                    <a:pt x="160020" y="891540"/>
                  </a:moveTo>
                  <a:cubicBezTo>
                    <a:pt x="142240" y="891540"/>
                    <a:pt x="124460" y="891540"/>
                    <a:pt x="121920" y="807720"/>
                  </a:cubicBezTo>
                  <a:cubicBezTo>
                    <a:pt x="119380" y="723900"/>
                    <a:pt x="148590" y="495300"/>
                    <a:pt x="144780" y="388620"/>
                  </a:cubicBezTo>
                  <a:cubicBezTo>
                    <a:pt x="140970" y="281940"/>
                    <a:pt x="123190" y="232410"/>
                    <a:pt x="99060" y="167640"/>
                  </a:cubicBezTo>
                  <a:cubicBezTo>
                    <a:pt x="74930" y="102870"/>
                    <a:pt x="37465" y="51435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32" name="Vrije vorm 17"/>
            <p:cNvSpPr/>
            <p:nvPr/>
          </p:nvSpPr>
          <p:spPr>
            <a:xfrm>
              <a:off x="2338566" y="3633812"/>
              <a:ext cx="529394" cy="1170330"/>
            </a:xfrm>
            <a:custGeom>
              <a:avLst/>
              <a:gdLst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239606 w 529394"/>
                <a:gd name="connsiteY17" fmla="*/ 29988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32926 w 529394"/>
                <a:gd name="connsiteY17" fmla="*/ 50562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10066 w 529394"/>
                <a:gd name="connsiteY17" fmla="*/ 543721 h 117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394" h="1170330">
                  <a:moveTo>
                    <a:pt x="125306" y="513241"/>
                  </a:moveTo>
                  <a:cubicBezTo>
                    <a:pt x="93556" y="565311"/>
                    <a:pt x="61806" y="617381"/>
                    <a:pt x="41486" y="680881"/>
                  </a:cubicBezTo>
                  <a:cubicBezTo>
                    <a:pt x="21166" y="744381"/>
                    <a:pt x="9736" y="835821"/>
                    <a:pt x="3386" y="894241"/>
                  </a:cubicBezTo>
                  <a:cubicBezTo>
                    <a:pt x="-2964" y="952661"/>
                    <a:pt x="3386" y="1031401"/>
                    <a:pt x="3386" y="1031401"/>
                  </a:cubicBezTo>
                  <a:cubicBezTo>
                    <a:pt x="3386" y="1074581"/>
                    <a:pt x="-4234" y="1130461"/>
                    <a:pt x="3386" y="1153321"/>
                  </a:cubicBezTo>
                  <a:cubicBezTo>
                    <a:pt x="11006" y="1176181"/>
                    <a:pt x="36406" y="1169831"/>
                    <a:pt x="49106" y="1168561"/>
                  </a:cubicBezTo>
                  <a:cubicBezTo>
                    <a:pt x="61806" y="1167291"/>
                    <a:pt x="69426" y="1160941"/>
                    <a:pt x="79586" y="1145701"/>
                  </a:cubicBezTo>
                  <a:cubicBezTo>
                    <a:pt x="89746" y="1130461"/>
                    <a:pt x="87206" y="1115221"/>
                    <a:pt x="110066" y="1077121"/>
                  </a:cubicBezTo>
                  <a:cubicBezTo>
                    <a:pt x="132926" y="1039021"/>
                    <a:pt x="179916" y="961551"/>
                    <a:pt x="216746" y="917101"/>
                  </a:cubicBezTo>
                  <a:cubicBezTo>
                    <a:pt x="253576" y="872651"/>
                    <a:pt x="305646" y="838361"/>
                    <a:pt x="331046" y="810421"/>
                  </a:cubicBezTo>
                  <a:cubicBezTo>
                    <a:pt x="356446" y="782481"/>
                    <a:pt x="356446" y="793911"/>
                    <a:pt x="369146" y="749461"/>
                  </a:cubicBezTo>
                  <a:cubicBezTo>
                    <a:pt x="381846" y="705011"/>
                    <a:pt x="389466" y="614841"/>
                    <a:pt x="407246" y="543721"/>
                  </a:cubicBezTo>
                  <a:cubicBezTo>
                    <a:pt x="425026" y="472601"/>
                    <a:pt x="455506" y="393861"/>
                    <a:pt x="475826" y="322741"/>
                  </a:cubicBezTo>
                  <a:cubicBezTo>
                    <a:pt x="496146" y="251621"/>
                    <a:pt x="526626" y="170341"/>
                    <a:pt x="529166" y="117001"/>
                  </a:cubicBezTo>
                  <a:cubicBezTo>
                    <a:pt x="531706" y="63661"/>
                    <a:pt x="512656" y="14131"/>
                    <a:pt x="491066" y="2701"/>
                  </a:cubicBezTo>
                  <a:cubicBezTo>
                    <a:pt x="469476" y="-8729"/>
                    <a:pt x="432646" y="17941"/>
                    <a:pt x="399626" y="48421"/>
                  </a:cubicBezTo>
                  <a:cubicBezTo>
                    <a:pt x="366606" y="78901"/>
                    <a:pt x="341206" y="103031"/>
                    <a:pt x="292946" y="185581"/>
                  </a:cubicBezTo>
                  <a:cubicBezTo>
                    <a:pt x="244686" y="268131"/>
                    <a:pt x="123401" y="507526"/>
                    <a:pt x="110066" y="54372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33" name="Vrije vorm 21"/>
            <p:cNvSpPr/>
            <p:nvPr/>
          </p:nvSpPr>
          <p:spPr>
            <a:xfrm>
              <a:off x="2728352" y="3526986"/>
              <a:ext cx="1051560" cy="716280"/>
            </a:xfrm>
            <a:custGeom>
              <a:avLst/>
              <a:gdLst>
                <a:gd name="connsiteX0" fmla="*/ 0 w 1051560"/>
                <a:gd name="connsiteY0" fmla="*/ 716280 h 716280"/>
                <a:gd name="connsiteX1" fmla="*/ 121920 w 1051560"/>
                <a:gd name="connsiteY1" fmla="*/ 685800 h 716280"/>
                <a:gd name="connsiteX2" fmla="*/ 198120 w 1051560"/>
                <a:gd name="connsiteY2" fmla="*/ 579120 h 716280"/>
                <a:gd name="connsiteX3" fmla="*/ 373380 w 1051560"/>
                <a:gd name="connsiteY3" fmla="*/ 251460 h 716280"/>
                <a:gd name="connsiteX4" fmla="*/ 647700 w 1051560"/>
                <a:gd name="connsiteY4" fmla="*/ 68580 h 716280"/>
                <a:gd name="connsiteX5" fmla="*/ 1051560 w 1051560"/>
                <a:gd name="connsiteY5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1560" h="716280">
                  <a:moveTo>
                    <a:pt x="0" y="716280"/>
                  </a:moveTo>
                  <a:cubicBezTo>
                    <a:pt x="44450" y="712470"/>
                    <a:pt x="88900" y="708660"/>
                    <a:pt x="121920" y="685800"/>
                  </a:cubicBezTo>
                  <a:cubicBezTo>
                    <a:pt x="154940" y="662940"/>
                    <a:pt x="156210" y="651510"/>
                    <a:pt x="198120" y="579120"/>
                  </a:cubicBezTo>
                  <a:cubicBezTo>
                    <a:pt x="240030" y="506730"/>
                    <a:pt x="298450" y="336550"/>
                    <a:pt x="373380" y="251460"/>
                  </a:cubicBezTo>
                  <a:cubicBezTo>
                    <a:pt x="448310" y="166370"/>
                    <a:pt x="534670" y="110490"/>
                    <a:pt x="647700" y="68580"/>
                  </a:cubicBezTo>
                  <a:cubicBezTo>
                    <a:pt x="760730" y="26670"/>
                    <a:pt x="906145" y="13335"/>
                    <a:pt x="105156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34" name="Tekstvak 22"/>
            <p:cNvSpPr txBox="1"/>
            <p:nvPr/>
          </p:nvSpPr>
          <p:spPr>
            <a:xfrm>
              <a:off x="2543664" y="2627712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LONG AXIS OF TOOTH</a:t>
              </a:r>
              <a:endParaRPr lang="nl-BE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hthoek 23"/>
            <p:cNvSpPr/>
            <p:nvPr/>
          </p:nvSpPr>
          <p:spPr>
            <a:xfrm rot="1311926">
              <a:off x="3061133" y="3910160"/>
              <a:ext cx="77676" cy="1077479"/>
            </a:xfrm>
            <a:prstGeom prst="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36" name="Tekstvak 28"/>
            <p:cNvSpPr txBox="1"/>
            <p:nvPr/>
          </p:nvSpPr>
          <p:spPr>
            <a:xfrm>
              <a:off x="3167844" y="4329146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IMAGE</a:t>
              </a:r>
            </a:p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RECEPTOR</a:t>
              </a:r>
              <a:endParaRPr lang="nl-BE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hthoek 30"/>
            <p:cNvSpPr/>
            <p:nvPr/>
          </p:nvSpPr>
          <p:spPr>
            <a:xfrm rot="1311926">
              <a:off x="947876" y="3271068"/>
              <a:ext cx="934956" cy="1077479"/>
            </a:xfrm>
            <a:prstGeom prst="rect">
              <a:avLst/>
            </a:prstGeom>
            <a:solidFill>
              <a:srgbClr val="D5D5D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 RAY TUBE</a:t>
              </a:r>
              <a:endParaRPr lang="nl-BE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" name="Rechte verbindingslijn met pijl 26"/>
            <p:cNvCxnSpPr>
              <a:stCxn id="37" idx="3"/>
            </p:cNvCxnSpPr>
            <p:nvPr/>
          </p:nvCxnSpPr>
          <p:spPr>
            <a:xfrm>
              <a:off x="1849202" y="3983910"/>
              <a:ext cx="1198778" cy="462804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Picture 4" descr="CE02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4494" y="4224239"/>
            <a:ext cx="2669440" cy="1966955"/>
          </a:xfrm>
        </p:spPr>
      </p:pic>
      <p:sp>
        <p:nvSpPr>
          <p:cNvPr id="4" name="TextBox 3"/>
          <p:cNvSpPr txBox="1"/>
          <p:nvPr/>
        </p:nvSpPr>
        <p:spPr>
          <a:xfrm>
            <a:off x="155575" y="1268760"/>
            <a:ext cx="46821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Correct position of tube and image receptor: relation between </a:t>
            </a:r>
            <a:r>
              <a:rPr lang="en-US" sz="2800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vertical and horizontal</a:t>
            </a:r>
            <a:r>
              <a:rPr lang="en-US" sz="2800" dirty="0" smtClean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dimensions in radiograph correspond with reality</a:t>
            </a:r>
            <a:endParaRPr lang="en-US" sz="2800" dirty="0">
              <a:solidFill>
                <a:schemeClr val="tx2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537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hoek 15"/>
          <p:cNvSpPr/>
          <p:nvPr/>
        </p:nvSpPr>
        <p:spPr>
          <a:xfrm flipV="1">
            <a:off x="4644008" y="4040731"/>
            <a:ext cx="4355976" cy="23405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Parallelogram 1"/>
          <p:cNvSpPr/>
          <p:nvPr/>
        </p:nvSpPr>
        <p:spPr>
          <a:xfrm rot="5400000">
            <a:off x="7560330" y="4403782"/>
            <a:ext cx="1656185" cy="1144755"/>
          </a:xfrm>
          <a:prstGeom prst="parallelogram">
            <a:avLst/>
          </a:prstGeom>
          <a:solidFill>
            <a:schemeClr val="bg1">
              <a:lumMod val="9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Straight Connector 64"/>
          <p:cNvCxnSpPr>
            <a:endCxn id="20" idx="0"/>
          </p:cNvCxnSpPr>
          <p:nvPr/>
        </p:nvCxnSpPr>
        <p:spPr>
          <a:xfrm flipV="1">
            <a:off x="5023389" y="4509120"/>
            <a:ext cx="3356651" cy="11632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968424" y="5216101"/>
            <a:ext cx="342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radiographs: </a:t>
            </a:r>
            <a:r>
              <a:rPr lang="en-US" b="0" dirty="0" err="1" smtClean="0">
                <a:latin typeface="Arial Unicode MS" pitchFamily="34" charset="-128"/>
              </a:rPr>
              <a:t>mispositioning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2" name="Group 41"/>
          <p:cNvGrpSpPr/>
          <p:nvPr/>
        </p:nvGrpSpPr>
        <p:grpSpPr>
          <a:xfrm>
            <a:off x="6939880" y="4976323"/>
            <a:ext cx="294531" cy="620288"/>
            <a:chOff x="7083896" y="4689304"/>
            <a:chExt cx="294531" cy="620288"/>
          </a:xfrm>
          <a:solidFill>
            <a:srgbClr val="D5D5D5"/>
          </a:solidFill>
        </p:grpSpPr>
        <p:sp>
          <p:nvSpPr>
            <p:cNvPr id="7" name="Oval 6"/>
            <p:cNvSpPr/>
            <p:nvPr/>
          </p:nvSpPr>
          <p:spPr>
            <a:xfrm>
              <a:off x="7143750" y="4689304"/>
              <a:ext cx="164554" cy="179856"/>
            </a:xfrm>
            <a:prstGeom prst="ellipse">
              <a:avLst/>
            </a:prstGeom>
            <a:grpFill/>
            <a:ln>
              <a:solidFill>
                <a:srgbClr val="9797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>
              <a:stCxn id="7" idx="4"/>
            </p:cNvCxnSpPr>
            <p:nvPr/>
          </p:nvCxnSpPr>
          <p:spPr>
            <a:xfrm>
              <a:off x="7226027" y="4869160"/>
              <a:ext cx="0" cy="288032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7226027" y="5157192"/>
              <a:ext cx="152400" cy="152400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7083896" y="5157192"/>
              <a:ext cx="152400" cy="152400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7092280" y="4929082"/>
              <a:ext cx="252000" cy="0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7-Point Star 39"/>
          <p:cNvSpPr/>
          <p:nvPr/>
        </p:nvSpPr>
        <p:spPr>
          <a:xfrm>
            <a:off x="4721883" y="5502344"/>
            <a:ext cx="360040" cy="374928"/>
          </a:xfrm>
          <a:prstGeom prst="star7">
            <a:avLst>
              <a:gd name="adj" fmla="val 22071"/>
              <a:gd name="hf" fmla="val 102572"/>
              <a:gd name="vf" fmla="val 10521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Arrow Connector 48"/>
          <p:cNvCxnSpPr/>
          <p:nvPr/>
        </p:nvCxnSpPr>
        <p:spPr>
          <a:xfrm flipV="1">
            <a:off x="5004048" y="5539123"/>
            <a:ext cx="456129" cy="122125"/>
          </a:xfrm>
          <a:prstGeom prst="straightConnector1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8237909" y="4509120"/>
            <a:ext cx="294531" cy="1079107"/>
            <a:chOff x="7083896" y="4689304"/>
            <a:chExt cx="294531" cy="620288"/>
          </a:xfrm>
          <a:solidFill>
            <a:schemeClr val="tx1"/>
          </a:solidFill>
        </p:grpSpPr>
        <p:sp>
          <p:nvSpPr>
            <p:cNvPr id="20" name="Oval 19"/>
            <p:cNvSpPr/>
            <p:nvPr/>
          </p:nvSpPr>
          <p:spPr>
            <a:xfrm>
              <a:off x="7143750" y="4689304"/>
              <a:ext cx="164554" cy="17985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20" idx="4"/>
            </p:cNvCxnSpPr>
            <p:nvPr/>
          </p:nvCxnSpPr>
          <p:spPr>
            <a:xfrm>
              <a:off x="7226027" y="4869160"/>
              <a:ext cx="0" cy="288032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226027" y="5157192"/>
              <a:ext cx="152400" cy="152400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7083896" y="5157192"/>
              <a:ext cx="152400" cy="152400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7092280" y="4929082"/>
              <a:ext cx="252000" cy="0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179512" y="1253078"/>
            <a:ext cx="38376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Elongation</a:t>
            </a:r>
            <a:r>
              <a:rPr lang="en-US" sz="2800" dirty="0" smtClean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due to improper position of receptor and/or X ray beam</a:t>
            </a:r>
            <a:endParaRPr lang="en-US" sz="2800" dirty="0">
              <a:solidFill>
                <a:schemeClr val="tx2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339516" y="1418694"/>
            <a:ext cx="2220864" cy="2325948"/>
            <a:chOff x="550936" y="3789040"/>
            <a:chExt cx="2220864" cy="2325948"/>
          </a:xfrm>
        </p:grpSpPr>
        <p:sp>
          <p:nvSpPr>
            <p:cNvPr id="44" name="Rechthoek 15"/>
            <p:cNvSpPr/>
            <p:nvPr/>
          </p:nvSpPr>
          <p:spPr>
            <a:xfrm>
              <a:off x="550936" y="3789040"/>
              <a:ext cx="2220864" cy="23259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47" name="Rechte verbindingslijn 9"/>
            <p:cNvCxnSpPr/>
            <p:nvPr/>
          </p:nvCxnSpPr>
          <p:spPr>
            <a:xfrm flipH="1">
              <a:off x="987521" y="3882740"/>
              <a:ext cx="864096" cy="21602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Vrije vorm 16"/>
            <p:cNvSpPr/>
            <p:nvPr/>
          </p:nvSpPr>
          <p:spPr>
            <a:xfrm>
              <a:off x="1074789" y="4110184"/>
              <a:ext cx="160020" cy="891540"/>
            </a:xfrm>
            <a:custGeom>
              <a:avLst/>
              <a:gdLst>
                <a:gd name="connsiteX0" fmla="*/ 160020 w 160020"/>
                <a:gd name="connsiteY0" fmla="*/ 891540 h 891540"/>
                <a:gd name="connsiteX1" fmla="*/ 121920 w 160020"/>
                <a:gd name="connsiteY1" fmla="*/ 807720 h 891540"/>
                <a:gd name="connsiteX2" fmla="*/ 144780 w 160020"/>
                <a:gd name="connsiteY2" fmla="*/ 388620 h 891540"/>
                <a:gd name="connsiteX3" fmla="*/ 99060 w 160020"/>
                <a:gd name="connsiteY3" fmla="*/ 167640 h 891540"/>
                <a:gd name="connsiteX4" fmla="*/ 0 w 160020"/>
                <a:gd name="connsiteY4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0" h="891540">
                  <a:moveTo>
                    <a:pt x="160020" y="891540"/>
                  </a:moveTo>
                  <a:cubicBezTo>
                    <a:pt x="142240" y="891540"/>
                    <a:pt x="124460" y="891540"/>
                    <a:pt x="121920" y="807720"/>
                  </a:cubicBezTo>
                  <a:cubicBezTo>
                    <a:pt x="119380" y="723900"/>
                    <a:pt x="148590" y="495300"/>
                    <a:pt x="144780" y="388620"/>
                  </a:cubicBezTo>
                  <a:cubicBezTo>
                    <a:pt x="140970" y="281940"/>
                    <a:pt x="123190" y="232410"/>
                    <a:pt x="99060" y="167640"/>
                  </a:cubicBezTo>
                  <a:cubicBezTo>
                    <a:pt x="74930" y="102870"/>
                    <a:pt x="37465" y="51435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51" name="Vrije vorm 17"/>
            <p:cNvSpPr/>
            <p:nvPr/>
          </p:nvSpPr>
          <p:spPr>
            <a:xfrm>
              <a:off x="1142203" y="4437990"/>
              <a:ext cx="529394" cy="1170330"/>
            </a:xfrm>
            <a:custGeom>
              <a:avLst/>
              <a:gdLst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239606 w 529394"/>
                <a:gd name="connsiteY17" fmla="*/ 29988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32926 w 529394"/>
                <a:gd name="connsiteY17" fmla="*/ 50562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10066 w 529394"/>
                <a:gd name="connsiteY17" fmla="*/ 543721 h 117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394" h="1170330">
                  <a:moveTo>
                    <a:pt x="125306" y="513241"/>
                  </a:moveTo>
                  <a:cubicBezTo>
                    <a:pt x="93556" y="565311"/>
                    <a:pt x="61806" y="617381"/>
                    <a:pt x="41486" y="680881"/>
                  </a:cubicBezTo>
                  <a:cubicBezTo>
                    <a:pt x="21166" y="744381"/>
                    <a:pt x="9736" y="835821"/>
                    <a:pt x="3386" y="894241"/>
                  </a:cubicBezTo>
                  <a:cubicBezTo>
                    <a:pt x="-2964" y="952661"/>
                    <a:pt x="3386" y="1031401"/>
                    <a:pt x="3386" y="1031401"/>
                  </a:cubicBezTo>
                  <a:cubicBezTo>
                    <a:pt x="3386" y="1074581"/>
                    <a:pt x="-4234" y="1130461"/>
                    <a:pt x="3386" y="1153321"/>
                  </a:cubicBezTo>
                  <a:cubicBezTo>
                    <a:pt x="11006" y="1176181"/>
                    <a:pt x="36406" y="1169831"/>
                    <a:pt x="49106" y="1168561"/>
                  </a:cubicBezTo>
                  <a:cubicBezTo>
                    <a:pt x="61806" y="1167291"/>
                    <a:pt x="69426" y="1160941"/>
                    <a:pt x="79586" y="1145701"/>
                  </a:cubicBezTo>
                  <a:cubicBezTo>
                    <a:pt x="89746" y="1130461"/>
                    <a:pt x="87206" y="1115221"/>
                    <a:pt x="110066" y="1077121"/>
                  </a:cubicBezTo>
                  <a:cubicBezTo>
                    <a:pt x="132926" y="1039021"/>
                    <a:pt x="179916" y="961551"/>
                    <a:pt x="216746" y="917101"/>
                  </a:cubicBezTo>
                  <a:cubicBezTo>
                    <a:pt x="253576" y="872651"/>
                    <a:pt x="305646" y="838361"/>
                    <a:pt x="331046" y="810421"/>
                  </a:cubicBezTo>
                  <a:cubicBezTo>
                    <a:pt x="356446" y="782481"/>
                    <a:pt x="356446" y="793911"/>
                    <a:pt x="369146" y="749461"/>
                  </a:cubicBezTo>
                  <a:cubicBezTo>
                    <a:pt x="381846" y="705011"/>
                    <a:pt x="389466" y="614841"/>
                    <a:pt x="407246" y="543721"/>
                  </a:cubicBezTo>
                  <a:cubicBezTo>
                    <a:pt x="425026" y="472601"/>
                    <a:pt x="455506" y="393861"/>
                    <a:pt x="475826" y="322741"/>
                  </a:cubicBezTo>
                  <a:cubicBezTo>
                    <a:pt x="496146" y="251621"/>
                    <a:pt x="526626" y="170341"/>
                    <a:pt x="529166" y="117001"/>
                  </a:cubicBezTo>
                  <a:cubicBezTo>
                    <a:pt x="531706" y="63661"/>
                    <a:pt x="512656" y="14131"/>
                    <a:pt x="491066" y="2701"/>
                  </a:cubicBezTo>
                  <a:cubicBezTo>
                    <a:pt x="469476" y="-8729"/>
                    <a:pt x="432646" y="17941"/>
                    <a:pt x="399626" y="48421"/>
                  </a:cubicBezTo>
                  <a:cubicBezTo>
                    <a:pt x="366606" y="78901"/>
                    <a:pt x="341206" y="103031"/>
                    <a:pt x="292946" y="185581"/>
                  </a:cubicBezTo>
                  <a:cubicBezTo>
                    <a:pt x="244686" y="268131"/>
                    <a:pt x="123401" y="507526"/>
                    <a:pt x="110066" y="54372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52" name="Vrije vorm 21"/>
            <p:cNvSpPr/>
            <p:nvPr/>
          </p:nvSpPr>
          <p:spPr>
            <a:xfrm>
              <a:off x="1531989" y="4331164"/>
              <a:ext cx="1051560" cy="716280"/>
            </a:xfrm>
            <a:custGeom>
              <a:avLst/>
              <a:gdLst>
                <a:gd name="connsiteX0" fmla="*/ 0 w 1051560"/>
                <a:gd name="connsiteY0" fmla="*/ 716280 h 716280"/>
                <a:gd name="connsiteX1" fmla="*/ 121920 w 1051560"/>
                <a:gd name="connsiteY1" fmla="*/ 685800 h 716280"/>
                <a:gd name="connsiteX2" fmla="*/ 198120 w 1051560"/>
                <a:gd name="connsiteY2" fmla="*/ 579120 h 716280"/>
                <a:gd name="connsiteX3" fmla="*/ 373380 w 1051560"/>
                <a:gd name="connsiteY3" fmla="*/ 251460 h 716280"/>
                <a:gd name="connsiteX4" fmla="*/ 647700 w 1051560"/>
                <a:gd name="connsiteY4" fmla="*/ 68580 h 716280"/>
                <a:gd name="connsiteX5" fmla="*/ 1051560 w 1051560"/>
                <a:gd name="connsiteY5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1560" h="716280">
                  <a:moveTo>
                    <a:pt x="0" y="716280"/>
                  </a:moveTo>
                  <a:cubicBezTo>
                    <a:pt x="44450" y="712470"/>
                    <a:pt x="88900" y="708660"/>
                    <a:pt x="121920" y="685800"/>
                  </a:cubicBezTo>
                  <a:cubicBezTo>
                    <a:pt x="154940" y="662940"/>
                    <a:pt x="156210" y="651510"/>
                    <a:pt x="198120" y="579120"/>
                  </a:cubicBezTo>
                  <a:cubicBezTo>
                    <a:pt x="240030" y="506730"/>
                    <a:pt x="298450" y="336550"/>
                    <a:pt x="373380" y="251460"/>
                  </a:cubicBezTo>
                  <a:cubicBezTo>
                    <a:pt x="448310" y="166370"/>
                    <a:pt x="534670" y="110490"/>
                    <a:pt x="647700" y="68580"/>
                  </a:cubicBezTo>
                  <a:cubicBezTo>
                    <a:pt x="760730" y="26670"/>
                    <a:pt x="906145" y="13335"/>
                    <a:pt x="105156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53" name="Rechthoek 23"/>
            <p:cNvSpPr/>
            <p:nvPr/>
          </p:nvSpPr>
          <p:spPr>
            <a:xfrm rot="2604515">
              <a:off x="1846428" y="4749013"/>
              <a:ext cx="79200" cy="1077479"/>
            </a:xfrm>
            <a:prstGeom prst="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54" name="Rechte verbindingslijn met pijl 26"/>
            <p:cNvCxnSpPr/>
            <p:nvPr/>
          </p:nvCxnSpPr>
          <p:spPr>
            <a:xfrm>
              <a:off x="652839" y="4788088"/>
              <a:ext cx="1198778" cy="462804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6694034" y="1397534"/>
            <a:ext cx="2305950" cy="2340597"/>
            <a:chOff x="3275856" y="3762252"/>
            <a:chExt cx="2305950" cy="2340597"/>
          </a:xfrm>
        </p:grpSpPr>
        <p:sp>
          <p:nvSpPr>
            <p:cNvPr id="56" name="Rechthoek 15"/>
            <p:cNvSpPr/>
            <p:nvPr/>
          </p:nvSpPr>
          <p:spPr>
            <a:xfrm>
              <a:off x="3275856" y="3762252"/>
              <a:ext cx="2305950" cy="23405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57" name="Rechte verbindingslijn 9"/>
            <p:cNvCxnSpPr/>
            <p:nvPr/>
          </p:nvCxnSpPr>
          <p:spPr>
            <a:xfrm flipH="1">
              <a:off x="3780116" y="3897389"/>
              <a:ext cx="864096" cy="21602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Vrije vorm 16"/>
            <p:cNvSpPr/>
            <p:nvPr/>
          </p:nvSpPr>
          <p:spPr>
            <a:xfrm>
              <a:off x="3867384" y="4124833"/>
              <a:ext cx="160020" cy="891540"/>
            </a:xfrm>
            <a:custGeom>
              <a:avLst/>
              <a:gdLst>
                <a:gd name="connsiteX0" fmla="*/ 160020 w 160020"/>
                <a:gd name="connsiteY0" fmla="*/ 891540 h 891540"/>
                <a:gd name="connsiteX1" fmla="*/ 121920 w 160020"/>
                <a:gd name="connsiteY1" fmla="*/ 807720 h 891540"/>
                <a:gd name="connsiteX2" fmla="*/ 144780 w 160020"/>
                <a:gd name="connsiteY2" fmla="*/ 388620 h 891540"/>
                <a:gd name="connsiteX3" fmla="*/ 99060 w 160020"/>
                <a:gd name="connsiteY3" fmla="*/ 167640 h 891540"/>
                <a:gd name="connsiteX4" fmla="*/ 0 w 160020"/>
                <a:gd name="connsiteY4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0" h="891540">
                  <a:moveTo>
                    <a:pt x="160020" y="891540"/>
                  </a:moveTo>
                  <a:cubicBezTo>
                    <a:pt x="142240" y="891540"/>
                    <a:pt x="124460" y="891540"/>
                    <a:pt x="121920" y="807720"/>
                  </a:cubicBezTo>
                  <a:cubicBezTo>
                    <a:pt x="119380" y="723900"/>
                    <a:pt x="148590" y="495300"/>
                    <a:pt x="144780" y="388620"/>
                  </a:cubicBezTo>
                  <a:cubicBezTo>
                    <a:pt x="140970" y="281940"/>
                    <a:pt x="123190" y="232410"/>
                    <a:pt x="99060" y="167640"/>
                  </a:cubicBezTo>
                  <a:cubicBezTo>
                    <a:pt x="74930" y="102870"/>
                    <a:pt x="37465" y="51435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59" name="Vrije vorm 17"/>
            <p:cNvSpPr/>
            <p:nvPr/>
          </p:nvSpPr>
          <p:spPr>
            <a:xfrm>
              <a:off x="3934798" y="4452639"/>
              <a:ext cx="529394" cy="1170330"/>
            </a:xfrm>
            <a:custGeom>
              <a:avLst/>
              <a:gdLst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239606 w 529394"/>
                <a:gd name="connsiteY17" fmla="*/ 29988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32926 w 529394"/>
                <a:gd name="connsiteY17" fmla="*/ 50562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10066 w 529394"/>
                <a:gd name="connsiteY17" fmla="*/ 543721 h 117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394" h="1170330">
                  <a:moveTo>
                    <a:pt x="125306" y="513241"/>
                  </a:moveTo>
                  <a:cubicBezTo>
                    <a:pt x="93556" y="565311"/>
                    <a:pt x="61806" y="617381"/>
                    <a:pt x="41486" y="680881"/>
                  </a:cubicBezTo>
                  <a:cubicBezTo>
                    <a:pt x="21166" y="744381"/>
                    <a:pt x="9736" y="835821"/>
                    <a:pt x="3386" y="894241"/>
                  </a:cubicBezTo>
                  <a:cubicBezTo>
                    <a:pt x="-2964" y="952661"/>
                    <a:pt x="3386" y="1031401"/>
                    <a:pt x="3386" y="1031401"/>
                  </a:cubicBezTo>
                  <a:cubicBezTo>
                    <a:pt x="3386" y="1074581"/>
                    <a:pt x="-4234" y="1130461"/>
                    <a:pt x="3386" y="1153321"/>
                  </a:cubicBezTo>
                  <a:cubicBezTo>
                    <a:pt x="11006" y="1176181"/>
                    <a:pt x="36406" y="1169831"/>
                    <a:pt x="49106" y="1168561"/>
                  </a:cubicBezTo>
                  <a:cubicBezTo>
                    <a:pt x="61806" y="1167291"/>
                    <a:pt x="69426" y="1160941"/>
                    <a:pt x="79586" y="1145701"/>
                  </a:cubicBezTo>
                  <a:cubicBezTo>
                    <a:pt x="89746" y="1130461"/>
                    <a:pt x="87206" y="1115221"/>
                    <a:pt x="110066" y="1077121"/>
                  </a:cubicBezTo>
                  <a:cubicBezTo>
                    <a:pt x="132926" y="1039021"/>
                    <a:pt x="179916" y="961551"/>
                    <a:pt x="216746" y="917101"/>
                  </a:cubicBezTo>
                  <a:cubicBezTo>
                    <a:pt x="253576" y="872651"/>
                    <a:pt x="305646" y="838361"/>
                    <a:pt x="331046" y="810421"/>
                  </a:cubicBezTo>
                  <a:cubicBezTo>
                    <a:pt x="356446" y="782481"/>
                    <a:pt x="356446" y="793911"/>
                    <a:pt x="369146" y="749461"/>
                  </a:cubicBezTo>
                  <a:cubicBezTo>
                    <a:pt x="381846" y="705011"/>
                    <a:pt x="389466" y="614841"/>
                    <a:pt x="407246" y="543721"/>
                  </a:cubicBezTo>
                  <a:cubicBezTo>
                    <a:pt x="425026" y="472601"/>
                    <a:pt x="455506" y="393861"/>
                    <a:pt x="475826" y="322741"/>
                  </a:cubicBezTo>
                  <a:cubicBezTo>
                    <a:pt x="496146" y="251621"/>
                    <a:pt x="526626" y="170341"/>
                    <a:pt x="529166" y="117001"/>
                  </a:cubicBezTo>
                  <a:cubicBezTo>
                    <a:pt x="531706" y="63661"/>
                    <a:pt x="512656" y="14131"/>
                    <a:pt x="491066" y="2701"/>
                  </a:cubicBezTo>
                  <a:cubicBezTo>
                    <a:pt x="469476" y="-8729"/>
                    <a:pt x="432646" y="17941"/>
                    <a:pt x="399626" y="48421"/>
                  </a:cubicBezTo>
                  <a:cubicBezTo>
                    <a:pt x="366606" y="78901"/>
                    <a:pt x="341206" y="103031"/>
                    <a:pt x="292946" y="185581"/>
                  </a:cubicBezTo>
                  <a:cubicBezTo>
                    <a:pt x="244686" y="268131"/>
                    <a:pt x="123401" y="507526"/>
                    <a:pt x="110066" y="54372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60" name="Vrije vorm 21"/>
            <p:cNvSpPr/>
            <p:nvPr/>
          </p:nvSpPr>
          <p:spPr>
            <a:xfrm>
              <a:off x="4324584" y="4345813"/>
              <a:ext cx="1051560" cy="716280"/>
            </a:xfrm>
            <a:custGeom>
              <a:avLst/>
              <a:gdLst>
                <a:gd name="connsiteX0" fmla="*/ 0 w 1051560"/>
                <a:gd name="connsiteY0" fmla="*/ 716280 h 716280"/>
                <a:gd name="connsiteX1" fmla="*/ 121920 w 1051560"/>
                <a:gd name="connsiteY1" fmla="*/ 685800 h 716280"/>
                <a:gd name="connsiteX2" fmla="*/ 198120 w 1051560"/>
                <a:gd name="connsiteY2" fmla="*/ 579120 h 716280"/>
                <a:gd name="connsiteX3" fmla="*/ 373380 w 1051560"/>
                <a:gd name="connsiteY3" fmla="*/ 251460 h 716280"/>
                <a:gd name="connsiteX4" fmla="*/ 647700 w 1051560"/>
                <a:gd name="connsiteY4" fmla="*/ 68580 h 716280"/>
                <a:gd name="connsiteX5" fmla="*/ 1051560 w 1051560"/>
                <a:gd name="connsiteY5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1560" h="716280">
                  <a:moveTo>
                    <a:pt x="0" y="716280"/>
                  </a:moveTo>
                  <a:cubicBezTo>
                    <a:pt x="44450" y="712470"/>
                    <a:pt x="88900" y="708660"/>
                    <a:pt x="121920" y="685800"/>
                  </a:cubicBezTo>
                  <a:cubicBezTo>
                    <a:pt x="154940" y="662940"/>
                    <a:pt x="156210" y="651510"/>
                    <a:pt x="198120" y="579120"/>
                  </a:cubicBezTo>
                  <a:cubicBezTo>
                    <a:pt x="240030" y="506730"/>
                    <a:pt x="298450" y="336550"/>
                    <a:pt x="373380" y="251460"/>
                  </a:cubicBezTo>
                  <a:cubicBezTo>
                    <a:pt x="448310" y="166370"/>
                    <a:pt x="534670" y="110490"/>
                    <a:pt x="647700" y="68580"/>
                  </a:cubicBezTo>
                  <a:cubicBezTo>
                    <a:pt x="760730" y="26670"/>
                    <a:pt x="906145" y="13335"/>
                    <a:pt x="105156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61" name="Rechthoek 23"/>
            <p:cNvSpPr/>
            <p:nvPr/>
          </p:nvSpPr>
          <p:spPr>
            <a:xfrm rot="1246332">
              <a:off x="4688484" y="4732303"/>
              <a:ext cx="79200" cy="1077479"/>
            </a:xfrm>
            <a:prstGeom prst="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62" name="Rechte verbindingslijn met pijl 26"/>
            <p:cNvCxnSpPr>
              <a:endCxn id="61" idx="1"/>
            </p:cNvCxnSpPr>
            <p:nvPr/>
          </p:nvCxnSpPr>
          <p:spPr>
            <a:xfrm flipV="1">
              <a:off x="3347864" y="5256999"/>
              <a:ext cx="1343194" cy="260233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" name="Picture 4" descr="Image: Radiograph of elongation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7351" y="3356992"/>
            <a:ext cx="1622527" cy="1974504"/>
          </a:xfrm>
          <a:prstGeom prst="rect">
            <a:avLst/>
          </a:prstGeom>
          <a:noFill/>
        </p:spPr>
      </p:pic>
      <p:sp>
        <p:nvSpPr>
          <p:cNvPr id="48" name="Rectangle 47"/>
          <p:cNvSpPr/>
          <p:nvPr/>
        </p:nvSpPr>
        <p:spPr>
          <a:xfrm>
            <a:off x="-30191" y="5310556"/>
            <a:ext cx="4461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www.dentalcare.com</a:t>
            </a:r>
          </a:p>
          <a:p>
            <a:pPr algn="ctr"/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Permission 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granted by </a:t>
            </a:r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Crest + Oral-B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84366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hoek 15"/>
          <p:cNvSpPr/>
          <p:nvPr/>
        </p:nvSpPr>
        <p:spPr>
          <a:xfrm flipV="1">
            <a:off x="4644008" y="4040731"/>
            <a:ext cx="4355976" cy="23405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Parallelogram 1"/>
          <p:cNvSpPr/>
          <p:nvPr/>
        </p:nvSpPr>
        <p:spPr>
          <a:xfrm rot="5400000">
            <a:off x="7560330" y="4403782"/>
            <a:ext cx="1656185" cy="1144755"/>
          </a:xfrm>
          <a:prstGeom prst="parallelogram">
            <a:avLst/>
          </a:prstGeom>
          <a:solidFill>
            <a:schemeClr val="bg1">
              <a:lumMod val="9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Straight Connector 64"/>
          <p:cNvCxnSpPr>
            <a:endCxn id="20" idx="0"/>
          </p:cNvCxnSpPr>
          <p:nvPr/>
        </p:nvCxnSpPr>
        <p:spPr>
          <a:xfrm>
            <a:off x="5004048" y="4577982"/>
            <a:ext cx="3375992" cy="63811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968424" y="5216101"/>
            <a:ext cx="342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radiographs: </a:t>
            </a:r>
            <a:r>
              <a:rPr lang="en-US" b="0" dirty="0" err="1" smtClean="0">
                <a:latin typeface="Arial Unicode MS" pitchFamily="34" charset="-128"/>
              </a:rPr>
              <a:t>mispositioning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2" name="Group 41"/>
          <p:cNvGrpSpPr/>
          <p:nvPr/>
        </p:nvGrpSpPr>
        <p:grpSpPr>
          <a:xfrm>
            <a:off x="6939880" y="4976323"/>
            <a:ext cx="294531" cy="620288"/>
            <a:chOff x="7083896" y="4689304"/>
            <a:chExt cx="294531" cy="620288"/>
          </a:xfrm>
          <a:solidFill>
            <a:srgbClr val="D5D5D5"/>
          </a:solidFill>
        </p:grpSpPr>
        <p:sp>
          <p:nvSpPr>
            <p:cNvPr id="7" name="Oval 6"/>
            <p:cNvSpPr/>
            <p:nvPr/>
          </p:nvSpPr>
          <p:spPr>
            <a:xfrm>
              <a:off x="7143750" y="4689304"/>
              <a:ext cx="164554" cy="179856"/>
            </a:xfrm>
            <a:prstGeom prst="ellipse">
              <a:avLst/>
            </a:prstGeom>
            <a:grpFill/>
            <a:ln>
              <a:solidFill>
                <a:srgbClr val="9797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>
              <a:stCxn id="7" idx="4"/>
            </p:cNvCxnSpPr>
            <p:nvPr/>
          </p:nvCxnSpPr>
          <p:spPr>
            <a:xfrm>
              <a:off x="7226027" y="4869160"/>
              <a:ext cx="0" cy="288032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7226027" y="5157192"/>
              <a:ext cx="152400" cy="152400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7083896" y="5157192"/>
              <a:ext cx="152400" cy="152400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7092280" y="4929082"/>
              <a:ext cx="252000" cy="0"/>
            </a:xfrm>
            <a:prstGeom prst="line">
              <a:avLst/>
            </a:prstGeom>
            <a:grpFill/>
            <a:ln w="25400">
              <a:solidFill>
                <a:srgbClr val="9797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7-Point Star 39"/>
          <p:cNvSpPr/>
          <p:nvPr/>
        </p:nvSpPr>
        <p:spPr>
          <a:xfrm>
            <a:off x="4750763" y="4404779"/>
            <a:ext cx="360040" cy="374928"/>
          </a:xfrm>
          <a:prstGeom prst="star7">
            <a:avLst>
              <a:gd name="adj" fmla="val 22071"/>
              <a:gd name="hf" fmla="val 102572"/>
              <a:gd name="vf" fmla="val 10521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5023389" y="4592209"/>
            <a:ext cx="426559" cy="79473"/>
          </a:xfrm>
          <a:prstGeom prst="straightConnector1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8237909" y="5216101"/>
            <a:ext cx="294531" cy="372126"/>
            <a:chOff x="7083896" y="4689304"/>
            <a:chExt cx="294531" cy="620288"/>
          </a:xfrm>
          <a:solidFill>
            <a:schemeClr val="tx1"/>
          </a:solidFill>
        </p:grpSpPr>
        <p:sp>
          <p:nvSpPr>
            <p:cNvPr id="20" name="Oval 19"/>
            <p:cNvSpPr/>
            <p:nvPr/>
          </p:nvSpPr>
          <p:spPr>
            <a:xfrm>
              <a:off x="7143750" y="4689304"/>
              <a:ext cx="164554" cy="17985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20" idx="4"/>
            </p:cNvCxnSpPr>
            <p:nvPr/>
          </p:nvCxnSpPr>
          <p:spPr>
            <a:xfrm>
              <a:off x="7226027" y="4869160"/>
              <a:ext cx="0" cy="288032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226027" y="5157192"/>
              <a:ext cx="152400" cy="152400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7083896" y="5157192"/>
              <a:ext cx="152400" cy="152400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7092280" y="4929082"/>
              <a:ext cx="252000" cy="0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179512" y="1253078"/>
            <a:ext cx="38376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Foreshortening</a:t>
            </a:r>
            <a:r>
              <a:rPr lang="en-US" sz="2800" dirty="0" smtClean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due to improper position of receptor and/or X ray beam</a:t>
            </a:r>
            <a:endParaRPr lang="en-US" sz="2800" dirty="0">
              <a:solidFill>
                <a:schemeClr val="tx2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339516" y="1418694"/>
            <a:ext cx="2220864" cy="2325948"/>
            <a:chOff x="550936" y="3789040"/>
            <a:chExt cx="2220864" cy="2325948"/>
          </a:xfrm>
        </p:grpSpPr>
        <p:sp>
          <p:nvSpPr>
            <p:cNvPr id="44" name="Rechthoek 15"/>
            <p:cNvSpPr/>
            <p:nvPr/>
          </p:nvSpPr>
          <p:spPr>
            <a:xfrm>
              <a:off x="550936" y="3789040"/>
              <a:ext cx="2220864" cy="23259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47" name="Rechte verbindingslijn 9"/>
            <p:cNvCxnSpPr/>
            <p:nvPr/>
          </p:nvCxnSpPr>
          <p:spPr>
            <a:xfrm flipH="1">
              <a:off x="987521" y="3882740"/>
              <a:ext cx="864096" cy="21602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Vrije vorm 16"/>
            <p:cNvSpPr/>
            <p:nvPr/>
          </p:nvSpPr>
          <p:spPr>
            <a:xfrm>
              <a:off x="1074789" y="4110184"/>
              <a:ext cx="160020" cy="891540"/>
            </a:xfrm>
            <a:custGeom>
              <a:avLst/>
              <a:gdLst>
                <a:gd name="connsiteX0" fmla="*/ 160020 w 160020"/>
                <a:gd name="connsiteY0" fmla="*/ 891540 h 891540"/>
                <a:gd name="connsiteX1" fmla="*/ 121920 w 160020"/>
                <a:gd name="connsiteY1" fmla="*/ 807720 h 891540"/>
                <a:gd name="connsiteX2" fmla="*/ 144780 w 160020"/>
                <a:gd name="connsiteY2" fmla="*/ 388620 h 891540"/>
                <a:gd name="connsiteX3" fmla="*/ 99060 w 160020"/>
                <a:gd name="connsiteY3" fmla="*/ 167640 h 891540"/>
                <a:gd name="connsiteX4" fmla="*/ 0 w 160020"/>
                <a:gd name="connsiteY4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0" h="891540">
                  <a:moveTo>
                    <a:pt x="160020" y="891540"/>
                  </a:moveTo>
                  <a:cubicBezTo>
                    <a:pt x="142240" y="891540"/>
                    <a:pt x="124460" y="891540"/>
                    <a:pt x="121920" y="807720"/>
                  </a:cubicBezTo>
                  <a:cubicBezTo>
                    <a:pt x="119380" y="723900"/>
                    <a:pt x="148590" y="495300"/>
                    <a:pt x="144780" y="388620"/>
                  </a:cubicBezTo>
                  <a:cubicBezTo>
                    <a:pt x="140970" y="281940"/>
                    <a:pt x="123190" y="232410"/>
                    <a:pt x="99060" y="167640"/>
                  </a:cubicBezTo>
                  <a:cubicBezTo>
                    <a:pt x="74930" y="102870"/>
                    <a:pt x="37465" y="51435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51" name="Vrije vorm 17"/>
            <p:cNvSpPr/>
            <p:nvPr/>
          </p:nvSpPr>
          <p:spPr>
            <a:xfrm>
              <a:off x="1142203" y="4437990"/>
              <a:ext cx="529394" cy="1170330"/>
            </a:xfrm>
            <a:custGeom>
              <a:avLst/>
              <a:gdLst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239606 w 529394"/>
                <a:gd name="connsiteY17" fmla="*/ 29988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32926 w 529394"/>
                <a:gd name="connsiteY17" fmla="*/ 50562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10066 w 529394"/>
                <a:gd name="connsiteY17" fmla="*/ 543721 h 117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394" h="1170330">
                  <a:moveTo>
                    <a:pt x="125306" y="513241"/>
                  </a:moveTo>
                  <a:cubicBezTo>
                    <a:pt x="93556" y="565311"/>
                    <a:pt x="61806" y="617381"/>
                    <a:pt x="41486" y="680881"/>
                  </a:cubicBezTo>
                  <a:cubicBezTo>
                    <a:pt x="21166" y="744381"/>
                    <a:pt x="9736" y="835821"/>
                    <a:pt x="3386" y="894241"/>
                  </a:cubicBezTo>
                  <a:cubicBezTo>
                    <a:pt x="-2964" y="952661"/>
                    <a:pt x="3386" y="1031401"/>
                    <a:pt x="3386" y="1031401"/>
                  </a:cubicBezTo>
                  <a:cubicBezTo>
                    <a:pt x="3386" y="1074581"/>
                    <a:pt x="-4234" y="1130461"/>
                    <a:pt x="3386" y="1153321"/>
                  </a:cubicBezTo>
                  <a:cubicBezTo>
                    <a:pt x="11006" y="1176181"/>
                    <a:pt x="36406" y="1169831"/>
                    <a:pt x="49106" y="1168561"/>
                  </a:cubicBezTo>
                  <a:cubicBezTo>
                    <a:pt x="61806" y="1167291"/>
                    <a:pt x="69426" y="1160941"/>
                    <a:pt x="79586" y="1145701"/>
                  </a:cubicBezTo>
                  <a:cubicBezTo>
                    <a:pt x="89746" y="1130461"/>
                    <a:pt x="87206" y="1115221"/>
                    <a:pt x="110066" y="1077121"/>
                  </a:cubicBezTo>
                  <a:cubicBezTo>
                    <a:pt x="132926" y="1039021"/>
                    <a:pt x="179916" y="961551"/>
                    <a:pt x="216746" y="917101"/>
                  </a:cubicBezTo>
                  <a:cubicBezTo>
                    <a:pt x="253576" y="872651"/>
                    <a:pt x="305646" y="838361"/>
                    <a:pt x="331046" y="810421"/>
                  </a:cubicBezTo>
                  <a:cubicBezTo>
                    <a:pt x="356446" y="782481"/>
                    <a:pt x="356446" y="793911"/>
                    <a:pt x="369146" y="749461"/>
                  </a:cubicBezTo>
                  <a:cubicBezTo>
                    <a:pt x="381846" y="705011"/>
                    <a:pt x="389466" y="614841"/>
                    <a:pt x="407246" y="543721"/>
                  </a:cubicBezTo>
                  <a:cubicBezTo>
                    <a:pt x="425026" y="472601"/>
                    <a:pt x="455506" y="393861"/>
                    <a:pt x="475826" y="322741"/>
                  </a:cubicBezTo>
                  <a:cubicBezTo>
                    <a:pt x="496146" y="251621"/>
                    <a:pt x="526626" y="170341"/>
                    <a:pt x="529166" y="117001"/>
                  </a:cubicBezTo>
                  <a:cubicBezTo>
                    <a:pt x="531706" y="63661"/>
                    <a:pt x="512656" y="14131"/>
                    <a:pt x="491066" y="2701"/>
                  </a:cubicBezTo>
                  <a:cubicBezTo>
                    <a:pt x="469476" y="-8729"/>
                    <a:pt x="432646" y="17941"/>
                    <a:pt x="399626" y="48421"/>
                  </a:cubicBezTo>
                  <a:cubicBezTo>
                    <a:pt x="366606" y="78901"/>
                    <a:pt x="341206" y="103031"/>
                    <a:pt x="292946" y="185581"/>
                  </a:cubicBezTo>
                  <a:cubicBezTo>
                    <a:pt x="244686" y="268131"/>
                    <a:pt x="123401" y="507526"/>
                    <a:pt x="110066" y="54372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52" name="Vrije vorm 21"/>
            <p:cNvSpPr/>
            <p:nvPr/>
          </p:nvSpPr>
          <p:spPr>
            <a:xfrm>
              <a:off x="1531989" y="4331164"/>
              <a:ext cx="1051560" cy="716280"/>
            </a:xfrm>
            <a:custGeom>
              <a:avLst/>
              <a:gdLst>
                <a:gd name="connsiteX0" fmla="*/ 0 w 1051560"/>
                <a:gd name="connsiteY0" fmla="*/ 716280 h 716280"/>
                <a:gd name="connsiteX1" fmla="*/ 121920 w 1051560"/>
                <a:gd name="connsiteY1" fmla="*/ 685800 h 716280"/>
                <a:gd name="connsiteX2" fmla="*/ 198120 w 1051560"/>
                <a:gd name="connsiteY2" fmla="*/ 579120 h 716280"/>
                <a:gd name="connsiteX3" fmla="*/ 373380 w 1051560"/>
                <a:gd name="connsiteY3" fmla="*/ 251460 h 716280"/>
                <a:gd name="connsiteX4" fmla="*/ 647700 w 1051560"/>
                <a:gd name="connsiteY4" fmla="*/ 68580 h 716280"/>
                <a:gd name="connsiteX5" fmla="*/ 1051560 w 1051560"/>
                <a:gd name="connsiteY5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1560" h="716280">
                  <a:moveTo>
                    <a:pt x="0" y="716280"/>
                  </a:moveTo>
                  <a:cubicBezTo>
                    <a:pt x="44450" y="712470"/>
                    <a:pt x="88900" y="708660"/>
                    <a:pt x="121920" y="685800"/>
                  </a:cubicBezTo>
                  <a:cubicBezTo>
                    <a:pt x="154940" y="662940"/>
                    <a:pt x="156210" y="651510"/>
                    <a:pt x="198120" y="579120"/>
                  </a:cubicBezTo>
                  <a:cubicBezTo>
                    <a:pt x="240030" y="506730"/>
                    <a:pt x="298450" y="336550"/>
                    <a:pt x="373380" y="251460"/>
                  </a:cubicBezTo>
                  <a:cubicBezTo>
                    <a:pt x="448310" y="166370"/>
                    <a:pt x="534670" y="110490"/>
                    <a:pt x="647700" y="68580"/>
                  </a:cubicBezTo>
                  <a:cubicBezTo>
                    <a:pt x="760730" y="26670"/>
                    <a:pt x="906145" y="13335"/>
                    <a:pt x="105156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53" name="Rechthoek 23"/>
            <p:cNvSpPr/>
            <p:nvPr/>
          </p:nvSpPr>
          <p:spPr>
            <a:xfrm rot="2604515">
              <a:off x="1846428" y="4749013"/>
              <a:ext cx="79200" cy="1077479"/>
            </a:xfrm>
            <a:prstGeom prst="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54" name="Rechte verbindingslijn met pijl 26"/>
            <p:cNvCxnSpPr/>
            <p:nvPr/>
          </p:nvCxnSpPr>
          <p:spPr>
            <a:xfrm>
              <a:off x="962183" y="4259156"/>
              <a:ext cx="889434" cy="991736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6694034" y="1397534"/>
            <a:ext cx="2305950" cy="2340597"/>
            <a:chOff x="3275856" y="3762252"/>
            <a:chExt cx="2305950" cy="2340597"/>
          </a:xfrm>
        </p:grpSpPr>
        <p:sp>
          <p:nvSpPr>
            <p:cNvPr id="56" name="Rechthoek 15"/>
            <p:cNvSpPr/>
            <p:nvPr/>
          </p:nvSpPr>
          <p:spPr>
            <a:xfrm>
              <a:off x="3275856" y="3762252"/>
              <a:ext cx="2305950" cy="23405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57" name="Rechte verbindingslijn 9"/>
            <p:cNvCxnSpPr/>
            <p:nvPr/>
          </p:nvCxnSpPr>
          <p:spPr>
            <a:xfrm flipH="1">
              <a:off x="3780116" y="3897389"/>
              <a:ext cx="864096" cy="21602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Vrije vorm 16"/>
            <p:cNvSpPr/>
            <p:nvPr/>
          </p:nvSpPr>
          <p:spPr>
            <a:xfrm>
              <a:off x="3867384" y="4124833"/>
              <a:ext cx="160020" cy="891540"/>
            </a:xfrm>
            <a:custGeom>
              <a:avLst/>
              <a:gdLst>
                <a:gd name="connsiteX0" fmla="*/ 160020 w 160020"/>
                <a:gd name="connsiteY0" fmla="*/ 891540 h 891540"/>
                <a:gd name="connsiteX1" fmla="*/ 121920 w 160020"/>
                <a:gd name="connsiteY1" fmla="*/ 807720 h 891540"/>
                <a:gd name="connsiteX2" fmla="*/ 144780 w 160020"/>
                <a:gd name="connsiteY2" fmla="*/ 388620 h 891540"/>
                <a:gd name="connsiteX3" fmla="*/ 99060 w 160020"/>
                <a:gd name="connsiteY3" fmla="*/ 167640 h 891540"/>
                <a:gd name="connsiteX4" fmla="*/ 0 w 160020"/>
                <a:gd name="connsiteY4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0" h="891540">
                  <a:moveTo>
                    <a:pt x="160020" y="891540"/>
                  </a:moveTo>
                  <a:cubicBezTo>
                    <a:pt x="142240" y="891540"/>
                    <a:pt x="124460" y="891540"/>
                    <a:pt x="121920" y="807720"/>
                  </a:cubicBezTo>
                  <a:cubicBezTo>
                    <a:pt x="119380" y="723900"/>
                    <a:pt x="148590" y="495300"/>
                    <a:pt x="144780" y="388620"/>
                  </a:cubicBezTo>
                  <a:cubicBezTo>
                    <a:pt x="140970" y="281940"/>
                    <a:pt x="123190" y="232410"/>
                    <a:pt x="99060" y="167640"/>
                  </a:cubicBezTo>
                  <a:cubicBezTo>
                    <a:pt x="74930" y="102870"/>
                    <a:pt x="37465" y="51435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59" name="Vrije vorm 17"/>
            <p:cNvSpPr/>
            <p:nvPr/>
          </p:nvSpPr>
          <p:spPr>
            <a:xfrm>
              <a:off x="3934798" y="4452639"/>
              <a:ext cx="529394" cy="1170330"/>
            </a:xfrm>
            <a:custGeom>
              <a:avLst/>
              <a:gdLst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239606 w 529394"/>
                <a:gd name="connsiteY17" fmla="*/ 29988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32926 w 529394"/>
                <a:gd name="connsiteY17" fmla="*/ 505621 h 1170330"/>
                <a:gd name="connsiteX0" fmla="*/ 125306 w 529394"/>
                <a:gd name="connsiteY0" fmla="*/ 513241 h 1170330"/>
                <a:gd name="connsiteX1" fmla="*/ 41486 w 529394"/>
                <a:gd name="connsiteY1" fmla="*/ 680881 h 1170330"/>
                <a:gd name="connsiteX2" fmla="*/ 3386 w 529394"/>
                <a:gd name="connsiteY2" fmla="*/ 894241 h 1170330"/>
                <a:gd name="connsiteX3" fmla="*/ 3386 w 529394"/>
                <a:gd name="connsiteY3" fmla="*/ 1031401 h 1170330"/>
                <a:gd name="connsiteX4" fmla="*/ 3386 w 529394"/>
                <a:gd name="connsiteY4" fmla="*/ 1153321 h 1170330"/>
                <a:gd name="connsiteX5" fmla="*/ 49106 w 529394"/>
                <a:gd name="connsiteY5" fmla="*/ 1168561 h 1170330"/>
                <a:gd name="connsiteX6" fmla="*/ 79586 w 529394"/>
                <a:gd name="connsiteY6" fmla="*/ 1145701 h 1170330"/>
                <a:gd name="connsiteX7" fmla="*/ 110066 w 529394"/>
                <a:gd name="connsiteY7" fmla="*/ 1077121 h 1170330"/>
                <a:gd name="connsiteX8" fmla="*/ 216746 w 529394"/>
                <a:gd name="connsiteY8" fmla="*/ 917101 h 1170330"/>
                <a:gd name="connsiteX9" fmla="*/ 331046 w 529394"/>
                <a:gd name="connsiteY9" fmla="*/ 810421 h 1170330"/>
                <a:gd name="connsiteX10" fmla="*/ 369146 w 529394"/>
                <a:gd name="connsiteY10" fmla="*/ 749461 h 1170330"/>
                <a:gd name="connsiteX11" fmla="*/ 407246 w 529394"/>
                <a:gd name="connsiteY11" fmla="*/ 543721 h 1170330"/>
                <a:gd name="connsiteX12" fmla="*/ 475826 w 529394"/>
                <a:gd name="connsiteY12" fmla="*/ 322741 h 1170330"/>
                <a:gd name="connsiteX13" fmla="*/ 529166 w 529394"/>
                <a:gd name="connsiteY13" fmla="*/ 117001 h 1170330"/>
                <a:gd name="connsiteX14" fmla="*/ 491066 w 529394"/>
                <a:gd name="connsiteY14" fmla="*/ 2701 h 1170330"/>
                <a:gd name="connsiteX15" fmla="*/ 399626 w 529394"/>
                <a:gd name="connsiteY15" fmla="*/ 48421 h 1170330"/>
                <a:gd name="connsiteX16" fmla="*/ 292946 w 529394"/>
                <a:gd name="connsiteY16" fmla="*/ 185581 h 1170330"/>
                <a:gd name="connsiteX17" fmla="*/ 110066 w 529394"/>
                <a:gd name="connsiteY17" fmla="*/ 543721 h 117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394" h="1170330">
                  <a:moveTo>
                    <a:pt x="125306" y="513241"/>
                  </a:moveTo>
                  <a:cubicBezTo>
                    <a:pt x="93556" y="565311"/>
                    <a:pt x="61806" y="617381"/>
                    <a:pt x="41486" y="680881"/>
                  </a:cubicBezTo>
                  <a:cubicBezTo>
                    <a:pt x="21166" y="744381"/>
                    <a:pt x="9736" y="835821"/>
                    <a:pt x="3386" y="894241"/>
                  </a:cubicBezTo>
                  <a:cubicBezTo>
                    <a:pt x="-2964" y="952661"/>
                    <a:pt x="3386" y="1031401"/>
                    <a:pt x="3386" y="1031401"/>
                  </a:cubicBezTo>
                  <a:cubicBezTo>
                    <a:pt x="3386" y="1074581"/>
                    <a:pt x="-4234" y="1130461"/>
                    <a:pt x="3386" y="1153321"/>
                  </a:cubicBezTo>
                  <a:cubicBezTo>
                    <a:pt x="11006" y="1176181"/>
                    <a:pt x="36406" y="1169831"/>
                    <a:pt x="49106" y="1168561"/>
                  </a:cubicBezTo>
                  <a:cubicBezTo>
                    <a:pt x="61806" y="1167291"/>
                    <a:pt x="69426" y="1160941"/>
                    <a:pt x="79586" y="1145701"/>
                  </a:cubicBezTo>
                  <a:cubicBezTo>
                    <a:pt x="89746" y="1130461"/>
                    <a:pt x="87206" y="1115221"/>
                    <a:pt x="110066" y="1077121"/>
                  </a:cubicBezTo>
                  <a:cubicBezTo>
                    <a:pt x="132926" y="1039021"/>
                    <a:pt x="179916" y="961551"/>
                    <a:pt x="216746" y="917101"/>
                  </a:cubicBezTo>
                  <a:cubicBezTo>
                    <a:pt x="253576" y="872651"/>
                    <a:pt x="305646" y="838361"/>
                    <a:pt x="331046" y="810421"/>
                  </a:cubicBezTo>
                  <a:cubicBezTo>
                    <a:pt x="356446" y="782481"/>
                    <a:pt x="356446" y="793911"/>
                    <a:pt x="369146" y="749461"/>
                  </a:cubicBezTo>
                  <a:cubicBezTo>
                    <a:pt x="381846" y="705011"/>
                    <a:pt x="389466" y="614841"/>
                    <a:pt x="407246" y="543721"/>
                  </a:cubicBezTo>
                  <a:cubicBezTo>
                    <a:pt x="425026" y="472601"/>
                    <a:pt x="455506" y="393861"/>
                    <a:pt x="475826" y="322741"/>
                  </a:cubicBezTo>
                  <a:cubicBezTo>
                    <a:pt x="496146" y="251621"/>
                    <a:pt x="526626" y="170341"/>
                    <a:pt x="529166" y="117001"/>
                  </a:cubicBezTo>
                  <a:cubicBezTo>
                    <a:pt x="531706" y="63661"/>
                    <a:pt x="512656" y="14131"/>
                    <a:pt x="491066" y="2701"/>
                  </a:cubicBezTo>
                  <a:cubicBezTo>
                    <a:pt x="469476" y="-8729"/>
                    <a:pt x="432646" y="17941"/>
                    <a:pt x="399626" y="48421"/>
                  </a:cubicBezTo>
                  <a:cubicBezTo>
                    <a:pt x="366606" y="78901"/>
                    <a:pt x="341206" y="103031"/>
                    <a:pt x="292946" y="185581"/>
                  </a:cubicBezTo>
                  <a:cubicBezTo>
                    <a:pt x="244686" y="268131"/>
                    <a:pt x="123401" y="507526"/>
                    <a:pt x="110066" y="54372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60" name="Vrije vorm 21"/>
            <p:cNvSpPr/>
            <p:nvPr/>
          </p:nvSpPr>
          <p:spPr>
            <a:xfrm>
              <a:off x="4324584" y="4345813"/>
              <a:ext cx="1051560" cy="716280"/>
            </a:xfrm>
            <a:custGeom>
              <a:avLst/>
              <a:gdLst>
                <a:gd name="connsiteX0" fmla="*/ 0 w 1051560"/>
                <a:gd name="connsiteY0" fmla="*/ 716280 h 716280"/>
                <a:gd name="connsiteX1" fmla="*/ 121920 w 1051560"/>
                <a:gd name="connsiteY1" fmla="*/ 685800 h 716280"/>
                <a:gd name="connsiteX2" fmla="*/ 198120 w 1051560"/>
                <a:gd name="connsiteY2" fmla="*/ 579120 h 716280"/>
                <a:gd name="connsiteX3" fmla="*/ 373380 w 1051560"/>
                <a:gd name="connsiteY3" fmla="*/ 251460 h 716280"/>
                <a:gd name="connsiteX4" fmla="*/ 647700 w 1051560"/>
                <a:gd name="connsiteY4" fmla="*/ 68580 h 716280"/>
                <a:gd name="connsiteX5" fmla="*/ 1051560 w 1051560"/>
                <a:gd name="connsiteY5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1560" h="716280">
                  <a:moveTo>
                    <a:pt x="0" y="716280"/>
                  </a:moveTo>
                  <a:cubicBezTo>
                    <a:pt x="44450" y="712470"/>
                    <a:pt x="88900" y="708660"/>
                    <a:pt x="121920" y="685800"/>
                  </a:cubicBezTo>
                  <a:cubicBezTo>
                    <a:pt x="154940" y="662940"/>
                    <a:pt x="156210" y="651510"/>
                    <a:pt x="198120" y="579120"/>
                  </a:cubicBezTo>
                  <a:cubicBezTo>
                    <a:pt x="240030" y="506730"/>
                    <a:pt x="298450" y="336550"/>
                    <a:pt x="373380" y="251460"/>
                  </a:cubicBezTo>
                  <a:cubicBezTo>
                    <a:pt x="448310" y="166370"/>
                    <a:pt x="534670" y="110490"/>
                    <a:pt x="647700" y="68580"/>
                  </a:cubicBezTo>
                  <a:cubicBezTo>
                    <a:pt x="760730" y="26670"/>
                    <a:pt x="906145" y="13335"/>
                    <a:pt x="105156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61" name="Rechthoek 23"/>
            <p:cNvSpPr/>
            <p:nvPr/>
          </p:nvSpPr>
          <p:spPr>
            <a:xfrm rot="1246332">
              <a:off x="4688484" y="4732303"/>
              <a:ext cx="79200" cy="1077479"/>
            </a:xfrm>
            <a:prstGeom prst="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62" name="Rechte verbindingslijn met pijl 26"/>
            <p:cNvCxnSpPr>
              <a:endCxn id="61" idx="1"/>
            </p:cNvCxnSpPr>
            <p:nvPr/>
          </p:nvCxnSpPr>
          <p:spPr>
            <a:xfrm>
              <a:off x="3761568" y="4285891"/>
              <a:ext cx="929490" cy="971108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Picture 8" descr="Image: Radiograph showing foreshortening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195" y="3501008"/>
            <a:ext cx="2533987" cy="1607771"/>
          </a:xfrm>
          <a:prstGeom prst="rect">
            <a:avLst/>
          </a:prstGeom>
          <a:noFill/>
        </p:spPr>
      </p:pic>
      <p:sp>
        <p:nvSpPr>
          <p:cNvPr id="63" name="Rectangle 62"/>
          <p:cNvSpPr/>
          <p:nvPr/>
        </p:nvSpPr>
        <p:spPr>
          <a:xfrm>
            <a:off x="1304752" y="5095455"/>
            <a:ext cx="20874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www.dentalcare.com</a:t>
            </a:r>
          </a:p>
          <a:p>
            <a:pPr algn="r"/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Permission 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granted</a:t>
            </a:r>
          </a:p>
          <a:p>
            <a:pPr algn="r"/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by </a:t>
            </a:r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Crest + Oral-B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52334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211960" y="3066638"/>
            <a:ext cx="4116512" cy="228239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065519" y="2972091"/>
            <a:ext cx="1820562" cy="2520960"/>
          </a:xfrm>
          <a:custGeom>
            <a:avLst/>
            <a:gdLst>
              <a:gd name="connsiteX0" fmla="*/ 469557 w 1820562"/>
              <a:gd name="connsiteY0" fmla="*/ 203 h 2520960"/>
              <a:gd name="connsiteX1" fmla="*/ 535460 w 1820562"/>
              <a:gd name="connsiteY1" fmla="*/ 49630 h 2520960"/>
              <a:gd name="connsiteX2" fmla="*/ 560173 w 1820562"/>
              <a:gd name="connsiteY2" fmla="*/ 57868 h 2520960"/>
              <a:gd name="connsiteX3" fmla="*/ 576649 w 1820562"/>
              <a:gd name="connsiteY3" fmla="*/ 82581 h 2520960"/>
              <a:gd name="connsiteX4" fmla="*/ 601362 w 1820562"/>
              <a:gd name="connsiteY4" fmla="*/ 90819 h 2520960"/>
              <a:gd name="connsiteX5" fmla="*/ 626076 w 1820562"/>
              <a:gd name="connsiteY5" fmla="*/ 107295 h 2520960"/>
              <a:gd name="connsiteX6" fmla="*/ 650789 w 1820562"/>
              <a:gd name="connsiteY6" fmla="*/ 115533 h 2520960"/>
              <a:gd name="connsiteX7" fmla="*/ 700216 w 1820562"/>
              <a:gd name="connsiteY7" fmla="*/ 148484 h 2520960"/>
              <a:gd name="connsiteX8" fmla="*/ 724930 w 1820562"/>
              <a:gd name="connsiteY8" fmla="*/ 164960 h 2520960"/>
              <a:gd name="connsiteX9" fmla="*/ 749643 w 1820562"/>
              <a:gd name="connsiteY9" fmla="*/ 173198 h 2520960"/>
              <a:gd name="connsiteX10" fmla="*/ 790833 w 1820562"/>
              <a:gd name="connsiteY10" fmla="*/ 214387 h 2520960"/>
              <a:gd name="connsiteX11" fmla="*/ 807308 w 1820562"/>
              <a:gd name="connsiteY11" fmla="*/ 239100 h 2520960"/>
              <a:gd name="connsiteX12" fmla="*/ 856735 w 1820562"/>
              <a:gd name="connsiteY12" fmla="*/ 272052 h 2520960"/>
              <a:gd name="connsiteX13" fmla="*/ 873211 w 1820562"/>
              <a:gd name="connsiteY13" fmla="*/ 296765 h 2520960"/>
              <a:gd name="connsiteX14" fmla="*/ 922638 w 1820562"/>
              <a:gd name="connsiteY14" fmla="*/ 329716 h 2520960"/>
              <a:gd name="connsiteX15" fmla="*/ 939114 w 1820562"/>
              <a:gd name="connsiteY15" fmla="*/ 354430 h 2520960"/>
              <a:gd name="connsiteX16" fmla="*/ 988541 w 1820562"/>
              <a:gd name="connsiteY16" fmla="*/ 387381 h 2520960"/>
              <a:gd name="connsiteX17" fmla="*/ 1005016 w 1820562"/>
              <a:gd name="connsiteY17" fmla="*/ 412095 h 2520960"/>
              <a:gd name="connsiteX18" fmla="*/ 1029730 w 1820562"/>
              <a:gd name="connsiteY18" fmla="*/ 428571 h 2520960"/>
              <a:gd name="connsiteX19" fmla="*/ 1087395 w 1820562"/>
              <a:gd name="connsiteY19" fmla="*/ 494473 h 2520960"/>
              <a:gd name="connsiteX20" fmla="*/ 1120346 w 1820562"/>
              <a:gd name="connsiteY20" fmla="*/ 535662 h 2520960"/>
              <a:gd name="connsiteX21" fmla="*/ 1161535 w 1820562"/>
              <a:gd name="connsiteY21" fmla="*/ 576852 h 2520960"/>
              <a:gd name="connsiteX22" fmla="*/ 1178011 w 1820562"/>
              <a:gd name="connsiteY22" fmla="*/ 601565 h 2520960"/>
              <a:gd name="connsiteX23" fmla="*/ 1227438 w 1820562"/>
              <a:gd name="connsiteY23" fmla="*/ 659230 h 2520960"/>
              <a:gd name="connsiteX24" fmla="*/ 1260389 w 1820562"/>
              <a:gd name="connsiteY24" fmla="*/ 708657 h 2520960"/>
              <a:gd name="connsiteX25" fmla="*/ 1285103 w 1820562"/>
              <a:gd name="connsiteY25" fmla="*/ 758084 h 2520960"/>
              <a:gd name="connsiteX26" fmla="*/ 1301579 w 1820562"/>
              <a:gd name="connsiteY26" fmla="*/ 807511 h 2520960"/>
              <a:gd name="connsiteX27" fmla="*/ 1318054 w 1820562"/>
              <a:gd name="connsiteY27" fmla="*/ 832225 h 2520960"/>
              <a:gd name="connsiteX28" fmla="*/ 1326292 w 1820562"/>
              <a:gd name="connsiteY28" fmla="*/ 856938 h 2520960"/>
              <a:gd name="connsiteX29" fmla="*/ 1359243 w 1820562"/>
              <a:gd name="connsiteY29" fmla="*/ 906365 h 2520960"/>
              <a:gd name="connsiteX30" fmla="*/ 1375719 w 1820562"/>
              <a:gd name="connsiteY30" fmla="*/ 931079 h 2520960"/>
              <a:gd name="connsiteX31" fmla="*/ 1400433 w 1820562"/>
              <a:gd name="connsiteY31" fmla="*/ 980506 h 2520960"/>
              <a:gd name="connsiteX32" fmla="*/ 1425146 w 1820562"/>
              <a:gd name="connsiteY32" fmla="*/ 1029933 h 2520960"/>
              <a:gd name="connsiteX33" fmla="*/ 1441622 w 1820562"/>
              <a:gd name="connsiteY33" fmla="*/ 1079360 h 2520960"/>
              <a:gd name="connsiteX34" fmla="*/ 1466335 w 1820562"/>
              <a:gd name="connsiteY34" fmla="*/ 1128787 h 2520960"/>
              <a:gd name="connsiteX35" fmla="*/ 1482811 w 1820562"/>
              <a:gd name="connsiteY35" fmla="*/ 1153500 h 2520960"/>
              <a:gd name="connsiteX36" fmla="*/ 1491049 w 1820562"/>
              <a:gd name="connsiteY36" fmla="*/ 1178214 h 2520960"/>
              <a:gd name="connsiteX37" fmla="*/ 1507524 w 1820562"/>
              <a:gd name="connsiteY37" fmla="*/ 1260592 h 2520960"/>
              <a:gd name="connsiteX38" fmla="*/ 1524000 w 1820562"/>
              <a:gd name="connsiteY38" fmla="*/ 1310019 h 2520960"/>
              <a:gd name="connsiteX39" fmla="*/ 1540476 w 1820562"/>
              <a:gd name="connsiteY39" fmla="*/ 1334733 h 2520960"/>
              <a:gd name="connsiteX40" fmla="*/ 1548714 w 1820562"/>
              <a:gd name="connsiteY40" fmla="*/ 1359446 h 2520960"/>
              <a:gd name="connsiteX41" fmla="*/ 1565189 w 1820562"/>
              <a:gd name="connsiteY41" fmla="*/ 1384160 h 2520960"/>
              <a:gd name="connsiteX42" fmla="*/ 1581665 w 1820562"/>
              <a:gd name="connsiteY42" fmla="*/ 1433587 h 2520960"/>
              <a:gd name="connsiteX43" fmla="*/ 1589903 w 1820562"/>
              <a:gd name="connsiteY43" fmla="*/ 1491252 h 2520960"/>
              <a:gd name="connsiteX44" fmla="*/ 1606379 w 1820562"/>
              <a:gd name="connsiteY44" fmla="*/ 1565392 h 2520960"/>
              <a:gd name="connsiteX45" fmla="*/ 1622854 w 1820562"/>
              <a:gd name="connsiteY45" fmla="*/ 1590106 h 2520960"/>
              <a:gd name="connsiteX46" fmla="*/ 1639330 w 1820562"/>
              <a:gd name="connsiteY46" fmla="*/ 1664246 h 2520960"/>
              <a:gd name="connsiteX47" fmla="*/ 1647568 w 1820562"/>
              <a:gd name="connsiteY47" fmla="*/ 1688960 h 2520960"/>
              <a:gd name="connsiteX48" fmla="*/ 1655806 w 1820562"/>
              <a:gd name="connsiteY48" fmla="*/ 1721911 h 2520960"/>
              <a:gd name="connsiteX49" fmla="*/ 1680519 w 1820562"/>
              <a:gd name="connsiteY49" fmla="*/ 1796052 h 2520960"/>
              <a:gd name="connsiteX50" fmla="*/ 1688757 w 1820562"/>
              <a:gd name="connsiteY50" fmla="*/ 1820765 h 2520960"/>
              <a:gd name="connsiteX51" fmla="*/ 1696995 w 1820562"/>
              <a:gd name="connsiteY51" fmla="*/ 1870192 h 2520960"/>
              <a:gd name="connsiteX52" fmla="*/ 1705233 w 1820562"/>
              <a:gd name="connsiteY52" fmla="*/ 1894906 h 2520960"/>
              <a:gd name="connsiteX53" fmla="*/ 1721708 w 1820562"/>
              <a:gd name="connsiteY53" fmla="*/ 1977284 h 2520960"/>
              <a:gd name="connsiteX54" fmla="*/ 1738184 w 1820562"/>
              <a:gd name="connsiteY54" fmla="*/ 2026711 h 2520960"/>
              <a:gd name="connsiteX55" fmla="*/ 1754660 w 1820562"/>
              <a:gd name="connsiteY55" fmla="*/ 2076138 h 2520960"/>
              <a:gd name="connsiteX56" fmla="*/ 1762897 w 1820562"/>
              <a:gd name="connsiteY56" fmla="*/ 2100852 h 2520960"/>
              <a:gd name="connsiteX57" fmla="*/ 1771135 w 1820562"/>
              <a:gd name="connsiteY57" fmla="*/ 2125565 h 2520960"/>
              <a:gd name="connsiteX58" fmla="*/ 1779373 w 1820562"/>
              <a:gd name="connsiteY58" fmla="*/ 2166754 h 2520960"/>
              <a:gd name="connsiteX59" fmla="*/ 1787611 w 1820562"/>
              <a:gd name="connsiteY59" fmla="*/ 2224419 h 2520960"/>
              <a:gd name="connsiteX60" fmla="*/ 1795849 w 1820562"/>
              <a:gd name="connsiteY60" fmla="*/ 2249133 h 2520960"/>
              <a:gd name="connsiteX61" fmla="*/ 1804087 w 1820562"/>
              <a:gd name="connsiteY61" fmla="*/ 2356225 h 2520960"/>
              <a:gd name="connsiteX62" fmla="*/ 1820562 w 1820562"/>
              <a:gd name="connsiteY62" fmla="*/ 2422127 h 2520960"/>
              <a:gd name="connsiteX63" fmla="*/ 1812324 w 1820562"/>
              <a:gd name="connsiteY63" fmla="*/ 2471554 h 2520960"/>
              <a:gd name="connsiteX64" fmla="*/ 1787611 w 1820562"/>
              <a:gd name="connsiteY64" fmla="*/ 2479792 h 2520960"/>
              <a:gd name="connsiteX65" fmla="*/ 1729946 w 1820562"/>
              <a:gd name="connsiteY65" fmla="*/ 2488030 h 2520960"/>
              <a:gd name="connsiteX66" fmla="*/ 1145060 w 1820562"/>
              <a:gd name="connsiteY66" fmla="*/ 2488030 h 2520960"/>
              <a:gd name="connsiteX67" fmla="*/ 1005016 w 1820562"/>
              <a:gd name="connsiteY67" fmla="*/ 2479792 h 2520960"/>
              <a:gd name="connsiteX68" fmla="*/ 980303 w 1820562"/>
              <a:gd name="connsiteY68" fmla="*/ 2380938 h 2520960"/>
              <a:gd name="connsiteX69" fmla="*/ 963827 w 1820562"/>
              <a:gd name="connsiteY69" fmla="*/ 2117327 h 2520960"/>
              <a:gd name="connsiteX70" fmla="*/ 947351 w 1820562"/>
              <a:gd name="connsiteY70" fmla="*/ 2018473 h 2520960"/>
              <a:gd name="connsiteX71" fmla="*/ 939114 w 1820562"/>
              <a:gd name="connsiteY71" fmla="*/ 1969046 h 2520960"/>
              <a:gd name="connsiteX72" fmla="*/ 930876 w 1820562"/>
              <a:gd name="connsiteY72" fmla="*/ 1927857 h 2520960"/>
              <a:gd name="connsiteX73" fmla="*/ 922638 w 1820562"/>
              <a:gd name="connsiteY73" fmla="*/ 1845479 h 2520960"/>
              <a:gd name="connsiteX74" fmla="*/ 889687 w 1820562"/>
              <a:gd name="connsiteY74" fmla="*/ 1771338 h 2520960"/>
              <a:gd name="connsiteX75" fmla="*/ 873211 w 1820562"/>
              <a:gd name="connsiteY75" fmla="*/ 1721911 h 2520960"/>
              <a:gd name="connsiteX76" fmla="*/ 856735 w 1820562"/>
              <a:gd name="connsiteY76" fmla="*/ 1672484 h 2520960"/>
              <a:gd name="connsiteX77" fmla="*/ 840260 w 1820562"/>
              <a:gd name="connsiteY77" fmla="*/ 1623057 h 2520960"/>
              <a:gd name="connsiteX78" fmla="*/ 832022 w 1820562"/>
              <a:gd name="connsiteY78" fmla="*/ 1598344 h 2520960"/>
              <a:gd name="connsiteX79" fmla="*/ 823784 w 1820562"/>
              <a:gd name="connsiteY79" fmla="*/ 1557154 h 2520960"/>
              <a:gd name="connsiteX80" fmla="*/ 807308 w 1820562"/>
              <a:gd name="connsiteY80" fmla="*/ 1441825 h 2520960"/>
              <a:gd name="connsiteX81" fmla="*/ 799070 w 1820562"/>
              <a:gd name="connsiteY81" fmla="*/ 1408873 h 2520960"/>
              <a:gd name="connsiteX82" fmla="*/ 782595 w 1820562"/>
              <a:gd name="connsiteY82" fmla="*/ 1334733 h 2520960"/>
              <a:gd name="connsiteX83" fmla="*/ 766119 w 1820562"/>
              <a:gd name="connsiteY83" fmla="*/ 1285306 h 2520960"/>
              <a:gd name="connsiteX84" fmla="*/ 749643 w 1820562"/>
              <a:gd name="connsiteY84" fmla="*/ 1260592 h 2520960"/>
              <a:gd name="connsiteX85" fmla="*/ 724930 w 1820562"/>
              <a:gd name="connsiteY85" fmla="*/ 1211165 h 2520960"/>
              <a:gd name="connsiteX86" fmla="*/ 691979 w 1820562"/>
              <a:gd name="connsiteY86" fmla="*/ 1161738 h 2520960"/>
              <a:gd name="connsiteX87" fmla="*/ 683741 w 1820562"/>
              <a:gd name="connsiteY87" fmla="*/ 1137025 h 2520960"/>
              <a:gd name="connsiteX88" fmla="*/ 650789 w 1820562"/>
              <a:gd name="connsiteY88" fmla="*/ 1087598 h 2520960"/>
              <a:gd name="connsiteX89" fmla="*/ 634314 w 1820562"/>
              <a:gd name="connsiteY89" fmla="*/ 1062884 h 2520960"/>
              <a:gd name="connsiteX90" fmla="*/ 601362 w 1820562"/>
              <a:gd name="connsiteY90" fmla="*/ 1013457 h 2520960"/>
              <a:gd name="connsiteX91" fmla="*/ 593124 w 1820562"/>
              <a:gd name="connsiteY91" fmla="*/ 988744 h 2520960"/>
              <a:gd name="connsiteX92" fmla="*/ 568411 w 1820562"/>
              <a:gd name="connsiteY92" fmla="*/ 964030 h 2520960"/>
              <a:gd name="connsiteX93" fmla="*/ 535460 w 1820562"/>
              <a:gd name="connsiteY93" fmla="*/ 914603 h 2520960"/>
              <a:gd name="connsiteX94" fmla="*/ 518984 w 1820562"/>
              <a:gd name="connsiteY94" fmla="*/ 889889 h 2520960"/>
              <a:gd name="connsiteX95" fmla="*/ 469557 w 1820562"/>
              <a:gd name="connsiteY95" fmla="*/ 815749 h 2520960"/>
              <a:gd name="connsiteX96" fmla="*/ 453081 w 1820562"/>
              <a:gd name="connsiteY96" fmla="*/ 791035 h 2520960"/>
              <a:gd name="connsiteX97" fmla="*/ 428368 w 1820562"/>
              <a:gd name="connsiteY97" fmla="*/ 774560 h 2520960"/>
              <a:gd name="connsiteX98" fmla="*/ 403654 w 1820562"/>
              <a:gd name="connsiteY98" fmla="*/ 725133 h 2520960"/>
              <a:gd name="connsiteX99" fmla="*/ 378941 w 1820562"/>
              <a:gd name="connsiteY99" fmla="*/ 708657 h 2520960"/>
              <a:gd name="connsiteX100" fmla="*/ 362465 w 1820562"/>
              <a:gd name="connsiteY100" fmla="*/ 683944 h 2520960"/>
              <a:gd name="connsiteX101" fmla="*/ 313038 w 1820562"/>
              <a:gd name="connsiteY101" fmla="*/ 650992 h 2520960"/>
              <a:gd name="connsiteX102" fmla="*/ 271849 w 1820562"/>
              <a:gd name="connsiteY102" fmla="*/ 609803 h 2520960"/>
              <a:gd name="connsiteX103" fmla="*/ 222422 w 1820562"/>
              <a:gd name="connsiteY103" fmla="*/ 593327 h 2520960"/>
              <a:gd name="connsiteX104" fmla="*/ 197708 w 1820562"/>
              <a:gd name="connsiteY104" fmla="*/ 585089 h 2520960"/>
              <a:gd name="connsiteX105" fmla="*/ 123568 w 1820562"/>
              <a:gd name="connsiteY105" fmla="*/ 535662 h 2520960"/>
              <a:gd name="connsiteX106" fmla="*/ 98854 w 1820562"/>
              <a:gd name="connsiteY106" fmla="*/ 519187 h 2520960"/>
              <a:gd name="connsiteX107" fmla="*/ 65903 w 1820562"/>
              <a:gd name="connsiteY107" fmla="*/ 469760 h 2520960"/>
              <a:gd name="connsiteX108" fmla="*/ 57665 w 1820562"/>
              <a:gd name="connsiteY108" fmla="*/ 445046 h 2520960"/>
              <a:gd name="connsiteX109" fmla="*/ 49427 w 1820562"/>
              <a:gd name="connsiteY109" fmla="*/ 412095 h 2520960"/>
              <a:gd name="connsiteX110" fmla="*/ 8238 w 1820562"/>
              <a:gd name="connsiteY110" fmla="*/ 337954 h 2520960"/>
              <a:gd name="connsiteX111" fmla="*/ 0 w 1820562"/>
              <a:gd name="connsiteY111" fmla="*/ 288527 h 2520960"/>
              <a:gd name="connsiteX112" fmla="*/ 8238 w 1820562"/>
              <a:gd name="connsiteY112" fmla="*/ 123771 h 2520960"/>
              <a:gd name="connsiteX113" fmla="*/ 65903 w 1820562"/>
              <a:gd name="connsiteY113" fmla="*/ 66106 h 2520960"/>
              <a:gd name="connsiteX114" fmla="*/ 131806 w 1820562"/>
              <a:gd name="connsiteY114" fmla="*/ 41392 h 2520960"/>
              <a:gd name="connsiteX115" fmla="*/ 420130 w 1820562"/>
              <a:gd name="connsiteY115" fmla="*/ 33154 h 2520960"/>
              <a:gd name="connsiteX116" fmla="*/ 469557 w 1820562"/>
              <a:gd name="connsiteY116" fmla="*/ 203 h 252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820562" h="2520960">
                <a:moveTo>
                  <a:pt x="469557" y="203"/>
                </a:moveTo>
                <a:cubicBezTo>
                  <a:pt x="488779" y="2949"/>
                  <a:pt x="517974" y="40887"/>
                  <a:pt x="535460" y="49630"/>
                </a:cubicBezTo>
                <a:cubicBezTo>
                  <a:pt x="543227" y="53513"/>
                  <a:pt x="551935" y="55122"/>
                  <a:pt x="560173" y="57868"/>
                </a:cubicBezTo>
                <a:cubicBezTo>
                  <a:pt x="565665" y="66106"/>
                  <a:pt x="568918" y="76396"/>
                  <a:pt x="576649" y="82581"/>
                </a:cubicBezTo>
                <a:cubicBezTo>
                  <a:pt x="583430" y="88005"/>
                  <a:pt x="593595" y="86936"/>
                  <a:pt x="601362" y="90819"/>
                </a:cubicBezTo>
                <a:cubicBezTo>
                  <a:pt x="610218" y="95247"/>
                  <a:pt x="617220" y="102867"/>
                  <a:pt x="626076" y="107295"/>
                </a:cubicBezTo>
                <a:cubicBezTo>
                  <a:pt x="633843" y="111178"/>
                  <a:pt x="643198" y="111316"/>
                  <a:pt x="650789" y="115533"/>
                </a:cubicBezTo>
                <a:cubicBezTo>
                  <a:pt x="668098" y="125149"/>
                  <a:pt x="683740" y="137500"/>
                  <a:pt x="700216" y="148484"/>
                </a:cubicBezTo>
                <a:cubicBezTo>
                  <a:pt x="708454" y="153976"/>
                  <a:pt x="715537" y="161829"/>
                  <a:pt x="724930" y="164960"/>
                </a:cubicBezTo>
                <a:lnTo>
                  <a:pt x="749643" y="173198"/>
                </a:lnTo>
                <a:cubicBezTo>
                  <a:pt x="793581" y="239102"/>
                  <a:pt x="735911" y="159465"/>
                  <a:pt x="790833" y="214387"/>
                </a:cubicBezTo>
                <a:cubicBezTo>
                  <a:pt x="797834" y="221388"/>
                  <a:pt x="799857" y="232581"/>
                  <a:pt x="807308" y="239100"/>
                </a:cubicBezTo>
                <a:cubicBezTo>
                  <a:pt x="822210" y="252139"/>
                  <a:pt x="856735" y="272052"/>
                  <a:pt x="856735" y="272052"/>
                </a:cubicBezTo>
                <a:cubicBezTo>
                  <a:pt x="862227" y="280290"/>
                  <a:pt x="865760" y="290246"/>
                  <a:pt x="873211" y="296765"/>
                </a:cubicBezTo>
                <a:cubicBezTo>
                  <a:pt x="888113" y="309804"/>
                  <a:pt x="922638" y="329716"/>
                  <a:pt x="922638" y="329716"/>
                </a:cubicBezTo>
                <a:cubicBezTo>
                  <a:pt x="928130" y="337954"/>
                  <a:pt x="931663" y="347910"/>
                  <a:pt x="939114" y="354430"/>
                </a:cubicBezTo>
                <a:cubicBezTo>
                  <a:pt x="954016" y="367469"/>
                  <a:pt x="988541" y="387381"/>
                  <a:pt x="988541" y="387381"/>
                </a:cubicBezTo>
                <a:cubicBezTo>
                  <a:pt x="994033" y="395619"/>
                  <a:pt x="998015" y="405094"/>
                  <a:pt x="1005016" y="412095"/>
                </a:cubicBezTo>
                <a:cubicBezTo>
                  <a:pt x="1012017" y="419096"/>
                  <a:pt x="1023210" y="421120"/>
                  <a:pt x="1029730" y="428571"/>
                </a:cubicBezTo>
                <a:cubicBezTo>
                  <a:pt x="1097003" y="505455"/>
                  <a:pt x="1031790" y="457405"/>
                  <a:pt x="1087395" y="494473"/>
                </a:cubicBezTo>
                <a:cubicBezTo>
                  <a:pt x="1103433" y="542586"/>
                  <a:pt x="1083084" y="498400"/>
                  <a:pt x="1120346" y="535662"/>
                </a:cubicBezTo>
                <a:cubicBezTo>
                  <a:pt x="1175268" y="590584"/>
                  <a:pt x="1095631" y="532914"/>
                  <a:pt x="1161535" y="576852"/>
                </a:cubicBezTo>
                <a:cubicBezTo>
                  <a:pt x="1167027" y="585090"/>
                  <a:pt x="1171673" y="593959"/>
                  <a:pt x="1178011" y="601565"/>
                </a:cubicBezTo>
                <a:cubicBezTo>
                  <a:pt x="1231334" y="665553"/>
                  <a:pt x="1173458" y="582116"/>
                  <a:pt x="1227438" y="659230"/>
                </a:cubicBezTo>
                <a:cubicBezTo>
                  <a:pt x="1238793" y="675452"/>
                  <a:pt x="1254127" y="689872"/>
                  <a:pt x="1260389" y="708657"/>
                </a:cubicBezTo>
                <a:cubicBezTo>
                  <a:pt x="1271758" y="742764"/>
                  <a:pt x="1263810" y="726146"/>
                  <a:pt x="1285103" y="758084"/>
                </a:cubicBezTo>
                <a:cubicBezTo>
                  <a:pt x="1290595" y="774560"/>
                  <a:pt x="1291946" y="793061"/>
                  <a:pt x="1301579" y="807511"/>
                </a:cubicBezTo>
                <a:cubicBezTo>
                  <a:pt x="1307071" y="815749"/>
                  <a:pt x="1313626" y="823370"/>
                  <a:pt x="1318054" y="832225"/>
                </a:cubicBezTo>
                <a:cubicBezTo>
                  <a:pt x="1321937" y="839992"/>
                  <a:pt x="1322075" y="849347"/>
                  <a:pt x="1326292" y="856938"/>
                </a:cubicBezTo>
                <a:cubicBezTo>
                  <a:pt x="1335908" y="874247"/>
                  <a:pt x="1348259" y="889889"/>
                  <a:pt x="1359243" y="906365"/>
                </a:cubicBezTo>
                <a:cubicBezTo>
                  <a:pt x="1364735" y="914603"/>
                  <a:pt x="1372588" y="921686"/>
                  <a:pt x="1375719" y="931079"/>
                </a:cubicBezTo>
                <a:cubicBezTo>
                  <a:pt x="1387088" y="965185"/>
                  <a:pt x="1379140" y="948567"/>
                  <a:pt x="1400433" y="980506"/>
                </a:cubicBezTo>
                <a:cubicBezTo>
                  <a:pt x="1430467" y="1070615"/>
                  <a:pt x="1382569" y="934137"/>
                  <a:pt x="1425146" y="1029933"/>
                </a:cubicBezTo>
                <a:cubicBezTo>
                  <a:pt x="1432199" y="1045803"/>
                  <a:pt x="1431989" y="1064910"/>
                  <a:pt x="1441622" y="1079360"/>
                </a:cubicBezTo>
                <a:cubicBezTo>
                  <a:pt x="1488842" y="1150191"/>
                  <a:pt x="1432225" y="1060567"/>
                  <a:pt x="1466335" y="1128787"/>
                </a:cubicBezTo>
                <a:cubicBezTo>
                  <a:pt x="1470763" y="1137642"/>
                  <a:pt x="1477319" y="1145262"/>
                  <a:pt x="1482811" y="1153500"/>
                </a:cubicBezTo>
                <a:cubicBezTo>
                  <a:pt x="1485557" y="1161738"/>
                  <a:pt x="1489165" y="1169737"/>
                  <a:pt x="1491049" y="1178214"/>
                </a:cubicBezTo>
                <a:cubicBezTo>
                  <a:pt x="1503769" y="1235454"/>
                  <a:pt x="1493460" y="1213711"/>
                  <a:pt x="1507524" y="1260592"/>
                </a:cubicBezTo>
                <a:cubicBezTo>
                  <a:pt x="1512514" y="1277227"/>
                  <a:pt x="1514367" y="1295569"/>
                  <a:pt x="1524000" y="1310019"/>
                </a:cubicBezTo>
                <a:cubicBezTo>
                  <a:pt x="1529492" y="1318257"/>
                  <a:pt x="1536048" y="1325877"/>
                  <a:pt x="1540476" y="1334733"/>
                </a:cubicBezTo>
                <a:cubicBezTo>
                  <a:pt x="1544359" y="1342500"/>
                  <a:pt x="1544831" y="1351679"/>
                  <a:pt x="1548714" y="1359446"/>
                </a:cubicBezTo>
                <a:cubicBezTo>
                  <a:pt x="1553142" y="1368301"/>
                  <a:pt x="1561168" y="1375113"/>
                  <a:pt x="1565189" y="1384160"/>
                </a:cubicBezTo>
                <a:cubicBezTo>
                  <a:pt x="1572242" y="1400030"/>
                  <a:pt x="1581665" y="1433587"/>
                  <a:pt x="1581665" y="1433587"/>
                </a:cubicBezTo>
                <a:cubicBezTo>
                  <a:pt x="1584411" y="1452809"/>
                  <a:pt x="1586950" y="1472061"/>
                  <a:pt x="1589903" y="1491252"/>
                </a:cubicBezTo>
                <a:cubicBezTo>
                  <a:pt x="1592716" y="1509536"/>
                  <a:pt x="1596421" y="1545476"/>
                  <a:pt x="1606379" y="1565392"/>
                </a:cubicBezTo>
                <a:cubicBezTo>
                  <a:pt x="1610807" y="1574247"/>
                  <a:pt x="1617362" y="1581868"/>
                  <a:pt x="1622854" y="1590106"/>
                </a:cubicBezTo>
                <a:cubicBezTo>
                  <a:pt x="1628517" y="1618420"/>
                  <a:pt x="1631574" y="1637099"/>
                  <a:pt x="1639330" y="1664246"/>
                </a:cubicBezTo>
                <a:cubicBezTo>
                  <a:pt x="1641716" y="1672595"/>
                  <a:pt x="1645182" y="1680611"/>
                  <a:pt x="1647568" y="1688960"/>
                </a:cubicBezTo>
                <a:cubicBezTo>
                  <a:pt x="1650678" y="1699846"/>
                  <a:pt x="1652553" y="1711067"/>
                  <a:pt x="1655806" y="1721911"/>
                </a:cubicBezTo>
                <a:cubicBezTo>
                  <a:pt x="1655811" y="1721929"/>
                  <a:pt x="1676397" y="1783686"/>
                  <a:pt x="1680519" y="1796052"/>
                </a:cubicBezTo>
                <a:lnTo>
                  <a:pt x="1688757" y="1820765"/>
                </a:lnTo>
                <a:cubicBezTo>
                  <a:pt x="1691503" y="1837241"/>
                  <a:pt x="1693372" y="1853887"/>
                  <a:pt x="1696995" y="1870192"/>
                </a:cubicBezTo>
                <a:cubicBezTo>
                  <a:pt x="1698879" y="1878669"/>
                  <a:pt x="1703349" y="1886429"/>
                  <a:pt x="1705233" y="1894906"/>
                </a:cubicBezTo>
                <a:cubicBezTo>
                  <a:pt x="1717958" y="1952170"/>
                  <a:pt x="1707638" y="1930387"/>
                  <a:pt x="1721708" y="1977284"/>
                </a:cubicBezTo>
                <a:cubicBezTo>
                  <a:pt x="1726698" y="1993918"/>
                  <a:pt x="1732692" y="2010235"/>
                  <a:pt x="1738184" y="2026711"/>
                </a:cubicBezTo>
                <a:lnTo>
                  <a:pt x="1754660" y="2076138"/>
                </a:lnTo>
                <a:lnTo>
                  <a:pt x="1762897" y="2100852"/>
                </a:lnTo>
                <a:cubicBezTo>
                  <a:pt x="1765643" y="2109090"/>
                  <a:pt x="1769432" y="2117050"/>
                  <a:pt x="1771135" y="2125565"/>
                </a:cubicBezTo>
                <a:cubicBezTo>
                  <a:pt x="1773881" y="2139295"/>
                  <a:pt x="1777071" y="2152943"/>
                  <a:pt x="1779373" y="2166754"/>
                </a:cubicBezTo>
                <a:cubicBezTo>
                  <a:pt x="1782565" y="2185907"/>
                  <a:pt x="1783803" y="2205379"/>
                  <a:pt x="1787611" y="2224419"/>
                </a:cubicBezTo>
                <a:cubicBezTo>
                  <a:pt x="1789314" y="2232934"/>
                  <a:pt x="1793103" y="2240895"/>
                  <a:pt x="1795849" y="2249133"/>
                </a:cubicBezTo>
                <a:cubicBezTo>
                  <a:pt x="1798595" y="2284830"/>
                  <a:pt x="1799024" y="2320782"/>
                  <a:pt x="1804087" y="2356225"/>
                </a:cubicBezTo>
                <a:cubicBezTo>
                  <a:pt x="1807289" y="2378641"/>
                  <a:pt x="1820562" y="2422127"/>
                  <a:pt x="1820562" y="2422127"/>
                </a:cubicBezTo>
                <a:cubicBezTo>
                  <a:pt x="1817816" y="2438603"/>
                  <a:pt x="1820611" y="2457052"/>
                  <a:pt x="1812324" y="2471554"/>
                </a:cubicBezTo>
                <a:cubicBezTo>
                  <a:pt x="1808016" y="2479093"/>
                  <a:pt x="1796126" y="2478089"/>
                  <a:pt x="1787611" y="2479792"/>
                </a:cubicBezTo>
                <a:cubicBezTo>
                  <a:pt x="1768571" y="2483600"/>
                  <a:pt x="1749168" y="2485284"/>
                  <a:pt x="1729946" y="2488030"/>
                </a:cubicBezTo>
                <a:cubicBezTo>
                  <a:pt x="1528726" y="2555106"/>
                  <a:pt x="1699851" y="2501084"/>
                  <a:pt x="1145060" y="2488030"/>
                </a:cubicBezTo>
                <a:cubicBezTo>
                  <a:pt x="1098311" y="2486930"/>
                  <a:pt x="1051697" y="2482538"/>
                  <a:pt x="1005016" y="2479792"/>
                </a:cubicBezTo>
                <a:cubicBezTo>
                  <a:pt x="976473" y="2436977"/>
                  <a:pt x="985302" y="2458420"/>
                  <a:pt x="980303" y="2380938"/>
                </a:cubicBezTo>
                <a:cubicBezTo>
                  <a:pt x="968693" y="2200983"/>
                  <a:pt x="979049" y="2246716"/>
                  <a:pt x="963827" y="2117327"/>
                </a:cubicBezTo>
                <a:cubicBezTo>
                  <a:pt x="955932" y="2050222"/>
                  <a:pt x="957722" y="2075514"/>
                  <a:pt x="947351" y="2018473"/>
                </a:cubicBezTo>
                <a:cubicBezTo>
                  <a:pt x="944363" y="2002040"/>
                  <a:pt x="942102" y="1985479"/>
                  <a:pt x="939114" y="1969046"/>
                </a:cubicBezTo>
                <a:cubicBezTo>
                  <a:pt x="936609" y="1955270"/>
                  <a:pt x="932727" y="1941736"/>
                  <a:pt x="930876" y="1927857"/>
                </a:cubicBezTo>
                <a:cubicBezTo>
                  <a:pt x="927229" y="1900503"/>
                  <a:pt x="927724" y="1872603"/>
                  <a:pt x="922638" y="1845479"/>
                </a:cubicBezTo>
                <a:cubicBezTo>
                  <a:pt x="906730" y="1760636"/>
                  <a:pt x="913687" y="1825338"/>
                  <a:pt x="889687" y="1771338"/>
                </a:cubicBezTo>
                <a:cubicBezTo>
                  <a:pt x="882634" y="1755468"/>
                  <a:pt x="878703" y="1738387"/>
                  <a:pt x="873211" y="1721911"/>
                </a:cubicBezTo>
                <a:lnTo>
                  <a:pt x="856735" y="1672484"/>
                </a:lnTo>
                <a:lnTo>
                  <a:pt x="840260" y="1623057"/>
                </a:lnTo>
                <a:cubicBezTo>
                  <a:pt x="837514" y="1614819"/>
                  <a:pt x="833725" y="1606859"/>
                  <a:pt x="832022" y="1598344"/>
                </a:cubicBezTo>
                <a:cubicBezTo>
                  <a:pt x="829276" y="1584614"/>
                  <a:pt x="825968" y="1570985"/>
                  <a:pt x="823784" y="1557154"/>
                </a:cubicBezTo>
                <a:cubicBezTo>
                  <a:pt x="817727" y="1518796"/>
                  <a:pt x="816726" y="1479499"/>
                  <a:pt x="807308" y="1441825"/>
                </a:cubicBezTo>
                <a:cubicBezTo>
                  <a:pt x="804562" y="1430841"/>
                  <a:pt x="801526" y="1419925"/>
                  <a:pt x="799070" y="1408873"/>
                </a:cubicBezTo>
                <a:cubicBezTo>
                  <a:pt x="792349" y="1378626"/>
                  <a:pt x="791208" y="1363442"/>
                  <a:pt x="782595" y="1334733"/>
                </a:cubicBezTo>
                <a:cubicBezTo>
                  <a:pt x="777605" y="1318099"/>
                  <a:pt x="775752" y="1299756"/>
                  <a:pt x="766119" y="1285306"/>
                </a:cubicBezTo>
                <a:lnTo>
                  <a:pt x="749643" y="1260592"/>
                </a:lnTo>
                <a:cubicBezTo>
                  <a:pt x="728942" y="1198483"/>
                  <a:pt x="756865" y="1275034"/>
                  <a:pt x="724930" y="1211165"/>
                </a:cubicBezTo>
                <a:cubicBezTo>
                  <a:pt x="701086" y="1163477"/>
                  <a:pt x="738827" y="1208588"/>
                  <a:pt x="691979" y="1161738"/>
                </a:cubicBezTo>
                <a:cubicBezTo>
                  <a:pt x="689233" y="1153500"/>
                  <a:pt x="687958" y="1144616"/>
                  <a:pt x="683741" y="1137025"/>
                </a:cubicBezTo>
                <a:cubicBezTo>
                  <a:pt x="674124" y="1119716"/>
                  <a:pt x="661773" y="1104074"/>
                  <a:pt x="650789" y="1087598"/>
                </a:cubicBezTo>
                <a:lnTo>
                  <a:pt x="634314" y="1062884"/>
                </a:lnTo>
                <a:lnTo>
                  <a:pt x="601362" y="1013457"/>
                </a:lnTo>
                <a:cubicBezTo>
                  <a:pt x="598616" y="1005219"/>
                  <a:pt x="597941" y="995969"/>
                  <a:pt x="593124" y="988744"/>
                </a:cubicBezTo>
                <a:cubicBezTo>
                  <a:pt x="586662" y="979051"/>
                  <a:pt x="575563" y="973226"/>
                  <a:pt x="568411" y="964030"/>
                </a:cubicBezTo>
                <a:cubicBezTo>
                  <a:pt x="556254" y="948400"/>
                  <a:pt x="546444" y="931079"/>
                  <a:pt x="535460" y="914603"/>
                </a:cubicBezTo>
                <a:lnTo>
                  <a:pt x="518984" y="889889"/>
                </a:lnTo>
                <a:lnTo>
                  <a:pt x="469557" y="815749"/>
                </a:lnTo>
                <a:cubicBezTo>
                  <a:pt x="464065" y="807511"/>
                  <a:pt x="461319" y="796527"/>
                  <a:pt x="453081" y="791035"/>
                </a:cubicBezTo>
                <a:lnTo>
                  <a:pt x="428368" y="774560"/>
                </a:lnTo>
                <a:cubicBezTo>
                  <a:pt x="421668" y="754459"/>
                  <a:pt x="419624" y="741103"/>
                  <a:pt x="403654" y="725133"/>
                </a:cubicBezTo>
                <a:cubicBezTo>
                  <a:pt x="396653" y="718132"/>
                  <a:pt x="387179" y="714149"/>
                  <a:pt x="378941" y="708657"/>
                </a:cubicBezTo>
                <a:cubicBezTo>
                  <a:pt x="373449" y="700419"/>
                  <a:pt x="369916" y="690464"/>
                  <a:pt x="362465" y="683944"/>
                </a:cubicBezTo>
                <a:cubicBezTo>
                  <a:pt x="347563" y="670905"/>
                  <a:pt x="313038" y="650992"/>
                  <a:pt x="313038" y="650992"/>
                </a:cubicBezTo>
                <a:cubicBezTo>
                  <a:pt x="298008" y="628448"/>
                  <a:pt x="297862" y="621365"/>
                  <a:pt x="271849" y="609803"/>
                </a:cubicBezTo>
                <a:cubicBezTo>
                  <a:pt x="255979" y="602749"/>
                  <a:pt x="238898" y="598819"/>
                  <a:pt x="222422" y="593327"/>
                </a:cubicBezTo>
                <a:cubicBezTo>
                  <a:pt x="214184" y="590581"/>
                  <a:pt x="204933" y="589906"/>
                  <a:pt x="197708" y="585089"/>
                </a:cubicBezTo>
                <a:lnTo>
                  <a:pt x="123568" y="535662"/>
                </a:lnTo>
                <a:lnTo>
                  <a:pt x="98854" y="519187"/>
                </a:lnTo>
                <a:cubicBezTo>
                  <a:pt x="87870" y="502711"/>
                  <a:pt x="72165" y="488545"/>
                  <a:pt x="65903" y="469760"/>
                </a:cubicBezTo>
                <a:cubicBezTo>
                  <a:pt x="63157" y="461522"/>
                  <a:pt x="60051" y="453395"/>
                  <a:pt x="57665" y="445046"/>
                </a:cubicBezTo>
                <a:cubicBezTo>
                  <a:pt x="54555" y="434160"/>
                  <a:pt x="54490" y="422221"/>
                  <a:pt x="49427" y="412095"/>
                </a:cubicBezTo>
                <a:cubicBezTo>
                  <a:pt x="23944" y="361128"/>
                  <a:pt x="17351" y="378960"/>
                  <a:pt x="8238" y="337954"/>
                </a:cubicBezTo>
                <a:cubicBezTo>
                  <a:pt x="4615" y="321649"/>
                  <a:pt x="2746" y="305003"/>
                  <a:pt x="0" y="288527"/>
                </a:cubicBezTo>
                <a:cubicBezTo>
                  <a:pt x="2746" y="233608"/>
                  <a:pt x="3474" y="178552"/>
                  <a:pt x="8238" y="123771"/>
                </a:cubicBezTo>
                <a:cubicBezTo>
                  <a:pt x="11361" y="87856"/>
                  <a:pt x="35193" y="86580"/>
                  <a:pt x="65903" y="66106"/>
                </a:cubicBezTo>
                <a:cubicBezTo>
                  <a:pt x="93513" y="47699"/>
                  <a:pt x="93286" y="43318"/>
                  <a:pt x="131806" y="41392"/>
                </a:cubicBezTo>
                <a:cubicBezTo>
                  <a:pt x="227833" y="36591"/>
                  <a:pt x="324022" y="35900"/>
                  <a:pt x="420130" y="33154"/>
                </a:cubicBezTo>
                <a:cubicBezTo>
                  <a:pt x="450053" y="23179"/>
                  <a:pt x="450335" y="-2543"/>
                  <a:pt x="469557" y="203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2488" y="6375672"/>
            <a:ext cx="509587" cy="293688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radiographs: </a:t>
            </a:r>
            <a:r>
              <a:rPr lang="en-US" b="0" dirty="0" err="1" smtClean="0">
                <a:latin typeface="Arial Unicode MS" pitchFamily="34" charset="-128"/>
              </a:rPr>
              <a:t>mispositioning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179512" y="1268760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Poor horizontal alignment (overlap of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interproximal surfaces</a:t>
            </a: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</a:t>
            </a:r>
          </a:p>
        </p:txBody>
      </p:sp>
      <p:sp>
        <p:nvSpPr>
          <p:cNvPr id="19" name="Rectangle 18"/>
          <p:cNvSpPr/>
          <p:nvPr/>
        </p:nvSpPr>
        <p:spPr>
          <a:xfrm rot="20396049">
            <a:off x="4864759" y="3730521"/>
            <a:ext cx="73423" cy="1656184"/>
          </a:xfrm>
          <a:prstGeom prst="rect">
            <a:avLst/>
          </a:prstGeom>
          <a:solidFill>
            <a:srgbClr val="979797"/>
          </a:solidFill>
          <a:ln>
            <a:solidFill>
              <a:srgbClr val="5A5A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205231" y="4848383"/>
            <a:ext cx="464344" cy="441936"/>
          </a:xfrm>
          <a:custGeom>
            <a:avLst/>
            <a:gdLst>
              <a:gd name="connsiteX0" fmla="*/ 241672 w 464344"/>
              <a:gd name="connsiteY0" fmla="*/ 5199 h 441936"/>
              <a:gd name="connsiteX1" fmla="*/ 332288 w 464344"/>
              <a:gd name="connsiteY1" fmla="*/ 5199 h 441936"/>
              <a:gd name="connsiteX2" fmla="*/ 389953 w 464344"/>
              <a:gd name="connsiteY2" fmla="*/ 54626 h 441936"/>
              <a:gd name="connsiteX3" fmla="*/ 422905 w 464344"/>
              <a:gd name="connsiteY3" fmla="*/ 120529 h 441936"/>
              <a:gd name="connsiteX4" fmla="*/ 439380 w 464344"/>
              <a:gd name="connsiteY4" fmla="*/ 161718 h 441936"/>
              <a:gd name="connsiteX5" fmla="*/ 464094 w 464344"/>
              <a:gd name="connsiteY5" fmla="*/ 244097 h 441936"/>
              <a:gd name="connsiteX6" fmla="*/ 422905 w 464344"/>
              <a:gd name="connsiteY6" fmla="*/ 342951 h 441936"/>
              <a:gd name="connsiteX7" fmla="*/ 389953 w 464344"/>
              <a:gd name="connsiteY7" fmla="*/ 375902 h 441936"/>
              <a:gd name="connsiteX8" fmla="*/ 357002 w 464344"/>
              <a:gd name="connsiteY8" fmla="*/ 417091 h 441936"/>
              <a:gd name="connsiteX9" fmla="*/ 208721 w 464344"/>
              <a:gd name="connsiteY9" fmla="*/ 441805 h 441936"/>
              <a:gd name="connsiteX10" fmla="*/ 101629 w 464344"/>
              <a:gd name="connsiteY10" fmla="*/ 425329 h 441936"/>
              <a:gd name="connsiteX11" fmla="*/ 43964 w 464344"/>
              <a:gd name="connsiteY11" fmla="*/ 392378 h 441936"/>
              <a:gd name="connsiteX12" fmla="*/ 11013 w 464344"/>
              <a:gd name="connsiteY12" fmla="*/ 351188 h 441936"/>
              <a:gd name="connsiteX13" fmla="*/ 2775 w 464344"/>
              <a:gd name="connsiteY13" fmla="*/ 293524 h 441936"/>
              <a:gd name="connsiteX14" fmla="*/ 2775 w 464344"/>
              <a:gd name="connsiteY14" fmla="*/ 211145 h 441936"/>
              <a:gd name="connsiteX15" fmla="*/ 35726 w 464344"/>
              <a:gd name="connsiteY15" fmla="*/ 128767 h 441936"/>
              <a:gd name="connsiteX16" fmla="*/ 85153 w 464344"/>
              <a:gd name="connsiteY16" fmla="*/ 71102 h 441936"/>
              <a:gd name="connsiteX17" fmla="*/ 167532 w 464344"/>
              <a:gd name="connsiteY17" fmla="*/ 38151 h 441936"/>
              <a:gd name="connsiteX18" fmla="*/ 241672 w 464344"/>
              <a:gd name="connsiteY18" fmla="*/ 5199 h 44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64344" h="441936">
                <a:moveTo>
                  <a:pt x="241672" y="5199"/>
                </a:moveTo>
                <a:cubicBezTo>
                  <a:pt x="269131" y="-293"/>
                  <a:pt x="307575" y="-3039"/>
                  <a:pt x="332288" y="5199"/>
                </a:cubicBezTo>
                <a:cubicBezTo>
                  <a:pt x="357001" y="13437"/>
                  <a:pt x="374850" y="35404"/>
                  <a:pt x="389953" y="54626"/>
                </a:cubicBezTo>
                <a:cubicBezTo>
                  <a:pt x="405056" y="73848"/>
                  <a:pt x="414667" y="102680"/>
                  <a:pt x="422905" y="120529"/>
                </a:cubicBezTo>
                <a:cubicBezTo>
                  <a:pt x="431143" y="138378"/>
                  <a:pt x="432515" y="141123"/>
                  <a:pt x="439380" y="161718"/>
                </a:cubicBezTo>
                <a:cubicBezTo>
                  <a:pt x="446245" y="182313"/>
                  <a:pt x="466840" y="213891"/>
                  <a:pt x="464094" y="244097"/>
                </a:cubicBezTo>
                <a:cubicBezTo>
                  <a:pt x="461348" y="274303"/>
                  <a:pt x="435262" y="320984"/>
                  <a:pt x="422905" y="342951"/>
                </a:cubicBezTo>
                <a:cubicBezTo>
                  <a:pt x="410548" y="364919"/>
                  <a:pt x="400937" y="363545"/>
                  <a:pt x="389953" y="375902"/>
                </a:cubicBezTo>
                <a:cubicBezTo>
                  <a:pt x="378969" y="388259"/>
                  <a:pt x="387207" y="406107"/>
                  <a:pt x="357002" y="417091"/>
                </a:cubicBezTo>
                <a:cubicBezTo>
                  <a:pt x="326797" y="428075"/>
                  <a:pt x="251283" y="440432"/>
                  <a:pt x="208721" y="441805"/>
                </a:cubicBezTo>
                <a:cubicBezTo>
                  <a:pt x="166159" y="443178"/>
                  <a:pt x="129088" y="433567"/>
                  <a:pt x="101629" y="425329"/>
                </a:cubicBezTo>
                <a:cubicBezTo>
                  <a:pt x="74169" y="417091"/>
                  <a:pt x="59067" y="404735"/>
                  <a:pt x="43964" y="392378"/>
                </a:cubicBezTo>
                <a:cubicBezTo>
                  <a:pt x="28861" y="380021"/>
                  <a:pt x="17878" y="367664"/>
                  <a:pt x="11013" y="351188"/>
                </a:cubicBezTo>
                <a:cubicBezTo>
                  <a:pt x="4148" y="334712"/>
                  <a:pt x="4148" y="316864"/>
                  <a:pt x="2775" y="293524"/>
                </a:cubicBezTo>
                <a:cubicBezTo>
                  <a:pt x="1402" y="270184"/>
                  <a:pt x="-2717" y="238604"/>
                  <a:pt x="2775" y="211145"/>
                </a:cubicBezTo>
                <a:cubicBezTo>
                  <a:pt x="8267" y="183686"/>
                  <a:pt x="21996" y="152107"/>
                  <a:pt x="35726" y="128767"/>
                </a:cubicBezTo>
                <a:cubicBezTo>
                  <a:pt x="49456" y="105427"/>
                  <a:pt x="63185" y="86205"/>
                  <a:pt x="85153" y="71102"/>
                </a:cubicBezTo>
                <a:cubicBezTo>
                  <a:pt x="107121" y="55999"/>
                  <a:pt x="146937" y="47762"/>
                  <a:pt x="167532" y="38151"/>
                </a:cubicBezTo>
                <a:cubicBezTo>
                  <a:pt x="188127" y="28540"/>
                  <a:pt x="214213" y="10691"/>
                  <a:pt x="241672" y="5199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5072429" y="4371272"/>
            <a:ext cx="491254" cy="507128"/>
          </a:xfrm>
          <a:custGeom>
            <a:avLst/>
            <a:gdLst>
              <a:gd name="connsiteX0" fmla="*/ 110863 w 491254"/>
              <a:gd name="connsiteY0" fmla="*/ 29229 h 507128"/>
              <a:gd name="connsiteX1" fmla="*/ 176766 w 491254"/>
              <a:gd name="connsiteY1" fmla="*/ 12753 h 507128"/>
              <a:gd name="connsiteX2" fmla="*/ 316809 w 491254"/>
              <a:gd name="connsiteY2" fmla="*/ 4516 h 507128"/>
              <a:gd name="connsiteX3" fmla="*/ 390950 w 491254"/>
              <a:gd name="connsiteY3" fmla="*/ 86894 h 507128"/>
              <a:gd name="connsiteX4" fmla="*/ 440377 w 491254"/>
              <a:gd name="connsiteY4" fmla="*/ 202224 h 507128"/>
              <a:gd name="connsiteX5" fmla="*/ 481566 w 491254"/>
              <a:gd name="connsiteY5" fmla="*/ 334029 h 507128"/>
              <a:gd name="connsiteX6" fmla="*/ 481566 w 491254"/>
              <a:gd name="connsiteY6" fmla="*/ 424645 h 507128"/>
              <a:gd name="connsiteX7" fmla="*/ 374474 w 491254"/>
              <a:gd name="connsiteY7" fmla="*/ 482310 h 507128"/>
              <a:gd name="connsiteX8" fmla="*/ 217955 w 491254"/>
              <a:gd name="connsiteY8" fmla="*/ 507024 h 507128"/>
              <a:gd name="connsiteX9" fmla="*/ 110863 w 491254"/>
              <a:gd name="connsiteY9" fmla="*/ 474072 h 507128"/>
              <a:gd name="connsiteX10" fmla="*/ 44961 w 491254"/>
              <a:gd name="connsiteY10" fmla="*/ 416408 h 507128"/>
              <a:gd name="connsiteX11" fmla="*/ 12009 w 491254"/>
              <a:gd name="connsiteY11" fmla="*/ 309316 h 507128"/>
              <a:gd name="connsiteX12" fmla="*/ 3771 w 491254"/>
              <a:gd name="connsiteY12" fmla="*/ 177510 h 507128"/>
              <a:gd name="connsiteX13" fmla="*/ 110863 w 491254"/>
              <a:gd name="connsiteY13" fmla="*/ 29229 h 50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91254" h="507128">
                <a:moveTo>
                  <a:pt x="110863" y="29229"/>
                </a:moveTo>
                <a:cubicBezTo>
                  <a:pt x="139695" y="1770"/>
                  <a:pt x="142442" y="16872"/>
                  <a:pt x="176766" y="12753"/>
                </a:cubicBezTo>
                <a:cubicBezTo>
                  <a:pt x="211090" y="8634"/>
                  <a:pt x="281112" y="-7841"/>
                  <a:pt x="316809" y="4516"/>
                </a:cubicBezTo>
                <a:cubicBezTo>
                  <a:pt x="352506" y="16873"/>
                  <a:pt x="370355" y="53943"/>
                  <a:pt x="390950" y="86894"/>
                </a:cubicBezTo>
                <a:cubicBezTo>
                  <a:pt x="411545" y="119845"/>
                  <a:pt x="425274" y="161035"/>
                  <a:pt x="440377" y="202224"/>
                </a:cubicBezTo>
                <a:cubicBezTo>
                  <a:pt x="455480" y="243413"/>
                  <a:pt x="474701" y="296959"/>
                  <a:pt x="481566" y="334029"/>
                </a:cubicBezTo>
                <a:cubicBezTo>
                  <a:pt x="488431" y="371099"/>
                  <a:pt x="499415" y="399932"/>
                  <a:pt x="481566" y="424645"/>
                </a:cubicBezTo>
                <a:cubicBezTo>
                  <a:pt x="463717" y="449359"/>
                  <a:pt x="418409" y="468580"/>
                  <a:pt x="374474" y="482310"/>
                </a:cubicBezTo>
                <a:cubicBezTo>
                  <a:pt x="330539" y="496040"/>
                  <a:pt x="261890" y="508397"/>
                  <a:pt x="217955" y="507024"/>
                </a:cubicBezTo>
                <a:cubicBezTo>
                  <a:pt x="174020" y="505651"/>
                  <a:pt x="139695" y="489175"/>
                  <a:pt x="110863" y="474072"/>
                </a:cubicBezTo>
                <a:cubicBezTo>
                  <a:pt x="82031" y="458969"/>
                  <a:pt x="61437" y="443867"/>
                  <a:pt x="44961" y="416408"/>
                </a:cubicBezTo>
                <a:cubicBezTo>
                  <a:pt x="28485" y="388949"/>
                  <a:pt x="18874" y="349132"/>
                  <a:pt x="12009" y="309316"/>
                </a:cubicBezTo>
                <a:cubicBezTo>
                  <a:pt x="5144" y="269500"/>
                  <a:pt x="-5840" y="221445"/>
                  <a:pt x="3771" y="177510"/>
                </a:cubicBezTo>
                <a:cubicBezTo>
                  <a:pt x="13382" y="133575"/>
                  <a:pt x="82031" y="56688"/>
                  <a:pt x="110863" y="29229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958696" y="3994466"/>
            <a:ext cx="399116" cy="383703"/>
          </a:xfrm>
          <a:custGeom>
            <a:avLst/>
            <a:gdLst>
              <a:gd name="connsiteX0" fmla="*/ 158694 w 399116"/>
              <a:gd name="connsiteY0" fmla="*/ 10619 h 383703"/>
              <a:gd name="connsiteX1" fmla="*/ 241072 w 399116"/>
              <a:gd name="connsiteY1" fmla="*/ 2381 h 383703"/>
              <a:gd name="connsiteX2" fmla="*/ 331688 w 399116"/>
              <a:gd name="connsiteY2" fmla="*/ 51808 h 383703"/>
              <a:gd name="connsiteX3" fmla="*/ 389353 w 399116"/>
              <a:gd name="connsiteY3" fmla="*/ 142424 h 383703"/>
              <a:gd name="connsiteX4" fmla="*/ 397591 w 399116"/>
              <a:gd name="connsiteY4" fmla="*/ 241278 h 383703"/>
              <a:gd name="connsiteX5" fmla="*/ 372877 w 399116"/>
              <a:gd name="connsiteY5" fmla="*/ 307181 h 383703"/>
              <a:gd name="connsiteX6" fmla="*/ 348164 w 399116"/>
              <a:gd name="connsiteY6" fmla="*/ 348370 h 383703"/>
              <a:gd name="connsiteX7" fmla="*/ 249310 w 399116"/>
              <a:gd name="connsiteY7" fmla="*/ 373084 h 383703"/>
              <a:gd name="connsiteX8" fmla="*/ 142218 w 399116"/>
              <a:gd name="connsiteY8" fmla="*/ 381322 h 383703"/>
              <a:gd name="connsiteX9" fmla="*/ 43364 w 399116"/>
              <a:gd name="connsiteY9" fmla="*/ 331895 h 383703"/>
              <a:gd name="connsiteX10" fmla="*/ 10412 w 399116"/>
              <a:gd name="connsiteY10" fmla="*/ 282468 h 383703"/>
              <a:gd name="connsiteX11" fmla="*/ 2175 w 399116"/>
              <a:gd name="connsiteY11" fmla="*/ 216565 h 383703"/>
              <a:gd name="connsiteX12" fmla="*/ 2175 w 399116"/>
              <a:gd name="connsiteY12" fmla="*/ 158900 h 383703"/>
              <a:gd name="connsiteX13" fmla="*/ 26888 w 399116"/>
              <a:gd name="connsiteY13" fmla="*/ 117711 h 383703"/>
              <a:gd name="connsiteX14" fmla="*/ 59840 w 399116"/>
              <a:gd name="connsiteY14" fmla="*/ 35332 h 383703"/>
              <a:gd name="connsiteX15" fmla="*/ 158694 w 399116"/>
              <a:gd name="connsiteY15" fmla="*/ 10619 h 383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9116" h="383703">
                <a:moveTo>
                  <a:pt x="158694" y="10619"/>
                </a:moveTo>
                <a:cubicBezTo>
                  <a:pt x="188899" y="5127"/>
                  <a:pt x="212240" y="-4484"/>
                  <a:pt x="241072" y="2381"/>
                </a:cubicBezTo>
                <a:cubicBezTo>
                  <a:pt x="269904" y="9246"/>
                  <a:pt x="306975" y="28468"/>
                  <a:pt x="331688" y="51808"/>
                </a:cubicBezTo>
                <a:cubicBezTo>
                  <a:pt x="356401" y="75148"/>
                  <a:pt x="378369" y="110846"/>
                  <a:pt x="389353" y="142424"/>
                </a:cubicBezTo>
                <a:cubicBezTo>
                  <a:pt x="400337" y="174002"/>
                  <a:pt x="400337" y="213819"/>
                  <a:pt x="397591" y="241278"/>
                </a:cubicBezTo>
                <a:cubicBezTo>
                  <a:pt x="394845" y="268738"/>
                  <a:pt x="381115" y="289332"/>
                  <a:pt x="372877" y="307181"/>
                </a:cubicBezTo>
                <a:cubicBezTo>
                  <a:pt x="364639" y="325030"/>
                  <a:pt x="368759" y="337386"/>
                  <a:pt x="348164" y="348370"/>
                </a:cubicBezTo>
                <a:cubicBezTo>
                  <a:pt x="327570" y="359354"/>
                  <a:pt x="283634" y="367592"/>
                  <a:pt x="249310" y="373084"/>
                </a:cubicBezTo>
                <a:cubicBezTo>
                  <a:pt x="214986" y="378576"/>
                  <a:pt x="176542" y="388187"/>
                  <a:pt x="142218" y="381322"/>
                </a:cubicBezTo>
                <a:cubicBezTo>
                  <a:pt x="107894" y="374457"/>
                  <a:pt x="65332" y="348371"/>
                  <a:pt x="43364" y="331895"/>
                </a:cubicBezTo>
                <a:cubicBezTo>
                  <a:pt x="21396" y="315419"/>
                  <a:pt x="17277" y="301690"/>
                  <a:pt x="10412" y="282468"/>
                </a:cubicBezTo>
                <a:cubicBezTo>
                  <a:pt x="3547" y="263246"/>
                  <a:pt x="3548" y="237160"/>
                  <a:pt x="2175" y="216565"/>
                </a:cubicBezTo>
                <a:cubicBezTo>
                  <a:pt x="802" y="195970"/>
                  <a:pt x="-1944" y="175376"/>
                  <a:pt x="2175" y="158900"/>
                </a:cubicBezTo>
                <a:cubicBezTo>
                  <a:pt x="6294" y="142424"/>
                  <a:pt x="17277" y="138306"/>
                  <a:pt x="26888" y="117711"/>
                </a:cubicBezTo>
                <a:cubicBezTo>
                  <a:pt x="36499" y="97116"/>
                  <a:pt x="44737" y="51808"/>
                  <a:pt x="59840" y="35332"/>
                </a:cubicBezTo>
                <a:cubicBezTo>
                  <a:pt x="74943" y="18856"/>
                  <a:pt x="128489" y="16111"/>
                  <a:pt x="158694" y="10619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737992" y="3658115"/>
            <a:ext cx="405529" cy="392862"/>
          </a:xfrm>
          <a:custGeom>
            <a:avLst/>
            <a:gdLst>
              <a:gd name="connsiteX0" fmla="*/ 140500 w 405529"/>
              <a:gd name="connsiteY0" fmla="*/ 981 h 392862"/>
              <a:gd name="connsiteX1" fmla="*/ 74598 w 405529"/>
              <a:gd name="connsiteY1" fmla="*/ 50408 h 392862"/>
              <a:gd name="connsiteX2" fmla="*/ 33408 w 405529"/>
              <a:gd name="connsiteY2" fmla="*/ 116310 h 392862"/>
              <a:gd name="connsiteX3" fmla="*/ 457 w 405529"/>
              <a:gd name="connsiteY3" fmla="*/ 239878 h 392862"/>
              <a:gd name="connsiteX4" fmla="*/ 58122 w 405529"/>
              <a:gd name="connsiteY4" fmla="*/ 346970 h 392862"/>
              <a:gd name="connsiteX5" fmla="*/ 173452 w 405529"/>
              <a:gd name="connsiteY5" fmla="*/ 388159 h 392862"/>
              <a:gd name="connsiteX6" fmla="*/ 280544 w 405529"/>
              <a:gd name="connsiteY6" fmla="*/ 379921 h 392862"/>
              <a:gd name="connsiteX7" fmla="*/ 362922 w 405529"/>
              <a:gd name="connsiteY7" fmla="*/ 281067 h 392862"/>
              <a:gd name="connsiteX8" fmla="*/ 395873 w 405529"/>
              <a:gd name="connsiteY8" fmla="*/ 198689 h 392862"/>
              <a:gd name="connsiteX9" fmla="*/ 404111 w 405529"/>
              <a:gd name="connsiteY9" fmla="*/ 132786 h 392862"/>
              <a:gd name="connsiteX10" fmla="*/ 371160 w 405529"/>
              <a:gd name="connsiteY10" fmla="*/ 58646 h 392862"/>
              <a:gd name="connsiteX11" fmla="*/ 338208 w 405529"/>
              <a:gd name="connsiteY11" fmla="*/ 25694 h 392862"/>
              <a:gd name="connsiteX12" fmla="*/ 264068 w 405529"/>
              <a:gd name="connsiteY12" fmla="*/ 17456 h 392862"/>
              <a:gd name="connsiteX13" fmla="*/ 140500 w 405529"/>
              <a:gd name="connsiteY13" fmla="*/ 981 h 39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5529" h="392862">
                <a:moveTo>
                  <a:pt x="140500" y="981"/>
                </a:moveTo>
                <a:cubicBezTo>
                  <a:pt x="108922" y="6473"/>
                  <a:pt x="92447" y="31187"/>
                  <a:pt x="74598" y="50408"/>
                </a:cubicBezTo>
                <a:cubicBezTo>
                  <a:pt x="56749" y="69629"/>
                  <a:pt x="45765" y="84732"/>
                  <a:pt x="33408" y="116310"/>
                </a:cubicBezTo>
                <a:cubicBezTo>
                  <a:pt x="21051" y="147888"/>
                  <a:pt x="-3662" y="201435"/>
                  <a:pt x="457" y="239878"/>
                </a:cubicBezTo>
                <a:cubicBezTo>
                  <a:pt x="4576" y="278321"/>
                  <a:pt x="29290" y="322257"/>
                  <a:pt x="58122" y="346970"/>
                </a:cubicBezTo>
                <a:cubicBezTo>
                  <a:pt x="86954" y="371683"/>
                  <a:pt x="136382" y="382667"/>
                  <a:pt x="173452" y="388159"/>
                </a:cubicBezTo>
                <a:cubicBezTo>
                  <a:pt x="210522" y="393651"/>
                  <a:pt x="248966" y="397770"/>
                  <a:pt x="280544" y="379921"/>
                </a:cubicBezTo>
                <a:cubicBezTo>
                  <a:pt x="312122" y="362072"/>
                  <a:pt x="343701" y="311272"/>
                  <a:pt x="362922" y="281067"/>
                </a:cubicBezTo>
                <a:cubicBezTo>
                  <a:pt x="382143" y="250862"/>
                  <a:pt x="389008" y="223403"/>
                  <a:pt x="395873" y="198689"/>
                </a:cubicBezTo>
                <a:cubicBezTo>
                  <a:pt x="402738" y="173976"/>
                  <a:pt x="408230" y="156126"/>
                  <a:pt x="404111" y="132786"/>
                </a:cubicBezTo>
                <a:cubicBezTo>
                  <a:pt x="399992" y="109446"/>
                  <a:pt x="382144" y="76495"/>
                  <a:pt x="371160" y="58646"/>
                </a:cubicBezTo>
                <a:cubicBezTo>
                  <a:pt x="360176" y="40797"/>
                  <a:pt x="356057" y="32559"/>
                  <a:pt x="338208" y="25694"/>
                </a:cubicBezTo>
                <a:cubicBezTo>
                  <a:pt x="320359" y="18829"/>
                  <a:pt x="295646" y="20202"/>
                  <a:pt x="264068" y="17456"/>
                </a:cubicBezTo>
                <a:cubicBezTo>
                  <a:pt x="232490" y="14710"/>
                  <a:pt x="172078" y="-4511"/>
                  <a:pt x="140500" y="981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419646" y="3131794"/>
            <a:ext cx="365543" cy="428142"/>
          </a:xfrm>
          <a:custGeom>
            <a:avLst/>
            <a:gdLst>
              <a:gd name="connsiteX0" fmla="*/ 112857 w 365543"/>
              <a:gd name="connsiteY0" fmla="*/ 80 h 428142"/>
              <a:gd name="connsiteX1" fmla="*/ 203473 w 365543"/>
              <a:gd name="connsiteY1" fmla="*/ 41269 h 428142"/>
              <a:gd name="connsiteX2" fmla="*/ 277614 w 365543"/>
              <a:gd name="connsiteY2" fmla="*/ 74221 h 428142"/>
              <a:gd name="connsiteX3" fmla="*/ 343517 w 365543"/>
              <a:gd name="connsiteY3" fmla="*/ 131886 h 428142"/>
              <a:gd name="connsiteX4" fmla="*/ 359992 w 365543"/>
              <a:gd name="connsiteY4" fmla="*/ 189550 h 428142"/>
              <a:gd name="connsiteX5" fmla="*/ 359992 w 365543"/>
              <a:gd name="connsiteY5" fmla="*/ 238977 h 428142"/>
              <a:gd name="connsiteX6" fmla="*/ 294090 w 365543"/>
              <a:gd name="connsiteY6" fmla="*/ 313118 h 428142"/>
              <a:gd name="connsiteX7" fmla="*/ 236425 w 365543"/>
              <a:gd name="connsiteY7" fmla="*/ 362545 h 428142"/>
              <a:gd name="connsiteX8" fmla="*/ 195235 w 365543"/>
              <a:gd name="connsiteY8" fmla="*/ 387259 h 428142"/>
              <a:gd name="connsiteX9" fmla="*/ 162284 w 365543"/>
              <a:gd name="connsiteY9" fmla="*/ 420210 h 428142"/>
              <a:gd name="connsiteX10" fmla="*/ 121095 w 365543"/>
              <a:gd name="connsiteY10" fmla="*/ 420210 h 428142"/>
              <a:gd name="connsiteX11" fmla="*/ 63430 w 365543"/>
              <a:gd name="connsiteY11" fmla="*/ 420210 h 428142"/>
              <a:gd name="connsiteX12" fmla="*/ 5765 w 365543"/>
              <a:gd name="connsiteY12" fmla="*/ 313118 h 428142"/>
              <a:gd name="connsiteX13" fmla="*/ 5765 w 365543"/>
              <a:gd name="connsiteY13" fmla="*/ 230740 h 428142"/>
              <a:gd name="connsiteX14" fmla="*/ 38717 w 365543"/>
              <a:gd name="connsiteY14" fmla="*/ 115410 h 428142"/>
              <a:gd name="connsiteX15" fmla="*/ 71668 w 365543"/>
              <a:gd name="connsiteY15" fmla="*/ 33031 h 428142"/>
              <a:gd name="connsiteX16" fmla="*/ 112857 w 365543"/>
              <a:gd name="connsiteY16" fmla="*/ 80 h 42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543" h="428142">
                <a:moveTo>
                  <a:pt x="112857" y="80"/>
                </a:moveTo>
                <a:cubicBezTo>
                  <a:pt x="134824" y="1453"/>
                  <a:pt x="203473" y="41269"/>
                  <a:pt x="203473" y="41269"/>
                </a:cubicBezTo>
                <a:cubicBezTo>
                  <a:pt x="230933" y="53626"/>
                  <a:pt x="254273" y="59118"/>
                  <a:pt x="277614" y="74221"/>
                </a:cubicBezTo>
                <a:cubicBezTo>
                  <a:pt x="300955" y="89324"/>
                  <a:pt x="329787" y="112665"/>
                  <a:pt x="343517" y="131886"/>
                </a:cubicBezTo>
                <a:cubicBezTo>
                  <a:pt x="357247" y="151107"/>
                  <a:pt x="357246" y="171702"/>
                  <a:pt x="359992" y="189550"/>
                </a:cubicBezTo>
                <a:cubicBezTo>
                  <a:pt x="362738" y="207398"/>
                  <a:pt x="370976" y="218382"/>
                  <a:pt x="359992" y="238977"/>
                </a:cubicBezTo>
                <a:cubicBezTo>
                  <a:pt x="349008" y="259572"/>
                  <a:pt x="314684" y="292523"/>
                  <a:pt x="294090" y="313118"/>
                </a:cubicBezTo>
                <a:cubicBezTo>
                  <a:pt x="273496" y="333713"/>
                  <a:pt x="252901" y="350188"/>
                  <a:pt x="236425" y="362545"/>
                </a:cubicBezTo>
                <a:cubicBezTo>
                  <a:pt x="219949" y="374902"/>
                  <a:pt x="207592" y="377648"/>
                  <a:pt x="195235" y="387259"/>
                </a:cubicBezTo>
                <a:cubicBezTo>
                  <a:pt x="182878" y="396870"/>
                  <a:pt x="174641" y="414718"/>
                  <a:pt x="162284" y="420210"/>
                </a:cubicBezTo>
                <a:cubicBezTo>
                  <a:pt x="149927" y="425702"/>
                  <a:pt x="121095" y="420210"/>
                  <a:pt x="121095" y="420210"/>
                </a:cubicBezTo>
                <a:cubicBezTo>
                  <a:pt x="104619" y="420210"/>
                  <a:pt x="82652" y="438059"/>
                  <a:pt x="63430" y="420210"/>
                </a:cubicBezTo>
                <a:cubicBezTo>
                  <a:pt x="44208" y="402361"/>
                  <a:pt x="15376" y="344696"/>
                  <a:pt x="5765" y="313118"/>
                </a:cubicBezTo>
                <a:cubicBezTo>
                  <a:pt x="-3846" y="281540"/>
                  <a:pt x="273" y="263691"/>
                  <a:pt x="5765" y="230740"/>
                </a:cubicBezTo>
                <a:cubicBezTo>
                  <a:pt x="11257" y="197789"/>
                  <a:pt x="27733" y="148362"/>
                  <a:pt x="38717" y="115410"/>
                </a:cubicBezTo>
                <a:cubicBezTo>
                  <a:pt x="49701" y="82458"/>
                  <a:pt x="62057" y="50880"/>
                  <a:pt x="71668" y="33031"/>
                </a:cubicBezTo>
                <a:cubicBezTo>
                  <a:pt x="81279" y="15182"/>
                  <a:pt x="90890" y="-1293"/>
                  <a:pt x="112857" y="8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4829065" y="3761432"/>
            <a:ext cx="214184" cy="145591"/>
          </a:xfrm>
          <a:custGeom>
            <a:avLst/>
            <a:gdLst>
              <a:gd name="connsiteX0" fmla="*/ 0 w 214184"/>
              <a:gd name="connsiteY0" fmla="*/ 4756 h 145591"/>
              <a:gd name="connsiteX1" fmla="*/ 57665 w 214184"/>
              <a:gd name="connsiteY1" fmla="*/ 4756 h 145591"/>
              <a:gd name="connsiteX2" fmla="*/ 107092 w 214184"/>
              <a:gd name="connsiteY2" fmla="*/ 54183 h 145591"/>
              <a:gd name="connsiteX3" fmla="*/ 131806 w 214184"/>
              <a:gd name="connsiteY3" fmla="*/ 103610 h 145591"/>
              <a:gd name="connsiteX4" fmla="*/ 140043 w 214184"/>
              <a:gd name="connsiteY4" fmla="*/ 136561 h 145591"/>
              <a:gd name="connsiteX5" fmla="*/ 181233 w 214184"/>
              <a:gd name="connsiteY5" fmla="*/ 144799 h 145591"/>
              <a:gd name="connsiteX6" fmla="*/ 214184 w 214184"/>
              <a:gd name="connsiteY6" fmla="*/ 144799 h 14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184" h="145591">
                <a:moveTo>
                  <a:pt x="0" y="4756"/>
                </a:moveTo>
                <a:cubicBezTo>
                  <a:pt x="19908" y="637"/>
                  <a:pt x="39816" y="-3482"/>
                  <a:pt x="57665" y="4756"/>
                </a:cubicBezTo>
                <a:cubicBezTo>
                  <a:pt x="75514" y="12994"/>
                  <a:pt x="94735" y="37707"/>
                  <a:pt x="107092" y="54183"/>
                </a:cubicBezTo>
                <a:cubicBezTo>
                  <a:pt x="119449" y="70659"/>
                  <a:pt x="126314" y="89880"/>
                  <a:pt x="131806" y="103610"/>
                </a:cubicBezTo>
                <a:cubicBezTo>
                  <a:pt x="137298" y="117340"/>
                  <a:pt x="131805" y="129696"/>
                  <a:pt x="140043" y="136561"/>
                </a:cubicBezTo>
                <a:cubicBezTo>
                  <a:pt x="148281" y="143426"/>
                  <a:pt x="168876" y="143426"/>
                  <a:pt x="181233" y="144799"/>
                </a:cubicBezTo>
                <a:cubicBezTo>
                  <a:pt x="193590" y="146172"/>
                  <a:pt x="203887" y="145485"/>
                  <a:pt x="214184" y="144799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035011" y="4070988"/>
            <a:ext cx="205946" cy="255373"/>
          </a:xfrm>
          <a:custGeom>
            <a:avLst/>
            <a:gdLst>
              <a:gd name="connsiteX0" fmla="*/ 0 w 205946"/>
              <a:gd name="connsiteY0" fmla="*/ 0 h 255373"/>
              <a:gd name="connsiteX1" fmla="*/ 49427 w 205946"/>
              <a:gd name="connsiteY1" fmla="*/ 32951 h 255373"/>
              <a:gd name="connsiteX2" fmla="*/ 82379 w 205946"/>
              <a:gd name="connsiteY2" fmla="*/ 49427 h 255373"/>
              <a:gd name="connsiteX3" fmla="*/ 107092 w 205946"/>
              <a:gd name="connsiteY3" fmla="*/ 107092 h 255373"/>
              <a:gd name="connsiteX4" fmla="*/ 123568 w 205946"/>
              <a:gd name="connsiteY4" fmla="*/ 181232 h 255373"/>
              <a:gd name="connsiteX5" fmla="*/ 148281 w 205946"/>
              <a:gd name="connsiteY5" fmla="*/ 205946 h 255373"/>
              <a:gd name="connsiteX6" fmla="*/ 205946 w 205946"/>
              <a:gd name="connsiteY6" fmla="*/ 255373 h 255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946" h="255373">
                <a:moveTo>
                  <a:pt x="0" y="0"/>
                </a:moveTo>
                <a:cubicBezTo>
                  <a:pt x="18535" y="12356"/>
                  <a:pt x="35697" y="24713"/>
                  <a:pt x="49427" y="32951"/>
                </a:cubicBezTo>
                <a:cubicBezTo>
                  <a:pt x="63157" y="41189"/>
                  <a:pt x="72768" y="37070"/>
                  <a:pt x="82379" y="49427"/>
                </a:cubicBezTo>
                <a:cubicBezTo>
                  <a:pt x="91990" y="61784"/>
                  <a:pt x="100227" y="85124"/>
                  <a:pt x="107092" y="107092"/>
                </a:cubicBezTo>
                <a:cubicBezTo>
                  <a:pt x="113957" y="129060"/>
                  <a:pt x="116703" y="164756"/>
                  <a:pt x="123568" y="181232"/>
                </a:cubicBezTo>
                <a:cubicBezTo>
                  <a:pt x="130433" y="197708"/>
                  <a:pt x="134551" y="193589"/>
                  <a:pt x="148281" y="205946"/>
                </a:cubicBezTo>
                <a:cubicBezTo>
                  <a:pt x="162011" y="218303"/>
                  <a:pt x="183978" y="236838"/>
                  <a:pt x="205946" y="25537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158579" y="4482880"/>
            <a:ext cx="263611" cy="313037"/>
          </a:xfrm>
          <a:custGeom>
            <a:avLst/>
            <a:gdLst>
              <a:gd name="connsiteX0" fmla="*/ 0 w 263611"/>
              <a:gd name="connsiteY0" fmla="*/ 0 h 313037"/>
              <a:gd name="connsiteX1" fmla="*/ 74140 w 263611"/>
              <a:gd name="connsiteY1" fmla="*/ 57664 h 313037"/>
              <a:gd name="connsiteX2" fmla="*/ 107092 w 263611"/>
              <a:gd name="connsiteY2" fmla="*/ 107091 h 313037"/>
              <a:gd name="connsiteX3" fmla="*/ 148281 w 263611"/>
              <a:gd name="connsiteY3" fmla="*/ 156518 h 313037"/>
              <a:gd name="connsiteX4" fmla="*/ 148281 w 263611"/>
              <a:gd name="connsiteY4" fmla="*/ 205945 h 313037"/>
              <a:gd name="connsiteX5" fmla="*/ 164757 w 263611"/>
              <a:gd name="connsiteY5" fmla="*/ 238897 h 313037"/>
              <a:gd name="connsiteX6" fmla="*/ 222421 w 263611"/>
              <a:gd name="connsiteY6" fmla="*/ 280086 h 313037"/>
              <a:gd name="connsiteX7" fmla="*/ 263611 w 263611"/>
              <a:gd name="connsiteY7" fmla="*/ 313037 h 31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11" h="313037">
                <a:moveTo>
                  <a:pt x="0" y="0"/>
                </a:moveTo>
                <a:cubicBezTo>
                  <a:pt x="28145" y="19908"/>
                  <a:pt x="56291" y="39816"/>
                  <a:pt x="74140" y="57664"/>
                </a:cubicBezTo>
                <a:cubicBezTo>
                  <a:pt x="91989" y="75512"/>
                  <a:pt x="94735" y="90615"/>
                  <a:pt x="107092" y="107091"/>
                </a:cubicBezTo>
                <a:cubicBezTo>
                  <a:pt x="119449" y="123567"/>
                  <a:pt x="141416" y="140042"/>
                  <a:pt x="148281" y="156518"/>
                </a:cubicBezTo>
                <a:cubicBezTo>
                  <a:pt x="155146" y="172994"/>
                  <a:pt x="145535" y="192215"/>
                  <a:pt x="148281" y="205945"/>
                </a:cubicBezTo>
                <a:cubicBezTo>
                  <a:pt x="151027" y="219675"/>
                  <a:pt x="152400" y="226540"/>
                  <a:pt x="164757" y="238897"/>
                </a:cubicBezTo>
                <a:cubicBezTo>
                  <a:pt x="177114" y="251254"/>
                  <a:pt x="205945" y="267729"/>
                  <a:pt x="222421" y="280086"/>
                </a:cubicBezTo>
                <a:cubicBezTo>
                  <a:pt x="238897" y="292443"/>
                  <a:pt x="251254" y="302740"/>
                  <a:pt x="263611" y="313037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5290384" y="4977150"/>
            <a:ext cx="214184" cy="230659"/>
          </a:xfrm>
          <a:custGeom>
            <a:avLst/>
            <a:gdLst>
              <a:gd name="connsiteX0" fmla="*/ 0 w 214184"/>
              <a:gd name="connsiteY0" fmla="*/ 0 h 230659"/>
              <a:gd name="connsiteX1" fmla="*/ 65903 w 214184"/>
              <a:gd name="connsiteY1" fmla="*/ 49427 h 230659"/>
              <a:gd name="connsiteX2" fmla="*/ 90616 w 214184"/>
              <a:gd name="connsiteY2" fmla="*/ 123567 h 230659"/>
              <a:gd name="connsiteX3" fmla="*/ 131806 w 214184"/>
              <a:gd name="connsiteY3" fmla="*/ 189470 h 230659"/>
              <a:gd name="connsiteX4" fmla="*/ 197708 w 214184"/>
              <a:gd name="connsiteY4" fmla="*/ 222421 h 230659"/>
              <a:gd name="connsiteX5" fmla="*/ 214184 w 214184"/>
              <a:gd name="connsiteY5" fmla="*/ 230659 h 23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184" h="230659">
                <a:moveTo>
                  <a:pt x="0" y="0"/>
                </a:moveTo>
                <a:cubicBezTo>
                  <a:pt x="25400" y="14416"/>
                  <a:pt x="50800" y="28833"/>
                  <a:pt x="65903" y="49427"/>
                </a:cubicBezTo>
                <a:cubicBezTo>
                  <a:pt x="81006" y="70021"/>
                  <a:pt x="79632" y="100226"/>
                  <a:pt x="90616" y="123567"/>
                </a:cubicBezTo>
                <a:cubicBezTo>
                  <a:pt x="101600" y="146908"/>
                  <a:pt x="113957" y="172994"/>
                  <a:pt x="131806" y="189470"/>
                </a:cubicBezTo>
                <a:cubicBezTo>
                  <a:pt x="149655" y="205946"/>
                  <a:pt x="197708" y="222421"/>
                  <a:pt x="197708" y="222421"/>
                </a:cubicBezTo>
                <a:lnTo>
                  <a:pt x="214184" y="230659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4952633" y="3897993"/>
            <a:ext cx="8238" cy="74141"/>
          </a:xfrm>
          <a:custGeom>
            <a:avLst/>
            <a:gdLst>
              <a:gd name="connsiteX0" fmla="*/ 0 w 8238"/>
              <a:gd name="connsiteY0" fmla="*/ 74141 h 74141"/>
              <a:gd name="connsiteX1" fmla="*/ 8238 w 8238"/>
              <a:gd name="connsiteY1" fmla="*/ 0 h 7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38" h="74141">
                <a:moveTo>
                  <a:pt x="0" y="74141"/>
                </a:moveTo>
                <a:lnTo>
                  <a:pt x="8238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894968" y="3716761"/>
            <a:ext cx="49427" cy="41189"/>
          </a:xfrm>
          <a:custGeom>
            <a:avLst/>
            <a:gdLst>
              <a:gd name="connsiteX0" fmla="*/ 0 w 49427"/>
              <a:gd name="connsiteY0" fmla="*/ 41189 h 41189"/>
              <a:gd name="connsiteX1" fmla="*/ 49427 w 49427"/>
              <a:gd name="connsiteY1" fmla="*/ 0 h 41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27" h="41189">
                <a:moveTo>
                  <a:pt x="0" y="41189"/>
                </a:moveTo>
                <a:lnTo>
                  <a:pt x="49427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5117390" y="4285171"/>
            <a:ext cx="41189" cy="41190"/>
          </a:xfrm>
          <a:custGeom>
            <a:avLst/>
            <a:gdLst>
              <a:gd name="connsiteX0" fmla="*/ 0 w 41189"/>
              <a:gd name="connsiteY0" fmla="*/ 41190 h 41190"/>
              <a:gd name="connsiteX1" fmla="*/ 41189 w 41189"/>
              <a:gd name="connsiteY1" fmla="*/ 0 h 41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189" h="41190">
                <a:moveTo>
                  <a:pt x="0" y="41190"/>
                </a:moveTo>
                <a:lnTo>
                  <a:pt x="41189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125627" y="4046274"/>
            <a:ext cx="24714" cy="57665"/>
          </a:xfrm>
          <a:custGeom>
            <a:avLst/>
            <a:gdLst>
              <a:gd name="connsiteX0" fmla="*/ 0 w 24714"/>
              <a:gd name="connsiteY0" fmla="*/ 57665 h 57665"/>
              <a:gd name="connsiteX1" fmla="*/ 24714 w 24714"/>
              <a:gd name="connsiteY1" fmla="*/ 0 h 57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714" h="57665">
                <a:moveTo>
                  <a:pt x="0" y="57665"/>
                </a:moveTo>
                <a:lnTo>
                  <a:pt x="24714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5175054" y="4680588"/>
            <a:ext cx="172995" cy="58019"/>
          </a:xfrm>
          <a:custGeom>
            <a:avLst/>
            <a:gdLst>
              <a:gd name="connsiteX0" fmla="*/ 0 w 172995"/>
              <a:gd name="connsiteY0" fmla="*/ 0 h 58019"/>
              <a:gd name="connsiteX1" fmla="*/ 107092 w 172995"/>
              <a:gd name="connsiteY1" fmla="*/ 49427 h 58019"/>
              <a:gd name="connsiteX2" fmla="*/ 172995 w 172995"/>
              <a:gd name="connsiteY2" fmla="*/ 57665 h 5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995" h="58019">
                <a:moveTo>
                  <a:pt x="0" y="0"/>
                </a:moveTo>
                <a:cubicBezTo>
                  <a:pt x="39130" y="19908"/>
                  <a:pt x="78260" y="39816"/>
                  <a:pt x="107092" y="49427"/>
                </a:cubicBezTo>
                <a:cubicBezTo>
                  <a:pt x="135924" y="59038"/>
                  <a:pt x="154459" y="58351"/>
                  <a:pt x="172995" y="5766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5100914" y="4136890"/>
            <a:ext cx="74140" cy="107092"/>
          </a:xfrm>
          <a:custGeom>
            <a:avLst/>
            <a:gdLst>
              <a:gd name="connsiteX0" fmla="*/ 0 w 74140"/>
              <a:gd name="connsiteY0" fmla="*/ 107092 h 107092"/>
              <a:gd name="connsiteX1" fmla="*/ 32951 w 74140"/>
              <a:gd name="connsiteY1" fmla="*/ 65903 h 107092"/>
              <a:gd name="connsiteX2" fmla="*/ 74140 w 74140"/>
              <a:gd name="connsiteY2" fmla="*/ 0 h 10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140" h="107092">
                <a:moveTo>
                  <a:pt x="0" y="107092"/>
                </a:moveTo>
                <a:cubicBezTo>
                  <a:pt x="10297" y="95422"/>
                  <a:pt x="20594" y="83752"/>
                  <a:pt x="32951" y="65903"/>
                </a:cubicBezTo>
                <a:cubicBezTo>
                  <a:pt x="45308" y="48054"/>
                  <a:pt x="59724" y="24027"/>
                  <a:pt x="7414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5381000" y="5034815"/>
            <a:ext cx="115330" cy="49427"/>
          </a:xfrm>
          <a:custGeom>
            <a:avLst/>
            <a:gdLst>
              <a:gd name="connsiteX0" fmla="*/ 0 w 115330"/>
              <a:gd name="connsiteY0" fmla="*/ 49427 h 49427"/>
              <a:gd name="connsiteX1" fmla="*/ 82379 w 115330"/>
              <a:gd name="connsiteY1" fmla="*/ 16475 h 49427"/>
              <a:gd name="connsiteX2" fmla="*/ 115330 w 115330"/>
              <a:gd name="connsiteY2" fmla="*/ 0 h 4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330" h="49427">
                <a:moveTo>
                  <a:pt x="0" y="49427"/>
                </a:moveTo>
                <a:lnTo>
                  <a:pt x="82379" y="16475"/>
                </a:lnTo>
                <a:cubicBezTo>
                  <a:pt x="101601" y="8237"/>
                  <a:pt x="108465" y="4118"/>
                  <a:pt x="11533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5290384" y="4589971"/>
            <a:ext cx="107092" cy="32952"/>
          </a:xfrm>
          <a:custGeom>
            <a:avLst/>
            <a:gdLst>
              <a:gd name="connsiteX0" fmla="*/ 0 w 107092"/>
              <a:gd name="connsiteY0" fmla="*/ 32952 h 32952"/>
              <a:gd name="connsiteX1" fmla="*/ 57665 w 107092"/>
              <a:gd name="connsiteY1" fmla="*/ 16476 h 32952"/>
              <a:gd name="connsiteX2" fmla="*/ 107092 w 107092"/>
              <a:gd name="connsiteY2" fmla="*/ 0 h 3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092" h="32952">
                <a:moveTo>
                  <a:pt x="0" y="32952"/>
                </a:moveTo>
                <a:lnTo>
                  <a:pt x="57665" y="16476"/>
                </a:lnTo>
                <a:cubicBezTo>
                  <a:pt x="75514" y="10984"/>
                  <a:pt x="91303" y="5492"/>
                  <a:pt x="107092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5224481" y="4491117"/>
            <a:ext cx="49427" cy="41190"/>
          </a:xfrm>
          <a:custGeom>
            <a:avLst/>
            <a:gdLst>
              <a:gd name="connsiteX0" fmla="*/ 0 w 49427"/>
              <a:gd name="connsiteY0" fmla="*/ 41190 h 41190"/>
              <a:gd name="connsiteX1" fmla="*/ 49427 w 49427"/>
              <a:gd name="connsiteY1" fmla="*/ 0 h 41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27" h="41190">
                <a:moveTo>
                  <a:pt x="0" y="41190"/>
                </a:moveTo>
                <a:lnTo>
                  <a:pt x="49427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5273908" y="5166620"/>
            <a:ext cx="156519" cy="0"/>
          </a:xfrm>
          <a:custGeom>
            <a:avLst/>
            <a:gdLst>
              <a:gd name="connsiteX0" fmla="*/ 0 w 156519"/>
              <a:gd name="connsiteY0" fmla="*/ 0 h 0"/>
              <a:gd name="connsiteX1" fmla="*/ 57665 w 156519"/>
              <a:gd name="connsiteY1" fmla="*/ 0 h 0"/>
              <a:gd name="connsiteX2" fmla="*/ 140044 w 156519"/>
              <a:gd name="connsiteY2" fmla="*/ 0 h 0"/>
              <a:gd name="connsiteX3" fmla="*/ 156519 w 156519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519">
                <a:moveTo>
                  <a:pt x="0" y="0"/>
                </a:moveTo>
                <a:lnTo>
                  <a:pt x="57665" y="0"/>
                </a:lnTo>
                <a:lnTo>
                  <a:pt x="140044" y="0"/>
                </a:lnTo>
                <a:lnTo>
                  <a:pt x="156519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4932040" y="3952387"/>
            <a:ext cx="1621248" cy="532552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372200" y="3342310"/>
            <a:ext cx="1956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Proper horizontal alignment</a:t>
            </a:r>
            <a:endParaRPr lang="en-US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31730" y="4558688"/>
            <a:ext cx="1956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Poor horizontal alignment</a:t>
            </a:r>
            <a:endParaRPr lang="en-US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474322" y="3265726"/>
            <a:ext cx="68992" cy="247135"/>
          </a:xfrm>
          <a:custGeom>
            <a:avLst/>
            <a:gdLst>
              <a:gd name="connsiteX0" fmla="*/ 44278 w 68992"/>
              <a:gd name="connsiteY0" fmla="*/ 0 h 247135"/>
              <a:gd name="connsiteX1" fmla="*/ 27803 w 68992"/>
              <a:gd name="connsiteY1" fmla="*/ 57665 h 247135"/>
              <a:gd name="connsiteX2" fmla="*/ 3089 w 68992"/>
              <a:gd name="connsiteY2" fmla="*/ 131805 h 247135"/>
              <a:gd name="connsiteX3" fmla="*/ 3089 w 68992"/>
              <a:gd name="connsiteY3" fmla="*/ 189470 h 247135"/>
              <a:gd name="connsiteX4" fmla="*/ 27803 w 68992"/>
              <a:gd name="connsiteY4" fmla="*/ 222421 h 247135"/>
              <a:gd name="connsiteX5" fmla="*/ 68992 w 68992"/>
              <a:gd name="connsiteY5" fmla="*/ 247135 h 247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2" h="247135">
                <a:moveTo>
                  <a:pt x="44278" y="0"/>
                </a:moveTo>
                <a:cubicBezTo>
                  <a:pt x="39473" y="17848"/>
                  <a:pt x="34668" y="35697"/>
                  <a:pt x="27803" y="57665"/>
                </a:cubicBezTo>
                <a:cubicBezTo>
                  <a:pt x="20938" y="79633"/>
                  <a:pt x="7208" y="109838"/>
                  <a:pt x="3089" y="131805"/>
                </a:cubicBezTo>
                <a:cubicBezTo>
                  <a:pt x="-1030" y="153772"/>
                  <a:pt x="-1030" y="174367"/>
                  <a:pt x="3089" y="189470"/>
                </a:cubicBezTo>
                <a:cubicBezTo>
                  <a:pt x="7208" y="204573"/>
                  <a:pt x="16819" y="212810"/>
                  <a:pt x="27803" y="222421"/>
                </a:cubicBezTo>
                <a:cubicBezTo>
                  <a:pt x="38787" y="232032"/>
                  <a:pt x="53889" y="239583"/>
                  <a:pt x="68992" y="24713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600119" y="3332811"/>
            <a:ext cx="403400" cy="362465"/>
          </a:xfrm>
          <a:custGeom>
            <a:avLst/>
            <a:gdLst>
              <a:gd name="connsiteX0" fmla="*/ 215043 w 403400"/>
              <a:gd name="connsiteY0" fmla="*/ 0 h 362465"/>
              <a:gd name="connsiteX1" fmla="*/ 322135 w 403400"/>
              <a:gd name="connsiteY1" fmla="*/ 82379 h 362465"/>
              <a:gd name="connsiteX2" fmla="*/ 346849 w 403400"/>
              <a:gd name="connsiteY2" fmla="*/ 123568 h 362465"/>
              <a:gd name="connsiteX3" fmla="*/ 371562 w 403400"/>
              <a:gd name="connsiteY3" fmla="*/ 181233 h 362465"/>
              <a:gd name="connsiteX4" fmla="*/ 396276 w 403400"/>
              <a:gd name="connsiteY4" fmla="*/ 238898 h 362465"/>
              <a:gd name="connsiteX5" fmla="*/ 396276 w 403400"/>
              <a:gd name="connsiteY5" fmla="*/ 296563 h 362465"/>
              <a:gd name="connsiteX6" fmla="*/ 313897 w 403400"/>
              <a:gd name="connsiteY6" fmla="*/ 313038 h 362465"/>
              <a:gd name="connsiteX7" fmla="*/ 223281 w 403400"/>
              <a:gd name="connsiteY7" fmla="*/ 337752 h 362465"/>
              <a:gd name="connsiteX8" fmla="*/ 157379 w 403400"/>
              <a:gd name="connsiteY8" fmla="*/ 345990 h 362465"/>
              <a:gd name="connsiteX9" fmla="*/ 132665 w 403400"/>
              <a:gd name="connsiteY9" fmla="*/ 354227 h 362465"/>
              <a:gd name="connsiteX10" fmla="*/ 83238 w 403400"/>
              <a:gd name="connsiteY10" fmla="*/ 354227 h 362465"/>
              <a:gd name="connsiteX11" fmla="*/ 50287 w 403400"/>
              <a:gd name="connsiteY11" fmla="*/ 362465 h 362465"/>
              <a:gd name="connsiteX12" fmla="*/ 25573 w 403400"/>
              <a:gd name="connsiteY12" fmla="*/ 354227 h 362465"/>
              <a:gd name="connsiteX13" fmla="*/ 860 w 403400"/>
              <a:gd name="connsiteY13" fmla="*/ 321276 h 362465"/>
              <a:gd name="connsiteX14" fmla="*/ 9097 w 403400"/>
              <a:gd name="connsiteY14" fmla="*/ 271849 h 362465"/>
              <a:gd name="connsiteX15" fmla="*/ 42049 w 403400"/>
              <a:gd name="connsiteY15" fmla="*/ 197708 h 362465"/>
              <a:gd name="connsiteX16" fmla="*/ 75000 w 403400"/>
              <a:gd name="connsiteY16" fmla="*/ 131806 h 362465"/>
              <a:gd name="connsiteX17" fmla="*/ 132665 w 403400"/>
              <a:gd name="connsiteY17" fmla="*/ 82379 h 362465"/>
              <a:gd name="connsiteX18" fmla="*/ 215043 w 403400"/>
              <a:gd name="connsiteY18" fmla="*/ 0 h 36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3400" h="362465">
                <a:moveTo>
                  <a:pt x="215043" y="0"/>
                </a:moveTo>
                <a:cubicBezTo>
                  <a:pt x="246621" y="0"/>
                  <a:pt x="300167" y="61784"/>
                  <a:pt x="322135" y="82379"/>
                </a:cubicBezTo>
                <a:cubicBezTo>
                  <a:pt x="344103" y="102974"/>
                  <a:pt x="338611" y="107092"/>
                  <a:pt x="346849" y="123568"/>
                </a:cubicBezTo>
                <a:cubicBezTo>
                  <a:pt x="355087" y="140044"/>
                  <a:pt x="371562" y="181233"/>
                  <a:pt x="371562" y="181233"/>
                </a:cubicBezTo>
                <a:cubicBezTo>
                  <a:pt x="379800" y="200455"/>
                  <a:pt x="392157" y="219676"/>
                  <a:pt x="396276" y="238898"/>
                </a:cubicBezTo>
                <a:cubicBezTo>
                  <a:pt x="400395" y="258120"/>
                  <a:pt x="410006" y="284206"/>
                  <a:pt x="396276" y="296563"/>
                </a:cubicBezTo>
                <a:cubicBezTo>
                  <a:pt x="382546" y="308920"/>
                  <a:pt x="342730" y="306173"/>
                  <a:pt x="313897" y="313038"/>
                </a:cubicBezTo>
                <a:cubicBezTo>
                  <a:pt x="285065" y="319903"/>
                  <a:pt x="249367" y="332260"/>
                  <a:pt x="223281" y="337752"/>
                </a:cubicBezTo>
                <a:cubicBezTo>
                  <a:pt x="197195" y="343244"/>
                  <a:pt x="172482" y="343244"/>
                  <a:pt x="157379" y="345990"/>
                </a:cubicBezTo>
                <a:cubicBezTo>
                  <a:pt x="142276" y="348736"/>
                  <a:pt x="145022" y="352854"/>
                  <a:pt x="132665" y="354227"/>
                </a:cubicBezTo>
                <a:cubicBezTo>
                  <a:pt x="120308" y="355600"/>
                  <a:pt x="96968" y="352854"/>
                  <a:pt x="83238" y="354227"/>
                </a:cubicBezTo>
                <a:cubicBezTo>
                  <a:pt x="69508" y="355600"/>
                  <a:pt x="59898" y="362465"/>
                  <a:pt x="50287" y="362465"/>
                </a:cubicBezTo>
                <a:cubicBezTo>
                  <a:pt x="40676" y="362465"/>
                  <a:pt x="33811" y="361092"/>
                  <a:pt x="25573" y="354227"/>
                </a:cubicBezTo>
                <a:cubicBezTo>
                  <a:pt x="17335" y="347362"/>
                  <a:pt x="3606" y="335006"/>
                  <a:pt x="860" y="321276"/>
                </a:cubicBezTo>
                <a:cubicBezTo>
                  <a:pt x="-1886" y="307546"/>
                  <a:pt x="2232" y="292444"/>
                  <a:pt x="9097" y="271849"/>
                </a:cubicBezTo>
                <a:cubicBezTo>
                  <a:pt x="15962" y="251254"/>
                  <a:pt x="31065" y="221049"/>
                  <a:pt x="42049" y="197708"/>
                </a:cubicBezTo>
                <a:cubicBezTo>
                  <a:pt x="53033" y="174367"/>
                  <a:pt x="59897" y="151027"/>
                  <a:pt x="75000" y="131806"/>
                </a:cubicBezTo>
                <a:cubicBezTo>
                  <a:pt x="90103" y="112585"/>
                  <a:pt x="112070" y="101601"/>
                  <a:pt x="132665" y="82379"/>
                </a:cubicBezTo>
                <a:cubicBezTo>
                  <a:pt x="153260" y="63157"/>
                  <a:pt x="183465" y="0"/>
                  <a:pt x="215043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658643" y="3438720"/>
            <a:ext cx="115330" cy="205946"/>
          </a:xfrm>
          <a:custGeom>
            <a:avLst/>
            <a:gdLst>
              <a:gd name="connsiteX0" fmla="*/ 115330 w 115330"/>
              <a:gd name="connsiteY0" fmla="*/ 0 h 205946"/>
              <a:gd name="connsiteX1" fmla="*/ 57665 w 115330"/>
              <a:gd name="connsiteY1" fmla="*/ 65903 h 205946"/>
              <a:gd name="connsiteX2" fmla="*/ 32952 w 115330"/>
              <a:gd name="connsiteY2" fmla="*/ 123568 h 205946"/>
              <a:gd name="connsiteX3" fmla="*/ 16476 w 115330"/>
              <a:gd name="connsiteY3" fmla="*/ 181233 h 205946"/>
              <a:gd name="connsiteX4" fmla="*/ 0 w 115330"/>
              <a:gd name="connsiteY4" fmla="*/ 205946 h 20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330" h="205946">
                <a:moveTo>
                  <a:pt x="115330" y="0"/>
                </a:moveTo>
                <a:cubicBezTo>
                  <a:pt x="93362" y="22654"/>
                  <a:pt x="71395" y="45309"/>
                  <a:pt x="57665" y="65903"/>
                </a:cubicBezTo>
                <a:cubicBezTo>
                  <a:pt x="43935" y="86497"/>
                  <a:pt x="39817" y="104346"/>
                  <a:pt x="32952" y="123568"/>
                </a:cubicBezTo>
                <a:cubicBezTo>
                  <a:pt x="26087" y="142790"/>
                  <a:pt x="21968" y="167503"/>
                  <a:pt x="16476" y="181233"/>
                </a:cubicBezTo>
                <a:cubicBezTo>
                  <a:pt x="10984" y="194963"/>
                  <a:pt x="5492" y="200454"/>
                  <a:pt x="0" y="205946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5724128" y="4196907"/>
            <a:ext cx="19562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CENTRAL RAY</a:t>
            </a:r>
            <a:endParaRPr lang="en-US" sz="11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 flipV="1">
            <a:off x="4867264" y="4307641"/>
            <a:ext cx="1564466" cy="331757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3995936" y="5342784"/>
            <a:ext cx="4484936" cy="1832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3995936" y="2925135"/>
            <a:ext cx="4484936" cy="1832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009168" y="2924944"/>
            <a:ext cx="207385" cy="26010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8281151" y="2929585"/>
            <a:ext cx="207385" cy="26010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4" name="Picture 2" descr="http://t2.gstatic.com/images?q=tbn:ANd9GcQmo2ACW_I5gFGnf1KRMpLnCQzjV9JVbmZgY37scVs_uXSqv7zVy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354" y="3174547"/>
            <a:ext cx="3415631" cy="20882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5" name="Rectangle 44"/>
          <p:cNvSpPr/>
          <p:nvPr/>
        </p:nvSpPr>
        <p:spPr>
          <a:xfrm>
            <a:off x="2455865" y="5262779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radiographs: </a:t>
            </a:r>
            <a:r>
              <a:rPr lang="en-US" b="0" dirty="0" err="1" smtClean="0">
                <a:latin typeface="Arial Unicode MS" pitchFamily="34" charset="-128"/>
              </a:rPr>
              <a:t>mispositioning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7" name="Rectangle 46"/>
          <p:cNvSpPr/>
          <p:nvPr/>
        </p:nvSpPr>
        <p:spPr>
          <a:xfrm>
            <a:off x="179512" y="1250757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Poor alignment between X ray beam and image receptor (‘cone cutting’)</a:t>
            </a:r>
          </a:p>
        </p:txBody>
      </p:sp>
      <p:grpSp>
        <p:nvGrpSpPr>
          <p:cNvPr id="142348" name="Group 142347"/>
          <p:cNvGrpSpPr>
            <a:grpSpLocks noChangeAspect="1"/>
          </p:cNvGrpSpPr>
          <p:nvPr/>
        </p:nvGrpSpPr>
        <p:grpSpPr>
          <a:xfrm>
            <a:off x="1115616" y="2996952"/>
            <a:ext cx="2994092" cy="2441866"/>
            <a:chOff x="5020419" y="2291190"/>
            <a:chExt cx="3888432" cy="3171254"/>
          </a:xfrm>
        </p:grpSpPr>
        <p:sp>
          <p:nvSpPr>
            <p:cNvPr id="142345" name="Rectangle 142344"/>
            <p:cNvSpPr/>
            <p:nvPr/>
          </p:nvSpPr>
          <p:spPr>
            <a:xfrm>
              <a:off x="6072224" y="3437143"/>
              <a:ext cx="2643113" cy="1867904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Receptor</a:t>
              </a:r>
              <a:endParaRPr lang="en-US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42347" name="Rectangle 142346"/>
            <p:cNvSpPr/>
            <p:nvPr/>
          </p:nvSpPr>
          <p:spPr>
            <a:xfrm rot="19894154">
              <a:off x="5020419" y="2291190"/>
              <a:ext cx="3888432" cy="3171254"/>
            </a:xfrm>
            <a:prstGeom prst="rect">
              <a:avLst/>
            </a:prstGeom>
            <a:solidFill>
              <a:srgbClr val="979797">
                <a:alpha val="61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3200" dirty="0" smtClean="0">
                  <a:solidFill>
                    <a:schemeClr val="tx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X ray beam</a:t>
              </a:r>
              <a:endParaRPr lang="en-US" sz="3200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7700955" y="5171777"/>
            <a:ext cx="10631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  <p:pic>
        <p:nvPicPr>
          <p:cNvPr id="14" name="Picture 2" descr="http://dmfr.birjournals.org/content/40/4/262/F1.lar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54221" y="3111060"/>
            <a:ext cx="4227854" cy="20607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0296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radiographs: objects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156493" y="2435473"/>
            <a:ext cx="2915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Partial denture</a:t>
            </a:r>
            <a:endParaRPr lang="en-GB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14691" name="Picture 3" descr="Image: Radiograph showing partial dentures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555" y="2897138"/>
            <a:ext cx="2476500" cy="1905000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3072309" y="1954406"/>
            <a:ext cx="2915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Nose ring</a:t>
            </a:r>
            <a:endParaRPr lang="en-GB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14693" name="Picture 5" descr="Image: Radiograph showing a nose ring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2420888"/>
            <a:ext cx="1428750" cy="2381250"/>
          </a:xfrm>
          <a:prstGeom prst="rect">
            <a:avLst/>
          </a:prstGeom>
          <a:noFill/>
        </p:spPr>
      </p:pic>
      <p:pic>
        <p:nvPicPr>
          <p:cNvPr id="114695" name="Picture 7" descr="http://media.dentalcare.com/images/en-US/education/ce137/pg20c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0281" y="2897138"/>
            <a:ext cx="2667000" cy="1905000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5978565" y="2435472"/>
            <a:ext cx="2915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Thyroid collar</a:t>
            </a:r>
            <a:endParaRPr lang="en-GB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30354" y="4881354"/>
            <a:ext cx="3602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www.dentalcare.com</a:t>
            </a:r>
          </a:p>
          <a:p>
            <a:pPr algn="r"/>
            <a:r>
              <a:rPr lang="en-US" sz="1600" i="1" dirty="0">
                <a:solidFill>
                  <a:schemeClr val="accent1"/>
                </a:solidFill>
                <a:latin typeface="Arial Unicode MS" pitchFamily="34" charset="-128"/>
              </a:rPr>
              <a:t>Permission granted by Crest + Oral-B</a:t>
            </a:r>
            <a:endParaRPr lang="en-GB" sz="1600" i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5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Intraoral X ray tubes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Intraoral image receptors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Types of intraoral projections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Causes of faulty intraoral radiographs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38098621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Faulty radiographs: image processing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5575" y="1186408"/>
            <a:ext cx="8988424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Improper use of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display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settings and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filters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may lead to misdiagnosis</a:t>
            </a:r>
          </a:p>
          <a:p>
            <a:pPr>
              <a:buClr>
                <a:schemeClr val="tx2"/>
              </a:buClr>
            </a:pP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Exporting images: low bit depth + JPEG compression can deteriorate image quality</a:t>
            </a:r>
          </a:p>
          <a:p>
            <a:endParaRPr lang="en-GB" sz="2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1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220" y="2983231"/>
            <a:ext cx="2374652" cy="159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7508" y="2983231"/>
            <a:ext cx="2374652" cy="159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9796" y="2983231"/>
            <a:ext cx="2374652" cy="159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220" y="4658662"/>
            <a:ext cx="2374652" cy="159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7508" y="4658662"/>
            <a:ext cx="2374652" cy="159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9796" y="4658662"/>
            <a:ext cx="2374652" cy="159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70396" y="3078252"/>
            <a:ext cx="1045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Original image</a:t>
            </a:r>
            <a:endParaRPr lang="en-GB" sz="1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Portable (handheld) intra-oral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784976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Conventional IOR: using mounted X ray source, operated from distance</a:t>
            </a:r>
          </a:p>
          <a:p>
            <a:pPr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Handheld IOR introduced for applications requiring mobility </a:t>
            </a:r>
          </a:p>
          <a:p>
            <a:pPr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Variety of handheld IOR equipment available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068960"/>
            <a:ext cx="4392488" cy="312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6228184" y="5612648"/>
            <a:ext cx="2383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Pittayapat</a:t>
            </a:r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(2012), </a:t>
            </a:r>
          </a:p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with author’s permission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Portable (handheld) intra-oral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784976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image quality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a handheld IOR machine (if following good practice; see further) can be 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same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as that of a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mounted unit</a:t>
            </a:r>
          </a:p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However, this does not justify its use in a setting in which mounted units can be used instead!</a:t>
            </a:r>
            <a:endParaRPr lang="en-US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1470637" y="6119891"/>
            <a:ext cx="71287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Pittayapat</a:t>
            </a:r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(2010), reproduced with author’s permission</a:t>
            </a:r>
          </a:p>
        </p:txBody>
      </p:sp>
      <p:pic>
        <p:nvPicPr>
          <p:cNvPr id="3074" name="Picture 2" descr="The observation screen of a premolar sample, comparing images taken by four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3448042"/>
            <a:ext cx="7272289" cy="268784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3317896" y="3016829"/>
            <a:ext cx="1140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Portable</a:t>
            </a:r>
            <a:endParaRPr lang="en-GB" sz="2000" dirty="0"/>
          </a:p>
        </p:txBody>
      </p:sp>
      <p:sp>
        <p:nvSpPr>
          <p:cNvPr id="11" name="Rectangle 10"/>
          <p:cNvSpPr/>
          <p:nvPr/>
        </p:nvSpPr>
        <p:spPr>
          <a:xfrm>
            <a:off x="7053348" y="3047932"/>
            <a:ext cx="11817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Mounted</a:t>
            </a:r>
            <a:endParaRPr lang="en-GB" sz="2000" dirty="0"/>
          </a:p>
        </p:txBody>
      </p:sp>
      <p:sp>
        <p:nvSpPr>
          <p:cNvPr id="14" name="Right Brace 13"/>
          <p:cNvSpPr/>
          <p:nvPr/>
        </p:nvSpPr>
        <p:spPr>
          <a:xfrm rot="16200000">
            <a:off x="3815916" y="624754"/>
            <a:ext cx="144016" cy="5544616"/>
          </a:xfrm>
          <a:prstGeom prst="righ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Portable (handheld) intra-oral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5575" y="1196752"/>
            <a:ext cx="8784976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Appropriate situations for using handheld IOR 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(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Berkhout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et al. 2015)</a:t>
            </a:r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809625" lvl="1" indent="-352425">
              <a:buClr>
                <a:schemeClr val="tx2"/>
              </a:buClr>
              <a:buFont typeface="+mj-lt"/>
              <a:buAutoNum type="romanLcPeriod"/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Patients under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general anesthesia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during surgery (if not mounted unit in room) (first choice: semi-mobile device)</a:t>
            </a:r>
          </a:p>
          <a:p>
            <a:pPr marL="809625" lvl="1" indent="-352425">
              <a:buClr>
                <a:schemeClr val="tx2"/>
              </a:buClr>
              <a:buFont typeface="+mj-lt"/>
              <a:buAutoNum type="romanLcPeriod"/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Immobile patients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emergency rooms, surgical suites, patient rooms etc. (first choice: semi-mobile device)</a:t>
            </a:r>
          </a:p>
          <a:p>
            <a:pPr marL="809625" lvl="1" indent="-352425">
              <a:buClr>
                <a:schemeClr val="tx2"/>
              </a:buClr>
              <a:buFont typeface="+mj-lt"/>
              <a:buAutoNum type="romanLcPeriod"/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Nursing homes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(and similar): consider whether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follow-up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treatment can be done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on-site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 if not, perform imaging at healthcare facility</a:t>
            </a:r>
          </a:p>
          <a:p>
            <a:pPr marL="809625" lvl="1" indent="-352425">
              <a:buClr>
                <a:schemeClr val="tx2"/>
              </a:buClr>
              <a:buFont typeface="+mj-lt"/>
              <a:buAutoNum type="romanLcPeriod"/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Detention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centers (physical confinement)</a:t>
            </a:r>
          </a:p>
          <a:p>
            <a:pPr lvl="1"/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/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Portable (handheld) intra-oral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5575" y="1196752"/>
            <a:ext cx="8784976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Appropriate situations for using handheld IOR </a:t>
            </a:r>
          </a:p>
          <a:p>
            <a:pPr marL="0" indent="0">
              <a:buClr>
                <a:schemeClr val="tx2"/>
              </a:buClr>
              <a:buNone/>
            </a:pPr>
            <a:r>
              <a:rPr lang="en-GB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(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Berkhout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et al. 2015) (cont.)</a:t>
            </a:r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809625" lvl="1" indent="-352425">
              <a:buClr>
                <a:schemeClr val="tx2"/>
              </a:buClr>
              <a:buFont typeface="+mj-lt"/>
              <a:buAutoNum type="romanLcPeriod" startAt="5"/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Remote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areas (e.g. military operations)</a:t>
            </a:r>
          </a:p>
          <a:p>
            <a:pPr marL="809625" lvl="1" indent="-352425">
              <a:buClr>
                <a:schemeClr val="tx2"/>
              </a:buClr>
              <a:buFont typeface="+mj-lt"/>
              <a:buAutoNum type="romanLcPeriod" startAt="5"/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Rural/isolated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areas (e.g. developing countries)</a:t>
            </a:r>
          </a:p>
          <a:p>
            <a:pPr marL="809625" lvl="1" indent="-352425">
              <a:buClr>
                <a:schemeClr val="tx2"/>
              </a:buClr>
              <a:buFont typeface="+mj-lt"/>
              <a:buAutoNum type="romanLcPeriod" startAt="5"/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Forensic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(e.g. mass disasters)</a:t>
            </a:r>
          </a:p>
          <a:p>
            <a:pPr marL="571500" indent="-514350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(iii.) to (vii.), risk assessment needed to limit occupational/public exposure</a:t>
            </a:r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/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/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478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Portable (handheld) intra-oral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784976" cy="4752528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Good practice recommendations (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Berkhout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et al. 2015)</a:t>
            </a:r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Complete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documentation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Device should at least have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mandatory certification </a:t>
            </a:r>
          </a:p>
          <a:p>
            <a:pPr lvl="1">
              <a:buClr>
                <a:schemeClr val="tx2"/>
              </a:buClr>
              <a:buNone/>
            </a:pPr>
            <a:r>
              <a:rPr lang="en-US" sz="2400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(e.g. CE, FDA)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Device should support receptors</a:t>
            </a:r>
            <a:r>
              <a:rPr lang="en-US" sz="2400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holders &amp; beam aiming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devices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Image receptor: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E/F-speed film or digital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Exposure time: can be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longer than mounted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units (due to low </a:t>
            </a:r>
            <a:r>
              <a:rPr lang="en-US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for portable), but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never &gt;1s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(motion </a:t>
            </a:r>
            <a:r>
              <a:rPr lang="en-US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artefacts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Battery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should not compromise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tube output 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Weight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use tripod or other support if available</a:t>
            </a:r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Portable (handheld) intra-oral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86408"/>
            <a:ext cx="8784976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Good practice recommendations (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Berkhout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et al. 2015)</a:t>
            </a:r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Always use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backscatter shielding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(≥0.25 mm lead-equivalent, ≥15.2cm⍉, ≤1cm from end of positioning device)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Licensing/authorization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following national regulations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Safe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storage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Other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national regulations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(can vary considerably between countries)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Patient protection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same as mounted IOR 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Operator protection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risk analysis, monitoring if needed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Public protection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risk assessment incl. distance/shielding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Image quality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requirements: same as mounted IOR</a:t>
            </a:r>
          </a:p>
          <a:p>
            <a:pPr lvl="1"/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/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Portable (handheld) intra-oral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784976" cy="4114800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Good practice recommendations (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Berkhout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et al. 2015)</a:t>
            </a:r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QA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program required (incl. reject analysis)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Other specifications </a:t>
            </a:r>
            <a:r>
              <a:rPr lang="en-US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cfr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EC RP 162 (2012) e.g</a:t>
            </a:r>
            <a:r>
              <a:rPr lang="en-US" sz="2400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focus-skin</a:t>
            </a:r>
            <a:r>
              <a:rPr lang="en-US" sz="2400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distance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≥200mm,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field size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≤40x50mm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Medical physics expert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involvement in acceptance/routine testing </a:t>
            </a:r>
          </a:p>
          <a:p>
            <a:pPr lvl="1"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Proof of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training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by user</a:t>
            </a:r>
          </a:p>
          <a:p>
            <a:pPr>
              <a:buClr>
                <a:schemeClr val="tx2"/>
              </a:buClr>
            </a:pP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See also: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HERCA </a:t>
            </a:r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position statement on use of handheld portable dental x-ray equipment (2014)</a:t>
            </a:r>
            <a:endParaRPr lang="en-US" sz="2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sp>
        <p:nvSpPr>
          <p:cNvPr id="155650" name="AutoShape 2" descr="data:image/jpeg;base64,/9j/4AAQSkZJRgABAQAAAQABAAD/2wCEAAkGBxMTERUUExQVFRQXGBobGBcYGBwYGRgcHBUaFxcgHRwcHCggHh8lHRgYITEiJSktLi4uGh8zODMsNygtLisBCgoKBQUFDgUFDisZExkrKysrKysrKysrKysrKysrKysrKysrKysrKysrKysrKysrKysrKysrKysrKysrKysrK//AABEIAIkBcQMBIgACEQEDEQH/xAAcAAACAgMBAQAAAAAAAAAAAAAGBwQFAAMIAgH/xABSEAABAwIDAwcGBwoNBAMBAAABAgMRAAQFEiEGMUEHEyJRYXGBFDKRobHBI0JSk7LR0hUzVGNyc4KSs/AXJCU1Q1NidIPC0+HxFqKjwzREZAj/xAAUAQEAAAAAAAAAAAAAAAAAAAAA/8QAFBEBAAAAAAAAAAAAAAAAAAAAAP/aAAwDAQACEQMRAD8AST46au8+2jXCeSjEX2ku5W20rAKQ6vKogiQcoBIntiqzYJhC8XtkrSFJL4kHcYJInxArpi7vANTQIY8jOI/KtvnD9itLnJFfDeu2+cP2KcV5jo1Cf+aqVYxrBT4/8UCv/govvlW5/wAQ/YqOrk0uwYz2/wA4fs02X8T0ISIHXQ488opzg9hHVQKrH9n37RYQ8kDMJSpJCkLEwcqhvg7xvFVVNTa53nMLcza5HWymTuOqSfFJg+HVQHsfbpcv7RtaQpC7hlKkncUqdSCD2EUFtgfJviF00Hm2gltQlCnFpRnGuoBMxpvI1kRNTlckmJDeGfnk0/nLg8OHu4VCuLoerhQIpPJXiB4M/Opr4eS2/wCpn51NOK6vIkRA3e2qy6ulCZ4x76BVr5Nb0byx86Kq8d2RurVIW4lJbJAzoUFpBMwDGoOnEa8Kaj16Ynt91RsVdzMEbwtCpHAggyPTHiBQJc18rK32dot1aW20qWtRhKUiST2Cg0VlX6NjL4mAwSfykfaqY1ycYorzbRZ/SR9qgFKyix7k1xVKSo2bkASYKVHwCVEnwFCqkkaHQ0HmsrKsMJwO5uSRbsuO5fOyJJA6pO4bj6KCvrKITsPiP4G/+rWI2HxE7rN8/oGgHqyrPFtnrq2ANww60DuK0kAnqB3T2VWUGVlZV7h2xuIPoDjVo+tB3KDZg6TIPEdooKKsom/g+xT8BuP1DWfwfYp+A3H6hoBmsqRfWLjKyh1C21p3pWkpUPA61HoLzZvZK7vifJ28yU6KWohKEmJgqOk9gk0SJ5HcTInKzH55NOXYLDEIw6zygJSWG1mOKloC1nvJUassYxNKUFCD0jp3d/1UHPquS+/GkM/Opr21yV36t3MfOimiXypRI3DUmpNk6SQBQKz+CHEf/wA/zyarsb5OMQtmy6tpK0JEqLSw5kHWQNY7YgRrFPtq4114calMXR6ooOTSKscCwG4vHObtmlOLiTEAJHWpRgJHeambc2SGcRum2xlQl1WVPBIJkAdgmB2CnNyOMoawlK0gBbrjilnicqsiRPUAN3aeugXK+SHEh8Vn55NfE8keIngx88mmy/jZKlAb5genStzeIkKCD1a9nVQKIckGJdTHzya9J5HcTPBj55NORWJ5NFD0VGdx+PNB0oE9f8kmKNIK+aQ5G9LbiVKiCSQJk7tw1oHcbKSQRBGhB0II3giunrHakTCwR66TfLTbNpxLO0AnnmkOqA0BWoqSo95ygnrJNB9rKysoKnYAxi9t+e+un8SVZQdx3+6kBsEP5Wt/z3110BhrgJUnWQJ9P/FBR3dn01zICdRVZfteY4D0VFPpmr/FcWQh5KVDR0EBXCRrB8J9BodxxctkIOm8d4M0Fi+wUrgjoK9R4ev2VUMswtxB3bvVIrcxtBzjSevdMbiONVDtw4HpgkKHnSdDIA9tBV7VkosrhHWpv6dCOwv852P96t/2yKItuee5mT5hICuwgyKHdhv5zsf71b/tkUHT5Z6RFU1y2QSneQRFS/ukA4sE6iNOyqe/xbJeJSdQ4mU9Wm/9+0UGY0joZjv41X3Qz24VxEH1GamYzeZmXIElI3DeY1091VGEYmldumASCSn6X1UEVhGZlQ4yfZVeyoLaInclQ8YNa7TFILyACFJVrPu8BPjVNbPqDr7W6AVJ7QQT7dKBeUwOSpoEXZjpZW0hXEBRWVAd5SmewUv6ZfIy3m8q/wAL/wBlAWIQUK7P39dFmB30kDjFDF+JWQNw+qpWAv8AT7E7zQMCzu9YrnrlztEN4u4UJCecbbWqNAVEQo+MSe2Txp32z/TGtJTl3P8AKn+A3/moF2K6M2bUi3w21S2MoLLaz2qcQlaye2VfvFc5U8LNxS7a2SDATbs/sUUFwcVncd/V6PfV3hCjkk7yTQhYJB1iRPoosw9yEx2TQfMUtG32nm3RKHEKBT3JlJ7wQCD2VzCa6UcdKisz8VWn6JrmqgIeT6ybexK2bdGZBXKknccqSuD2Ep1rp1GI9o+quY+T1zLiVuepSv2aqc/lys2/w4UBx90BxIr01fEnShBDpmPRVphb3TAoBPl+sELsmrggc626EBQ4oWlRKT2SkEdWvWaQddB8up/ksfn2/oOVz5QPC12gc8jtWkOLSBbsJ6JI3MondUr7opQkzoADJProawNgLaYVPmtIH/jTP1V6x1lxYQy2JK19PqCACpU+AjxoCi0uQWSrr18OFTsGGhV+/bQri7jjaAGxqVoQkRpBgcO+rlVyplgk6ZUSeqd5oCHCjmJ7KtQjXsoZ2Wu1FrnVjKFapT2b58fqq0exQh1tpKSVL17ABvmgQnKT/Ot3+dPsFNDYC7yYI3rqC5+2VSy5Tf52vPzp9gojwq+W3gzRSJ6SkpG+SXj1dZIFAU4OrOvNwHtOgqdYHO8rXSfUKG7e5WyyVL0ISVK6pjd7am7MX5WkuEZEq695HXQGBRmSokdGKjWTMjNAA0idZqBjGPobaSkTK9E8TVthb45oZh1fWaDSLQFcBPjwpUcsp/j6B1MIH/e5Tlsb9txSsmoBgmIEjf7qT/LaB5e3H4Oj9o5QeKysrKCi2OvEM4mw44cqEvdJR3JBJEnsEya6BtL5loLDriW1T8bQERpB3HjXMNx56u8+2rVvam7S0loPKLaRCUqCVQBuAKgSB2TFA3NsMSsVt835Q2FSCiFeaZ1M7gIkeNRhfWaEArfa1HxTm4ccsx1a0nnsScUZUoE/kp+qvAvXPlR3AD3UDUZx/DwvorI0AMoUASJ1B3ax11Df5RWgspZt1O7066Zx3DUbu3dQLZbRPtCEc0dZlbDLiv1ltk+urS25RMRb+9vIR+TbsJ9jVARcoGOtuWTSG+b+ESha0pIKmnJJU2rjKQBOg3id4oE2evuYu7d4iQ0825B0ByOBXurxi+LPXLpdfcU44repXs00A7BUGg6AVt/awHHUrQsgAhAziNTM6SNah3W2mHuOtpzKJGqXCiEplJETvk93Ckqi/cCcoWcvAbwO6d3hWvylUzOtA+bnaW0SrKVHNHBJgePX2VW4dj9r0wlK205yQMoA3kyBPEk0nfuk78s1It8efQDCwZ35kIX9JJigPPu5auXTikpVuSkqIjNlzaidPjeqvWNXLIZReIUgozrZOvTKsmcdH5OihM7yOBmgFWOPEQeb+Za+xUa+vVuqzLyzAHRQlAgdiEgeMUEWmdyLLCReE8A1/wC2ljTG5Ilpy3aTvUGgBE/1k+r20Bk+5AUTvOg7ev1VOwpgNoM7yJPZUK6tjnSBv4ngK3Xz4Q2onUkwOE8ProL7CFlWp4aH9/GlHy4KnEwfxDf+anTgDQDQJHSUAT3mkvy4pjEwPxDf+agXtPPCHUps2I3llr0lpM0jKaNk7mNmyifvKFqI3CG0jXxPqoC1VtzbBPUNa8YJjedZBSc0cN28VFxa9U20oqOlQtjng470QTrEnvk+qgJb1+HVAaSkg+giudqe1/eJN2Enf0/UDSKoLfZFUXjJ7T9E007e9hwJV2QeuTSjwJ3LcIV1E/RNH2IXwltwaiRPZQMccDVlYDpzQV91oQokxABn9+6rvCr9RSk7wY9tBC5cFzhY/Pt/QcpAU+eWf+ax+fb+g5SGoCPDmb7IFNMvutKggpQtSZACTCkjhERPCibCxiyXm3jYvqQUlJTzahmBIzHUaHoiJ99DWym295h8i3c6BMqaWM7ZMb4PmntSQTpNEv8ADViXybb5o/boCTE727TkU3YPqgiQptYMcdY39Ve7zaJKmoFutXBTao7lJM+IoY/hpxH5Nt82ft0KX+1b7rzjysgU4oqVlBAk74E6UDpsdqGFqCVJcbJ+UjQdhIkD2VaYRd2y3nVoUCtpsFxfxUIzHSTpM6+Fc8Jx54ble3669ObQPlJSFZArRWTolQ6id8UEjbq9bexG6caMtqdVlV8oAxI7DEjsIq2wvbFLNnbsBsK5twlZM7ucKxHbqPRQXW5h8p3QRxBEg94oGTf7ZWhQBkUsKEKSNRB0M6dVXuC4/Z3AyoVBA3KSU9mh3Un03v4ts+BHsIqUzjhSmAy13/CA+pygaIetVXQzOpzpByJKtBuk6aTA0ntq7OXzkLSeEhWgpHHF1cEIHgo+1Rr0jGnBMBGu8ZdD3660D62QtUONpbQtK1akgKEk71bjSv5aLpC8RCUKzFtlCFxuCpUsiewLE9s0LIx55JzIUG1fKR0VDuM6VXOuFSipRJUSSSTJJJkkk7zQHdZWVlAN7PYGu9vE26CElajKjqEpElSj1wOHEwKeljyUYWhsBbKnVDetTriSfBCgkd0emlnyOoCsUUD/AFTuvUZTFPZVyUid46urtoBa35NsIUtxPkvmED789xSD/WdtQcZ2AwppbaRaiFqj7891fnKMBcoK1KC0QQAYI3xx7aqtp7ZbhZKTBQ4CrtTBn2CgrHOTnCgJ8lHzr3+pVNY7H4WtxY8lSQn8a/1/nOqjBx8kKndw9FA+F3DiC6FJghzLPWMw19BoBHbjZZhoOO2wKEtkZ2yrMAknKFJJ6XnEApM7wZ3gCmB4Wu6uGrdvz3VpQJmBJgkxrAEk9gNGWN4kVovk6yEgE8DLqD7qq+ShUYvafln9mqgeOC8nGG2wDZtkPHKCXHumpRkzoTlT3JA4b62Y1snhzbeZNlbDUf0SeJirj7rsleXnE5070zJHorTi/NvsrbCx00kDiQeBjsMUEJGyOGlIPkVtqJ+9pqjXgNh5Tk8jtsoGvwaeqittMAAToIFDV/ZLF3zqScikwR/aEAR4T6KCtxXArBLqAm1twDGgbH1fvFU20+yVm+oIaaQw4UnIpHRTmE5QpO4gneQJHXpBkY8t1L9uB5quirSdUpzeG41GxK5Wh23PynFJJ9Kh9E0CccSQSCCCDBB0IPGrnZjHTaqUoJnNl3cIn66rMQPwrn5avpGrDZvAHbxzmmsueU71BIAJIzHjlBgEgGMwoGhg20fPoQspCM2pgzqJA8N/pqTijJfft2kSU6lRHVIAnv19dCOE7G3bTym5CigwoBYUkGAdN3Xwpp7Is5BlcTC+BIjSPrn00Fva25BbRJ1M+CeHpIHjSX5eB/Kv+A1/mroFlsZgdJA9E1z1y53KF4ssIUFZG20KjgoAkjwkT20C+phbPYu2hIJPSyNo1iYSgAeElR8eyl7ReNns1mbkvMNpSlOVK1wt2AArImNSlXRI3yOqCQIsfxpCrZ1IVrlMd9SNkMQbtWkKI5xZBJAjQqE+gTHhQrgWwl7etF22SlbeYpzKWGwSIJgLgmJFXNpyeYw0IDCFDtea0/76C+WkKvA5PRKFZR2nU+wUmjTQYwHELdzn7xosW7YJcXnQpIASSAMqySpRhI7VCldQT8DZzvoT15voGiUYetdnvhYEjtI+sD10ObPf/JbE5ZOUHtUClPdqQJ4UcYtYXlo00lxCXVOJJAbUVKSNDDiSAUEBWWNfNPVQXq20hMSD0YPbU/AMetgSwVELTvBBAGgjpbjvoCsbe+dUnMyokDhv9AoqwbYu7VJLDkqMkqEE+JoPPKkUmxJSpShzjc66blx6NfTSfpxcqtp5LhyGXei646koRIJyoSrOTB0EqSO80naBubJ7F27bban20uvLQFqC9UthQlKQjcTBElUwd0RJurLBbIrym1Y3/wBWn6qi4XigVMHzQhJ78gNb8HuJdJPCT+/poLdGz1jzmXyO24f0Sfqq1Tsnh5/+lbfNJ+qqk3oD47SB7KJmrgJTJMaT4UEZjZDDiqDZW3zSfqr5f8nuGPIKDaNIncpoc2tJiJBTvidxkdlS9n8QS7nUkggGJ4VZO3UOIQNSqT3AD64oOWttdnlWF67bK1CDKFR5yFDMg7hrBgxpIUOFW+x2zDTrXlFwCpBUUobBy5oHSKiNYkwII1Bqx5eD/Kx/Mtew1pwjE0tWFvJMlSwO0lxVAY/9IYbzQV5IjNp/SPf6tWtjsDhS0gm0T86/7napL7FsjCjvCQOMUQ7NXqvJ0rXoVCQOocPVFB6Xyd4SCB5ImT+Nf/1amr5McIAk2Yj88/8A6tQjcOOYglOYhtCAsjhMlI8Z9lFbzpUkg8dBQDyeTLCFJEWkZhoQ89PeJcI9NI3b/Zg2F0WgSptQzNqVvKTpCoESDI036HSYrp5oBI10AEUkuX9YNxawD97XqRE9Ogp6ysrKDOSQq+6a8sTzTu/vFNfEMaQ0kqegAGI35u4ce6lZyOKAxRZO7mnfaKZOMWKH3AoiUo83v30HiywtpRUtuGkr1LYAjXUzxBk8KiYhZ3LKg4w4hQBIU0qVSCNDmUZ06q3IZjMRJGmoO7r8KHlvPPXIMkNInTUSYIE+k0F4vErsqjm0g8UhMpPiFSD3mKp29pUhSkXjamXdSMqSpKkz0YidRuq08ucSNYAEknqA4UP2mLKdlbqBqohsETCQNPHzj40FNil3bvMXymzCoT0VDKogFtIMHuNU/Ji6lGK2qlEBIUokncPg1VYbTOW7yHlpQnnEADMNADmT1bzBIqs5NWAvFLZKtQVmfm1UD9Qpm5Idgo3gKHRUoDQGRrwkVqxbC0KQYeU2Y0UABqNZUeIrcbQJICY04cAKHdo2nHCGEkhJ87jPWKCeG7ooAU7n7uiR3GPbVdia71hYdCg+3ASWidRJmQeurJAWnQGNNB76pcQuXDcRJ5tAM/2lRHq1HiaCrxzaJ5LjbjltlYEgxKlyYiY0H+/pq8c2xtzzWVCyM6TmWkpywFAkdZ6UacCan4vjp5xtmJKvO45QAT6ZgemoWJc27kbUkKKlDKI3RrPdHtFAsrpcrURuKifXXqzu1tLSttRQtJkKGhHD2EiOINfLsQ4sf2j7aI9grS0U6py9StxpsCGkGC4pUxmMghIAJMGZy9tBEZ2xvULC0vQoGR0G9D3ZIqyPKfip33avm2vsUwV7SYMB0cKY/SS39k0NbS4rYP5Q3ZtW4TP3tCJVPWSncI3RxNAPOco+KEEeVrEiCUpQk+BSkEHtBmhZaySSTJOpJ3k0f4J9zwh/n0Zjl+CRzY+EVB05xCZb1CYOg6UmQIoP2gsUM3C221lbYgoUdCUqSFpzRoFAKAPaDQV1b27pYSUBRyHUpnQmImN09u+tFMyxU3ZNNJYSjnS2hbzqm0OFSnEBeUZwoJQgKCdAJIJPCAEMH2wvrVvm7e5cabkqypIiTEnUdgqd/CRiv4a76vqq/d21uUHzWCP7vb/6VSm9u3FoI5lgEiMwt2sw7R0InwoALGtpbu7jym4cdA3JUrog66hI0nU6xNVFMN2zsVWZQG3fKVKUpS15SlGiyCgiDqckpMgyrjBC9NBgNWS8fuSEgvLOXQEwTHUVESQNwk6Vmzdgh+6bacUUNqJzqEZsqUlSss6ZiAQO0ijwYmGVfBMWwbG5pbCHABuBKlDOpUDVRVqezQAI4Rttf2wUGLhSAoyqEoMmI3lJNWA5UcW/DF/qN/Yost9uWUmHcMs1DrbbSk+hSVD11DxjFrW6umFssItmxCHAGm86gpYJIGUolInLPE66UC8xbFn7lwuXDq3Vn4yzJ7h1DsFQhRtyh4dbCHrZK0JzBBCkpTm+DBzZUgJCpCwcoAIymJkkJoGfsww55MlaxBWSvwIhPqA9NTtkrB3K4pZMqWoCd+VCyn66rML2rKGEJet3M+VISUplK9IToNQYjSrGwxLEmUkrtUuJJKkgKAUgHWDrBjqmgucIwharxbq/NTGTXeSNT4bvGiO+aWW3AN5SQO+DQ3aWWIEF3n0AqAJZToE6fFV1wakrcviENpdaAOhcKTnSN3GQo66GgK9ncP5lhCOoAqPWoiVesmrMOJSsKWQnSBJjTj7qGrLAlBMG4WoAaTv+rxia22Fiw0+FLKluqkILiyuOJyzoD9VAqOXZQOKyNRzDXsNa8HZZGH2zjyglKXSrU8Q6eHEV65cnAcUJH9S17DUPZayZU02p4lZObK2s9AdIyQOJ49mtAVYneWoYOZaHEqEZUdIr03ADjV3Y7UMECEOBMa9Eykb9UgTQujyW1cQ4hpKcxyFQ1yzx17QPAmixd2k6lOvWND6aD1a4+XFk2rKnANFLKYG/QJBgq4zU++vb6AEhpsnipJUE9RAB9s1RWWOKRcFkiEwCk9pmZPo9dX710tQAPiBQXGHFDaRKi4ritZ3mN/VSo5eXwt61IMw2v6dHGCWbiczatUgyjsE6CgDltZyu2s6kocn5zSgg1lZWUA7s7jHkt3zhnLKkrjflVoY6yNDHGIpqI2mt1gBNwylB4lxKTHaFEEHvpJ3Hnq7z7akfc54pCuacyncrKYPcY1oHNebTWyUZG3mT1nnUfa1qLa41bNt/f2CpX41Gk/pUm3GlJMKBB7RFYhtR3AnuE0D1fxOz8mCfKbbMqB9/bJEmdYVVNjSrNLYDdywVRGjzZ1O86KpaWuzt24gLbtn1oMwpLaiNDB1A660XmFvsiXWnG/yklPtoCPat6yat2WbRWZxSAbkzmTn0JKTJGvUNBHXVHsvi5tLtm4Anm1hRHWncod5SSJqrIr5QdL2e0Fu43zjLqXc2uh1HYpO9B7DUK3uAVqcVFc8pQo7gT3Cvvky/kK9BoOl8LfCs61QBWhbTZQtZjpHs4Vzh5I58hf6p+qtjOHur81pxUdSFH2CgcrGGtOLWqSDw3acKg4h5FbMuvPK/jCYDCQrzhPSGWdxgdKIEDWlMuydG9tY70ke6tFB6dWVKJO8kk+NTsKVov9H31XUX7BbPeVpuOkUlHNx1dLPv7OjwoKd1ZqHcZhBIIB3GNDBjQ8dRFNzEsMbZC0pQlISDMDgBBqkfci2WsiTkKh4pOkeigBLW76Qkgbh1eJ7e2teMmXlfo/QFMK4YAyApBK1BI0HEFR4dQNBO17QTeOACIyabv6NNBTUW3LpATr8RH0BQlR+7s+pbbaucAzNtnzSd7aT1igFLy5O6TXuzvNONW6tkenBdMkE+ZG4gH439oVuRsaqAUujefOT3dRoPNrcAg68D7DQbRw1s++mcuVYSDMGDuPA91BBoJuCj4dHj9E1MdxZaSQTmHb9f11G2faKrhCUkAnNBO7zDVy3sqVFRU6AAY0SeoHr7aCPb3za95ynqVx7juq3srQkiK12WxecSl3WTBKdNDGutWtjhLrC+ZTKlROm4jrg7hQauUFH8TaPW6mfm10uxTA28WoWaELEKDw0/w1/7UvqBkYPtGhy3CcyQ8lEFJgSUiARMTMTA3a0QWWLBxpKsyElSZgqEg9Rk/vFJ60tHHFZW0LWqJyoSVGOuAKmf9PXn4LcfMr+zQN3Zm/UGEpcdRmRCZK06iNNZ109lescWXGzleRmCkkfCJG4hQ49YpOvYHdISVLt30pAkqLSwAOskiBUEoI4H0UHRmEX6S2CtxsKAII5xI99bX7mySlLt1cNoQ3KgQ6kqzQYgA5lHf0QCTG6ucEsqO5JPhX1bSk70kT1gigu9utoPLb1x4CEdFDfXkQnKknTerVRHDNHCvWBXbakJbcXzakLzNqOiTxIJ4azv3zQ7X0UDcLdqWpVdWxVvjnm98dWerNN9ahpJF1bSANC83OnZnpNHDnoB5pyFbjkVB46aa188ge/qnNN/QP1UDnevbToq8pttOHPtT9Krj7s2eUHyu1kfj2vt1z0WVfJV6DXpNus7kqPgaDpG22ksEwpd1bAA9IB9smOMBKpPhSX5TdqUX93mZBDDYKG83nKGYkqI4TMAdQHGaFl26wJKFAdZBArTQH1ZWVlBU7C4Ui5xEIcGZIDi8p3KKEKUkHskCesSONOxxNu6Ely3bb0AjQ68TMDf3Uo+StUYqD/Ye/Zqp3vc2SlJAnh2UAti2y2H82pRAbkgZkEABRISNIgkkgV4s9hrbKJKu8HU+r3VY47gwddaTnISg54A0JGsn9+Nb+ZGYjQ6A9u8QKAWxPZLDvKW0kLzFJPNlZKSElIk+KhpOutW1jgFi1JSy0VKn4oOnV2bqhs4bnv1PKJzAZUgHQDq3ds0RW1ilQUAd0j1a+ugXG02GWK8NuH2Gg2tt7Qjj8LzShvjKQcw7h20EbI4QLu9YtyrKHFgFQ3hI6So7YBjtimhtng6GsHuCkwApGgED78gUt9gUOHELcNKyrKlBKt8EoUJ76By3fJ7bLLaQhLaW20oUUEp5xQnMqBuJ8ah32wDKU6XDjeugBGXqA6UmSYorabUhITqAEwI6wKoNomVvPNNhRCUrStWm/KoKSD4j1UG+02eYbCZMpT1ge8TVPiuEWCrgJy5VhJUpCVaEFQAJB0mZolDEqjjAPdH7mhq4wZSrm4cE5inLPZwG/s9dBAxXDcOLjeZlOc6JA0zaSZAgaCou1FhaPMhCUJQ5lVzSkiPMQpwz1p6BHjWt3AnHL0K4NphPADTUd+6vCsFWX5J+9sOd33pQNAq6ZvI67DV8B5xDIH/AJaWVNLkQZzC87Az/wC2gJcVQpTTkjVSF+sf71RuYao2oSfkAT3Uxbu0Tzc8YiqB9iWo7vbQUr2HlTrJ4IKlf9mUe00uNvRF+8PyP2SKczDHwg7E++k/ykJjEn5/F/sUGgGacwt4YsiJ1SxPdzAn20ma6CsbUGys1RPwLB9LCBQUNxb/AMbbjcGXJ8Vtx9Gt2HNZ3XwdyVpSn9QFXrq4NuC7Mbkx6694ZaJhxQ4qJ9UUFdgjedt1XDM6kfoyn/KT40jK6Qw/Dii3KepLh9IUffXN9Bc7HD+Os96voKplW1jK1iNCQfUB7qX3J02FYlbg7ipX7NVPI2aQdOqgpMFw8hBTuAWqO4mfeatMKbRnckdIKCCewJBHhK1VLsbWAfypr5ZYb8K4ddTJNAI8uNghFmysDpF5KSesc24RSWFPPl0bjDmP7wkf+JykXQPTZAOWeHFphxDVwtSXOdDaVdEtgwqdVdImJ3DSpVpfYkW8xxMlyZjmGS2B1RlzHvmh2wZdjLqR0CB1Apgj3+NesCw24TnQcyvhCoHdAUTI39poCW1F7e27jNzeoUFEpKW2UgEJIICjvg6EgRw30H4lyeO6FKWnFzBScyPQrUH1Vd7H4a609cyVQtWfWRCp175GX0UQYshxbDiUKMlJAMxB3HdQCVvyV3ICYWymdSAVHKeqTv7/AFVPt+Ty4KyhSmi38Yqnq+TGvpo22eunCyjPosaK48K93y3TkU2TKVgngCkggz4H0ig5s2rwnyS8ft82YNOFIV1jh4xFEew7Vi20HLxrnlOrW20CTlQrKMqiJE9KQd+8dtV3Kcf5WvPzp9gq82YwRLuHtOE6h9YAjdGTUdtBdX+C2jhSsNoSRoQOiDu4Dj21H2Y2Ys1POJKlqUmOhn0SFZo1iSYFXT+HQpI+V7REVqwfBuavS4CenAUDuIOg9GlBcO7E22XolXfm6XpIIPiKm4Vs3YFtJCA4OC1KJk8eocDpFTkW+oGggf8ANe8AwXmkqQDKSsqE8CTJjs/3oNOI4YxzZS202CSnzUjXpag9YIkQaRfKNgqLS/cab0QQlYT8nOkKKR2AkgdkV0cGEpSRvO899IPlkVOJq/NNfQFBtrKysoKvYVZF+ojgh36JplW2NmcyvCljsWJvlDiUPQOJIQowO2AaJ3l6Ajf1bqA2bxmZWe4Vo+6oSConpK3UGuYjpBMdX79VaF3RmcxHb1cDQEllikKUon999TbPHMjK1SCT20AuX+pkzr+/HurTdYp0YE6dtASbV42XMMdT8pSfU6k+6hXkvP8AKtr+Wf2aqgP3alMOJO7Q8R8ZMTwqRydrjErbWJWQJ01UhSUjvJIA76DoUXAJUqYSN3vqk8vCnirgKhYndqkJ3ih528PSAkE+NAW2GLArWs6Aae+oFpjSVc6rrjX0mhtN2tKCM5165qsRfaLSIknUbjG7q9VBZWWKKNyeM5v9oqzwu5LguVng26B82oD30K2yilwkaiCBRfs7aZLV9RIA5lwknQD4JR1NAj6bfIGR/HRxysmPF0e8emlJVps7jr1k+HmFQsCCDqlaTEpUOIMA94BEECg6YfTKd1VqrTogRSzHLNccbW39Ln269HlouPwW39Ln2qBoWthKp7IpH8rQH3XuQCIBbGnWGGwR4GRV4/yy3eQhti3bUdy4Uop7gpUE98jspcXNwpxalrUVLUSpSlGSokySTxJNBqrpvCGAcPs/7sx+xRXMlHGyfKVcWbIYUhDzSZyBRKVIkyQFDemSTBBidIoG2q0OdR6xUqwtIQRSy/hgX+CI+cV9mvaeWRf4G384r7NA4ywEsLOgAbX4dA1yUaYG1PKrc3duq3Q2hhtYhzKSpah8nMdwPGBJ3TEgr6gKeS8Ti1qOtZHpbUB666Gew05q5UYeUhQUklKkkFKgYIIMgg8CDrTMsuW29SgJcZYdUNM5CklWg1UAqJ6yAO6gcdpZEE1cWdiBOm+kWjlyuh/9W39K/tVtTy83f4Nb+lf2qAl//okJTYW6ZAUbiY4kBpYJ8JHpFc/Vf7YbXXOIuhy5UOiIQhMhCBxypk6nSSSSYHUIoRQO1u5yOJECC2n1JTUzAsTGdY7T6jVTiR+9LBkZEbtxBQIII3yCCDVXZP5V5pG/0a676A8wS9HlC+2fURVvaxKk9tBNjeDOSN51mfd1Vd21+c06Dr8KAlw1QAIqbbEag8KHkX+6Dv8A3NTGX1TProEFynn+Vrz86fYKINkrkjDkJ/HOH1JihrlFWDil2QZ+FUOvUaH0EEVY7L3JFqABMLV269HSgYDl6CltW87tBPvqch/ppV4dVBHlZI3k8e/ie+p9riBAjWY3z1f80DJbuRKTI6jVj5Ykag8N1LmyxA7iSDV1bYiDx1oLe9vtZT/zST5WnM2Ik9bTX0BTYcEnU7+FKflbj7oqAjRpoR1fBigl1lZWUASXlIdK0KKVJVKVJJBSQZBBGoNXq9rCYJZRm+MUkpSo9eTUJ8IHUBuoeuPPV3n21roLpWOgx8GNDPnf7V7c2hlMc1p+UfqqirKCyGKf2P8Au/2rWL1MyUHt6cT6tKhGvlBNvr7OAlCebQPiyVSddVE7zqRwA6tTMVl1SSFJJSoEEEGCCDIIPAg8a8VlAwkcpAWj4Zg87xW2vKFb9chBynduMdgqAva9gkyy5r/bTv8A1aDaygMP+rWdfgV6/wBpMz+rWk7Ss8GnOPxk/VQpWUBg3tWwCZZcM7+kn7PHX1V72i27W8wbdhBZaVHOKKsy3ANQCQAAmdSANYGvCgyvtBhr5WVlBlZWVlBlZWVlBlZWVlBlZWVlBlZWVlBlZWVlBlZWVlBlZWVlAU4XteUMpZdRziUCELBhSRqQDIIUAd24gaSQAB9XtS3r8EqCZ1UPDhQtXygMmdsm0/0S/wBYfZqwZ5QWhvZc/XT9ml7WUDPt+Uu3TvYeP6aPs17xHlaAbKbW3KHD/SOLCsvaEhIk95gdRpW19NB6ccKiSokkmSTqSTvJPXU/CcWUzIjMhW9JMa9YPA+mq2soChvaVsf0a/1h9mt7W1bI3srP6QHuoQrKA8RtyyBHMOfOJ+zXv/r9oeawsfpj7NAFZQMZrlMCEkpYzr+LzipSO0hIBVHVI76AsQvnH3VuuqK3FqKlKPEnsGgHYNANKjVlAfVlZW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58</a:t>
            </a:fld>
            <a:endParaRPr lang="en-GB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07504" y="1124744"/>
            <a:ext cx="8856984" cy="520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n-GB" sz="1800" b="1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Berkhout</a:t>
            </a:r>
            <a:r>
              <a:rPr lang="en-GB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WE 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(2015): Justification and good practice in using handheld portable dental X-ray equipment: a position paper prepared by the European Academy of </a:t>
            </a:r>
            <a:r>
              <a:rPr lang="en-GB" sz="18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DentoMaxilloFacial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Radiology (EADMFR). </a:t>
            </a:r>
            <a:r>
              <a:rPr lang="en-GB" sz="18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8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44:20140343.</a:t>
            </a:r>
          </a:p>
          <a:p>
            <a:pPr>
              <a:spcAft>
                <a:spcPts val="200"/>
              </a:spcAft>
            </a:pPr>
            <a:r>
              <a:rPr lang="en-GB" sz="18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Dentalcare</a:t>
            </a:r>
            <a:r>
              <a:rPr lang="en-GB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CE course: Intraoral radiography: Principles, Techniques and Error Correction. https://www.dentalcare.com/en-us/professional-education/ce-courses/ce137/toc</a:t>
            </a:r>
          </a:p>
          <a:p>
            <a:pPr>
              <a:spcAft>
                <a:spcPts val="200"/>
              </a:spcAft>
            </a:pPr>
            <a:r>
              <a:rPr lang="en-GB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EC, European Commission 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(2012): Radiation Protection no 162, Criteria for acceptability of medical radiological equipment used in diagnostic radiology, nuclear medicine and radiotherapy. http://ec.europa.eu/energy/sites/ener/files/documents/162.pdf</a:t>
            </a:r>
          </a:p>
          <a:p>
            <a:pPr>
              <a:spcAft>
                <a:spcPts val="200"/>
              </a:spcAft>
            </a:pPr>
            <a:r>
              <a:rPr lang="en-GB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HERCA 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2014):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Position statement on </a:t>
            </a:r>
            <a:r>
              <a:rPr lang="en-US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use of handheld portable dental x-ray equipment. </a:t>
            </a:r>
            <a: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</a:t>
            </a:r>
            <a:r>
              <a:rPr lang="en-US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://www.herca.org/uploaditems/documents/HERCA%20position%20statement%20on%20use%20of%20handheld%20portable%20dental%20x-ray%20equipment.pdf</a:t>
            </a:r>
            <a:endParaRPr lang="en-US" sz="1800" dirty="0" smtClean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Aft>
                <a:spcPts val="200"/>
              </a:spcAft>
            </a:pPr>
            <a:r>
              <a:rPr lang="en-US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IAEA</a:t>
            </a:r>
            <a: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(2017). Radiation Protection and Safety in Medical Uses of Ionizing Radiation</a:t>
            </a:r>
            <a:r>
              <a:rPr lang="en-US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SSG-46 (to be published)</a:t>
            </a:r>
            <a:endParaRPr lang="en-GB" sz="18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Aft>
                <a:spcPts val="200"/>
              </a:spcAft>
            </a:pPr>
            <a:r>
              <a:rPr lang="en-GB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Johnson KB 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(2014) Reducing the risk of intraoral radiographic imaging with collimation and thyroid shielding. Gen Dent.;62:34-40.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667B7-5553-4D45-94C1-B677DB6F3253}" type="slidenum">
              <a:rPr lang="en-GB" smtClean="0"/>
              <a:pPr/>
              <a:t>59</a:t>
            </a:fld>
            <a:endParaRPr lang="en-GB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References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07504" y="1124744"/>
            <a:ext cx="903649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18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Ludlow JB et </a:t>
            </a:r>
            <a:r>
              <a:rPr lang="en-GB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 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(2008). </a:t>
            </a:r>
            <a:r>
              <a:rPr lang="en-GB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Patient risk related to common dental radiographic examinations: the impact of 2007 International Commission on Radiological Protection recommendations regarding dose calculation. J Am Dent Assoc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.;139:1237-43</a:t>
            </a:r>
            <a:r>
              <a:rPr lang="en-GB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GB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Parrott LA &amp; Ng SY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(2011). A comparison between bitewing radiographs taken with rectangular and circular collimators in UK military dental practices: a retrospective study. </a:t>
            </a:r>
            <a:r>
              <a:rPr lang="en-GB" sz="18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8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;40:102-9.</a:t>
            </a:r>
          </a:p>
          <a:p>
            <a:pPr>
              <a:spcAft>
                <a:spcPts val="600"/>
              </a:spcAft>
            </a:pPr>
            <a:r>
              <a:rPr lang="en-GB" sz="1800" b="1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Pittayapat</a:t>
            </a:r>
            <a:r>
              <a:rPr lang="en-GB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 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 (2012). Forensic </a:t>
            </a:r>
            <a:r>
              <a:rPr lang="en-GB" sz="18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odontology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 the disaster victim identification process. J Forensic Odontostomatol.;30:1-12.</a:t>
            </a:r>
            <a:endParaRPr lang="en-GB" sz="1800" dirty="0" smtClean="0"/>
          </a:p>
          <a:p>
            <a:pPr>
              <a:spcAft>
                <a:spcPts val="600"/>
              </a:spcAft>
            </a:pPr>
            <a:r>
              <a:rPr lang="en-GB" sz="1800" b="1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Pittayapat</a:t>
            </a:r>
            <a:r>
              <a:rPr lang="en-GB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 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al. (2010). Image quality assessment and medical physics evaluation of different portable dental X-ray units. Forensic </a:t>
            </a:r>
            <a:r>
              <a:rPr lang="en-GB" sz="18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Sci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Int. ;201:112-7. </a:t>
            </a:r>
          </a:p>
          <a:p>
            <a:pPr>
              <a:spcAft>
                <a:spcPts val="600"/>
              </a:spcAft>
            </a:pPr>
            <a:r>
              <a:rPr lang="de-DE" sz="18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Roeder F 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 al</a:t>
            </a:r>
            <a:r>
              <a:rPr lang="de-DE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(2011).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Spatial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relation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between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 rigid (digital) intraoral X-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ray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receptor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longitudinal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axes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maxillary</a:t>
            </a:r>
            <a:r>
              <a:rPr lang="en-US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teeth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de-DE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Clin</a:t>
            </a:r>
            <a:r>
              <a:rPr lang="de-DE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Oral Investig</a:t>
            </a:r>
            <a:r>
              <a:rPr lang="de-DE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.;15:715-9.</a:t>
            </a:r>
          </a:p>
          <a:p>
            <a:pPr>
              <a:spcAft>
                <a:spcPts val="600"/>
              </a:spcAft>
            </a:pPr>
            <a:r>
              <a:rPr lang="en-US" sz="18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Stewart  Whitley A, Jefferson G, Holmes K, Sloane C, Anderson C, </a:t>
            </a:r>
            <a:r>
              <a:rPr lang="en-US" sz="18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Hoadley</a:t>
            </a:r>
            <a:r>
              <a:rPr lang="en-US" sz="1800" b="1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G. </a:t>
            </a:r>
            <a: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(2015). Clark’s </a:t>
            </a:r>
            <a:r>
              <a:rPr lang="en-US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Positioning in Radiography. 13</a:t>
            </a:r>
            <a:r>
              <a:rPr lang="en-US" sz="1800" baseline="300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</a:t>
            </a:r>
            <a:r>
              <a:rPr lang="en-US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ed</a:t>
            </a:r>
            <a:r>
              <a:rPr lang="en-GB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CRC Press: </a:t>
            </a:r>
            <a:r>
              <a:rPr lang="en-GB" sz="1800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Taylor&amp;Francis</a:t>
            </a:r>
            <a:r>
              <a:rPr lang="en-GB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Group</a:t>
            </a:r>
            <a:r>
              <a:rPr lang="en-GB" sz="1800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en-GB" sz="18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Aft>
                <a:spcPts val="600"/>
              </a:spcAft>
            </a:pPr>
            <a:r>
              <a:rPr lang="en-GB" sz="18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White SC &amp; Pharaoh MJ</a:t>
            </a:r>
            <a:r>
              <a:rPr lang="en-GB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(2014). Oral Radiology: Principles and Interpretation. 7thed. St. Louis: CV </a:t>
            </a:r>
            <a:r>
              <a:rPr lang="en-GB" sz="180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Mosby Company</a:t>
            </a:r>
            <a:r>
              <a:rPr lang="en-GB" sz="180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en-GB" sz="1800" dirty="0" smtClean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392118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Intraoral X ray tubes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353623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Typically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wall-mounted</a:t>
            </a:r>
            <a:r>
              <a:rPr lang="en-GB" sz="2800" dirty="0" smtClean="0">
                <a:latin typeface="Arial Unicode MS" pitchFamily="34" charset="-128"/>
              </a:rPr>
              <a:t> (portable: see further) units with an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adjustable arm </a:t>
            </a:r>
            <a:r>
              <a:rPr lang="en-GB" sz="2800" dirty="0" smtClean="0">
                <a:latin typeface="Arial Unicode MS" pitchFamily="34" charset="-128"/>
              </a:rPr>
              <a:t>to allow for in-chair exposure</a:t>
            </a:r>
          </a:p>
          <a:p>
            <a:pPr eaLnBrk="1" hangingPunct="1"/>
            <a:endParaRPr lang="en-GB" sz="28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V="1">
            <a:off x="1817173" y="2950281"/>
            <a:ext cx="2664295" cy="26975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2641" y="2950281"/>
            <a:ext cx="2071607" cy="269759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816452" y="5299744"/>
            <a:ext cx="1152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Circular/rectangular collimation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712968" cy="4752528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As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 image receptors </a:t>
            </a:r>
            <a:r>
              <a:rPr lang="en-GB" sz="2800" dirty="0" smtClean="0">
                <a:latin typeface="Arial Unicode MS" pitchFamily="34" charset="-128"/>
              </a:rPr>
              <a:t>are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rectangular</a:t>
            </a:r>
            <a:r>
              <a:rPr lang="en-GB" sz="2800" dirty="0" smtClean="0">
                <a:latin typeface="Arial Unicode MS" pitchFamily="34" charset="-128"/>
              </a:rPr>
              <a:t>, ideally, the beam should be collimated to a rectangular shape to avoid unnecessary exposure to the patient</a:t>
            </a:r>
          </a:p>
          <a:p>
            <a:pPr lvl="1" eaLnBrk="1" hangingPunct="1">
              <a:buClr>
                <a:schemeClr val="tx2"/>
              </a:buClr>
            </a:pPr>
            <a:r>
              <a:rPr lang="en-GB" dirty="0" smtClean="0">
                <a:latin typeface="Arial Unicode MS" pitchFamily="34" charset="-128"/>
              </a:rPr>
              <a:t>Large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dose reduction </a:t>
            </a:r>
            <a:r>
              <a:rPr lang="en-GB" dirty="0" smtClean="0">
                <a:latin typeface="Arial Unicode MS" pitchFamily="34" charset="-128"/>
              </a:rPr>
              <a:t>possible through the use of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rectangular </a:t>
            </a:r>
            <a:r>
              <a:rPr lang="en-GB" dirty="0" smtClean="0">
                <a:latin typeface="Arial Unicode MS" pitchFamily="34" charset="-128"/>
              </a:rPr>
              <a:t>collimation (Ludlow et al. 2008, Johnson et al. 2014)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Circular collimation </a:t>
            </a:r>
            <a:r>
              <a:rPr lang="en-GB" sz="2800" dirty="0" smtClean="0">
                <a:latin typeface="Arial Unicode MS" pitchFamily="34" charset="-128"/>
              </a:rPr>
              <a:t>reduces the risk of misalignment (‘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cone cut</a:t>
            </a:r>
            <a:r>
              <a:rPr lang="en-GB" sz="2800" dirty="0" smtClean="0">
                <a:latin typeface="Arial Unicode MS" pitchFamily="34" charset="-128"/>
              </a:rPr>
              <a:t>’), but only has a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marginal effect </a:t>
            </a:r>
            <a:r>
              <a:rPr lang="en-GB" sz="2800" dirty="0" smtClean="0">
                <a:latin typeface="Arial Unicode MS" pitchFamily="34" charset="-128"/>
              </a:rPr>
              <a:t>on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reject</a:t>
            </a:r>
            <a:r>
              <a:rPr lang="en-GB" sz="2800" dirty="0" smtClean="0">
                <a:latin typeface="Arial Unicode MS" pitchFamily="34" charset="-128"/>
              </a:rPr>
              <a:t> frequency (Parrot &amp; Ng 2011)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Technical specifications of IOR tubes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196752"/>
            <a:ext cx="9036496" cy="4114800"/>
          </a:xfrm>
        </p:spPr>
        <p:txBody>
          <a:bodyPr/>
          <a:lstStyle/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X ray tube potential: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</a:rPr>
              <a:t>At least 60 kV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X ray tube filtration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</a:rPr>
              <a:t>1.5 mm aluminium-equivalent if up to 70 kV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</a:rPr>
              <a:t>2.5 mm aluminium-equivalent (of which 1.5 mm permanent) for units over 70 kV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X ray beam dimensions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</a:rPr>
              <a:t>≤4x5 cm at collimator end if </a:t>
            </a:r>
            <a:r>
              <a:rPr lang="en-GB" sz="2000" dirty="0">
                <a:latin typeface="Arial Unicode MS" pitchFamily="34" charset="-128"/>
              </a:rPr>
              <a:t>rectangular (</a:t>
            </a:r>
            <a:r>
              <a:rPr lang="en-GB" sz="2000" dirty="0" smtClean="0">
                <a:latin typeface="Arial Unicode MS" pitchFamily="34" charset="-128"/>
              </a:rPr>
              <a:t>≤6 cm diameter if cylindrical)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</a:rPr>
              <a:t>Rectangular collimation is recommended</a:t>
            </a:r>
          </a:p>
          <a:p>
            <a:pPr eaLnBrk="1" hangingPunct="1">
              <a:buClr>
                <a:schemeClr val="tx2"/>
              </a:buClr>
            </a:pPr>
            <a:r>
              <a:rPr lang="en-GB" sz="2800" dirty="0" smtClean="0">
                <a:latin typeface="Arial Unicode MS" pitchFamily="34" charset="-128"/>
              </a:rPr>
              <a:t>Minimum focus-to-skin distance</a:t>
            </a:r>
          </a:p>
          <a:p>
            <a:pPr lvl="1" eaLnBrk="1" hangingPunct="1">
              <a:buClr>
                <a:schemeClr val="tx2"/>
              </a:buClr>
            </a:pPr>
            <a:r>
              <a:rPr lang="en-GB" sz="2000" dirty="0" smtClean="0">
                <a:latin typeface="Arial Unicode MS" pitchFamily="34" charset="-128"/>
              </a:rPr>
              <a:t>200 mm</a:t>
            </a:r>
          </a:p>
          <a:p>
            <a:pPr eaLnBrk="1" hangingPunct="1">
              <a:buClr>
                <a:schemeClr val="tx2"/>
              </a:buClr>
            </a:pPr>
            <a:r>
              <a:rPr lang="en-GB" sz="2400" dirty="0" smtClean="0">
                <a:latin typeface="Arial Unicode MS" pitchFamily="34" charset="-128"/>
              </a:rPr>
              <a:t>See also: IEC 60601-2-65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9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Intraoral X ray tubes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latin typeface="Arial Unicode MS" pitchFamily="34" charset="-128"/>
              </a:rPr>
              <a:t>Intraoral image receptors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Types of intraoral projections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Causes of faulty intraoral radiographs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0188" y="6497638"/>
            <a:ext cx="547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L05 Fundamentals of Intraoral Radiography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1280284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AEA Light TN">
  <a:themeElements>
    <a:clrScheme name="">
      <a:dk1>
        <a:srgbClr val="000000"/>
      </a:dk1>
      <a:lt1>
        <a:srgbClr val="F9F0DF"/>
      </a:lt1>
      <a:dk2>
        <a:srgbClr val="003399"/>
      </a:dk2>
      <a:lt2>
        <a:srgbClr val="000000"/>
      </a:lt2>
      <a:accent1>
        <a:srgbClr val="99CCFF"/>
      </a:accent1>
      <a:accent2>
        <a:srgbClr val="8681B8"/>
      </a:accent2>
      <a:accent3>
        <a:srgbClr val="FBF6EC"/>
      </a:accent3>
      <a:accent4>
        <a:srgbClr val="000000"/>
      </a:accent4>
      <a:accent5>
        <a:srgbClr val="CAE2FF"/>
      </a:accent5>
      <a:accent6>
        <a:srgbClr val="7974A6"/>
      </a:accent6>
      <a:hlink>
        <a:srgbClr val="FCD3C1"/>
      </a:hlink>
      <a:folHlink>
        <a:srgbClr val="3366CC"/>
      </a:folHlink>
    </a:clrScheme>
    <a:fontScheme name="IAEA Light T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chemeClr val="tx1"/>
          </a:solidFill>
          <a:tailEnd type="stealth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AEA Light T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AEA Light T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IAEA Light TN</Template>
  <TotalTime>0</TotalTime>
  <Words>3181</Words>
  <Application>Microsoft Office PowerPoint</Application>
  <PresentationFormat>On-screen Show (4:3)</PresentationFormat>
  <Paragraphs>580</Paragraphs>
  <Slides>59</Slides>
  <Notes>57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IAEA Light TN</vt:lpstr>
      <vt:lpstr>Radiation Protection in Dental Radiology </vt:lpstr>
      <vt:lpstr>Educational Objectives</vt:lpstr>
      <vt:lpstr>What is intraoral radiography (IOR)?</vt:lpstr>
      <vt:lpstr>Overview</vt:lpstr>
      <vt:lpstr>Overview</vt:lpstr>
      <vt:lpstr>Intraoral X ray tubes</vt:lpstr>
      <vt:lpstr>Circular/rectangular collimation</vt:lpstr>
      <vt:lpstr>Technical specifications of IOR tubes</vt:lpstr>
      <vt:lpstr>Overview</vt:lpstr>
      <vt:lpstr>Image receptors in IOR</vt:lpstr>
      <vt:lpstr>Image receptors used in IOR: film</vt:lpstr>
      <vt:lpstr>Image receptors used in IOR: film</vt:lpstr>
      <vt:lpstr>Image receptors used in IOR: film</vt:lpstr>
      <vt:lpstr>Overview</vt:lpstr>
      <vt:lpstr>Types of intra-oral projections</vt:lpstr>
      <vt:lpstr>Periapical radiography</vt:lpstr>
      <vt:lpstr>Periapical radiography</vt:lpstr>
      <vt:lpstr>Periapical radiography</vt:lpstr>
      <vt:lpstr>Periapical radiography</vt:lpstr>
      <vt:lpstr>Bitewing radiography</vt:lpstr>
      <vt:lpstr>Bitewing radiography</vt:lpstr>
      <vt:lpstr>Holding / positioning devices</vt:lpstr>
      <vt:lpstr>Occlusal radiography</vt:lpstr>
      <vt:lpstr>Occlusal radiography</vt:lpstr>
      <vt:lpstr>Overview</vt:lpstr>
      <vt:lpstr>Faulty radiographs</vt:lpstr>
      <vt:lpstr>Faulty radiographs (film)</vt:lpstr>
      <vt:lpstr>Faulty radiographs (film)</vt:lpstr>
      <vt:lpstr>Faulty radiographs (film)</vt:lpstr>
      <vt:lpstr>Faulty radiographs (film)</vt:lpstr>
      <vt:lpstr>Faulty radiographs (film)</vt:lpstr>
      <vt:lpstr>Faulty radiographs (film)</vt:lpstr>
      <vt:lpstr>Faulty radiographs (film)</vt:lpstr>
      <vt:lpstr>Faulty radiographs (film)</vt:lpstr>
      <vt:lpstr>Faulty radiographs (film)</vt:lpstr>
      <vt:lpstr>Faulty radiographs (film)</vt:lpstr>
      <vt:lpstr>Faulty radiographs (digital)</vt:lpstr>
      <vt:lpstr>Faulty radiographs (digital)</vt:lpstr>
      <vt:lpstr>Faulty radiographs (digital)</vt:lpstr>
      <vt:lpstr>Faulty radiographs (film &amp; digital)</vt:lpstr>
      <vt:lpstr>Faulty radiographs (film &amp; digital)</vt:lpstr>
      <vt:lpstr>Faulty radiographs (film &amp; PSP)</vt:lpstr>
      <vt:lpstr>Faulty radiographs: mispositioning</vt:lpstr>
      <vt:lpstr>Faulty radiographs: mispositioning</vt:lpstr>
      <vt:lpstr>Faulty radiographs: mispositioning</vt:lpstr>
      <vt:lpstr>Faulty radiographs: mispositioning</vt:lpstr>
      <vt:lpstr>Faulty radiographs: mispositioning</vt:lpstr>
      <vt:lpstr>Faulty radiographs: mispositioning</vt:lpstr>
      <vt:lpstr>Faulty radiographs: objects</vt:lpstr>
      <vt:lpstr>Faulty radiographs: image processing</vt:lpstr>
      <vt:lpstr>Portable (handheld) intra-oral radiography</vt:lpstr>
      <vt:lpstr>Portable (handheld) intra-oral radiography</vt:lpstr>
      <vt:lpstr>Portable (handheld) intra-oral radiography</vt:lpstr>
      <vt:lpstr>Portable (handheld) intra-oral radiography</vt:lpstr>
      <vt:lpstr>Portable (handheld) intra-oral radiography</vt:lpstr>
      <vt:lpstr>Portable (handheld) intra-oral radiography</vt:lpstr>
      <vt:lpstr>Portable (handheld) intra-oral radiography</vt:lpstr>
      <vt:lpstr>References</vt:lpstr>
      <vt:lpstr>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2017-08-17T09:43:19Z</dcterms:created>
  <dcterms:modified xsi:type="dcterms:W3CDTF">2017-10-02T09:25:43Z</dcterms:modified>
</cp:coreProperties>
</file>